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69" d="100"/>
          <a:sy n="69" d="100"/>
        </p:scale>
        <p:origin x="1416" y="78"/>
      </p:cViewPr>
      <p:guideLst/>
    </p:cSldViewPr>
  </p:slideViewPr>
  <p:outlineViewPr>
    <p:cViewPr>
      <p:scale>
        <a:sx n="33" d="100"/>
        <a:sy n="33" d="100"/>
      </p:scale>
      <p:origin x="0" y="-86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946"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move the slide</a:t>
            </a: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4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44"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45"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46"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825CEBB8-F2AF-4307-8C47-016C992E8401}"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6"/>
          </p:nvPr>
        </p:nvSpPr>
        <p:spPr/>
        <p:txBody>
          <a:bodyPr/>
          <a:lstStyle/>
          <a:p>
            <a:pPr algn="r">
              <a:buNone/>
            </a:pPr>
            <a:fld id="{825CEBB8-F2AF-4307-8C47-016C992E8401}" type="slidenum">
              <a:rPr lang="en-US" sz="1400" b="0" strike="noStrike" spc="-1" smtClean="0">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15806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noRot="1" noChangeAspect="1"/>
          </p:cNvSpPr>
          <p:nvPr>
            <p:ph type="sldImg"/>
          </p:nvPr>
        </p:nvSpPr>
        <p:spPr>
          <a:xfrm>
            <a:off x="1143000" y="685800"/>
            <a:ext cx="4571640" cy="3428640"/>
          </a:xfrm>
          <a:prstGeom prst="rect">
            <a:avLst/>
          </a:prstGeom>
          <a:ln w="0">
            <a:noFill/>
          </a:ln>
        </p:spPr>
      </p:sp>
      <p:sp>
        <p:nvSpPr>
          <p:cNvPr id="229" name="PlaceHolder 2"/>
          <p:cNvSpPr>
            <a:spLocks noGrp="1"/>
          </p:cNvSpPr>
          <p:nvPr>
            <p:ph type="body"/>
          </p:nvPr>
        </p:nvSpPr>
        <p:spPr>
          <a:xfrm>
            <a:off x="685800" y="4343400"/>
            <a:ext cx="5486040" cy="4114440"/>
          </a:xfrm>
          <a:prstGeom prst="rect">
            <a:avLst/>
          </a:prstGeom>
          <a:noFill/>
          <a:ln w="0">
            <a:noFill/>
          </a:ln>
        </p:spPr>
        <p:txBody>
          <a:bodyPr anchor="t">
            <a:noAutofit/>
          </a:bodyPr>
          <a:lstStyle/>
          <a:p>
            <a:endParaRPr lang="en-US" sz="2000" b="0" strike="noStrike" spc="-1">
              <a:latin typeface="Arial"/>
            </a:endParaRPr>
          </a:p>
        </p:txBody>
      </p:sp>
      <p:sp>
        <p:nvSpPr>
          <p:cNvPr id="230"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0B7299A-646C-4A77-B1A8-71252504C779}" type="slidenum">
              <a:rPr lang="en-US" sz="1200" b="0" strike="noStrike" spc="-1">
                <a:solidFill>
                  <a:srgbClr val="000000"/>
                </a:solidFill>
                <a:latin typeface="+mn-lt"/>
                <a:ea typeface="+mn-ea"/>
              </a:rPr>
              <a:t>19</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noRot="1" noChangeAspect="1"/>
          </p:cNvSpPr>
          <p:nvPr>
            <p:ph type="sldImg"/>
          </p:nvPr>
        </p:nvSpPr>
        <p:spPr>
          <a:xfrm>
            <a:off x="1143000" y="685800"/>
            <a:ext cx="4571640" cy="3428640"/>
          </a:xfrm>
          <a:prstGeom prst="rect">
            <a:avLst/>
          </a:prstGeom>
          <a:ln w="0">
            <a:noFill/>
          </a:ln>
        </p:spPr>
      </p:sp>
      <p:sp>
        <p:nvSpPr>
          <p:cNvPr id="232" name="PlaceHolder 2"/>
          <p:cNvSpPr>
            <a:spLocks noGrp="1"/>
          </p:cNvSpPr>
          <p:nvPr>
            <p:ph type="body"/>
          </p:nvPr>
        </p:nvSpPr>
        <p:spPr>
          <a:xfrm>
            <a:off x="685800" y="4343400"/>
            <a:ext cx="5486040" cy="4114440"/>
          </a:xfrm>
          <a:prstGeom prst="rect">
            <a:avLst/>
          </a:prstGeom>
          <a:noFill/>
          <a:ln w="0">
            <a:noFill/>
          </a:ln>
        </p:spPr>
        <p:txBody>
          <a:bodyPr anchor="t">
            <a:noAutofit/>
          </a:bodyPr>
          <a:lstStyle/>
          <a:p>
            <a:endParaRPr lang="en-US" sz="2000" b="0" strike="noStrike" spc="-1">
              <a:latin typeface="Arial"/>
            </a:endParaRPr>
          </a:p>
        </p:txBody>
      </p:sp>
      <p:sp>
        <p:nvSpPr>
          <p:cNvPr id="233" name="PlaceHolder 3"/>
          <p:cNvSpPr>
            <a:spLocks noGrp="1"/>
          </p:cNvSpPr>
          <p:nvPr>
            <p:ph type="sldNum" idx="11"/>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9B44607-844F-4347-8CA1-F1312C3D4765}" type="slidenum">
              <a:rPr lang="en-US" sz="1200" b="0" strike="noStrike" spc="-1">
                <a:solidFill>
                  <a:srgbClr val="000000"/>
                </a:solidFill>
                <a:latin typeface="+mn-lt"/>
                <a:ea typeface="+mn-ea"/>
              </a:rPr>
              <a:t>20</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noRot="1" noChangeAspect="1"/>
          </p:cNvSpPr>
          <p:nvPr>
            <p:ph type="sldImg"/>
          </p:nvPr>
        </p:nvSpPr>
        <p:spPr>
          <a:xfrm>
            <a:off x="1143000" y="685800"/>
            <a:ext cx="4571640" cy="3428640"/>
          </a:xfrm>
          <a:prstGeom prst="rect">
            <a:avLst/>
          </a:prstGeom>
          <a:ln w="0">
            <a:noFill/>
          </a:ln>
        </p:spPr>
      </p:sp>
      <p:sp>
        <p:nvSpPr>
          <p:cNvPr id="235" name="PlaceHolder 2"/>
          <p:cNvSpPr>
            <a:spLocks noGrp="1"/>
          </p:cNvSpPr>
          <p:nvPr>
            <p:ph type="body"/>
          </p:nvPr>
        </p:nvSpPr>
        <p:spPr>
          <a:xfrm>
            <a:off x="685800" y="4343400"/>
            <a:ext cx="5486040" cy="4114440"/>
          </a:xfrm>
          <a:prstGeom prst="rect">
            <a:avLst/>
          </a:prstGeom>
          <a:noFill/>
          <a:ln w="0">
            <a:noFill/>
          </a:ln>
        </p:spPr>
        <p:txBody>
          <a:bodyPr anchor="t">
            <a:noAutofit/>
          </a:bodyPr>
          <a:lstStyle/>
          <a:p>
            <a:endParaRPr lang="en-US" sz="2000" b="0" strike="noStrike" spc="-1">
              <a:latin typeface="Arial"/>
            </a:endParaRPr>
          </a:p>
        </p:txBody>
      </p:sp>
      <p:sp>
        <p:nvSpPr>
          <p:cNvPr id="236" name="PlaceHolder 3"/>
          <p:cNvSpPr>
            <a:spLocks noGrp="1"/>
          </p:cNvSpPr>
          <p:nvPr>
            <p:ph type="sldNum" idx="12"/>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A4A1CAE-E242-48B9-B033-CA23B5570B65}" type="slidenum">
              <a:rPr lang="en-US" sz="1200" b="0" strike="noStrike" spc="-1">
                <a:solidFill>
                  <a:srgbClr val="000000"/>
                </a:solidFill>
                <a:latin typeface="+mn-lt"/>
                <a:ea typeface="+mn-ea"/>
              </a:rPr>
              <a:t>21</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noRot="1" noChangeAspect="1"/>
          </p:cNvSpPr>
          <p:nvPr>
            <p:ph type="sldImg"/>
          </p:nvPr>
        </p:nvSpPr>
        <p:spPr>
          <a:xfrm>
            <a:off x="1143000" y="685800"/>
            <a:ext cx="4571640" cy="3428640"/>
          </a:xfrm>
          <a:prstGeom prst="rect">
            <a:avLst/>
          </a:prstGeom>
          <a:ln w="0">
            <a:noFill/>
          </a:ln>
        </p:spPr>
      </p:sp>
      <p:sp>
        <p:nvSpPr>
          <p:cNvPr id="238" name="PlaceHolder 2"/>
          <p:cNvSpPr>
            <a:spLocks noGrp="1"/>
          </p:cNvSpPr>
          <p:nvPr>
            <p:ph type="body"/>
          </p:nvPr>
        </p:nvSpPr>
        <p:spPr>
          <a:xfrm>
            <a:off x="685800" y="4343400"/>
            <a:ext cx="5486040" cy="4114440"/>
          </a:xfrm>
          <a:prstGeom prst="rect">
            <a:avLst/>
          </a:prstGeom>
          <a:noFill/>
          <a:ln w="0">
            <a:noFill/>
          </a:ln>
        </p:spPr>
        <p:txBody>
          <a:bodyPr anchor="t">
            <a:noAutofit/>
          </a:bodyPr>
          <a:lstStyle/>
          <a:p>
            <a:endParaRPr lang="en-US" sz="2000" b="0" strike="noStrike" spc="-1">
              <a:latin typeface="Arial"/>
            </a:endParaRPr>
          </a:p>
        </p:txBody>
      </p:sp>
      <p:sp>
        <p:nvSpPr>
          <p:cNvPr id="239" name="PlaceHolder 3"/>
          <p:cNvSpPr>
            <a:spLocks noGrp="1"/>
          </p:cNvSpPr>
          <p:nvPr>
            <p:ph type="sldNum" idx="13"/>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E381D23-3DFC-4608-A309-A3F2CDF263AD}" type="slidenum">
              <a:rPr lang="en-US" sz="1200" b="0" strike="noStrike" spc="-1">
                <a:solidFill>
                  <a:srgbClr val="000000"/>
                </a:solidFill>
                <a:latin typeface="+mn-lt"/>
                <a:ea typeface="+mn-ea"/>
              </a:rPr>
              <a:t>22</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noRot="1" noChangeAspect="1"/>
          </p:cNvSpPr>
          <p:nvPr>
            <p:ph type="sldImg"/>
          </p:nvPr>
        </p:nvSpPr>
        <p:spPr>
          <a:xfrm>
            <a:off x="1143000" y="685800"/>
            <a:ext cx="4571640" cy="3428640"/>
          </a:xfrm>
          <a:prstGeom prst="rect">
            <a:avLst/>
          </a:prstGeom>
          <a:ln w="0">
            <a:noFill/>
          </a:ln>
        </p:spPr>
      </p:sp>
      <p:sp>
        <p:nvSpPr>
          <p:cNvPr id="241" name="PlaceHolder 2"/>
          <p:cNvSpPr>
            <a:spLocks noGrp="1"/>
          </p:cNvSpPr>
          <p:nvPr>
            <p:ph type="body"/>
          </p:nvPr>
        </p:nvSpPr>
        <p:spPr>
          <a:xfrm>
            <a:off x="685800" y="4343400"/>
            <a:ext cx="5486040" cy="4114440"/>
          </a:xfrm>
          <a:prstGeom prst="rect">
            <a:avLst/>
          </a:prstGeom>
          <a:noFill/>
          <a:ln w="0">
            <a:noFill/>
          </a:ln>
        </p:spPr>
        <p:txBody>
          <a:bodyPr anchor="t">
            <a:noAutofit/>
          </a:bodyPr>
          <a:lstStyle/>
          <a:p>
            <a:endParaRPr lang="en-US" sz="2000" b="0" strike="noStrike" spc="-1">
              <a:latin typeface="Arial"/>
            </a:endParaRPr>
          </a:p>
        </p:txBody>
      </p:sp>
      <p:sp>
        <p:nvSpPr>
          <p:cNvPr id="242" name="PlaceHolder 3"/>
          <p:cNvSpPr>
            <a:spLocks noGrp="1"/>
          </p:cNvSpPr>
          <p:nvPr>
            <p:ph type="sldNum" idx="14"/>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19451BE7-50C0-4FD5-B94C-6E30D0DE44E2}" type="slidenum">
              <a:rPr lang="en-US" sz="1200" b="0" strike="noStrike" spc="-1">
                <a:solidFill>
                  <a:srgbClr val="000000"/>
                </a:solidFill>
                <a:latin typeface="+mn-lt"/>
                <a:ea typeface="+mn-ea"/>
              </a:rPr>
              <a:t>23</a:t>
            </a:fld>
            <a:endParaRPr lang="en-U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1143000" y="685800"/>
            <a:ext cx="4571640" cy="3428640"/>
          </a:xfrm>
          <a:prstGeom prst="rect">
            <a:avLst/>
          </a:prstGeom>
          <a:ln w="0">
            <a:noFill/>
          </a:ln>
        </p:spPr>
      </p:sp>
      <p:sp>
        <p:nvSpPr>
          <p:cNvPr id="244" name="PlaceHolder 2"/>
          <p:cNvSpPr>
            <a:spLocks noGrp="1"/>
          </p:cNvSpPr>
          <p:nvPr>
            <p:ph type="body"/>
          </p:nvPr>
        </p:nvSpPr>
        <p:spPr>
          <a:xfrm>
            <a:off x="685800" y="4343400"/>
            <a:ext cx="5486040" cy="4114440"/>
          </a:xfrm>
          <a:prstGeom prst="rect">
            <a:avLst/>
          </a:prstGeom>
          <a:noFill/>
          <a:ln w="0">
            <a:noFill/>
          </a:ln>
        </p:spPr>
        <p:txBody>
          <a:bodyPr anchor="t">
            <a:noAutofit/>
          </a:bodyPr>
          <a:lstStyle/>
          <a:p>
            <a:endParaRPr lang="en-US" sz="2000" b="0" strike="noStrike" spc="-1">
              <a:latin typeface="Arial"/>
            </a:endParaRPr>
          </a:p>
        </p:txBody>
      </p:sp>
      <p:sp>
        <p:nvSpPr>
          <p:cNvPr id="245" name="PlaceHolder 3"/>
          <p:cNvSpPr>
            <a:spLocks noGrp="1"/>
          </p:cNvSpPr>
          <p:nvPr>
            <p:ph type="sldNum" idx="15"/>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4F3DAA6C-4735-412C-899D-D6CEB94C9140}" type="slidenum">
              <a:rPr lang="en-US" sz="1200" b="0" strike="noStrike" spc="-1">
                <a:solidFill>
                  <a:srgbClr val="000000"/>
                </a:solidFill>
                <a:latin typeface="+mn-lt"/>
                <a:ea typeface="+mn-ea"/>
              </a:rPr>
              <a:t>24</a:t>
            </a:fld>
            <a:endParaRPr lang="en-U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1143000" y="685800"/>
            <a:ext cx="4571640" cy="3428640"/>
          </a:xfrm>
          <a:prstGeom prst="rect">
            <a:avLst/>
          </a:prstGeom>
          <a:ln w="0">
            <a:noFill/>
          </a:ln>
        </p:spPr>
      </p:sp>
      <p:sp>
        <p:nvSpPr>
          <p:cNvPr id="247" name="PlaceHolder 2"/>
          <p:cNvSpPr>
            <a:spLocks noGrp="1"/>
          </p:cNvSpPr>
          <p:nvPr>
            <p:ph type="body"/>
          </p:nvPr>
        </p:nvSpPr>
        <p:spPr>
          <a:xfrm>
            <a:off x="685800" y="4343400"/>
            <a:ext cx="5486040" cy="4114440"/>
          </a:xfrm>
          <a:prstGeom prst="rect">
            <a:avLst/>
          </a:prstGeom>
          <a:noFill/>
          <a:ln w="0">
            <a:noFill/>
          </a:ln>
        </p:spPr>
        <p:txBody>
          <a:bodyPr anchor="t">
            <a:noAutofit/>
          </a:bodyPr>
          <a:lstStyle/>
          <a:p>
            <a:endParaRPr lang="en-US" sz="2000" b="0" strike="noStrike" spc="-1">
              <a:latin typeface="Arial"/>
            </a:endParaRPr>
          </a:p>
        </p:txBody>
      </p:sp>
      <p:sp>
        <p:nvSpPr>
          <p:cNvPr id="248" name="PlaceHolder 3"/>
          <p:cNvSpPr>
            <a:spLocks noGrp="1"/>
          </p:cNvSpPr>
          <p:nvPr>
            <p:ph type="sldNum" idx="16"/>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D035E9EB-14E5-43B0-AAFA-8EABB8AEE1D9}" type="slidenum">
              <a:rPr lang="en-US" sz="1200" b="0" strike="noStrike" spc="-1">
                <a:solidFill>
                  <a:srgbClr val="000000"/>
                </a:solidFill>
                <a:latin typeface="+mn-lt"/>
                <a:ea typeface="+mn-ea"/>
              </a:rPr>
              <a:t>25</a:t>
            </a:fld>
            <a:endParaRPr lang="en-U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noRot="1" noChangeAspect="1"/>
          </p:cNvSpPr>
          <p:nvPr>
            <p:ph type="sldImg"/>
          </p:nvPr>
        </p:nvSpPr>
        <p:spPr>
          <a:xfrm>
            <a:off x="1143000" y="685800"/>
            <a:ext cx="4571640" cy="3428640"/>
          </a:xfrm>
          <a:prstGeom prst="rect">
            <a:avLst/>
          </a:prstGeom>
          <a:ln w="0">
            <a:noFill/>
          </a:ln>
        </p:spPr>
      </p:sp>
      <p:sp>
        <p:nvSpPr>
          <p:cNvPr id="250" name="PlaceHolder 2"/>
          <p:cNvSpPr>
            <a:spLocks noGrp="1"/>
          </p:cNvSpPr>
          <p:nvPr>
            <p:ph type="body"/>
          </p:nvPr>
        </p:nvSpPr>
        <p:spPr>
          <a:xfrm>
            <a:off x="685800" y="4343400"/>
            <a:ext cx="5486040" cy="4114440"/>
          </a:xfrm>
          <a:prstGeom prst="rect">
            <a:avLst/>
          </a:prstGeom>
          <a:noFill/>
          <a:ln w="0">
            <a:noFill/>
          </a:ln>
        </p:spPr>
        <p:txBody>
          <a:bodyPr anchor="t">
            <a:noAutofit/>
          </a:bodyPr>
          <a:lstStyle/>
          <a:p>
            <a:endParaRPr lang="en-US" sz="2000" b="0" strike="noStrike" spc="-1">
              <a:latin typeface="Arial"/>
            </a:endParaRPr>
          </a:p>
        </p:txBody>
      </p:sp>
      <p:sp>
        <p:nvSpPr>
          <p:cNvPr id="251" name="PlaceHolder 3"/>
          <p:cNvSpPr>
            <a:spLocks noGrp="1"/>
          </p:cNvSpPr>
          <p:nvPr>
            <p:ph type="sldNum" idx="17"/>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8C7CBAE-14E5-45E1-8EE6-10170B26EEB3}" type="slidenum">
              <a:rPr lang="en-US" sz="1200" b="0" strike="noStrike" spc="-1">
                <a:solidFill>
                  <a:srgbClr val="000000"/>
                </a:solidFill>
                <a:latin typeface="+mn-lt"/>
                <a:ea typeface="+mn-ea"/>
              </a:rPr>
              <a:t>26</a:t>
            </a:fld>
            <a:endParaRPr lang="en-US"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noRot="1" noChangeAspect="1"/>
          </p:cNvSpPr>
          <p:nvPr>
            <p:ph type="sldImg"/>
          </p:nvPr>
        </p:nvSpPr>
        <p:spPr>
          <a:xfrm>
            <a:off x="1143000" y="685800"/>
            <a:ext cx="4571640" cy="3428640"/>
          </a:xfrm>
          <a:prstGeom prst="rect">
            <a:avLst/>
          </a:prstGeom>
          <a:ln w="0">
            <a:noFill/>
          </a:ln>
        </p:spPr>
      </p:sp>
      <p:sp>
        <p:nvSpPr>
          <p:cNvPr id="253" name="PlaceHolder 2"/>
          <p:cNvSpPr>
            <a:spLocks noGrp="1"/>
          </p:cNvSpPr>
          <p:nvPr>
            <p:ph type="body"/>
          </p:nvPr>
        </p:nvSpPr>
        <p:spPr>
          <a:xfrm>
            <a:off x="685800" y="4343400"/>
            <a:ext cx="5486040" cy="4114440"/>
          </a:xfrm>
          <a:prstGeom prst="rect">
            <a:avLst/>
          </a:prstGeom>
          <a:noFill/>
          <a:ln w="0">
            <a:noFill/>
          </a:ln>
        </p:spPr>
        <p:txBody>
          <a:bodyPr anchor="t">
            <a:noAutofit/>
          </a:bodyPr>
          <a:lstStyle/>
          <a:p>
            <a:endParaRPr lang="en-US" sz="2000" b="0" strike="noStrike" spc="-1">
              <a:latin typeface="Arial"/>
            </a:endParaRPr>
          </a:p>
        </p:txBody>
      </p:sp>
      <p:sp>
        <p:nvSpPr>
          <p:cNvPr id="254" name="PlaceHolder 3"/>
          <p:cNvSpPr>
            <a:spLocks noGrp="1"/>
          </p:cNvSpPr>
          <p:nvPr>
            <p:ph type="sldNum" idx="18"/>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1FA957A-7091-403F-BE9B-5581E6DBF8D8}" type="slidenum">
              <a:rPr lang="en-US" sz="1200" b="0" strike="noStrike" spc="-1">
                <a:solidFill>
                  <a:srgbClr val="000000"/>
                </a:solidFill>
                <a:latin typeface="+mn-lt"/>
                <a:ea typeface="+mn-ea"/>
              </a:rPr>
              <a:t>27</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6"/>
          </p:nvPr>
        </p:nvSpPr>
        <p:spPr/>
        <p:txBody>
          <a:bodyPr/>
          <a:lstStyle/>
          <a:p>
            <a:pPr algn="r">
              <a:buNone/>
            </a:pPr>
            <a:fld id="{825CEBB8-F2AF-4307-8C47-016C992E8401}" type="slidenum">
              <a:rPr lang="en-US" sz="1400" b="0" strike="noStrike" spc="-1" smtClean="0">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960457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6"/>
          </p:nvPr>
        </p:nvSpPr>
        <p:spPr/>
        <p:txBody>
          <a:bodyPr/>
          <a:lstStyle/>
          <a:p>
            <a:pPr algn="r">
              <a:buNone/>
            </a:pPr>
            <a:fld id="{825CEBB8-F2AF-4307-8C47-016C992E8401}"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3291627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6"/>
          </p:nvPr>
        </p:nvSpPr>
        <p:spPr/>
        <p:txBody>
          <a:bodyPr/>
          <a:lstStyle/>
          <a:p>
            <a:pPr algn="r">
              <a:buNone/>
            </a:pPr>
            <a:fld id="{825CEBB8-F2AF-4307-8C47-016C992E8401}"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2792046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6"/>
          </p:nvPr>
        </p:nvSpPr>
        <p:spPr/>
        <p:txBody>
          <a:bodyPr/>
          <a:lstStyle/>
          <a:p>
            <a:pPr algn="r">
              <a:buNone/>
            </a:pPr>
            <a:fld id="{825CEBB8-F2AF-4307-8C47-016C992E8401}"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148174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6"/>
          </p:nvPr>
        </p:nvSpPr>
        <p:spPr/>
        <p:txBody>
          <a:bodyPr/>
          <a:lstStyle/>
          <a:p>
            <a:pPr algn="r">
              <a:buNone/>
            </a:pPr>
            <a:fld id="{825CEBB8-F2AF-4307-8C47-016C992E8401}" type="slidenum">
              <a:rPr lang="en-US" sz="1400" b="0" strike="noStrike" spc="-1" smtClean="0">
                <a:latin typeface="Times New Roman"/>
              </a:rPr>
              <a:t>6</a:t>
            </a:fld>
            <a:endParaRPr lang="en-US" sz="1400" b="0" strike="noStrike" spc="-1">
              <a:latin typeface="Times New Roman"/>
            </a:endParaRPr>
          </a:p>
        </p:txBody>
      </p:sp>
    </p:spTree>
    <p:extLst>
      <p:ext uri="{BB962C8B-B14F-4D97-AF65-F5344CB8AC3E}">
        <p14:creationId xmlns:p14="http://schemas.microsoft.com/office/powerpoint/2010/main" val="1532447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noRot="1" noChangeAspect="1"/>
          </p:cNvSpPr>
          <p:nvPr>
            <p:ph type="sldImg"/>
          </p:nvPr>
        </p:nvSpPr>
        <p:spPr>
          <a:xfrm>
            <a:off x="1143000" y="685800"/>
            <a:ext cx="4571640" cy="3428640"/>
          </a:xfrm>
          <a:prstGeom prst="rect">
            <a:avLst/>
          </a:prstGeom>
          <a:ln w="0">
            <a:noFill/>
          </a:ln>
        </p:spPr>
      </p:sp>
      <p:sp>
        <p:nvSpPr>
          <p:cNvPr id="220" name="PlaceHolder 2"/>
          <p:cNvSpPr>
            <a:spLocks noGrp="1"/>
          </p:cNvSpPr>
          <p:nvPr>
            <p:ph type="body"/>
          </p:nvPr>
        </p:nvSpPr>
        <p:spPr>
          <a:xfrm>
            <a:off x="685800" y="4343400"/>
            <a:ext cx="5486040" cy="4114440"/>
          </a:xfrm>
          <a:prstGeom prst="rect">
            <a:avLst/>
          </a:prstGeom>
          <a:noFill/>
          <a:ln w="0">
            <a:noFill/>
          </a:ln>
        </p:spPr>
        <p:txBody>
          <a:bodyPr anchor="t">
            <a:noAutofit/>
          </a:bodyPr>
          <a:lstStyle/>
          <a:p>
            <a:endParaRPr lang="en-US" sz="2000" b="0" strike="noStrike" spc="-1">
              <a:latin typeface="Arial"/>
            </a:endParaRPr>
          </a:p>
        </p:txBody>
      </p:sp>
      <p:sp>
        <p:nvSpPr>
          <p:cNvPr id="221" name="PlaceHolder 3"/>
          <p:cNvSpPr>
            <a:spLocks noGrp="1"/>
          </p:cNvSpPr>
          <p:nvPr>
            <p:ph type="sldNum" idx="7"/>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482F371A-6E7F-44E1-A154-4C630F6674A9}" type="slidenum">
              <a:rPr lang="en-US" sz="1200" b="0" strike="noStrike" spc="-1">
                <a:solidFill>
                  <a:srgbClr val="000000"/>
                </a:solidFill>
                <a:latin typeface="+mn-lt"/>
                <a:ea typeface="+mn-ea"/>
              </a:rPr>
              <a:t>16</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noRot="1" noChangeAspect="1"/>
          </p:cNvSpPr>
          <p:nvPr>
            <p:ph type="sldImg"/>
          </p:nvPr>
        </p:nvSpPr>
        <p:spPr>
          <a:xfrm>
            <a:off x="1143000" y="685800"/>
            <a:ext cx="4571640" cy="3428640"/>
          </a:xfrm>
          <a:prstGeom prst="rect">
            <a:avLst/>
          </a:prstGeom>
          <a:ln w="0">
            <a:noFill/>
          </a:ln>
        </p:spPr>
      </p:sp>
      <p:sp>
        <p:nvSpPr>
          <p:cNvPr id="223" name="PlaceHolder 2"/>
          <p:cNvSpPr>
            <a:spLocks noGrp="1"/>
          </p:cNvSpPr>
          <p:nvPr>
            <p:ph type="body"/>
          </p:nvPr>
        </p:nvSpPr>
        <p:spPr>
          <a:xfrm>
            <a:off x="685800" y="4343400"/>
            <a:ext cx="5486040" cy="4114440"/>
          </a:xfrm>
          <a:prstGeom prst="rect">
            <a:avLst/>
          </a:prstGeom>
          <a:noFill/>
          <a:ln w="0">
            <a:noFill/>
          </a:ln>
        </p:spPr>
        <p:txBody>
          <a:bodyPr anchor="t">
            <a:noAutofit/>
          </a:bodyPr>
          <a:lstStyle/>
          <a:p>
            <a:endParaRPr lang="en-US" sz="2000" b="0" strike="noStrike" spc="-1">
              <a:latin typeface="Arial"/>
            </a:endParaRPr>
          </a:p>
        </p:txBody>
      </p:sp>
      <p:sp>
        <p:nvSpPr>
          <p:cNvPr id="224" name="PlaceHolder 3"/>
          <p:cNvSpPr>
            <a:spLocks noGrp="1"/>
          </p:cNvSpPr>
          <p:nvPr>
            <p:ph type="sldNum" idx="8"/>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D2DFC053-1314-45B3-BF4C-223ED3208D7C}" type="slidenum">
              <a:rPr lang="en-US" sz="1200" b="0" strike="noStrike" spc="-1">
                <a:solidFill>
                  <a:srgbClr val="000000"/>
                </a:solidFill>
                <a:latin typeface="+mn-lt"/>
                <a:ea typeface="+mn-ea"/>
              </a:rPr>
              <a:t>17</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noRot="1" noChangeAspect="1"/>
          </p:cNvSpPr>
          <p:nvPr>
            <p:ph type="sldImg"/>
          </p:nvPr>
        </p:nvSpPr>
        <p:spPr>
          <a:xfrm>
            <a:off x="1143000" y="685800"/>
            <a:ext cx="4571640" cy="3428640"/>
          </a:xfrm>
          <a:prstGeom prst="rect">
            <a:avLst/>
          </a:prstGeom>
          <a:ln w="0">
            <a:noFill/>
          </a:ln>
        </p:spPr>
      </p:sp>
      <p:sp>
        <p:nvSpPr>
          <p:cNvPr id="226" name="PlaceHolder 2"/>
          <p:cNvSpPr>
            <a:spLocks noGrp="1"/>
          </p:cNvSpPr>
          <p:nvPr>
            <p:ph type="body"/>
          </p:nvPr>
        </p:nvSpPr>
        <p:spPr>
          <a:xfrm>
            <a:off x="685800" y="4343400"/>
            <a:ext cx="5486040" cy="4114440"/>
          </a:xfrm>
          <a:prstGeom prst="rect">
            <a:avLst/>
          </a:prstGeom>
          <a:noFill/>
          <a:ln w="0">
            <a:noFill/>
          </a:ln>
        </p:spPr>
        <p:txBody>
          <a:bodyPr anchor="t">
            <a:noAutofit/>
          </a:bodyPr>
          <a:lstStyle/>
          <a:p>
            <a:endParaRPr lang="en-US" sz="2000" b="0" strike="noStrike" spc="-1">
              <a:latin typeface="Arial"/>
            </a:endParaRPr>
          </a:p>
        </p:txBody>
      </p:sp>
      <p:sp>
        <p:nvSpPr>
          <p:cNvPr id="227" name="PlaceHolder 3"/>
          <p:cNvSpPr>
            <a:spLocks noGrp="1"/>
          </p:cNvSpPr>
          <p:nvPr>
            <p:ph type="sldNum" idx="9"/>
          </p:nvPr>
        </p:nvSpPr>
        <p:spPr>
          <a:xfrm>
            <a:off x="3884760" y="8685360"/>
            <a:ext cx="2971440" cy="45684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CFA979F-9DD2-407E-9BE1-FD521BA44E0C}" type="slidenum">
              <a:rPr lang="en-US" sz="1200" b="0" strike="noStrike" spc="-1">
                <a:solidFill>
                  <a:srgbClr val="000000"/>
                </a:solidFill>
                <a:latin typeface="+mn-lt"/>
                <a:ea typeface="+mn-ea"/>
              </a:rPr>
              <a:t>18</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3E6D8CE1-5922-4BB9-BACC-8FB79DF5DA24}"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54EDF43E-7694-490D-997B-BA94C508894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824915C7-A65F-448A-9D99-CC95CA8659F7}"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FDB07623-4B77-4B8A-9889-06D8F7C89848}"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B356340E-589F-49AE-913B-3621C489AD2B}"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76FDE81A-A976-4BA8-8FC8-315EE8316FE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69590A6-B36B-4E84-B16D-70427766FB4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9CF1B5C-20A7-4C51-96ED-D68B72CC7ED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5D76463-8A48-4DBC-BA82-3A02970C5DE5}"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99153F9-8E8F-4767-A9EF-8699125D7A6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6FA5C19-4207-43EC-8194-4117747D1837}"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F111BBF-DEE8-4342-9B0B-DB49D8E4B41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anchor="ctr">
            <a:noAutofit/>
          </a:bodyPr>
          <a:lstStyle/>
          <a:p>
            <a:pPr algn="ctr">
              <a:lnSpc>
                <a:spcPct val="100000"/>
              </a:lnSpc>
              <a:buNone/>
            </a:pPr>
            <a:r>
              <a:rPr lang="en-US" sz="4400" b="0" strike="noStrike" spc="-1">
                <a:solidFill>
                  <a:srgbClr val="000000"/>
                </a:solidFill>
                <a:latin typeface="Calibri"/>
              </a:rPr>
              <a:t>Click to edit Master title style</a:t>
            </a:r>
          </a:p>
        </p:txBody>
      </p:sp>
      <p:sp>
        <p:nvSpPr>
          <p:cNvPr id="6" name="PlaceHolder 2"/>
          <p:cNvSpPr>
            <a:spLocks noGrp="1"/>
          </p:cNvSpPr>
          <p:nvPr>
            <p:ph type="body"/>
          </p:nvPr>
        </p:nvSpPr>
        <p:spPr>
          <a:xfrm>
            <a:off x="457200" y="1600200"/>
            <a:ext cx="8229240" cy="4525560"/>
          </a:xfrm>
          <a:prstGeom prst="rect">
            <a:avLst/>
          </a:prstGeom>
          <a:noFill/>
          <a:ln w="0">
            <a:noFill/>
          </a:ln>
        </p:spPr>
        <p:txBody>
          <a:bodyPr anchor="t">
            <a:noAutofit/>
          </a:bodyPr>
          <a:lstStyle/>
          <a:p>
            <a:pPr marL="343080" indent="-34308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84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60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60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60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2" name="PlaceHolder 3"/>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US" sz="1200" b="0" strike="noStrike" spc="-1">
              <a:latin typeface="Times New Roman"/>
            </a:endParaRPr>
          </a:p>
        </p:txBody>
      </p:sp>
      <p:sp>
        <p:nvSpPr>
          <p:cNvPr id="3" name="PlaceHolder 4"/>
          <p:cNvSpPr>
            <a:spLocks noGrp="1"/>
          </p:cNvSpPr>
          <p:nvPr>
            <p:ph type="ftr" idx="2"/>
          </p:nvPr>
        </p:nvSpPr>
        <p:spPr>
          <a:xfrm>
            <a:off x="3124080" y="6356520"/>
            <a:ext cx="2895120" cy="364680"/>
          </a:xfrm>
          <a:prstGeom prst="rect">
            <a:avLst/>
          </a:prstGeom>
          <a:noFill/>
          <a:ln w="0">
            <a:noFill/>
          </a:ln>
        </p:spPr>
        <p:txBody>
          <a:bodyPr anchor="ctr">
            <a:noAutofit/>
          </a:bodyPr>
          <a:lstStyle>
            <a:lvl1pPr algn="ctr">
              <a:lnSpc>
                <a:spcPct val="100000"/>
              </a:lnSpc>
              <a:buNone/>
              <a:defRPr lang="en-US" sz="1200" b="0" strike="noStrike" spc="-1">
                <a:solidFill>
                  <a:srgbClr val="8B8B8B"/>
                </a:solidFill>
                <a:latin typeface="Calibri"/>
              </a:defRPr>
            </a:lvl1pPr>
          </a:lstStyle>
          <a:p>
            <a:pPr algn="ctr">
              <a:lnSpc>
                <a:spcPct val="100000"/>
              </a:lnSpc>
              <a:buNone/>
            </a:pPr>
            <a:r>
              <a:rPr lang="en-US" sz="1200" b="0" strike="noStrike" spc="-1">
                <a:solidFill>
                  <a:srgbClr val="8B8B8B"/>
                </a:solidFill>
                <a:latin typeface="Calibri"/>
              </a:rPr>
              <a:t>&lt;footer&gt;</a:t>
            </a:r>
            <a:endParaRPr lang="en-US" sz="1200" b="0" strike="noStrike" spc="-1">
              <a:latin typeface="Times New Roman"/>
            </a:endParaRPr>
          </a:p>
        </p:txBody>
      </p:sp>
      <p:sp>
        <p:nvSpPr>
          <p:cNvPr id="4" name="PlaceHolder 5"/>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D195580B-7A8C-49B2-991C-1ED03FB2F4FA}"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wmf"/></Relationships>
</file>

<file path=ppt/slides/_rels/slide2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wmf"/><Relationship Id="rId5" Type="http://schemas.openxmlformats.org/officeDocument/2006/relationships/oleObject" Target="../embeddings/oleObject2.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23.wmf"/><Relationship Id="rId4"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26.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28.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30.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32.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p:nvPr>
        </p:nvSpPr>
        <p:spPr>
          <a:xfrm>
            <a:off x="457200" y="1600200"/>
            <a:ext cx="8229240" cy="4525560"/>
          </a:xfrm>
          <a:prstGeom prst="rect">
            <a:avLst/>
          </a:prstGeom>
          <a:noFill/>
          <a:ln w="0">
            <a:noFill/>
          </a:ln>
        </p:spPr>
        <p:txBody>
          <a:bodyPr anchor="t">
            <a:normAutofit fontScale="86000"/>
          </a:bodyPr>
          <a:lstStyle/>
          <a:p>
            <a:pPr marL="343080" indent="-343080" algn="ctr">
              <a:lnSpc>
                <a:spcPct val="100000"/>
              </a:lnSpc>
              <a:spcBef>
                <a:spcPts val="839"/>
              </a:spcBef>
              <a:buNone/>
              <a:tabLst>
                <a:tab pos="0" algn="l"/>
              </a:tabLst>
            </a:pPr>
            <a:endParaRPr lang="en-US" sz="4200" b="0" strike="noStrike" spc="-1" dirty="0">
              <a:solidFill>
                <a:srgbClr val="000000"/>
              </a:solidFill>
              <a:latin typeface="Calibri"/>
            </a:endParaRPr>
          </a:p>
          <a:p>
            <a:pPr marL="343080" indent="-343080" algn="ctr">
              <a:lnSpc>
                <a:spcPct val="100000"/>
              </a:lnSpc>
              <a:spcBef>
                <a:spcPts val="879"/>
              </a:spcBef>
              <a:buNone/>
              <a:tabLst>
                <a:tab pos="0" algn="l"/>
              </a:tabLst>
            </a:pPr>
            <a:r>
              <a:rPr lang="en-US" sz="4200" b="1" strike="noStrike" spc="-1" dirty="0">
                <a:solidFill>
                  <a:srgbClr val="000000"/>
                </a:solidFill>
                <a:latin typeface="Book Antiqua"/>
              </a:rPr>
              <a:t>Unit</a:t>
            </a:r>
            <a:r>
              <a:rPr lang="en-US" sz="4400" b="1" strike="noStrike" spc="-1" dirty="0">
                <a:solidFill>
                  <a:srgbClr val="000000"/>
                </a:solidFill>
                <a:latin typeface="Book Antiqua"/>
              </a:rPr>
              <a:t>-6</a:t>
            </a:r>
            <a:endParaRPr lang="en-US" sz="4400" b="0" strike="noStrike" spc="-1" dirty="0">
              <a:solidFill>
                <a:srgbClr val="000000"/>
              </a:solidFill>
              <a:latin typeface="Calibri"/>
            </a:endParaRPr>
          </a:p>
          <a:p>
            <a:pPr marL="343080" indent="-343080" algn="ctr">
              <a:lnSpc>
                <a:spcPct val="100000"/>
              </a:lnSpc>
              <a:spcBef>
                <a:spcPts val="839"/>
              </a:spcBef>
              <a:buNone/>
              <a:tabLst>
                <a:tab pos="0" algn="l"/>
              </a:tabLst>
            </a:pPr>
            <a:r>
              <a:rPr lang="en-US" sz="4200" b="1" u="sng" strike="noStrike" spc="-1" dirty="0">
                <a:solidFill>
                  <a:srgbClr val="000000"/>
                </a:solidFill>
                <a:uFillTx/>
                <a:latin typeface="Book Antiqua"/>
              </a:rPr>
              <a:t>Self Organizing Maps</a:t>
            </a:r>
            <a:endParaRPr lang="en-US" sz="4200" b="0" strike="noStrike" spc="-1" dirty="0">
              <a:solidFill>
                <a:srgbClr val="000000"/>
              </a:solidFill>
              <a:latin typeface="Calibri"/>
            </a:endParaRPr>
          </a:p>
          <a:p>
            <a:pPr marL="343080" indent="-343080" algn="ctr">
              <a:lnSpc>
                <a:spcPct val="100000"/>
              </a:lnSpc>
              <a:spcBef>
                <a:spcPts val="839"/>
              </a:spcBef>
              <a:buNone/>
              <a:tabLst>
                <a:tab pos="0" algn="l"/>
              </a:tabLst>
            </a:pPr>
            <a:endParaRPr lang="en-US" sz="4200" b="0" strike="noStrike" spc="-1" dirty="0">
              <a:solidFill>
                <a:srgbClr val="000000"/>
              </a:solidFill>
              <a:latin typeface="Calibri"/>
            </a:endParaRPr>
          </a:p>
          <a:p>
            <a:pPr marL="343080" indent="-343080" algn="ctr">
              <a:lnSpc>
                <a:spcPct val="100000"/>
              </a:lnSpc>
              <a:spcBef>
                <a:spcPts val="839"/>
              </a:spcBef>
              <a:buNone/>
              <a:tabLst>
                <a:tab pos="0" algn="l"/>
              </a:tabLst>
            </a:pPr>
            <a:r>
              <a:rPr lang="en-US" sz="4200" b="1" strike="noStrike" spc="-1" dirty="0">
                <a:solidFill>
                  <a:srgbClr val="000000"/>
                </a:solidFill>
                <a:latin typeface="Book Antiqua"/>
              </a:rPr>
              <a:t>By: Arjun Saud</a:t>
            </a:r>
            <a:endParaRPr lang="en-US" sz="4200" b="0" strike="noStrike" spc="-1" dirty="0">
              <a:solidFill>
                <a:srgbClr val="000000"/>
              </a:solidFill>
              <a:latin typeface="Calibri"/>
            </a:endParaRPr>
          </a:p>
          <a:p>
            <a:pPr marL="343080" indent="-343080" algn="ctr">
              <a:lnSpc>
                <a:spcPct val="100000"/>
              </a:lnSpc>
              <a:spcBef>
                <a:spcPts val="839"/>
              </a:spcBef>
              <a:buNone/>
              <a:tabLst>
                <a:tab pos="0" algn="l"/>
              </a:tabLst>
            </a:pPr>
            <a:r>
              <a:rPr lang="en-US" sz="4200" b="1" strike="noStrike" spc="-1" dirty="0">
                <a:solidFill>
                  <a:srgbClr val="000000"/>
                </a:solidFill>
                <a:latin typeface="Book Antiqua"/>
              </a:rPr>
              <a:t>Asst. Prof.: CDCSIT, TU</a:t>
            </a:r>
            <a:endParaRPr lang="en-US" sz="4200" b="0" strike="noStrike" spc="-1" dirty="0">
              <a:solidFill>
                <a:srgbClr val="000000"/>
              </a:solidFill>
              <a:latin typeface="Calibri"/>
            </a:endParaRPr>
          </a:p>
          <a:p>
            <a:pPr marL="343080" indent="-343080">
              <a:lnSpc>
                <a:spcPct val="100000"/>
              </a:lnSpc>
              <a:spcBef>
                <a:spcPts val="839"/>
              </a:spcBef>
              <a:buNone/>
              <a:tabLst>
                <a:tab pos="0" algn="l"/>
              </a:tabLst>
            </a:pPr>
            <a:r>
              <a:rPr lang="en-US" sz="4200" b="1" strike="noStrike" spc="-1" dirty="0">
                <a:solidFill>
                  <a:srgbClr val="000000"/>
                </a:solidFill>
                <a:latin typeface="Book Antiqua"/>
              </a:rPr>
              <a:t>						   		</a:t>
            </a:r>
            <a:endParaRPr lang="en-US" sz="4200" b="0" strike="noStrike" spc="-1" dirty="0">
              <a:solidFill>
                <a:srgbClr val="000000"/>
              </a:solidFill>
              <a:latin typeface="Calibri"/>
            </a:endParaRPr>
          </a:p>
        </p:txBody>
      </p:sp>
      <p:sp>
        <p:nvSpPr>
          <p:cNvPr id="3" name="PlaceHolder 2"/>
          <p:cNvSpPr>
            <a:spLocks noGrp="1"/>
          </p:cNvSpPr>
          <p:nvPr>
            <p:ph type="ftr" idx="2"/>
          </p:nvPr>
        </p:nvSpPr>
        <p:spPr/>
        <p:txBody>
          <a:bodyPr/>
          <a:lstStyle/>
          <a:p>
            <a:r>
              <a:rPr dirty="0"/>
              <a:t>ANN_CSIT                      By: Arjun Saud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65" name="PlaceHolder 2"/>
          <p:cNvSpPr>
            <a:spLocks noGrp="1"/>
          </p:cNvSpPr>
          <p:nvPr>
            <p:ph/>
          </p:nvPr>
        </p:nvSpPr>
        <p:spPr>
          <a:xfrm>
            <a:off x="228600" y="1600200"/>
            <a:ext cx="8762760" cy="4525560"/>
          </a:xfrm>
          <a:prstGeom prst="rect">
            <a:avLst/>
          </a:prstGeom>
          <a:noFill/>
          <a:ln w="0">
            <a:noFill/>
          </a:ln>
        </p:spPr>
        <p:txBody>
          <a:bodyPr anchor="t">
            <a:normAutofit/>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Competition</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To find the best match of the input vector </a:t>
            </a:r>
            <a:r>
              <a:rPr lang="en-US" sz="2400" b="1" strike="noStrike" spc="-1">
                <a:solidFill>
                  <a:srgbClr val="000000"/>
                </a:solidFill>
                <a:latin typeface="Book Antiqua"/>
              </a:rPr>
              <a:t>x</a:t>
            </a:r>
            <a:r>
              <a:rPr lang="en-US" sz="2400" b="0" strike="noStrike" spc="-1">
                <a:solidFill>
                  <a:srgbClr val="000000"/>
                </a:solidFill>
                <a:latin typeface="Book Antiqua"/>
              </a:rPr>
              <a:t> with the synaptic weights </a:t>
            </a:r>
            <a:r>
              <a:rPr lang="en-US" sz="2400" b="1" strike="noStrike" spc="-1">
                <a:solidFill>
                  <a:srgbClr val="000000"/>
                </a:solidFill>
                <a:latin typeface="Book Antiqua"/>
              </a:rPr>
              <a:t>w</a:t>
            </a:r>
            <a:r>
              <a:rPr lang="en-US" sz="2400" b="0" strike="noStrike" spc="-1" baseline="-25000">
                <a:solidFill>
                  <a:srgbClr val="000000"/>
                </a:solidFill>
                <a:latin typeface="Book Antiqua"/>
              </a:rPr>
              <a:t>j</a:t>
            </a:r>
            <a:r>
              <a:rPr lang="en-US" sz="2400" b="0" strike="noStrike" spc="-1">
                <a:solidFill>
                  <a:srgbClr val="000000"/>
                </a:solidFill>
                <a:latin typeface="Book Antiqua"/>
              </a:rPr>
              <a:t> we use the Euclidean distance. The neuron with the smallest distance is called i(</a:t>
            </a:r>
            <a:r>
              <a:rPr lang="en-US" sz="2400" b="1" strike="noStrike" spc="-1">
                <a:solidFill>
                  <a:srgbClr val="000000"/>
                </a:solidFill>
                <a:latin typeface="Book Antiqua"/>
              </a:rPr>
              <a:t>x</a:t>
            </a:r>
            <a:r>
              <a:rPr lang="en-US" sz="2400" b="0" strike="noStrike" spc="-1">
                <a:solidFill>
                  <a:srgbClr val="000000"/>
                </a:solidFill>
                <a:latin typeface="Book Antiqua"/>
              </a:rPr>
              <a:t>) and is given by:</a:t>
            </a:r>
            <a:endParaRPr lang="en-US" sz="2400" b="0" strike="noStrike" spc="-1">
              <a:solidFill>
                <a:srgbClr val="000000"/>
              </a:solidFill>
              <a:latin typeface="Calibri"/>
            </a:endParaRPr>
          </a:p>
          <a:p>
            <a:pPr algn="just">
              <a:lnSpc>
                <a:spcPct val="100000"/>
              </a:lnSpc>
              <a:spcBef>
                <a:spcPts val="479"/>
              </a:spcBef>
              <a:buNone/>
              <a:tabLst>
                <a:tab pos="0" algn="l"/>
              </a:tabLst>
            </a:pPr>
            <a:r>
              <a:rPr lang="en-US" sz="2400" b="0" strike="noStrike" spc="-1">
                <a:solidFill>
                  <a:srgbClr val="000000"/>
                </a:solidFill>
                <a:latin typeface="Book Antiqua"/>
              </a:rPr>
              <a:t>	i(</a:t>
            </a:r>
            <a:r>
              <a:rPr lang="en-US" sz="2400" b="1" strike="noStrike" spc="-1">
                <a:solidFill>
                  <a:srgbClr val="000000"/>
                </a:solidFill>
                <a:latin typeface="Book Antiqua"/>
              </a:rPr>
              <a:t>x</a:t>
            </a:r>
            <a:r>
              <a:rPr lang="en-US" sz="2400" b="0" strike="noStrike" spc="-1">
                <a:solidFill>
                  <a:srgbClr val="000000"/>
                </a:solidFill>
                <a:latin typeface="Book Antiqua"/>
              </a:rPr>
              <a:t>)=arg min</a:t>
            </a:r>
            <a:r>
              <a:rPr lang="en-US" sz="2400" b="0" strike="noStrike" spc="-1" baseline="-25000">
                <a:solidFill>
                  <a:srgbClr val="000000"/>
                </a:solidFill>
                <a:latin typeface="Book Antiqua"/>
              </a:rPr>
              <a:t>j</a:t>
            </a:r>
            <a:r>
              <a:rPr lang="en-US" sz="2400" b="0" strike="noStrike" spc="-1">
                <a:solidFill>
                  <a:srgbClr val="000000"/>
                </a:solidFill>
                <a:latin typeface="Book Antiqua"/>
              </a:rPr>
              <a:t> ||</a:t>
            </a:r>
            <a:r>
              <a:rPr lang="en-US" sz="2400" b="1" strike="noStrike" spc="-1">
                <a:solidFill>
                  <a:srgbClr val="000000"/>
                </a:solidFill>
                <a:latin typeface="Book Antiqua"/>
              </a:rPr>
              <a:t>x</a:t>
            </a:r>
            <a:r>
              <a:rPr lang="en-US" sz="2400" b="0" strike="noStrike" spc="-1">
                <a:solidFill>
                  <a:srgbClr val="000000"/>
                </a:solidFill>
                <a:latin typeface="Book Antiqua"/>
              </a:rPr>
              <a:t> – </a:t>
            </a:r>
            <a:r>
              <a:rPr lang="en-US" sz="2400" b="1" strike="noStrike" spc="-1">
                <a:solidFill>
                  <a:srgbClr val="000000"/>
                </a:solidFill>
                <a:latin typeface="Book Antiqua"/>
              </a:rPr>
              <a:t>w</a:t>
            </a:r>
            <a:r>
              <a:rPr lang="en-US" sz="2400" b="0" strike="noStrike" spc="-1" baseline="-25000">
                <a:solidFill>
                  <a:srgbClr val="000000"/>
                </a:solidFill>
                <a:latin typeface="Book Antiqua"/>
              </a:rPr>
              <a:t>j</a:t>
            </a:r>
            <a:r>
              <a:rPr lang="en-US" sz="2400" b="0" strike="noStrike" spc="-1">
                <a:solidFill>
                  <a:srgbClr val="000000"/>
                </a:solidFill>
                <a:latin typeface="Book Antiqua"/>
              </a:rPr>
              <a:t>||, j=1,2,…,l</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The neuron (i) that satisfies the above condition is called </a:t>
            </a:r>
            <a:r>
              <a:rPr lang="en-US" sz="2400" b="0" i="1" strike="noStrike" spc="-1">
                <a:solidFill>
                  <a:srgbClr val="000000"/>
                </a:solidFill>
                <a:latin typeface="Book Antiqua"/>
              </a:rPr>
              <a:t>best-matching</a:t>
            </a:r>
            <a:r>
              <a:rPr lang="en-US" sz="2400" b="0" strike="noStrike" spc="-1">
                <a:solidFill>
                  <a:srgbClr val="000000"/>
                </a:solidFill>
                <a:latin typeface="Book Antiqua"/>
              </a:rPr>
              <a:t> or </a:t>
            </a:r>
            <a:r>
              <a:rPr lang="en-US" sz="2400" b="0" i="1" strike="noStrike" spc="-1">
                <a:solidFill>
                  <a:srgbClr val="000000"/>
                </a:solidFill>
                <a:latin typeface="Book Antiqua"/>
              </a:rPr>
              <a:t>winning neuron</a:t>
            </a:r>
            <a:r>
              <a:rPr lang="en-US" sz="2400" b="0" strike="noStrike" spc="-1">
                <a:solidFill>
                  <a:srgbClr val="000000"/>
                </a:solidFill>
                <a:latin typeface="Book Antiqua"/>
              </a:rPr>
              <a:t> for the input vector </a:t>
            </a:r>
            <a:r>
              <a:rPr lang="en-US" sz="2400" b="1" strike="noStrike" spc="-1">
                <a:solidFill>
                  <a:srgbClr val="000000"/>
                </a:solidFill>
                <a:latin typeface="Book Antiqua"/>
              </a:rPr>
              <a:t>x</a:t>
            </a:r>
            <a:r>
              <a:rPr lang="en-US" sz="2400" b="0" strike="noStrike" spc="-1">
                <a:solidFill>
                  <a:srgbClr val="000000"/>
                </a:solidFill>
                <a:latin typeface="Book Antiqua"/>
              </a:rPr>
              <a:t>. </a:t>
            </a: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67" name="PlaceHolder 2"/>
          <p:cNvSpPr>
            <a:spLocks noGrp="1"/>
          </p:cNvSpPr>
          <p:nvPr>
            <p:ph/>
          </p:nvPr>
        </p:nvSpPr>
        <p:spPr>
          <a:xfrm>
            <a:off x="228600" y="1600200"/>
            <a:ext cx="8762760" cy="4525560"/>
          </a:xfrm>
          <a:prstGeom prst="rect">
            <a:avLst/>
          </a:prstGeom>
          <a:noFill/>
          <a:ln w="0">
            <a:noFill/>
          </a:ln>
        </p:spPr>
        <p:txBody>
          <a:bodyPr anchor="t">
            <a:normAutofit/>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Cooperation</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The winning neuron effectively locates the center of a </a:t>
            </a:r>
            <a:r>
              <a:rPr lang="en-US" sz="2400" b="0" i="1" strike="noStrike" spc="-1">
                <a:solidFill>
                  <a:srgbClr val="000000"/>
                </a:solidFill>
                <a:latin typeface="Book Antiqua"/>
              </a:rPr>
              <a:t>topological neighborhood</a:t>
            </a:r>
            <a:r>
              <a:rPr lang="en-US" sz="2400" b="0" strike="noStrike" spc="-1">
                <a:solidFill>
                  <a:srgbClr val="000000"/>
                </a:solidFill>
                <a:latin typeface="Book Antiqua"/>
              </a:rPr>
              <a:t>.</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The neighborhood should be a decreasing function of the </a:t>
            </a:r>
            <a:r>
              <a:rPr lang="en-US" sz="2400" b="0" i="1" strike="noStrike" spc="-1">
                <a:solidFill>
                  <a:srgbClr val="000000"/>
                </a:solidFill>
                <a:latin typeface="Book Antiqua"/>
              </a:rPr>
              <a:t>lateral distance</a:t>
            </a:r>
            <a:r>
              <a:rPr lang="en-US" sz="2400" b="0" strike="noStrike" spc="-1">
                <a:solidFill>
                  <a:srgbClr val="000000"/>
                </a:solidFill>
                <a:latin typeface="Book Antiqua"/>
              </a:rPr>
              <a:t> between the neurons.</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Let d</a:t>
            </a:r>
            <a:r>
              <a:rPr lang="en-US" sz="2400" b="0" strike="noStrike" spc="-1" baseline="-25000">
                <a:solidFill>
                  <a:srgbClr val="000000"/>
                </a:solidFill>
                <a:latin typeface="Book Antiqua"/>
              </a:rPr>
              <a:t>ij</a:t>
            </a:r>
            <a:r>
              <a:rPr lang="en-US" sz="2400" b="0" strike="noStrike" spc="-1">
                <a:solidFill>
                  <a:srgbClr val="000000"/>
                </a:solidFill>
                <a:latin typeface="Book Antiqua"/>
              </a:rPr>
              <a:t> is the lateral distance between neurons i and j and let us denote h</a:t>
            </a:r>
            <a:r>
              <a:rPr lang="en-US" sz="2400" b="0" strike="noStrike" spc="-1" baseline="-25000">
                <a:solidFill>
                  <a:srgbClr val="000000"/>
                </a:solidFill>
                <a:latin typeface="Book Antiqua"/>
              </a:rPr>
              <a:t>ji</a:t>
            </a:r>
            <a:r>
              <a:rPr lang="en-US" sz="2400" b="0" strike="noStrike" spc="-1">
                <a:solidFill>
                  <a:srgbClr val="000000"/>
                </a:solidFill>
                <a:latin typeface="Book Antiqua"/>
              </a:rPr>
              <a:t> as the </a:t>
            </a:r>
            <a:r>
              <a:rPr lang="en-US" sz="2400" b="0" i="1" strike="noStrike" spc="-1">
                <a:solidFill>
                  <a:srgbClr val="000000"/>
                </a:solidFill>
                <a:latin typeface="Book Antiqua"/>
              </a:rPr>
              <a:t>topological neighborhood around neuron i</a:t>
            </a:r>
            <a:r>
              <a:rPr lang="en-US" sz="2400" b="0" strike="noStrike" spc="-1">
                <a:solidFill>
                  <a:srgbClr val="000000"/>
                </a:solidFill>
                <a:latin typeface="Book Antiqua"/>
              </a:rPr>
              <a:t>.</a:t>
            </a: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69" name="PlaceHolder 2"/>
          <p:cNvSpPr>
            <a:spLocks noGrp="1"/>
          </p:cNvSpPr>
          <p:nvPr>
            <p:ph/>
          </p:nvPr>
        </p:nvSpPr>
        <p:spPr>
          <a:xfrm>
            <a:off x="228600" y="1600200"/>
            <a:ext cx="8762760" cy="4525560"/>
          </a:xfrm>
          <a:prstGeom prst="rect">
            <a:avLst/>
          </a:prstGeom>
          <a:noFill/>
          <a:ln w="0">
            <a:noFill/>
          </a:ln>
        </p:spPr>
        <p:txBody>
          <a:bodyPr anchor="t">
            <a:normAutofit/>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Cooperation</a:t>
            </a:r>
            <a:endParaRPr lang="en-US" sz="2400" b="0" strike="noStrike" spc="-1">
              <a:solidFill>
                <a:srgbClr val="000000"/>
              </a:solidFill>
              <a:latin typeface="Calibri"/>
            </a:endParaRPr>
          </a:p>
          <a:p>
            <a:pPr marL="343080" indent="-343080" algn="just">
              <a:lnSpc>
                <a:spcPct val="100000"/>
              </a:lnSpc>
              <a:spcBef>
                <a:spcPts val="439"/>
              </a:spcBef>
              <a:buClr>
                <a:srgbClr val="C0504D"/>
              </a:buClr>
              <a:buFont typeface="Arial"/>
              <a:buChar char="•"/>
              <a:tabLst>
                <a:tab pos="0" algn="l"/>
              </a:tabLst>
            </a:pPr>
            <a:r>
              <a:rPr lang="en-US" sz="2200" b="0" strike="noStrike" spc="-1">
                <a:solidFill>
                  <a:srgbClr val="000000"/>
                </a:solidFill>
                <a:latin typeface="Book Antiqua"/>
              </a:rPr>
              <a:t>Thus h</a:t>
            </a:r>
            <a:r>
              <a:rPr lang="en-US" sz="2200" b="0" strike="noStrike" spc="-1" baseline="-25000">
                <a:solidFill>
                  <a:srgbClr val="000000"/>
                </a:solidFill>
                <a:latin typeface="Book Antiqua"/>
              </a:rPr>
              <a:t>ji</a:t>
            </a:r>
            <a:r>
              <a:rPr lang="en-US" sz="2200" b="0" strike="noStrike" spc="-1">
                <a:solidFill>
                  <a:srgbClr val="000000"/>
                </a:solidFill>
                <a:latin typeface="Book Antiqua"/>
              </a:rPr>
              <a:t> must be </a:t>
            </a:r>
            <a:r>
              <a:rPr lang="en-US" sz="2200" b="0" i="1" strike="noStrike" spc="-1">
                <a:solidFill>
                  <a:srgbClr val="000000"/>
                </a:solidFill>
                <a:latin typeface="Book Antiqua"/>
              </a:rPr>
              <a:t>function of distance</a:t>
            </a:r>
            <a:r>
              <a:rPr lang="en-US" sz="2200" b="0" strike="noStrike" spc="-1">
                <a:solidFill>
                  <a:srgbClr val="000000"/>
                </a:solidFill>
                <a:latin typeface="Book Antiqua"/>
              </a:rPr>
              <a:t> which satisfies the following two requirements:</a:t>
            </a:r>
            <a:endParaRPr lang="en-US" sz="2200" b="0" strike="noStrike" spc="-1">
              <a:solidFill>
                <a:srgbClr val="000000"/>
              </a:solidFill>
              <a:latin typeface="Calibri"/>
            </a:endParaRPr>
          </a:p>
          <a:p>
            <a:pPr marL="743040" lvl="1" indent="-285840" algn="just">
              <a:lnSpc>
                <a:spcPct val="100000"/>
              </a:lnSpc>
              <a:spcBef>
                <a:spcPts val="479"/>
              </a:spcBef>
              <a:buClr>
                <a:srgbClr val="C0504D"/>
              </a:buClr>
              <a:buSzPct val="75000"/>
              <a:buFont typeface="Arial"/>
              <a:buChar char="•"/>
              <a:tabLst>
                <a:tab pos="0" algn="l"/>
              </a:tabLst>
            </a:pPr>
            <a:r>
              <a:rPr lang="en-US" sz="2400" b="0" i="1" strike="noStrike" spc="-1">
                <a:solidFill>
                  <a:srgbClr val="000000"/>
                </a:solidFill>
                <a:latin typeface="Book Antiqua"/>
              </a:rPr>
              <a:t>The topological neighborhood h</a:t>
            </a:r>
            <a:r>
              <a:rPr lang="en-US" sz="2400" b="0" i="1" strike="noStrike" spc="-1" baseline="-25000">
                <a:solidFill>
                  <a:srgbClr val="000000"/>
                </a:solidFill>
                <a:latin typeface="Book Antiqua"/>
              </a:rPr>
              <a:t>ji</a:t>
            </a:r>
            <a:r>
              <a:rPr lang="en-US" sz="2400" b="0" i="1" strike="noStrike" spc="-1">
                <a:solidFill>
                  <a:srgbClr val="000000"/>
                </a:solidFill>
                <a:latin typeface="Book Antiqua"/>
              </a:rPr>
              <a:t> is symmetric about the maximum point defined by d</a:t>
            </a:r>
            <a:r>
              <a:rPr lang="en-US" sz="2400" b="0" i="1" strike="noStrike" spc="-1" baseline="-25000">
                <a:solidFill>
                  <a:srgbClr val="000000"/>
                </a:solidFill>
                <a:latin typeface="Book Antiqua"/>
              </a:rPr>
              <a:t>ij</a:t>
            </a:r>
            <a:r>
              <a:rPr lang="en-US" sz="2400" b="0" i="1" strike="noStrike" spc="-1">
                <a:solidFill>
                  <a:srgbClr val="000000"/>
                </a:solidFill>
                <a:latin typeface="Book Antiqua"/>
              </a:rPr>
              <a:t>=0; in other words, it attains its maximum value at the winning neuron i for which the distance is zero.</a:t>
            </a:r>
            <a:endParaRPr lang="en-US" sz="2400" b="0" strike="noStrike" spc="-1">
              <a:solidFill>
                <a:srgbClr val="000000"/>
              </a:solidFill>
              <a:latin typeface="Calibri"/>
            </a:endParaRPr>
          </a:p>
          <a:p>
            <a:pPr marL="743040" lvl="1" indent="-285840" algn="just">
              <a:lnSpc>
                <a:spcPct val="100000"/>
              </a:lnSpc>
              <a:spcBef>
                <a:spcPts val="479"/>
              </a:spcBef>
              <a:buClr>
                <a:srgbClr val="C0504D"/>
              </a:buClr>
              <a:buSzPct val="75000"/>
              <a:buFont typeface="Arial"/>
              <a:buChar char="•"/>
              <a:tabLst>
                <a:tab pos="0" algn="l"/>
              </a:tabLst>
            </a:pPr>
            <a:r>
              <a:rPr lang="en-US" sz="2400" b="0" i="1" strike="noStrike" spc="-1">
                <a:solidFill>
                  <a:srgbClr val="000000"/>
                </a:solidFill>
                <a:latin typeface="Book Antiqua"/>
              </a:rPr>
              <a:t>The amplitude of the topological neighborhood h</a:t>
            </a:r>
            <a:r>
              <a:rPr lang="en-US" sz="2400" b="0" i="1" strike="noStrike" spc="-1" baseline="-25000">
                <a:solidFill>
                  <a:srgbClr val="000000"/>
                </a:solidFill>
                <a:latin typeface="Book Antiqua"/>
              </a:rPr>
              <a:t>ji</a:t>
            </a:r>
            <a:r>
              <a:rPr lang="en-US" sz="2400" b="0" i="1" strike="noStrike" spc="-1">
                <a:solidFill>
                  <a:srgbClr val="000000"/>
                </a:solidFill>
                <a:latin typeface="Book Antiqua"/>
              </a:rPr>
              <a:t> decreases monotonically with increasing lateral distance d</a:t>
            </a:r>
            <a:r>
              <a:rPr lang="en-US" sz="2400" b="0" i="1" strike="noStrike" spc="-1" baseline="-25000">
                <a:solidFill>
                  <a:srgbClr val="000000"/>
                </a:solidFill>
                <a:latin typeface="Book Antiqua"/>
              </a:rPr>
              <a:t>ij</a:t>
            </a:r>
            <a:r>
              <a:rPr lang="en-US" sz="2400" b="0" i="1" strike="noStrike" spc="-1">
                <a:solidFill>
                  <a:srgbClr val="000000"/>
                </a:solidFill>
                <a:latin typeface="Book Antiqua"/>
              </a:rPr>
              <a:t> decaying to zero for d</a:t>
            </a:r>
            <a:r>
              <a:rPr lang="en-US" sz="2400" b="0" i="1" strike="noStrike" spc="-1" baseline="-25000">
                <a:solidFill>
                  <a:srgbClr val="000000"/>
                </a:solidFill>
                <a:latin typeface="Book Antiqua"/>
              </a:rPr>
              <a:t>ij</a:t>
            </a:r>
            <a:r>
              <a:rPr lang="en-US" sz="2400" b="0" i="1" strike="noStrike" spc="-1">
                <a:solidFill>
                  <a:srgbClr val="000000"/>
                </a:solidFill>
                <a:latin typeface="Book Antiqua"/>
              </a:rPr>
              <a:t> </a:t>
            </a:r>
            <a:r>
              <a:rPr lang="en-US" sz="2400" b="0" i="1" strike="noStrike" spc="-1">
                <a:solidFill>
                  <a:srgbClr val="000000"/>
                </a:solidFill>
                <a:latin typeface="Wingdings"/>
              </a:rPr>
              <a:t></a:t>
            </a:r>
            <a:r>
              <a:rPr lang="en-US" sz="2400" b="0" i="1" strike="noStrike" spc="-1">
                <a:solidFill>
                  <a:srgbClr val="000000"/>
                </a:solidFill>
                <a:latin typeface="Book Antiqua"/>
              </a:rPr>
              <a:t> </a:t>
            </a:r>
            <a:r>
              <a:rPr lang="en-US" sz="2400" b="0" i="1" strike="noStrike" spc="-1">
                <a:solidFill>
                  <a:srgbClr val="000000"/>
                </a:solidFill>
                <a:latin typeface="Symbol"/>
              </a:rPr>
              <a:t></a:t>
            </a:r>
            <a:r>
              <a:rPr lang="en-US" sz="2400" b="0" i="1" strike="noStrike" spc="-1">
                <a:solidFill>
                  <a:srgbClr val="000000"/>
                </a:solidFill>
                <a:latin typeface="Book Antiqua"/>
              </a:rPr>
              <a:t> ; this is a necessary condition for convergence.</a:t>
            </a: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71" name="PlaceHolder 2"/>
          <p:cNvSpPr>
            <a:spLocks noGrp="1"/>
          </p:cNvSpPr>
          <p:nvPr>
            <p:ph/>
          </p:nvPr>
        </p:nvSpPr>
        <p:spPr>
          <a:xfrm>
            <a:off x="228600" y="1600200"/>
            <a:ext cx="8762760" cy="4525560"/>
          </a:xfrm>
          <a:prstGeom prst="rect">
            <a:avLst/>
          </a:prstGeom>
          <a:noFill/>
          <a:ln w="0">
            <a:noFill/>
          </a:ln>
        </p:spPr>
        <p:txBody>
          <a:bodyPr anchor="t">
            <a:normAutofit/>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Cooperation</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A typical choice of h</a:t>
            </a:r>
            <a:r>
              <a:rPr lang="en-US" sz="2400" b="0" strike="noStrike" spc="-1" baseline="-25000">
                <a:solidFill>
                  <a:srgbClr val="000000"/>
                </a:solidFill>
                <a:latin typeface="Book Antiqua"/>
              </a:rPr>
              <a:t>ji</a:t>
            </a:r>
            <a:r>
              <a:rPr lang="en-US" sz="2400" b="0" strike="noStrike" spc="-1">
                <a:solidFill>
                  <a:srgbClr val="000000"/>
                </a:solidFill>
                <a:latin typeface="Book Antiqua"/>
              </a:rPr>
              <a:t> is the Gaussian function which is given by:</a:t>
            </a: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r>
              <a:rPr lang="en-US" sz="2400" b="0" strike="noStrike" spc="-1">
                <a:solidFill>
                  <a:srgbClr val="000000"/>
                </a:solidFill>
                <a:latin typeface="Book Antiqua"/>
              </a:rPr>
              <a:t>	The parameter </a:t>
            </a:r>
            <a:r>
              <a:rPr lang="en-US" sz="2400" b="0" strike="noStrike" spc="-1">
                <a:solidFill>
                  <a:srgbClr val="000000"/>
                </a:solidFill>
                <a:latin typeface="Symbol"/>
              </a:rPr>
              <a:t></a:t>
            </a:r>
            <a:r>
              <a:rPr lang="en-US" sz="2400" b="0" strike="noStrike" spc="-1">
                <a:solidFill>
                  <a:srgbClr val="000000"/>
                </a:solidFill>
                <a:latin typeface="Book Antiqua"/>
              </a:rPr>
              <a:t> is the width of the neighborhood.</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Another characteristic feature of the SOM algorithm is that the size of the neighborhood </a:t>
            </a:r>
            <a:r>
              <a:rPr lang="en-US" sz="2400" b="0" i="1" strike="noStrike" spc="-1">
                <a:solidFill>
                  <a:srgbClr val="000000"/>
                </a:solidFill>
                <a:latin typeface="Book Antiqua"/>
              </a:rPr>
              <a:t>shrinks</a:t>
            </a:r>
            <a:r>
              <a:rPr lang="en-US" sz="2400" b="0" strike="noStrike" spc="-1">
                <a:solidFill>
                  <a:srgbClr val="000000"/>
                </a:solidFill>
                <a:latin typeface="Book Antiqua"/>
              </a:rPr>
              <a:t> with time. This requirement is satisfied by making the width of the Gaussian function decreasing with time.</a:t>
            </a: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p:txBody>
      </p:sp>
      <p:graphicFrame>
        <p:nvGraphicFramePr>
          <p:cNvPr id="72" name="Picture 4"/>
          <p:cNvGraphicFramePr/>
          <p:nvPr/>
        </p:nvGraphicFramePr>
        <p:xfrm>
          <a:off x="1600200" y="2438280"/>
          <a:ext cx="2971440" cy="9140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3" name="Picture 4"/>
                      <p:cNvPicPr/>
                      <p:nvPr/>
                    </p:nvPicPr>
                    <p:blipFill>
                      <a:blip r:embed="rId3"/>
                      <a:stretch/>
                    </p:blipFill>
                    <p:spPr>
                      <a:xfrm>
                        <a:off x="1600200" y="2438280"/>
                        <a:ext cx="2971440" cy="914040"/>
                      </a:xfrm>
                      <a:prstGeom prst="rect">
                        <a:avLst/>
                      </a:prstGeom>
                      <a:ln w="0">
                        <a:noFill/>
                      </a:ln>
                    </p:spPr>
                  </p:pic>
                </p:oleObj>
              </mc:Fallback>
            </mc:AlternateContent>
          </a:graphicData>
        </a:graphic>
      </p:graphicFrame>
      <p:pic>
        <p:nvPicPr>
          <p:cNvPr id="74" name="Picture 73"/>
          <p:cNvPicPr/>
          <p:nvPr/>
        </p:nvPicPr>
        <p:blipFill>
          <a:blip r:embed="rId3"/>
          <a:stretch/>
        </p:blipFill>
        <p:spPr>
          <a:xfrm>
            <a:off x="1600200" y="2438280"/>
            <a:ext cx="2971800" cy="914400"/>
          </a:xfrm>
          <a:prstGeom prst="rect">
            <a:avLst/>
          </a:prstGeom>
          <a:ln w="0">
            <a:noFill/>
          </a:ln>
        </p:spPr>
      </p:pic>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76" name="PlaceHolder 2"/>
          <p:cNvSpPr>
            <a:spLocks noGrp="1"/>
          </p:cNvSpPr>
          <p:nvPr>
            <p:ph/>
          </p:nvPr>
        </p:nvSpPr>
        <p:spPr>
          <a:xfrm>
            <a:off x="228600" y="1600200"/>
            <a:ext cx="8762760" cy="4525560"/>
          </a:xfrm>
          <a:prstGeom prst="rect">
            <a:avLst/>
          </a:prstGeom>
          <a:noFill/>
          <a:ln w="0">
            <a:noFill/>
          </a:ln>
        </p:spPr>
        <p:txBody>
          <a:bodyPr anchor="t">
            <a:normAutofit/>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Cooperation</a:t>
            </a:r>
            <a:endParaRPr lang="en-US" sz="2400" b="0" strike="noStrike" spc="-1">
              <a:solidFill>
                <a:srgbClr val="000000"/>
              </a:solidFill>
              <a:latin typeface="Calibri"/>
            </a:endParaRPr>
          </a:p>
          <a:p>
            <a:pPr marL="343080" indent="-343080">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A popular choice is the exponential decay described by:</a:t>
            </a:r>
            <a:endParaRPr lang="en-US" sz="2400" b="0" strike="noStrike" spc="-1">
              <a:solidFill>
                <a:srgbClr val="000000"/>
              </a:solidFill>
              <a:latin typeface="Calibri"/>
            </a:endParaRPr>
          </a:p>
          <a:p>
            <a:pPr>
              <a:lnSpc>
                <a:spcPct val="100000"/>
              </a:lnSpc>
              <a:spcBef>
                <a:spcPts val="479"/>
              </a:spcBef>
              <a:buNone/>
              <a:tabLst>
                <a:tab pos="0" algn="l"/>
              </a:tabLst>
            </a:pPr>
            <a:endParaRPr lang="en-US" sz="2400" b="0" strike="noStrike" spc="-1">
              <a:solidFill>
                <a:srgbClr val="000000"/>
              </a:solidFill>
              <a:latin typeface="Calibri"/>
            </a:endParaRPr>
          </a:p>
          <a:p>
            <a:pPr>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r>
              <a:rPr lang="en-US" sz="2400" b="0" strike="noStrike" spc="-1">
                <a:solidFill>
                  <a:srgbClr val="000000"/>
                </a:solidFill>
                <a:latin typeface="Tahoma"/>
              </a:rPr>
              <a:t>	</a:t>
            </a:r>
            <a:r>
              <a:rPr lang="en-US" sz="2400" b="0" strike="noStrike" spc="-1">
                <a:solidFill>
                  <a:srgbClr val="000000"/>
                </a:solidFill>
                <a:latin typeface="Book Antiqua"/>
              </a:rPr>
              <a:t>Where </a:t>
            </a:r>
            <a:r>
              <a:rPr lang="en-US" sz="2400" b="0" strike="noStrike" spc="-1">
                <a:solidFill>
                  <a:srgbClr val="000000"/>
                </a:solidFill>
                <a:latin typeface="Symbol"/>
              </a:rPr>
              <a:t></a:t>
            </a:r>
            <a:r>
              <a:rPr lang="en-US" sz="2400" b="0" strike="noStrike" spc="-1" baseline="-25000">
                <a:solidFill>
                  <a:srgbClr val="000000"/>
                </a:solidFill>
                <a:latin typeface="Book Antiqua"/>
              </a:rPr>
              <a:t>0 </a:t>
            </a:r>
            <a:r>
              <a:rPr lang="en-US" sz="2400" b="0" strike="noStrike" spc="-1">
                <a:solidFill>
                  <a:srgbClr val="000000"/>
                </a:solidFill>
                <a:latin typeface="Book Antiqua"/>
              </a:rPr>
              <a:t>is the value of </a:t>
            </a:r>
            <a:r>
              <a:rPr lang="en-US" sz="2400" b="0" strike="noStrike" spc="-1">
                <a:solidFill>
                  <a:srgbClr val="000000"/>
                </a:solidFill>
                <a:latin typeface="Symbol"/>
              </a:rPr>
              <a:t></a:t>
            </a:r>
            <a:r>
              <a:rPr lang="en-US" sz="2400" b="0" strike="noStrike" spc="-1">
                <a:solidFill>
                  <a:srgbClr val="000000"/>
                </a:solidFill>
                <a:latin typeface="Book Antiqua"/>
              </a:rPr>
              <a:t> at the initialization of the 	SOM 	algorithm and </a:t>
            </a:r>
            <a:r>
              <a:rPr lang="en-US" sz="2400" b="0" strike="noStrike" spc="-1">
                <a:solidFill>
                  <a:srgbClr val="000000"/>
                </a:solidFill>
                <a:latin typeface="Symbol"/>
              </a:rPr>
              <a:t></a:t>
            </a:r>
            <a:r>
              <a:rPr lang="en-US" sz="2400" b="0" strike="noStrike" spc="-1" baseline="-25000">
                <a:solidFill>
                  <a:srgbClr val="000000"/>
                </a:solidFill>
                <a:latin typeface="Book Antiqua"/>
              </a:rPr>
              <a:t>1</a:t>
            </a:r>
            <a:r>
              <a:rPr lang="en-US" sz="2400" b="0" strike="noStrike" spc="-1">
                <a:solidFill>
                  <a:srgbClr val="000000"/>
                </a:solidFill>
                <a:latin typeface="Book Antiqua"/>
              </a:rPr>
              <a:t> is a </a:t>
            </a:r>
            <a:r>
              <a:rPr lang="en-US" sz="2400" b="0" i="1" strike="noStrike" spc="-1">
                <a:solidFill>
                  <a:srgbClr val="000000"/>
                </a:solidFill>
                <a:latin typeface="Book Antiqua"/>
              </a:rPr>
              <a:t>time (iteration) constant</a:t>
            </a:r>
            <a:r>
              <a:rPr lang="en-US" sz="2400" b="0" strike="noStrike" spc="-1">
                <a:solidFill>
                  <a:srgbClr val="000000"/>
                </a:solidFill>
                <a:latin typeface="Book Antiqua"/>
              </a:rPr>
              <a:t>. </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Correspondingly the neighborhood function assumes a time dependent form of its own:</a:t>
            </a:r>
            <a:endParaRPr lang="en-US" sz="2400" b="0" strike="noStrike" spc="-1">
              <a:solidFill>
                <a:srgbClr val="000000"/>
              </a:solidFill>
              <a:latin typeface="Calibri"/>
            </a:endParaRPr>
          </a:p>
          <a:p>
            <a:pPr>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p:txBody>
      </p:sp>
      <p:graphicFrame>
        <p:nvGraphicFramePr>
          <p:cNvPr id="77" name="Picture 7"/>
          <p:cNvGraphicFramePr/>
          <p:nvPr/>
        </p:nvGraphicFramePr>
        <p:xfrm>
          <a:off x="1143000" y="2514600"/>
          <a:ext cx="3885840" cy="8204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8" name="Picture 7"/>
                      <p:cNvPicPr/>
                      <p:nvPr/>
                    </p:nvPicPr>
                    <p:blipFill>
                      <a:blip r:embed="rId3"/>
                      <a:stretch/>
                    </p:blipFill>
                    <p:spPr>
                      <a:xfrm>
                        <a:off x="1143000" y="2514600"/>
                        <a:ext cx="3885840" cy="820440"/>
                      </a:xfrm>
                      <a:prstGeom prst="rect">
                        <a:avLst/>
                      </a:prstGeom>
                      <a:ln w="0">
                        <a:noFill/>
                      </a:ln>
                    </p:spPr>
                  </p:pic>
                </p:oleObj>
              </mc:Fallback>
            </mc:AlternateContent>
          </a:graphicData>
        </a:graphic>
      </p:graphicFrame>
      <p:graphicFrame>
        <p:nvGraphicFramePr>
          <p:cNvPr id="79" name="Picture 8"/>
          <p:cNvGraphicFramePr/>
          <p:nvPr/>
        </p:nvGraphicFramePr>
        <p:xfrm>
          <a:off x="1676520" y="4952880"/>
          <a:ext cx="4571640" cy="9093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80" name="Picture 8"/>
                      <p:cNvPicPr/>
                      <p:nvPr/>
                    </p:nvPicPr>
                    <p:blipFill>
                      <a:blip r:embed="rId5"/>
                      <a:stretch/>
                    </p:blipFill>
                    <p:spPr>
                      <a:xfrm>
                        <a:off x="1676520" y="4952880"/>
                        <a:ext cx="4571640" cy="909360"/>
                      </a:xfrm>
                      <a:prstGeom prst="rect">
                        <a:avLst/>
                      </a:prstGeom>
                      <a:ln w="0">
                        <a:noFill/>
                      </a:ln>
                    </p:spPr>
                  </p:pic>
                </p:oleObj>
              </mc:Fallback>
            </mc:AlternateContent>
          </a:graphicData>
        </a:graphic>
      </p:graphicFrame>
      <p:pic>
        <p:nvPicPr>
          <p:cNvPr id="81" name="Picture 80"/>
          <p:cNvPicPr/>
          <p:nvPr/>
        </p:nvPicPr>
        <p:blipFill>
          <a:blip r:embed="rId3"/>
          <a:stretch/>
        </p:blipFill>
        <p:spPr>
          <a:xfrm>
            <a:off x="1143000" y="2514600"/>
            <a:ext cx="3886200" cy="812880"/>
          </a:xfrm>
          <a:prstGeom prst="rect">
            <a:avLst/>
          </a:prstGeom>
          <a:ln w="0">
            <a:noFill/>
          </a:ln>
        </p:spPr>
      </p:pic>
      <p:pic>
        <p:nvPicPr>
          <p:cNvPr id="82" name="Picture 81"/>
          <p:cNvPicPr/>
          <p:nvPr/>
        </p:nvPicPr>
        <p:blipFill>
          <a:blip r:embed="rId5"/>
          <a:stretch/>
        </p:blipFill>
        <p:spPr>
          <a:xfrm>
            <a:off x="1676520" y="4952880"/>
            <a:ext cx="4572000" cy="901800"/>
          </a:xfrm>
          <a:prstGeom prst="rect">
            <a:avLst/>
          </a:prstGeom>
          <a:ln w="0">
            <a:noFill/>
          </a:ln>
        </p:spPr>
      </p:pic>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84" name="PlaceHolder 2"/>
          <p:cNvSpPr>
            <a:spLocks noGrp="1"/>
          </p:cNvSpPr>
          <p:nvPr>
            <p:ph/>
          </p:nvPr>
        </p:nvSpPr>
        <p:spPr>
          <a:xfrm>
            <a:off x="228600" y="1600200"/>
            <a:ext cx="8762760" cy="4525560"/>
          </a:xfrm>
          <a:prstGeom prst="rect">
            <a:avLst/>
          </a:prstGeom>
          <a:noFill/>
          <a:ln w="0">
            <a:noFill/>
          </a:ln>
        </p:spPr>
        <p:txBody>
          <a:bodyPr anchor="t">
            <a:normAutofit/>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Adaptation</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The adaptive process modifies the weights of the network so as to achieve the self-organization of the network. </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Only the winning neuron and neurons inside its neighborhood have their weights adapted. All the other neurons have no change in their weights.</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A method for deriving the weight update equations for the SOM model is based on a modified form of Hebbian learning. There is a forgetting term in the standard Hebbian weight equations.</a:t>
            </a: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86" name="PlaceHolder 2"/>
          <p:cNvSpPr>
            <a:spLocks noGrp="1"/>
          </p:cNvSpPr>
          <p:nvPr>
            <p:ph/>
          </p:nvPr>
        </p:nvSpPr>
        <p:spPr>
          <a:xfrm>
            <a:off x="228600" y="1600200"/>
            <a:ext cx="8762760" cy="4525560"/>
          </a:xfrm>
          <a:prstGeom prst="rect">
            <a:avLst/>
          </a:prstGeom>
          <a:noFill/>
          <a:ln w="0">
            <a:noFill/>
          </a:ln>
        </p:spPr>
        <p:txBody>
          <a:bodyPr anchor="t">
            <a:normAutofit fontScale="88000"/>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Adaptation</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Let us assume that the </a:t>
            </a:r>
            <a:r>
              <a:rPr lang="en-US" sz="2400" b="0" i="1" strike="noStrike" spc="-1">
                <a:solidFill>
                  <a:srgbClr val="000000"/>
                </a:solidFill>
                <a:latin typeface="Book Antiqua"/>
              </a:rPr>
              <a:t>forgetting term</a:t>
            </a:r>
            <a:r>
              <a:rPr lang="en-US" sz="2400" b="0" strike="noStrike" spc="-1">
                <a:solidFill>
                  <a:srgbClr val="000000"/>
                </a:solidFill>
                <a:latin typeface="Book Antiqua"/>
              </a:rPr>
              <a:t> has the form g(y</a:t>
            </a:r>
            <a:r>
              <a:rPr lang="en-US" sz="2400" b="0" strike="noStrike" spc="-1" baseline="-25000">
                <a:solidFill>
                  <a:srgbClr val="000000"/>
                </a:solidFill>
                <a:latin typeface="Book Antiqua"/>
              </a:rPr>
              <a:t>j</a:t>
            </a:r>
            <a:r>
              <a:rPr lang="en-US" sz="2400" b="0" strike="noStrike" spc="-1">
                <a:solidFill>
                  <a:srgbClr val="000000"/>
                </a:solidFill>
                <a:latin typeface="Book Antiqua"/>
              </a:rPr>
              <a:t>)</a:t>
            </a:r>
            <a:r>
              <a:rPr lang="en-US" sz="2400" b="1" strike="noStrike" spc="-1">
                <a:solidFill>
                  <a:srgbClr val="000000"/>
                </a:solidFill>
                <a:latin typeface="Book Antiqua"/>
              </a:rPr>
              <a:t>w</a:t>
            </a:r>
            <a:r>
              <a:rPr lang="en-US" sz="2400" b="0" strike="noStrike" spc="-1" baseline="-25000">
                <a:solidFill>
                  <a:srgbClr val="000000"/>
                </a:solidFill>
                <a:latin typeface="Book Antiqua"/>
              </a:rPr>
              <a:t>j</a:t>
            </a:r>
            <a:r>
              <a:rPr lang="en-US" sz="2400" b="0" strike="noStrike" spc="-1">
                <a:solidFill>
                  <a:srgbClr val="000000"/>
                </a:solidFill>
                <a:latin typeface="Book Antiqua"/>
              </a:rPr>
              <a:t> where y</a:t>
            </a:r>
            <a:r>
              <a:rPr lang="en-US" sz="2400" b="0" strike="noStrike" spc="-1" baseline="-25000">
                <a:solidFill>
                  <a:srgbClr val="000000"/>
                </a:solidFill>
                <a:latin typeface="Book Antiqua"/>
              </a:rPr>
              <a:t>j</a:t>
            </a:r>
            <a:r>
              <a:rPr lang="en-US" sz="2400" b="0" strike="noStrike" spc="-1">
                <a:solidFill>
                  <a:srgbClr val="000000"/>
                </a:solidFill>
                <a:latin typeface="Book Antiqua"/>
              </a:rPr>
              <a:t> is the response of neuron j and g(•) is a positive scalar function of y</a:t>
            </a:r>
            <a:r>
              <a:rPr lang="en-US" sz="2400" b="0" strike="noStrike" spc="-1" baseline="-25000">
                <a:solidFill>
                  <a:srgbClr val="000000"/>
                </a:solidFill>
                <a:latin typeface="Book Antiqua"/>
              </a:rPr>
              <a:t>j</a:t>
            </a:r>
            <a:r>
              <a:rPr lang="en-US" sz="2400" b="0" strike="noStrike" spc="-1">
                <a:solidFill>
                  <a:srgbClr val="000000"/>
                </a:solidFill>
                <a:latin typeface="Book Antiqua"/>
              </a:rPr>
              <a:t>. </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The only requirement for the function g(y</a:t>
            </a:r>
            <a:r>
              <a:rPr lang="en-US" sz="2400" b="0" strike="noStrike" spc="-1" baseline="-25000">
                <a:solidFill>
                  <a:srgbClr val="000000"/>
                </a:solidFill>
                <a:latin typeface="Book Antiqua"/>
              </a:rPr>
              <a:t>j</a:t>
            </a:r>
            <a:r>
              <a:rPr lang="en-US" sz="2400" b="0" strike="noStrike" spc="-1">
                <a:solidFill>
                  <a:srgbClr val="000000"/>
                </a:solidFill>
                <a:latin typeface="Book Antiqua"/>
              </a:rPr>
              <a:t>) is that the constant term in its Taylor series expansion to be zero when the activity is zero, i.e.: g(y</a:t>
            </a:r>
            <a:r>
              <a:rPr lang="en-US" sz="2400" b="0" strike="noStrike" spc="-1" baseline="-25000">
                <a:solidFill>
                  <a:srgbClr val="000000"/>
                </a:solidFill>
                <a:latin typeface="Book Antiqua"/>
              </a:rPr>
              <a:t>j</a:t>
            </a:r>
            <a:r>
              <a:rPr lang="en-US" sz="2400" b="0" strike="noStrike" spc="-1">
                <a:solidFill>
                  <a:srgbClr val="000000"/>
                </a:solidFill>
                <a:latin typeface="Book Antiqua"/>
              </a:rPr>
              <a:t>)=0  for y</a:t>
            </a:r>
            <a:r>
              <a:rPr lang="en-US" sz="2400" b="0" strike="noStrike" spc="-1" baseline="-25000">
                <a:solidFill>
                  <a:srgbClr val="000000"/>
                </a:solidFill>
                <a:latin typeface="Book Antiqua"/>
              </a:rPr>
              <a:t>j</a:t>
            </a:r>
            <a:r>
              <a:rPr lang="en-US" sz="2400" b="0" strike="noStrike" spc="-1">
                <a:solidFill>
                  <a:srgbClr val="000000"/>
                </a:solidFill>
                <a:latin typeface="Book Antiqua"/>
              </a:rPr>
              <a:t>=0.</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The modified Hebbian rule for the weights of the output neurons is given by:</a:t>
            </a:r>
            <a:endParaRPr lang="en-US" sz="2400" b="0" strike="noStrike" spc="-1">
              <a:solidFill>
                <a:srgbClr val="000000"/>
              </a:solidFill>
              <a:latin typeface="Calibri"/>
            </a:endParaRPr>
          </a:p>
          <a:p>
            <a:pPr algn="just">
              <a:lnSpc>
                <a:spcPct val="100000"/>
              </a:lnSpc>
              <a:spcBef>
                <a:spcPts val="479"/>
              </a:spcBef>
              <a:buNone/>
              <a:tabLst>
                <a:tab pos="0" algn="l"/>
              </a:tabLst>
            </a:pPr>
            <a:r>
              <a:rPr lang="en-US" sz="2400" b="0" strike="noStrike" spc="-1">
                <a:solidFill>
                  <a:srgbClr val="000000"/>
                </a:solidFill>
                <a:latin typeface="Book Antiqua"/>
              </a:rPr>
              <a:t>	</a:t>
            </a:r>
            <a:r>
              <a:rPr lang="en-US" sz="2400" b="0" strike="noStrike" spc="-1">
                <a:solidFill>
                  <a:srgbClr val="000000"/>
                </a:solidFill>
                <a:latin typeface="Symbol"/>
              </a:rPr>
              <a:t></a:t>
            </a:r>
            <a:r>
              <a:rPr lang="en-US" sz="2400" b="1" strike="noStrike" spc="-1">
                <a:solidFill>
                  <a:srgbClr val="000000"/>
                </a:solidFill>
                <a:latin typeface="Book Antiqua"/>
              </a:rPr>
              <a:t>w</a:t>
            </a:r>
            <a:r>
              <a:rPr lang="en-US" sz="2400" b="0" strike="noStrike" spc="-1" baseline="-25000">
                <a:solidFill>
                  <a:srgbClr val="000000"/>
                </a:solidFill>
                <a:latin typeface="Book Antiqua"/>
              </a:rPr>
              <a:t>j</a:t>
            </a:r>
            <a:r>
              <a:rPr lang="en-US" sz="2400" b="0" strike="noStrike" spc="-1">
                <a:solidFill>
                  <a:srgbClr val="000000"/>
                </a:solidFill>
                <a:latin typeface="Book Antiqua"/>
              </a:rPr>
              <a:t> = </a:t>
            </a:r>
            <a:r>
              <a:rPr lang="el-GR" sz="2400" b="0" strike="noStrike" spc="-1">
                <a:solidFill>
                  <a:srgbClr val="000000"/>
                </a:solidFill>
                <a:latin typeface="Book Antiqua"/>
              </a:rPr>
              <a:t>α</a:t>
            </a:r>
            <a:r>
              <a:rPr lang="en-US" sz="2400" b="0" strike="noStrike" spc="-1">
                <a:solidFill>
                  <a:srgbClr val="000000"/>
                </a:solidFill>
                <a:latin typeface="Book Antiqua"/>
              </a:rPr>
              <a:t>y</a:t>
            </a:r>
            <a:r>
              <a:rPr lang="en-US" sz="2400" b="0" strike="noStrike" spc="-1" baseline="-25000">
                <a:solidFill>
                  <a:srgbClr val="000000"/>
                </a:solidFill>
                <a:latin typeface="Book Antiqua"/>
              </a:rPr>
              <a:t>j</a:t>
            </a:r>
            <a:r>
              <a:rPr lang="en-US" sz="2400" b="0" strike="noStrike" spc="-1">
                <a:solidFill>
                  <a:srgbClr val="000000"/>
                </a:solidFill>
                <a:latin typeface="Book Antiqua"/>
              </a:rPr>
              <a:t> </a:t>
            </a:r>
            <a:r>
              <a:rPr lang="en-US" sz="2400" b="1" strike="noStrike" spc="-1">
                <a:solidFill>
                  <a:srgbClr val="000000"/>
                </a:solidFill>
                <a:latin typeface="Book Antiqua"/>
              </a:rPr>
              <a:t>x </a:t>
            </a:r>
            <a:r>
              <a:rPr lang="en-US" sz="2400" b="0" strike="noStrike" spc="-1">
                <a:solidFill>
                  <a:srgbClr val="000000"/>
                </a:solidFill>
                <a:latin typeface="Book Antiqua"/>
              </a:rPr>
              <a:t>- g(y</a:t>
            </a:r>
            <a:r>
              <a:rPr lang="en-US" sz="2400" b="0" strike="noStrike" spc="-1" baseline="-25000">
                <a:solidFill>
                  <a:srgbClr val="000000"/>
                </a:solidFill>
                <a:latin typeface="Book Antiqua"/>
              </a:rPr>
              <a:t>j</a:t>
            </a:r>
            <a:r>
              <a:rPr lang="en-US" sz="2400" b="0" strike="noStrike" spc="-1">
                <a:solidFill>
                  <a:srgbClr val="000000"/>
                </a:solidFill>
                <a:latin typeface="Book Antiqua"/>
              </a:rPr>
              <a:t>) </a:t>
            </a:r>
            <a:r>
              <a:rPr lang="en-US" sz="2400" b="1" strike="noStrike" spc="-1">
                <a:solidFill>
                  <a:srgbClr val="000000"/>
                </a:solidFill>
                <a:latin typeface="Book Antiqua"/>
              </a:rPr>
              <a:t>w</a:t>
            </a:r>
            <a:r>
              <a:rPr lang="en-US" sz="2400" b="0" strike="noStrike" spc="-1" baseline="-25000">
                <a:solidFill>
                  <a:srgbClr val="000000"/>
                </a:solidFill>
                <a:latin typeface="Book Antiqua"/>
              </a:rPr>
              <a:t>j</a:t>
            </a:r>
            <a:endParaRPr lang="en-US" sz="2400" b="0" strike="noStrike" spc="-1">
              <a:solidFill>
                <a:srgbClr val="000000"/>
              </a:solidFill>
              <a:latin typeface="Calibri"/>
            </a:endParaRPr>
          </a:p>
          <a:p>
            <a:pPr algn="just">
              <a:lnSpc>
                <a:spcPct val="100000"/>
              </a:lnSpc>
              <a:spcBef>
                <a:spcPts val="479"/>
              </a:spcBef>
              <a:buNone/>
              <a:tabLst>
                <a:tab pos="0" algn="l"/>
              </a:tabLst>
            </a:pPr>
            <a:r>
              <a:rPr lang="en-US" sz="2400" b="0" strike="noStrike" spc="-1">
                <a:solidFill>
                  <a:srgbClr val="000000"/>
                </a:solidFill>
                <a:latin typeface="Book Antiqua"/>
              </a:rPr>
              <a:t>	Where </a:t>
            </a:r>
            <a:r>
              <a:rPr lang="el-GR" sz="2400" b="0" strike="noStrike" spc="-1">
                <a:solidFill>
                  <a:srgbClr val="000000"/>
                </a:solidFill>
                <a:latin typeface="Book Antiqua"/>
              </a:rPr>
              <a:t>α</a:t>
            </a:r>
            <a:r>
              <a:rPr lang="en-US" sz="2400" b="0" strike="noStrike" spc="-1">
                <a:solidFill>
                  <a:srgbClr val="000000"/>
                </a:solidFill>
                <a:latin typeface="Book Antiqua"/>
              </a:rPr>
              <a:t> is the </a:t>
            </a:r>
            <a:r>
              <a:rPr lang="en-US" sz="2400" b="0" i="1" strike="noStrike" spc="-1">
                <a:solidFill>
                  <a:srgbClr val="000000"/>
                </a:solidFill>
                <a:latin typeface="Book Antiqua"/>
              </a:rPr>
              <a:t>learning rate parameter</a:t>
            </a:r>
            <a:r>
              <a:rPr lang="en-US" sz="2400" b="0" strike="noStrike" spc="-1">
                <a:solidFill>
                  <a:srgbClr val="000000"/>
                </a:solidFill>
                <a:latin typeface="Book Antiqua"/>
              </a:rPr>
              <a:t> of the algorithm.  </a:t>
            </a: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88" name="PlaceHolder 2"/>
          <p:cNvSpPr>
            <a:spLocks noGrp="1"/>
          </p:cNvSpPr>
          <p:nvPr>
            <p:ph/>
          </p:nvPr>
        </p:nvSpPr>
        <p:spPr>
          <a:xfrm>
            <a:off x="228600" y="1600200"/>
            <a:ext cx="8762760" cy="4525560"/>
          </a:xfrm>
          <a:prstGeom prst="rect">
            <a:avLst/>
          </a:prstGeom>
          <a:noFill/>
          <a:ln w="0">
            <a:noFill/>
          </a:ln>
        </p:spPr>
        <p:txBody>
          <a:bodyPr anchor="t">
            <a:normAutofit fontScale="89000"/>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Adaptation</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To satisfy the requirement for a zero constant term in the Taylor series we choose the following form for the function g(y</a:t>
            </a:r>
            <a:r>
              <a:rPr lang="en-US" sz="2400" b="0" strike="noStrike" spc="-1" baseline="-25000">
                <a:solidFill>
                  <a:srgbClr val="000000"/>
                </a:solidFill>
                <a:latin typeface="Book Antiqua"/>
              </a:rPr>
              <a:t>j</a:t>
            </a:r>
            <a:r>
              <a:rPr lang="en-US" sz="2400" b="0" strike="noStrike" spc="-1">
                <a:solidFill>
                  <a:srgbClr val="000000"/>
                </a:solidFill>
                <a:latin typeface="Book Antiqua"/>
              </a:rPr>
              <a:t>):</a:t>
            </a:r>
            <a:endParaRPr lang="en-US" sz="2400" b="0" strike="noStrike" spc="-1">
              <a:solidFill>
                <a:srgbClr val="000000"/>
              </a:solidFill>
              <a:latin typeface="Calibri"/>
            </a:endParaRPr>
          </a:p>
          <a:p>
            <a:pPr>
              <a:lnSpc>
                <a:spcPct val="100000"/>
              </a:lnSpc>
              <a:spcBef>
                <a:spcPts val="479"/>
              </a:spcBef>
              <a:buNone/>
              <a:tabLst>
                <a:tab pos="0" algn="l"/>
              </a:tabLst>
            </a:pPr>
            <a:r>
              <a:rPr lang="en-US" sz="2400" b="0" strike="noStrike" spc="-1">
                <a:solidFill>
                  <a:srgbClr val="000000"/>
                </a:solidFill>
                <a:latin typeface="Book Antiqua"/>
              </a:rPr>
              <a:t>	g(y</a:t>
            </a:r>
            <a:r>
              <a:rPr lang="en-US" sz="2400" b="0" strike="noStrike" spc="-1" baseline="-25000">
                <a:solidFill>
                  <a:srgbClr val="000000"/>
                </a:solidFill>
                <a:latin typeface="Book Antiqua"/>
              </a:rPr>
              <a:t>j</a:t>
            </a:r>
            <a:r>
              <a:rPr lang="en-US" sz="2400" b="0" strike="noStrike" spc="-1">
                <a:solidFill>
                  <a:srgbClr val="000000"/>
                </a:solidFill>
                <a:latin typeface="Book Antiqua"/>
              </a:rPr>
              <a:t>)= </a:t>
            </a:r>
            <a:r>
              <a:rPr lang="el-GR" sz="2400" b="0" strike="noStrike" spc="-1">
                <a:solidFill>
                  <a:srgbClr val="000000"/>
                </a:solidFill>
                <a:latin typeface="Book Antiqua"/>
              </a:rPr>
              <a:t>α</a:t>
            </a:r>
            <a:r>
              <a:rPr lang="en-US" sz="2400" b="0" strike="noStrike" spc="-1">
                <a:solidFill>
                  <a:srgbClr val="000000"/>
                </a:solidFill>
                <a:latin typeface="Book Antiqua"/>
              </a:rPr>
              <a:t> y</a:t>
            </a:r>
            <a:r>
              <a:rPr lang="en-US" sz="2400" b="0" strike="noStrike" spc="-1" baseline="-25000">
                <a:solidFill>
                  <a:srgbClr val="000000"/>
                </a:solidFill>
                <a:latin typeface="Book Antiqua"/>
              </a:rPr>
              <a:t>j</a:t>
            </a:r>
            <a:endParaRPr lang="en-US" sz="2400" b="0" strike="noStrike" spc="-1">
              <a:solidFill>
                <a:srgbClr val="000000"/>
              </a:solidFill>
              <a:latin typeface="Calibri"/>
            </a:endParaRPr>
          </a:p>
          <a:p>
            <a:pPr marL="343080" indent="-343080">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We can simplify further by setting:</a:t>
            </a:r>
            <a:endParaRPr lang="en-US" sz="2400" b="0" strike="noStrike" spc="-1">
              <a:solidFill>
                <a:srgbClr val="000000"/>
              </a:solidFill>
              <a:latin typeface="Calibri"/>
            </a:endParaRPr>
          </a:p>
          <a:p>
            <a:pPr>
              <a:lnSpc>
                <a:spcPct val="100000"/>
              </a:lnSpc>
              <a:spcBef>
                <a:spcPts val="479"/>
              </a:spcBef>
              <a:buNone/>
              <a:tabLst>
                <a:tab pos="0" algn="l"/>
              </a:tabLst>
            </a:pPr>
            <a:r>
              <a:rPr lang="en-US" sz="2400" b="0" strike="noStrike" spc="-1">
                <a:solidFill>
                  <a:srgbClr val="000000"/>
                </a:solidFill>
                <a:latin typeface="Book Antiqua"/>
              </a:rPr>
              <a:t>	y</a:t>
            </a:r>
            <a:r>
              <a:rPr lang="en-US" sz="2400" b="0" strike="noStrike" spc="-1" baseline="-25000">
                <a:solidFill>
                  <a:srgbClr val="000000"/>
                </a:solidFill>
                <a:latin typeface="Book Antiqua"/>
              </a:rPr>
              <a:t>j</a:t>
            </a:r>
            <a:r>
              <a:rPr lang="en-US" sz="2400" b="0" strike="noStrike" spc="-1">
                <a:solidFill>
                  <a:srgbClr val="000000"/>
                </a:solidFill>
                <a:latin typeface="Book Antiqua"/>
              </a:rPr>
              <a:t> = h</a:t>
            </a:r>
            <a:r>
              <a:rPr lang="en-US" sz="2400" b="0" strike="noStrike" spc="-1" baseline="-25000">
                <a:solidFill>
                  <a:srgbClr val="000000"/>
                </a:solidFill>
                <a:latin typeface="Book Antiqua"/>
              </a:rPr>
              <a:t>ji(x)</a:t>
            </a:r>
            <a:endParaRPr lang="en-US" sz="2400" b="0" strike="noStrike" spc="-1">
              <a:solidFill>
                <a:srgbClr val="000000"/>
              </a:solidFill>
              <a:latin typeface="Calibri"/>
            </a:endParaRPr>
          </a:p>
          <a:p>
            <a:pPr marL="343080" indent="-343080">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Combining the previous equations we get:</a:t>
            </a:r>
            <a:endParaRPr lang="en-US" sz="2400" b="0" strike="noStrike" spc="-1">
              <a:solidFill>
                <a:srgbClr val="000000"/>
              </a:solidFill>
              <a:latin typeface="Calibri"/>
            </a:endParaRPr>
          </a:p>
          <a:p>
            <a:pPr>
              <a:lnSpc>
                <a:spcPct val="100000"/>
              </a:lnSpc>
              <a:spcBef>
                <a:spcPts val="479"/>
              </a:spcBef>
              <a:buNone/>
              <a:tabLst>
                <a:tab pos="0" algn="l"/>
              </a:tabLst>
            </a:pPr>
            <a:r>
              <a:rPr lang="en-US" sz="2400" b="0" strike="noStrike" spc="-1">
                <a:solidFill>
                  <a:srgbClr val="000000"/>
                </a:solidFill>
                <a:latin typeface="Book Antiqua"/>
              </a:rPr>
              <a:t>	</a:t>
            </a:r>
            <a:r>
              <a:rPr lang="en-US" sz="2400" b="0" strike="noStrike" spc="-1">
                <a:solidFill>
                  <a:srgbClr val="000000"/>
                </a:solidFill>
                <a:latin typeface="Symbol"/>
              </a:rPr>
              <a:t></a:t>
            </a:r>
            <a:r>
              <a:rPr lang="en-US" sz="2400" b="1" strike="noStrike" spc="-1">
                <a:solidFill>
                  <a:srgbClr val="000000"/>
                </a:solidFill>
                <a:latin typeface="Book Antiqua"/>
              </a:rPr>
              <a:t>w</a:t>
            </a:r>
            <a:r>
              <a:rPr lang="en-US" sz="2400" b="0" strike="noStrike" spc="-1" baseline="-25000">
                <a:solidFill>
                  <a:srgbClr val="000000"/>
                </a:solidFill>
                <a:latin typeface="Book Antiqua"/>
              </a:rPr>
              <a:t>j</a:t>
            </a:r>
            <a:r>
              <a:rPr lang="en-US" sz="2400" b="0" strike="noStrike" spc="-1">
                <a:solidFill>
                  <a:srgbClr val="000000"/>
                </a:solidFill>
                <a:latin typeface="Book Antiqua"/>
              </a:rPr>
              <a:t> = </a:t>
            </a:r>
            <a:r>
              <a:rPr lang="el-GR" sz="2400" b="0" strike="noStrike" spc="-1">
                <a:solidFill>
                  <a:srgbClr val="000000"/>
                </a:solidFill>
                <a:latin typeface="Book Antiqua"/>
              </a:rPr>
              <a:t>α</a:t>
            </a:r>
            <a:r>
              <a:rPr lang="en-US" sz="2400" b="0" strike="noStrike" spc="-1">
                <a:solidFill>
                  <a:srgbClr val="000000"/>
                </a:solidFill>
                <a:latin typeface="Book Antiqua"/>
              </a:rPr>
              <a:t> h</a:t>
            </a:r>
            <a:r>
              <a:rPr lang="en-US" sz="2400" b="0" strike="noStrike" spc="-1" baseline="-25000">
                <a:solidFill>
                  <a:srgbClr val="000000"/>
                </a:solidFill>
                <a:latin typeface="Book Antiqua"/>
              </a:rPr>
              <a:t>ji(x)</a:t>
            </a:r>
            <a:r>
              <a:rPr lang="en-US" sz="2400" b="0" strike="noStrike" spc="-1">
                <a:solidFill>
                  <a:srgbClr val="000000"/>
                </a:solidFill>
                <a:latin typeface="Book Antiqua"/>
              </a:rPr>
              <a:t> (</a:t>
            </a:r>
            <a:r>
              <a:rPr lang="en-US" sz="2400" b="1" strike="noStrike" spc="-1">
                <a:solidFill>
                  <a:srgbClr val="000000"/>
                </a:solidFill>
                <a:latin typeface="Book Antiqua"/>
              </a:rPr>
              <a:t>x </a:t>
            </a:r>
            <a:r>
              <a:rPr lang="en-US" sz="2400" b="0" strike="noStrike" spc="-1">
                <a:solidFill>
                  <a:srgbClr val="000000"/>
                </a:solidFill>
                <a:latin typeface="Book Antiqua"/>
              </a:rPr>
              <a:t>– </a:t>
            </a:r>
            <a:r>
              <a:rPr lang="en-US" sz="2400" b="1" strike="noStrike" spc="-1">
                <a:solidFill>
                  <a:srgbClr val="000000"/>
                </a:solidFill>
                <a:latin typeface="Book Antiqua"/>
              </a:rPr>
              <a:t>w</a:t>
            </a:r>
            <a:r>
              <a:rPr lang="en-US" sz="2400" b="0" strike="noStrike" spc="-1" baseline="-25000">
                <a:solidFill>
                  <a:srgbClr val="000000"/>
                </a:solidFill>
                <a:latin typeface="Book Antiqua"/>
              </a:rPr>
              <a:t>j</a:t>
            </a:r>
            <a:r>
              <a:rPr lang="en-US" sz="2400" b="0" strike="noStrike" spc="-1">
                <a:solidFill>
                  <a:srgbClr val="000000"/>
                </a:solidFill>
                <a:latin typeface="Book Antiqua"/>
              </a:rPr>
              <a:t>)</a:t>
            </a:r>
            <a:endParaRPr lang="en-US" sz="2400" b="0" strike="noStrike" spc="-1">
              <a:solidFill>
                <a:srgbClr val="000000"/>
              </a:solidFill>
              <a:latin typeface="Calibri"/>
            </a:endParaRPr>
          </a:p>
          <a:p>
            <a:pPr marL="343080" indent="-343080">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Finally using a discrete representation for time we can write:</a:t>
            </a:r>
            <a:endParaRPr lang="en-US" sz="2400" b="0" strike="noStrike" spc="-1">
              <a:solidFill>
                <a:srgbClr val="000000"/>
              </a:solidFill>
              <a:latin typeface="Calibri"/>
            </a:endParaRPr>
          </a:p>
          <a:p>
            <a:pPr>
              <a:lnSpc>
                <a:spcPct val="100000"/>
              </a:lnSpc>
              <a:spcBef>
                <a:spcPts val="479"/>
              </a:spcBef>
              <a:buNone/>
              <a:tabLst>
                <a:tab pos="0" algn="l"/>
              </a:tabLst>
            </a:pPr>
            <a:r>
              <a:rPr lang="en-US" sz="2400" b="1" strike="noStrike" spc="-1">
                <a:solidFill>
                  <a:srgbClr val="000000"/>
                </a:solidFill>
                <a:latin typeface="Book Antiqua"/>
              </a:rPr>
              <a:t>	w</a:t>
            </a:r>
            <a:r>
              <a:rPr lang="en-US" sz="2400" b="0" strike="noStrike" spc="-1" baseline="-25000">
                <a:solidFill>
                  <a:srgbClr val="000000"/>
                </a:solidFill>
                <a:latin typeface="Book Antiqua"/>
              </a:rPr>
              <a:t>j</a:t>
            </a:r>
            <a:r>
              <a:rPr lang="en-US" sz="2400" b="0" strike="noStrike" spc="-1">
                <a:solidFill>
                  <a:srgbClr val="000000"/>
                </a:solidFill>
                <a:latin typeface="Book Antiqua"/>
              </a:rPr>
              <a:t>(n+1) = </a:t>
            </a:r>
            <a:r>
              <a:rPr lang="en-US" sz="2400" b="1" strike="noStrike" spc="-1">
                <a:solidFill>
                  <a:srgbClr val="000000"/>
                </a:solidFill>
                <a:latin typeface="Book Antiqua"/>
              </a:rPr>
              <a:t>w</a:t>
            </a:r>
            <a:r>
              <a:rPr lang="en-US" sz="2400" b="0" strike="noStrike" spc="-1" baseline="-25000">
                <a:solidFill>
                  <a:srgbClr val="000000"/>
                </a:solidFill>
                <a:latin typeface="Book Antiqua"/>
              </a:rPr>
              <a:t>j</a:t>
            </a:r>
            <a:r>
              <a:rPr lang="en-US" sz="2400" b="0" strike="noStrike" spc="-1">
                <a:solidFill>
                  <a:srgbClr val="000000"/>
                </a:solidFill>
                <a:latin typeface="Book Antiqua"/>
              </a:rPr>
              <a:t>(n) + </a:t>
            </a:r>
            <a:r>
              <a:rPr lang="el-GR" sz="2400" b="0" strike="noStrike" spc="-1">
                <a:solidFill>
                  <a:srgbClr val="000000"/>
                </a:solidFill>
                <a:latin typeface="Book Antiqua"/>
              </a:rPr>
              <a:t>α</a:t>
            </a:r>
            <a:r>
              <a:rPr lang="en-US" sz="2400" b="0" strike="noStrike" spc="-1">
                <a:solidFill>
                  <a:srgbClr val="000000"/>
                </a:solidFill>
                <a:latin typeface="Book Antiqua"/>
              </a:rPr>
              <a:t>(n) h</a:t>
            </a:r>
            <a:r>
              <a:rPr lang="en-US" sz="2400" b="0" strike="noStrike" spc="-1" baseline="-25000">
                <a:solidFill>
                  <a:srgbClr val="000000"/>
                </a:solidFill>
                <a:latin typeface="Book Antiqua"/>
              </a:rPr>
              <a:t>ji(x)</a:t>
            </a:r>
            <a:r>
              <a:rPr lang="en-US" sz="2400" b="0" strike="noStrike" spc="-1">
                <a:solidFill>
                  <a:srgbClr val="000000"/>
                </a:solidFill>
                <a:latin typeface="Book Antiqua"/>
              </a:rPr>
              <a:t>(n) (</a:t>
            </a:r>
            <a:r>
              <a:rPr lang="en-US" sz="2400" b="1" strike="noStrike" spc="-1">
                <a:solidFill>
                  <a:srgbClr val="000000"/>
                </a:solidFill>
                <a:latin typeface="Book Antiqua"/>
              </a:rPr>
              <a:t>x </a:t>
            </a:r>
            <a:r>
              <a:rPr lang="en-US" sz="2400" b="0" strike="noStrike" spc="-1">
                <a:solidFill>
                  <a:srgbClr val="000000"/>
                </a:solidFill>
                <a:latin typeface="Book Antiqua"/>
              </a:rPr>
              <a:t>– </a:t>
            </a:r>
            <a:r>
              <a:rPr lang="en-US" sz="2400" b="1" strike="noStrike" spc="-1">
                <a:solidFill>
                  <a:srgbClr val="000000"/>
                </a:solidFill>
                <a:latin typeface="Book Antiqua"/>
              </a:rPr>
              <a:t>w</a:t>
            </a:r>
            <a:r>
              <a:rPr lang="en-US" sz="2400" b="0" strike="noStrike" spc="-1" baseline="-25000">
                <a:solidFill>
                  <a:srgbClr val="000000"/>
                </a:solidFill>
                <a:latin typeface="Book Antiqua"/>
              </a:rPr>
              <a:t>j</a:t>
            </a:r>
            <a:r>
              <a:rPr lang="en-US" sz="2400" b="0" strike="noStrike" spc="-1">
                <a:solidFill>
                  <a:srgbClr val="000000"/>
                </a:solidFill>
                <a:latin typeface="Book Antiqua"/>
              </a:rPr>
              <a:t>(n))</a:t>
            </a: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90" name="PlaceHolder 2"/>
          <p:cNvSpPr>
            <a:spLocks noGrp="1"/>
          </p:cNvSpPr>
          <p:nvPr>
            <p:ph/>
          </p:nvPr>
        </p:nvSpPr>
        <p:spPr>
          <a:xfrm>
            <a:off x="228600" y="1600200"/>
            <a:ext cx="8762760" cy="4525560"/>
          </a:xfrm>
          <a:prstGeom prst="rect">
            <a:avLst/>
          </a:prstGeom>
          <a:noFill/>
          <a:ln w="0">
            <a:noFill/>
          </a:ln>
        </p:spPr>
        <p:txBody>
          <a:bodyPr anchor="t">
            <a:normAutofit/>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Adaptation</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The learning rate must also be time varying. A suitable form is given by:</a:t>
            </a: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r>
              <a:rPr lang="en-US" sz="2400" b="0" strike="noStrike" spc="-1">
                <a:solidFill>
                  <a:srgbClr val="000000"/>
                </a:solidFill>
                <a:latin typeface="Book Antiqua"/>
              </a:rPr>
              <a:t>	Where </a:t>
            </a:r>
            <a:r>
              <a:rPr lang="en-US" sz="2400" b="0" strike="noStrike" spc="-1">
                <a:solidFill>
                  <a:srgbClr val="000000"/>
                </a:solidFill>
                <a:latin typeface="Symbol"/>
              </a:rPr>
              <a:t></a:t>
            </a:r>
            <a:r>
              <a:rPr lang="en-US" sz="2400" b="0" strike="noStrike" spc="-1" baseline="-25000">
                <a:solidFill>
                  <a:srgbClr val="000000"/>
                </a:solidFill>
                <a:latin typeface="Book Antiqua"/>
              </a:rPr>
              <a:t>0</a:t>
            </a:r>
            <a:r>
              <a:rPr lang="en-US" sz="2400" b="0" strike="noStrike" spc="-1">
                <a:solidFill>
                  <a:srgbClr val="000000"/>
                </a:solidFill>
                <a:latin typeface="Book Antiqua"/>
              </a:rPr>
              <a:t> is an initial value and </a:t>
            </a:r>
            <a:r>
              <a:rPr lang="en-US" sz="2400" b="0" strike="noStrike" spc="-1">
                <a:solidFill>
                  <a:srgbClr val="000000"/>
                </a:solidFill>
                <a:latin typeface="Symbol"/>
              </a:rPr>
              <a:t></a:t>
            </a:r>
            <a:r>
              <a:rPr lang="en-US" sz="2400" b="0" strike="noStrike" spc="-1" baseline="-25000">
                <a:solidFill>
                  <a:srgbClr val="000000"/>
                </a:solidFill>
                <a:latin typeface="Book Antiqua"/>
              </a:rPr>
              <a:t>2</a:t>
            </a:r>
            <a:r>
              <a:rPr lang="en-US" sz="2400" b="0" strike="noStrike" spc="-1">
                <a:solidFill>
                  <a:srgbClr val="000000"/>
                </a:solidFill>
                <a:latin typeface="Book Antiqua"/>
              </a:rPr>
              <a:t> is another time 	constant of the SOM algorithm. </a:t>
            </a: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p:txBody>
      </p:sp>
      <p:graphicFrame>
        <p:nvGraphicFramePr>
          <p:cNvPr id="91" name="Picture 4"/>
          <p:cNvGraphicFramePr/>
          <p:nvPr/>
        </p:nvGraphicFramePr>
        <p:xfrm>
          <a:off x="1066680" y="2819520"/>
          <a:ext cx="4473360" cy="96012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92" name="Picture 4"/>
                      <p:cNvPicPr/>
                      <p:nvPr/>
                    </p:nvPicPr>
                    <p:blipFill>
                      <a:blip r:embed="rId4"/>
                      <a:stretch/>
                    </p:blipFill>
                    <p:spPr>
                      <a:xfrm>
                        <a:off x="1066680" y="2819520"/>
                        <a:ext cx="4473360" cy="960120"/>
                      </a:xfrm>
                      <a:prstGeom prst="rect">
                        <a:avLst/>
                      </a:prstGeom>
                      <a:ln w="0">
                        <a:noFill/>
                      </a:ln>
                    </p:spPr>
                  </p:pic>
                </p:oleObj>
              </mc:Fallback>
            </mc:AlternateContent>
          </a:graphicData>
        </a:graphic>
      </p:graphicFrame>
      <p:pic>
        <p:nvPicPr>
          <p:cNvPr id="93" name="Picture 92"/>
          <p:cNvPicPr/>
          <p:nvPr/>
        </p:nvPicPr>
        <p:blipFill>
          <a:blip r:embed="rId4"/>
          <a:stretch/>
        </p:blipFill>
        <p:spPr>
          <a:xfrm>
            <a:off x="1066680" y="2819520"/>
            <a:ext cx="4470480" cy="952560"/>
          </a:xfrm>
          <a:prstGeom prst="rect">
            <a:avLst/>
          </a:prstGeom>
          <a:ln w="0">
            <a:noFill/>
          </a:ln>
        </p:spPr>
      </p:pic>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95" name="PlaceHolder 2"/>
          <p:cNvSpPr>
            <a:spLocks noGrp="1"/>
          </p:cNvSpPr>
          <p:nvPr>
            <p:ph/>
          </p:nvPr>
        </p:nvSpPr>
        <p:spPr>
          <a:xfrm>
            <a:off x="228600" y="1600200"/>
            <a:ext cx="8762760" cy="4525560"/>
          </a:xfrm>
          <a:prstGeom prst="rect">
            <a:avLst/>
          </a:prstGeom>
          <a:noFill/>
          <a:ln w="0">
            <a:noFill/>
          </a:ln>
        </p:spPr>
        <p:txBody>
          <a:bodyPr anchor="t">
            <a:normAutofit fontScale="89000"/>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Summarized Algorithm</a:t>
            </a:r>
            <a:endParaRPr lang="en-US" sz="2400" b="0" strike="noStrike" spc="-1">
              <a:solidFill>
                <a:srgbClr val="000000"/>
              </a:solidFill>
              <a:latin typeface="Calibri"/>
            </a:endParaRPr>
          </a:p>
          <a:p>
            <a:pPr marL="343080" indent="-343080" algn="just">
              <a:lnSpc>
                <a:spcPct val="100000"/>
              </a:lnSpc>
              <a:spcBef>
                <a:spcPts val="519"/>
              </a:spcBef>
              <a:buClr>
                <a:srgbClr val="C0504D"/>
              </a:buClr>
              <a:buSzPct val="75000"/>
              <a:buFont typeface="Arial"/>
              <a:buAutoNum type="arabicPeriod"/>
              <a:tabLst>
                <a:tab pos="0" algn="l"/>
              </a:tabLst>
            </a:pPr>
            <a:r>
              <a:rPr lang="en-US" sz="2600" b="0" i="1" strike="noStrike" spc="-1">
                <a:solidFill>
                  <a:srgbClr val="000000"/>
                </a:solidFill>
                <a:latin typeface="Book Antiqua"/>
              </a:rPr>
              <a:t>Initialization:</a:t>
            </a:r>
            <a:r>
              <a:rPr lang="en-US" sz="2600" b="0" strike="noStrike" spc="-1">
                <a:solidFill>
                  <a:srgbClr val="000000"/>
                </a:solidFill>
                <a:latin typeface="Book Antiqua"/>
              </a:rPr>
              <a:t> Choose random values for the initial weight vectors </a:t>
            </a:r>
            <a:r>
              <a:rPr lang="en-US" sz="2600" b="1" i="1" strike="noStrike" spc="-1">
                <a:solidFill>
                  <a:srgbClr val="000000"/>
                </a:solidFill>
                <a:latin typeface="Book Antiqua"/>
              </a:rPr>
              <a:t>w</a:t>
            </a:r>
            <a:r>
              <a:rPr lang="en-US" sz="2600" b="0" i="1" strike="noStrike" spc="-1" baseline="-25000">
                <a:solidFill>
                  <a:srgbClr val="000000"/>
                </a:solidFill>
                <a:latin typeface="Book Antiqua"/>
              </a:rPr>
              <a:t>j</a:t>
            </a:r>
            <a:r>
              <a:rPr lang="en-US" sz="2600" b="0" i="1" strike="noStrike" spc="-1">
                <a:solidFill>
                  <a:srgbClr val="000000"/>
                </a:solidFill>
                <a:latin typeface="Book Antiqua"/>
              </a:rPr>
              <a:t>(0)</a:t>
            </a:r>
            <a:r>
              <a:rPr lang="en-US" sz="2600" b="0" strike="noStrike" spc="-1">
                <a:solidFill>
                  <a:srgbClr val="000000"/>
                </a:solidFill>
                <a:latin typeface="Book Antiqua"/>
              </a:rPr>
              <a:t>. The weight vectors must be different for all neurons. Usually we keep the magnitude of the weights small.</a:t>
            </a:r>
            <a:endParaRPr lang="en-US" sz="2600" b="0" strike="noStrike" spc="-1">
              <a:solidFill>
                <a:srgbClr val="000000"/>
              </a:solidFill>
              <a:latin typeface="Calibri"/>
            </a:endParaRPr>
          </a:p>
          <a:p>
            <a:pPr marL="343080" indent="-343080" algn="just">
              <a:lnSpc>
                <a:spcPct val="100000"/>
              </a:lnSpc>
              <a:spcBef>
                <a:spcPts val="519"/>
              </a:spcBef>
              <a:buClr>
                <a:srgbClr val="C0504D"/>
              </a:buClr>
              <a:buSzPct val="75000"/>
              <a:buFont typeface="Arial"/>
              <a:buAutoNum type="arabicPeriod"/>
              <a:tabLst>
                <a:tab pos="0" algn="l"/>
              </a:tabLst>
            </a:pPr>
            <a:r>
              <a:rPr lang="en-US" sz="2600" b="0" i="1" strike="noStrike" spc="-1">
                <a:solidFill>
                  <a:srgbClr val="000000"/>
                </a:solidFill>
                <a:latin typeface="Book Antiqua"/>
              </a:rPr>
              <a:t>Sampling:</a:t>
            </a:r>
            <a:r>
              <a:rPr lang="en-US" sz="2600" b="0" strike="noStrike" spc="-1">
                <a:solidFill>
                  <a:srgbClr val="000000"/>
                </a:solidFill>
                <a:latin typeface="Book Antiqua"/>
              </a:rPr>
              <a:t> Draw a sample </a:t>
            </a:r>
            <a:r>
              <a:rPr lang="en-US" sz="2600" b="1" i="1" strike="noStrike" spc="-1">
                <a:solidFill>
                  <a:srgbClr val="000000"/>
                </a:solidFill>
                <a:latin typeface="Book Antiqua"/>
              </a:rPr>
              <a:t>x</a:t>
            </a:r>
            <a:r>
              <a:rPr lang="en-US" sz="2600" b="0" strike="noStrike" spc="-1">
                <a:solidFill>
                  <a:srgbClr val="000000"/>
                </a:solidFill>
                <a:latin typeface="Book Antiqua"/>
              </a:rPr>
              <a:t> from the input space with a certain probability; the vector </a:t>
            </a:r>
            <a:r>
              <a:rPr lang="en-US" sz="2600" b="1" i="1" strike="noStrike" spc="-1">
                <a:solidFill>
                  <a:srgbClr val="000000"/>
                </a:solidFill>
                <a:latin typeface="Book Antiqua"/>
              </a:rPr>
              <a:t>x</a:t>
            </a:r>
            <a:r>
              <a:rPr lang="en-US" sz="2600" b="0" i="1" strike="noStrike" spc="-1">
                <a:solidFill>
                  <a:srgbClr val="000000"/>
                </a:solidFill>
                <a:latin typeface="Book Antiqua"/>
              </a:rPr>
              <a:t> </a:t>
            </a:r>
            <a:r>
              <a:rPr lang="en-US" sz="2600" b="0" strike="noStrike" spc="-1">
                <a:solidFill>
                  <a:srgbClr val="000000"/>
                </a:solidFill>
                <a:latin typeface="Book Antiqua"/>
              </a:rPr>
              <a:t>represents the activation pattern that is applied to the lattice. The dimension of </a:t>
            </a:r>
            <a:r>
              <a:rPr lang="en-US" sz="2600" b="1" strike="noStrike" spc="-1">
                <a:solidFill>
                  <a:srgbClr val="000000"/>
                </a:solidFill>
                <a:latin typeface="Book Antiqua"/>
              </a:rPr>
              <a:t>x</a:t>
            </a:r>
            <a:r>
              <a:rPr lang="en-US" sz="2600" b="0" strike="noStrike" spc="-1">
                <a:solidFill>
                  <a:srgbClr val="000000"/>
                </a:solidFill>
                <a:latin typeface="Book Antiqua"/>
              </a:rPr>
              <a:t> is equal to m.</a:t>
            </a:r>
            <a:endParaRPr lang="en-US" sz="2600" b="0" strike="noStrike" spc="-1">
              <a:solidFill>
                <a:srgbClr val="000000"/>
              </a:solidFill>
              <a:latin typeface="Calibri"/>
            </a:endParaRPr>
          </a:p>
          <a:p>
            <a:pPr marL="343080" indent="-343080" algn="just">
              <a:lnSpc>
                <a:spcPct val="100000"/>
              </a:lnSpc>
              <a:spcBef>
                <a:spcPts val="519"/>
              </a:spcBef>
              <a:buClr>
                <a:srgbClr val="C0504D"/>
              </a:buClr>
              <a:buSzPct val="75000"/>
              <a:buFont typeface="Arial"/>
              <a:buAutoNum type="arabicPeriod"/>
              <a:tabLst>
                <a:tab pos="0" algn="l"/>
              </a:tabLst>
            </a:pPr>
            <a:r>
              <a:rPr lang="en-US" sz="2600" b="0" i="1" strike="noStrike" spc="-1">
                <a:solidFill>
                  <a:srgbClr val="000000"/>
                </a:solidFill>
                <a:latin typeface="Book Antiqua"/>
              </a:rPr>
              <a:t>Similarity Matching:</a:t>
            </a:r>
            <a:r>
              <a:rPr lang="en-US" sz="2600" b="0" strike="noStrike" spc="-1">
                <a:solidFill>
                  <a:srgbClr val="000000"/>
                </a:solidFill>
                <a:latin typeface="Book Antiqua"/>
              </a:rPr>
              <a:t> Find the best-matching (winning) neuron </a:t>
            </a:r>
            <a:r>
              <a:rPr lang="en-US" sz="2600" b="0" i="1" strike="noStrike" spc="-1">
                <a:solidFill>
                  <a:srgbClr val="000000"/>
                </a:solidFill>
                <a:latin typeface="Book Antiqua"/>
              </a:rPr>
              <a:t>i(</a:t>
            </a:r>
            <a:r>
              <a:rPr lang="en-US" sz="2600" b="1" i="1" strike="noStrike" spc="-1">
                <a:solidFill>
                  <a:srgbClr val="000000"/>
                </a:solidFill>
                <a:latin typeface="Book Antiqua"/>
              </a:rPr>
              <a:t>x</a:t>
            </a:r>
            <a:r>
              <a:rPr lang="en-US" sz="2600" b="0" i="1" strike="noStrike" spc="-1">
                <a:solidFill>
                  <a:srgbClr val="000000"/>
                </a:solidFill>
                <a:latin typeface="Book Antiqua"/>
              </a:rPr>
              <a:t>)</a:t>
            </a:r>
            <a:r>
              <a:rPr lang="en-US" sz="2600" b="0" strike="noStrike" spc="-1">
                <a:solidFill>
                  <a:srgbClr val="000000"/>
                </a:solidFill>
                <a:latin typeface="Book Antiqua"/>
              </a:rPr>
              <a:t> at time step n by using the minimum Euclidean distance criterion.</a:t>
            </a:r>
            <a:endParaRPr lang="en-US" sz="26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anchor="ctr">
            <a:noAutofit/>
          </a:bodyPr>
          <a:lstStyle/>
          <a:p>
            <a:pPr algn="ctr">
              <a:lnSpc>
                <a:spcPct val="100000"/>
              </a:lnSpc>
              <a:buNone/>
            </a:pPr>
            <a:r>
              <a:rPr lang="en-US" sz="4400" b="1" strike="noStrike" spc="-1">
                <a:solidFill>
                  <a:srgbClr val="000000"/>
                </a:solidFill>
                <a:latin typeface="Book Antiqua"/>
              </a:rPr>
              <a:t>Introduction of SOM</a:t>
            </a:r>
            <a:endParaRPr lang="en-US" sz="4400" b="0" strike="noStrike" spc="-1">
              <a:solidFill>
                <a:srgbClr val="000000"/>
              </a:solidFill>
              <a:latin typeface="Calibri"/>
            </a:endParaRPr>
          </a:p>
        </p:txBody>
      </p:sp>
      <p:sp>
        <p:nvSpPr>
          <p:cNvPr id="49"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A </a:t>
            </a:r>
            <a:r>
              <a:rPr lang="en-US" sz="2400" b="1" strike="noStrike" spc="-1">
                <a:solidFill>
                  <a:srgbClr val="000000"/>
                </a:solidFill>
                <a:latin typeface="Book Antiqua"/>
              </a:rPr>
              <a:t>self-organizing map</a:t>
            </a:r>
            <a:r>
              <a:rPr lang="en-US" sz="2400" b="0" strike="noStrike" spc="-1">
                <a:solidFill>
                  <a:srgbClr val="000000"/>
                </a:solidFill>
                <a:latin typeface="Book Antiqua"/>
              </a:rPr>
              <a:t> (</a:t>
            </a:r>
            <a:r>
              <a:rPr lang="en-US" sz="2400" b="1" strike="noStrike" spc="-1">
                <a:solidFill>
                  <a:srgbClr val="000000"/>
                </a:solidFill>
                <a:latin typeface="Book Antiqua"/>
              </a:rPr>
              <a:t>SOM</a:t>
            </a:r>
            <a:r>
              <a:rPr lang="en-US" sz="2400" b="0" strike="noStrike" spc="-1">
                <a:solidFill>
                  <a:srgbClr val="000000"/>
                </a:solidFill>
                <a:latin typeface="Book Antiqua"/>
              </a:rPr>
              <a:t>) is a type of ANN that is trained using unsupervised learning to produce a low-dimensional (typically two-dimensional) discretized representation of the input space of the training samples.</a:t>
            </a:r>
            <a:endParaRPr lang="en-US" sz="2400" b="0" strike="noStrike" spc="-1">
              <a:solidFill>
                <a:srgbClr val="000000"/>
              </a:solidFill>
              <a:latin typeface="Calibri"/>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This low dimensional representation can be viewed as a </a:t>
            </a:r>
            <a:r>
              <a:rPr lang="en-US" sz="2400" b="1" strike="noStrike" spc="-1">
                <a:solidFill>
                  <a:srgbClr val="000000"/>
                </a:solidFill>
                <a:latin typeface="Book Antiqua"/>
              </a:rPr>
              <a:t>map</a:t>
            </a:r>
            <a:r>
              <a:rPr lang="en-US" sz="2400" b="0" strike="noStrike" spc="-1">
                <a:solidFill>
                  <a:srgbClr val="000000"/>
                </a:solidFill>
                <a:latin typeface="Book Antiqua"/>
              </a:rPr>
              <a:t>. Therefore SOM is a method to do dimensionality reduction. </a:t>
            </a:r>
            <a:endParaRPr lang="en-US" sz="2400" b="0" strike="noStrike" spc="-1">
              <a:solidFill>
                <a:srgbClr val="000000"/>
              </a:solidFill>
              <a:latin typeface="Calibri"/>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Self-organizing maps differ from other artificial neural networks as they apply competitive learning as opposed to error-correction learning.</a:t>
            </a:r>
            <a:endParaRPr lang="en-US" sz="24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97" name="PlaceHolder 2"/>
          <p:cNvSpPr>
            <a:spLocks noGrp="1"/>
          </p:cNvSpPr>
          <p:nvPr>
            <p:ph/>
          </p:nvPr>
        </p:nvSpPr>
        <p:spPr>
          <a:xfrm>
            <a:off x="228600" y="1600200"/>
            <a:ext cx="8762760" cy="4525560"/>
          </a:xfrm>
          <a:prstGeom prst="rect">
            <a:avLst/>
          </a:prstGeom>
          <a:noFill/>
          <a:ln w="0">
            <a:noFill/>
          </a:ln>
        </p:spPr>
        <p:txBody>
          <a:bodyPr anchor="t">
            <a:normAutofit/>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Summarized Algorithm</a:t>
            </a:r>
            <a:endParaRPr lang="en-US" sz="2400" b="0" strike="noStrike" spc="-1">
              <a:solidFill>
                <a:srgbClr val="000000"/>
              </a:solidFill>
              <a:latin typeface="Calibri"/>
            </a:endParaRPr>
          </a:p>
          <a:p>
            <a:pPr algn="just">
              <a:lnSpc>
                <a:spcPct val="100000"/>
              </a:lnSpc>
              <a:spcBef>
                <a:spcPts val="479"/>
              </a:spcBef>
              <a:buNone/>
              <a:tabLst>
                <a:tab pos="0" algn="l"/>
              </a:tabLst>
            </a:pPr>
            <a:r>
              <a:rPr lang="en-US" sz="2200" b="0" strike="noStrike" spc="-1">
                <a:solidFill>
                  <a:srgbClr val="000000"/>
                </a:solidFill>
                <a:latin typeface="Tahoma"/>
              </a:rPr>
              <a:t>	</a:t>
            </a:r>
            <a:r>
              <a:rPr lang="en-US" sz="2400" b="0" i="1" strike="noStrike" spc="-1">
                <a:solidFill>
                  <a:srgbClr val="000000"/>
                </a:solidFill>
                <a:latin typeface="Book Antiqua"/>
              </a:rPr>
              <a:t>i(</a:t>
            </a:r>
            <a:r>
              <a:rPr lang="en-US" sz="2400" b="1" i="1" strike="noStrike" spc="-1">
                <a:solidFill>
                  <a:srgbClr val="000000"/>
                </a:solidFill>
                <a:latin typeface="Book Antiqua"/>
              </a:rPr>
              <a:t>x</a:t>
            </a:r>
            <a:r>
              <a:rPr lang="en-US" sz="2400" b="0" i="1" strike="noStrike" spc="-1">
                <a:solidFill>
                  <a:srgbClr val="000000"/>
                </a:solidFill>
                <a:latin typeface="Book Antiqua"/>
              </a:rPr>
              <a:t>)=arg min</a:t>
            </a:r>
            <a:r>
              <a:rPr lang="en-US" sz="2400" b="0" i="1" strike="noStrike" spc="-1" baseline="-25000">
                <a:solidFill>
                  <a:srgbClr val="000000"/>
                </a:solidFill>
                <a:latin typeface="Book Antiqua"/>
              </a:rPr>
              <a:t>j</a:t>
            </a:r>
            <a:r>
              <a:rPr lang="en-US" sz="2400" b="0" i="1" strike="noStrike" spc="-1">
                <a:solidFill>
                  <a:srgbClr val="000000"/>
                </a:solidFill>
                <a:latin typeface="Book Antiqua"/>
              </a:rPr>
              <a:t> ||</a:t>
            </a:r>
            <a:r>
              <a:rPr lang="en-US" sz="2400" b="1" i="1" strike="noStrike" spc="-1">
                <a:solidFill>
                  <a:srgbClr val="000000"/>
                </a:solidFill>
                <a:latin typeface="Book Antiqua"/>
              </a:rPr>
              <a:t>x</a:t>
            </a:r>
            <a:r>
              <a:rPr lang="en-US" sz="2400" b="0" i="1" strike="noStrike" spc="-1">
                <a:solidFill>
                  <a:srgbClr val="000000"/>
                </a:solidFill>
                <a:latin typeface="Book Antiqua"/>
              </a:rPr>
              <a:t> – </a:t>
            </a:r>
            <a:r>
              <a:rPr lang="en-US" sz="2400" b="1" i="1" strike="noStrike" spc="-1">
                <a:solidFill>
                  <a:srgbClr val="000000"/>
                </a:solidFill>
                <a:latin typeface="Book Antiqua"/>
              </a:rPr>
              <a:t>w</a:t>
            </a:r>
            <a:r>
              <a:rPr lang="en-US" sz="2400" b="0" i="1" strike="noStrike" spc="-1" baseline="-25000">
                <a:solidFill>
                  <a:srgbClr val="000000"/>
                </a:solidFill>
                <a:latin typeface="Book Antiqua"/>
              </a:rPr>
              <a:t>j</a:t>
            </a:r>
            <a:r>
              <a:rPr lang="en-US" sz="2400" b="0" i="1" strike="noStrike" spc="-1">
                <a:solidFill>
                  <a:srgbClr val="000000"/>
                </a:solidFill>
                <a:latin typeface="Book Antiqua"/>
              </a:rPr>
              <a:t>||, j=1,2,…,l</a:t>
            </a:r>
            <a:endParaRPr lang="en-US" sz="2400" b="0" strike="noStrike" spc="-1">
              <a:solidFill>
                <a:srgbClr val="000000"/>
              </a:solidFill>
              <a:latin typeface="Calibri"/>
            </a:endParaRPr>
          </a:p>
          <a:p>
            <a:pPr marL="457200" indent="-457200" algn="just">
              <a:lnSpc>
                <a:spcPct val="100000"/>
              </a:lnSpc>
              <a:spcBef>
                <a:spcPts val="479"/>
              </a:spcBef>
              <a:buClr>
                <a:srgbClr val="C0504D"/>
              </a:buClr>
              <a:buFont typeface="Calibri"/>
              <a:buAutoNum type="arabicPeriod" startAt="4"/>
              <a:tabLst>
                <a:tab pos="0" algn="l"/>
              </a:tabLst>
            </a:pPr>
            <a:r>
              <a:rPr lang="en-US" sz="2400" b="0" i="1" strike="noStrike" spc="-1">
                <a:solidFill>
                  <a:srgbClr val="000000"/>
                </a:solidFill>
                <a:latin typeface="Book Antiqua"/>
              </a:rPr>
              <a:t>Updating:</a:t>
            </a:r>
            <a:r>
              <a:rPr lang="en-US" sz="2400" b="0" strike="noStrike" spc="-1">
                <a:solidFill>
                  <a:srgbClr val="000000"/>
                </a:solidFill>
                <a:latin typeface="Book Antiqua"/>
              </a:rPr>
              <a:t> Adjust the synaptic weight vectors of all neurons by using the update formula:</a:t>
            </a:r>
            <a:endParaRPr lang="en-US" sz="2400" b="0" strike="noStrike" spc="-1">
              <a:solidFill>
                <a:srgbClr val="000000"/>
              </a:solidFill>
              <a:latin typeface="Calibri"/>
            </a:endParaRPr>
          </a:p>
          <a:p>
            <a:pPr algn="just">
              <a:lnSpc>
                <a:spcPct val="100000"/>
              </a:lnSpc>
              <a:spcBef>
                <a:spcPts val="479"/>
              </a:spcBef>
              <a:buNone/>
              <a:tabLst>
                <a:tab pos="0" algn="l"/>
              </a:tabLst>
            </a:pPr>
            <a:r>
              <a:rPr lang="en-US" sz="2400" b="1" strike="noStrike" spc="-1">
                <a:solidFill>
                  <a:srgbClr val="000000"/>
                </a:solidFill>
                <a:latin typeface="Book Antiqua"/>
              </a:rPr>
              <a:t>	</a:t>
            </a:r>
            <a:r>
              <a:rPr lang="en-US" sz="2400" b="1" i="1" strike="noStrike" spc="-1">
                <a:solidFill>
                  <a:srgbClr val="000000"/>
                </a:solidFill>
                <a:latin typeface="Book Antiqua"/>
              </a:rPr>
              <a:t>w</a:t>
            </a:r>
            <a:r>
              <a:rPr lang="en-US" sz="2400" b="0" i="1" strike="noStrike" spc="-1" baseline="-25000">
                <a:solidFill>
                  <a:srgbClr val="000000"/>
                </a:solidFill>
                <a:latin typeface="Book Antiqua"/>
              </a:rPr>
              <a:t>j</a:t>
            </a:r>
            <a:r>
              <a:rPr lang="en-US" sz="2400" b="0" i="1" strike="noStrike" spc="-1">
                <a:solidFill>
                  <a:srgbClr val="000000"/>
                </a:solidFill>
                <a:latin typeface="Book Antiqua"/>
              </a:rPr>
              <a:t>(n+1) = </a:t>
            </a:r>
            <a:r>
              <a:rPr lang="en-US" sz="2400" b="1" i="1" strike="noStrike" spc="-1">
                <a:solidFill>
                  <a:srgbClr val="000000"/>
                </a:solidFill>
                <a:latin typeface="Book Antiqua"/>
              </a:rPr>
              <a:t>w</a:t>
            </a:r>
            <a:r>
              <a:rPr lang="en-US" sz="2400" b="0" i="1" strike="noStrike" spc="-1" baseline="-25000">
                <a:solidFill>
                  <a:srgbClr val="000000"/>
                </a:solidFill>
                <a:latin typeface="Book Antiqua"/>
              </a:rPr>
              <a:t>j</a:t>
            </a:r>
            <a:r>
              <a:rPr lang="en-US" sz="2400" b="0" i="1" strike="noStrike" spc="-1">
                <a:solidFill>
                  <a:srgbClr val="000000"/>
                </a:solidFill>
                <a:latin typeface="Book Antiqua"/>
              </a:rPr>
              <a:t>(n) + </a:t>
            </a:r>
            <a:r>
              <a:rPr lang="el-GR" sz="2400" b="0" strike="noStrike" spc="-1">
                <a:solidFill>
                  <a:srgbClr val="000000"/>
                </a:solidFill>
                <a:latin typeface="Book Antiqua"/>
              </a:rPr>
              <a:t>α</a:t>
            </a:r>
            <a:r>
              <a:rPr lang="en-US" sz="2400" b="0" i="1" strike="noStrike" spc="-1">
                <a:solidFill>
                  <a:srgbClr val="000000"/>
                </a:solidFill>
                <a:latin typeface="Book Antiqua"/>
              </a:rPr>
              <a:t>(n) h</a:t>
            </a:r>
            <a:r>
              <a:rPr lang="en-US" sz="2400" b="0" i="1" strike="noStrike" spc="-1" baseline="-25000">
                <a:solidFill>
                  <a:srgbClr val="000000"/>
                </a:solidFill>
                <a:latin typeface="Book Antiqua"/>
              </a:rPr>
              <a:t>ji(x)</a:t>
            </a:r>
            <a:r>
              <a:rPr lang="en-US" sz="2400" b="0" i="1" strike="noStrike" spc="-1">
                <a:solidFill>
                  <a:srgbClr val="000000"/>
                </a:solidFill>
                <a:latin typeface="Book Antiqua"/>
              </a:rPr>
              <a:t>(n) (</a:t>
            </a:r>
            <a:r>
              <a:rPr lang="en-US" sz="2400" b="1" i="1" strike="noStrike" spc="-1">
                <a:solidFill>
                  <a:srgbClr val="000000"/>
                </a:solidFill>
                <a:latin typeface="Book Antiqua"/>
              </a:rPr>
              <a:t>x</a:t>
            </a:r>
            <a:r>
              <a:rPr lang="en-US" sz="2400" b="0" i="1" strike="noStrike" spc="-1">
                <a:solidFill>
                  <a:srgbClr val="000000"/>
                </a:solidFill>
                <a:latin typeface="Book Antiqua"/>
              </a:rPr>
              <a:t>(n)</a:t>
            </a:r>
            <a:r>
              <a:rPr lang="en-US" sz="2400" b="1" i="1" strike="noStrike" spc="-1">
                <a:solidFill>
                  <a:srgbClr val="000000"/>
                </a:solidFill>
                <a:latin typeface="Book Antiqua"/>
              </a:rPr>
              <a:t> </a:t>
            </a:r>
            <a:r>
              <a:rPr lang="en-US" sz="2400" b="0" i="1" strike="noStrike" spc="-1">
                <a:solidFill>
                  <a:srgbClr val="000000"/>
                </a:solidFill>
                <a:latin typeface="Book Antiqua"/>
              </a:rPr>
              <a:t>– </a:t>
            </a:r>
            <a:r>
              <a:rPr lang="en-US" sz="2400" b="1" i="1" strike="noStrike" spc="-1">
                <a:solidFill>
                  <a:srgbClr val="000000"/>
                </a:solidFill>
                <a:latin typeface="Book Antiqua"/>
              </a:rPr>
              <a:t>w</a:t>
            </a:r>
            <a:r>
              <a:rPr lang="en-US" sz="2400" b="0" i="1" strike="noStrike" spc="-1" baseline="-25000">
                <a:solidFill>
                  <a:srgbClr val="000000"/>
                </a:solidFill>
                <a:latin typeface="Book Antiqua"/>
              </a:rPr>
              <a:t>j</a:t>
            </a:r>
            <a:r>
              <a:rPr lang="en-US" sz="2400" b="0" i="1" strike="noStrike" spc="-1">
                <a:solidFill>
                  <a:srgbClr val="000000"/>
                </a:solidFill>
                <a:latin typeface="Book Antiqua"/>
              </a:rPr>
              <a:t>))</a:t>
            </a:r>
            <a:endParaRPr lang="en-US" sz="2400" b="0" strike="noStrike" spc="-1">
              <a:solidFill>
                <a:srgbClr val="000000"/>
              </a:solidFill>
              <a:latin typeface="Calibri"/>
            </a:endParaRPr>
          </a:p>
          <a:p>
            <a:pPr marL="457200" indent="-457200" algn="just">
              <a:lnSpc>
                <a:spcPct val="100000"/>
              </a:lnSpc>
              <a:spcBef>
                <a:spcPts val="479"/>
              </a:spcBef>
              <a:buClr>
                <a:srgbClr val="C0504D"/>
              </a:buClr>
              <a:buFont typeface="Calibri"/>
              <a:buAutoNum type="arabicPeriod" startAt="5"/>
              <a:tabLst>
                <a:tab pos="0" algn="l"/>
              </a:tabLst>
            </a:pPr>
            <a:r>
              <a:rPr lang="en-US" sz="2400" b="0" i="1" strike="noStrike" spc="-1">
                <a:solidFill>
                  <a:srgbClr val="000000"/>
                </a:solidFill>
                <a:latin typeface="Book Antiqua"/>
              </a:rPr>
              <a:t>Continuation:</a:t>
            </a:r>
            <a:r>
              <a:rPr lang="en-US" sz="2400" b="0" strike="noStrike" spc="-1">
                <a:solidFill>
                  <a:srgbClr val="000000"/>
                </a:solidFill>
                <a:latin typeface="Book Antiqua"/>
              </a:rPr>
              <a:t> Continue with step 2 until no noticeable changes in the feature map are observed.</a:t>
            </a:r>
            <a:endParaRPr lang="en-US" sz="2400" b="0" strike="noStrike" spc="-1">
              <a:solidFill>
                <a:srgbClr val="000000"/>
              </a:solidFill>
              <a:latin typeface="Calibri"/>
            </a:endParaRPr>
          </a:p>
          <a:p>
            <a:pPr algn="just">
              <a:lnSpc>
                <a:spcPct val="100000"/>
              </a:lnSpc>
              <a:spcBef>
                <a:spcPts val="519"/>
              </a:spcBef>
              <a:buNone/>
              <a:tabLst>
                <a:tab pos="0" algn="l"/>
              </a:tabLst>
            </a:pPr>
            <a:endParaRPr lang="en-US" sz="26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99"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nSpc>
                <a:spcPct val="100000"/>
              </a:lnSpc>
              <a:spcBef>
                <a:spcPts val="479"/>
              </a:spcBef>
              <a:buNone/>
              <a:tabLst>
                <a:tab pos="0" algn="l"/>
              </a:tabLst>
            </a:pPr>
            <a:r>
              <a:rPr lang="en-US" sz="2400" b="1" strike="noStrike" spc="-1">
                <a:solidFill>
                  <a:srgbClr val="000000"/>
                </a:solidFill>
                <a:latin typeface="Book Antiqua"/>
              </a:rPr>
              <a:t>Example</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Consider following 1-D SOM and 3-D inputs. Show the working of SOM for the given two inputs.</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nSpc>
                <a:spcPct val="100000"/>
              </a:lnSpc>
              <a:spcBef>
                <a:spcPts val="479"/>
              </a:spcBef>
              <a:buNone/>
              <a:tabLst>
                <a:tab pos="0" algn="l"/>
              </a:tabLst>
            </a:pPr>
            <a:endParaRPr lang="en-US" sz="2400" b="0" strike="noStrike" spc="-1">
              <a:solidFill>
                <a:srgbClr val="000000"/>
              </a:solidFill>
              <a:latin typeface="Calibri"/>
            </a:endParaRPr>
          </a:p>
        </p:txBody>
      </p:sp>
      <p:graphicFrame>
        <p:nvGraphicFramePr>
          <p:cNvPr id="100" name="Table 43"/>
          <p:cNvGraphicFramePr/>
          <p:nvPr/>
        </p:nvGraphicFramePr>
        <p:xfrm>
          <a:off x="5562720" y="3048120"/>
          <a:ext cx="3047760" cy="1112040"/>
        </p:xfrm>
        <a:graphic>
          <a:graphicData uri="http://schemas.openxmlformats.org/drawingml/2006/table">
            <a:tbl>
              <a:tblPr/>
              <a:tblGrid>
                <a:gridCol w="1015920">
                  <a:extLst>
                    <a:ext uri="{9D8B030D-6E8A-4147-A177-3AD203B41FA5}">
                      <a16:colId xmlns:a16="http://schemas.microsoft.com/office/drawing/2014/main" val="20000"/>
                    </a:ext>
                  </a:extLst>
                </a:gridCol>
                <a:gridCol w="1015920">
                  <a:extLst>
                    <a:ext uri="{9D8B030D-6E8A-4147-A177-3AD203B41FA5}">
                      <a16:colId xmlns:a16="http://schemas.microsoft.com/office/drawing/2014/main" val="20001"/>
                    </a:ext>
                  </a:extLst>
                </a:gridCol>
                <a:gridCol w="1015920">
                  <a:extLst>
                    <a:ext uri="{9D8B030D-6E8A-4147-A177-3AD203B41FA5}">
                      <a16:colId xmlns:a16="http://schemas.microsoft.com/office/drawing/2014/main" val="20002"/>
                    </a:ext>
                  </a:extLst>
                </a:gridCol>
              </a:tblGrid>
              <a:tr h="370800">
                <a:tc>
                  <a:txBody>
                    <a:bodyPr/>
                    <a:lstStyle/>
                    <a:p>
                      <a:pPr>
                        <a:lnSpc>
                          <a:spcPct val="100000"/>
                        </a:lnSpc>
                        <a:buNone/>
                      </a:pPr>
                      <a:r>
                        <a:rPr lang="en-US" sz="1800" b="1" i="1" strike="noStrike" spc="-1">
                          <a:solidFill>
                            <a:srgbClr val="FFFFFF"/>
                          </a:solidFill>
                          <a:latin typeface="Book Antiqua"/>
                        </a:rPr>
                        <a:t>x</a:t>
                      </a:r>
                      <a:r>
                        <a:rPr lang="en-US" sz="1800" b="1" i="1" strike="noStrike" spc="-1" baseline="-25000">
                          <a:solidFill>
                            <a:srgbClr val="FFFFFF"/>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i="1" strike="noStrike" spc="-1">
                          <a:solidFill>
                            <a:srgbClr val="FFFFFF"/>
                          </a:solidFill>
                          <a:latin typeface="Book Antiqua"/>
                        </a:rPr>
                        <a:t>x</a:t>
                      </a:r>
                      <a:r>
                        <a:rPr lang="en-US" sz="1800" b="1" i="1" strike="noStrike" spc="-1" baseline="-25000">
                          <a:solidFill>
                            <a:srgbClr val="FFFFFF"/>
                          </a:solidFill>
                          <a:latin typeface="Book Antiqua"/>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i="1" strike="noStrike" spc="-1">
                          <a:solidFill>
                            <a:srgbClr val="FFFFFF"/>
                          </a:solidFill>
                          <a:latin typeface="Book Antiqua"/>
                        </a:rPr>
                        <a:t>x</a:t>
                      </a:r>
                      <a:r>
                        <a:rPr lang="en-US" sz="1800" b="1" i="1" strike="noStrike" spc="-1" baseline="-25000">
                          <a:solidFill>
                            <a:srgbClr val="FFFFFF"/>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Calibri"/>
                        </a:rPr>
                        <a:t>0.1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0.13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Calibri"/>
                        </a:rPr>
                        <a:t>0.5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Calibri"/>
                        </a:rPr>
                        <a:t>0.3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Calibri"/>
                        </a:rPr>
                        <a:t>0.7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bl>
          </a:graphicData>
        </a:graphic>
      </p:graphicFrame>
      <p:graphicFrame>
        <p:nvGraphicFramePr>
          <p:cNvPr id="101" name="Table 45"/>
          <p:cNvGraphicFramePr/>
          <p:nvPr/>
        </p:nvGraphicFramePr>
        <p:xfrm>
          <a:off x="5486400" y="4724280"/>
          <a:ext cx="3428640" cy="1112040"/>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70800">
                <a:tc>
                  <a:txBody>
                    <a:bodyPr/>
                    <a:lstStyle/>
                    <a:p>
                      <a:pPr>
                        <a:lnSpc>
                          <a:spcPct val="100000"/>
                        </a:lnSpc>
                        <a:buNone/>
                      </a:pPr>
                      <a:r>
                        <a:rPr lang="en-US" sz="1800" b="1" i="1" strike="noStrike" spc="-1">
                          <a:solidFill>
                            <a:srgbClr val="FFFFFF"/>
                          </a:solidFill>
                          <a:latin typeface="Book Antiqua"/>
                        </a:rPr>
                        <a:t>w</a:t>
                      </a:r>
                      <a:r>
                        <a:rPr lang="en-US" sz="1800" b="1" strike="noStrike" spc="-1" baseline="-25000">
                          <a:solidFill>
                            <a:srgbClr val="FFFFFF"/>
                          </a:solidFill>
                          <a:latin typeface="Book Antiqua"/>
                        </a:rPr>
                        <a:t>11</a:t>
                      </a:r>
                      <a:r>
                        <a:rPr lang="en-US" sz="1800" b="1" strike="noStrike" spc="-1">
                          <a:solidFill>
                            <a:srgbClr val="FFFFFF"/>
                          </a:solidFill>
                          <a:latin typeface="Book Antiqua"/>
                        </a:rPr>
                        <a:t>=0.1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i="1" strike="noStrike" spc="-1">
                          <a:solidFill>
                            <a:srgbClr val="FFFFFF"/>
                          </a:solidFill>
                          <a:latin typeface="Book Antiqua"/>
                        </a:rPr>
                        <a:t>w</a:t>
                      </a:r>
                      <a:r>
                        <a:rPr lang="en-US" sz="1800" b="1" strike="noStrike" spc="-1" baseline="-25000">
                          <a:solidFill>
                            <a:srgbClr val="FFFFFF"/>
                          </a:solidFill>
                          <a:latin typeface="Book Antiqua"/>
                        </a:rPr>
                        <a:t>12</a:t>
                      </a:r>
                      <a:r>
                        <a:rPr lang="en-US" sz="1800" b="1" strike="noStrike" spc="-1">
                          <a:solidFill>
                            <a:srgbClr val="FFFFFF"/>
                          </a:solidFill>
                          <a:latin typeface="Book Antiqua"/>
                        </a:rPr>
                        <a:t>=0.2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i="1" strike="noStrike" spc="-1">
                          <a:solidFill>
                            <a:srgbClr val="FFFFFF"/>
                          </a:solidFill>
                          <a:latin typeface="Book Antiqua"/>
                        </a:rPr>
                        <a:t>w</a:t>
                      </a:r>
                      <a:r>
                        <a:rPr lang="en-US" sz="1800" b="1" strike="noStrike" spc="-1" baseline="-25000">
                          <a:solidFill>
                            <a:srgbClr val="FFFFFF"/>
                          </a:solidFill>
                          <a:latin typeface="Book Antiqua"/>
                        </a:rPr>
                        <a:t>13</a:t>
                      </a:r>
                      <a:r>
                        <a:rPr lang="en-US" sz="1800" b="1" strike="noStrike" spc="-1">
                          <a:solidFill>
                            <a:srgbClr val="FFFFFF"/>
                          </a:solidFill>
                          <a:latin typeface="Book Antiqua"/>
                        </a:rPr>
                        <a:t>=0.3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tabLst>
                          <a:tab pos="0" algn="l"/>
                        </a:tabLst>
                      </a:pPr>
                      <a:r>
                        <a:rPr lang="en-US" sz="1800" b="0" i="1" strike="noStrike" spc="-1">
                          <a:solidFill>
                            <a:srgbClr val="000000"/>
                          </a:solidFill>
                          <a:latin typeface="Book Antiqua"/>
                        </a:rPr>
                        <a:t>w</a:t>
                      </a:r>
                      <a:r>
                        <a:rPr lang="en-US" sz="1800" b="0" i="1" strike="noStrike" spc="-1" baseline="-25000">
                          <a:solidFill>
                            <a:srgbClr val="000000"/>
                          </a:solidFill>
                          <a:latin typeface="Book Antiqua"/>
                        </a:rPr>
                        <a:t>2</a:t>
                      </a:r>
                      <a:r>
                        <a:rPr lang="en-US" sz="1800" b="0" strike="noStrike" spc="-1" baseline="-25000">
                          <a:solidFill>
                            <a:srgbClr val="000000"/>
                          </a:solidFill>
                          <a:latin typeface="Book Antiqua"/>
                        </a:rPr>
                        <a:t>1</a:t>
                      </a:r>
                      <a:r>
                        <a:rPr lang="en-US" sz="1800" b="0" strike="noStrike" spc="-1">
                          <a:solidFill>
                            <a:srgbClr val="000000"/>
                          </a:solidFill>
                          <a:latin typeface="Book Antiqua"/>
                        </a:rPr>
                        <a:t>=0.2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tabLst>
                          <a:tab pos="0" algn="l"/>
                        </a:tabLst>
                      </a:pPr>
                      <a:r>
                        <a:rPr lang="en-US" sz="1800" b="0" i="1" strike="noStrike" spc="-1">
                          <a:solidFill>
                            <a:srgbClr val="000000"/>
                          </a:solidFill>
                          <a:latin typeface="Book Antiqua"/>
                        </a:rPr>
                        <a:t>w</a:t>
                      </a:r>
                      <a:r>
                        <a:rPr lang="en-US" sz="1800" b="0" strike="noStrike" spc="-1" baseline="-25000">
                          <a:solidFill>
                            <a:srgbClr val="000000"/>
                          </a:solidFill>
                          <a:latin typeface="Book Antiqua"/>
                        </a:rPr>
                        <a:t>22</a:t>
                      </a:r>
                      <a:r>
                        <a:rPr lang="en-US" sz="1800" b="0" strike="noStrike" spc="-1">
                          <a:solidFill>
                            <a:srgbClr val="000000"/>
                          </a:solidFill>
                          <a:latin typeface="Book Antiqua"/>
                        </a:rPr>
                        <a:t>=0.4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tabLst>
                          <a:tab pos="0" algn="l"/>
                        </a:tabLst>
                      </a:pPr>
                      <a:r>
                        <a:rPr lang="en-US" sz="1800" b="0" i="1" strike="noStrike" spc="-1">
                          <a:solidFill>
                            <a:srgbClr val="000000"/>
                          </a:solidFill>
                          <a:latin typeface="Book Antiqua"/>
                        </a:rPr>
                        <a:t>w</a:t>
                      </a:r>
                      <a:r>
                        <a:rPr lang="en-US" sz="1800" b="0" strike="noStrike" spc="-1" baseline="-25000">
                          <a:solidFill>
                            <a:srgbClr val="000000"/>
                          </a:solidFill>
                          <a:latin typeface="Book Antiqua"/>
                        </a:rPr>
                        <a:t>23</a:t>
                      </a:r>
                      <a:r>
                        <a:rPr lang="en-US" sz="1800" b="0" strike="noStrike" spc="-1">
                          <a:solidFill>
                            <a:srgbClr val="000000"/>
                          </a:solidFill>
                          <a:latin typeface="Book Antiqua"/>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buNone/>
                        <a:tabLst>
                          <a:tab pos="0" algn="l"/>
                        </a:tabLst>
                      </a:pPr>
                      <a:r>
                        <a:rPr lang="en-US" sz="1800" b="0" i="1" strike="noStrike" spc="-1">
                          <a:solidFill>
                            <a:srgbClr val="000000"/>
                          </a:solidFill>
                          <a:latin typeface="Book Antiqua"/>
                        </a:rPr>
                        <a:t>w</a:t>
                      </a:r>
                      <a:r>
                        <a:rPr lang="en-US" sz="1800" b="0" strike="noStrike" spc="-1" baseline="-25000">
                          <a:solidFill>
                            <a:srgbClr val="000000"/>
                          </a:solidFill>
                          <a:latin typeface="Book Antiqua"/>
                        </a:rPr>
                        <a:t>31</a:t>
                      </a:r>
                      <a:r>
                        <a:rPr lang="en-US" sz="1800" b="0" strike="noStrike" spc="-1">
                          <a:solidFill>
                            <a:srgbClr val="000000"/>
                          </a:solidFill>
                          <a:latin typeface="Book Antiqua"/>
                        </a:rPr>
                        <a:t>=0.1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i="1" strike="noStrike" spc="-1">
                          <a:solidFill>
                            <a:srgbClr val="000000"/>
                          </a:solidFill>
                          <a:latin typeface="Book Antiqua"/>
                        </a:rPr>
                        <a:t>w</a:t>
                      </a:r>
                      <a:r>
                        <a:rPr lang="en-US" sz="1800" b="0" i="1" strike="noStrike" spc="-1" baseline="-25000">
                          <a:solidFill>
                            <a:srgbClr val="000000"/>
                          </a:solidFill>
                          <a:latin typeface="Book Antiqua"/>
                        </a:rPr>
                        <a:t>32</a:t>
                      </a:r>
                      <a:r>
                        <a:rPr lang="en-US" sz="1800" b="0" strike="noStrike" spc="-1">
                          <a:solidFill>
                            <a:srgbClr val="000000"/>
                          </a:solidFill>
                          <a:latin typeface="Book Antiqua"/>
                        </a:rPr>
                        <a:t>=0.3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i="1" strike="noStrike" spc="-1">
                          <a:solidFill>
                            <a:srgbClr val="000000"/>
                          </a:solidFill>
                          <a:latin typeface="Book Antiqua"/>
                        </a:rPr>
                        <a:t>w</a:t>
                      </a:r>
                      <a:r>
                        <a:rPr lang="en-US" sz="1800" b="0" strike="noStrike" spc="-1" baseline="-25000">
                          <a:solidFill>
                            <a:srgbClr val="000000"/>
                          </a:solidFill>
                          <a:latin typeface="Book Antiqua"/>
                        </a:rPr>
                        <a:t>33</a:t>
                      </a:r>
                      <a:r>
                        <a:rPr lang="en-US" sz="1800" b="0" strike="noStrike" spc="-1">
                          <a:solidFill>
                            <a:srgbClr val="000000"/>
                          </a:solidFill>
                          <a:latin typeface="Book Antiqua"/>
                        </a:rPr>
                        <a:t>=0.5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bl>
          </a:graphicData>
        </a:graphic>
      </p:graphicFrame>
      <p:sp>
        <p:nvSpPr>
          <p:cNvPr id="102" name="TextBox 47"/>
          <p:cNvSpPr/>
          <p:nvPr/>
        </p:nvSpPr>
        <p:spPr>
          <a:xfrm>
            <a:off x="5647680" y="4343400"/>
            <a:ext cx="28040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1" strike="noStrike" spc="-1">
                <a:solidFill>
                  <a:srgbClr val="000000"/>
                </a:solidFill>
                <a:latin typeface="Book Antiqua"/>
              </a:rPr>
              <a:t>Initial weight matrix</a:t>
            </a:r>
            <a:endParaRPr lang="en-US" sz="1800" b="0" strike="noStrike" spc="-1">
              <a:latin typeface="Arial"/>
            </a:endParaRPr>
          </a:p>
        </p:txBody>
      </p:sp>
      <p:pic>
        <p:nvPicPr>
          <p:cNvPr id="103" name="Picture 43"/>
          <p:cNvPicPr/>
          <p:nvPr/>
        </p:nvPicPr>
        <p:blipFill>
          <a:blip r:embed="rId3"/>
          <a:stretch/>
        </p:blipFill>
        <p:spPr>
          <a:xfrm>
            <a:off x="838080" y="3124080"/>
            <a:ext cx="4122000" cy="2590560"/>
          </a:xfrm>
          <a:prstGeom prst="rect">
            <a:avLst/>
          </a:prstGeom>
          <a:ln w="9525">
            <a:noFill/>
          </a:ln>
        </p:spPr>
      </p:pic>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105"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479"/>
              </a:spcBef>
              <a:buNone/>
              <a:tabLst>
                <a:tab pos="0" algn="l"/>
              </a:tabLst>
            </a:pPr>
            <a:r>
              <a:rPr lang="en-US" sz="2400" b="1" strike="noStrike" spc="-1">
                <a:solidFill>
                  <a:srgbClr val="000000"/>
                </a:solidFill>
                <a:latin typeface="Book Antiqua"/>
              </a:rPr>
              <a:t>Solution</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Iteration 1: </a:t>
            </a:r>
            <a:r>
              <a:rPr lang="en-US" sz="2400" b="0" strike="noStrike" spc="-1">
                <a:solidFill>
                  <a:srgbClr val="000000"/>
                </a:solidFill>
                <a:latin typeface="Book Antiqua"/>
              </a:rPr>
              <a:t>input (0.1,0.2,0.13)</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Find Euclidean distance between the input and weight vector of each output neuron</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Clearly neuron 1 is winner</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nSpc>
                <a:spcPct val="100000"/>
              </a:lnSpc>
              <a:spcBef>
                <a:spcPts val="479"/>
              </a:spcBef>
              <a:buNone/>
              <a:tabLst>
                <a:tab pos="0" algn="l"/>
              </a:tabLst>
            </a:pPr>
            <a:endParaRPr lang="en-US" sz="2400" b="0" strike="noStrike" spc="-1">
              <a:solidFill>
                <a:srgbClr val="000000"/>
              </a:solidFill>
              <a:latin typeface="Calibri"/>
            </a:endParaRPr>
          </a:p>
        </p:txBody>
      </p:sp>
      <p:graphicFrame>
        <p:nvGraphicFramePr>
          <p:cNvPr id="106" name="Picture 2"/>
          <p:cNvGraphicFramePr/>
          <p:nvPr/>
        </p:nvGraphicFramePr>
        <p:xfrm>
          <a:off x="439560" y="3352680"/>
          <a:ext cx="8383320" cy="175212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07" name="Picture 2"/>
                      <p:cNvPicPr/>
                      <p:nvPr/>
                    </p:nvPicPr>
                    <p:blipFill>
                      <a:blip r:embed="rId4"/>
                      <a:stretch/>
                    </p:blipFill>
                    <p:spPr>
                      <a:xfrm>
                        <a:off x="439560" y="3352680"/>
                        <a:ext cx="8383320" cy="1752120"/>
                      </a:xfrm>
                      <a:prstGeom prst="rect">
                        <a:avLst/>
                      </a:prstGeom>
                      <a:ln w="0">
                        <a:noFill/>
                      </a:ln>
                    </p:spPr>
                  </p:pic>
                </p:oleObj>
              </mc:Fallback>
            </mc:AlternateContent>
          </a:graphicData>
        </a:graphic>
      </p:graphicFrame>
      <p:pic>
        <p:nvPicPr>
          <p:cNvPr id="108" name="Picture 107"/>
          <p:cNvPicPr/>
          <p:nvPr/>
        </p:nvPicPr>
        <p:blipFill>
          <a:blip r:embed="rId4"/>
          <a:stretch/>
        </p:blipFill>
        <p:spPr>
          <a:xfrm>
            <a:off x="431640" y="3352680"/>
            <a:ext cx="8381880" cy="1752480"/>
          </a:xfrm>
          <a:prstGeom prst="rect">
            <a:avLst/>
          </a:prstGeom>
          <a:ln w="0">
            <a:noFill/>
          </a:ln>
        </p:spPr>
      </p:pic>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110"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479"/>
              </a:spcBef>
              <a:buNone/>
              <a:tabLst>
                <a:tab pos="0" algn="l"/>
              </a:tabLst>
            </a:pPr>
            <a:r>
              <a:rPr lang="en-US" sz="2400" b="0" strike="noStrike" spc="-1">
                <a:solidFill>
                  <a:srgbClr val="000000"/>
                </a:solidFill>
                <a:latin typeface="Book Antiqua"/>
              </a:rPr>
              <a:t>Update weights: Assume</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We know that </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=&gt;</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r>
              <a:rPr lang="en-US" sz="2400" b="1" strike="noStrike" spc="-1">
                <a:solidFill>
                  <a:srgbClr val="000000"/>
                </a:solidFill>
                <a:latin typeface="Book Antiqua"/>
              </a:rPr>
              <a:t>	</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nSpc>
                <a:spcPct val="100000"/>
              </a:lnSpc>
              <a:spcBef>
                <a:spcPts val="479"/>
              </a:spcBef>
              <a:buNone/>
              <a:tabLst>
                <a:tab pos="0" algn="l"/>
              </a:tabLst>
            </a:pPr>
            <a:endParaRPr lang="en-US" sz="2400" b="0" strike="noStrike" spc="-1">
              <a:solidFill>
                <a:srgbClr val="000000"/>
              </a:solidFill>
              <a:latin typeface="Calibri"/>
            </a:endParaRPr>
          </a:p>
        </p:txBody>
      </p:sp>
      <p:graphicFrame>
        <p:nvGraphicFramePr>
          <p:cNvPr id="111" name="Picture 3"/>
          <p:cNvGraphicFramePr/>
          <p:nvPr/>
        </p:nvGraphicFramePr>
        <p:xfrm>
          <a:off x="5791320" y="2209680"/>
          <a:ext cx="3022200" cy="9504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2" name="Picture 3"/>
                      <p:cNvPicPr/>
                      <p:nvPr/>
                    </p:nvPicPr>
                    <p:blipFill>
                      <a:blip r:embed="rId4"/>
                      <a:stretch/>
                    </p:blipFill>
                    <p:spPr>
                      <a:xfrm>
                        <a:off x="5791320" y="2209680"/>
                        <a:ext cx="3022200" cy="950400"/>
                      </a:xfrm>
                      <a:prstGeom prst="rect">
                        <a:avLst/>
                      </a:prstGeom>
                      <a:ln w="0">
                        <a:noFill/>
                      </a:ln>
                    </p:spPr>
                  </p:pic>
                </p:oleObj>
              </mc:Fallback>
            </mc:AlternateContent>
          </a:graphicData>
        </a:graphic>
      </p:graphicFrame>
      <p:graphicFrame>
        <p:nvGraphicFramePr>
          <p:cNvPr id="113" name="Picture 4"/>
          <p:cNvGraphicFramePr/>
          <p:nvPr/>
        </p:nvGraphicFramePr>
        <p:xfrm>
          <a:off x="685800" y="2590920"/>
          <a:ext cx="4719240" cy="510840"/>
        </p:xfrm>
        <a:graphic>
          <a:graphicData uri="http://schemas.openxmlformats.org/presentationml/2006/ole">
            <mc:AlternateContent xmlns:mc="http://schemas.openxmlformats.org/markup-compatibility/2006">
              <mc:Choice xmlns:v="urn:schemas-microsoft-com:vml" Requires="v">
                <p:oleObj r:id="rId5" imgW="0" imgH="0" progId="Equation.3">
                  <p:embed/>
                </p:oleObj>
              </mc:Choice>
              <mc:Fallback>
                <p:oleObj r:id="rId5" imgW="0" imgH="0" progId="Equation.3">
                  <p:embed/>
                  <p:pic>
                    <p:nvPicPr>
                      <p:cNvPr id="114" name="Picture 4"/>
                      <p:cNvPicPr/>
                      <p:nvPr/>
                    </p:nvPicPr>
                    <p:blipFill>
                      <a:blip r:embed="rId6"/>
                      <a:stretch/>
                    </p:blipFill>
                    <p:spPr>
                      <a:xfrm>
                        <a:off x="685800" y="2590920"/>
                        <a:ext cx="4719240" cy="510840"/>
                      </a:xfrm>
                      <a:prstGeom prst="rect">
                        <a:avLst/>
                      </a:prstGeom>
                      <a:ln w="0">
                        <a:noFill/>
                      </a:ln>
                    </p:spPr>
                  </p:pic>
                </p:oleObj>
              </mc:Fallback>
            </mc:AlternateContent>
          </a:graphicData>
        </a:graphic>
      </p:graphicFrame>
      <p:graphicFrame>
        <p:nvGraphicFramePr>
          <p:cNvPr id="115" name="Picture 5"/>
          <p:cNvGraphicFramePr/>
          <p:nvPr/>
        </p:nvGraphicFramePr>
        <p:xfrm>
          <a:off x="3855960" y="1657440"/>
          <a:ext cx="1858680" cy="323640"/>
        </p:xfrm>
        <a:graphic>
          <a:graphicData uri="http://schemas.openxmlformats.org/presentationml/2006/ole">
            <mc:AlternateContent xmlns:mc="http://schemas.openxmlformats.org/markup-compatibility/2006">
              <mc:Choice xmlns:v="urn:schemas-microsoft-com:vml" Requires="v">
                <p:oleObj r:id="rId7" imgW="0" imgH="0" progId="Equation.3">
                  <p:embed/>
                </p:oleObj>
              </mc:Choice>
              <mc:Fallback>
                <p:oleObj r:id="rId7" imgW="0" imgH="0" progId="Equation.3">
                  <p:embed/>
                  <p:pic>
                    <p:nvPicPr>
                      <p:cNvPr id="116" name="Picture 5"/>
                      <p:cNvPicPr/>
                      <p:nvPr/>
                    </p:nvPicPr>
                    <p:blipFill>
                      <a:blip r:embed="rId8"/>
                      <a:stretch/>
                    </p:blipFill>
                    <p:spPr>
                      <a:xfrm>
                        <a:off x="3855960" y="1657440"/>
                        <a:ext cx="1858680" cy="323640"/>
                      </a:xfrm>
                      <a:prstGeom prst="rect">
                        <a:avLst/>
                      </a:prstGeom>
                      <a:ln w="0">
                        <a:noFill/>
                      </a:ln>
                    </p:spPr>
                  </p:pic>
                </p:oleObj>
              </mc:Fallback>
            </mc:AlternateContent>
          </a:graphicData>
        </a:graphic>
      </p:graphicFrame>
      <p:graphicFrame>
        <p:nvGraphicFramePr>
          <p:cNvPr id="117" name="Picture 7"/>
          <p:cNvGraphicFramePr/>
          <p:nvPr/>
        </p:nvGraphicFramePr>
        <p:xfrm>
          <a:off x="712800" y="3505320"/>
          <a:ext cx="6119280" cy="1879200"/>
        </p:xfrm>
        <a:graphic>
          <a:graphicData uri="http://schemas.openxmlformats.org/presentationml/2006/ole">
            <mc:AlternateContent xmlns:mc="http://schemas.openxmlformats.org/markup-compatibility/2006">
              <mc:Choice xmlns:v="urn:schemas-microsoft-com:vml" Requires="v">
                <p:oleObj r:id="rId9" imgW="0" imgH="0" progId="Equation.3">
                  <p:embed/>
                </p:oleObj>
              </mc:Choice>
              <mc:Fallback>
                <p:oleObj r:id="rId9" imgW="0" imgH="0" progId="Equation.3">
                  <p:embed/>
                  <p:pic>
                    <p:nvPicPr>
                      <p:cNvPr id="118" name="Picture 7"/>
                      <p:cNvPicPr/>
                      <p:nvPr/>
                    </p:nvPicPr>
                    <p:blipFill>
                      <a:blip r:embed="rId10"/>
                      <a:stretch/>
                    </p:blipFill>
                    <p:spPr>
                      <a:xfrm>
                        <a:off x="712800" y="3505320"/>
                        <a:ext cx="6119280" cy="1879200"/>
                      </a:xfrm>
                      <a:prstGeom prst="rect">
                        <a:avLst/>
                      </a:prstGeom>
                      <a:ln w="0">
                        <a:noFill/>
                      </a:ln>
                    </p:spPr>
                  </p:pic>
                </p:oleObj>
              </mc:Fallback>
            </mc:AlternateContent>
          </a:graphicData>
        </a:graphic>
      </p:graphicFrame>
      <p:pic>
        <p:nvPicPr>
          <p:cNvPr id="119" name="Picture 118"/>
          <p:cNvPicPr/>
          <p:nvPr/>
        </p:nvPicPr>
        <p:blipFill>
          <a:blip r:embed="rId4"/>
          <a:stretch/>
        </p:blipFill>
        <p:spPr>
          <a:xfrm>
            <a:off x="5791320" y="2209680"/>
            <a:ext cx="3022560" cy="939960"/>
          </a:xfrm>
          <a:prstGeom prst="rect">
            <a:avLst/>
          </a:prstGeom>
          <a:ln w="0">
            <a:noFill/>
          </a:ln>
        </p:spPr>
      </p:pic>
      <p:pic>
        <p:nvPicPr>
          <p:cNvPr id="120" name="Picture 119"/>
          <p:cNvPicPr/>
          <p:nvPr/>
        </p:nvPicPr>
        <p:blipFill>
          <a:blip r:embed="rId6"/>
          <a:stretch/>
        </p:blipFill>
        <p:spPr>
          <a:xfrm>
            <a:off x="685800" y="2590920"/>
            <a:ext cx="4711680" cy="507960"/>
          </a:xfrm>
          <a:prstGeom prst="rect">
            <a:avLst/>
          </a:prstGeom>
          <a:ln w="0">
            <a:noFill/>
          </a:ln>
        </p:spPr>
      </p:pic>
      <p:pic>
        <p:nvPicPr>
          <p:cNvPr id="121" name="Picture 120"/>
          <p:cNvPicPr/>
          <p:nvPr/>
        </p:nvPicPr>
        <p:blipFill>
          <a:blip r:embed="rId8"/>
          <a:stretch/>
        </p:blipFill>
        <p:spPr>
          <a:xfrm>
            <a:off x="3848040" y="1650960"/>
            <a:ext cx="1854360" cy="317520"/>
          </a:xfrm>
          <a:prstGeom prst="rect">
            <a:avLst/>
          </a:prstGeom>
          <a:ln w="0">
            <a:noFill/>
          </a:ln>
        </p:spPr>
      </p:pic>
      <p:pic>
        <p:nvPicPr>
          <p:cNvPr id="122" name="Picture 121"/>
          <p:cNvPicPr/>
          <p:nvPr/>
        </p:nvPicPr>
        <p:blipFill>
          <a:blip r:embed="rId10"/>
          <a:stretch/>
        </p:blipFill>
        <p:spPr>
          <a:xfrm>
            <a:off x="711360" y="3505320"/>
            <a:ext cx="6108840" cy="1879560"/>
          </a:xfrm>
          <a:prstGeom prst="rect">
            <a:avLst/>
          </a:prstGeom>
          <a:ln w="0">
            <a:noFill/>
          </a:ln>
        </p:spPr>
      </p:pic>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124"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479"/>
              </a:spcBef>
              <a:buNone/>
              <a:tabLst>
                <a:tab pos="0" algn="l"/>
              </a:tabLst>
            </a:pPr>
            <a:r>
              <a:rPr lang="en-US" sz="2400" b="0" strike="noStrike" spc="-1">
                <a:solidFill>
                  <a:srgbClr val="000000"/>
                </a:solidFill>
                <a:latin typeface="Book Antiqua"/>
              </a:rPr>
              <a:t>Similarly</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r>
              <a:rPr lang="en-US" sz="2400" b="1" strike="noStrike" spc="-1">
                <a:solidFill>
                  <a:srgbClr val="000000"/>
                </a:solidFill>
                <a:latin typeface="Book Antiqua"/>
              </a:rPr>
              <a:t>	</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nSpc>
                <a:spcPct val="100000"/>
              </a:lnSpc>
              <a:spcBef>
                <a:spcPts val="479"/>
              </a:spcBef>
              <a:buNone/>
              <a:tabLst>
                <a:tab pos="0" algn="l"/>
              </a:tabLst>
            </a:pPr>
            <a:endParaRPr lang="en-US" sz="2400" b="0" strike="noStrike" spc="-1">
              <a:solidFill>
                <a:srgbClr val="000000"/>
              </a:solidFill>
              <a:latin typeface="Calibri"/>
            </a:endParaRPr>
          </a:p>
        </p:txBody>
      </p:sp>
      <p:graphicFrame>
        <p:nvGraphicFramePr>
          <p:cNvPr id="125" name="Picture 5"/>
          <p:cNvGraphicFramePr/>
          <p:nvPr/>
        </p:nvGraphicFramePr>
        <p:xfrm>
          <a:off x="473040" y="1905120"/>
          <a:ext cx="6141600" cy="216324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26" name="Picture 5"/>
                      <p:cNvPicPr/>
                      <p:nvPr/>
                    </p:nvPicPr>
                    <p:blipFill>
                      <a:blip r:embed="rId4"/>
                      <a:stretch/>
                    </p:blipFill>
                    <p:spPr>
                      <a:xfrm>
                        <a:off x="473040" y="1905120"/>
                        <a:ext cx="6141600" cy="2163240"/>
                      </a:xfrm>
                      <a:prstGeom prst="rect">
                        <a:avLst/>
                      </a:prstGeom>
                      <a:ln w="0">
                        <a:noFill/>
                      </a:ln>
                    </p:spPr>
                  </p:pic>
                </p:oleObj>
              </mc:Fallback>
            </mc:AlternateContent>
          </a:graphicData>
        </a:graphic>
      </p:graphicFrame>
      <p:graphicFrame>
        <p:nvGraphicFramePr>
          <p:cNvPr id="127" name="Picture 6"/>
          <p:cNvGraphicFramePr/>
          <p:nvPr/>
        </p:nvGraphicFramePr>
        <p:xfrm>
          <a:off x="533520" y="4114800"/>
          <a:ext cx="5141520" cy="2134800"/>
        </p:xfrm>
        <a:graphic>
          <a:graphicData uri="http://schemas.openxmlformats.org/presentationml/2006/ole">
            <mc:AlternateContent xmlns:mc="http://schemas.openxmlformats.org/markup-compatibility/2006">
              <mc:Choice xmlns:v="urn:schemas-microsoft-com:vml" Requires="v">
                <p:oleObj r:id="rId5" imgW="0" imgH="0" progId="Equation.3">
                  <p:embed/>
                </p:oleObj>
              </mc:Choice>
              <mc:Fallback>
                <p:oleObj r:id="rId5" imgW="0" imgH="0" progId="Equation.3">
                  <p:embed/>
                  <p:pic>
                    <p:nvPicPr>
                      <p:cNvPr id="128" name="Picture 6"/>
                      <p:cNvPicPr/>
                      <p:nvPr/>
                    </p:nvPicPr>
                    <p:blipFill>
                      <a:blip r:embed="rId6"/>
                      <a:stretch/>
                    </p:blipFill>
                    <p:spPr>
                      <a:xfrm>
                        <a:off x="533520" y="4114800"/>
                        <a:ext cx="5141520" cy="2134800"/>
                      </a:xfrm>
                      <a:prstGeom prst="rect">
                        <a:avLst/>
                      </a:prstGeom>
                      <a:ln w="0">
                        <a:noFill/>
                      </a:ln>
                    </p:spPr>
                  </p:pic>
                </p:oleObj>
              </mc:Fallback>
            </mc:AlternateContent>
          </a:graphicData>
        </a:graphic>
      </p:graphicFrame>
      <p:pic>
        <p:nvPicPr>
          <p:cNvPr id="129" name="Picture 128"/>
          <p:cNvPicPr/>
          <p:nvPr/>
        </p:nvPicPr>
        <p:blipFill>
          <a:blip r:embed="rId4"/>
          <a:stretch/>
        </p:blipFill>
        <p:spPr>
          <a:xfrm>
            <a:off x="469800" y="1905120"/>
            <a:ext cx="6134040" cy="2158920"/>
          </a:xfrm>
          <a:prstGeom prst="rect">
            <a:avLst/>
          </a:prstGeom>
          <a:ln w="0">
            <a:noFill/>
          </a:ln>
        </p:spPr>
      </p:pic>
      <p:pic>
        <p:nvPicPr>
          <p:cNvPr id="130" name="Picture 129"/>
          <p:cNvPicPr/>
          <p:nvPr/>
        </p:nvPicPr>
        <p:blipFill>
          <a:blip r:embed="rId6"/>
          <a:stretch/>
        </p:blipFill>
        <p:spPr>
          <a:xfrm>
            <a:off x="533520" y="4114800"/>
            <a:ext cx="5130720" cy="2133720"/>
          </a:xfrm>
          <a:prstGeom prst="rect">
            <a:avLst/>
          </a:prstGeom>
          <a:ln w="0">
            <a:noFill/>
          </a:ln>
        </p:spPr>
      </p:pic>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132"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Iteration 2: </a:t>
            </a:r>
            <a:r>
              <a:rPr lang="en-US" sz="2400" b="0" strike="noStrike" spc="-1">
                <a:solidFill>
                  <a:srgbClr val="000000"/>
                </a:solidFill>
                <a:latin typeface="Book Antiqua"/>
              </a:rPr>
              <a:t> input (0.5,0.3,0.7)</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Find Euclidean distance between the input and weight vector of each output neuron</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Clearly neuron ? is winner</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nSpc>
                <a:spcPct val="100000"/>
              </a:lnSpc>
              <a:spcBef>
                <a:spcPts val="479"/>
              </a:spcBef>
              <a:buNone/>
              <a:tabLst>
                <a:tab pos="0" algn="l"/>
              </a:tabLst>
            </a:pPr>
            <a:endParaRPr lang="en-US" sz="2400" b="0" strike="noStrike" spc="-1">
              <a:solidFill>
                <a:srgbClr val="000000"/>
              </a:solidFill>
              <a:latin typeface="Calibri"/>
            </a:endParaRPr>
          </a:p>
        </p:txBody>
      </p:sp>
      <p:graphicFrame>
        <p:nvGraphicFramePr>
          <p:cNvPr id="133" name="Picture 2"/>
          <p:cNvGraphicFramePr/>
          <p:nvPr/>
        </p:nvGraphicFramePr>
        <p:xfrm>
          <a:off x="838080" y="2971800"/>
          <a:ext cx="2730240" cy="153144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34" name="Picture 2"/>
                      <p:cNvPicPr/>
                      <p:nvPr/>
                    </p:nvPicPr>
                    <p:blipFill>
                      <a:blip r:embed="rId4"/>
                      <a:stretch/>
                    </p:blipFill>
                    <p:spPr>
                      <a:xfrm>
                        <a:off x="838080" y="2971800"/>
                        <a:ext cx="2730240" cy="1531440"/>
                      </a:xfrm>
                      <a:prstGeom prst="rect">
                        <a:avLst/>
                      </a:prstGeom>
                      <a:ln w="0">
                        <a:noFill/>
                      </a:ln>
                    </p:spPr>
                  </p:pic>
                </p:oleObj>
              </mc:Fallback>
            </mc:AlternateContent>
          </a:graphicData>
        </a:graphic>
      </p:graphicFrame>
      <p:pic>
        <p:nvPicPr>
          <p:cNvPr id="135" name="Picture 134"/>
          <p:cNvPicPr/>
          <p:nvPr/>
        </p:nvPicPr>
        <p:blipFill>
          <a:blip r:embed="rId4"/>
          <a:stretch/>
        </p:blipFill>
        <p:spPr>
          <a:xfrm>
            <a:off x="838080" y="2971800"/>
            <a:ext cx="2730600" cy="1523880"/>
          </a:xfrm>
          <a:prstGeom prst="rect">
            <a:avLst/>
          </a:prstGeom>
          <a:ln w="0">
            <a:noFill/>
          </a:ln>
        </p:spPr>
      </p:pic>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137"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479"/>
              </a:spcBef>
              <a:buNone/>
              <a:tabLst>
                <a:tab pos="0" algn="l"/>
              </a:tabLst>
            </a:pPr>
            <a:r>
              <a:rPr lang="en-US" sz="2400" b="0" strike="noStrike" spc="-1">
                <a:solidFill>
                  <a:srgbClr val="000000"/>
                </a:solidFill>
                <a:latin typeface="Book Antiqua"/>
              </a:rPr>
              <a:t>Update weights</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r>
              <a:rPr lang="en-US" sz="2400" b="1" strike="noStrike" spc="-1">
                <a:solidFill>
                  <a:srgbClr val="000000"/>
                </a:solidFill>
                <a:latin typeface="Book Antiqua"/>
              </a:rPr>
              <a:t>	</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nSpc>
                <a:spcPct val="100000"/>
              </a:lnSpc>
              <a:spcBef>
                <a:spcPts val="479"/>
              </a:spcBef>
              <a:buNone/>
              <a:tabLst>
                <a:tab pos="0" algn="l"/>
              </a:tabLst>
            </a:pPr>
            <a:endParaRPr lang="en-US" sz="24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139"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nSpc>
                <a:spcPct val="100000"/>
              </a:lnSpc>
              <a:spcBef>
                <a:spcPts val="479"/>
              </a:spcBef>
              <a:buNone/>
              <a:tabLst>
                <a:tab pos="0" algn="l"/>
              </a:tabLst>
            </a:pPr>
            <a:r>
              <a:rPr lang="en-US" sz="2400" b="1" strike="noStrike" spc="-1">
                <a:solidFill>
                  <a:srgbClr val="000000"/>
                </a:solidFill>
                <a:latin typeface="Book Antiqua"/>
              </a:rPr>
              <a:t>Example</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Consider following 2-D SOM and 3-D inputs. Show the working of SOM for the  inputs (0.25,0.15,0.55)</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nSpc>
                <a:spcPct val="100000"/>
              </a:lnSpc>
              <a:spcBef>
                <a:spcPts val="479"/>
              </a:spcBef>
              <a:buNone/>
              <a:tabLst>
                <a:tab pos="0" algn="l"/>
              </a:tabLst>
            </a:pPr>
            <a:endParaRPr lang="en-US" sz="2400" b="0" strike="noStrike" spc="-1">
              <a:solidFill>
                <a:srgbClr val="000000"/>
              </a:solidFill>
              <a:latin typeface="Calibri"/>
            </a:endParaRPr>
          </a:p>
        </p:txBody>
      </p:sp>
      <p:sp>
        <p:nvSpPr>
          <p:cNvPr id="140" name="TextBox 47"/>
          <p:cNvSpPr/>
          <p:nvPr/>
        </p:nvSpPr>
        <p:spPr>
          <a:xfrm>
            <a:off x="5647680" y="3352680"/>
            <a:ext cx="28040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1" strike="noStrike" spc="-1">
                <a:solidFill>
                  <a:srgbClr val="000000"/>
                </a:solidFill>
                <a:latin typeface="Book Antiqua"/>
              </a:rPr>
              <a:t>Initial weight matrix</a:t>
            </a:r>
            <a:endParaRPr lang="en-US" sz="1800" b="0" strike="noStrike" spc="-1">
              <a:latin typeface="Arial"/>
            </a:endParaRPr>
          </a:p>
        </p:txBody>
      </p:sp>
      <p:pic>
        <p:nvPicPr>
          <p:cNvPr id="141" name="Picture 2"/>
          <p:cNvPicPr/>
          <p:nvPr/>
        </p:nvPicPr>
        <p:blipFill>
          <a:blip r:embed="rId3"/>
          <a:stretch/>
        </p:blipFill>
        <p:spPr>
          <a:xfrm>
            <a:off x="533520" y="2743200"/>
            <a:ext cx="4314600" cy="3276360"/>
          </a:xfrm>
          <a:prstGeom prst="rect">
            <a:avLst/>
          </a:prstGeom>
          <a:ln w="9525">
            <a:noFill/>
          </a:ln>
        </p:spPr>
      </p:pic>
      <p:graphicFrame>
        <p:nvGraphicFramePr>
          <p:cNvPr id="142" name="Table 8"/>
          <p:cNvGraphicFramePr/>
          <p:nvPr/>
        </p:nvGraphicFramePr>
        <p:xfrm>
          <a:off x="5181480" y="3733920"/>
          <a:ext cx="3733560" cy="0"/>
        </p:xfrm>
        <a:graphic>
          <a:graphicData uri="http://schemas.openxmlformats.org/drawingml/2006/table">
            <a:tbl>
              <a:tblPr/>
              <a:tblGrid>
                <a:gridCol w="622080">
                  <a:extLst>
                    <a:ext uri="{9D8B030D-6E8A-4147-A177-3AD203B41FA5}">
                      <a16:colId xmlns:a16="http://schemas.microsoft.com/office/drawing/2014/main" val="20000"/>
                    </a:ext>
                  </a:extLst>
                </a:gridCol>
                <a:gridCol w="622080">
                  <a:extLst>
                    <a:ext uri="{9D8B030D-6E8A-4147-A177-3AD203B41FA5}">
                      <a16:colId xmlns:a16="http://schemas.microsoft.com/office/drawing/2014/main" val="20001"/>
                    </a:ext>
                  </a:extLst>
                </a:gridCol>
                <a:gridCol w="622080">
                  <a:extLst>
                    <a:ext uri="{9D8B030D-6E8A-4147-A177-3AD203B41FA5}">
                      <a16:colId xmlns:a16="http://schemas.microsoft.com/office/drawing/2014/main" val="20002"/>
                    </a:ext>
                  </a:extLst>
                </a:gridCol>
                <a:gridCol w="622080">
                  <a:extLst>
                    <a:ext uri="{9D8B030D-6E8A-4147-A177-3AD203B41FA5}">
                      <a16:colId xmlns:a16="http://schemas.microsoft.com/office/drawing/2014/main" val="20003"/>
                    </a:ext>
                  </a:extLst>
                </a:gridCol>
                <a:gridCol w="622080">
                  <a:extLst>
                    <a:ext uri="{9D8B030D-6E8A-4147-A177-3AD203B41FA5}">
                      <a16:colId xmlns:a16="http://schemas.microsoft.com/office/drawing/2014/main" val="20004"/>
                    </a:ext>
                  </a:extLst>
                </a:gridCol>
                <a:gridCol w="622080">
                  <a:extLst>
                    <a:ext uri="{9D8B030D-6E8A-4147-A177-3AD203B41FA5}">
                      <a16:colId xmlns:a16="http://schemas.microsoft.com/office/drawing/2014/main" val="20005"/>
                    </a:ext>
                  </a:extLst>
                </a:gridCol>
              </a:tblGrid>
              <a:tr h="0">
                <a:tc>
                  <a:txBody>
                    <a:bodyPr/>
                    <a:lstStyle/>
                    <a:p>
                      <a:pPr>
                        <a:lnSpc>
                          <a:spcPct val="115000"/>
                        </a:lnSpc>
                        <a:buNone/>
                        <a:tabLst>
                          <a:tab pos="4067280" algn="l"/>
                        </a:tabLst>
                      </a:pPr>
                      <a:r>
                        <a:rPr lang="en-US" sz="1800" b="0" strike="noStrike" spc="-1">
                          <a:solidFill>
                            <a:srgbClr val="000000"/>
                          </a:solidFill>
                          <a:latin typeface="Book Antiqua"/>
                          <a:ea typeface="Calibri"/>
                        </a:rPr>
                        <a:t>0.1</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15000"/>
                        </a:lnSpc>
                        <a:buNone/>
                        <a:tabLst>
                          <a:tab pos="4067280" algn="l"/>
                        </a:tabLst>
                      </a:pPr>
                      <a:r>
                        <a:rPr lang="en-US" sz="1800" b="0" strike="noStrike" spc="-1">
                          <a:solidFill>
                            <a:srgbClr val="000000"/>
                          </a:solidFill>
                          <a:latin typeface="Book Antiqua"/>
                          <a:ea typeface="Calibri"/>
                        </a:rPr>
                        <a:t>0.2</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15000"/>
                        </a:lnSpc>
                        <a:buNone/>
                        <a:tabLst>
                          <a:tab pos="4067280" algn="l"/>
                        </a:tabLst>
                      </a:pPr>
                      <a:r>
                        <a:rPr lang="en-US" sz="1800" b="0" strike="noStrike" spc="-1">
                          <a:solidFill>
                            <a:srgbClr val="000000"/>
                          </a:solidFill>
                          <a:latin typeface="Book Antiqua"/>
                          <a:ea typeface="Calibri"/>
                        </a:rPr>
                        <a:t>0.4</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15000"/>
                        </a:lnSpc>
                        <a:buNone/>
                        <a:tabLst>
                          <a:tab pos="4067280" algn="l"/>
                        </a:tabLst>
                      </a:pPr>
                      <a:r>
                        <a:rPr lang="en-US" sz="1800" b="0" strike="noStrike" spc="-1">
                          <a:solidFill>
                            <a:srgbClr val="000000"/>
                          </a:solidFill>
                          <a:latin typeface="Book Antiqua"/>
                          <a:ea typeface="Calibri"/>
                        </a:rPr>
                        <a:t>0.2</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15000"/>
                        </a:lnSpc>
                        <a:buNone/>
                        <a:tabLst>
                          <a:tab pos="4067280" algn="l"/>
                        </a:tabLst>
                      </a:pPr>
                      <a:r>
                        <a:rPr lang="en-US" sz="1800" b="0" strike="noStrike" spc="-1">
                          <a:solidFill>
                            <a:srgbClr val="000000"/>
                          </a:solidFill>
                          <a:latin typeface="Book Antiqua"/>
                          <a:ea typeface="Calibri"/>
                        </a:rPr>
                        <a:t>0.1</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15000"/>
                        </a:lnSpc>
                        <a:buNone/>
                        <a:tabLst>
                          <a:tab pos="4067280" algn="l"/>
                        </a:tabLst>
                      </a:pPr>
                      <a:r>
                        <a:rPr lang="en-US" sz="1800" b="0" strike="noStrike" spc="-1">
                          <a:solidFill>
                            <a:srgbClr val="000000"/>
                          </a:solidFill>
                          <a:latin typeface="Book Antiqua"/>
                          <a:ea typeface="Calibri"/>
                        </a:rPr>
                        <a:t>0.2</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0">
                <a:tc>
                  <a:txBody>
                    <a:bodyPr/>
                    <a:lstStyle/>
                    <a:p>
                      <a:pPr>
                        <a:lnSpc>
                          <a:spcPct val="115000"/>
                        </a:lnSpc>
                        <a:buNone/>
                        <a:tabLst>
                          <a:tab pos="4067280" algn="l"/>
                        </a:tabLst>
                      </a:pPr>
                      <a:r>
                        <a:rPr lang="en-US" sz="1800" b="0" strike="noStrike" spc="-1">
                          <a:solidFill>
                            <a:srgbClr val="000000"/>
                          </a:solidFill>
                          <a:latin typeface="Book Antiqua"/>
                          <a:ea typeface="Calibri"/>
                        </a:rPr>
                        <a:t>0.4</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15000"/>
                        </a:lnSpc>
                        <a:buNone/>
                        <a:tabLst>
                          <a:tab pos="4067280" algn="l"/>
                        </a:tabLst>
                      </a:pPr>
                      <a:r>
                        <a:rPr lang="en-US" sz="1800" b="0" strike="noStrike" spc="-1">
                          <a:solidFill>
                            <a:srgbClr val="000000"/>
                          </a:solidFill>
                          <a:latin typeface="Book Antiqua"/>
                          <a:ea typeface="Calibri"/>
                        </a:rPr>
                        <a:t>0.3</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15000"/>
                        </a:lnSpc>
                        <a:buNone/>
                        <a:tabLst>
                          <a:tab pos="4067280" algn="l"/>
                        </a:tabLst>
                      </a:pPr>
                      <a:r>
                        <a:rPr lang="en-US" sz="1800" b="0" strike="noStrike" spc="-1">
                          <a:solidFill>
                            <a:srgbClr val="000000"/>
                          </a:solidFill>
                          <a:latin typeface="Book Antiqua"/>
                          <a:ea typeface="Calibri"/>
                        </a:rPr>
                        <a:t>0.2</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15000"/>
                        </a:lnSpc>
                        <a:buNone/>
                        <a:tabLst>
                          <a:tab pos="4067280" algn="l"/>
                        </a:tabLst>
                      </a:pPr>
                      <a:r>
                        <a:rPr lang="en-US" sz="1800" b="0" strike="noStrike" spc="-1">
                          <a:solidFill>
                            <a:srgbClr val="000000"/>
                          </a:solidFill>
                          <a:latin typeface="Book Antiqua"/>
                          <a:ea typeface="Calibri"/>
                        </a:rPr>
                        <a:t>0.5</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15000"/>
                        </a:lnSpc>
                        <a:buNone/>
                        <a:tabLst>
                          <a:tab pos="4067280" algn="l"/>
                        </a:tabLst>
                      </a:pPr>
                      <a:r>
                        <a:rPr lang="en-US" sz="1800" b="0" strike="noStrike" spc="-1">
                          <a:solidFill>
                            <a:srgbClr val="000000"/>
                          </a:solidFill>
                          <a:latin typeface="Book Antiqua"/>
                          <a:ea typeface="Calibri"/>
                        </a:rPr>
                        <a:t>0.7</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15000"/>
                        </a:lnSpc>
                        <a:buNone/>
                        <a:tabLst>
                          <a:tab pos="4067280" algn="l"/>
                        </a:tabLst>
                      </a:pPr>
                      <a:r>
                        <a:rPr lang="en-US" sz="1800" b="0" strike="noStrike" spc="-1">
                          <a:solidFill>
                            <a:srgbClr val="000000"/>
                          </a:solidFill>
                          <a:latin typeface="Book Antiqua"/>
                          <a:ea typeface="Calibri"/>
                        </a:rPr>
                        <a:t>0.6</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0">
                <a:tc>
                  <a:txBody>
                    <a:bodyPr/>
                    <a:lstStyle/>
                    <a:p>
                      <a:pPr>
                        <a:lnSpc>
                          <a:spcPct val="115000"/>
                        </a:lnSpc>
                        <a:buNone/>
                        <a:tabLst>
                          <a:tab pos="4067280" algn="l"/>
                        </a:tabLst>
                      </a:pPr>
                      <a:r>
                        <a:rPr lang="en-US" sz="1800" b="0" strike="noStrike" spc="-1">
                          <a:solidFill>
                            <a:srgbClr val="000000"/>
                          </a:solidFill>
                          <a:latin typeface="Book Antiqua"/>
                          <a:ea typeface="Calibri"/>
                        </a:rPr>
                        <a:t>0.7</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15000"/>
                        </a:lnSpc>
                        <a:buNone/>
                        <a:tabLst>
                          <a:tab pos="4067280" algn="l"/>
                        </a:tabLst>
                      </a:pPr>
                      <a:r>
                        <a:rPr lang="en-US" sz="1800" b="0" strike="noStrike" spc="-1">
                          <a:solidFill>
                            <a:srgbClr val="000000"/>
                          </a:solidFill>
                          <a:latin typeface="Book Antiqua"/>
                          <a:ea typeface="Calibri"/>
                        </a:rPr>
                        <a:t>0.5</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15000"/>
                        </a:lnSpc>
                        <a:buNone/>
                        <a:tabLst>
                          <a:tab pos="4067280" algn="l"/>
                        </a:tabLst>
                      </a:pPr>
                      <a:r>
                        <a:rPr lang="en-US" sz="1800" b="0" strike="noStrike" spc="-1">
                          <a:solidFill>
                            <a:srgbClr val="000000"/>
                          </a:solidFill>
                          <a:latin typeface="Book Antiqua"/>
                          <a:ea typeface="Calibri"/>
                        </a:rPr>
                        <a:t>0.6</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15000"/>
                        </a:lnSpc>
                        <a:buNone/>
                        <a:tabLst>
                          <a:tab pos="4067280" algn="l"/>
                        </a:tabLst>
                      </a:pPr>
                      <a:r>
                        <a:rPr lang="en-US" sz="1800" b="0" strike="noStrike" spc="-1">
                          <a:solidFill>
                            <a:srgbClr val="000000"/>
                          </a:solidFill>
                          <a:latin typeface="Book Antiqua"/>
                          <a:ea typeface="Calibri"/>
                        </a:rPr>
                        <a:t>0.3</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15000"/>
                        </a:lnSpc>
                        <a:buNone/>
                        <a:tabLst>
                          <a:tab pos="4067280" algn="l"/>
                        </a:tabLst>
                      </a:pPr>
                      <a:r>
                        <a:rPr lang="en-US" sz="1800" b="0" strike="noStrike" spc="-1">
                          <a:solidFill>
                            <a:srgbClr val="000000"/>
                          </a:solidFill>
                          <a:latin typeface="Book Antiqua"/>
                          <a:ea typeface="Calibri"/>
                        </a:rPr>
                        <a:t>0.4</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15000"/>
                        </a:lnSpc>
                        <a:buNone/>
                        <a:tabLst>
                          <a:tab pos="4067280" algn="l"/>
                        </a:tabLst>
                      </a:pPr>
                      <a:r>
                        <a:rPr lang="en-US" sz="1800" b="0" strike="noStrike" spc="-1">
                          <a:solidFill>
                            <a:srgbClr val="000000"/>
                          </a:solidFill>
                          <a:latin typeface="Book Antiqua"/>
                          <a:ea typeface="Calibri"/>
                        </a:rPr>
                        <a:t>0.3</a:t>
                      </a:r>
                      <a:endParaRPr lang="en-US" sz="1800" b="0" strike="noStrike" spc="-1">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bl>
          </a:graphicData>
        </a:graphic>
      </p:graphicFrame>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Vector Quantization</a:t>
            </a:r>
            <a:endParaRPr lang="en-US" sz="4400" b="0" strike="noStrike" spc="-1">
              <a:solidFill>
                <a:srgbClr val="000000"/>
              </a:solidFill>
              <a:latin typeface="Calibri"/>
            </a:endParaRPr>
          </a:p>
        </p:txBody>
      </p:sp>
      <p:sp>
        <p:nvSpPr>
          <p:cNvPr id="144" name="PlaceHolder 2"/>
          <p:cNvSpPr>
            <a:spLocks noGrp="1"/>
          </p:cNvSpPr>
          <p:nvPr>
            <p:ph/>
          </p:nvPr>
        </p:nvSpPr>
        <p:spPr>
          <a:xfrm>
            <a:off x="228600" y="1600200"/>
            <a:ext cx="8762760" cy="4525560"/>
          </a:xfrm>
          <a:prstGeom prst="rect">
            <a:avLst/>
          </a:prstGeom>
          <a:noFill/>
          <a:ln w="0">
            <a:noFill/>
          </a:ln>
        </p:spPr>
        <p:txBody>
          <a:bodyPr anchor="t">
            <a:normAutofit fontScale="95000"/>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Vector quantization (VQ) is a lossy data compression technique.</a:t>
            </a:r>
            <a:endParaRPr lang="en-US" sz="2600" b="0" strike="noStrike" spc="-1">
              <a:solidFill>
                <a:srgbClr val="000000"/>
              </a:solidFill>
              <a:latin typeface="Calibri"/>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In VQ, a codebook is used to approximate each input vector.</a:t>
            </a:r>
            <a:endParaRPr lang="en-US" sz="2600" b="0" strike="noStrike" spc="-1">
              <a:solidFill>
                <a:srgbClr val="000000"/>
              </a:solidFill>
              <a:latin typeface="Calibri"/>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Every input vector is assigned to the nearest vector in the codebook.</a:t>
            </a:r>
            <a:endParaRPr lang="en-US" sz="2600" b="0" strike="noStrike" spc="-1">
              <a:solidFill>
                <a:srgbClr val="000000"/>
              </a:solidFill>
              <a:latin typeface="Calibri"/>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quantization process can be decomposed into two operations: </a:t>
            </a:r>
            <a:r>
              <a:rPr lang="en-US" sz="2600" b="0" i="1" strike="noStrike" spc="-1">
                <a:solidFill>
                  <a:srgbClr val="000000"/>
                </a:solidFill>
                <a:latin typeface="Book Antiqua"/>
              </a:rPr>
              <a:t>Encoder and Decoder</a:t>
            </a:r>
            <a:r>
              <a:rPr lang="en-US" sz="2600" b="0" strike="noStrike" spc="-1">
                <a:solidFill>
                  <a:srgbClr val="000000"/>
                </a:solidFill>
                <a:latin typeface="Book Antiqua"/>
              </a:rPr>
              <a:t>. </a:t>
            </a:r>
            <a:endParaRPr lang="en-US" sz="2600" b="0" strike="noStrike" spc="-1">
              <a:solidFill>
                <a:srgbClr val="000000"/>
              </a:solidFill>
              <a:latin typeface="Calibri"/>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Encoder maps every input vector with some index and decoder maps every index with nearest code vector of the input vector.</a:t>
            </a:r>
            <a:endParaRPr lang="en-US" sz="26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Picture 5"/>
          <p:cNvPicPr/>
          <p:nvPr/>
        </p:nvPicPr>
        <p:blipFill>
          <a:blip r:embed="rId2"/>
          <a:stretch/>
        </p:blipFill>
        <p:spPr>
          <a:xfrm>
            <a:off x="158040" y="2362320"/>
            <a:ext cx="8985600" cy="3309480"/>
          </a:xfrm>
          <a:prstGeom prst="rect">
            <a:avLst/>
          </a:prstGeom>
          <a:ln w="9525">
            <a:noFill/>
          </a:ln>
        </p:spPr>
      </p:pic>
      <p:sp>
        <p:nvSpPr>
          <p:cNvPr id="146"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Vector Quantization</a:t>
            </a:r>
            <a:endParaRPr lang="en-US" sz="4400" b="0" strike="noStrike" spc="-1">
              <a:solidFill>
                <a:srgbClr val="000000"/>
              </a:solidFill>
              <a:latin typeface="Calibri"/>
            </a:endParaRPr>
          </a:p>
        </p:txBody>
      </p:sp>
      <p:sp>
        <p:nvSpPr>
          <p:cNvPr id="147"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Example: Compress the input {(1,5),(2,3),(4,3),(4,1),(6,3), (5,4), (6,3), (8,4)}  using codebook {(1,1),(3,3),(5,5), (7,7)}</a:t>
            </a:r>
            <a:endParaRPr lang="en-US" sz="2400" b="0" strike="noStrike" spc="-1">
              <a:solidFill>
                <a:srgbClr val="000000"/>
              </a:solidFill>
              <a:latin typeface="Calibri"/>
            </a:endParaRPr>
          </a:p>
          <a:p>
            <a:pPr algn="just">
              <a:lnSpc>
                <a:spcPct val="100000"/>
              </a:lnSpc>
              <a:spcBef>
                <a:spcPts val="479"/>
              </a:spcBef>
              <a:buNone/>
            </a:pPr>
            <a:endParaRPr lang="en-US" sz="2400" b="0" strike="noStrike" spc="-1">
              <a:solidFill>
                <a:srgbClr val="000000"/>
              </a:solidFill>
              <a:latin typeface="Calibri"/>
            </a:endParaRPr>
          </a:p>
          <a:p>
            <a:pPr algn="just">
              <a:lnSpc>
                <a:spcPct val="100000"/>
              </a:lnSpc>
              <a:spcBef>
                <a:spcPts val="479"/>
              </a:spcBef>
              <a:buNone/>
            </a:pPr>
            <a:endParaRPr lang="en-US" sz="2400" b="0" strike="noStrike" spc="-1">
              <a:solidFill>
                <a:srgbClr val="000000"/>
              </a:solidFill>
              <a:latin typeface="Calibri"/>
            </a:endParaRPr>
          </a:p>
          <a:p>
            <a:pPr algn="just">
              <a:lnSpc>
                <a:spcPct val="100000"/>
              </a:lnSpc>
              <a:spcBef>
                <a:spcPts val="479"/>
              </a:spcBef>
              <a:buNone/>
            </a:pPr>
            <a:endParaRPr lang="en-US" sz="2400" b="0" strike="noStrike" spc="-1">
              <a:solidFill>
                <a:srgbClr val="000000"/>
              </a:solidFill>
              <a:latin typeface="Calibri"/>
            </a:endParaRPr>
          </a:p>
          <a:p>
            <a:pPr algn="just">
              <a:lnSpc>
                <a:spcPct val="100000"/>
              </a:lnSpc>
              <a:spcBef>
                <a:spcPts val="479"/>
              </a:spcBef>
              <a:buNone/>
            </a:pPr>
            <a:endParaRPr lang="en-US" sz="2400" b="0" strike="noStrike" spc="-1">
              <a:solidFill>
                <a:srgbClr val="000000"/>
              </a:solidFill>
              <a:latin typeface="Calibri"/>
            </a:endParaRPr>
          </a:p>
          <a:p>
            <a:pPr algn="just">
              <a:lnSpc>
                <a:spcPct val="100000"/>
              </a:lnSpc>
              <a:spcBef>
                <a:spcPts val="519"/>
              </a:spcBef>
              <a:buNone/>
            </a:pPr>
            <a:endParaRPr lang="en-US" sz="2600" b="0" strike="noStrike" spc="-1">
              <a:solidFill>
                <a:srgbClr val="000000"/>
              </a:solidFill>
              <a:latin typeface="Calibri"/>
            </a:endParaRPr>
          </a:p>
        </p:txBody>
      </p:sp>
      <p:sp>
        <p:nvSpPr>
          <p:cNvPr id="148" name="AutoShape 2"/>
          <p:cNvSpPr/>
          <p:nvPr/>
        </p:nvSpPr>
        <p:spPr>
          <a:xfrm>
            <a:off x="155520" y="-144360"/>
            <a:ext cx="304560" cy="30456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anchor="ctr">
            <a:noAutofit/>
          </a:bodyPr>
          <a:lstStyle/>
          <a:p>
            <a:pPr algn="ctr">
              <a:lnSpc>
                <a:spcPct val="100000"/>
              </a:lnSpc>
              <a:buNone/>
            </a:pPr>
            <a:r>
              <a:rPr lang="en-US" sz="4400" b="1" strike="noStrike" spc="-1">
                <a:solidFill>
                  <a:srgbClr val="000000"/>
                </a:solidFill>
                <a:latin typeface="Book Antiqua"/>
              </a:rPr>
              <a:t>Introduction of SOM</a:t>
            </a:r>
            <a:endParaRPr lang="en-US" sz="4400" b="0" strike="noStrike" spc="-1">
              <a:solidFill>
                <a:srgbClr val="000000"/>
              </a:solidFill>
              <a:latin typeface="Calibri"/>
            </a:endParaRPr>
          </a:p>
        </p:txBody>
      </p:sp>
      <p:sp>
        <p:nvSpPr>
          <p:cNvPr id="51"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In SOM all inputs are fully connected with the output neurons and those neurons competes with each other. An output neuron that win the competition is called </a:t>
            </a:r>
            <a:r>
              <a:rPr lang="en-US" sz="2400" b="0" i="1" strike="noStrike" spc="-1">
                <a:solidFill>
                  <a:srgbClr val="000000"/>
                </a:solidFill>
                <a:latin typeface="Book Antiqua"/>
              </a:rPr>
              <a:t>winning neuron </a:t>
            </a:r>
            <a:r>
              <a:rPr lang="en-US" sz="2400" b="0" strike="noStrike" spc="-1">
                <a:solidFill>
                  <a:srgbClr val="000000"/>
                </a:solidFill>
                <a:latin typeface="Book Antiqua"/>
              </a:rPr>
              <a:t>or </a:t>
            </a:r>
            <a:r>
              <a:rPr lang="en-US" sz="2400" b="0" i="1" strike="noStrike" spc="-1">
                <a:solidFill>
                  <a:srgbClr val="000000"/>
                </a:solidFill>
                <a:latin typeface="Book Antiqua"/>
              </a:rPr>
              <a:t>winner takes all neuron</a:t>
            </a:r>
            <a:r>
              <a:rPr lang="en-US" sz="2400" b="0" strike="noStrike" spc="-1">
                <a:solidFill>
                  <a:srgbClr val="000000"/>
                </a:solidFill>
                <a:latin typeface="Book Antiqua"/>
              </a:rPr>
              <a:t>. </a:t>
            </a:r>
            <a:endParaRPr lang="en-US" sz="2400" b="0" strike="noStrike" spc="-1">
              <a:solidFill>
                <a:srgbClr val="000000"/>
              </a:solidFill>
              <a:latin typeface="Calibri"/>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Synaptic weights are adjusted in the favor of winning neuron so that when same or similar input pattern is presented to the neuron there will be high chance of winning the competition for the neuron.</a:t>
            </a:r>
            <a:endParaRPr lang="en-US" sz="2400" b="0" strike="noStrike" spc="-1">
              <a:solidFill>
                <a:srgbClr val="000000"/>
              </a:solidFill>
              <a:latin typeface="Calibri"/>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This means weights of winning neurons are updated such that Euclidean distance between the input and weights of the neuron is minimized.</a:t>
            </a:r>
            <a:endParaRPr lang="en-US" sz="24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Vector Quantization</a:t>
            </a:r>
            <a:endParaRPr lang="en-US" sz="4400" b="0" strike="noStrike" spc="-1">
              <a:solidFill>
                <a:srgbClr val="000000"/>
              </a:solidFill>
              <a:latin typeface="Calibri"/>
            </a:endParaRPr>
          </a:p>
        </p:txBody>
      </p:sp>
      <p:sp>
        <p:nvSpPr>
          <p:cNvPr id="150" name="PlaceHolder 2"/>
          <p:cNvSpPr>
            <a:spLocks noGrp="1"/>
          </p:cNvSpPr>
          <p:nvPr>
            <p:ph/>
          </p:nvPr>
        </p:nvSpPr>
        <p:spPr>
          <a:xfrm>
            <a:off x="228600" y="1600200"/>
            <a:ext cx="8762760" cy="4525560"/>
          </a:xfrm>
          <a:prstGeom prst="rect">
            <a:avLst/>
          </a:prstGeom>
          <a:noFill/>
          <a:ln w="0">
            <a:noFill/>
          </a:ln>
        </p:spPr>
        <p:txBody>
          <a:bodyPr anchor="t">
            <a:normAutofit fontScale="98000"/>
          </a:bodyPr>
          <a:lstStyle/>
          <a:p>
            <a:pPr marL="343080" indent="-343080" algn="just">
              <a:lnSpc>
                <a:spcPct val="100000"/>
              </a:lnSpc>
              <a:spcBef>
                <a:spcPts val="519"/>
              </a:spcBef>
              <a:buNone/>
              <a:tabLst>
                <a:tab pos="0" algn="l"/>
              </a:tabLst>
            </a:pPr>
            <a:r>
              <a:rPr lang="en-US" sz="2600" b="0" u="sng" strike="noStrike" spc="-1">
                <a:solidFill>
                  <a:srgbClr val="000000"/>
                </a:solidFill>
                <a:uFillTx/>
                <a:latin typeface="Book Antiqua"/>
              </a:rPr>
              <a:t>Lets take input x=(1,5)</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Thus, (1,5) is matched with (3,3)=&gt; code for (1,5) is 01</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Similarly, other inputs can be quantized </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61"/>
              </a:spcBef>
              <a:buNone/>
              <a:tabLst>
                <a:tab pos="0" algn="l"/>
              </a:tabLst>
            </a:pPr>
            <a:endParaRPr lang="en-US" sz="2800" b="0" strike="noStrike" spc="-1">
              <a:solidFill>
                <a:srgbClr val="000000"/>
              </a:solidFill>
              <a:latin typeface="Calibri"/>
            </a:endParaRPr>
          </a:p>
          <a:p>
            <a:pPr algn="just">
              <a:lnSpc>
                <a:spcPct val="100000"/>
              </a:lnSpc>
              <a:spcBef>
                <a:spcPts val="519"/>
              </a:spcBef>
              <a:buNone/>
              <a:tabLst>
                <a:tab pos="0" algn="l"/>
              </a:tabLst>
            </a:pPr>
            <a:endParaRPr lang="en-US" sz="2600" b="0" strike="noStrike" spc="-1">
              <a:solidFill>
                <a:srgbClr val="000000"/>
              </a:solidFill>
              <a:latin typeface="Calibri"/>
            </a:endParaRPr>
          </a:p>
        </p:txBody>
      </p:sp>
      <p:graphicFrame>
        <p:nvGraphicFramePr>
          <p:cNvPr id="151" name="Picture 2"/>
          <p:cNvGraphicFramePr/>
          <p:nvPr/>
        </p:nvGraphicFramePr>
        <p:xfrm>
          <a:off x="533520" y="2438280"/>
          <a:ext cx="4571640" cy="226332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152" name="Picture 2"/>
                      <p:cNvPicPr/>
                      <p:nvPr/>
                    </p:nvPicPr>
                    <p:blipFill>
                      <a:blip r:embed="rId3"/>
                      <a:stretch/>
                    </p:blipFill>
                    <p:spPr>
                      <a:xfrm>
                        <a:off x="533520" y="2438280"/>
                        <a:ext cx="4571640" cy="2263320"/>
                      </a:xfrm>
                      <a:prstGeom prst="rect">
                        <a:avLst/>
                      </a:prstGeom>
                      <a:ln w="0">
                        <a:noFill/>
                      </a:ln>
                    </p:spPr>
                  </p:pic>
                </p:oleObj>
              </mc:Fallback>
            </mc:AlternateContent>
          </a:graphicData>
        </a:graphic>
      </p:graphicFrame>
      <p:pic>
        <p:nvPicPr>
          <p:cNvPr id="153" name="Picture 152"/>
          <p:cNvPicPr/>
          <p:nvPr/>
        </p:nvPicPr>
        <p:blipFill>
          <a:blip r:embed="rId3"/>
          <a:stretch/>
        </p:blipFill>
        <p:spPr>
          <a:xfrm>
            <a:off x="533520" y="2438280"/>
            <a:ext cx="4572000" cy="2260440"/>
          </a:xfrm>
          <a:prstGeom prst="rect">
            <a:avLst/>
          </a:prstGeom>
          <a:ln w="0">
            <a:noFill/>
          </a:ln>
        </p:spPr>
      </p:pic>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Vector Quantization</a:t>
            </a:r>
            <a:endParaRPr lang="en-US" sz="4400" b="0" strike="noStrike" spc="-1">
              <a:solidFill>
                <a:srgbClr val="000000"/>
              </a:solidFill>
              <a:latin typeface="Calibri"/>
            </a:endParaRPr>
          </a:p>
        </p:txBody>
      </p:sp>
      <p:sp>
        <p:nvSpPr>
          <p:cNvPr id="155"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519"/>
              </a:spcBef>
              <a:buNone/>
              <a:tabLst>
                <a:tab pos="0" algn="l"/>
              </a:tabLst>
            </a:pPr>
            <a:r>
              <a:rPr lang="en-US" sz="2600" b="0" strike="noStrike" spc="-1">
                <a:solidFill>
                  <a:srgbClr val="000000"/>
                </a:solidFill>
                <a:latin typeface="Book Antiqua"/>
              </a:rPr>
              <a:t>Without VQ</a:t>
            </a:r>
            <a:endParaRPr lang="en-US" sz="2600" b="0" strike="noStrike" spc="-1">
              <a:solidFill>
                <a:srgbClr val="000000"/>
              </a:solidFill>
              <a:latin typeface="Calibri"/>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 We need 3 bits to represent 8 inputs</a:t>
            </a:r>
            <a:endParaRPr lang="en-US" sz="2600" b="0" strike="noStrike" spc="-1">
              <a:solidFill>
                <a:srgbClr val="000000"/>
              </a:solidFill>
              <a:latin typeface="Calibri"/>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Thus, total number of bits=8 x 3=24 bits</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After VQ:</a:t>
            </a:r>
            <a:endParaRPr lang="en-US" sz="2600" b="0" strike="noStrike" spc="-1">
              <a:solidFill>
                <a:srgbClr val="000000"/>
              </a:solidFill>
              <a:latin typeface="Calibri"/>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2 bits are needed to represent 4 code vectors</a:t>
            </a:r>
            <a:endParaRPr lang="en-US" sz="2600" b="0" strike="noStrike" spc="-1">
              <a:solidFill>
                <a:srgbClr val="000000"/>
              </a:solidFill>
              <a:latin typeface="Calibri"/>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Thus, total number of bits=8 x 2=16 bits</a:t>
            </a:r>
            <a:endParaRPr lang="en-US" sz="2600" b="0" strike="noStrike" spc="-1">
              <a:solidFill>
                <a:srgbClr val="000000"/>
              </a:solidFill>
              <a:latin typeface="Calibri"/>
            </a:endParaRPr>
          </a:p>
          <a:p>
            <a:pPr marL="343080" indent="-343080" algn="just">
              <a:lnSpc>
                <a:spcPct val="100000"/>
              </a:lnSpc>
              <a:spcBef>
                <a:spcPts val="561"/>
              </a:spcBef>
              <a:buNone/>
              <a:tabLst>
                <a:tab pos="0" algn="l"/>
              </a:tabLst>
            </a:pPr>
            <a:endParaRPr lang="en-US" sz="2800" b="0" strike="noStrike" spc="-1">
              <a:solidFill>
                <a:srgbClr val="000000"/>
              </a:solidFill>
              <a:latin typeface="Calibri"/>
            </a:endParaRPr>
          </a:p>
          <a:p>
            <a:pPr algn="just">
              <a:lnSpc>
                <a:spcPct val="100000"/>
              </a:lnSpc>
              <a:spcBef>
                <a:spcPts val="519"/>
              </a:spcBef>
              <a:buNone/>
              <a:tabLst>
                <a:tab pos="0" algn="l"/>
              </a:tabLst>
            </a:pPr>
            <a:endParaRPr lang="en-US" sz="26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lstStyle/>
          <a:p>
            <a:pPr algn="ctr">
              <a:lnSpc>
                <a:spcPct val="100000"/>
              </a:lnSpc>
              <a:buNone/>
            </a:pPr>
            <a:r>
              <a:rPr lang="en-US" sz="4400" b="1" strike="noStrike" spc="-1">
                <a:solidFill>
                  <a:srgbClr val="000000"/>
                </a:solidFill>
                <a:latin typeface="Book Antiqua"/>
              </a:rPr>
              <a:t>Learning Vector Quantization (LVQ)</a:t>
            </a:r>
            <a:endParaRPr lang="en-US" sz="4400" b="0" strike="noStrike" spc="-1">
              <a:solidFill>
                <a:srgbClr val="000000"/>
              </a:solidFill>
              <a:latin typeface="Calibri"/>
            </a:endParaRPr>
          </a:p>
        </p:txBody>
      </p:sp>
      <p:sp>
        <p:nvSpPr>
          <p:cNvPr id="157" name="PlaceHolder 2"/>
          <p:cNvSpPr>
            <a:spLocks noGrp="1"/>
          </p:cNvSpPr>
          <p:nvPr>
            <p:ph/>
          </p:nvPr>
        </p:nvSpPr>
        <p:spPr>
          <a:xfrm>
            <a:off x="228600" y="1600200"/>
            <a:ext cx="8762760" cy="4525560"/>
          </a:xfrm>
          <a:prstGeom prst="rect">
            <a:avLst/>
          </a:prstGeom>
          <a:noFill/>
          <a:ln w="0">
            <a:noFill/>
          </a:ln>
        </p:spPr>
        <p:txBody>
          <a:bodyPr anchor="t">
            <a:normAutofit fontScale="97000"/>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LVQ is prototype based supervised classification algorithm  that uses competitive learning algorithm for training  neural network.</a:t>
            </a:r>
            <a:endParaRPr lang="en-US" sz="2600" b="0" strike="noStrike" spc="-1">
              <a:solidFill>
                <a:srgbClr val="000000"/>
              </a:solidFill>
              <a:latin typeface="Calibri"/>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Training algorithm used by LVQ is similar to SOM except slight different in weight update.</a:t>
            </a:r>
            <a:endParaRPr lang="en-US" sz="2600" b="0" strike="noStrike" spc="-1">
              <a:solidFill>
                <a:srgbClr val="000000"/>
              </a:solidFill>
              <a:latin typeface="Calibri"/>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LVQ has two layers, one is the Input layer and the other one is the Output layer. </a:t>
            </a:r>
            <a:endParaRPr lang="en-US" sz="2600" b="0" strike="noStrike" spc="-1">
              <a:solidFill>
                <a:srgbClr val="000000"/>
              </a:solidFill>
              <a:latin typeface="Calibri"/>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architecture of the Learning Vector Quantization with the m number of classes in an input data and n number of input features for any sample is given below:</a:t>
            </a:r>
            <a:endParaRPr lang="en-US" sz="26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lstStyle/>
          <a:p>
            <a:pPr algn="ctr">
              <a:lnSpc>
                <a:spcPct val="100000"/>
              </a:lnSpc>
              <a:buNone/>
            </a:pPr>
            <a:r>
              <a:rPr lang="en-US" sz="4400" b="1" strike="noStrike" spc="-1">
                <a:solidFill>
                  <a:srgbClr val="000000"/>
                </a:solidFill>
                <a:latin typeface="Book Antiqua"/>
              </a:rPr>
              <a:t>Learning Vector Quantization (LVQ)</a:t>
            </a:r>
            <a:endParaRPr lang="en-US" sz="4400" b="0" strike="noStrike" spc="-1">
              <a:solidFill>
                <a:srgbClr val="000000"/>
              </a:solidFill>
              <a:latin typeface="Calibri"/>
            </a:endParaRPr>
          </a:p>
        </p:txBody>
      </p:sp>
      <p:pic>
        <p:nvPicPr>
          <p:cNvPr id="159" name="Picture 2"/>
          <p:cNvPicPr/>
          <p:nvPr/>
        </p:nvPicPr>
        <p:blipFill>
          <a:blip r:embed="rId2"/>
          <a:stretch/>
        </p:blipFill>
        <p:spPr>
          <a:xfrm>
            <a:off x="1295280" y="1752480"/>
            <a:ext cx="6857640" cy="3196080"/>
          </a:xfrm>
          <a:prstGeom prst="rect">
            <a:avLst/>
          </a:prstGeom>
          <a:ln w="9525">
            <a:noFill/>
          </a:ln>
        </p:spPr>
      </p:pic>
      <p:sp>
        <p:nvSpPr>
          <p:cNvPr id="3" name="PlaceHolder 2"/>
          <p:cNvSpPr>
            <a:spLocks noGrp="1"/>
          </p:cNvSpPr>
          <p:nvPr>
            <p:ph type="ftr" idx="2"/>
          </p:nvPr>
        </p:nvSpPr>
        <p:spPr/>
        <p:txBody>
          <a:bodyPr/>
          <a:lstStyle/>
          <a:p>
            <a:r>
              <a:t>ANN_CSIT                      By: Arjun Saud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lstStyle/>
          <a:p>
            <a:pPr algn="ctr">
              <a:lnSpc>
                <a:spcPct val="100000"/>
              </a:lnSpc>
              <a:buNone/>
            </a:pPr>
            <a:r>
              <a:rPr lang="en-US" sz="4400" b="1" strike="noStrike" spc="-1">
                <a:solidFill>
                  <a:srgbClr val="000000"/>
                </a:solidFill>
                <a:latin typeface="Book Antiqua"/>
              </a:rPr>
              <a:t>Learning Vector Quantization (LVQ)</a:t>
            </a:r>
            <a:endParaRPr lang="en-US" sz="4400" b="0" strike="noStrike" spc="-1">
              <a:solidFill>
                <a:srgbClr val="000000"/>
              </a:solidFill>
              <a:latin typeface="Calibri"/>
            </a:endParaRPr>
          </a:p>
        </p:txBody>
      </p:sp>
      <p:sp>
        <p:nvSpPr>
          <p:cNvPr id="161" name="PlaceHolder 2"/>
          <p:cNvSpPr>
            <a:spLocks noGrp="1"/>
          </p:cNvSpPr>
          <p:nvPr>
            <p:ph/>
          </p:nvPr>
        </p:nvSpPr>
        <p:spPr>
          <a:xfrm>
            <a:off x="228600" y="1600200"/>
            <a:ext cx="8762760" cy="4525560"/>
          </a:xfrm>
          <a:prstGeom prst="rect">
            <a:avLst/>
          </a:prstGeom>
          <a:noFill/>
          <a:ln w="0">
            <a:noFill/>
          </a:ln>
        </p:spPr>
        <p:txBody>
          <a:bodyPr anchor="t">
            <a:normAutofit fontScale="96000"/>
          </a:bodyPr>
          <a:lstStyle/>
          <a:p>
            <a:pPr marL="343080" indent="-343080" algn="just">
              <a:lnSpc>
                <a:spcPct val="100000"/>
              </a:lnSpc>
              <a:spcBef>
                <a:spcPts val="519"/>
              </a:spcBef>
              <a:buNone/>
              <a:tabLst>
                <a:tab pos="0" algn="l"/>
              </a:tabLst>
            </a:pPr>
            <a:r>
              <a:rPr lang="en-US" sz="2600" b="1" strike="noStrike" spc="-1">
                <a:solidFill>
                  <a:srgbClr val="000000"/>
                </a:solidFill>
                <a:latin typeface="Book Antiqua"/>
              </a:rPr>
              <a:t>Algorithm</a:t>
            </a:r>
            <a:endParaRPr lang="en-US" sz="2600" b="0" strike="noStrike" spc="-1">
              <a:solidFill>
                <a:srgbClr val="000000"/>
              </a:solidFill>
              <a:latin typeface="Calibri"/>
            </a:endParaRPr>
          </a:p>
          <a:p>
            <a:pPr marL="457200" indent="-457200" algn="just">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From the given set of training vectors, take the first m (i.e number of clusters) training vectors and use them as weight vectors. The remaining vectors can be used for training.</a:t>
            </a:r>
            <a:endParaRPr lang="en-US" sz="2400" b="0" strike="noStrike" spc="-1">
              <a:solidFill>
                <a:srgbClr val="000000"/>
              </a:solidFill>
              <a:latin typeface="Calibri"/>
            </a:endParaRPr>
          </a:p>
          <a:p>
            <a:pPr marL="457200" indent="-457200" algn="just">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For each training vector x</a:t>
            </a:r>
            <a:endParaRPr lang="en-US" sz="2400" b="0" strike="noStrike" spc="-1">
              <a:solidFill>
                <a:srgbClr val="000000"/>
              </a:solidFill>
              <a:latin typeface="Calibri"/>
            </a:endParaRPr>
          </a:p>
          <a:p>
            <a:pPr marL="857160" lvl="1" indent="-457200" algn="just">
              <a:lnSpc>
                <a:spcPct val="100000"/>
              </a:lnSpc>
              <a:spcBef>
                <a:spcPts val="439"/>
              </a:spcBef>
              <a:buClr>
                <a:srgbClr val="000000"/>
              </a:buClr>
              <a:buFont typeface="Arial"/>
              <a:buChar char="•"/>
              <a:tabLst>
                <a:tab pos="0" algn="l"/>
              </a:tabLst>
            </a:pPr>
            <a:r>
              <a:rPr lang="en-US" sz="2200" b="0" strike="noStrike" spc="-1">
                <a:solidFill>
                  <a:srgbClr val="000000"/>
                </a:solidFill>
                <a:latin typeface="Book Antiqua"/>
              </a:rPr>
              <a:t>Calculate Euclidean distance between x and weight vector of each neuron</a:t>
            </a:r>
            <a:endParaRPr lang="en-US" sz="2200" b="0" strike="noStrike" spc="-1">
              <a:solidFill>
                <a:srgbClr val="000000"/>
              </a:solidFill>
              <a:latin typeface="Calibri"/>
            </a:endParaRPr>
          </a:p>
          <a:p>
            <a:pPr marL="857160" indent="-457200" algn="just">
              <a:lnSpc>
                <a:spcPct val="100000"/>
              </a:lnSpc>
              <a:spcBef>
                <a:spcPts val="439"/>
              </a:spcBef>
              <a:buNone/>
              <a:tabLst>
                <a:tab pos="0" algn="l"/>
              </a:tabLst>
            </a:pPr>
            <a:endParaRPr lang="en-US" sz="2200" b="0" strike="noStrike" spc="-1">
              <a:solidFill>
                <a:srgbClr val="000000"/>
              </a:solidFill>
              <a:latin typeface="Calibri"/>
            </a:endParaRPr>
          </a:p>
          <a:p>
            <a:pPr marL="857160" indent="-457200" algn="just">
              <a:lnSpc>
                <a:spcPct val="100000"/>
              </a:lnSpc>
              <a:spcBef>
                <a:spcPts val="439"/>
              </a:spcBef>
              <a:buNone/>
              <a:tabLst>
                <a:tab pos="0" algn="l"/>
              </a:tabLst>
            </a:pPr>
            <a:endParaRPr lang="en-US" sz="2200" b="0" strike="noStrike" spc="-1">
              <a:solidFill>
                <a:srgbClr val="000000"/>
              </a:solidFill>
              <a:latin typeface="Calibri"/>
            </a:endParaRPr>
          </a:p>
          <a:p>
            <a:pPr marL="857160" lvl="1" indent="-457200" algn="just">
              <a:lnSpc>
                <a:spcPct val="100000"/>
              </a:lnSpc>
              <a:spcBef>
                <a:spcPts val="439"/>
              </a:spcBef>
              <a:buClr>
                <a:srgbClr val="000000"/>
              </a:buClr>
              <a:buFont typeface="Arial"/>
              <a:buChar char="•"/>
              <a:tabLst>
                <a:tab pos="0" algn="l"/>
              </a:tabLst>
            </a:pPr>
            <a:r>
              <a:rPr lang="en-US" sz="2200" b="0" strike="noStrike" spc="-1">
                <a:solidFill>
                  <a:srgbClr val="000000"/>
                </a:solidFill>
                <a:latin typeface="Book Antiqua"/>
              </a:rPr>
              <a:t>Find index of winning neuron (say, J) such that Euclidean distance is minimum</a:t>
            </a:r>
            <a:r>
              <a:rPr lang="en-US" sz="2000" b="0" strike="noStrike" spc="-1">
                <a:solidFill>
                  <a:srgbClr val="000000"/>
                </a:solidFill>
                <a:latin typeface="Book Antiqua"/>
              </a:rPr>
              <a:t>.</a:t>
            </a:r>
            <a:endParaRPr lang="en-US" sz="2000" b="0" strike="noStrike" spc="-1">
              <a:solidFill>
                <a:srgbClr val="000000"/>
              </a:solidFill>
              <a:latin typeface="Calibri"/>
            </a:endParaRPr>
          </a:p>
          <a:p>
            <a:pPr algn="just">
              <a:lnSpc>
                <a:spcPct val="100000"/>
              </a:lnSpc>
              <a:spcBef>
                <a:spcPts val="519"/>
              </a:spcBef>
              <a:buNone/>
              <a:tabLst>
                <a:tab pos="0" algn="l"/>
              </a:tabLst>
            </a:pPr>
            <a:endParaRPr lang="en-US" sz="2600" b="0" strike="noStrike" spc="-1">
              <a:solidFill>
                <a:srgbClr val="000000"/>
              </a:solidFill>
              <a:latin typeface="Calibri"/>
            </a:endParaRPr>
          </a:p>
        </p:txBody>
      </p:sp>
      <p:graphicFrame>
        <p:nvGraphicFramePr>
          <p:cNvPr id="162" name="Picture 2"/>
          <p:cNvGraphicFramePr/>
          <p:nvPr/>
        </p:nvGraphicFramePr>
        <p:xfrm>
          <a:off x="1447920" y="4419720"/>
          <a:ext cx="2437920" cy="7696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163" name="Picture 2"/>
                      <p:cNvPicPr/>
                      <p:nvPr/>
                    </p:nvPicPr>
                    <p:blipFill>
                      <a:blip r:embed="rId3"/>
                      <a:stretch/>
                    </p:blipFill>
                    <p:spPr>
                      <a:xfrm>
                        <a:off x="1447920" y="4419720"/>
                        <a:ext cx="2437920" cy="769680"/>
                      </a:xfrm>
                      <a:prstGeom prst="rect">
                        <a:avLst/>
                      </a:prstGeom>
                      <a:ln w="0">
                        <a:noFill/>
                      </a:ln>
                    </p:spPr>
                  </p:pic>
                </p:oleObj>
              </mc:Fallback>
            </mc:AlternateContent>
          </a:graphicData>
        </a:graphic>
      </p:graphicFrame>
      <p:pic>
        <p:nvPicPr>
          <p:cNvPr id="164" name="Picture 163"/>
          <p:cNvPicPr/>
          <p:nvPr/>
        </p:nvPicPr>
        <p:blipFill>
          <a:blip r:embed="rId3"/>
          <a:stretch/>
        </p:blipFill>
        <p:spPr>
          <a:xfrm>
            <a:off x="1447920" y="4419720"/>
            <a:ext cx="2438280" cy="762120"/>
          </a:xfrm>
          <a:prstGeom prst="rect">
            <a:avLst/>
          </a:prstGeom>
          <a:ln w="0">
            <a:noFill/>
          </a:ln>
        </p:spPr>
      </p:pic>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lstStyle/>
          <a:p>
            <a:pPr algn="ctr">
              <a:lnSpc>
                <a:spcPct val="100000"/>
              </a:lnSpc>
              <a:buNone/>
            </a:pPr>
            <a:r>
              <a:rPr lang="en-US" sz="4400" b="1" strike="noStrike" spc="-1">
                <a:solidFill>
                  <a:srgbClr val="000000"/>
                </a:solidFill>
                <a:latin typeface="Book Antiqua"/>
              </a:rPr>
              <a:t>Learning Vector Quantization (LVQ)</a:t>
            </a:r>
            <a:endParaRPr lang="en-US" sz="4400" b="0" strike="noStrike" spc="-1">
              <a:solidFill>
                <a:srgbClr val="000000"/>
              </a:solidFill>
              <a:latin typeface="Calibri"/>
            </a:endParaRPr>
          </a:p>
        </p:txBody>
      </p:sp>
      <p:sp>
        <p:nvSpPr>
          <p:cNvPr id="166"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519"/>
              </a:spcBef>
              <a:buNone/>
              <a:tabLst>
                <a:tab pos="0" algn="l"/>
              </a:tabLst>
            </a:pPr>
            <a:r>
              <a:rPr lang="en-US" sz="2600" b="1" strike="noStrike" spc="-1">
                <a:solidFill>
                  <a:srgbClr val="000000"/>
                </a:solidFill>
                <a:latin typeface="Book Antiqua"/>
              </a:rPr>
              <a:t>Algorithm contd..</a:t>
            </a:r>
            <a:endParaRPr lang="en-US" sz="2600" b="0" strike="noStrike" spc="-1">
              <a:solidFill>
                <a:srgbClr val="000000"/>
              </a:solidFill>
              <a:latin typeface="Calibri"/>
            </a:endParaRPr>
          </a:p>
          <a:p>
            <a:pPr marL="457200" indent="-457200" algn="just">
              <a:lnSpc>
                <a:spcPct val="100000"/>
              </a:lnSpc>
              <a:spcBef>
                <a:spcPts val="479"/>
              </a:spcBef>
              <a:buClr>
                <a:srgbClr val="000000"/>
              </a:buClr>
              <a:buFont typeface="Calibri"/>
              <a:buAutoNum type="arabicPeriod" startAt="3"/>
              <a:tabLst>
                <a:tab pos="0" algn="l"/>
              </a:tabLst>
            </a:pPr>
            <a:r>
              <a:rPr lang="en-US" sz="2400" b="0" strike="noStrike" spc="-1">
                <a:solidFill>
                  <a:srgbClr val="000000"/>
                </a:solidFill>
                <a:latin typeface="Book Antiqua"/>
              </a:rPr>
              <a:t>Update weights of winning neuron as below.</a:t>
            </a: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marL="457200" indent="-457200" algn="just">
              <a:lnSpc>
                <a:spcPct val="100000"/>
              </a:lnSpc>
              <a:spcBef>
                <a:spcPts val="479"/>
              </a:spcBef>
              <a:buClr>
                <a:srgbClr val="000000"/>
              </a:buClr>
              <a:buFont typeface="Calibri"/>
              <a:buAutoNum type="arabicPeriod" startAt="3"/>
              <a:tabLst>
                <a:tab pos="0" algn="l"/>
              </a:tabLst>
            </a:pPr>
            <a:r>
              <a:rPr lang="en-US" sz="2400" b="0" strike="noStrike" spc="-1">
                <a:solidFill>
                  <a:srgbClr val="000000"/>
                </a:solidFill>
                <a:latin typeface="Book Antiqua"/>
              </a:rPr>
              <a:t>Repeat steps 2-3 until stopping condition is satisfied.</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a:t>
            </a: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a:p>
            <a:pPr algn="just">
              <a:lnSpc>
                <a:spcPct val="100000"/>
              </a:lnSpc>
              <a:spcBef>
                <a:spcPts val="519"/>
              </a:spcBef>
              <a:buNone/>
              <a:tabLst>
                <a:tab pos="0" algn="l"/>
              </a:tabLst>
            </a:pPr>
            <a:endParaRPr lang="en-US" sz="2600" b="0" strike="noStrike" spc="-1">
              <a:solidFill>
                <a:srgbClr val="000000"/>
              </a:solidFill>
              <a:latin typeface="Calibri"/>
            </a:endParaRPr>
          </a:p>
        </p:txBody>
      </p:sp>
      <p:graphicFrame>
        <p:nvGraphicFramePr>
          <p:cNvPr id="167" name="Picture 2"/>
          <p:cNvGraphicFramePr/>
          <p:nvPr/>
        </p:nvGraphicFramePr>
        <p:xfrm>
          <a:off x="685800" y="2743200"/>
          <a:ext cx="4114440" cy="10742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168" name="Picture 2"/>
                      <p:cNvPicPr/>
                      <p:nvPr/>
                    </p:nvPicPr>
                    <p:blipFill>
                      <a:blip r:embed="rId3"/>
                      <a:stretch/>
                    </p:blipFill>
                    <p:spPr>
                      <a:xfrm>
                        <a:off x="685800" y="2743200"/>
                        <a:ext cx="4114440" cy="1074240"/>
                      </a:xfrm>
                      <a:prstGeom prst="rect">
                        <a:avLst/>
                      </a:prstGeom>
                      <a:ln w="0">
                        <a:noFill/>
                      </a:ln>
                    </p:spPr>
                  </p:pic>
                </p:oleObj>
              </mc:Fallback>
            </mc:AlternateContent>
          </a:graphicData>
        </a:graphic>
      </p:graphicFrame>
      <p:pic>
        <p:nvPicPr>
          <p:cNvPr id="169" name="Picture 168"/>
          <p:cNvPicPr/>
          <p:nvPr/>
        </p:nvPicPr>
        <p:blipFill>
          <a:blip r:embed="rId3"/>
          <a:stretch/>
        </p:blipFill>
        <p:spPr>
          <a:xfrm>
            <a:off x="685800" y="2743200"/>
            <a:ext cx="4114800" cy="1066680"/>
          </a:xfrm>
          <a:prstGeom prst="rect">
            <a:avLst/>
          </a:prstGeom>
          <a:ln w="0">
            <a:noFill/>
          </a:ln>
        </p:spPr>
      </p:pic>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lstStyle/>
          <a:p>
            <a:pPr algn="ctr">
              <a:lnSpc>
                <a:spcPct val="100000"/>
              </a:lnSpc>
              <a:buNone/>
            </a:pPr>
            <a:r>
              <a:rPr lang="en-US" sz="4400" b="1" strike="noStrike" spc="-1">
                <a:solidFill>
                  <a:srgbClr val="000000"/>
                </a:solidFill>
                <a:latin typeface="Book Antiqua"/>
              </a:rPr>
              <a:t>Learning Vector Quantization (LVQ)</a:t>
            </a:r>
            <a:endParaRPr lang="en-US" sz="4400" b="0" strike="noStrike" spc="-1">
              <a:solidFill>
                <a:srgbClr val="000000"/>
              </a:solidFill>
              <a:latin typeface="Calibri"/>
            </a:endParaRPr>
          </a:p>
        </p:txBody>
      </p:sp>
      <p:sp>
        <p:nvSpPr>
          <p:cNvPr id="171"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519"/>
              </a:spcBef>
              <a:buNone/>
              <a:tabLst>
                <a:tab pos="0" algn="l"/>
              </a:tabLst>
            </a:pPr>
            <a:r>
              <a:rPr lang="en-US" sz="2600" b="1" strike="noStrike" spc="-1">
                <a:solidFill>
                  <a:srgbClr val="000000"/>
                </a:solidFill>
                <a:latin typeface="Book Antiqua"/>
              </a:rPr>
              <a:t>Example</a:t>
            </a:r>
            <a:endParaRPr lang="en-US" sz="2600" b="0" strike="noStrike" spc="-1">
              <a:solidFill>
                <a:srgbClr val="000000"/>
              </a:solidFill>
              <a:latin typeface="Calibri"/>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Construct an LVQ net with five vectors assigned to two classes. Given vectors along with classes is shown below.</a:t>
            </a:r>
            <a:endParaRPr lang="en-US" sz="2600" b="0" strike="noStrike" spc="-1">
              <a:solidFill>
                <a:srgbClr val="000000"/>
              </a:solidFill>
              <a:latin typeface="Calibri"/>
            </a:endParaRPr>
          </a:p>
          <a:p>
            <a:pPr algn="just">
              <a:lnSpc>
                <a:spcPct val="100000"/>
              </a:lnSpc>
              <a:spcBef>
                <a:spcPts val="519"/>
              </a:spcBef>
              <a:buNone/>
              <a:tabLst>
                <a:tab pos="0" algn="l"/>
              </a:tabLst>
            </a:pPr>
            <a:endParaRPr lang="en-US" sz="2600" b="0" strike="noStrike" spc="-1">
              <a:solidFill>
                <a:srgbClr val="000000"/>
              </a:solidFill>
              <a:latin typeface="Calibri"/>
            </a:endParaRPr>
          </a:p>
        </p:txBody>
      </p:sp>
      <p:graphicFrame>
        <p:nvGraphicFramePr>
          <p:cNvPr id="172" name="Table 5"/>
          <p:cNvGraphicFramePr/>
          <p:nvPr/>
        </p:nvGraphicFramePr>
        <p:xfrm>
          <a:off x="990720" y="3429000"/>
          <a:ext cx="3657240" cy="2224800"/>
        </p:xfrm>
        <a:graphic>
          <a:graphicData uri="http://schemas.openxmlformats.org/drawingml/2006/table">
            <a:tbl>
              <a:tblPr/>
              <a:tblGrid>
                <a:gridCol w="2286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387360">
                <a:tc>
                  <a:txBody>
                    <a:bodyPr/>
                    <a:lstStyle/>
                    <a:p>
                      <a:pPr>
                        <a:lnSpc>
                          <a:spcPct val="100000"/>
                        </a:lnSpc>
                        <a:buNone/>
                      </a:pPr>
                      <a:r>
                        <a:rPr lang="en-US" sz="2000" b="1" strike="noStrike" spc="-1">
                          <a:solidFill>
                            <a:srgbClr val="FFFFFF"/>
                          </a:solidFill>
                          <a:latin typeface="Book Antiqua"/>
                        </a:rPr>
                        <a:t>Vector</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2000" b="1" strike="noStrike" spc="-1">
                          <a:solidFill>
                            <a:srgbClr val="FFFFFF"/>
                          </a:solidFill>
                          <a:latin typeface="Book Antiqua"/>
                        </a:rPr>
                        <a:t>Class</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87360">
                <a:tc>
                  <a:txBody>
                    <a:bodyPr/>
                    <a:lstStyle/>
                    <a:p>
                      <a:pPr>
                        <a:lnSpc>
                          <a:spcPct val="100000"/>
                        </a:lnSpc>
                        <a:buNone/>
                      </a:pPr>
                      <a:r>
                        <a:rPr lang="en-US" sz="2000" b="0" strike="noStrike" spc="-1">
                          <a:solidFill>
                            <a:srgbClr val="000000"/>
                          </a:solidFill>
                          <a:latin typeface="Book Antiqua"/>
                        </a:rPr>
                        <a:t>[0 0 1 1]</a:t>
                      </a:r>
                      <a:endParaRPr lang="en-US" sz="20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2000" b="0" strike="noStrike" spc="-1">
                          <a:solidFill>
                            <a:srgbClr val="000000"/>
                          </a:solidFill>
                          <a:latin typeface="Book Antiqua"/>
                        </a:rPr>
                        <a:t>1</a:t>
                      </a:r>
                      <a:endParaRPr lang="en-US" sz="20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87360">
                <a:tc>
                  <a:txBody>
                    <a:bodyPr/>
                    <a:lstStyle/>
                    <a:p>
                      <a:pPr>
                        <a:lnSpc>
                          <a:spcPct val="100000"/>
                        </a:lnSpc>
                        <a:buNone/>
                      </a:pPr>
                      <a:r>
                        <a:rPr lang="en-US" sz="2000" b="0" strike="noStrike" spc="-1">
                          <a:solidFill>
                            <a:srgbClr val="000000"/>
                          </a:solidFill>
                          <a:latin typeface="Book Antiqua"/>
                        </a:rPr>
                        <a:t>[1 0 0 0]</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2000" b="0" strike="noStrike" spc="-1">
                          <a:solidFill>
                            <a:srgbClr val="000000"/>
                          </a:solidFill>
                          <a:latin typeface="Book Antiqua"/>
                        </a:rPr>
                        <a:t>2</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87360">
                <a:tc>
                  <a:txBody>
                    <a:bodyPr/>
                    <a:lstStyle/>
                    <a:p>
                      <a:pPr>
                        <a:lnSpc>
                          <a:spcPct val="100000"/>
                        </a:lnSpc>
                        <a:buNone/>
                      </a:pPr>
                      <a:r>
                        <a:rPr lang="en-US" sz="2000" b="0" strike="noStrike" spc="-1">
                          <a:solidFill>
                            <a:srgbClr val="000000"/>
                          </a:solidFill>
                          <a:latin typeface="Book Antiqua"/>
                        </a:rPr>
                        <a:t>[0 0 0 1]</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2000" b="0" strike="noStrike" spc="-1">
                          <a:solidFill>
                            <a:srgbClr val="000000"/>
                          </a:solidFill>
                          <a:latin typeface="Book Antiqua"/>
                        </a:rPr>
                        <a:t>2</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87360">
                <a:tc>
                  <a:txBody>
                    <a:bodyPr/>
                    <a:lstStyle/>
                    <a:p>
                      <a:pPr>
                        <a:lnSpc>
                          <a:spcPct val="100000"/>
                        </a:lnSpc>
                        <a:buNone/>
                      </a:pPr>
                      <a:r>
                        <a:rPr lang="en-US" sz="2000" b="0" strike="noStrike" spc="-1">
                          <a:solidFill>
                            <a:srgbClr val="000000"/>
                          </a:solidFill>
                          <a:latin typeface="Book Antiqua"/>
                        </a:rPr>
                        <a:t>[1 1 0 0]</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2000" b="0" strike="noStrike" spc="-1">
                          <a:solidFill>
                            <a:srgbClr val="000000"/>
                          </a:solidFill>
                          <a:latin typeface="Book Antiqua"/>
                        </a:rPr>
                        <a:t>1</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87360">
                <a:tc>
                  <a:txBody>
                    <a:bodyPr/>
                    <a:lstStyle/>
                    <a:p>
                      <a:pPr>
                        <a:lnSpc>
                          <a:spcPct val="100000"/>
                        </a:lnSpc>
                        <a:buNone/>
                      </a:pPr>
                      <a:r>
                        <a:rPr lang="en-US" sz="2000" b="0" strike="noStrike" spc="-1">
                          <a:solidFill>
                            <a:srgbClr val="000000"/>
                          </a:solidFill>
                          <a:latin typeface="Book Antiqua"/>
                        </a:rPr>
                        <a:t>[0 1 1 0]</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2000" b="0" strike="noStrike" spc="-1">
                          <a:solidFill>
                            <a:srgbClr val="000000"/>
                          </a:solidFill>
                          <a:latin typeface="Book Antiqua"/>
                        </a:rPr>
                        <a:t>1</a:t>
                      </a:r>
                      <a:endParaRPr lang="en-US" sz="20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bl>
          </a:graphicData>
        </a:graphic>
      </p:graphicFrame>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 name="Picture 2"/>
          <p:cNvPicPr/>
          <p:nvPr/>
        </p:nvPicPr>
        <p:blipFill>
          <a:blip r:embed="rId2"/>
          <a:stretch/>
        </p:blipFill>
        <p:spPr>
          <a:xfrm>
            <a:off x="1219320" y="2819520"/>
            <a:ext cx="4876560" cy="3447360"/>
          </a:xfrm>
          <a:prstGeom prst="rect">
            <a:avLst/>
          </a:prstGeom>
          <a:ln w="9525">
            <a:noFill/>
          </a:ln>
        </p:spPr>
      </p:pic>
      <p:sp>
        <p:nvSpPr>
          <p:cNvPr id="174"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lstStyle/>
          <a:p>
            <a:pPr algn="ctr">
              <a:lnSpc>
                <a:spcPct val="100000"/>
              </a:lnSpc>
              <a:buNone/>
            </a:pPr>
            <a:r>
              <a:rPr lang="en-US" sz="4400" b="1" strike="noStrike" spc="-1">
                <a:solidFill>
                  <a:srgbClr val="000000"/>
                </a:solidFill>
                <a:latin typeface="Book Antiqua"/>
              </a:rPr>
              <a:t>Learning Vector Quantization (LVQ)</a:t>
            </a:r>
            <a:endParaRPr lang="en-US" sz="4400" b="0" strike="noStrike" spc="-1">
              <a:solidFill>
                <a:srgbClr val="000000"/>
              </a:solidFill>
              <a:latin typeface="Calibri"/>
            </a:endParaRPr>
          </a:p>
        </p:txBody>
      </p:sp>
      <p:sp>
        <p:nvSpPr>
          <p:cNvPr id="175"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519"/>
              </a:spcBef>
              <a:buNone/>
              <a:tabLst>
                <a:tab pos="0" algn="l"/>
              </a:tabLst>
            </a:pPr>
            <a:r>
              <a:rPr lang="en-US" sz="2600" b="1" strike="noStrike" spc="-1">
                <a:solidFill>
                  <a:srgbClr val="000000"/>
                </a:solidFill>
                <a:latin typeface="Book Antiqua"/>
              </a:rPr>
              <a:t>Solution</a:t>
            </a:r>
            <a:endParaRPr lang="en-US" sz="2600" b="0" strike="noStrike" spc="-1">
              <a:solidFill>
                <a:srgbClr val="000000"/>
              </a:solidFill>
              <a:latin typeface="Calibri"/>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Here every input has four features and two classes, so draw a network with four inputs and 2 outputs.</a:t>
            </a:r>
            <a:endParaRPr lang="en-US" sz="2600" b="0" strike="noStrike" spc="-1">
              <a:solidFill>
                <a:srgbClr val="000000"/>
              </a:solidFill>
              <a:latin typeface="Calibri"/>
            </a:endParaRPr>
          </a:p>
          <a:p>
            <a:pPr algn="just">
              <a:lnSpc>
                <a:spcPct val="100000"/>
              </a:lnSpc>
              <a:spcBef>
                <a:spcPts val="519"/>
              </a:spcBef>
              <a:buNone/>
              <a:tabLst>
                <a:tab pos="0" algn="l"/>
              </a:tabLst>
            </a:pPr>
            <a:endParaRPr lang="en-US" sz="26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lstStyle/>
          <a:p>
            <a:pPr algn="ctr">
              <a:lnSpc>
                <a:spcPct val="100000"/>
              </a:lnSpc>
              <a:buNone/>
            </a:pPr>
            <a:r>
              <a:rPr lang="en-US" sz="4400" b="1" strike="noStrike" spc="-1">
                <a:solidFill>
                  <a:srgbClr val="000000"/>
                </a:solidFill>
                <a:latin typeface="Book Antiqua"/>
              </a:rPr>
              <a:t>Learning Vector Quantization (LVQ)</a:t>
            </a:r>
            <a:endParaRPr lang="en-US" sz="4400" b="0" strike="noStrike" spc="-1">
              <a:solidFill>
                <a:srgbClr val="000000"/>
              </a:solidFill>
              <a:latin typeface="Calibri"/>
            </a:endParaRPr>
          </a:p>
        </p:txBody>
      </p:sp>
      <p:sp>
        <p:nvSpPr>
          <p:cNvPr id="177" name="PlaceHolder 2"/>
          <p:cNvSpPr>
            <a:spLocks noGrp="1"/>
          </p:cNvSpPr>
          <p:nvPr>
            <p:ph/>
          </p:nvPr>
        </p:nvSpPr>
        <p:spPr>
          <a:xfrm>
            <a:off x="228600" y="1600200"/>
            <a:ext cx="8762760" cy="4525560"/>
          </a:xfrm>
          <a:prstGeom prst="rect">
            <a:avLst/>
          </a:prstGeom>
          <a:noFill/>
          <a:ln w="0">
            <a:noFill/>
          </a:ln>
        </p:spPr>
        <p:txBody>
          <a:bodyPr anchor="t">
            <a:normAutofit fontScale="97000"/>
          </a:bodyPr>
          <a:lstStyle/>
          <a:p>
            <a:pPr marL="343080" indent="-343080" algn="just">
              <a:lnSpc>
                <a:spcPct val="100000"/>
              </a:lnSpc>
              <a:spcBef>
                <a:spcPts val="519"/>
              </a:spcBef>
              <a:buNone/>
              <a:tabLst>
                <a:tab pos="0" algn="l"/>
              </a:tabLst>
            </a:pPr>
            <a:r>
              <a:rPr lang="en-US" sz="2600" b="1" strike="noStrike" spc="-1">
                <a:solidFill>
                  <a:srgbClr val="000000"/>
                </a:solidFill>
                <a:latin typeface="Book Antiqua"/>
              </a:rPr>
              <a:t>Solution</a:t>
            </a:r>
            <a:endParaRPr lang="en-US" sz="2600" b="0" strike="noStrike" spc="-1">
              <a:solidFill>
                <a:srgbClr val="000000"/>
              </a:solidFill>
              <a:latin typeface="Calibri"/>
            </a:endParaRPr>
          </a:p>
          <a:p>
            <a:pPr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Initialize weigh vector                              let </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Take First Input vector </a:t>
            </a:r>
            <a:r>
              <a:rPr lang="en-US" sz="2600" b="0" strike="noStrike" spc="-1">
                <a:solidFill>
                  <a:srgbClr val="000000"/>
                </a:solidFill>
                <a:latin typeface="Book Antiqua"/>
              </a:rPr>
              <a:t>x={0 0 0 1}	T=2 (i.e class 2)</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Calculate Euclidean distances:</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Thus winning neuron is j=1 (i.e. </a:t>
            </a:r>
            <a:r>
              <a:rPr lang="en-US" sz="2600" b="0" i="1" strike="noStrike" spc="-1">
                <a:solidFill>
                  <a:srgbClr val="000000"/>
                </a:solidFill>
                <a:latin typeface="Book Antiqua"/>
              </a:rPr>
              <a:t>y</a:t>
            </a:r>
            <a:r>
              <a:rPr lang="en-US" sz="2600" b="0" i="1" strike="noStrike" spc="-1" baseline="-25000">
                <a:solidFill>
                  <a:srgbClr val="000000"/>
                </a:solidFill>
                <a:latin typeface="Book Antiqua"/>
              </a:rPr>
              <a:t>1</a:t>
            </a:r>
            <a:r>
              <a:rPr lang="en-US" sz="2600" b="0" strike="noStrike" spc="-1">
                <a:solidFill>
                  <a:srgbClr val="000000"/>
                </a:solidFill>
                <a:latin typeface="Book Antiqua"/>
              </a:rPr>
              <a:t>) </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p:txBody>
      </p:sp>
      <p:graphicFrame>
        <p:nvGraphicFramePr>
          <p:cNvPr id="178" name="Picture 2"/>
          <p:cNvGraphicFramePr/>
          <p:nvPr/>
        </p:nvGraphicFramePr>
        <p:xfrm>
          <a:off x="3657600" y="1828800"/>
          <a:ext cx="1688760" cy="175212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179" name="Picture 2"/>
                      <p:cNvPicPr/>
                      <p:nvPr/>
                    </p:nvPicPr>
                    <p:blipFill>
                      <a:blip r:embed="rId3"/>
                      <a:stretch/>
                    </p:blipFill>
                    <p:spPr>
                      <a:xfrm>
                        <a:off x="3657600" y="1828800"/>
                        <a:ext cx="1688760" cy="1752120"/>
                      </a:xfrm>
                      <a:prstGeom prst="rect">
                        <a:avLst/>
                      </a:prstGeom>
                      <a:ln w="0">
                        <a:noFill/>
                      </a:ln>
                    </p:spPr>
                  </p:pic>
                </p:oleObj>
              </mc:Fallback>
            </mc:AlternateContent>
          </a:graphicData>
        </a:graphic>
      </p:graphicFrame>
      <p:graphicFrame>
        <p:nvGraphicFramePr>
          <p:cNvPr id="180" name="Picture 4"/>
          <p:cNvGraphicFramePr/>
          <p:nvPr/>
        </p:nvGraphicFramePr>
        <p:xfrm>
          <a:off x="6629400" y="2590920"/>
          <a:ext cx="1091880" cy="38052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181" name="Picture 4"/>
                      <p:cNvPicPr/>
                      <p:nvPr/>
                    </p:nvPicPr>
                    <p:blipFill>
                      <a:blip r:embed="rId5"/>
                      <a:stretch/>
                    </p:blipFill>
                    <p:spPr>
                      <a:xfrm>
                        <a:off x="6629400" y="2590920"/>
                        <a:ext cx="1091880" cy="380520"/>
                      </a:xfrm>
                      <a:prstGeom prst="rect">
                        <a:avLst/>
                      </a:prstGeom>
                      <a:ln w="0">
                        <a:noFill/>
                      </a:ln>
                    </p:spPr>
                  </p:pic>
                </p:oleObj>
              </mc:Fallback>
            </mc:AlternateContent>
          </a:graphicData>
        </a:graphic>
      </p:graphicFrame>
      <p:graphicFrame>
        <p:nvGraphicFramePr>
          <p:cNvPr id="182" name="Picture 5"/>
          <p:cNvGraphicFramePr/>
          <p:nvPr/>
        </p:nvGraphicFramePr>
        <p:xfrm>
          <a:off x="457200" y="4495680"/>
          <a:ext cx="5181120" cy="879840"/>
        </p:xfrm>
        <a:graphic>
          <a:graphicData uri="http://schemas.openxmlformats.org/presentationml/2006/ole">
            <mc:AlternateContent xmlns:mc="http://schemas.openxmlformats.org/markup-compatibility/2006">
              <mc:Choice xmlns:v="urn:schemas-microsoft-com:vml" Requires="v">
                <p:oleObj r:id="rId6" imgW="0" imgH="0" progId="Equation.3">
                  <p:embed/>
                </p:oleObj>
              </mc:Choice>
              <mc:Fallback>
                <p:oleObj r:id="rId6" imgW="0" imgH="0" progId="Equation.3">
                  <p:embed/>
                  <p:pic>
                    <p:nvPicPr>
                      <p:cNvPr id="183" name="Picture 5"/>
                      <p:cNvPicPr/>
                      <p:nvPr/>
                    </p:nvPicPr>
                    <p:blipFill>
                      <a:blip r:embed="rId7"/>
                      <a:stretch/>
                    </p:blipFill>
                    <p:spPr>
                      <a:xfrm>
                        <a:off x="457200" y="4495680"/>
                        <a:ext cx="5181120" cy="879840"/>
                      </a:xfrm>
                      <a:prstGeom prst="rect">
                        <a:avLst/>
                      </a:prstGeom>
                      <a:ln w="0">
                        <a:noFill/>
                      </a:ln>
                    </p:spPr>
                  </p:pic>
                </p:oleObj>
              </mc:Fallback>
            </mc:AlternateContent>
          </a:graphicData>
        </a:graphic>
      </p:graphicFrame>
      <p:pic>
        <p:nvPicPr>
          <p:cNvPr id="184" name="Picture 183"/>
          <p:cNvPicPr/>
          <p:nvPr/>
        </p:nvPicPr>
        <p:blipFill>
          <a:blip r:embed="rId3"/>
          <a:stretch/>
        </p:blipFill>
        <p:spPr>
          <a:xfrm>
            <a:off x="3657600" y="1828800"/>
            <a:ext cx="1689120" cy="1739880"/>
          </a:xfrm>
          <a:prstGeom prst="rect">
            <a:avLst/>
          </a:prstGeom>
          <a:ln w="0">
            <a:noFill/>
          </a:ln>
        </p:spPr>
      </p:pic>
      <p:pic>
        <p:nvPicPr>
          <p:cNvPr id="185" name="Picture 184"/>
          <p:cNvPicPr/>
          <p:nvPr/>
        </p:nvPicPr>
        <p:blipFill>
          <a:blip r:embed="rId5"/>
          <a:stretch/>
        </p:blipFill>
        <p:spPr>
          <a:xfrm>
            <a:off x="6629400" y="2590920"/>
            <a:ext cx="1092240" cy="380880"/>
          </a:xfrm>
          <a:prstGeom prst="rect">
            <a:avLst/>
          </a:prstGeom>
          <a:ln w="0">
            <a:noFill/>
          </a:ln>
        </p:spPr>
      </p:pic>
      <p:pic>
        <p:nvPicPr>
          <p:cNvPr id="186" name="Picture 185"/>
          <p:cNvPicPr/>
          <p:nvPr/>
        </p:nvPicPr>
        <p:blipFill>
          <a:blip r:embed="rId7"/>
          <a:stretch/>
        </p:blipFill>
        <p:spPr>
          <a:xfrm>
            <a:off x="457200" y="4495680"/>
            <a:ext cx="5181480" cy="876240"/>
          </a:xfrm>
          <a:prstGeom prst="rect">
            <a:avLst/>
          </a:prstGeom>
          <a:ln w="0">
            <a:noFill/>
          </a:ln>
        </p:spPr>
      </p:pic>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lstStyle/>
          <a:p>
            <a:pPr algn="ctr">
              <a:lnSpc>
                <a:spcPct val="100000"/>
              </a:lnSpc>
              <a:buNone/>
            </a:pPr>
            <a:r>
              <a:rPr lang="en-US" sz="4400" b="1" strike="noStrike" spc="-1">
                <a:solidFill>
                  <a:srgbClr val="000000"/>
                </a:solidFill>
                <a:latin typeface="Book Antiqua"/>
              </a:rPr>
              <a:t>Learning Vector Quantization (LVQ)</a:t>
            </a:r>
            <a:endParaRPr lang="en-US" sz="4400" b="0" strike="noStrike" spc="-1">
              <a:solidFill>
                <a:srgbClr val="000000"/>
              </a:solidFill>
              <a:latin typeface="Calibri"/>
            </a:endParaRPr>
          </a:p>
        </p:txBody>
      </p:sp>
      <p:sp>
        <p:nvSpPr>
          <p:cNvPr id="188"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479"/>
              </a:spcBef>
              <a:buNone/>
              <a:tabLst>
                <a:tab pos="0" algn="l"/>
              </a:tabLst>
            </a:pPr>
            <a:r>
              <a:rPr lang="en-US" sz="2400" b="1" strike="noStrike" spc="-1">
                <a:solidFill>
                  <a:srgbClr val="000000"/>
                </a:solidFill>
                <a:latin typeface="Book Antiqua"/>
              </a:rPr>
              <a:t>Solution</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Update weights (T≠J)</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Thus, updated weight matrix is:</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a:t>
            </a: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a:p>
            <a:pPr marL="343080" indent="-343080" algn="just">
              <a:lnSpc>
                <a:spcPct val="100000"/>
              </a:lnSpc>
              <a:spcBef>
                <a:spcPts val="479"/>
              </a:spcBef>
              <a:buNone/>
              <a:tabLst>
                <a:tab pos="0" algn="l"/>
              </a:tabLst>
            </a:pPr>
            <a:endParaRPr lang="en-US" sz="2400" b="0" strike="noStrike" spc="-1">
              <a:solidFill>
                <a:srgbClr val="000000"/>
              </a:solidFill>
              <a:latin typeface="Calibri"/>
            </a:endParaRPr>
          </a:p>
        </p:txBody>
      </p:sp>
      <p:graphicFrame>
        <p:nvGraphicFramePr>
          <p:cNvPr id="189" name="Picture 5"/>
          <p:cNvGraphicFramePr/>
          <p:nvPr/>
        </p:nvGraphicFramePr>
        <p:xfrm>
          <a:off x="533520" y="2514600"/>
          <a:ext cx="4571640" cy="16282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190" name="Picture 5"/>
                      <p:cNvPicPr/>
                      <p:nvPr/>
                    </p:nvPicPr>
                    <p:blipFill>
                      <a:blip r:embed="rId3"/>
                      <a:stretch/>
                    </p:blipFill>
                    <p:spPr>
                      <a:xfrm>
                        <a:off x="533520" y="2514600"/>
                        <a:ext cx="4571640" cy="1628280"/>
                      </a:xfrm>
                      <a:prstGeom prst="rect">
                        <a:avLst/>
                      </a:prstGeom>
                      <a:ln w="0">
                        <a:noFill/>
                      </a:ln>
                    </p:spPr>
                  </p:pic>
                </p:oleObj>
              </mc:Fallback>
            </mc:AlternateContent>
          </a:graphicData>
        </a:graphic>
      </p:graphicFrame>
      <p:graphicFrame>
        <p:nvGraphicFramePr>
          <p:cNvPr id="191" name="Picture 6"/>
          <p:cNvGraphicFramePr/>
          <p:nvPr/>
        </p:nvGraphicFramePr>
        <p:xfrm>
          <a:off x="1905120" y="4654080"/>
          <a:ext cx="1389600" cy="144180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192" name="Picture 6"/>
                      <p:cNvPicPr/>
                      <p:nvPr/>
                    </p:nvPicPr>
                    <p:blipFill>
                      <a:blip r:embed="rId5"/>
                      <a:stretch/>
                    </p:blipFill>
                    <p:spPr>
                      <a:xfrm>
                        <a:off x="1905120" y="4654080"/>
                        <a:ext cx="1389600" cy="1441800"/>
                      </a:xfrm>
                      <a:prstGeom prst="rect">
                        <a:avLst/>
                      </a:prstGeom>
                      <a:ln w="0">
                        <a:noFill/>
                      </a:ln>
                    </p:spPr>
                  </p:pic>
                </p:oleObj>
              </mc:Fallback>
            </mc:AlternateContent>
          </a:graphicData>
        </a:graphic>
      </p:graphicFrame>
      <p:pic>
        <p:nvPicPr>
          <p:cNvPr id="193" name="Picture 192"/>
          <p:cNvPicPr/>
          <p:nvPr/>
        </p:nvPicPr>
        <p:blipFill>
          <a:blip r:embed="rId3"/>
          <a:stretch/>
        </p:blipFill>
        <p:spPr>
          <a:xfrm>
            <a:off x="533520" y="2514600"/>
            <a:ext cx="4559400" cy="1625760"/>
          </a:xfrm>
          <a:prstGeom prst="rect">
            <a:avLst/>
          </a:prstGeom>
          <a:ln w="0">
            <a:noFill/>
          </a:ln>
        </p:spPr>
      </p:pic>
      <p:pic>
        <p:nvPicPr>
          <p:cNvPr id="194" name="Picture 193"/>
          <p:cNvPicPr/>
          <p:nvPr/>
        </p:nvPicPr>
        <p:blipFill>
          <a:blip r:embed="rId5"/>
          <a:stretch/>
        </p:blipFill>
        <p:spPr>
          <a:xfrm>
            <a:off x="1905120" y="4648320"/>
            <a:ext cx="1384200" cy="1434960"/>
          </a:xfrm>
          <a:prstGeom prst="rect">
            <a:avLst/>
          </a:prstGeom>
          <a:ln w="0">
            <a:noFill/>
          </a:ln>
        </p:spPr>
      </p:pic>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a:noFill/>
          <a:ln w="0">
            <a:noFill/>
          </a:ln>
        </p:spPr>
        <p:txBody>
          <a:bodyPr anchor="ctr">
            <a:noAutofit/>
          </a:bodyPr>
          <a:lstStyle/>
          <a:p>
            <a:pPr algn="ctr">
              <a:lnSpc>
                <a:spcPct val="100000"/>
              </a:lnSpc>
              <a:buNone/>
            </a:pPr>
            <a:r>
              <a:rPr lang="en-US" sz="4400" b="1" strike="noStrike" spc="-1">
                <a:solidFill>
                  <a:srgbClr val="000000"/>
                </a:solidFill>
                <a:latin typeface="Book Antiqua"/>
              </a:rPr>
              <a:t>Introduction of SOM</a:t>
            </a:r>
            <a:endParaRPr lang="en-US" sz="4400" b="0" strike="noStrike" spc="-1">
              <a:solidFill>
                <a:srgbClr val="000000"/>
              </a:solidFill>
              <a:latin typeface="Calibri"/>
            </a:endParaRPr>
          </a:p>
        </p:txBody>
      </p:sp>
      <p:sp>
        <p:nvSpPr>
          <p:cNvPr id="53" name="PlaceHolder 2"/>
          <p:cNvSpPr>
            <a:spLocks noGrp="1"/>
          </p:cNvSpPr>
          <p:nvPr>
            <p:ph/>
          </p:nvPr>
        </p:nvSpPr>
        <p:spPr>
          <a:xfrm>
            <a:off x="228600" y="1600200"/>
            <a:ext cx="8762760" cy="4525560"/>
          </a:xfrm>
          <a:prstGeom prst="rect">
            <a:avLst/>
          </a:prstGeom>
          <a:noFill/>
          <a:ln w="0">
            <a:noFill/>
          </a:ln>
        </p:spPr>
        <p:txBody>
          <a:bodyPr anchor="t">
            <a:normAutofit fontScale="94000"/>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In SOM, output neurons are organized in the form of one or two dimensional lattices. Higher dimensional lattices of neurons are also possible but are not practically common.</a:t>
            </a:r>
            <a:endParaRPr lang="en-US" sz="2400" b="0" strike="noStrike" spc="-1">
              <a:solidFill>
                <a:srgbClr val="000000"/>
              </a:solidFill>
              <a:latin typeface="Calibri"/>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SOMs are commonly used as visualization aids. They can make it easy for us humans to see relationships between vast amounts of data.</a:t>
            </a:r>
            <a:endParaRPr lang="en-US" sz="2400" b="0" strike="noStrike" spc="-1">
              <a:solidFill>
                <a:srgbClr val="000000"/>
              </a:solidFill>
              <a:latin typeface="Calibri"/>
            </a:endParaRPr>
          </a:p>
          <a:p>
            <a:pPr marL="343080" indent="-343080" algn="just">
              <a:lnSpc>
                <a:spcPct val="100000"/>
              </a:lnSpc>
              <a:spcBef>
                <a:spcPts val="479"/>
              </a:spcBef>
              <a:buClr>
                <a:srgbClr val="000000"/>
              </a:buClr>
              <a:buFont typeface="Arial"/>
              <a:buChar char="•"/>
            </a:pPr>
            <a:r>
              <a:rPr lang="en-US" sz="2400" b="1" strike="noStrike" spc="-1">
                <a:solidFill>
                  <a:srgbClr val="000000"/>
                </a:solidFill>
                <a:latin typeface="Book Antiqua"/>
              </a:rPr>
              <a:t>Example: World Poverty Map</a:t>
            </a:r>
            <a:r>
              <a:rPr lang="en-US" sz="2400" b="0" strike="noStrike" spc="-1">
                <a:solidFill>
                  <a:srgbClr val="000000"/>
                </a:solidFill>
                <a:latin typeface="Book Antiqua"/>
              </a:rPr>
              <a:t> </a:t>
            </a:r>
            <a:endParaRPr lang="en-US" sz="2400" b="0" strike="noStrike" spc="-1">
              <a:solidFill>
                <a:srgbClr val="000000"/>
              </a:solidFill>
              <a:latin typeface="Calibri"/>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A SOM has been used to classify statistical data describing various quality-of-life factors such as state of health, nutrition, educational services etc. Countries with similar quality-of-life factors end up clustered together. </a:t>
            </a:r>
            <a:endParaRPr lang="en-US" sz="2400" b="0" strike="noStrike" spc="-1">
              <a:solidFill>
                <a:srgbClr val="000000"/>
              </a:solidFill>
              <a:latin typeface="Calibri"/>
            </a:endParaRPr>
          </a:p>
          <a:p>
            <a:pPr algn="just">
              <a:lnSpc>
                <a:spcPct val="100000"/>
              </a:lnSpc>
              <a:spcBef>
                <a:spcPts val="479"/>
              </a:spcBef>
              <a:buNone/>
            </a:pPr>
            <a:endParaRPr lang="en-US" sz="2400" b="0" strike="noStrike" spc="-1">
              <a:solidFill>
                <a:srgbClr val="000000"/>
              </a:solidFill>
              <a:latin typeface="Calibri"/>
            </a:endParaRPr>
          </a:p>
          <a:p>
            <a:pPr algn="just">
              <a:lnSpc>
                <a:spcPct val="100000"/>
              </a:lnSpc>
              <a:spcBef>
                <a:spcPts val="479"/>
              </a:spcBef>
              <a:buNone/>
            </a:pPr>
            <a:endParaRPr lang="en-US" sz="2400" b="0" strike="noStrike" spc="-1">
              <a:solidFill>
                <a:srgbClr val="000000"/>
              </a:solidFill>
              <a:latin typeface="Calibri"/>
            </a:endParaRPr>
          </a:p>
          <a:p>
            <a:pPr algn="just">
              <a:lnSpc>
                <a:spcPct val="100000"/>
              </a:lnSpc>
              <a:spcBef>
                <a:spcPts val="479"/>
              </a:spcBef>
              <a:buNone/>
            </a:pPr>
            <a:endParaRPr lang="en-US" sz="24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lstStyle/>
          <a:p>
            <a:pPr algn="ctr">
              <a:lnSpc>
                <a:spcPct val="100000"/>
              </a:lnSpc>
              <a:buNone/>
            </a:pPr>
            <a:r>
              <a:rPr lang="en-US" sz="4400" b="1" strike="noStrike" spc="-1">
                <a:solidFill>
                  <a:srgbClr val="000000"/>
                </a:solidFill>
                <a:latin typeface="Book Antiqua"/>
              </a:rPr>
              <a:t>Learning Vector Quantization (LVQ)</a:t>
            </a:r>
            <a:endParaRPr lang="en-US" sz="4400" b="0" strike="noStrike" spc="-1">
              <a:solidFill>
                <a:srgbClr val="000000"/>
              </a:solidFill>
              <a:latin typeface="Calibri"/>
            </a:endParaRPr>
          </a:p>
        </p:txBody>
      </p:sp>
      <p:sp>
        <p:nvSpPr>
          <p:cNvPr id="196"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Take Second Input vector </a:t>
            </a:r>
            <a:r>
              <a:rPr lang="en-US" sz="2600" b="0" strike="noStrike" spc="-1">
                <a:solidFill>
                  <a:srgbClr val="000000"/>
                </a:solidFill>
                <a:latin typeface="Book Antiqua"/>
              </a:rPr>
              <a:t>x={1 1 0 0}		T=1</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Calculate Euclidean distances:</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Thus, winning neuron is: j=2 (i.e. </a:t>
            </a:r>
            <a:r>
              <a:rPr lang="en-US" sz="2600" b="0" i="1" strike="noStrike" spc="-1">
                <a:solidFill>
                  <a:srgbClr val="000000"/>
                </a:solidFill>
                <a:latin typeface="Book Antiqua"/>
              </a:rPr>
              <a:t>y</a:t>
            </a:r>
            <a:r>
              <a:rPr lang="en-US" sz="2600" b="0" i="1" strike="noStrike" spc="-1" baseline="-25000">
                <a:solidFill>
                  <a:srgbClr val="000000"/>
                </a:solidFill>
                <a:latin typeface="Book Antiqua"/>
              </a:rPr>
              <a:t>2</a:t>
            </a:r>
            <a:r>
              <a:rPr lang="en-US" sz="2600" b="0" strike="noStrike" spc="-1">
                <a:solidFill>
                  <a:srgbClr val="000000"/>
                </a:solidFill>
                <a:latin typeface="Book Antiqua"/>
              </a:rPr>
              <a:t>)</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Update weights (T≠J)</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p:txBody>
      </p:sp>
      <p:graphicFrame>
        <p:nvGraphicFramePr>
          <p:cNvPr id="197" name="Picture 4"/>
          <p:cNvGraphicFramePr/>
          <p:nvPr/>
        </p:nvGraphicFramePr>
        <p:xfrm>
          <a:off x="380880" y="2514600"/>
          <a:ext cx="5181120" cy="8121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198" name="Picture 4"/>
                      <p:cNvPicPr/>
                      <p:nvPr/>
                    </p:nvPicPr>
                    <p:blipFill>
                      <a:blip r:embed="rId3"/>
                      <a:stretch/>
                    </p:blipFill>
                    <p:spPr>
                      <a:xfrm>
                        <a:off x="380880" y="2514600"/>
                        <a:ext cx="5181120" cy="812160"/>
                      </a:xfrm>
                      <a:prstGeom prst="rect">
                        <a:avLst/>
                      </a:prstGeom>
                      <a:ln w="0">
                        <a:noFill/>
                      </a:ln>
                    </p:spPr>
                  </p:pic>
                </p:oleObj>
              </mc:Fallback>
            </mc:AlternateContent>
          </a:graphicData>
        </a:graphic>
      </p:graphicFrame>
      <p:graphicFrame>
        <p:nvGraphicFramePr>
          <p:cNvPr id="199" name="Picture 5"/>
          <p:cNvGraphicFramePr/>
          <p:nvPr/>
        </p:nvGraphicFramePr>
        <p:xfrm>
          <a:off x="304920" y="4419720"/>
          <a:ext cx="5486040" cy="184392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200" name="Picture 5"/>
                      <p:cNvPicPr/>
                      <p:nvPr/>
                    </p:nvPicPr>
                    <p:blipFill>
                      <a:blip r:embed="rId5"/>
                      <a:stretch/>
                    </p:blipFill>
                    <p:spPr>
                      <a:xfrm>
                        <a:off x="304920" y="4419720"/>
                        <a:ext cx="5486040" cy="1843920"/>
                      </a:xfrm>
                      <a:prstGeom prst="rect">
                        <a:avLst/>
                      </a:prstGeom>
                      <a:ln w="0">
                        <a:noFill/>
                      </a:ln>
                    </p:spPr>
                  </p:pic>
                </p:oleObj>
              </mc:Fallback>
            </mc:AlternateContent>
          </a:graphicData>
        </a:graphic>
      </p:graphicFrame>
      <p:pic>
        <p:nvPicPr>
          <p:cNvPr id="201" name="Picture 200"/>
          <p:cNvPicPr/>
          <p:nvPr/>
        </p:nvPicPr>
        <p:blipFill>
          <a:blip r:embed="rId3"/>
          <a:stretch/>
        </p:blipFill>
        <p:spPr>
          <a:xfrm>
            <a:off x="380880" y="2514600"/>
            <a:ext cx="5181480" cy="800280"/>
          </a:xfrm>
          <a:prstGeom prst="rect">
            <a:avLst/>
          </a:prstGeom>
          <a:ln w="0">
            <a:noFill/>
          </a:ln>
        </p:spPr>
      </p:pic>
      <p:pic>
        <p:nvPicPr>
          <p:cNvPr id="202" name="Picture 201"/>
          <p:cNvPicPr/>
          <p:nvPr/>
        </p:nvPicPr>
        <p:blipFill>
          <a:blip r:embed="rId5"/>
          <a:stretch/>
        </p:blipFill>
        <p:spPr>
          <a:xfrm>
            <a:off x="304920" y="4419720"/>
            <a:ext cx="5486400" cy="1841400"/>
          </a:xfrm>
          <a:prstGeom prst="rect">
            <a:avLst/>
          </a:prstGeom>
          <a:ln w="0">
            <a:noFill/>
          </a:ln>
        </p:spPr>
      </p:pic>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4680"/>
            <a:ext cx="8229240" cy="1142640"/>
          </a:xfrm>
          <a:prstGeom prst="rect">
            <a:avLst/>
          </a:prstGeom>
          <a:noFill/>
          <a:ln w="0">
            <a:noFill/>
          </a:ln>
        </p:spPr>
        <p:txBody>
          <a:bodyPr anchor="ctr">
            <a:normAutofit fontScale="78000"/>
          </a:bodyPr>
          <a:lstStyle/>
          <a:p>
            <a:pPr algn="ctr">
              <a:lnSpc>
                <a:spcPct val="100000"/>
              </a:lnSpc>
              <a:buNone/>
            </a:pPr>
            <a:r>
              <a:rPr lang="en-US" sz="4400" b="1" strike="noStrike" spc="-1">
                <a:solidFill>
                  <a:srgbClr val="000000"/>
                </a:solidFill>
                <a:latin typeface="Book Antiqua"/>
              </a:rPr>
              <a:t>Learning Vector Quantization (LVQ)</a:t>
            </a:r>
            <a:endParaRPr lang="en-US" sz="4400" b="0" strike="noStrike" spc="-1">
              <a:solidFill>
                <a:srgbClr val="000000"/>
              </a:solidFill>
              <a:latin typeface="Calibri"/>
            </a:endParaRPr>
          </a:p>
        </p:txBody>
      </p:sp>
      <p:sp>
        <p:nvSpPr>
          <p:cNvPr id="204" name="PlaceHolder 2"/>
          <p:cNvSpPr>
            <a:spLocks noGrp="1"/>
          </p:cNvSpPr>
          <p:nvPr>
            <p:ph/>
          </p:nvPr>
        </p:nvSpPr>
        <p:spPr>
          <a:xfrm>
            <a:off x="228600" y="1600200"/>
            <a:ext cx="8762760" cy="4525560"/>
          </a:xfrm>
          <a:prstGeom prst="rect">
            <a:avLst/>
          </a:prstGeom>
          <a:noFill/>
          <a:ln w="0">
            <a:noFill/>
          </a:ln>
        </p:spPr>
        <p:txBody>
          <a:bodyPr anchor="t">
            <a:normAutofit fontScale="96000"/>
          </a:bodyPr>
          <a:lstStyle/>
          <a:p>
            <a:pPr marL="343080" indent="-343080" algn="just">
              <a:lnSpc>
                <a:spcPct val="100000"/>
              </a:lnSpc>
              <a:spcBef>
                <a:spcPts val="519"/>
              </a:spcBef>
              <a:buNone/>
              <a:tabLst>
                <a:tab pos="0" algn="l"/>
              </a:tabLst>
            </a:pPr>
            <a:r>
              <a:rPr lang="en-US" sz="2600" b="0" strike="noStrike" spc="-1">
                <a:solidFill>
                  <a:srgbClr val="000000"/>
                </a:solidFill>
                <a:latin typeface="Book Antiqua"/>
              </a:rPr>
              <a:t>Thus, updated weight matrix is:</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Take Third Input vector </a:t>
            </a:r>
            <a:r>
              <a:rPr lang="en-US" sz="2600" b="0" strike="noStrike" spc="-1">
                <a:solidFill>
                  <a:srgbClr val="000000"/>
                </a:solidFill>
                <a:latin typeface="Book Antiqua"/>
              </a:rPr>
              <a:t>x={0 1 1 0}	T=1</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Calculate Euclidean distances:</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 Thus, winning neuron is: j=1 (i.e. </a:t>
            </a:r>
            <a:r>
              <a:rPr lang="en-US" sz="2600" b="0" i="1" strike="noStrike" spc="-1">
                <a:solidFill>
                  <a:srgbClr val="000000"/>
                </a:solidFill>
                <a:latin typeface="Book Antiqua"/>
              </a:rPr>
              <a:t>y</a:t>
            </a:r>
            <a:r>
              <a:rPr lang="en-US" sz="2600" b="0" i="1" strike="noStrike" spc="-1" baseline="-25000">
                <a:solidFill>
                  <a:srgbClr val="000000"/>
                </a:solidFill>
                <a:latin typeface="Book Antiqua"/>
              </a:rPr>
              <a:t>1</a:t>
            </a:r>
            <a:r>
              <a:rPr lang="en-US" sz="2600" b="0" strike="noStrike" spc="-1">
                <a:solidFill>
                  <a:srgbClr val="000000"/>
                </a:solidFill>
                <a:latin typeface="Book Antiqua"/>
              </a:rPr>
              <a:t>)</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p:txBody>
      </p:sp>
      <p:graphicFrame>
        <p:nvGraphicFramePr>
          <p:cNvPr id="205" name="Picture 3"/>
          <p:cNvGraphicFramePr/>
          <p:nvPr/>
        </p:nvGraphicFramePr>
        <p:xfrm>
          <a:off x="1752480" y="2057400"/>
          <a:ext cx="1404720" cy="13712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206" name="Picture 3"/>
                      <p:cNvPicPr/>
                      <p:nvPr/>
                    </p:nvPicPr>
                    <p:blipFill>
                      <a:blip r:embed="rId3"/>
                      <a:stretch/>
                    </p:blipFill>
                    <p:spPr>
                      <a:xfrm>
                        <a:off x="1752480" y="2057400"/>
                        <a:ext cx="1404720" cy="1371240"/>
                      </a:xfrm>
                      <a:prstGeom prst="rect">
                        <a:avLst/>
                      </a:prstGeom>
                      <a:ln w="0">
                        <a:noFill/>
                      </a:ln>
                    </p:spPr>
                  </p:pic>
                </p:oleObj>
              </mc:Fallback>
            </mc:AlternateContent>
          </a:graphicData>
        </a:graphic>
      </p:graphicFrame>
      <p:graphicFrame>
        <p:nvGraphicFramePr>
          <p:cNvPr id="207" name="Picture 5"/>
          <p:cNvGraphicFramePr/>
          <p:nvPr/>
        </p:nvGraphicFramePr>
        <p:xfrm>
          <a:off x="304920" y="4572000"/>
          <a:ext cx="5143320" cy="80064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208" name="Picture 5"/>
                      <p:cNvPicPr/>
                      <p:nvPr/>
                    </p:nvPicPr>
                    <p:blipFill>
                      <a:blip r:embed="rId5"/>
                      <a:stretch/>
                    </p:blipFill>
                    <p:spPr>
                      <a:xfrm>
                        <a:off x="304920" y="4572000"/>
                        <a:ext cx="5143320" cy="800640"/>
                      </a:xfrm>
                      <a:prstGeom prst="rect">
                        <a:avLst/>
                      </a:prstGeom>
                      <a:ln w="0">
                        <a:noFill/>
                      </a:ln>
                    </p:spPr>
                  </p:pic>
                </p:oleObj>
              </mc:Fallback>
            </mc:AlternateContent>
          </a:graphicData>
        </a:graphic>
      </p:graphicFrame>
      <p:pic>
        <p:nvPicPr>
          <p:cNvPr id="209" name="Picture 208"/>
          <p:cNvPicPr/>
          <p:nvPr/>
        </p:nvPicPr>
        <p:blipFill>
          <a:blip r:embed="rId3"/>
          <a:stretch/>
        </p:blipFill>
        <p:spPr>
          <a:xfrm>
            <a:off x="1752480" y="2057400"/>
            <a:ext cx="1397160" cy="1371600"/>
          </a:xfrm>
          <a:prstGeom prst="rect">
            <a:avLst/>
          </a:prstGeom>
          <a:ln w="0">
            <a:noFill/>
          </a:ln>
        </p:spPr>
      </p:pic>
      <p:pic>
        <p:nvPicPr>
          <p:cNvPr id="210" name="Picture 209"/>
          <p:cNvPicPr/>
          <p:nvPr/>
        </p:nvPicPr>
        <p:blipFill>
          <a:blip r:embed="rId5"/>
          <a:stretch/>
        </p:blipFill>
        <p:spPr>
          <a:xfrm>
            <a:off x="304920" y="4572000"/>
            <a:ext cx="5143680" cy="800280"/>
          </a:xfrm>
          <a:prstGeom prst="rect">
            <a:avLst/>
          </a:prstGeom>
          <a:ln w="0">
            <a:noFill/>
          </a:ln>
        </p:spPr>
      </p:pic>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28600"/>
            <a:ext cx="8229240" cy="1142640"/>
          </a:xfrm>
          <a:prstGeom prst="rect">
            <a:avLst/>
          </a:prstGeom>
          <a:noFill/>
          <a:ln w="0">
            <a:noFill/>
          </a:ln>
        </p:spPr>
        <p:txBody>
          <a:bodyPr anchor="ctr">
            <a:normAutofit fontScale="78000"/>
          </a:bodyPr>
          <a:lstStyle/>
          <a:p>
            <a:pPr algn="ctr">
              <a:lnSpc>
                <a:spcPct val="100000"/>
              </a:lnSpc>
              <a:buNone/>
            </a:pPr>
            <a:r>
              <a:rPr lang="en-US" sz="4400" b="1" strike="noStrike" spc="-1">
                <a:solidFill>
                  <a:srgbClr val="000000"/>
                </a:solidFill>
                <a:latin typeface="Book Antiqua"/>
              </a:rPr>
              <a:t>Learning Vector Quantization (LVQ)</a:t>
            </a:r>
            <a:endParaRPr lang="en-US" sz="4400" b="0" strike="noStrike" spc="-1">
              <a:solidFill>
                <a:srgbClr val="000000"/>
              </a:solidFill>
              <a:latin typeface="Calibri"/>
            </a:endParaRPr>
          </a:p>
        </p:txBody>
      </p:sp>
      <p:sp>
        <p:nvSpPr>
          <p:cNvPr id="212"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519"/>
              </a:spcBef>
              <a:buNone/>
              <a:tabLst>
                <a:tab pos="0" algn="l"/>
              </a:tabLst>
            </a:pPr>
            <a:r>
              <a:rPr lang="en-US" sz="2600" b="0" strike="noStrike" spc="-1">
                <a:solidFill>
                  <a:srgbClr val="000000"/>
                </a:solidFill>
                <a:latin typeface="Book Antiqua"/>
              </a:rPr>
              <a:t>Update weights (T=J)</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Thus, weigh matrix is</a:t>
            </a: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a:p>
            <a:pPr marL="343080" indent="-343080" algn="just">
              <a:lnSpc>
                <a:spcPct val="100000"/>
              </a:lnSpc>
              <a:spcBef>
                <a:spcPts val="519"/>
              </a:spcBef>
              <a:buNone/>
              <a:tabLst>
                <a:tab pos="0" algn="l"/>
              </a:tabLst>
            </a:pPr>
            <a:endParaRPr lang="en-US" sz="2600" b="0" strike="noStrike" spc="-1">
              <a:solidFill>
                <a:srgbClr val="000000"/>
              </a:solidFill>
              <a:latin typeface="Calibri"/>
            </a:endParaRPr>
          </a:p>
        </p:txBody>
      </p:sp>
      <p:graphicFrame>
        <p:nvGraphicFramePr>
          <p:cNvPr id="213" name="Picture 3"/>
          <p:cNvGraphicFramePr/>
          <p:nvPr/>
        </p:nvGraphicFramePr>
        <p:xfrm>
          <a:off x="304920" y="2209680"/>
          <a:ext cx="5216040" cy="16714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214" name="Picture 3"/>
                      <p:cNvPicPr/>
                      <p:nvPr/>
                    </p:nvPicPr>
                    <p:blipFill>
                      <a:blip r:embed="rId3"/>
                      <a:stretch/>
                    </p:blipFill>
                    <p:spPr>
                      <a:xfrm>
                        <a:off x="304920" y="2209680"/>
                        <a:ext cx="5216040" cy="1671480"/>
                      </a:xfrm>
                      <a:prstGeom prst="rect">
                        <a:avLst/>
                      </a:prstGeom>
                      <a:ln w="0">
                        <a:noFill/>
                      </a:ln>
                    </p:spPr>
                  </p:pic>
                </p:oleObj>
              </mc:Fallback>
            </mc:AlternateContent>
          </a:graphicData>
        </a:graphic>
      </p:graphicFrame>
      <p:graphicFrame>
        <p:nvGraphicFramePr>
          <p:cNvPr id="215" name="Picture 4"/>
          <p:cNvGraphicFramePr/>
          <p:nvPr/>
        </p:nvGraphicFramePr>
        <p:xfrm>
          <a:off x="914400" y="4495680"/>
          <a:ext cx="1639440" cy="141624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216" name="Picture 4"/>
                      <p:cNvPicPr/>
                      <p:nvPr/>
                    </p:nvPicPr>
                    <p:blipFill>
                      <a:blip r:embed="rId5"/>
                      <a:stretch/>
                    </p:blipFill>
                    <p:spPr>
                      <a:xfrm>
                        <a:off x="914400" y="4495680"/>
                        <a:ext cx="1639440" cy="1416240"/>
                      </a:xfrm>
                      <a:prstGeom prst="rect">
                        <a:avLst/>
                      </a:prstGeom>
                      <a:ln w="0">
                        <a:noFill/>
                      </a:ln>
                    </p:spPr>
                  </p:pic>
                </p:oleObj>
              </mc:Fallback>
            </mc:AlternateContent>
          </a:graphicData>
        </a:graphic>
      </p:graphicFrame>
      <p:pic>
        <p:nvPicPr>
          <p:cNvPr id="217" name="Picture 216"/>
          <p:cNvPicPr/>
          <p:nvPr/>
        </p:nvPicPr>
        <p:blipFill>
          <a:blip r:embed="rId3"/>
          <a:stretch/>
        </p:blipFill>
        <p:spPr>
          <a:xfrm>
            <a:off x="304920" y="2209680"/>
            <a:ext cx="5207040" cy="1663560"/>
          </a:xfrm>
          <a:prstGeom prst="rect">
            <a:avLst/>
          </a:prstGeom>
          <a:ln w="0">
            <a:noFill/>
          </a:ln>
        </p:spPr>
      </p:pic>
      <p:pic>
        <p:nvPicPr>
          <p:cNvPr id="218" name="Picture 217"/>
          <p:cNvPicPr/>
          <p:nvPr/>
        </p:nvPicPr>
        <p:blipFill>
          <a:blip r:embed="rId5"/>
          <a:stretch/>
        </p:blipFill>
        <p:spPr>
          <a:xfrm>
            <a:off x="914400" y="4495680"/>
            <a:ext cx="1638360" cy="1409760"/>
          </a:xfrm>
          <a:prstGeom prst="rect">
            <a:avLst/>
          </a:prstGeom>
          <a:ln w="0">
            <a:noFill/>
          </a:ln>
        </p:spPr>
      </p:pic>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a:noFill/>
          <a:ln w="0">
            <a:noFill/>
          </a:ln>
        </p:spPr>
        <p:txBody>
          <a:bodyPr anchor="ctr">
            <a:noAutofit/>
          </a:bodyPr>
          <a:lstStyle/>
          <a:p>
            <a:pPr algn="ctr">
              <a:lnSpc>
                <a:spcPct val="100000"/>
              </a:lnSpc>
              <a:buNone/>
            </a:pPr>
            <a:r>
              <a:rPr lang="en-US" sz="4400" b="1" strike="noStrike" spc="-1">
                <a:solidFill>
                  <a:srgbClr val="000000"/>
                </a:solidFill>
                <a:latin typeface="Book Antiqua"/>
              </a:rPr>
              <a:t>Introduction of SOM</a:t>
            </a:r>
            <a:endParaRPr lang="en-US" sz="4400" b="0" strike="noStrike" spc="-1">
              <a:solidFill>
                <a:srgbClr val="000000"/>
              </a:solidFill>
              <a:latin typeface="Calibri"/>
            </a:endParaRPr>
          </a:p>
        </p:txBody>
      </p:sp>
      <p:pic>
        <p:nvPicPr>
          <p:cNvPr id="55" name="Picture 2"/>
          <p:cNvPicPr/>
          <p:nvPr/>
        </p:nvPicPr>
        <p:blipFill>
          <a:blip r:embed="rId3"/>
          <a:stretch/>
        </p:blipFill>
        <p:spPr>
          <a:xfrm>
            <a:off x="914400" y="2057400"/>
            <a:ext cx="6552720" cy="3853080"/>
          </a:xfrm>
          <a:prstGeom prst="rect">
            <a:avLst/>
          </a:prstGeom>
          <a:ln w="9525">
            <a:noFill/>
          </a:ln>
        </p:spPr>
      </p:pic>
      <p:sp>
        <p:nvSpPr>
          <p:cNvPr id="3" name="PlaceHolder 2"/>
          <p:cNvSpPr>
            <a:spLocks noGrp="1"/>
          </p:cNvSpPr>
          <p:nvPr>
            <p:ph type="ftr" idx="2"/>
          </p:nvPr>
        </p:nvSpPr>
        <p:spPr/>
        <p:txBody>
          <a:bodyPr/>
          <a:lstStyle/>
          <a:p>
            <a:r>
              <a:t>ANN_CSIT                      By: Arjun Saud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57"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479"/>
              </a:spcBef>
              <a:buClr>
                <a:srgbClr val="C0504D"/>
              </a:buClr>
              <a:buFont typeface="Arial"/>
              <a:buChar char="•"/>
            </a:pPr>
            <a:r>
              <a:rPr lang="en-US" sz="2400" b="0" strike="noStrike" spc="-1">
                <a:solidFill>
                  <a:srgbClr val="000000"/>
                </a:solidFill>
                <a:latin typeface="Book Antiqua"/>
              </a:rPr>
              <a:t>The main goal of the SOM is to transform an incoming pattern of arbitrary dimension into a one- or two- dimensional discrete map, and to perform this transformation adaptively in a topologically ordered fashion.</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pPr>
            <a:r>
              <a:rPr lang="en-US" sz="2400" b="0" strike="noStrike" spc="-1">
                <a:solidFill>
                  <a:srgbClr val="000000"/>
                </a:solidFill>
                <a:latin typeface="Book Antiqua"/>
              </a:rPr>
              <a:t>Each output neuron is fully connected to all the source nodes in the input layer.</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pPr>
            <a:r>
              <a:rPr lang="en-US" sz="2400" b="0" strike="noStrike" spc="-1">
                <a:solidFill>
                  <a:srgbClr val="000000"/>
                </a:solidFill>
                <a:latin typeface="Book Antiqua"/>
              </a:rPr>
              <a:t>This network represents a feedforward structure with a single computational layer consisting of neurons arranged in a 2D or 1D grid.</a:t>
            </a:r>
            <a:endParaRPr lang="en-US" sz="24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59" name="PlaceHolder 2"/>
          <p:cNvSpPr>
            <a:spLocks noGrp="1"/>
          </p:cNvSpPr>
          <p:nvPr>
            <p:ph/>
          </p:nvPr>
        </p:nvSpPr>
        <p:spPr>
          <a:xfrm>
            <a:off x="228600" y="1600200"/>
            <a:ext cx="8762760" cy="4525560"/>
          </a:xfrm>
          <a:prstGeom prst="rect">
            <a:avLst/>
          </a:prstGeom>
          <a:noFill/>
          <a:ln w="0">
            <a:noFill/>
          </a:ln>
        </p:spPr>
        <p:txBody>
          <a:bodyPr anchor="t">
            <a:normAutofit fontScale="91000"/>
          </a:bodyPr>
          <a:lstStyle/>
          <a:p>
            <a:pPr marL="343080" indent="-343080" algn="just">
              <a:lnSpc>
                <a:spcPct val="100000"/>
              </a:lnSpc>
              <a:spcBef>
                <a:spcPts val="479"/>
              </a:spcBef>
              <a:buClr>
                <a:srgbClr val="C0504D"/>
              </a:buClr>
              <a:buFont typeface="Arial"/>
              <a:buChar char="•"/>
            </a:pPr>
            <a:r>
              <a:rPr lang="en-US" sz="2400" b="0" strike="noStrike" spc="-1">
                <a:solidFill>
                  <a:srgbClr val="000000"/>
                </a:solidFill>
                <a:latin typeface="Book Antiqua"/>
              </a:rPr>
              <a:t>The algorithm which is responsible for the self-organization of the network is based on three essential steps:</a:t>
            </a:r>
            <a:endParaRPr lang="en-US" sz="2400" b="0" strike="noStrike" spc="-1">
              <a:solidFill>
                <a:srgbClr val="000000"/>
              </a:solidFill>
              <a:latin typeface="Calibri"/>
            </a:endParaRPr>
          </a:p>
          <a:p>
            <a:pPr marL="343080" indent="-343080" algn="just">
              <a:lnSpc>
                <a:spcPct val="100000"/>
              </a:lnSpc>
              <a:spcBef>
                <a:spcPts val="479"/>
              </a:spcBef>
              <a:buClr>
                <a:srgbClr val="000000"/>
              </a:buClr>
              <a:buFont typeface="Arial"/>
              <a:buChar char="•"/>
            </a:pPr>
            <a:r>
              <a:rPr lang="en-US" sz="2400" b="1" strike="noStrike" spc="-1">
                <a:solidFill>
                  <a:srgbClr val="000000"/>
                </a:solidFill>
                <a:latin typeface="Book Antiqua"/>
              </a:rPr>
              <a:t>Competition: </a:t>
            </a:r>
            <a:r>
              <a:rPr lang="en-US" sz="2400" b="0" strike="noStrike" spc="-1">
                <a:solidFill>
                  <a:srgbClr val="000000"/>
                </a:solidFill>
                <a:latin typeface="Book Antiqua"/>
              </a:rPr>
              <a:t>For each input pattern, the neurons in the network compute their respective values of a discriminant. The neuron with the largest value of discriminant function is declared winner of the competition.</a:t>
            </a:r>
            <a:endParaRPr lang="en-US" sz="2400" b="0" strike="noStrike" spc="-1">
              <a:solidFill>
                <a:srgbClr val="000000"/>
              </a:solidFill>
              <a:latin typeface="Calibri"/>
            </a:endParaRPr>
          </a:p>
          <a:p>
            <a:pPr marL="343080" indent="-343080" algn="just">
              <a:lnSpc>
                <a:spcPct val="100000"/>
              </a:lnSpc>
              <a:spcBef>
                <a:spcPts val="479"/>
              </a:spcBef>
              <a:buClr>
                <a:srgbClr val="000000"/>
              </a:buClr>
              <a:buFont typeface="Arial"/>
              <a:buChar char="•"/>
            </a:pPr>
            <a:r>
              <a:rPr lang="en-US" sz="2400" b="1" strike="noStrike" spc="-1">
                <a:solidFill>
                  <a:srgbClr val="000000"/>
                </a:solidFill>
                <a:latin typeface="Book Antiqua"/>
              </a:rPr>
              <a:t>Cooperation: </a:t>
            </a:r>
            <a:r>
              <a:rPr lang="en-US" sz="2400" b="0" strike="noStrike" spc="-1">
                <a:solidFill>
                  <a:srgbClr val="000000"/>
                </a:solidFill>
                <a:latin typeface="Book Antiqua"/>
              </a:rPr>
              <a:t>The winning neuron determines the spatial location of a topological neighborhood of excited neurons. This is definitely cooperation because exited neuron not only strengthen itself but also it strengthens neighboring neurons.</a:t>
            </a:r>
            <a:endParaRPr lang="en-US" sz="2400" b="0" strike="noStrike" spc="-1">
              <a:solidFill>
                <a:srgbClr val="000000"/>
              </a:solidFill>
              <a:latin typeface="Calibri"/>
            </a:endParaRPr>
          </a:p>
          <a:p>
            <a:pPr algn="just">
              <a:lnSpc>
                <a:spcPct val="100000"/>
              </a:lnSpc>
              <a:spcBef>
                <a:spcPts val="641"/>
              </a:spcBef>
              <a:buNone/>
            </a:pPr>
            <a:endParaRPr lang="en-US" sz="3200" b="0" strike="noStrike" spc="-1">
              <a:solidFill>
                <a:srgbClr val="000000"/>
              </a:solidFill>
              <a:latin typeface="Calibri"/>
            </a:endParaRPr>
          </a:p>
          <a:p>
            <a:pPr algn="just">
              <a:lnSpc>
                <a:spcPct val="100000"/>
              </a:lnSpc>
              <a:spcBef>
                <a:spcPts val="479"/>
              </a:spcBef>
              <a:buNone/>
            </a:pPr>
            <a:endParaRPr lang="en-US" sz="24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61" name="PlaceHolder 2"/>
          <p:cNvSpPr>
            <a:spLocks noGrp="1"/>
          </p:cNvSpPr>
          <p:nvPr>
            <p:ph/>
          </p:nvPr>
        </p:nvSpPr>
        <p:spPr>
          <a:xfrm>
            <a:off x="228600" y="1600200"/>
            <a:ext cx="8762760" cy="4525560"/>
          </a:xfrm>
          <a:prstGeom prst="rect">
            <a:avLst/>
          </a:prstGeom>
          <a:noFill/>
          <a:ln w="0">
            <a:noFill/>
          </a:ln>
        </p:spPr>
        <p:txBody>
          <a:bodyPr anchor="t">
            <a:normAutofit/>
          </a:bodyPr>
          <a:lstStyle/>
          <a:p>
            <a:pPr marL="343080" indent="-343080" algn="just">
              <a:lnSpc>
                <a:spcPct val="100000"/>
              </a:lnSpc>
              <a:spcBef>
                <a:spcPts val="479"/>
              </a:spcBef>
              <a:buClr>
                <a:srgbClr val="000000"/>
              </a:buClr>
              <a:buFont typeface="Arial"/>
              <a:buChar char="•"/>
            </a:pPr>
            <a:r>
              <a:rPr lang="en-US" sz="2400" b="1" strike="noStrike" spc="-1">
                <a:solidFill>
                  <a:srgbClr val="000000"/>
                </a:solidFill>
                <a:latin typeface="Book Antiqua"/>
              </a:rPr>
              <a:t>Synaptic Adaptation</a:t>
            </a:r>
            <a:r>
              <a:rPr lang="en-US" sz="2400" b="0" strike="noStrike" spc="-1">
                <a:solidFill>
                  <a:srgbClr val="000000"/>
                </a:solidFill>
                <a:latin typeface="Book Antiqua"/>
              </a:rPr>
              <a:t>: This mechanism enables the excited neurons to increase their individual values of the discriminant function in relation to the input pattern through suitable adjustments applied to their synaptic weights.</a:t>
            </a:r>
            <a:endParaRPr lang="en-US" sz="2400" b="0" strike="noStrike" spc="-1">
              <a:solidFill>
                <a:srgbClr val="000000"/>
              </a:solidFill>
              <a:latin typeface="Calibri"/>
            </a:endParaRPr>
          </a:p>
          <a:p>
            <a:pPr marL="343080" indent="-343080" algn="just">
              <a:lnSpc>
                <a:spcPct val="100000"/>
              </a:lnSpc>
              <a:spcBef>
                <a:spcPts val="479"/>
              </a:spcBef>
              <a:buClr>
                <a:srgbClr val="C0504D"/>
              </a:buClr>
              <a:buSzPct val="75000"/>
              <a:buFont typeface="Arial"/>
              <a:buChar char="•"/>
            </a:pPr>
            <a:r>
              <a:rPr lang="en-US" sz="2400" b="0" strike="noStrike" spc="-1">
                <a:solidFill>
                  <a:srgbClr val="000000"/>
                </a:solidFill>
                <a:latin typeface="Book Antiqua"/>
              </a:rPr>
              <a:t>Let us examine mathematical modeling of each of above mechanism used in self organizing maps.</a:t>
            </a:r>
            <a:endParaRPr lang="en-US" sz="2400" b="0" strike="noStrike" spc="-1">
              <a:solidFill>
                <a:srgbClr val="000000"/>
              </a:solidFill>
              <a:latin typeface="Calibri"/>
            </a:endParaRPr>
          </a:p>
          <a:p>
            <a:pPr algn="just">
              <a:lnSpc>
                <a:spcPct val="100000"/>
              </a:lnSpc>
              <a:spcBef>
                <a:spcPts val="479"/>
              </a:spcBef>
              <a:buNone/>
            </a:pPr>
            <a:endParaRPr lang="en-US" sz="24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100000"/>
              </a:lnSpc>
              <a:buNone/>
            </a:pPr>
            <a:r>
              <a:rPr lang="en-US" sz="4400" b="1" strike="noStrike" spc="-1">
                <a:solidFill>
                  <a:srgbClr val="000000"/>
                </a:solidFill>
                <a:latin typeface="Book Antiqua"/>
              </a:rPr>
              <a:t>Self Organizing Maps</a:t>
            </a:r>
            <a:endParaRPr lang="en-US" sz="4400" b="0" strike="noStrike" spc="-1">
              <a:solidFill>
                <a:srgbClr val="000000"/>
              </a:solidFill>
              <a:latin typeface="Calibri"/>
            </a:endParaRPr>
          </a:p>
        </p:txBody>
      </p:sp>
      <p:sp>
        <p:nvSpPr>
          <p:cNvPr id="63" name="PlaceHolder 2"/>
          <p:cNvSpPr>
            <a:spLocks noGrp="1"/>
          </p:cNvSpPr>
          <p:nvPr>
            <p:ph/>
          </p:nvPr>
        </p:nvSpPr>
        <p:spPr>
          <a:xfrm>
            <a:off x="228600" y="1600200"/>
            <a:ext cx="8762760" cy="4525560"/>
          </a:xfrm>
          <a:prstGeom prst="rect">
            <a:avLst/>
          </a:prstGeom>
          <a:noFill/>
          <a:ln w="0">
            <a:noFill/>
          </a:ln>
        </p:spPr>
        <p:txBody>
          <a:bodyPr anchor="t">
            <a:normAutofit/>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Competition</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Let m be the dimension of the input space. A pattern chosen randomly from input space is denoted by:</a:t>
            </a:r>
            <a:endParaRPr lang="en-US" sz="2400" b="0" strike="noStrike" spc="-1">
              <a:solidFill>
                <a:srgbClr val="000000"/>
              </a:solidFill>
              <a:latin typeface="Calibri"/>
            </a:endParaRPr>
          </a:p>
          <a:p>
            <a:pPr algn="just">
              <a:lnSpc>
                <a:spcPct val="100000"/>
              </a:lnSpc>
              <a:spcBef>
                <a:spcPts val="479"/>
              </a:spcBef>
              <a:buNone/>
              <a:tabLst>
                <a:tab pos="0" algn="l"/>
              </a:tabLst>
            </a:pPr>
            <a:r>
              <a:rPr lang="en-US" sz="2400" b="1" strike="noStrike" spc="-1">
                <a:solidFill>
                  <a:srgbClr val="000000"/>
                </a:solidFill>
                <a:latin typeface="Book Antiqua"/>
              </a:rPr>
              <a:t>	x</a:t>
            </a:r>
            <a:r>
              <a:rPr lang="en-US" sz="2400" b="0" strike="noStrike" spc="-1">
                <a:solidFill>
                  <a:srgbClr val="000000"/>
                </a:solidFill>
                <a:latin typeface="Book Antiqua"/>
              </a:rPr>
              <a:t>=[x</a:t>
            </a:r>
            <a:r>
              <a:rPr lang="en-US" sz="2400" b="0" strike="noStrike" spc="-1" baseline="-25000">
                <a:solidFill>
                  <a:srgbClr val="000000"/>
                </a:solidFill>
                <a:latin typeface="Book Antiqua"/>
              </a:rPr>
              <a:t>1</a:t>
            </a:r>
            <a:r>
              <a:rPr lang="en-US" sz="2400" b="0" strike="noStrike" spc="-1">
                <a:solidFill>
                  <a:srgbClr val="000000"/>
                </a:solidFill>
                <a:latin typeface="Book Antiqua"/>
              </a:rPr>
              <a:t>, x</a:t>
            </a:r>
            <a:r>
              <a:rPr lang="en-US" sz="2400" b="0" strike="noStrike" spc="-1" baseline="-25000">
                <a:solidFill>
                  <a:srgbClr val="000000"/>
                </a:solidFill>
                <a:latin typeface="Book Antiqua"/>
              </a:rPr>
              <a:t>2</a:t>
            </a:r>
            <a:r>
              <a:rPr lang="en-US" sz="2400" b="0" strike="noStrike" spc="-1">
                <a:solidFill>
                  <a:srgbClr val="000000"/>
                </a:solidFill>
                <a:latin typeface="Book Antiqua"/>
              </a:rPr>
              <a:t>,…, x</a:t>
            </a:r>
            <a:r>
              <a:rPr lang="en-US" sz="2400" b="0" strike="noStrike" spc="-1" baseline="-25000">
                <a:solidFill>
                  <a:srgbClr val="000000"/>
                </a:solidFill>
                <a:latin typeface="Book Antiqua"/>
              </a:rPr>
              <a:t>m</a:t>
            </a:r>
            <a:r>
              <a:rPr lang="en-US" sz="2400" b="0" strike="noStrike" spc="-1">
                <a:solidFill>
                  <a:srgbClr val="000000"/>
                </a:solidFill>
                <a:latin typeface="Book Antiqua"/>
              </a:rPr>
              <a:t>]</a:t>
            </a:r>
            <a:r>
              <a:rPr lang="en-US" sz="2400" b="0" strike="noStrike" spc="-1" baseline="30000">
                <a:solidFill>
                  <a:srgbClr val="000000"/>
                </a:solidFill>
                <a:latin typeface="Book Antiqua"/>
              </a:rPr>
              <a:t>T</a:t>
            </a:r>
            <a:endParaRPr lang="en-US" sz="2400" b="0" strike="noStrike" spc="-1">
              <a:solidFill>
                <a:srgbClr val="000000"/>
              </a:solidFill>
              <a:latin typeface="Calibri"/>
            </a:endParaRPr>
          </a:p>
          <a:p>
            <a:pPr marL="343080" indent="-343080" algn="just">
              <a:lnSpc>
                <a:spcPct val="100000"/>
              </a:lnSpc>
              <a:spcBef>
                <a:spcPts val="479"/>
              </a:spcBef>
              <a:buClr>
                <a:srgbClr val="C0504D"/>
              </a:buClr>
              <a:buFont typeface="Arial"/>
              <a:buChar char="•"/>
              <a:tabLst>
                <a:tab pos="0" algn="l"/>
              </a:tabLst>
            </a:pPr>
            <a:r>
              <a:rPr lang="en-US" sz="2400" b="0" strike="noStrike" spc="-1">
                <a:solidFill>
                  <a:srgbClr val="000000"/>
                </a:solidFill>
                <a:latin typeface="Book Antiqua"/>
              </a:rPr>
              <a:t>The synaptic weight of each neuron in the output layer has the same dimension as the input space. We denote the weight of neuron j as:</a:t>
            </a:r>
            <a:endParaRPr lang="en-US" sz="2400" b="0" strike="noStrike" spc="-1">
              <a:solidFill>
                <a:srgbClr val="000000"/>
              </a:solidFill>
              <a:latin typeface="Calibri"/>
            </a:endParaRPr>
          </a:p>
          <a:p>
            <a:pPr algn="just">
              <a:lnSpc>
                <a:spcPct val="100000"/>
              </a:lnSpc>
              <a:spcBef>
                <a:spcPts val="479"/>
              </a:spcBef>
              <a:buNone/>
              <a:tabLst>
                <a:tab pos="0" algn="l"/>
              </a:tabLst>
            </a:pPr>
            <a:r>
              <a:rPr lang="en-US" sz="2400" b="1" strike="noStrike" spc="-1">
                <a:solidFill>
                  <a:srgbClr val="000000"/>
                </a:solidFill>
                <a:latin typeface="Book Antiqua"/>
              </a:rPr>
              <a:t>	w</a:t>
            </a:r>
            <a:r>
              <a:rPr lang="en-US" sz="2400" b="0" strike="noStrike" spc="-1" baseline="-25000">
                <a:solidFill>
                  <a:srgbClr val="000000"/>
                </a:solidFill>
                <a:latin typeface="Book Antiqua"/>
              </a:rPr>
              <a:t>j</a:t>
            </a:r>
            <a:r>
              <a:rPr lang="en-US" sz="2400" b="0" strike="noStrike" spc="-1">
                <a:solidFill>
                  <a:srgbClr val="000000"/>
                </a:solidFill>
                <a:latin typeface="Book Antiqua"/>
              </a:rPr>
              <a:t>=[w</a:t>
            </a:r>
            <a:r>
              <a:rPr lang="en-US" sz="2400" b="0" strike="noStrike" spc="-1" baseline="-25000">
                <a:solidFill>
                  <a:srgbClr val="000000"/>
                </a:solidFill>
                <a:latin typeface="Book Antiqua"/>
              </a:rPr>
              <a:t>j1</a:t>
            </a:r>
            <a:r>
              <a:rPr lang="en-US" sz="2400" b="0" strike="noStrike" spc="-1">
                <a:solidFill>
                  <a:srgbClr val="000000"/>
                </a:solidFill>
                <a:latin typeface="Book Antiqua"/>
              </a:rPr>
              <a:t>, w</a:t>
            </a:r>
            <a:r>
              <a:rPr lang="en-US" sz="2400" b="0" strike="noStrike" spc="-1" baseline="-25000">
                <a:solidFill>
                  <a:srgbClr val="000000"/>
                </a:solidFill>
                <a:latin typeface="Book Antiqua"/>
              </a:rPr>
              <a:t>j2</a:t>
            </a:r>
            <a:r>
              <a:rPr lang="en-US" sz="2400" b="0" strike="noStrike" spc="-1">
                <a:solidFill>
                  <a:srgbClr val="000000"/>
                </a:solidFill>
                <a:latin typeface="Book Antiqua"/>
              </a:rPr>
              <a:t>,…, w</a:t>
            </a:r>
            <a:r>
              <a:rPr lang="en-US" sz="2400" b="0" strike="noStrike" spc="-1" baseline="-25000">
                <a:solidFill>
                  <a:srgbClr val="000000"/>
                </a:solidFill>
                <a:latin typeface="Book Antiqua"/>
              </a:rPr>
              <a:t>jm</a:t>
            </a:r>
            <a:r>
              <a:rPr lang="en-US" sz="2400" b="0" strike="noStrike" spc="-1">
                <a:solidFill>
                  <a:srgbClr val="000000"/>
                </a:solidFill>
                <a:latin typeface="Book Antiqua"/>
              </a:rPr>
              <a:t>]</a:t>
            </a:r>
            <a:r>
              <a:rPr lang="en-US" sz="2400" b="0" strike="noStrike" spc="-1" baseline="30000">
                <a:solidFill>
                  <a:srgbClr val="000000"/>
                </a:solidFill>
                <a:latin typeface="Book Antiqua"/>
              </a:rPr>
              <a:t>T</a:t>
            </a:r>
            <a:r>
              <a:rPr lang="en-US" sz="2400" b="0" strike="noStrike" spc="-1">
                <a:solidFill>
                  <a:srgbClr val="000000"/>
                </a:solidFill>
                <a:latin typeface="Book Antiqua"/>
              </a:rPr>
              <a:t>,   j=1,2,…,l</a:t>
            </a:r>
            <a:endParaRPr lang="en-US" sz="2400" b="0" strike="noStrike" spc="-1">
              <a:solidFill>
                <a:srgbClr val="000000"/>
              </a:solidFill>
              <a:latin typeface="Calibri"/>
            </a:endParaRPr>
          </a:p>
          <a:p>
            <a:pPr algn="just">
              <a:lnSpc>
                <a:spcPct val="100000"/>
              </a:lnSpc>
              <a:spcBef>
                <a:spcPts val="479"/>
              </a:spcBef>
              <a:buNone/>
              <a:tabLst>
                <a:tab pos="0" algn="l"/>
              </a:tabLst>
            </a:pPr>
            <a:r>
              <a:rPr lang="en-US" sz="2400" b="0" strike="noStrike" spc="-1">
                <a:solidFill>
                  <a:srgbClr val="000000"/>
                </a:solidFill>
                <a:latin typeface="Book Antiqua"/>
              </a:rPr>
              <a:t>	Where l is the total number of neurons in the output 	layer.</a:t>
            </a:r>
            <a:endParaRPr lang="en-US" sz="2400" b="0" strike="noStrike" spc="-1">
              <a:solidFill>
                <a:srgbClr val="000000"/>
              </a:solidFill>
              <a:latin typeface="Calibri"/>
            </a:endParaRPr>
          </a:p>
          <a:p>
            <a:pPr algn="just">
              <a:lnSpc>
                <a:spcPct val="100000"/>
              </a:lnSpc>
              <a:spcBef>
                <a:spcPts val="479"/>
              </a:spcBef>
              <a:buNone/>
              <a:tabLst>
                <a:tab pos="0" algn="l"/>
              </a:tabLst>
            </a:pPr>
            <a:endParaRPr lang="en-US" sz="2400" b="0" strike="noStrike" spc="-1">
              <a:solidFill>
                <a:srgbClr val="000000"/>
              </a:solidFill>
              <a:latin typeface="Calibri"/>
            </a:endParaRPr>
          </a:p>
        </p:txBody>
      </p:sp>
      <p:sp>
        <p:nvSpPr>
          <p:cNvPr id="4" name="PlaceHolder 3"/>
          <p:cNvSpPr>
            <a:spLocks noGrp="1"/>
          </p:cNvSpPr>
          <p:nvPr>
            <p:ph type="ftr" idx="2"/>
          </p:nvPr>
        </p:nvSpPr>
        <p:spPr/>
        <p:txBody>
          <a:bodyPr/>
          <a:lstStyle/>
          <a:p>
            <a:r>
              <a:t>ANN_CSIT                      By: Arjun Saud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13204</TotalTime>
  <Words>2663</Words>
  <Application>Microsoft Office PowerPoint</Application>
  <PresentationFormat>On-screen Show (4:3)</PresentationFormat>
  <Paragraphs>452</Paragraphs>
  <Slides>42</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1" baseType="lpstr">
      <vt:lpstr>Arial</vt:lpstr>
      <vt:lpstr>Book Antiqua</vt:lpstr>
      <vt:lpstr>Calibri</vt:lpstr>
      <vt:lpstr>Symbol</vt:lpstr>
      <vt:lpstr>Tahoma</vt:lpstr>
      <vt:lpstr>Times New Roman</vt:lpstr>
      <vt:lpstr>Wingdings</vt:lpstr>
      <vt:lpstr>Office Theme</vt:lpstr>
      <vt:lpstr>Equation.3</vt:lpstr>
      <vt:lpstr>PowerPoint Presentation</vt:lpstr>
      <vt:lpstr>Introduction of SOM</vt:lpstr>
      <vt:lpstr>Introduction of SOM</vt:lpstr>
      <vt:lpstr>Introduction of SOM</vt:lpstr>
      <vt:lpstr>Introduction of SOM</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Self Organizing Maps</vt:lpstr>
      <vt:lpstr>Vector Quantization</vt:lpstr>
      <vt:lpstr>Vector Quantization</vt:lpstr>
      <vt:lpstr>Vector Quantization</vt:lpstr>
      <vt:lpstr>Vector Quantization</vt:lpstr>
      <vt:lpstr>Learning Vector Quantization (LVQ)</vt:lpstr>
      <vt:lpstr>Learning Vector Quantization (LVQ)</vt:lpstr>
      <vt:lpstr>Learning Vector Quantization (LVQ)</vt:lpstr>
      <vt:lpstr>Learning Vector Quantization (LVQ)</vt:lpstr>
      <vt:lpstr>Learning Vector Quantization (LVQ)</vt:lpstr>
      <vt:lpstr>Learning Vector Quantization (LVQ)</vt:lpstr>
      <vt:lpstr>Learning Vector Quantization (LVQ)</vt:lpstr>
      <vt:lpstr>Learning Vector Quantization (LVQ)</vt:lpstr>
      <vt:lpstr>Learning Vector Quantization (LVQ)</vt:lpstr>
      <vt:lpstr>Learning Vector Quantization (LVQ)</vt:lpstr>
      <vt:lpstr>Learning Vector Quantization (LVQ)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Hp</dc:creator>
  <dc:description/>
  <cp:lastModifiedBy>SAGAR</cp:lastModifiedBy>
  <cp:revision>297</cp:revision>
  <dcterms:created xsi:type="dcterms:W3CDTF">2018-12-09T05:19:45Z</dcterms:created>
  <dcterms:modified xsi:type="dcterms:W3CDTF">2024-05-25T03:01:59Z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12</vt:i4>
  </property>
  <property fmtid="{D5CDD505-2E9C-101B-9397-08002B2CF9AE}" pid="3" name="PresentationFormat">
    <vt:lpwstr>On-screen Show (4:3)</vt:lpwstr>
  </property>
  <property fmtid="{D5CDD505-2E9C-101B-9397-08002B2CF9AE}" pid="4" name="Slides">
    <vt:i4>42</vt:i4>
  </property>
</Properties>
</file>