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26"/>
  </p:notesMasterIdLst>
  <p:sldIdLst>
    <p:sldId id="256" r:id="rId2"/>
    <p:sldId id="261" r:id="rId3"/>
    <p:sldId id="257" r:id="rId4"/>
    <p:sldId id="262" r:id="rId5"/>
    <p:sldId id="258" r:id="rId6"/>
    <p:sldId id="263" r:id="rId7"/>
    <p:sldId id="264" r:id="rId8"/>
    <p:sldId id="265" r:id="rId9"/>
    <p:sldId id="267" r:id="rId10"/>
    <p:sldId id="268" r:id="rId11"/>
    <p:sldId id="275" r:id="rId12"/>
    <p:sldId id="278" r:id="rId13"/>
    <p:sldId id="279" r:id="rId14"/>
    <p:sldId id="274" r:id="rId15"/>
    <p:sldId id="269" r:id="rId16"/>
    <p:sldId id="270" r:id="rId17"/>
    <p:sldId id="271" r:id="rId18"/>
    <p:sldId id="272" r:id="rId19"/>
    <p:sldId id="273" r:id="rId20"/>
    <p:sldId id="276" r:id="rId21"/>
    <p:sldId id="259" r:id="rId22"/>
    <p:sldId id="277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102644-E43D-4091-ADE3-2B2BAD3B806E}" v="1" dt="2024-07-30T02:11:16.3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085" autoAdjust="0"/>
  </p:normalViewPr>
  <p:slideViewPr>
    <p:cSldViewPr snapToGrid="0">
      <p:cViewPr varScale="1">
        <p:scale>
          <a:sx n="57" d="100"/>
          <a:sy n="57" d="100"/>
        </p:scale>
        <p:origin x="1260" y="66"/>
      </p:cViewPr>
      <p:guideLst/>
    </p:cSldViewPr>
  </p:slideViewPr>
  <p:notesTextViewPr>
    <p:cViewPr>
      <p:scale>
        <a:sx n="150" d="100"/>
        <a:sy n="150" d="100"/>
      </p:scale>
      <p:origin x="0" y="-7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gar  Timalsena" userId="625e728c-8426-47ff-a99e-9fc7195b2cf9" providerId="ADAL" clId="{FB102644-E43D-4091-ADE3-2B2BAD3B806E}"/>
    <pc:docChg chg="custSel modSld">
      <pc:chgData name="Sagar  Timalsena" userId="625e728c-8426-47ff-a99e-9fc7195b2cf9" providerId="ADAL" clId="{FB102644-E43D-4091-ADE3-2B2BAD3B806E}" dt="2024-07-30T02:13:18.645" v="173" actId="20577"/>
      <pc:docMkLst>
        <pc:docMk/>
      </pc:docMkLst>
      <pc:sldChg chg="modNotesTx">
        <pc:chgData name="Sagar  Timalsena" userId="625e728c-8426-47ff-a99e-9fc7195b2cf9" providerId="ADAL" clId="{FB102644-E43D-4091-ADE3-2B2BAD3B806E}" dt="2024-07-30T02:13:18.645" v="173" actId="20577"/>
        <pc:sldMkLst>
          <pc:docMk/>
          <pc:sldMk cId="3479161183" sldId="256"/>
        </pc:sldMkLst>
      </pc:sldChg>
      <pc:sldChg chg="modSp mod">
        <pc:chgData name="Sagar  Timalsena" userId="625e728c-8426-47ff-a99e-9fc7195b2cf9" providerId="ADAL" clId="{FB102644-E43D-4091-ADE3-2B2BAD3B806E}" dt="2024-07-30T02:08:09.756" v="3" actId="2711"/>
        <pc:sldMkLst>
          <pc:docMk/>
          <pc:sldMk cId="3729583813" sldId="257"/>
        </pc:sldMkLst>
        <pc:spChg chg="mod">
          <ac:chgData name="Sagar  Timalsena" userId="625e728c-8426-47ff-a99e-9fc7195b2cf9" providerId="ADAL" clId="{FB102644-E43D-4091-ADE3-2B2BAD3B806E}" dt="2024-07-30T02:08:09.756" v="3" actId="2711"/>
          <ac:spMkLst>
            <pc:docMk/>
            <pc:sldMk cId="3729583813" sldId="257"/>
            <ac:spMk id="2" creationId="{EC019665-7F2D-FEF3-D732-A8F7E95E49E5}"/>
          </ac:spMkLst>
        </pc:spChg>
      </pc:sldChg>
      <pc:sldChg chg="modSp mod">
        <pc:chgData name="Sagar  Timalsena" userId="625e728c-8426-47ff-a99e-9fc7195b2cf9" providerId="ADAL" clId="{FB102644-E43D-4091-ADE3-2B2BAD3B806E}" dt="2024-07-30T02:08:53.347" v="44" actId="113"/>
        <pc:sldMkLst>
          <pc:docMk/>
          <pc:sldMk cId="2576602590" sldId="258"/>
        </pc:sldMkLst>
        <pc:spChg chg="mod">
          <ac:chgData name="Sagar  Timalsena" userId="625e728c-8426-47ff-a99e-9fc7195b2cf9" providerId="ADAL" clId="{FB102644-E43D-4091-ADE3-2B2BAD3B806E}" dt="2024-07-30T02:08:53.347" v="44" actId="113"/>
          <ac:spMkLst>
            <pc:docMk/>
            <pc:sldMk cId="2576602590" sldId="258"/>
            <ac:spMk id="2" creationId="{460D507C-F455-C69A-F462-68E11B1D5E05}"/>
          </ac:spMkLst>
        </pc:spChg>
      </pc:sldChg>
      <pc:sldChg chg="modSp mod">
        <pc:chgData name="Sagar  Timalsena" userId="625e728c-8426-47ff-a99e-9fc7195b2cf9" providerId="ADAL" clId="{FB102644-E43D-4091-ADE3-2B2BAD3B806E}" dt="2024-07-30T02:11:40.030" v="88" actId="2711"/>
        <pc:sldMkLst>
          <pc:docMk/>
          <pc:sldMk cId="188435844" sldId="259"/>
        </pc:sldMkLst>
        <pc:spChg chg="mod">
          <ac:chgData name="Sagar  Timalsena" userId="625e728c-8426-47ff-a99e-9fc7195b2cf9" providerId="ADAL" clId="{FB102644-E43D-4091-ADE3-2B2BAD3B806E}" dt="2024-07-30T02:11:34.107" v="87" actId="20577"/>
          <ac:spMkLst>
            <pc:docMk/>
            <pc:sldMk cId="188435844" sldId="259"/>
            <ac:spMk id="2" creationId="{19918DD0-983F-4C2C-F339-31A2D223F17D}"/>
          </ac:spMkLst>
        </pc:spChg>
        <pc:spChg chg="mod">
          <ac:chgData name="Sagar  Timalsena" userId="625e728c-8426-47ff-a99e-9fc7195b2cf9" providerId="ADAL" clId="{FB102644-E43D-4091-ADE3-2B2BAD3B806E}" dt="2024-07-30T02:11:40.030" v="88" actId="2711"/>
          <ac:spMkLst>
            <pc:docMk/>
            <pc:sldMk cId="188435844" sldId="259"/>
            <ac:spMk id="3" creationId="{0155ACF0-FF0C-E04F-F459-93676636DD95}"/>
          </ac:spMkLst>
        </pc:spChg>
      </pc:sldChg>
      <pc:sldChg chg="modSp mod">
        <pc:chgData name="Sagar  Timalsena" userId="625e728c-8426-47ff-a99e-9fc7195b2cf9" providerId="ADAL" clId="{FB102644-E43D-4091-ADE3-2B2BAD3B806E}" dt="2024-07-30T02:08:01.759" v="1" actId="113"/>
        <pc:sldMkLst>
          <pc:docMk/>
          <pc:sldMk cId="3384524793" sldId="261"/>
        </pc:sldMkLst>
        <pc:spChg chg="mod">
          <ac:chgData name="Sagar  Timalsena" userId="625e728c-8426-47ff-a99e-9fc7195b2cf9" providerId="ADAL" clId="{FB102644-E43D-4091-ADE3-2B2BAD3B806E}" dt="2024-07-30T02:08:01.759" v="1" actId="113"/>
          <ac:spMkLst>
            <pc:docMk/>
            <pc:sldMk cId="3384524793" sldId="261"/>
            <ac:spMk id="3" creationId="{09777FE8-7C0B-BC63-F1ED-EDA56D23D2F4}"/>
          </ac:spMkLst>
        </pc:spChg>
      </pc:sldChg>
      <pc:sldChg chg="modSp mod modNotesTx">
        <pc:chgData name="Sagar  Timalsena" userId="625e728c-8426-47ff-a99e-9fc7195b2cf9" providerId="ADAL" clId="{FB102644-E43D-4091-ADE3-2B2BAD3B806E}" dt="2024-07-30T02:08:48.752" v="43" actId="20577"/>
        <pc:sldMkLst>
          <pc:docMk/>
          <pc:sldMk cId="2826273640" sldId="262"/>
        </pc:sldMkLst>
        <pc:spChg chg="mod">
          <ac:chgData name="Sagar  Timalsena" userId="625e728c-8426-47ff-a99e-9fc7195b2cf9" providerId="ADAL" clId="{FB102644-E43D-4091-ADE3-2B2BAD3B806E}" dt="2024-07-30T02:08:20.799" v="5" actId="2711"/>
          <ac:spMkLst>
            <pc:docMk/>
            <pc:sldMk cId="2826273640" sldId="262"/>
            <ac:spMk id="2" creationId="{DF9B8D27-0DC6-6AC3-6777-C7745ABCAFB1}"/>
          </ac:spMkLst>
        </pc:spChg>
        <pc:spChg chg="mod">
          <ac:chgData name="Sagar  Timalsena" userId="625e728c-8426-47ff-a99e-9fc7195b2cf9" providerId="ADAL" clId="{FB102644-E43D-4091-ADE3-2B2BAD3B806E}" dt="2024-07-30T02:08:25.415" v="6" actId="2711"/>
          <ac:spMkLst>
            <pc:docMk/>
            <pc:sldMk cId="2826273640" sldId="262"/>
            <ac:spMk id="7" creationId="{D40EA8E4-4149-F998-7021-705041F103F8}"/>
          </ac:spMkLst>
        </pc:spChg>
      </pc:sldChg>
      <pc:sldChg chg="modSp mod">
        <pc:chgData name="Sagar  Timalsena" userId="625e728c-8426-47ff-a99e-9fc7195b2cf9" providerId="ADAL" clId="{FB102644-E43D-4091-ADE3-2B2BAD3B806E}" dt="2024-07-30T02:09:06.532" v="46" actId="2711"/>
        <pc:sldMkLst>
          <pc:docMk/>
          <pc:sldMk cId="325824938" sldId="263"/>
        </pc:sldMkLst>
        <pc:spChg chg="mod">
          <ac:chgData name="Sagar  Timalsena" userId="625e728c-8426-47ff-a99e-9fc7195b2cf9" providerId="ADAL" clId="{FB102644-E43D-4091-ADE3-2B2BAD3B806E}" dt="2024-07-30T02:09:02.920" v="45" actId="2711"/>
          <ac:spMkLst>
            <pc:docMk/>
            <pc:sldMk cId="325824938" sldId="263"/>
            <ac:spMk id="2" creationId="{0A97D160-400C-AAA8-AC15-1F738DA45E09}"/>
          </ac:spMkLst>
        </pc:spChg>
        <pc:spChg chg="mod">
          <ac:chgData name="Sagar  Timalsena" userId="625e728c-8426-47ff-a99e-9fc7195b2cf9" providerId="ADAL" clId="{FB102644-E43D-4091-ADE3-2B2BAD3B806E}" dt="2024-07-30T02:09:06.532" v="46" actId="2711"/>
          <ac:spMkLst>
            <pc:docMk/>
            <pc:sldMk cId="325824938" sldId="263"/>
            <ac:spMk id="3" creationId="{0FD4A370-20D3-06B8-03BA-EFBDC79D8148}"/>
          </ac:spMkLst>
        </pc:spChg>
      </pc:sldChg>
      <pc:sldChg chg="modSp mod">
        <pc:chgData name="Sagar  Timalsena" userId="625e728c-8426-47ff-a99e-9fc7195b2cf9" providerId="ADAL" clId="{FB102644-E43D-4091-ADE3-2B2BAD3B806E}" dt="2024-07-30T02:09:13.497" v="48" actId="113"/>
        <pc:sldMkLst>
          <pc:docMk/>
          <pc:sldMk cId="1899343986" sldId="264"/>
        </pc:sldMkLst>
        <pc:spChg chg="mod">
          <ac:chgData name="Sagar  Timalsena" userId="625e728c-8426-47ff-a99e-9fc7195b2cf9" providerId="ADAL" clId="{FB102644-E43D-4091-ADE3-2B2BAD3B806E}" dt="2024-07-30T02:09:13.497" v="48" actId="113"/>
          <ac:spMkLst>
            <pc:docMk/>
            <pc:sldMk cId="1899343986" sldId="264"/>
            <ac:spMk id="2" creationId="{A76837FB-E076-B336-9D43-CDCA1F0A619F}"/>
          </ac:spMkLst>
        </pc:spChg>
      </pc:sldChg>
      <pc:sldChg chg="modSp mod">
        <pc:chgData name="Sagar  Timalsena" userId="625e728c-8426-47ff-a99e-9fc7195b2cf9" providerId="ADAL" clId="{FB102644-E43D-4091-ADE3-2B2BAD3B806E}" dt="2024-07-30T02:09:21.671" v="49" actId="2711"/>
        <pc:sldMkLst>
          <pc:docMk/>
          <pc:sldMk cId="2866227902" sldId="265"/>
        </pc:sldMkLst>
        <pc:spChg chg="mod">
          <ac:chgData name="Sagar  Timalsena" userId="625e728c-8426-47ff-a99e-9fc7195b2cf9" providerId="ADAL" clId="{FB102644-E43D-4091-ADE3-2B2BAD3B806E}" dt="2024-07-30T02:09:21.671" v="49" actId="2711"/>
          <ac:spMkLst>
            <pc:docMk/>
            <pc:sldMk cId="2866227902" sldId="265"/>
            <ac:spMk id="2" creationId="{ACC83938-DFF7-AB13-9198-9493B4A6AF3F}"/>
          </ac:spMkLst>
        </pc:spChg>
      </pc:sldChg>
      <pc:sldChg chg="modSp mod">
        <pc:chgData name="Sagar  Timalsena" userId="625e728c-8426-47ff-a99e-9fc7195b2cf9" providerId="ADAL" clId="{FB102644-E43D-4091-ADE3-2B2BAD3B806E}" dt="2024-07-30T02:09:35.832" v="50" actId="2711"/>
        <pc:sldMkLst>
          <pc:docMk/>
          <pc:sldMk cId="1217612035" sldId="268"/>
        </pc:sldMkLst>
        <pc:spChg chg="mod">
          <ac:chgData name="Sagar  Timalsena" userId="625e728c-8426-47ff-a99e-9fc7195b2cf9" providerId="ADAL" clId="{FB102644-E43D-4091-ADE3-2B2BAD3B806E}" dt="2024-07-30T02:09:35.832" v="50" actId="2711"/>
          <ac:spMkLst>
            <pc:docMk/>
            <pc:sldMk cId="1217612035" sldId="268"/>
            <ac:spMk id="2" creationId="{9A9C97E6-816F-F86C-CD3B-15E1C08D2530}"/>
          </ac:spMkLst>
        </pc:spChg>
      </pc:sldChg>
      <pc:sldChg chg="modSp mod">
        <pc:chgData name="Sagar  Timalsena" userId="625e728c-8426-47ff-a99e-9fc7195b2cf9" providerId="ADAL" clId="{FB102644-E43D-4091-ADE3-2B2BAD3B806E}" dt="2024-07-30T02:10:02.264" v="54" actId="2711"/>
        <pc:sldMkLst>
          <pc:docMk/>
          <pc:sldMk cId="298248637" sldId="269"/>
        </pc:sldMkLst>
        <pc:spChg chg="mod">
          <ac:chgData name="Sagar  Timalsena" userId="625e728c-8426-47ff-a99e-9fc7195b2cf9" providerId="ADAL" clId="{FB102644-E43D-4091-ADE3-2B2BAD3B806E}" dt="2024-07-30T02:09:58.134" v="53" actId="2711"/>
          <ac:spMkLst>
            <pc:docMk/>
            <pc:sldMk cId="298248637" sldId="269"/>
            <ac:spMk id="2" creationId="{C0DCF334-5C7C-298F-7DF1-AD9676DFAB3F}"/>
          </ac:spMkLst>
        </pc:spChg>
        <pc:spChg chg="mod">
          <ac:chgData name="Sagar  Timalsena" userId="625e728c-8426-47ff-a99e-9fc7195b2cf9" providerId="ADAL" clId="{FB102644-E43D-4091-ADE3-2B2BAD3B806E}" dt="2024-07-30T02:10:02.264" v="54" actId="2711"/>
          <ac:spMkLst>
            <pc:docMk/>
            <pc:sldMk cId="298248637" sldId="269"/>
            <ac:spMk id="3" creationId="{422FE08C-030E-0A2F-5825-F1FA3ECD8297}"/>
          </ac:spMkLst>
        </pc:spChg>
      </pc:sldChg>
      <pc:sldChg chg="modSp mod">
        <pc:chgData name="Sagar  Timalsena" userId="625e728c-8426-47ff-a99e-9fc7195b2cf9" providerId="ADAL" clId="{FB102644-E43D-4091-ADE3-2B2BAD3B806E}" dt="2024-07-30T02:10:18.457" v="67" actId="403"/>
        <pc:sldMkLst>
          <pc:docMk/>
          <pc:sldMk cId="1731442428" sldId="270"/>
        </pc:sldMkLst>
        <pc:spChg chg="mod">
          <ac:chgData name="Sagar  Timalsena" userId="625e728c-8426-47ff-a99e-9fc7195b2cf9" providerId="ADAL" clId="{FB102644-E43D-4091-ADE3-2B2BAD3B806E}" dt="2024-07-30T02:10:18.457" v="67" actId="403"/>
          <ac:spMkLst>
            <pc:docMk/>
            <pc:sldMk cId="1731442428" sldId="270"/>
            <ac:spMk id="2" creationId="{93B5F1BD-63DC-489D-2ABD-D8A4D5EF3280}"/>
          </ac:spMkLst>
        </pc:spChg>
      </pc:sldChg>
      <pc:sldChg chg="modSp mod">
        <pc:chgData name="Sagar  Timalsena" userId="625e728c-8426-47ff-a99e-9fc7195b2cf9" providerId="ADAL" clId="{FB102644-E43D-4091-ADE3-2B2BAD3B806E}" dt="2024-07-30T02:10:55.634" v="72" actId="255"/>
        <pc:sldMkLst>
          <pc:docMk/>
          <pc:sldMk cId="3836225023" sldId="271"/>
        </pc:sldMkLst>
        <pc:spChg chg="mod">
          <ac:chgData name="Sagar  Timalsena" userId="625e728c-8426-47ff-a99e-9fc7195b2cf9" providerId="ADAL" clId="{FB102644-E43D-4091-ADE3-2B2BAD3B806E}" dt="2024-07-30T02:10:24.282" v="68" actId="2711"/>
          <ac:spMkLst>
            <pc:docMk/>
            <pc:sldMk cId="3836225023" sldId="271"/>
            <ac:spMk id="2" creationId="{CBB9E3A3-7C80-955C-C086-1B93DBA6F40F}"/>
          </ac:spMkLst>
        </pc:spChg>
        <pc:graphicFrameChg chg="modGraphic">
          <ac:chgData name="Sagar  Timalsena" userId="625e728c-8426-47ff-a99e-9fc7195b2cf9" providerId="ADAL" clId="{FB102644-E43D-4091-ADE3-2B2BAD3B806E}" dt="2024-07-30T02:10:55.634" v="72" actId="255"/>
          <ac:graphicFrameMkLst>
            <pc:docMk/>
            <pc:sldMk cId="3836225023" sldId="271"/>
            <ac:graphicFrameMk id="6" creationId="{00000000-0000-0000-0000-000000000000}"/>
          </ac:graphicFrameMkLst>
        </pc:graphicFrameChg>
      </pc:sldChg>
      <pc:sldChg chg="modSp mod">
        <pc:chgData name="Sagar  Timalsena" userId="625e728c-8426-47ff-a99e-9fc7195b2cf9" providerId="ADAL" clId="{FB102644-E43D-4091-ADE3-2B2BAD3B806E}" dt="2024-07-30T02:11:02.249" v="73" actId="2711"/>
        <pc:sldMkLst>
          <pc:docMk/>
          <pc:sldMk cId="272260637" sldId="273"/>
        </pc:sldMkLst>
        <pc:spChg chg="mod">
          <ac:chgData name="Sagar  Timalsena" userId="625e728c-8426-47ff-a99e-9fc7195b2cf9" providerId="ADAL" clId="{FB102644-E43D-4091-ADE3-2B2BAD3B806E}" dt="2024-07-30T02:11:02.249" v="73" actId="2711"/>
          <ac:spMkLst>
            <pc:docMk/>
            <pc:sldMk cId="272260637" sldId="273"/>
            <ac:spMk id="2" creationId="{C581704A-4130-B8FC-A086-54825DD4A58E}"/>
          </ac:spMkLst>
        </pc:spChg>
      </pc:sldChg>
      <pc:sldChg chg="modSp mod">
        <pc:chgData name="Sagar  Timalsena" userId="625e728c-8426-47ff-a99e-9fc7195b2cf9" providerId="ADAL" clId="{FB102644-E43D-4091-ADE3-2B2BAD3B806E}" dt="2024-07-30T02:09:53.494" v="52" actId="2711"/>
        <pc:sldMkLst>
          <pc:docMk/>
          <pc:sldMk cId="1174120552" sldId="274"/>
        </pc:sldMkLst>
        <pc:spChg chg="mod">
          <ac:chgData name="Sagar  Timalsena" userId="625e728c-8426-47ff-a99e-9fc7195b2cf9" providerId="ADAL" clId="{FB102644-E43D-4091-ADE3-2B2BAD3B806E}" dt="2024-07-30T02:09:53.494" v="52" actId="2711"/>
          <ac:spMkLst>
            <pc:docMk/>
            <pc:sldMk cId="1174120552" sldId="274"/>
            <ac:spMk id="2" creationId="{94AFD454-A7E3-2791-310D-E07C092FC9F7}"/>
          </ac:spMkLst>
        </pc:spChg>
        <pc:spChg chg="mod">
          <ac:chgData name="Sagar  Timalsena" userId="625e728c-8426-47ff-a99e-9fc7195b2cf9" providerId="ADAL" clId="{FB102644-E43D-4091-ADE3-2B2BAD3B806E}" dt="2024-07-30T02:09:49.555" v="51" actId="2711"/>
          <ac:spMkLst>
            <pc:docMk/>
            <pc:sldMk cId="1174120552" sldId="274"/>
            <ac:spMk id="3" creationId="{2FF38F70-4747-76AD-AB7D-D8E91BA9DFB5}"/>
          </ac:spMkLst>
        </pc:spChg>
      </pc:sldChg>
      <pc:sldChg chg="modSp mod">
        <pc:chgData name="Sagar  Timalsena" userId="625e728c-8426-47ff-a99e-9fc7195b2cf9" providerId="ADAL" clId="{FB102644-E43D-4091-ADE3-2B2BAD3B806E}" dt="2024-07-30T02:11:21.173" v="77" actId="2711"/>
        <pc:sldMkLst>
          <pc:docMk/>
          <pc:sldMk cId="956879699" sldId="276"/>
        </pc:sldMkLst>
        <pc:spChg chg="mod">
          <ac:chgData name="Sagar  Timalsena" userId="625e728c-8426-47ff-a99e-9fc7195b2cf9" providerId="ADAL" clId="{FB102644-E43D-4091-ADE3-2B2BAD3B806E}" dt="2024-07-30T02:11:21.173" v="77" actId="2711"/>
          <ac:spMkLst>
            <pc:docMk/>
            <pc:sldMk cId="956879699" sldId="276"/>
            <ac:spMk id="2" creationId="{3A67AE45-7E42-C5E8-82DF-C8B875473AB2}"/>
          </ac:spMkLst>
        </pc:spChg>
        <pc:spChg chg="mod">
          <ac:chgData name="Sagar  Timalsena" userId="625e728c-8426-47ff-a99e-9fc7195b2cf9" providerId="ADAL" clId="{FB102644-E43D-4091-ADE3-2B2BAD3B806E}" dt="2024-07-30T02:11:16.340" v="76" actId="14100"/>
          <ac:spMkLst>
            <pc:docMk/>
            <pc:sldMk cId="956879699" sldId="276"/>
            <ac:spMk id="6" creationId="{D9C187EA-A643-211A-1938-B021ADBD52B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A5276-31D2-4291-92FB-8FCB43033B5A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A0D61-6B31-446C-B056-E73E660C27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8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Good afternoon sir, and I’d like to thank Assistant Professor Bikash Balami, the Head of Department asst. prof </a:t>
            </a:r>
            <a:r>
              <a:rPr lang="en-US" dirty="0" err="1"/>
              <a:t>Sarbin</a:t>
            </a:r>
            <a:r>
              <a:rPr lang="en-US" dirty="0"/>
              <a:t> Sir, respected Sir </a:t>
            </a:r>
            <a:r>
              <a:rPr lang="en-US" dirty="0" err="1"/>
              <a:t>Nabaraj</a:t>
            </a:r>
            <a:r>
              <a:rPr lang="en-US"/>
              <a:t> and </a:t>
            </a:r>
            <a:r>
              <a:rPr lang="en-US" dirty="0"/>
              <a:t>all faculty members for their support as I present on ‘Sentiment Analysis Using Gated Recurrent Unit (GRU).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A0D61-6B31-446C-B056-E73E660C27B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318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Reset Gate: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 it is computed at each time step to control how much of the previous hidden state should be forgotten.</a:t>
            </a:r>
          </a:p>
          <a:p>
            <a:r>
              <a:rPr lang="en-US"/>
              <a:t>It controls How much of the previous state is include in the new candidate</a:t>
            </a:r>
          </a:p>
          <a:p>
            <a:endParaRPr lang="en-US"/>
          </a:p>
          <a:p>
            <a:r>
              <a:rPr lang="en-US"/>
              <a:t>Candidate Hidden State:</a:t>
            </a:r>
          </a:p>
          <a:p>
            <a:r>
              <a:rPr lang="en-US"/>
              <a:t>. It represents the new candidate content that will be added to the current state.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A0D61-6B31-446C-B056-E73E660C27B6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549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 is the combination of previous hidden state and the new candidate activation , controlled by the update gate.</a:t>
            </a:r>
          </a:p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A0D61-6B31-446C-B056-E73E660C27B6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827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A0D61-6B31-446C-B056-E73E660C27B6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394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  <a:p>
            <a:r>
              <a:rPr lang="en-US" b="1" dirty="0"/>
              <a:t>Handles Long-Term Dependencies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GRUs can remember important information for a long time, making them good at understanding context in sequences.</a:t>
            </a:r>
            <a:endParaRPr lang="en-US" b="1" dirty="0"/>
          </a:p>
          <a:p>
            <a:r>
              <a:rPr lang="en-US" b="1" dirty="0"/>
              <a:t>Effective and Simple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GRUs are easier to implement and often perform just as well or better than more complex models.</a:t>
            </a:r>
          </a:p>
          <a:p>
            <a:r>
              <a:rPr lang="en-US" b="1" dirty="0"/>
              <a:t>Good for Sequential Data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They work well with data that has a sequence, like sentences in a text, making them great for language tasks and time series data.</a:t>
            </a:r>
          </a:p>
          <a:p>
            <a:r>
              <a:rPr lang="en-US" b="1" dirty="0"/>
              <a:t>Avoids Vanishing Gradient Problem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GRUs are designed to avoid a common issue in RNNs where the model stops learning effectively over long sequences.</a:t>
            </a:r>
          </a:p>
          <a:p>
            <a:pPr>
              <a:buFont typeface="Arial" panose="020B0604020202020204" pitchFamily="34" charset="0"/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A0D61-6B31-446C-B056-E73E660C27B6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3724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None/>
            </a:pPr>
            <a:r>
              <a:rPr lang="en-US" b="1" dirty="0"/>
              <a:t>Left Plot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Training Accuracy (Blue Line)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Increases steadily and reaches near 1.0, indicating the model is fitting the training data very well.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Validation Accuracy (Orange Line)</a:t>
            </a:r>
            <a:r>
              <a:rPr lang="en-US" dirty="0"/>
              <a:t>:</a:t>
            </a:r>
          </a:p>
          <a:p>
            <a:pPr marL="457200" lvl="1" indent="0">
              <a:buFont typeface="+mj-lt"/>
              <a:buNone/>
            </a:pPr>
            <a:r>
              <a:rPr lang="en-US" dirty="0"/>
              <a:t>Starts high but fluctuates and decreases slightly over epochs, indicating potential overfitting.</a:t>
            </a:r>
          </a:p>
          <a:p>
            <a:pPr marL="457200" lvl="1" indent="0">
              <a:buFont typeface="+mj-lt"/>
              <a:buNone/>
            </a:pPr>
            <a:endParaRPr lang="en-US" dirty="0"/>
          </a:p>
          <a:p>
            <a:pPr marL="457200" lvl="1" indent="0">
              <a:buFont typeface="+mj-lt"/>
              <a:buNone/>
            </a:pPr>
            <a:r>
              <a:rPr lang="en-US" b="1" dirty="0"/>
              <a:t>Right Plot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Training Loss (Blue Line)</a:t>
            </a:r>
            <a:r>
              <a:rPr lang="en-US" dirty="0"/>
              <a:t>:</a:t>
            </a:r>
          </a:p>
          <a:p>
            <a:pPr marL="457200" lvl="1" indent="0">
              <a:buFont typeface="+mj-lt"/>
              <a:buNone/>
            </a:pPr>
            <a:r>
              <a:rPr lang="en-US" dirty="0"/>
              <a:t>	Decreases consistently, showing the model is learning from the training data and minimizing error.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Validation Loss (Orange Line)</a:t>
            </a:r>
            <a:r>
              <a:rPr lang="en-US" dirty="0"/>
              <a:t>:</a:t>
            </a:r>
          </a:p>
          <a:p>
            <a:pPr>
              <a:buFont typeface="+mj-lt"/>
              <a:buNone/>
            </a:pPr>
            <a:r>
              <a:rPr lang="en-US" dirty="0"/>
              <a:t>	Initially decreases but then increases, further indicating overfitting as the model performs worse on unseen data over time.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A0D61-6B31-446C-B056-E73E660C27B6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5476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A0D61-6B31-446C-B056-E73E660C27B6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0210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True Positive (TP)</a:t>
            </a:r>
            <a:r>
              <a:rPr lang="en-US" dirty="0"/>
              <a:t>: The model correctly predicts the positive class.</a:t>
            </a:r>
          </a:p>
          <a:p>
            <a:r>
              <a:rPr lang="en-US" b="1" dirty="0"/>
              <a:t>True Negative (TN)</a:t>
            </a:r>
            <a:r>
              <a:rPr lang="en-US" dirty="0"/>
              <a:t>: The model correctly predicts the negative class.</a:t>
            </a:r>
          </a:p>
          <a:p>
            <a:r>
              <a:rPr lang="en-US" b="1" dirty="0"/>
              <a:t>False Positive (FP)</a:t>
            </a:r>
            <a:r>
              <a:rPr lang="en-US" dirty="0"/>
              <a:t>: The model incorrectly predicts the positive class.</a:t>
            </a:r>
          </a:p>
          <a:p>
            <a:r>
              <a:rPr lang="en-US" b="1" dirty="0"/>
              <a:t>False Negative (FN)</a:t>
            </a:r>
            <a:r>
              <a:rPr lang="en-US" dirty="0"/>
              <a:t>: The model incorrectly predicts the negative class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A0D61-6B31-446C-B056-E73E660C27B6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6334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IN" sz="1800" b="0" i="0" dirty="0">
                <a:solidFill>
                  <a:srgbClr val="000000"/>
                </a:solidFill>
                <a:effectLst/>
                <a:latin typeface="TimesNewRomanPSMT"/>
              </a:rPr>
              <a:t>3471 true positive</a:t>
            </a:r>
            <a:r>
              <a:rPr lang="en-IN" dirty="0"/>
              <a:t> </a:t>
            </a:r>
          </a:p>
          <a:p>
            <a:pPr marL="285750" indent="-285750">
              <a:buFontTx/>
              <a:buChar char="-"/>
            </a:pPr>
            <a:r>
              <a:rPr lang="en-IN" dirty="0"/>
              <a:t>3138 are true negative</a:t>
            </a:r>
          </a:p>
          <a:p>
            <a:pPr marL="171450" indent="-171450">
              <a:buFontTx/>
              <a:buChar char="-"/>
            </a:pPr>
            <a:r>
              <a:rPr lang="en-IN" dirty="0"/>
              <a:t>563 are false  Negative </a:t>
            </a:r>
          </a:p>
          <a:p>
            <a:pPr marL="171450" indent="-171450">
              <a:buFontTx/>
              <a:buChar char="-"/>
            </a:pPr>
            <a:r>
              <a:rPr lang="en-IN" dirty="0"/>
              <a:t>828 are false Positive </a:t>
            </a:r>
          </a:p>
          <a:p>
            <a:pPr marL="171450" indent="-171450">
              <a:buFontTx/>
              <a:buChar char="-"/>
            </a:pPr>
            <a:endParaRPr lang="en-IN" dirty="0"/>
          </a:p>
          <a:p>
            <a:pPr marL="171450" indent="-171450">
              <a:buFontTx/>
              <a:buChar char="-"/>
            </a:pPr>
            <a:r>
              <a:rPr lang="en-IN" dirty="0"/>
              <a:t>1</a:t>
            </a:r>
            <a:r>
              <a:rPr lang="en-IN" baseline="30000" dirty="0"/>
              <a:t>st</a:t>
            </a:r>
            <a:r>
              <a:rPr lang="en-IN" dirty="0"/>
              <a:t> row True Negative  |  False Positive </a:t>
            </a:r>
          </a:p>
          <a:p>
            <a:pPr marL="171450" indent="-171450">
              <a:buFontTx/>
              <a:buChar char="-"/>
            </a:pPr>
            <a:r>
              <a:rPr lang="en-IN" dirty="0"/>
              <a:t>2</a:t>
            </a:r>
            <a:r>
              <a:rPr lang="en-IN" baseline="30000" dirty="0"/>
              <a:t>nd</a:t>
            </a:r>
            <a:r>
              <a:rPr lang="en-IN" dirty="0"/>
              <a:t> row False Positive |  True Positive </a:t>
            </a:r>
          </a:p>
          <a:p>
            <a:pPr marL="171450" indent="-171450">
              <a:buFontTx/>
              <a:buChar char="-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A0D61-6B31-446C-B056-E73E660C27B6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0880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 2 point conclusion and remaining is further recommendations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A0D61-6B31-446C-B056-E73E660C27B6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6584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A0D61-6B31-446C-B056-E73E660C27B6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023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Today’s presentation will cover the following: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Introduction:</a:t>
            </a:r>
            <a:r>
              <a:rPr lang="en-US" dirty="0"/>
              <a:t> What sentiment analysis is and its significance.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Problem Statement:</a:t>
            </a:r>
            <a:r>
              <a:rPr lang="en-US" dirty="0"/>
              <a:t> Challenges in current sentiment analysis methods.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Objective:</a:t>
            </a:r>
            <a:r>
              <a:rPr lang="en-US" dirty="0"/>
              <a:t> Goals of using Gated Recurrent Units (GRUs) in sentiment analysis.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Methodology:</a:t>
            </a:r>
            <a:r>
              <a:rPr lang="en-US" dirty="0"/>
              <a:t> How GRUs are applied to improve sentiment analysis.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Results and Findings:</a:t>
            </a:r>
            <a:r>
              <a:rPr lang="en-US" dirty="0"/>
              <a:t> Key outcomes and insights from using GRUs.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Conclusion:</a:t>
            </a:r>
            <a:r>
              <a:rPr lang="en-US" dirty="0"/>
              <a:t> Summary of findings and future directions.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Literature Review (LR)</a:t>
            </a:r>
            <a:r>
              <a:rPr lang="en-US" dirty="0"/>
              <a:t> - Provide an overview of relevant research and theories that support your </a:t>
            </a:r>
            <a:r>
              <a:rPr lang="en-US" err="1"/>
              <a:t>work</a:t>
            </a:r>
            <a:r>
              <a:rPr lang="en-US"/>
              <a:t>.</a:t>
            </a:r>
          </a:p>
          <a:p>
            <a:pPr>
              <a:buFont typeface="+mj-lt"/>
              <a:buAutoNum type="arabicPeriod"/>
            </a:pPr>
            <a:r>
              <a:rPr lang="en-US" b="1"/>
              <a:t>References</a:t>
            </a:r>
            <a:r>
              <a:rPr lang="en-US"/>
              <a:t> </a:t>
            </a:r>
            <a:r>
              <a:rPr lang="en-US" dirty="0"/>
              <a:t>- List all sources and studies cited in your presentation.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A0D61-6B31-446C-B056-E73E660C27B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6058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A0D61-6B31-446C-B056-E73E660C27B6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253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GRU is </a:t>
            </a:r>
            <a:r>
              <a:rPr lang="en-IN" dirty="0"/>
              <a:t>supervised learning.</a:t>
            </a:r>
          </a:p>
          <a:p>
            <a:r>
              <a:rPr lang="en-US" dirty="0"/>
              <a:t>In sentiment analysis, a GRU model would be trained on a dataset where each piece of text (input) is paired with a sentiment label (output) indicating whether the sentiment is positive, negative, or neutral. The model learns to map inputs to outputs based on this labeled data.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A0D61-6B31-446C-B056-E73E660C27B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331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old RNN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A0D61-6B31-446C-B056-E73E660C27B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492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Performance Measure are: accuracy, precision, recall, </a:t>
            </a:r>
            <a:r>
              <a:rPr lang="en-US"/>
              <a:t>f1 score </a:t>
            </a:r>
            <a:endParaRPr lang="en-US" dirty="0"/>
          </a:p>
          <a:p>
            <a:r>
              <a:rPr lang="en-US" dirty="0"/>
              <a:t>Pre-Processing Steps:</a:t>
            </a:r>
          </a:p>
          <a:p>
            <a:r>
              <a:rPr lang="en-US" dirty="0"/>
              <a:t>	1. Lowercasing 2. removing stop words 3. </a:t>
            </a:r>
            <a:r>
              <a:rPr lang="en-IN" dirty="0"/>
              <a:t>Tokenization 4. Removing Special Characters 5. remove number 6.remove extra space 7. Stemming/Lemmatization</a:t>
            </a: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A0D61-6B31-446C-B056-E73E660C27B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639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A0D61-6B31-446C-B056-E73E660C27B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345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Pre-Processing Steps:</a:t>
            </a:r>
            <a:endParaRPr lang="en-US" b="1" dirty="0">
              <a:cs typeface="Calibri"/>
            </a:endParaRPr>
          </a:p>
          <a:p>
            <a:r>
              <a:rPr lang="en-US" b="1" dirty="0"/>
              <a:t>1. Lowercasing 2. removing stop words 3. </a:t>
            </a:r>
            <a:r>
              <a:rPr lang="en-IN" b="1" dirty="0"/>
              <a:t>Tokenization 4. Removing Special Characters 5. remove number 6.remove extra space 7. Stemming/Lemmatization</a:t>
            </a:r>
            <a:endParaRPr lang="en-US" b="1" dirty="0">
              <a:cs typeface="Calibri"/>
            </a:endParaRPr>
          </a:p>
          <a:p>
            <a:endParaRPr lang="en-US" b="1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A0D61-6B31-446C-B056-E73E660C27B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10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Gru is a type of RNN.</a:t>
            </a:r>
          </a:p>
          <a:p>
            <a:r>
              <a:rPr lang="en-US" dirty="0"/>
              <a:t>It is introduced to overcome the limitations of traditional RNN </a:t>
            </a:r>
          </a:p>
          <a:p>
            <a:r>
              <a:rPr lang="en-US" dirty="0"/>
              <a:t>1. Update gate and reset gate </a:t>
            </a:r>
          </a:p>
          <a:p>
            <a:endParaRPr lang="en-US" dirty="0"/>
          </a:p>
          <a:p>
            <a:r>
              <a:rPr lang="en-IN" dirty="0"/>
              <a:t>LSTM contains 3 gate </a:t>
            </a:r>
          </a:p>
          <a:p>
            <a:r>
              <a:rPr lang="en-IN" dirty="0"/>
              <a:t>	1. Input , Forget and output</a:t>
            </a:r>
          </a:p>
          <a:p>
            <a:r>
              <a:rPr lang="en-IN" dirty="0"/>
              <a:t>Complex mathematical operations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A0D61-6B31-446C-B056-E73E660C27B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697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Update gate:</a:t>
            </a:r>
          </a:p>
          <a:p>
            <a:r>
              <a:rPr lang="en-US"/>
              <a:t>Gru compute update gate and determines how much previous hidden states to retain and how much new information to incorporate from current input. And computed by using sigmoid activation function.</a:t>
            </a:r>
          </a:p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A0D61-6B31-446C-B056-E73E660C27B6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834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9185F-AAA6-26A1-79B9-2B60B3498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13307-31CA-CDA8-E61D-911BEE1C4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67D16-E423-5597-4ACE-79D475348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DD4A-128C-4715-BAE9-08D12EDD70BE}" type="datetime1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826DD-F3E1-AC42-2078-3B03E12BA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978EE-689D-DD73-7615-3E206B143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B906-9E24-4B02-B888-240CAFD01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517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B1FD1-417E-51C5-79DE-37CAA0FAC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CAB7E-1EA1-F8AA-10CF-DD0C28A18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940BD-F87F-139E-9305-4F5C3BBD2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7653B-6001-4564-97E3-B5C6C07A6505}" type="datetime1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41B05-AA98-3A4F-1DAF-2B9E75DED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99A9A-90EE-ADEB-16B9-DD8372156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B906-9E24-4B02-B888-240CAFD01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688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1590CA-15A6-695C-055D-B3B70D2CF7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994111-CE2F-45EE-8508-A38B27A86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4FBEF-1AB8-851B-026C-B9DF7C4C6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AE02D-3FFF-43BC-A5B7-C0FD9EAD6AB4}" type="datetime1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BC99F-0B04-6ACA-B79C-F396ED8A6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0DC45-4439-F890-1E07-04E651B06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B906-9E24-4B02-B888-240CAFD01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572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E6CE5-0660-D422-A8C7-4617A3AE1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79212-B543-A2DF-1A43-C18B4C6FA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906D2-A5A8-BB4C-A701-C90BD4141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76A2-9118-4195-AFCA-289EA42F7BCD}" type="datetime1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C76D2-0B27-BBFA-099F-9EEB33D19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6E700-620E-0A46-A9D7-988096222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B906-9E24-4B02-B888-240CAFD01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60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13805-8E3D-E558-7672-461C52B1C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25F88-1D14-6142-D14D-C2E6E9BCD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04508-AC99-DD8A-8185-61A196C60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1782-B918-4A4D-BBB6-C25F49975744}" type="datetime1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CE557-F44A-642F-E6D8-A79E089FC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9F15E-4552-7E64-7E37-B0A2632D7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B906-9E24-4B02-B888-240CAFD01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898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58A2A-F6FE-59B2-98E9-4A8382800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8C98A-B362-B9E4-561A-515ED0F2DB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BE2E8D-0726-804D-2389-B8B137517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8A588-3974-8CDD-C3F9-AA57453E6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B84B-68E9-4BF9-8D31-0A78606BB461}" type="datetime1">
              <a:rPr lang="en-IN" smtClean="0"/>
              <a:t>30-07-2024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0EAE1-70CC-DB76-5EB6-7BB1AD50C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6BFA0-D020-B8D7-C4BA-42E63FEAE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B906-9E24-4B02-B888-240CAFD01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892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51E99-2728-B94C-484B-0E1E3CE5E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CA516-C6B4-540E-74E0-0F10B2E29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DA03A-BD63-46DD-AA2C-726A2FDFC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4E8B77-C9AE-516C-F9BF-C5954F19D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729FD1-F50D-7BE1-F949-6652C1F2D5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253259-3DB9-9929-DACC-B001FE908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C418D-8F37-42D8-AB03-FC79FD8124C4}" type="datetime1">
              <a:rPr lang="en-IN" smtClean="0"/>
              <a:t>30-07-2024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105345-B6E2-130E-022B-12150A3D9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E3F139-358F-FDCE-A59C-F829A4DAE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B906-9E24-4B02-B888-240CAFD01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184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354BC-DDE9-2C53-9CAF-4F19A9A74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E76D8A-5441-273E-21D7-A0267B5AD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650C-6D2C-49AC-8FD7-5845F76FBD1E}" type="datetime1">
              <a:rPr lang="en-IN" smtClean="0"/>
              <a:t>30-07-2024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7310F-0E29-9DC0-D174-8ADEB3AF2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DE2462-B816-4C74-C87F-0B79BEFE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B906-9E24-4B02-B888-240CAFD01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224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F3AF2D-C47A-CFC1-E1AB-D529F2C60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47366-67A1-42A8-89B1-17D6337A4DBF}" type="datetime1">
              <a:rPr lang="en-IN" smtClean="0"/>
              <a:t>30-07-2024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BD5CB4-CAB6-4C47-4F7B-17350A9CE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34521-B36A-717C-6F6F-95C387F52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B906-9E24-4B02-B888-240CAFD01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822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A43EA-6D23-AAA2-5EE5-A9D5B3665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A07E1-2D42-C551-91B1-BAD76FD96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5C0D2-5720-715F-4D1B-50481D2E9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DE600-DC23-06D8-B552-AF269595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5356-E72F-42CF-9FBA-1E0F032A0024}" type="datetime1">
              <a:rPr lang="en-IN" smtClean="0"/>
              <a:t>30-07-2024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5E6DD-E9BB-62D9-735D-7050E0492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4F05C-E440-0975-15CF-85840BDE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B906-9E24-4B02-B888-240CAFD01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142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2CF5A-CF8E-49BD-DE21-51FD60C5D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BCEFE0-0C4F-4319-1C9A-3596E7E522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8E6EA-E8BD-EC94-B796-02D01787D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ED61EF-8F72-E64A-24FF-AC7E8192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670C-9097-49CD-ABBB-07FA05D783C8}" type="datetime1">
              <a:rPr lang="en-IN" smtClean="0"/>
              <a:t>30-07-2024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C890C-F271-66BA-AEB8-413D41F84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785CA-E406-A100-B5F2-5E34FBAD4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B906-9E24-4B02-B888-240CAFD01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559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979FFF-49B9-E35C-660F-CAC7311F0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EE019-9D9F-2ABB-57C1-2F31D9CA5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D5873-D6A4-F876-7B62-0401536E1B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A7068-4F80-4137-8B91-892247111832}" type="datetime1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8E815-FD65-1E1E-A437-12C81E4FF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9A493-44A0-F94F-BF9B-AB5C56700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EB906-9E24-4B02-B888-240CAFD01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384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21411-53B3-C721-82CD-FA7A30B4F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284" y="1122363"/>
            <a:ext cx="10215716" cy="23876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Using Gated Recurrent Unit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2E9BB-00E7-701D-3012-C1EB89993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910" y="4611328"/>
            <a:ext cx="11130116" cy="1799303"/>
          </a:xfrm>
        </p:spPr>
        <p:txBody>
          <a:bodyPr/>
          <a:lstStyle/>
          <a:p>
            <a:pPr algn="l"/>
            <a:r>
              <a:rPr lang="en-US" b="1" dirty="0"/>
              <a:t>Presented By:   						Supervisor: </a:t>
            </a:r>
          </a:p>
          <a:p>
            <a:pPr algn="l"/>
            <a:r>
              <a:rPr lang="en-US" b="1" dirty="0"/>
              <a:t>Sagar Timalsena					</a:t>
            </a:r>
            <a:r>
              <a:rPr lang="en-US" sz="1800" b="1" kern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Assistant Professor </a:t>
            </a:r>
            <a:r>
              <a:rPr lang="en-IN" sz="1800" b="1" kern="1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Bikash Balami </a:t>
            </a: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l"/>
            <a:endParaRPr lang="en-US" b="1" dirty="0"/>
          </a:p>
          <a:p>
            <a:endParaRPr lang="en-IN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E08BD-E25C-7427-445C-A3CC13DC7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E64B-A7AB-4DFE-9CEC-1E1FBA0833BA}" type="datetime1">
              <a:rPr lang="en-IN" smtClean="0"/>
              <a:t>30-07-2024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35801-AB9D-CF91-0FFE-0BF40D7E0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B906-9E24-4B02-B888-240CAFD0188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161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C97E6-816F-F86C-CD3B-15E1C08D2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details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57AA7-E8DD-6071-FBB3-FA444A1FA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GRU </a:t>
            </a:r>
            <a:r>
              <a:rPr lang="en-US"/>
              <a:t>Architecture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E89B5-5201-ACC1-41B1-CD250B091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76A2-9118-4195-AFCA-289EA42F7BCD}" type="datetime1">
              <a:rPr lang="en-IN" smtClean="0"/>
              <a:t>30-07-2024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D05D94-0CD5-CE5A-8774-1790F7812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B906-9E24-4B02-B888-240CAFD01886}" type="slidenum">
              <a:rPr lang="en-IN" smtClean="0"/>
              <a:t>10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183A81-2A9E-23C5-BD90-6A1A5E9BB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311" y="2876550"/>
            <a:ext cx="4705839" cy="272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612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FE56C-6C7F-9996-770E-4D6C3F62A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2400" b="1" i="0">
                <a:solidFill>
                  <a:srgbClr val="000000"/>
                </a:solidFill>
                <a:effectLst/>
                <a:latin typeface="TimesNewRomanPSMT"/>
              </a:rPr>
              <a:t>GRU works in the following ways</a:t>
            </a:r>
            <a:r>
              <a:rPr lang="en-US" sz="4800" b="1"/>
              <a:t> </a:t>
            </a:r>
            <a:br>
              <a:rPr lang="en-US" sz="4800" b="1"/>
            </a:br>
            <a:endParaRPr lang="en-IN" sz="48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7F4C8-6D9F-7666-5C12-B048A3EC5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Hidden State </a:t>
            </a:r>
          </a:p>
          <a:p>
            <a:pPr lvl="1">
              <a:buFontTx/>
              <a:buChar char="-"/>
            </a:pPr>
            <a:r>
              <a:rPr lang="en-US" dirty="0"/>
              <a:t>It Capture information about the sequence of input.</a:t>
            </a:r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2. </a:t>
            </a:r>
            <a:r>
              <a:rPr lang="en-IN" b="1" dirty="0">
                <a:solidFill>
                  <a:srgbClr val="000000"/>
                </a:solidFill>
                <a:latin typeface="TimesNewRomanPS-BoldMT"/>
              </a:rPr>
              <a:t>Update Gate</a:t>
            </a:r>
            <a:endParaRPr lang="en-IN" sz="1800" b="1" dirty="0">
              <a:solidFill>
                <a:srgbClr val="000000"/>
              </a:solidFill>
              <a:latin typeface="TimesNewRomanPS-BoldMT"/>
            </a:endParaRPr>
          </a:p>
          <a:p>
            <a:pPr marL="457200" lvl="1" indent="0">
              <a:buNone/>
            </a:pPr>
            <a:br>
              <a:rPr lang="en-IN" dirty="0"/>
            </a:br>
            <a:endParaRPr lang="en-US" dirty="0"/>
          </a:p>
          <a:p>
            <a:pPr lvl="1">
              <a:buFontTx/>
              <a:buChar char="-"/>
            </a:pPr>
            <a:endParaRPr lang="en-IN" dirty="0"/>
          </a:p>
          <a:p>
            <a:pPr lvl="1">
              <a:buFontTx/>
              <a:buChar char="-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B6B96-005B-4CEB-B7E7-419913E8E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76A2-9118-4195-AFCA-289EA42F7BCD}" type="datetime1">
              <a:rPr lang="en-IN" smtClean="0"/>
              <a:t>30-07-2024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58A32-3E89-28DB-6F26-CF166CF02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B906-9E24-4B02-B888-240CAFD01886}" type="slidenum">
              <a:rPr lang="en-IN" smtClean="0"/>
              <a:t>11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32B439-8A63-8EA2-D796-422D5144E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819" y="4554399"/>
            <a:ext cx="2591162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689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D042F-7ABD-E410-58C9-345283E16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Continue..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D1AAD-FCB8-BF6F-FC48-8E9B1A43F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3. Reset Gate</a:t>
            </a:r>
          </a:p>
          <a:p>
            <a:endParaRPr lang="en-US" b="1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4. Candidate Hidden State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AAC6E-EDCF-2512-7641-DC190ACD8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76A2-9118-4195-AFCA-289EA42F7BCD}" type="datetime1">
              <a:rPr lang="en-IN" smtClean="0"/>
              <a:t>30-07-2024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815A1-CCEA-66D7-CA3B-E358E31C0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B906-9E24-4B02-B888-240CAFD01886}" type="slidenum">
              <a:rPr lang="en-IN" smtClean="0"/>
              <a:t>12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E1154D-D1E4-45C3-A950-CFF13F4FB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470" y="2350829"/>
            <a:ext cx="2362530" cy="6763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6C63C1-6AA1-65B7-A7D8-682F74FB6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4010" y="4511010"/>
            <a:ext cx="2651990" cy="6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62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A0822-B1A0-58D2-52B0-26F66F79B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4572000" cy="610184"/>
          </a:xfrm>
        </p:spPr>
        <p:txBody>
          <a:bodyPr>
            <a:noAutofit/>
          </a:bodyPr>
          <a:lstStyle/>
          <a:p>
            <a:r>
              <a:rPr lang="en-US" sz="4000" dirty="0" err="1"/>
              <a:t>Cont</a:t>
            </a:r>
            <a:r>
              <a:rPr lang="en-US" sz="4000" dirty="0"/>
              <a:t>… 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00BC85-99E0-E25B-CD37-D6C6957A6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7695" y="3031958"/>
            <a:ext cx="9260305" cy="2225842"/>
          </a:xfrm>
        </p:spPr>
        <p:txBody>
          <a:bodyPr/>
          <a:lstStyle/>
          <a:p>
            <a:pPr algn="l"/>
            <a:r>
              <a:rPr lang="en-US" b="1" dirty="0"/>
              <a:t>5. Update Hidden State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70A6F-6A7B-7B07-FC68-B1D433C4F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DD4A-128C-4715-BAE9-08D12EDD70BE}" type="datetime1">
              <a:rPr lang="en-IN" smtClean="0"/>
              <a:t>30-07-2024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FCE315-EA64-30D2-8E1C-C73BDDE18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B906-9E24-4B02-B888-240CAFD01886}" type="slidenum">
              <a:rPr lang="en-IN" smtClean="0"/>
              <a:t>13</a:t>
            </a:fld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80E551C-9894-A996-DB8A-69C31DB51D8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4776537" y="4227512"/>
            <a:ext cx="2990850" cy="1030288"/>
          </a:xfrm>
        </p:spPr>
      </p:pic>
    </p:spTree>
    <p:extLst>
      <p:ext uri="{BB962C8B-B14F-4D97-AF65-F5344CB8AC3E}">
        <p14:creationId xmlns:p14="http://schemas.microsoft.com/office/powerpoint/2010/main" val="325572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FD454-A7E3-2791-310D-E07C092FC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GRUs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38F70-4747-76AD-AB7D-D8E91BA9D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(NLP)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Sentiment analysis, machine translation, and text generation.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Recognition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Converting spoken language into text.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986A1-0C71-B0F3-3765-CD2E74186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76A2-9118-4195-AFCA-289EA42F7BCD}" type="datetime1">
              <a:rPr lang="en-IN" smtClean="0"/>
              <a:t>30-07-2024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B77F5F-518A-C5DA-3A64-16F4C4FFF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B906-9E24-4B02-B888-240CAFD01886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120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CF334-5C7C-298F-7DF1-AD9676DFA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GRUs: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FE08C-030E-0A2F-5825-F1FA3ECD8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Long-Term Dependencies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and Simple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for Sequential Data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Avoids Vanishing Gradient Problem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7ECB8-0A7A-33E3-7B0C-793870AAE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76A2-9118-4195-AFCA-289EA42F7BCD}" type="datetime1">
              <a:rPr lang="en-IN" smtClean="0"/>
              <a:t>30-07-2024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8D794D-DF79-7645-5E69-C919CDDF8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B906-9E24-4B02-B888-240CAFD01886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48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5F1BD-63DC-489D-2ABD-D8A4D5EF3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1"/>
            <a:ext cx="11099800" cy="1690688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</a:t>
            </a:r>
            <a:br>
              <a:rPr lang="en-US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Training and Validation Loss and accuracy plots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FB9F122-3ADD-2E01-B0E0-C378F5A2E4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73081" y="1253808"/>
            <a:ext cx="7944959" cy="39439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A301D-BFE1-21E7-7588-E5A8DD2E5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76A2-9118-4195-AFCA-289EA42F7BCD}" type="datetime1">
              <a:rPr lang="en-IN" smtClean="0"/>
              <a:t>30-07-2024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7BCB1-AA97-29E7-F1B2-C7ACD37B6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B906-9E24-4B02-B888-240CAFD01886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442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9E3A3-7C80-955C-C086-1B93DBA6F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" y="343860"/>
            <a:ext cx="11221720" cy="1325563"/>
          </a:xfrm>
        </p:spPr>
        <p:txBody>
          <a:bodyPr/>
          <a:lstStyle/>
          <a:p>
            <a:r>
              <a:rPr lang="en-IN" sz="1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2. Model Performance Measure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D6A32-A02F-1FCA-F22E-55176F811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76A2-9118-4195-AFCA-289EA42F7BCD}" type="datetime1">
              <a:rPr lang="en-IN" smtClean="0"/>
              <a:t>30-07-2024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B2824B-1860-4E47-BEB8-D34D71D5B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B906-9E24-4B02-B888-240CAFD01886}" type="slidenum">
              <a:rPr lang="en-IN" smtClean="0"/>
              <a:t>17</a:t>
            </a:fld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9357"/>
              </p:ext>
            </p:extLst>
          </p:nvPr>
        </p:nvGraphicFramePr>
        <p:xfrm>
          <a:off x="925033" y="2519916"/>
          <a:ext cx="9388548" cy="1329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6279">
                  <a:extLst>
                    <a:ext uri="{9D8B030D-6E8A-4147-A177-3AD203B41FA5}">
                      <a16:colId xmlns:a16="http://schemas.microsoft.com/office/drawing/2014/main" val="3788601697"/>
                    </a:ext>
                  </a:extLst>
                </a:gridCol>
                <a:gridCol w="2087423">
                  <a:extLst>
                    <a:ext uri="{9D8B030D-6E8A-4147-A177-3AD203B41FA5}">
                      <a16:colId xmlns:a16="http://schemas.microsoft.com/office/drawing/2014/main" val="3999745562"/>
                    </a:ext>
                  </a:extLst>
                </a:gridCol>
                <a:gridCol w="2087423">
                  <a:extLst>
                    <a:ext uri="{9D8B030D-6E8A-4147-A177-3AD203B41FA5}">
                      <a16:colId xmlns:a16="http://schemas.microsoft.com/office/drawing/2014/main" val="178292936"/>
                    </a:ext>
                  </a:extLst>
                </a:gridCol>
                <a:gridCol w="2087423">
                  <a:extLst>
                    <a:ext uri="{9D8B030D-6E8A-4147-A177-3AD203B41FA5}">
                      <a16:colId xmlns:a16="http://schemas.microsoft.com/office/drawing/2014/main" val="2423239813"/>
                    </a:ext>
                  </a:extLst>
                </a:gridCol>
              </a:tblGrid>
              <a:tr h="664535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 Score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283180"/>
                  </a:ext>
                </a:extLst>
              </a:tr>
              <a:tr h="664535">
                <a:tc>
                  <a:txBody>
                    <a:bodyPr/>
                    <a:lstStyle/>
                    <a:p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82.61%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80.84%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85.53%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79.66%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234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6225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91038A-EC00-A102-CC9B-D5D73A928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CC7DA-BDBD-858A-2674-A0758FEAE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76A2-9118-4195-AFCA-289EA42F7BCD}" type="datetime1">
              <a:rPr lang="en-IN" smtClean="0"/>
              <a:t>30-07-2024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54794B-C562-5533-BF6F-AB73BD34E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B906-9E24-4B02-B888-240CAFD01886}" type="slidenum">
              <a:rPr lang="en-IN" smtClean="0"/>
              <a:t>18</a:t>
            </a:fld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B8DFB5B-E67A-91D6-98FA-39DFE9574B6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709403" y="1100138"/>
            <a:ext cx="3829050" cy="11811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EB2459-5B85-F143-3207-F6905A728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531" y="3561492"/>
            <a:ext cx="3000794" cy="9240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CB2866-2250-AAEA-5433-30956C2F1D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7887" y="1320982"/>
            <a:ext cx="3600953" cy="8954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F811B0-AF8D-1237-E51B-4D5B809A0C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6775" y="3730738"/>
            <a:ext cx="2505425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617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704A-4130-B8FC-A086-54825DD4A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Confusion Matrix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AE0F1E9-62DC-2287-159B-26801357F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04679" y="2105554"/>
            <a:ext cx="6382641" cy="379147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827C0-C8A9-55B2-6FC8-51B520220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76A2-9118-4195-AFCA-289EA42F7BCD}" type="datetime1">
              <a:rPr lang="en-IN" smtClean="0"/>
              <a:t>30-07-2024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804BE3-D5DC-968C-8893-E2D551EB5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B906-9E24-4B02-B888-240CAFD01886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60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FE4A4-A826-F573-CBC7-BA6D031EA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77FE8-7C0B-BC63-F1ED-EDA56D23D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finding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further recommendations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C3813-8BA1-9A61-D14F-87DADDAF8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76A2-9118-4195-AFCA-289EA42F7BCD}" type="datetime1">
              <a:rPr lang="en-IN" smtClean="0"/>
              <a:t>30-07-2024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2DE0A5-47C3-5FFF-6FAE-58109B3CA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B906-9E24-4B02-B888-240CAFD0188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524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7AE45-7E42-C5E8-82DF-C8B875473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Recommendations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3A735-89B8-3913-0C5F-2C2B6C032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76A2-9118-4195-AFCA-289EA42F7BCD}" type="datetime1">
              <a:rPr lang="en-IN" smtClean="0"/>
              <a:t>30-07-2024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3A024-51A0-193F-BC95-79B4D6210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B906-9E24-4B02-B888-240CAFD01886}" type="slidenum">
              <a:rPr lang="en-IN" smtClean="0"/>
              <a:t>20</a:t>
            </a:fld>
            <a:endParaRPr lang="en-IN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9C187EA-A643-211A-1938-B021ADBD52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675" y="3067731"/>
            <a:ext cx="12904258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GRU model accurately analyzes US airline review tweets.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Achieves 82.61% accuracy, 80.84% precision, 85.53% recall, and 79.66% F1 score.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Adjust GRU units and learning rates to find the optimal configuration.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Expand training data using augmentation techniques.</a:t>
            </a:r>
          </a:p>
        </p:txBody>
      </p:sp>
    </p:spTree>
    <p:extLst>
      <p:ext uri="{BB962C8B-B14F-4D97-AF65-F5344CB8AC3E}">
        <p14:creationId xmlns:p14="http://schemas.microsoft.com/office/powerpoint/2010/main" val="956879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18DD0-983F-4C2C-F339-31A2D223F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5ACF0-FF0C-E04F-F459-93676636D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539" y="1296955"/>
            <a:ext cx="10915261" cy="488000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[1]	A. D. T. and J. A., “Multimodal Sentimental Analysis Using Hierarchical Fusion Technique,” in </a:t>
            </a:r>
            <a:r>
              <a:rPr lang="en-IN" sz="1400" i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2023 IEEE 4th Annual Flagship India Council International Subsections Conference(INDISCON)</a:t>
            </a:r>
            <a:r>
              <a:rPr lang="en-IN" sz="1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2023, pp. 1–8. </a:t>
            </a:r>
            <a:r>
              <a:rPr lang="en-IN" sz="1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doi</a:t>
            </a:r>
            <a:r>
              <a:rPr lang="en-IN" sz="1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10.1109/INDISCON58499.2023.10270094.</a:t>
            </a:r>
            <a:endParaRPr lang="en-IN" sz="1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[2]	K. S. Jones, “Natural language processing: a historical review,” </a:t>
            </a:r>
            <a:r>
              <a:rPr lang="en-IN" sz="1400" i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Curr. issues </a:t>
            </a:r>
            <a:r>
              <a:rPr lang="en-IN" sz="1400" i="1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Comput</a:t>
            </a:r>
            <a:r>
              <a:rPr lang="en-IN" sz="1400" i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Linguist. honour Don Walk.</a:t>
            </a:r>
            <a:r>
              <a:rPr lang="en-IN" sz="1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pp. 3–16, 1994.</a:t>
            </a:r>
            <a:endParaRPr lang="en-IN" sz="1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[3]	P. Acharya and B. K. Bal, </a:t>
            </a:r>
            <a:r>
              <a:rPr lang="en-IN" sz="1400" i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Comparative Study of SMT and NMT: Case Study of English-Nepali Language Pair</a:t>
            </a:r>
            <a:r>
              <a:rPr lang="en-IN" sz="1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2018. </a:t>
            </a:r>
            <a:r>
              <a:rPr lang="en-IN" sz="1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doi</a:t>
            </a:r>
            <a:r>
              <a:rPr lang="en-IN" sz="1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10.21437/SLTU.2018-19.</a:t>
            </a:r>
            <a:endParaRPr lang="en-IN" sz="1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[4]	B. Krishnamurthy, S. </a:t>
            </a:r>
            <a:r>
              <a:rPr lang="en-IN" sz="1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Senthilkumar</a:t>
            </a:r>
            <a:r>
              <a:rPr lang="en-IN" sz="1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A. Singh, and P. Sharma, </a:t>
            </a:r>
            <a:r>
              <a:rPr lang="en-IN" sz="1400" i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Sentiment Analysis with NLP on Twitter Data</a:t>
            </a:r>
            <a:r>
              <a:rPr lang="en-IN" sz="1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2022. </a:t>
            </a:r>
            <a:r>
              <a:rPr lang="en-IN" sz="1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doi</a:t>
            </a:r>
            <a:r>
              <a:rPr lang="en-IN" sz="1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10.1109/SMARTGENCON56628.2022.10084036.</a:t>
            </a:r>
            <a:endParaRPr lang="en-IN" sz="1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[5]	K. Sharma, D. Jain, A. Jain, Y. S. Rathore, and S. Agarwal, “Sentimental Analysis based on Machine Learning Technique,” in </a:t>
            </a:r>
            <a:r>
              <a:rPr lang="en-IN" sz="1400" i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2024 3rd International Conference for Innovation in Technology (INOCON)</a:t>
            </a:r>
            <a:r>
              <a:rPr lang="en-IN" sz="1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2024, pp. 1–7. </a:t>
            </a:r>
            <a:r>
              <a:rPr lang="en-IN" sz="1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doi</a:t>
            </a:r>
            <a:r>
              <a:rPr lang="en-IN" sz="1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10.1109/INOCON60754.2024.10511973.</a:t>
            </a:r>
            <a:endParaRPr lang="en-IN" sz="1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[6]	A. M. Turing, </a:t>
            </a:r>
            <a:r>
              <a:rPr lang="en-IN" sz="1400" i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Computing machinery and intelligence</a:t>
            </a:r>
            <a:r>
              <a:rPr lang="en-IN" sz="1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Springer, 2009.</a:t>
            </a:r>
            <a:endParaRPr lang="en-IN" sz="1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400" kern="1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CC8B7-1C8B-CA78-932D-7E65D81AD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76A2-9118-4195-AFCA-289EA42F7BCD}" type="datetime1">
              <a:rPr lang="en-IN" smtClean="0"/>
              <a:t>30-07-2024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932CC-5508-F0A1-A6BE-AB6883561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B906-9E24-4B02-B888-240CAFD01886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35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718558B6-03D2-8BFE-8B5B-17AE95B66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18" name="Graphic 17" descr="Smiling Face with No Fill">
            <a:extLst>
              <a:ext uri="{FF2B5EF4-FFF2-40B4-BE49-F238E27FC236}">
                <a16:creationId xmlns:a16="http://schemas.microsoft.com/office/drawing/2014/main" id="{B7DF85F3-BFF6-1710-666D-7ECF75A8C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52062-459D-D30A-286E-E8467571FA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9D976A2-9118-4195-AFCA-289EA42F7BCD}" type="datetime1">
              <a:rPr lang="en-US" smtClean="0"/>
              <a:pPr>
                <a:spcAft>
                  <a:spcPts val="600"/>
                </a:spcAft>
              </a:pPr>
              <a:t>7/30/2024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F65594-0169-EFFE-8C8B-C65CA42A6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E5EB906-9E24-4B02-B888-240CAFD01886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92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F001D-0D59-0113-5A7A-06A7924B5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Why GRU IS used to do sentiment analysis ?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8D84A-7261-7BEE-1CDA-DB63F00AD2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IN"/>
              <a:t>Sequential Data Handling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/>
              <a:t>Vanishing Gradient Problem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/>
              <a:t>Context Preservation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/>
              <a:t>Computational Efficiency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5844F-6BE7-FF38-501B-A21ABC62C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DD4A-128C-4715-BAE9-08D12EDD70BE}" type="datetime1">
              <a:rPr lang="en-IN" smtClean="0"/>
              <a:t>30-07-2024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F2877-A28A-42DC-03EB-6E2877087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B906-9E24-4B02-B888-240CAFD01886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853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F33B8C4-5F19-E492-DEDE-870008953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 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662B3-0E45-3F8A-B9E4-A1B427ADA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76A2-9118-4195-AFCA-289EA42F7BCD}" type="datetime1">
              <a:rPr lang="en-IN" smtClean="0"/>
              <a:t>30-07-2024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D67B68-B8DB-7F4A-BD52-6D29F39FF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B906-9E24-4B02-B888-240CAFD01886}" type="slidenum">
              <a:rPr lang="en-IN" smtClean="0"/>
              <a:t>24</a:t>
            </a:fld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4FAF52C-DEB2-8F16-514A-6B92B7FF511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1761406" y="1031755"/>
            <a:ext cx="8696325" cy="4497388"/>
          </a:xfrm>
        </p:spPr>
      </p:pic>
    </p:spTree>
    <p:extLst>
      <p:ext uri="{BB962C8B-B14F-4D97-AF65-F5344CB8AC3E}">
        <p14:creationId xmlns:p14="http://schemas.microsoft.com/office/powerpoint/2010/main" val="3873854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19665-7F2D-FEF3-D732-A8F7E95E4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73" y="136525"/>
            <a:ext cx="11148527" cy="1151099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76D4D-6B6B-9D65-CEBD-7242B4537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562" y="1287624"/>
            <a:ext cx="11717438" cy="4889339"/>
          </a:xfrm>
        </p:spPr>
        <p:txBody>
          <a:bodyPr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(opinion mining) involves analyzing emotions and opinions in text.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Gated recurrent units (GRUs) are a type of RNN architecture.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GRUs are popular for sentiment analysis due to their simplicity and effectiveness.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Businesses, governments, and organizations use sentiment analysis to understand public opinion. </a:t>
            </a:r>
          </a:p>
          <a:p>
            <a:pPr>
              <a:lnSpc>
                <a:spcPct val="150000"/>
              </a:lnSpc>
            </a:pP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828F2-5595-63F3-19B0-50BF607D0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8974-249E-45B5-8691-16FF621D1505}" type="datetime1">
              <a:rPr lang="en-IN" smtClean="0"/>
              <a:t>30-07-2024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52830A-7896-CFB6-655F-A988CD9A0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B906-9E24-4B02-B888-240CAFD0188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583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B8D27-0DC6-6AC3-6777-C7745ABCA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6"/>
            <a:ext cx="10896600" cy="838524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97BCC-020F-2935-60B0-ED7D49C58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76A2-9118-4195-AFCA-289EA42F7BCD}" type="datetime1">
              <a:rPr lang="en-IN" smtClean="0"/>
              <a:t>30-07-2024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DE5CF7-1BAB-CF5A-CB16-65B8977A4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B906-9E24-4B02-B888-240CAFD01886}" type="slidenum">
              <a:rPr lang="en-IN" smtClean="0"/>
              <a:t>4</a:t>
            </a:fld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40EA8E4-4149-F998-7021-705041F10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69985"/>
            <a:ext cx="10896600" cy="470697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Handle large amounts of text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Hard to accurately understand sentiments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Leading to less accurate results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273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D507C-F455-C69A-F462-68E11B1D5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365125"/>
            <a:ext cx="11064551" cy="1099781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882FA-94CB-32D1-436A-4EBD853C4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894" y="1306286"/>
            <a:ext cx="10989906" cy="48706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2400" kern="100" dirty="0">
                <a:effectLst/>
                <a:latin typeface="Times New Roman"/>
                <a:ea typeface="Calibri" panose="020F0502020204030204" pitchFamily="34" charset="0"/>
                <a:cs typeface="Mangal"/>
              </a:rPr>
              <a:t>To implement a GRU-based sentiment analysis model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400" kern="100" dirty="0">
                <a:effectLst/>
                <a:latin typeface="Times New Roman"/>
                <a:ea typeface="Calibri" panose="020F0502020204030204" pitchFamily="34" charset="0"/>
                <a:cs typeface="Mangal"/>
              </a:rPr>
              <a:t>To evaluate the performance of the model using appropriate metrics</a:t>
            </a:r>
          </a:p>
          <a:p>
            <a:r>
              <a:rPr lang="en-IN" sz="2400" dirty="0">
                <a:solidFill>
                  <a:srgbClr val="0D0D0D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 </a:t>
            </a:r>
            <a:r>
              <a:rPr lang="en-IN" sz="2400" dirty="0">
                <a:solidFill>
                  <a:srgbClr val="0D0D0D"/>
                </a:solidFill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 To integrate necessary pre-processing steps to clean and prepare text data for model training</a:t>
            </a:r>
            <a:r>
              <a:rPr lang="en-IN" sz="2400" dirty="0">
                <a:solidFill>
                  <a:srgbClr val="0D0D0D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.</a:t>
            </a:r>
            <a:endParaRPr lang="en-IN" sz="2400" dirty="0">
              <a:latin typeface="Times New Roman"/>
              <a:cs typeface="Times New Roman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5F2A1-C809-FE28-9BC3-606DCA0FB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76A2-9118-4195-AFCA-289EA42F7BCD}" type="datetime1">
              <a:rPr lang="en-IN" smtClean="0"/>
              <a:t>30-07-2024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A7D059-F941-57EF-FF98-3F7025B91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B906-9E24-4B02-B888-240CAFD0188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602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7D160-400C-AAA8-AC15-1F738DA45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217" y="365126"/>
            <a:ext cx="11087583" cy="89651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4A370-20D3-06B8-03BA-EFBDC79D8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217" y="1261641"/>
            <a:ext cx="11528385" cy="4915322"/>
          </a:xfrm>
        </p:spPr>
        <p:txBody>
          <a:bodyPr>
            <a:normAutofit/>
          </a:bodyPr>
          <a:lstStyle/>
          <a:p>
            <a:r>
              <a:rPr lang="en-IN" sz="2400" kern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Sentiment analysis[1] is a crucial tool for understanding public sentiment about various topics. This study examined different methods for text sentiment analysis, including dictionary-based and machine-learning techniques, focusing on adapting these methods for Twitter data.</a:t>
            </a:r>
          </a:p>
          <a:p>
            <a:r>
              <a:rPr lang="en-IN" sz="2400" kern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adaptation[2] posed several challenges due to the unique nature of Twitter's text data, such as brevity and informal language.</a:t>
            </a: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400" kern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study compared various deep learning models for sentiment analysis, specifically[3] three models based on convolutional neural networks (CNNs) and five based on recurrent neural networks (RNNs). </a:t>
            </a:r>
          </a:p>
          <a:p>
            <a:r>
              <a:rPr lang="en-IN" sz="2400" kern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Fine-tuning[4] parameters like dropout rates, layer numbers, and activation functions can significantly enhance model performance, making GRUs reliable for applications requiring precise predictions.</a:t>
            </a:r>
          </a:p>
          <a:p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kern="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16DC9-A4C4-2A11-E586-45ECE873B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76A2-9118-4195-AFCA-289EA42F7BCD}" type="datetime1">
              <a:rPr lang="en-IN" smtClean="0"/>
              <a:t>30-07-2024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D6DE83-24B5-419E-8E4A-BCE832EFC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B906-9E24-4B02-B888-240CAFD0188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24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837FB-E076-B336-9D43-CDCA1F0A6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02" y="136525"/>
            <a:ext cx="11017898" cy="675239"/>
          </a:xfrm>
        </p:spPr>
        <p:txBody>
          <a:bodyPr>
            <a:normAutofit/>
          </a:bodyPr>
          <a:lstStyle/>
          <a:p>
            <a:r>
              <a:rPr lang="en-IN" sz="4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Methodology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C18B6-945F-6DEB-7C5C-23A18D60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76A2-9118-4195-AFCA-289EA42F7BCD}" type="datetime1">
              <a:rPr lang="en-IN" smtClean="0"/>
              <a:t>30-07-2024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77DA7-025A-59D7-2CD9-20CF3F5D0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B906-9E24-4B02-B888-240CAFD01886}" type="slidenum">
              <a:rPr lang="en-IN" smtClean="0"/>
              <a:t>7</a:t>
            </a:fld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B5ADEE8-70BD-EF4F-82DD-44C46E78A7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20" y="1015203"/>
            <a:ext cx="6041427" cy="49868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95857E-66F9-C4E2-F73B-8F48222E7961}"/>
              </a:ext>
            </a:extLst>
          </p:cNvPr>
          <p:cNvSpPr txBox="1"/>
          <p:nvPr/>
        </p:nvSpPr>
        <p:spPr>
          <a:xfrm>
            <a:off x="3433665" y="6242180"/>
            <a:ext cx="427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Figure: System Flowchart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9343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3938-DFF7-AB13-9198-9493B4A6A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Sample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0139B-A064-6875-CB75-3C94A8054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76A2-9118-4195-AFCA-289EA42F7BCD}" type="datetime1">
              <a:rPr lang="en-IN" smtClean="0"/>
              <a:t>30-07-2024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2CB24E-49CD-668F-90D4-51ACB5CC3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B906-9E24-4B02-B888-240CAFD01886}" type="slidenum">
              <a:rPr lang="en-IN" smtClean="0"/>
              <a:t>8</a:t>
            </a:fld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B6DA4F6-1F9A-6713-2CEE-CEF5563794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616" y="1495425"/>
            <a:ext cx="103499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227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384F0-7CEF-A245-90EF-C7B7AB7F3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27" y="365125"/>
            <a:ext cx="11101873" cy="829193"/>
          </a:xfrm>
        </p:spPr>
        <p:txBody>
          <a:bodyPr/>
          <a:lstStyle/>
          <a:p>
            <a:r>
              <a:rPr lang="en-US" b="1" dirty="0"/>
              <a:t>Implementation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D5453-7B88-FDBE-137D-4F453C4F3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927" y="1194318"/>
            <a:ext cx="11101873" cy="4982645"/>
          </a:xfrm>
        </p:spPr>
        <p:txBody>
          <a:bodyPr/>
          <a:lstStyle/>
          <a:p>
            <a:pPr marL="0" lvl="0" indent="0" algn="just">
              <a:lnSpc>
                <a:spcPct val="150000"/>
              </a:lnSpc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program is developed using Python (version 3.12.4) as the primary programming language within the VS Code Integrated Development Environment (IDE</a:t>
            </a:r>
            <a:r>
              <a:rPr lang="en-IN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), Kaggle notebook .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IN" sz="18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IN" sz="1800" b="1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Libraries Used: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romanLcPeriod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NumPy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romanLcPeriod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Pandas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romanLcPeriod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Matplotlib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romanLcPeriod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Seaborn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romanLcPeriod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TensorFlow and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Keras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romanLcPeriod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Scikit-learn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D9015-0E6C-D752-361F-4F65C6EC5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76A2-9118-4195-AFCA-289EA42F7BCD}" type="datetime1">
              <a:rPr lang="en-IN" smtClean="0"/>
              <a:t>30-07-2024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274A77-2FD2-8496-3172-89E48CED5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B906-9E24-4B02-B888-240CAFD0188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882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</TotalTime>
  <Words>1585</Words>
  <Application>Microsoft Office PowerPoint</Application>
  <PresentationFormat>Widescreen</PresentationFormat>
  <Paragraphs>233</Paragraphs>
  <Slides>24</Slides>
  <Notes>20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Symbol</vt:lpstr>
      <vt:lpstr>Times New Roman</vt:lpstr>
      <vt:lpstr>TimesNewRomanPS-BoldMT</vt:lpstr>
      <vt:lpstr>TimesNewRomanPSMT</vt:lpstr>
      <vt:lpstr>Office Theme</vt:lpstr>
      <vt:lpstr>Sentiment Analysis Using Gated Recurrent Unit </vt:lpstr>
      <vt:lpstr>Overview</vt:lpstr>
      <vt:lpstr>Introduction</vt:lpstr>
      <vt:lpstr>Problem Statement</vt:lpstr>
      <vt:lpstr>Objective</vt:lpstr>
      <vt:lpstr>Literature Review</vt:lpstr>
      <vt:lpstr>Methodology</vt:lpstr>
      <vt:lpstr>Dataset Sample</vt:lpstr>
      <vt:lpstr>Implementation </vt:lpstr>
      <vt:lpstr>Implementation details</vt:lpstr>
      <vt:lpstr>GRU works in the following ways  </vt:lpstr>
      <vt:lpstr>Continue..</vt:lpstr>
      <vt:lpstr>Cont… </vt:lpstr>
      <vt:lpstr>Applications of GRUs</vt:lpstr>
      <vt:lpstr>Advantages of GRUs: </vt:lpstr>
      <vt:lpstr>Result analysis 1. Training and Validation Loss and accuracy plots  </vt:lpstr>
      <vt:lpstr> 2. Model Performance Measure  </vt:lpstr>
      <vt:lpstr>   </vt:lpstr>
      <vt:lpstr>3. Confusion Matrix</vt:lpstr>
      <vt:lpstr>Conclusion and Future Recommendations</vt:lpstr>
      <vt:lpstr>References</vt:lpstr>
      <vt:lpstr>Thank You</vt:lpstr>
      <vt:lpstr>Why GRU IS used to do sentiment analysis ?</vt:lpstr>
      <vt:lpstr>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Using Gated Recurrent Unit</dc:title>
  <dc:creator>SAGAR</dc:creator>
  <cp:lastModifiedBy>SAGAR</cp:lastModifiedBy>
  <cp:revision>25</cp:revision>
  <dcterms:created xsi:type="dcterms:W3CDTF">2024-07-26T03:06:40Z</dcterms:created>
  <dcterms:modified xsi:type="dcterms:W3CDTF">2024-07-30T02:13:22Z</dcterms:modified>
</cp:coreProperties>
</file>