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61" autoAdjust="0"/>
  </p:normalViewPr>
  <p:slideViewPr>
    <p:cSldViewPr snapToGrid="0">
      <p:cViewPr varScale="1">
        <p:scale>
          <a:sx n="71" d="100"/>
          <a:sy n="71" d="100"/>
        </p:scale>
        <p:origin x="181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buNone/>
            </a:pPr>
            <a:r>
              <a:rPr lang="en-US" sz="4400" b="0" strike="noStrike" spc="-1">
                <a:latin typeface="Arial"/>
              </a:rPr>
              <a:t>Click to move the slide</a:t>
            </a:r>
          </a:p>
        </p:txBody>
      </p:sp>
      <p:sp>
        <p:nvSpPr>
          <p:cNvPr id="42"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3"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4"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5"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6"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04CBF9F9-1399-419E-8DB8-C955D3D43F9A}"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7" name="PlaceHolder 1"/>
          <p:cNvSpPr>
            <a:spLocks noGrp="1" noRot="1" noChangeAspect="1"/>
          </p:cNvSpPr>
          <p:nvPr>
            <p:ph type="sldImg"/>
          </p:nvPr>
        </p:nvSpPr>
        <p:spPr>
          <a:xfrm>
            <a:off x="1143000" y="685800"/>
            <a:ext cx="4571280" cy="3428280"/>
          </a:xfrm>
          <a:prstGeom prst="rect">
            <a:avLst/>
          </a:prstGeom>
          <a:ln w="0">
            <a:noFill/>
          </a:ln>
        </p:spPr>
      </p:sp>
      <p:sp>
        <p:nvSpPr>
          <p:cNvPr id="155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59" name="PlaceHolder 3"/>
          <p:cNvSpPr>
            <a:spLocks noGrp="1"/>
          </p:cNvSpPr>
          <p:nvPr>
            <p:ph type="sldNum" idx="1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6494BD6-5E13-495A-812F-2FEBCCC2CC68}" type="slidenum">
              <a:rPr lang="en-US" sz="1200" b="0" strike="noStrike" spc="-1">
                <a:solidFill>
                  <a:srgbClr val="000000"/>
                </a:solidFill>
                <a:latin typeface="+mn-lt"/>
                <a:ea typeface="+mn-ea"/>
              </a:rPr>
              <a:t>67</a:t>
            </a:fld>
            <a:endParaRPr lang="en-US"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4" name="PlaceHolder 1"/>
          <p:cNvSpPr>
            <a:spLocks noGrp="1" noRot="1" noChangeAspect="1"/>
          </p:cNvSpPr>
          <p:nvPr>
            <p:ph type="sldImg"/>
          </p:nvPr>
        </p:nvSpPr>
        <p:spPr>
          <a:xfrm>
            <a:off x="1143000" y="685800"/>
            <a:ext cx="4571280" cy="3428280"/>
          </a:xfrm>
          <a:prstGeom prst="rect">
            <a:avLst/>
          </a:prstGeom>
          <a:ln w="0">
            <a:noFill/>
          </a:ln>
        </p:spPr>
      </p:sp>
      <p:sp>
        <p:nvSpPr>
          <p:cNvPr id="158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6" name="PlaceHolder 3"/>
          <p:cNvSpPr>
            <a:spLocks noGrp="1"/>
          </p:cNvSpPr>
          <p:nvPr>
            <p:ph type="sldNum" idx="2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3596F69-7F89-4EA2-A7ED-56226496C950}" type="slidenum">
              <a:rPr lang="en-US" sz="1200" b="0" strike="noStrike" spc="-1">
                <a:solidFill>
                  <a:srgbClr val="000000"/>
                </a:solidFill>
                <a:latin typeface="+mn-lt"/>
                <a:ea typeface="+mn-ea"/>
              </a:rPr>
              <a:t>76</a:t>
            </a:fld>
            <a:endParaRPr lang="en-US" sz="1200" b="0" strike="noStrike" spc="-1">
              <a:latin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 name="PlaceHolder 1"/>
          <p:cNvSpPr>
            <a:spLocks noGrp="1" noRot="1" noChangeAspect="1"/>
          </p:cNvSpPr>
          <p:nvPr>
            <p:ph type="sldImg"/>
          </p:nvPr>
        </p:nvSpPr>
        <p:spPr>
          <a:xfrm>
            <a:off x="1143000" y="685800"/>
            <a:ext cx="4571280" cy="3428280"/>
          </a:xfrm>
          <a:prstGeom prst="rect">
            <a:avLst/>
          </a:prstGeom>
          <a:ln w="0">
            <a:noFill/>
          </a:ln>
        </p:spPr>
      </p:sp>
      <p:sp>
        <p:nvSpPr>
          <p:cNvPr id="158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9" name="PlaceHolder 3"/>
          <p:cNvSpPr>
            <a:spLocks noGrp="1"/>
          </p:cNvSpPr>
          <p:nvPr>
            <p:ph type="sldNum" idx="2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AB86F6C-128C-47A2-9BE0-AED4F62B3F2D}" type="slidenum">
              <a:rPr lang="en-US" sz="1200" b="0" strike="noStrike" spc="-1">
                <a:solidFill>
                  <a:srgbClr val="000000"/>
                </a:solidFill>
                <a:latin typeface="+mn-lt"/>
                <a:ea typeface="+mn-ea"/>
              </a:rPr>
              <a:t>77</a:t>
            </a:fld>
            <a:endParaRPr lang="en-US" sz="1200" b="0" strike="noStrike" spc="-1">
              <a:latin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0" name="PlaceHolder 1"/>
          <p:cNvSpPr>
            <a:spLocks noGrp="1" noRot="1" noChangeAspect="1"/>
          </p:cNvSpPr>
          <p:nvPr>
            <p:ph type="sldImg"/>
          </p:nvPr>
        </p:nvSpPr>
        <p:spPr>
          <a:xfrm>
            <a:off x="1143000" y="685800"/>
            <a:ext cx="4571280" cy="3428280"/>
          </a:xfrm>
          <a:prstGeom prst="rect">
            <a:avLst/>
          </a:prstGeom>
          <a:ln w="0">
            <a:noFill/>
          </a:ln>
        </p:spPr>
      </p:sp>
      <p:sp>
        <p:nvSpPr>
          <p:cNvPr id="159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2" name="PlaceHolder 3"/>
          <p:cNvSpPr>
            <a:spLocks noGrp="1"/>
          </p:cNvSpPr>
          <p:nvPr>
            <p:ph type="sldNum" idx="2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5638415-C2DD-42D5-AABD-AC81A3910253}" type="slidenum">
              <a:rPr lang="en-US" sz="1200" b="0" strike="noStrike" spc="-1">
                <a:solidFill>
                  <a:srgbClr val="000000"/>
                </a:solidFill>
                <a:latin typeface="+mn-lt"/>
                <a:ea typeface="+mn-ea"/>
              </a:rPr>
              <a:t>78</a:t>
            </a:fld>
            <a:endParaRPr lang="en-US" sz="1200" b="0" strike="noStrike" spc="-1">
              <a:latin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3" name="PlaceHolder 1"/>
          <p:cNvSpPr>
            <a:spLocks noGrp="1" noRot="1" noChangeAspect="1"/>
          </p:cNvSpPr>
          <p:nvPr>
            <p:ph type="sldImg"/>
          </p:nvPr>
        </p:nvSpPr>
        <p:spPr>
          <a:xfrm>
            <a:off x="1143000" y="685800"/>
            <a:ext cx="4571280" cy="3428280"/>
          </a:xfrm>
          <a:prstGeom prst="rect">
            <a:avLst/>
          </a:prstGeom>
          <a:ln w="0">
            <a:noFill/>
          </a:ln>
        </p:spPr>
      </p:sp>
      <p:sp>
        <p:nvSpPr>
          <p:cNvPr id="159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5" name="PlaceHolder 3"/>
          <p:cNvSpPr>
            <a:spLocks noGrp="1"/>
          </p:cNvSpPr>
          <p:nvPr>
            <p:ph type="sldNum" idx="2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16154B7-025E-4C90-9F26-221FC378CA5A}" type="slidenum">
              <a:rPr lang="en-US" sz="1200" b="0" strike="noStrike" spc="-1">
                <a:solidFill>
                  <a:srgbClr val="000000"/>
                </a:solidFill>
                <a:latin typeface="+mn-lt"/>
                <a:ea typeface="+mn-ea"/>
              </a:rPr>
              <a:t>79</a:t>
            </a:fld>
            <a:endParaRPr lang="en-US" sz="1200" b="0" strike="noStrike" spc="-1">
              <a:latin typeface="Times New Roman"/>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6" name="PlaceHolder 1"/>
          <p:cNvSpPr>
            <a:spLocks noGrp="1" noRot="1" noChangeAspect="1"/>
          </p:cNvSpPr>
          <p:nvPr>
            <p:ph type="sldImg"/>
          </p:nvPr>
        </p:nvSpPr>
        <p:spPr>
          <a:xfrm>
            <a:off x="1143000" y="685800"/>
            <a:ext cx="4571280" cy="3428280"/>
          </a:xfrm>
          <a:prstGeom prst="rect">
            <a:avLst/>
          </a:prstGeom>
          <a:ln w="0">
            <a:noFill/>
          </a:ln>
        </p:spPr>
      </p:sp>
      <p:sp>
        <p:nvSpPr>
          <p:cNvPr id="159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98" name="PlaceHolder 3"/>
          <p:cNvSpPr>
            <a:spLocks noGrp="1"/>
          </p:cNvSpPr>
          <p:nvPr>
            <p:ph type="sldNum" idx="2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B35AA08-3820-4112-945D-B8BFC2F5AA60}" type="slidenum">
              <a:rPr lang="en-US" sz="1200" b="0" strike="noStrike" spc="-1">
                <a:solidFill>
                  <a:srgbClr val="000000"/>
                </a:solidFill>
                <a:latin typeface="+mn-lt"/>
                <a:ea typeface="+mn-ea"/>
              </a:rPr>
              <a:t>80</a:t>
            </a:fld>
            <a:endParaRPr lang="en-US" sz="1200" b="0" strike="noStrike" spc="-1">
              <a:latin typeface="Times New Roman"/>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9" name="PlaceHolder 1"/>
          <p:cNvSpPr>
            <a:spLocks noGrp="1" noRot="1" noChangeAspect="1"/>
          </p:cNvSpPr>
          <p:nvPr>
            <p:ph type="sldImg"/>
          </p:nvPr>
        </p:nvSpPr>
        <p:spPr>
          <a:xfrm>
            <a:off x="1143000" y="685800"/>
            <a:ext cx="4571280" cy="3428280"/>
          </a:xfrm>
          <a:prstGeom prst="rect">
            <a:avLst/>
          </a:prstGeom>
          <a:ln w="0">
            <a:noFill/>
          </a:ln>
        </p:spPr>
      </p:sp>
      <p:sp>
        <p:nvSpPr>
          <p:cNvPr id="160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1" name="PlaceHolder 3"/>
          <p:cNvSpPr>
            <a:spLocks noGrp="1"/>
          </p:cNvSpPr>
          <p:nvPr>
            <p:ph type="sldNum" idx="2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A588A34-E4E4-40EA-838B-1D198D360334}" type="slidenum">
              <a:rPr lang="en-US" sz="1200" b="0" strike="noStrike" spc="-1">
                <a:solidFill>
                  <a:srgbClr val="000000"/>
                </a:solidFill>
                <a:latin typeface="+mn-lt"/>
                <a:ea typeface="+mn-ea"/>
              </a:rPr>
              <a:t>81</a:t>
            </a:fld>
            <a:endParaRPr lang="en-US" sz="1200" b="0" strike="noStrike" spc="-1">
              <a:latin typeface="Times New Roman"/>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2" name="PlaceHolder 1"/>
          <p:cNvSpPr>
            <a:spLocks noGrp="1" noRot="1" noChangeAspect="1"/>
          </p:cNvSpPr>
          <p:nvPr>
            <p:ph type="sldImg"/>
          </p:nvPr>
        </p:nvSpPr>
        <p:spPr>
          <a:xfrm>
            <a:off x="1143000" y="685800"/>
            <a:ext cx="4571280" cy="3428280"/>
          </a:xfrm>
          <a:prstGeom prst="rect">
            <a:avLst/>
          </a:prstGeom>
          <a:ln w="0">
            <a:noFill/>
          </a:ln>
        </p:spPr>
      </p:sp>
      <p:sp>
        <p:nvSpPr>
          <p:cNvPr id="160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4" name="PlaceHolder 3"/>
          <p:cNvSpPr>
            <a:spLocks noGrp="1"/>
          </p:cNvSpPr>
          <p:nvPr>
            <p:ph type="sldNum" idx="2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B2864C4-6FB9-434E-91DD-53426951CB8B}" type="slidenum">
              <a:rPr lang="en-US" sz="1200" b="0" strike="noStrike" spc="-1">
                <a:solidFill>
                  <a:srgbClr val="000000"/>
                </a:solidFill>
                <a:latin typeface="+mn-lt"/>
                <a:ea typeface="+mn-ea"/>
              </a:rPr>
              <a:t>82</a:t>
            </a:fld>
            <a:endParaRPr lang="en-US"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5" name="PlaceHolder 1"/>
          <p:cNvSpPr>
            <a:spLocks noGrp="1" noRot="1" noChangeAspect="1"/>
          </p:cNvSpPr>
          <p:nvPr>
            <p:ph type="sldImg"/>
          </p:nvPr>
        </p:nvSpPr>
        <p:spPr>
          <a:xfrm>
            <a:off x="1143000" y="685800"/>
            <a:ext cx="4571280" cy="3428280"/>
          </a:xfrm>
          <a:prstGeom prst="rect">
            <a:avLst/>
          </a:prstGeom>
          <a:ln w="0">
            <a:noFill/>
          </a:ln>
        </p:spPr>
      </p:sp>
      <p:sp>
        <p:nvSpPr>
          <p:cNvPr id="160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07" name="PlaceHolder 3"/>
          <p:cNvSpPr>
            <a:spLocks noGrp="1"/>
          </p:cNvSpPr>
          <p:nvPr>
            <p:ph type="sldNum" idx="3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8092A17-3A34-4225-B3C4-93D16BDCDDF1}" type="slidenum">
              <a:rPr lang="en-US" sz="1200" b="0" strike="noStrike" spc="-1">
                <a:solidFill>
                  <a:srgbClr val="000000"/>
                </a:solidFill>
                <a:latin typeface="+mn-lt"/>
                <a:ea typeface="+mn-ea"/>
              </a:rPr>
              <a:t>83</a:t>
            </a:fld>
            <a:endParaRPr lang="en-US"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8" name="PlaceHolder 1"/>
          <p:cNvSpPr>
            <a:spLocks noGrp="1" noRot="1" noChangeAspect="1"/>
          </p:cNvSpPr>
          <p:nvPr>
            <p:ph type="sldImg"/>
          </p:nvPr>
        </p:nvSpPr>
        <p:spPr>
          <a:xfrm>
            <a:off x="1143000" y="685800"/>
            <a:ext cx="4571280" cy="3428280"/>
          </a:xfrm>
          <a:prstGeom prst="rect">
            <a:avLst/>
          </a:prstGeom>
          <a:ln w="0">
            <a:noFill/>
          </a:ln>
        </p:spPr>
      </p:sp>
      <p:sp>
        <p:nvSpPr>
          <p:cNvPr id="160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0" name="PlaceHolder 3"/>
          <p:cNvSpPr>
            <a:spLocks noGrp="1"/>
          </p:cNvSpPr>
          <p:nvPr>
            <p:ph type="sldNum" idx="3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BB8400B-3D46-4BBA-84E4-F634655B4D01}" type="slidenum">
              <a:rPr lang="en-US" sz="1200" b="0" strike="noStrike" spc="-1">
                <a:solidFill>
                  <a:srgbClr val="000000"/>
                </a:solidFill>
                <a:latin typeface="+mn-lt"/>
                <a:ea typeface="+mn-ea"/>
              </a:rPr>
              <a:t>84</a:t>
            </a:fld>
            <a:endParaRPr lang="en-US" sz="1200" b="0" strike="noStrike" spc="-1">
              <a:latin typeface="Times New Roman"/>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1" name="PlaceHolder 1"/>
          <p:cNvSpPr>
            <a:spLocks noGrp="1" noRot="1" noChangeAspect="1"/>
          </p:cNvSpPr>
          <p:nvPr>
            <p:ph type="sldImg"/>
          </p:nvPr>
        </p:nvSpPr>
        <p:spPr>
          <a:xfrm>
            <a:off x="1143000" y="685800"/>
            <a:ext cx="4571280" cy="3428280"/>
          </a:xfrm>
          <a:prstGeom prst="rect">
            <a:avLst/>
          </a:prstGeom>
          <a:ln w="0">
            <a:noFill/>
          </a:ln>
        </p:spPr>
      </p:sp>
      <p:sp>
        <p:nvSpPr>
          <p:cNvPr id="161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3" name="PlaceHolder 3"/>
          <p:cNvSpPr>
            <a:spLocks noGrp="1"/>
          </p:cNvSpPr>
          <p:nvPr>
            <p:ph type="sldNum" idx="3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85149CB-FCC7-4D17-8D76-3D91CA2FAB03}" type="slidenum">
              <a:rPr lang="en-US" sz="1200" b="0" strike="noStrike" spc="-1">
                <a:solidFill>
                  <a:srgbClr val="000000"/>
                </a:solidFill>
                <a:latin typeface="+mn-lt"/>
                <a:ea typeface="+mn-ea"/>
              </a:rPr>
              <a:t>85</a:t>
            </a:fld>
            <a:endParaRPr lang="en-US"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0" name="PlaceHolder 1"/>
          <p:cNvSpPr>
            <a:spLocks noGrp="1" noRot="1" noChangeAspect="1"/>
          </p:cNvSpPr>
          <p:nvPr>
            <p:ph type="sldImg"/>
          </p:nvPr>
        </p:nvSpPr>
        <p:spPr>
          <a:xfrm>
            <a:off x="1143000" y="685800"/>
            <a:ext cx="4571280" cy="3428280"/>
          </a:xfrm>
          <a:prstGeom prst="rect">
            <a:avLst/>
          </a:prstGeom>
          <a:ln w="0">
            <a:noFill/>
          </a:ln>
        </p:spPr>
      </p:sp>
      <p:sp>
        <p:nvSpPr>
          <p:cNvPr id="156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2" name="PlaceHolder 3"/>
          <p:cNvSpPr>
            <a:spLocks noGrp="1"/>
          </p:cNvSpPr>
          <p:nvPr>
            <p:ph type="sldNum" idx="1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A5C1063-F56F-483F-AD3A-F64D44CF6652}" type="slidenum">
              <a:rPr lang="en-US" sz="1200" b="0" strike="noStrike" spc="-1">
                <a:solidFill>
                  <a:srgbClr val="000000"/>
                </a:solidFill>
                <a:latin typeface="+mn-lt"/>
                <a:ea typeface="+mn-ea"/>
              </a:rPr>
              <a:t>68</a:t>
            </a:fld>
            <a:endParaRPr lang="en-US" sz="1200" b="0" strike="noStrike" spc="-1">
              <a:latin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4" name="PlaceHolder 1"/>
          <p:cNvSpPr>
            <a:spLocks noGrp="1" noRot="1" noChangeAspect="1"/>
          </p:cNvSpPr>
          <p:nvPr>
            <p:ph type="sldImg"/>
          </p:nvPr>
        </p:nvSpPr>
        <p:spPr>
          <a:xfrm>
            <a:off x="1143000" y="685800"/>
            <a:ext cx="4572000" cy="3429000"/>
          </a:xfrm>
          <a:prstGeom prst="rect">
            <a:avLst/>
          </a:prstGeom>
          <a:ln w="0">
            <a:noFill/>
          </a:ln>
        </p:spPr>
      </p:sp>
      <p:sp>
        <p:nvSpPr>
          <p:cNvPr id="161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6" name="PlaceHolder 3"/>
          <p:cNvSpPr>
            <a:spLocks noGrp="1"/>
          </p:cNvSpPr>
          <p:nvPr>
            <p:ph type="sldNum" idx="3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65C9C48-89A1-4EB9-A1FD-A37FFF9554A7}" type="slidenum">
              <a:rPr lang="en-US" sz="1200" b="0" strike="noStrike" spc="-1">
                <a:solidFill>
                  <a:srgbClr val="000000"/>
                </a:solidFill>
                <a:latin typeface="+mn-lt"/>
                <a:ea typeface="+mn-ea"/>
              </a:rPr>
              <a:t>86</a:t>
            </a:fld>
            <a:endParaRPr lang="en-US"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 name="PlaceHolder 1"/>
          <p:cNvSpPr>
            <a:spLocks noGrp="1" noRot="1" noChangeAspect="1"/>
          </p:cNvSpPr>
          <p:nvPr>
            <p:ph type="sldImg"/>
          </p:nvPr>
        </p:nvSpPr>
        <p:spPr>
          <a:xfrm>
            <a:off x="1143000" y="685800"/>
            <a:ext cx="4572000" cy="3429000"/>
          </a:xfrm>
          <a:prstGeom prst="rect">
            <a:avLst/>
          </a:prstGeom>
          <a:ln w="0">
            <a:noFill/>
          </a:ln>
        </p:spPr>
      </p:sp>
      <p:sp>
        <p:nvSpPr>
          <p:cNvPr id="161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19" name="PlaceHolder 3"/>
          <p:cNvSpPr>
            <a:spLocks noGrp="1"/>
          </p:cNvSpPr>
          <p:nvPr>
            <p:ph type="sldNum" idx="3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9C56E81-5E76-4CB2-8799-CC725023A59C}" type="slidenum">
              <a:rPr lang="en-US" sz="1200" b="0" strike="noStrike" spc="-1">
                <a:solidFill>
                  <a:srgbClr val="000000"/>
                </a:solidFill>
                <a:latin typeface="+mn-lt"/>
                <a:ea typeface="+mn-ea"/>
              </a:rPr>
              <a:t>87</a:t>
            </a:fld>
            <a:endParaRPr lang="en-US"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0" name="PlaceHolder 1"/>
          <p:cNvSpPr>
            <a:spLocks noGrp="1" noRot="1" noChangeAspect="1"/>
          </p:cNvSpPr>
          <p:nvPr>
            <p:ph type="sldImg"/>
          </p:nvPr>
        </p:nvSpPr>
        <p:spPr>
          <a:xfrm>
            <a:off x="1143000" y="685800"/>
            <a:ext cx="4572000" cy="3429000"/>
          </a:xfrm>
          <a:prstGeom prst="rect">
            <a:avLst/>
          </a:prstGeom>
          <a:ln w="0">
            <a:noFill/>
          </a:ln>
        </p:spPr>
      </p:sp>
      <p:sp>
        <p:nvSpPr>
          <p:cNvPr id="162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2" name="PlaceHolder 3"/>
          <p:cNvSpPr>
            <a:spLocks noGrp="1"/>
          </p:cNvSpPr>
          <p:nvPr>
            <p:ph type="sldNum" idx="3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AE9D05-B5A6-4AC7-8920-B70A58A2CAD0}" type="slidenum">
              <a:rPr lang="en-US" sz="1200" b="0" strike="noStrike" spc="-1">
                <a:solidFill>
                  <a:srgbClr val="000000"/>
                </a:solidFill>
                <a:latin typeface="+mn-lt"/>
                <a:ea typeface="+mn-ea"/>
              </a:rPr>
              <a:t>88</a:t>
            </a:fld>
            <a:endParaRPr lang="en-US"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3" name="PlaceHolder 1"/>
          <p:cNvSpPr>
            <a:spLocks noGrp="1" noRot="1" noChangeAspect="1"/>
          </p:cNvSpPr>
          <p:nvPr>
            <p:ph type="sldImg"/>
          </p:nvPr>
        </p:nvSpPr>
        <p:spPr>
          <a:xfrm>
            <a:off x="1143000" y="685800"/>
            <a:ext cx="4571280" cy="3428280"/>
          </a:xfrm>
          <a:prstGeom prst="rect">
            <a:avLst/>
          </a:prstGeom>
          <a:ln w="0">
            <a:noFill/>
          </a:ln>
        </p:spPr>
      </p:sp>
      <p:sp>
        <p:nvSpPr>
          <p:cNvPr id="162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5" name="PlaceHolder 3"/>
          <p:cNvSpPr>
            <a:spLocks noGrp="1"/>
          </p:cNvSpPr>
          <p:nvPr>
            <p:ph type="sldNum" idx="3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E0D04D-35F5-4819-A13A-3A8D5CFE0A46}" type="slidenum">
              <a:rPr lang="en-US" sz="1200" b="0" strike="noStrike" spc="-1">
                <a:solidFill>
                  <a:srgbClr val="000000"/>
                </a:solidFill>
                <a:latin typeface="+mn-lt"/>
                <a:ea typeface="+mn-ea"/>
              </a:rPr>
              <a:t>89</a:t>
            </a:fld>
            <a:endParaRPr lang="en-US"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6" name="PlaceHolder 1"/>
          <p:cNvSpPr>
            <a:spLocks noGrp="1" noRot="1" noChangeAspect="1"/>
          </p:cNvSpPr>
          <p:nvPr>
            <p:ph type="sldImg"/>
          </p:nvPr>
        </p:nvSpPr>
        <p:spPr>
          <a:xfrm>
            <a:off x="1143000" y="685800"/>
            <a:ext cx="4571280" cy="3428280"/>
          </a:xfrm>
          <a:prstGeom prst="rect">
            <a:avLst/>
          </a:prstGeom>
          <a:ln w="0">
            <a:noFill/>
          </a:ln>
        </p:spPr>
      </p:sp>
      <p:sp>
        <p:nvSpPr>
          <p:cNvPr id="162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28" name="PlaceHolder 3"/>
          <p:cNvSpPr>
            <a:spLocks noGrp="1"/>
          </p:cNvSpPr>
          <p:nvPr>
            <p:ph type="sldNum" idx="3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9463E74-C1FA-4013-AA18-AFE181382ED4}" type="slidenum">
              <a:rPr lang="en-US" sz="1200" b="0" strike="noStrike" spc="-1">
                <a:solidFill>
                  <a:srgbClr val="000000"/>
                </a:solidFill>
                <a:latin typeface="+mn-lt"/>
                <a:ea typeface="+mn-ea"/>
              </a:rPr>
              <a:t>90</a:t>
            </a:fld>
            <a:endParaRPr lang="en-US"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9" name="PlaceHolder 1"/>
          <p:cNvSpPr>
            <a:spLocks noGrp="1" noRot="1" noChangeAspect="1"/>
          </p:cNvSpPr>
          <p:nvPr>
            <p:ph type="sldImg"/>
          </p:nvPr>
        </p:nvSpPr>
        <p:spPr>
          <a:xfrm>
            <a:off x="1143000" y="685800"/>
            <a:ext cx="4571280" cy="3428280"/>
          </a:xfrm>
          <a:prstGeom prst="rect">
            <a:avLst/>
          </a:prstGeom>
          <a:ln w="0">
            <a:noFill/>
          </a:ln>
        </p:spPr>
      </p:sp>
      <p:sp>
        <p:nvSpPr>
          <p:cNvPr id="163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1" name="PlaceHolder 3"/>
          <p:cNvSpPr>
            <a:spLocks noGrp="1"/>
          </p:cNvSpPr>
          <p:nvPr>
            <p:ph type="sldNum" idx="3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45DE1EC-768C-4D5F-9973-C8A3F8CB5CEC}" type="slidenum">
              <a:rPr lang="en-US" sz="1200" b="0" strike="noStrike" spc="-1">
                <a:solidFill>
                  <a:srgbClr val="000000"/>
                </a:solidFill>
                <a:latin typeface="+mn-lt"/>
                <a:ea typeface="+mn-ea"/>
              </a:rPr>
              <a:t>91</a:t>
            </a:fld>
            <a:endParaRPr lang="en-US" sz="1200" b="0" strike="noStrike" spc="-1">
              <a:latin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2" name="PlaceHolder 1"/>
          <p:cNvSpPr>
            <a:spLocks noGrp="1" noRot="1" noChangeAspect="1"/>
          </p:cNvSpPr>
          <p:nvPr>
            <p:ph type="sldImg"/>
          </p:nvPr>
        </p:nvSpPr>
        <p:spPr>
          <a:xfrm>
            <a:off x="1143000" y="685800"/>
            <a:ext cx="4571280" cy="3428280"/>
          </a:xfrm>
          <a:prstGeom prst="rect">
            <a:avLst/>
          </a:prstGeom>
          <a:ln w="0">
            <a:noFill/>
          </a:ln>
        </p:spPr>
      </p:sp>
      <p:sp>
        <p:nvSpPr>
          <p:cNvPr id="163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4" name="PlaceHolder 3"/>
          <p:cNvSpPr>
            <a:spLocks noGrp="1"/>
          </p:cNvSpPr>
          <p:nvPr>
            <p:ph type="sldNum" idx="3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2B06D71-AF32-4079-8CF8-C44349914648}" type="slidenum">
              <a:rPr lang="en-US" sz="1200" b="0" strike="noStrike" spc="-1">
                <a:solidFill>
                  <a:srgbClr val="000000"/>
                </a:solidFill>
                <a:latin typeface="+mn-lt"/>
                <a:ea typeface="+mn-ea"/>
              </a:rPr>
              <a:t>92</a:t>
            </a:fld>
            <a:endParaRPr lang="en-US"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5" name="PlaceHolder 1"/>
          <p:cNvSpPr>
            <a:spLocks noGrp="1" noRot="1" noChangeAspect="1"/>
          </p:cNvSpPr>
          <p:nvPr>
            <p:ph type="sldImg"/>
          </p:nvPr>
        </p:nvSpPr>
        <p:spPr>
          <a:xfrm>
            <a:off x="1143000" y="685800"/>
            <a:ext cx="4571280" cy="3428280"/>
          </a:xfrm>
          <a:prstGeom prst="rect">
            <a:avLst/>
          </a:prstGeom>
          <a:ln w="0">
            <a:noFill/>
          </a:ln>
        </p:spPr>
      </p:sp>
      <p:sp>
        <p:nvSpPr>
          <p:cNvPr id="163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37" name="PlaceHolder 3"/>
          <p:cNvSpPr>
            <a:spLocks noGrp="1"/>
          </p:cNvSpPr>
          <p:nvPr>
            <p:ph type="sldNum" idx="4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A6913A6-9BCE-458A-8891-D835A6D4EFBD}" type="slidenum">
              <a:rPr lang="en-US" sz="1200" b="0" strike="noStrike" spc="-1">
                <a:solidFill>
                  <a:srgbClr val="000000"/>
                </a:solidFill>
                <a:latin typeface="+mn-lt"/>
                <a:ea typeface="+mn-ea"/>
              </a:rPr>
              <a:t>93</a:t>
            </a:fld>
            <a:endParaRPr lang="en-US" sz="1200" b="0" strike="noStrike" spc="-1">
              <a:latin typeface="Times New Roman"/>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 name="PlaceHolder 1"/>
          <p:cNvSpPr>
            <a:spLocks noGrp="1" noRot="1" noChangeAspect="1"/>
          </p:cNvSpPr>
          <p:nvPr>
            <p:ph type="sldImg"/>
          </p:nvPr>
        </p:nvSpPr>
        <p:spPr>
          <a:xfrm>
            <a:off x="1143000" y="685800"/>
            <a:ext cx="4572000" cy="3429000"/>
          </a:xfrm>
          <a:prstGeom prst="rect">
            <a:avLst/>
          </a:prstGeom>
          <a:ln w="0">
            <a:noFill/>
          </a:ln>
        </p:spPr>
      </p:sp>
      <p:sp>
        <p:nvSpPr>
          <p:cNvPr id="163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0" name="PlaceHolder 3"/>
          <p:cNvSpPr>
            <a:spLocks noGrp="1"/>
          </p:cNvSpPr>
          <p:nvPr>
            <p:ph type="sldNum" idx="4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75785D16-4226-4F1E-B2A6-B0149A5AD1A0}" type="slidenum">
              <a:rPr lang="en-US" sz="1200" b="0" strike="noStrike" spc="-1">
                <a:solidFill>
                  <a:srgbClr val="000000"/>
                </a:solidFill>
                <a:latin typeface="+mn-lt"/>
                <a:ea typeface="+mn-ea"/>
              </a:rPr>
              <a:t>94</a:t>
            </a:fld>
            <a:endParaRPr lang="en-US" sz="1200" b="0" strike="noStrike" spc="-1">
              <a:latin typeface="Times New Roman"/>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 name="PlaceHolder 1"/>
          <p:cNvSpPr>
            <a:spLocks noGrp="1" noRot="1" noChangeAspect="1"/>
          </p:cNvSpPr>
          <p:nvPr>
            <p:ph type="sldImg"/>
          </p:nvPr>
        </p:nvSpPr>
        <p:spPr>
          <a:xfrm>
            <a:off x="1143000" y="685800"/>
            <a:ext cx="4571280" cy="3428280"/>
          </a:xfrm>
          <a:prstGeom prst="rect">
            <a:avLst/>
          </a:prstGeom>
          <a:ln w="0">
            <a:noFill/>
          </a:ln>
        </p:spPr>
      </p:sp>
      <p:sp>
        <p:nvSpPr>
          <p:cNvPr id="164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3" name="PlaceHolder 3"/>
          <p:cNvSpPr>
            <a:spLocks noGrp="1"/>
          </p:cNvSpPr>
          <p:nvPr>
            <p:ph type="sldNum" idx="4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01E60ED-28C2-4A60-B606-96C250347EB5}" type="slidenum">
              <a:rPr lang="en-US" sz="1200" b="0" strike="noStrike" spc="-1">
                <a:solidFill>
                  <a:srgbClr val="000000"/>
                </a:solidFill>
                <a:latin typeface="+mn-lt"/>
                <a:ea typeface="+mn-ea"/>
              </a:rPr>
              <a:t>95</a:t>
            </a:fld>
            <a:endParaRPr lang="en-US" sz="1200" b="0" strike="noStrike" spc="-1">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3" name="PlaceHolder 1"/>
          <p:cNvSpPr>
            <a:spLocks noGrp="1" noRot="1" noChangeAspect="1"/>
          </p:cNvSpPr>
          <p:nvPr>
            <p:ph type="sldImg"/>
          </p:nvPr>
        </p:nvSpPr>
        <p:spPr>
          <a:xfrm>
            <a:off x="1143000" y="685800"/>
            <a:ext cx="4571280" cy="3428280"/>
          </a:xfrm>
          <a:prstGeom prst="rect">
            <a:avLst/>
          </a:prstGeom>
          <a:ln w="0">
            <a:noFill/>
          </a:ln>
        </p:spPr>
      </p:sp>
      <p:sp>
        <p:nvSpPr>
          <p:cNvPr id="156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5" name="PlaceHolder 3"/>
          <p:cNvSpPr>
            <a:spLocks noGrp="1"/>
          </p:cNvSpPr>
          <p:nvPr>
            <p:ph type="sldNum" idx="1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B240488D-39EF-4346-8084-F3C3DC987C67}" type="slidenum">
              <a:rPr lang="en-US" sz="1200" b="0" strike="noStrike" spc="-1">
                <a:solidFill>
                  <a:srgbClr val="000000"/>
                </a:solidFill>
                <a:latin typeface="+mn-lt"/>
                <a:ea typeface="+mn-ea"/>
              </a:rPr>
              <a:t>69</a:t>
            </a:fld>
            <a:endParaRPr lang="en-US"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 name="PlaceHolder 1"/>
          <p:cNvSpPr>
            <a:spLocks noGrp="1" noRot="1" noChangeAspect="1"/>
          </p:cNvSpPr>
          <p:nvPr>
            <p:ph type="sldImg"/>
          </p:nvPr>
        </p:nvSpPr>
        <p:spPr>
          <a:xfrm>
            <a:off x="1143000" y="685800"/>
            <a:ext cx="4571280" cy="3428280"/>
          </a:xfrm>
          <a:prstGeom prst="rect">
            <a:avLst/>
          </a:prstGeom>
          <a:ln w="0">
            <a:noFill/>
          </a:ln>
        </p:spPr>
      </p:sp>
      <p:sp>
        <p:nvSpPr>
          <p:cNvPr id="164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6" name="PlaceHolder 3"/>
          <p:cNvSpPr>
            <a:spLocks noGrp="1"/>
          </p:cNvSpPr>
          <p:nvPr>
            <p:ph type="sldNum" idx="4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AE78F2E-2E41-4EDF-87D5-AC2447D78284}" type="slidenum">
              <a:rPr lang="en-US" sz="1200" b="0" strike="noStrike" spc="-1">
                <a:solidFill>
                  <a:srgbClr val="000000"/>
                </a:solidFill>
                <a:latin typeface="+mn-lt"/>
                <a:ea typeface="+mn-ea"/>
              </a:rPr>
              <a:t>96</a:t>
            </a:fld>
            <a:endParaRPr lang="en-US" sz="1200" b="0" strike="noStrike" spc="-1">
              <a:latin typeface="Times New Roman"/>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7" name="PlaceHolder 1"/>
          <p:cNvSpPr>
            <a:spLocks noGrp="1" noRot="1" noChangeAspect="1"/>
          </p:cNvSpPr>
          <p:nvPr>
            <p:ph type="sldImg"/>
          </p:nvPr>
        </p:nvSpPr>
        <p:spPr>
          <a:xfrm>
            <a:off x="1143000" y="685800"/>
            <a:ext cx="4571280" cy="3428280"/>
          </a:xfrm>
          <a:prstGeom prst="rect">
            <a:avLst/>
          </a:prstGeom>
          <a:ln w="0">
            <a:noFill/>
          </a:ln>
        </p:spPr>
      </p:sp>
      <p:sp>
        <p:nvSpPr>
          <p:cNvPr id="164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49" name="PlaceHolder 3"/>
          <p:cNvSpPr>
            <a:spLocks noGrp="1"/>
          </p:cNvSpPr>
          <p:nvPr>
            <p:ph type="sldNum" idx="4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AF2223D-636B-469E-8F05-1209E57780D4}" type="slidenum">
              <a:rPr lang="en-US" sz="1200" b="0" strike="noStrike" spc="-1">
                <a:solidFill>
                  <a:srgbClr val="000000"/>
                </a:solidFill>
                <a:latin typeface="+mn-lt"/>
                <a:ea typeface="+mn-ea"/>
              </a:rPr>
              <a:t>97</a:t>
            </a:fld>
            <a:endParaRPr lang="en-US" sz="1200" b="0" strike="noStrike" spc="-1">
              <a:latin typeface="Times New Roman"/>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0" name="PlaceHolder 1"/>
          <p:cNvSpPr>
            <a:spLocks noGrp="1" noRot="1" noChangeAspect="1"/>
          </p:cNvSpPr>
          <p:nvPr>
            <p:ph type="sldImg"/>
          </p:nvPr>
        </p:nvSpPr>
        <p:spPr>
          <a:xfrm>
            <a:off x="1143000" y="685800"/>
            <a:ext cx="4571280" cy="3428280"/>
          </a:xfrm>
          <a:prstGeom prst="rect">
            <a:avLst/>
          </a:prstGeom>
          <a:ln w="0">
            <a:noFill/>
          </a:ln>
        </p:spPr>
      </p:sp>
      <p:sp>
        <p:nvSpPr>
          <p:cNvPr id="165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2" name="PlaceHolder 3"/>
          <p:cNvSpPr>
            <a:spLocks noGrp="1"/>
          </p:cNvSpPr>
          <p:nvPr>
            <p:ph type="sldNum" idx="4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1CC6A73-B091-41AB-9359-051D2B4337C2}" type="slidenum">
              <a:rPr lang="en-US" sz="1200" b="0" strike="noStrike" spc="-1">
                <a:solidFill>
                  <a:srgbClr val="000000"/>
                </a:solidFill>
                <a:latin typeface="+mn-lt"/>
                <a:ea typeface="+mn-ea"/>
              </a:rPr>
              <a:t>98</a:t>
            </a:fld>
            <a:endParaRPr lang="en-US" sz="1200" b="0" strike="noStrike" spc="-1">
              <a:latin typeface="Times New Roman"/>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3" name="PlaceHolder 1"/>
          <p:cNvSpPr>
            <a:spLocks noGrp="1" noRot="1" noChangeAspect="1"/>
          </p:cNvSpPr>
          <p:nvPr>
            <p:ph type="sldImg"/>
          </p:nvPr>
        </p:nvSpPr>
        <p:spPr>
          <a:xfrm>
            <a:off x="1143000" y="685800"/>
            <a:ext cx="4571280" cy="3428280"/>
          </a:xfrm>
          <a:prstGeom prst="rect">
            <a:avLst/>
          </a:prstGeom>
          <a:ln w="0">
            <a:noFill/>
          </a:ln>
        </p:spPr>
      </p:sp>
      <p:sp>
        <p:nvSpPr>
          <p:cNvPr id="165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5" name="PlaceHolder 3"/>
          <p:cNvSpPr>
            <a:spLocks noGrp="1"/>
          </p:cNvSpPr>
          <p:nvPr>
            <p:ph type="sldNum" idx="4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1178A92F-9AA0-4D48-88C6-39FEFD89EF84}" type="slidenum">
              <a:rPr lang="en-US" sz="1200" b="0" strike="noStrike" spc="-1">
                <a:solidFill>
                  <a:srgbClr val="000000"/>
                </a:solidFill>
                <a:latin typeface="+mn-lt"/>
                <a:ea typeface="+mn-ea"/>
              </a:rPr>
              <a:t>99</a:t>
            </a:fld>
            <a:endParaRPr lang="en-US" sz="1200" b="0" strike="noStrike" spc="-1">
              <a:latin typeface="Times New Roman"/>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6" name="PlaceHolder 1"/>
          <p:cNvSpPr>
            <a:spLocks noGrp="1" noRot="1" noChangeAspect="1"/>
          </p:cNvSpPr>
          <p:nvPr>
            <p:ph type="sldImg"/>
          </p:nvPr>
        </p:nvSpPr>
        <p:spPr>
          <a:xfrm>
            <a:off x="1143000" y="685800"/>
            <a:ext cx="4571280" cy="3428280"/>
          </a:xfrm>
          <a:prstGeom prst="rect">
            <a:avLst/>
          </a:prstGeom>
          <a:ln w="0">
            <a:noFill/>
          </a:ln>
        </p:spPr>
      </p:sp>
      <p:sp>
        <p:nvSpPr>
          <p:cNvPr id="165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58" name="PlaceHolder 3"/>
          <p:cNvSpPr>
            <a:spLocks noGrp="1"/>
          </p:cNvSpPr>
          <p:nvPr>
            <p:ph type="sldNum" idx="4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EFCA9E1-4504-4C2A-82DC-E541CF66BA9F}" type="slidenum">
              <a:rPr lang="en-US" sz="1200" b="0" strike="noStrike" spc="-1">
                <a:solidFill>
                  <a:srgbClr val="000000"/>
                </a:solidFill>
                <a:latin typeface="+mn-lt"/>
                <a:ea typeface="+mn-ea"/>
              </a:rPr>
              <a:t>100</a:t>
            </a:fld>
            <a:endParaRPr lang="en-US" sz="1200" b="0" strike="noStrike" spc="-1">
              <a:latin typeface="Times New Roman"/>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9" name="PlaceHolder 1"/>
          <p:cNvSpPr>
            <a:spLocks noGrp="1" noRot="1" noChangeAspect="1"/>
          </p:cNvSpPr>
          <p:nvPr>
            <p:ph type="sldImg"/>
          </p:nvPr>
        </p:nvSpPr>
        <p:spPr>
          <a:xfrm>
            <a:off x="1143000" y="685800"/>
            <a:ext cx="4571280" cy="3428280"/>
          </a:xfrm>
          <a:prstGeom prst="rect">
            <a:avLst/>
          </a:prstGeom>
          <a:ln w="0">
            <a:noFill/>
          </a:ln>
        </p:spPr>
      </p:sp>
      <p:sp>
        <p:nvSpPr>
          <p:cNvPr id="166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1" name="PlaceHolder 3"/>
          <p:cNvSpPr>
            <a:spLocks noGrp="1"/>
          </p:cNvSpPr>
          <p:nvPr>
            <p:ph type="sldNum" idx="4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5BD57BF-34DF-4D0A-98D1-F0EB876AFC50}" type="slidenum">
              <a:rPr lang="en-US" sz="1200" b="0" strike="noStrike" spc="-1">
                <a:solidFill>
                  <a:srgbClr val="000000"/>
                </a:solidFill>
                <a:latin typeface="+mn-lt"/>
                <a:ea typeface="+mn-ea"/>
              </a:rPr>
              <a:t>101</a:t>
            </a:fld>
            <a:endParaRPr lang="en-US" sz="1200" b="0" strike="noStrike" spc="-1">
              <a:latin typeface="Times New Roman"/>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2" name="PlaceHolder 1"/>
          <p:cNvSpPr>
            <a:spLocks noGrp="1" noRot="1" noChangeAspect="1"/>
          </p:cNvSpPr>
          <p:nvPr>
            <p:ph type="sldImg"/>
          </p:nvPr>
        </p:nvSpPr>
        <p:spPr>
          <a:xfrm>
            <a:off x="1143000" y="685800"/>
            <a:ext cx="4571280" cy="3428280"/>
          </a:xfrm>
          <a:prstGeom prst="rect">
            <a:avLst/>
          </a:prstGeom>
          <a:ln w="0">
            <a:noFill/>
          </a:ln>
        </p:spPr>
      </p:sp>
      <p:sp>
        <p:nvSpPr>
          <p:cNvPr id="166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4" name="PlaceHolder 3"/>
          <p:cNvSpPr>
            <a:spLocks noGrp="1"/>
          </p:cNvSpPr>
          <p:nvPr>
            <p:ph type="sldNum" idx="4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3893DC4-228D-4E72-8477-BCC88197488C}" type="slidenum">
              <a:rPr lang="en-US" sz="1200" b="0" strike="noStrike" spc="-1">
                <a:solidFill>
                  <a:srgbClr val="000000"/>
                </a:solidFill>
                <a:latin typeface="+mn-lt"/>
                <a:ea typeface="+mn-ea"/>
              </a:rPr>
              <a:t>102</a:t>
            </a:fld>
            <a:endParaRPr lang="en-US" sz="1200" b="0" strike="noStrike" spc="-1">
              <a:latin typeface="Times New Roman"/>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5" name="PlaceHolder 1"/>
          <p:cNvSpPr>
            <a:spLocks noGrp="1" noRot="1" noChangeAspect="1"/>
          </p:cNvSpPr>
          <p:nvPr>
            <p:ph type="sldImg"/>
          </p:nvPr>
        </p:nvSpPr>
        <p:spPr>
          <a:xfrm>
            <a:off x="1143000" y="685800"/>
            <a:ext cx="4571280" cy="3428280"/>
          </a:xfrm>
          <a:prstGeom prst="rect">
            <a:avLst/>
          </a:prstGeom>
          <a:ln w="0">
            <a:noFill/>
          </a:ln>
        </p:spPr>
      </p:sp>
      <p:sp>
        <p:nvSpPr>
          <p:cNvPr id="166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67" name="PlaceHolder 3"/>
          <p:cNvSpPr>
            <a:spLocks noGrp="1"/>
          </p:cNvSpPr>
          <p:nvPr>
            <p:ph type="sldNum" idx="5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4DC582-6E1A-416D-BEAC-5D9DC5A4F635}" type="slidenum">
              <a:rPr lang="en-US" sz="1200" b="0" strike="noStrike" spc="-1">
                <a:solidFill>
                  <a:srgbClr val="000000"/>
                </a:solidFill>
                <a:latin typeface="+mn-lt"/>
                <a:ea typeface="+mn-ea"/>
              </a:rPr>
              <a:t>103</a:t>
            </a:fld>
            <a:endParaRPr lang="en-US" sz="1200" b="0" strike="noStrike" spc="-1">
              <a:latin typeface="Times New Roman"/>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8" name="PlaceHolder 1"/>
          <p:cNvSpPr>
            <a:spLocks noGrp="1" noRot="1" noChangeAspect="1"/>
          </p:cNvSpPr>
          <p:nvPr>
            <p:ph type="sldImg"/>
          </p:nvPr>
        </p:nvSpPr>
        <p:spPr>
          <a:xfrm>
            <a:off x="1143000" y="685800"/>
            <a:ext cx="4572000" cy="3429000"/>
          </a:xfrm>
          <a:prstGeom prst="rect">
            <a:avLst/>
          </a:prstGeom>
          <a:ln w="0">
            <a:noFill/>
          </a:ln>
        </p:spPr>
      </p:sp>
      <p:sp>
        <p:nvSpPr>
          <p:cNvPr id="166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0" name="PlaceHolder 3"/>
          <p:cNvSpPr>
            <a:spLocks noGrp="1"/>
          </p:cNvSpPr>
          <p:nvPr>
            <p:ph type="sldNum" idx="5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E8C0E33-EC09-4B74-AEAC-CAF7CBD20621}" type="slidenum">
              <a:rPr lang="en-US" sz="1200" b="0" strike="noStrike" spc="-1">
                <a:solidFill>
                  <a:srgbClr val="000000"/>
                </a:solidFill>
                <a:latin typeface="+mn-lt"/>
                <a:ea typeface="+mn-ea"/>
              </a:rPr>
              <a:t>104</a:t>
            </a:fld>
            <a:endParaRPr lang="en-US" sz="1200" b="0" strike="noStrike" spc="-1">
              <a:latin typeface="Times New Roman"/>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1" name="PlaceHolder 1"/>
          <p:cNvSpPr>
            <a:spLocks noGrp="1" noRot="1" noChangeAspect="1"/>
          </p:cNvSpPr>
          <p:nvPr>
            <p:ph type="sldImg"/>
          </p:nvPr>
        </p:nvSpPr>
        <p:spPr>
          <a:xfrm>
            <a:off x="1143000" y="685800"/>
            <a:ext cx="4571280" cy="3428280"/>
          </a:xfrm>
          <a:prstGeom prst="rect">
            <a:avLst/>
          </a:prstGeom>
          <a:ln w="0">
            <a:noFill/>
          </a:ln>
        </p:spPr>
      </p:sp>
      <p:sp>
        <p:nvSpPr>
          <p:cNvPr id="167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3" name="PlaceHolder 3"/>
          <p:cNvSpPr>
            <a:spLocks noGrp="1"/>
          </p:cNvSpPr>
          <p:nvPr>
            <p:ph type="sldNum" idx="5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8948714D-B7D1-434F-B9B9-FE6B357FDCE5}" type="slidenum">
              <a:rPr lang="en-US" sz="1200" b="0" strike="noStrike" spc="-1">
                <a:solidFill>
                  <a:srgbClr val="000000"/>
                </a:solidFill>
                <a:latin typeface="+mn-lt"/>
                <a:ea typeface="+mn-ea"/>
              </a:rPr>
              <a:t>105</a:t>
            </a:fld>
            <a:endParaRPr lang="en-US" sz="1200" b="0" strike="noStrike" spc="-1">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 name="PlaceHolder 1"/>
          <p:cNvSpPr>
            <a:spLocks noGrp="1" noRot="1" noChangeAspect="1"/>
          </p:cNvSpPr>
          <p:nvPr>
            <p:ph type="sldImg"/>
          </p:nvPr>
        </p:nvSpPr>
        <p:spPr>
          <a:xfrm>
            <a:off x="1143000" y="685800"/>
            <a:ext cx="4571280" cy="3428280"/>
          </a:xfrm>
          <a:prstGeom prst="rect">
            <a:avLst/>
          </a:prstGeom>
          <a:ln w="0">
            <a:noFill/>
          </a:ln>
        </p:spPr>
      </p:sp>
      <p:sp>
        <p:nvSpPr>
          <p:cNvPr id="156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68" name="PlaceHolder 3"/>
          <p:cNvSpPr>
            <a:spLocks noGrp="1"/>
          </p:cNvSpPr>
          <p:nvPr>
            <p:ph type="sldNum" idx="1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E6EB6CB-E042-4C47-981A-6C95769C6322}" type="slidenum">
              <a:rPr lang="en-US" sz="1200" b="0" strike="noStrike" spc="-1">
                <a:solidFill>
                  <a:srgbClr val="000000"/>
                </a:solidFill>
                <a:latin typeface="+mn-lt"/>
                <a:ea typeface="+mn-ea"/>
              </a:rPr>
              <a:t>70</a:t>
            </a:fld>
            <a:endParaRPr lang="en-US" sz="1200" b="0" strike="noStrike" spc="-1">
              <a:latin typeface="Times New Roman"/>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4" name="PlaceHolder 1"/>
          <p:cNvSpPr>
            <a:spLocks noGrp="1" noRot="1" noChangeAspect="1"/>
          </p:cNvSpPr>
          <p:nvPr>
            <p:ph type="sldImg"/>
          </p:nvPr>
        </p:nvSpPr>
        <p:spPr>
          <a:xfrm>
            <a:off x="1143000" y="685800"/>
            <a:ext cx="4571280" cy="3428280"/>
          </a:xfrm>
          <a:prstGeom prst="rect">
            <a:avLst/>
          </a:prstGeom>
          <a:ln w="0">
            <a:noFill/>
          </a:ln>
        </p:spPr>
      </p:sp>
      <p:sp>
        <p:nvSpPr>
          <p:cNvPr id="167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6" name="PlaceHolder 3"/>
          <p:cNvSpPr>
            <a:spLocks noGrp="1"/>
          </p:cNvSpPr>
          <p:nvPr>
            <p:ph type="sldNum" idx="5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E166062-A182-40AD-B8C3-F6AE3F489EF4}" type="slidenum">
              <a:rPr lang="en-US" sz="1200" b="0" strike="noStrike" spc="-1">
                <a:solidFill>
                  <a:srgbClr val="000000"/>
                </a:solidFill>
                <a:latin typeface="+mn-lt"/>
                <a:ea typeface="+mn-ea"/>
              </a:rPr>
              <a:t>106</a:t>
            </a:fld>
            <a:endParaRPr lang="en-US" sz="1200" b="0" strike="noStrike" spc="-1">
              <a:latin typeface="Times New Roman"/>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7" name="PlaceHolder 1"/>
          <p:cNvSpPr>
            <a:spLocks noGrp="1" noRot="1" noChangeAspect="1"/>
          </p:cNvSpPr>
          <p:nvPr>
            <p:ph type="sldImg"/>
          </p:nvPr>
        </p:nvSpPr>
        <p:spPr>
          <a:xfrm>
            <a:off x="1143000" y="685800"/>
            <a:ext cx="4571280" cy="3428280"/>
          </a:xfrm>
          <a:prstGeom prst="rect">
            <a:avLst/>
          </a:prstGeom>
          <a:ln w="0">
            <a:noFill/>
          </a:ln>
        </p:spPr>
      </p:sp>
      <p:sp>
        <p:nvSpPr>
          <p:cNvPr id="167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79" name="PlaceHolder 3"/>
          <p:cNvSpPr>
            <a:spLocks noGrp="1"/>
          </p:cNvSpPr>
          <p:nvPr>
            <p:ph type="sldNum" idx="5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5F38897-7AEC-4086-A0CB-1EFBEA1B6869}" type="slidenum">
              <a:rPr lang="en-US" sz="1200" b="0" strike="noStrike" spc="-1">
                <a:solidFill>
                  <a:srgbClr val="000000"/>
                </a:solidFill>
                <a:latin typeface="+mn-lt"/>
                <a:ea typeface="+mn-ea"/>
              </a:rPr>
              <a:t>107</a:t>
            </a:fld>
            <a:endParaRPr lang="en-US" sz="1200" b="0" strike="noStrike" spc="-1">
              <a:latin typeface="Times New Roman"/>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0" name="PlaceHolder 1"/>
          <p:cNvSpPr>
            <a:spLocks noGrp="1" noRot="1" noChangeAspect="1"/>
          </p:cNvSpPr>
          <p:nvPr>
            <p:ph type="sldImg"/>
          </p:nvPr>
        </p:nvSpPr>
        <p:spPr>
          <a:xfrm>
            <a:off x="1143000" y="685800"/>
            <a:ext cx="4571280" cy="3428280"/>
          </a:xfrm>
          <a:prstGeom prst="rect">
            <a:avLst/>
          </a:prstGeom>
          <a:ln w="0">
            <a:noFill/>
          </a:ln>
        </p:spPr>
      </p:sp>
      <p:sp>
        <p:nvSpPr>
          <p:cNvPr id="168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2" name="PlaceHolder 3"/>
          <p:cNvSpPr>
            <a:spLocks noGrp="1"/>
          </p:cNvSpPr>
          <p:nvPr>
            <p:ph type="sldNum" idx="5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89594BD-7D7C-4F5A-864C-473EFCEDBBC7}" type="slidenum">
              <a:rPr lang="en-US" sz="1200" b="0" strike="noStrike" spc="-1">
                <a:solidFill>
                  <a:srgbClr val="000000"/>
                </a:solidFill>
                <a:latin typeface="+mn-lt"/>
                <a:ea typeface="+mn-ea"/>
              </a:rPr>
              <a:t>108</a:t>
            </a:fld>
            <a:endParaRPr lang="en-US" sz="1200" b="0" strike="noStrike" spc="-1">
              <a:latin typeface="Times New Roman"/>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3" name="PlaceHolder 1"/>
          <p:cNvSpPr>
            <a:spLocks noGrp="1" noRot="1" noChangeAspect="1"/>
          </p:cNvSpPr>
          <p:nvPr>
            <p:ph type="sldImg"/>
          </p:nvPr>
        </p:nvSpPr>
        <p:spPr>
          <a:xfrm>
            <a:off x="1143000" y="685800"/>
            <a:ext cx="4572000" cy="3429000"/>
          </a:xfrm>
          <a:prstGeom prst="rect">
            <a:avLst/>
          </a:prstGeom>
          <a:ln w="0">
            <a:noFill/>
          </a:ln>
        </p:spPr>
      </p:sp>
      <p:sp>
        <p:nvSpPr>
          <p:cNvPr id="168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5" name="PlaceHolder 3"/>
          <p:cNvSpPr>
            <a:spLocks noGrp="1"/>
          </p:cNvSpPr>
          <p:nvPr>
            <p:ph type="sldNum" idx="5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E2DA5BC1-D565-4745-93A3-2DE83A06E84E}" type="slidenum">
              <a:rPr lang="en-US" sz="1200" b="0" strike="noStrike" spc="-1">
                <a:solidFill>
                  <a:srgbClr val="000000"/>
                </a:solidFill>
                <a:latin typeface="+mn-lt"/>
                <a:ea typeface="+mn-ea"/>
              </a:rPr>
              <a:t>109</a:t>
            </a:fld>
            <a:endParaRPr lang="en-US" sz="1200" b="0" strike="noStrike" spc="-1">
              <a:latin typeface="Times New Roman"/>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6" name="PlaceHolder 1"/>
          <p:cNvSpPr>
            <a:spLocks noGrp="1" noRot="1" noChangeAspect="1"/>
          </p:cNvSpPr>
          <p:nvPr>
            <p:ph type="sldImg"/>
          </p:nvPr>
        </p:nvSpPr>
        <p:spPr>
          <a:xfrm>
            <a:off x="1143000" y="685800"/>
            <a:ext cx="4571280" cy="3428280"/>
          </a:xfrm>
          <a:prstGeom prst="rect">
            <a:avLst/>
          </a:prstGeom>
          <a:ln w="0">
            <a:noFill/>
          </a:ln>
        </p:spPr>
      </p:sp>
      <p:sp>
        <p:nvSpPr>
          <p:cNvPr id="168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88" name="PlaceHolder 3"/>
          <p:cNvSpPr>
            <a:spLocks noGrp="1"/>
          </p:cNvSpPr>
          <p:nvPr>
            <p:ph type="sldNum" idx="5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EFBC97A-386D-47FA-B703-33429DFFD02B}" type="slidenum">
              <a:rPr lang="en-US" sz="1200" b="0" strike="noStrike" spc="-1">
                <a:solidFill>
                  <a:srgbClr val="000000"/>
                </a:solidFill>
                <a:latin typeface="+mn-lt"/>
                <a:ea typeface="+mn-ea"/>
              </a:rPr>
              <a:t>110</a:t>
            </a:fld>
            <a:endParaRPr lang="en-US" sz="1200" b="0" strike="noStrike" spc="-1">
              <a:latin typeface="Times New Roman"/>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 name="PlaceHolder 1"/>
          <p:cNvSpPr>
            <a:spLocks noGrp="1" noRot="1" noChangeAspect="1"/>
          </p:cNvSpPr>
          <p:nvPr>
            <p:ph type="sldImg"/>
          </p:nvPr>
        </p:nvSpPr>
        <p:spPr>
          <a:xfrm>
            <a:off x="1143000" y="685800"/>
            <a:ext cx="4571280" cy="3428280"/>
          </a:xfrm>
          <a:prstGeom prst="rect">
            <a:avLst/>
          </a:prstGeom>
          <a:ln w="0">
            <a:noFill/>
          </a:ln>
        </p:spPr>
      </p:sp>
      <p:sp>
        <p:nvSpPr>
          <p:cNvPr id="169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1" name="PlaceHolder 3"/>
          <p:cNvSpPr>
            <a:spLocks noGrp="1"/>
          </p:cNvSpPr>
          <p:nvPr>
            <p:ph type="sldNum" idx="5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F7B0405-8710-4882-85DB-917D7127ED45}" type="slidenum">
              <a:rPr lang="en-US" sz="1200" b="0" strike="noStrike" spc="-1">
                <a:solidFill>
                  <a:srgbClr val="000000"/>
                </a:solidFill>
                <a:latin typeface="+mn-lt"/>
                <a:ea typeface="+mn-ea"/>
              </a:rPr>
              <a:t>111</a:t>
            </a:fld>
            <a:endParaRPr lang="en-US" sz="1200" b="0" strike="noStrike" spc="-1">
              <a:latin typeface="Times New Roman"/>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2" name="PlaceHolder 1"/>
          <p:cNvSpPr>
            <a:spLocks noGrp="1" noRot="1" noChangeAspect="1"/>
          </p:cNvSpPr>
          <p:nvPr>
            <p:ph type="sldImg"/>
          </p:nvPr>
        </p:nvSpPr>
        <p:spPr>
          <a:xfrm>
            <a:off x="1143000" y="685800"/>
            <a:ext cx="4571280" cy="3428280"/>
          </a:xfrm>
          <a:prstGeom prst="rect">
            <a:avLst/>
          </a:prstGeom>
          <a:ln w="0">
            <a:noFill/>
          </a:ln>
        </p:spPr>
      </p:sp>
      <p:sp>
        <p:nvSpPr>
          <p:cNvPr id="169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4" name="PlaceHolder 3"/>
          <p:cNvSpPr>
            <a:spLocks noGrp="1"/>
          </p:cNvSpPr>
          <p:nvPr>
            <p:ph type="sldNum" idx="5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EBB456A-9954-4082-841B-E5EB5ACC1110}" type="slidenum">
              <a:rPr lang="en-US" sz="1200" b="0" strike="noStrike" spc="-1">
                <a:solidFill>
                  <a:srgbClr val="000000"/>
                </a:solidFill>
                <a:latin typeface="+mn-lt"/>
                <a:ea typeface="+mn-ea"/>
              </a:rPr>
              <a:t>112</a:t>
            </a:fld>
            <a:endParaRPr lang="en-US" sz="1200" b="0" strike="noStrike" spc="-1">
              <a:latin typeface="Times New Roman"/>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5" name="PlaceHolder 1"/>
          <p:cNvSpPr>
            <a:spLocks noGrp="1" noRot="1" noChangeAspect="1"/>
          </p:cNvSpPr>
          <p:nvPr>
            <p:ph type="sldImg"/>
          </p:nvPr>
        </p:nvSpPr>
        <p:spPr>
          <a:xfrm>
            <a:off x="1143000" y="685800"/>
            <a:ext cx="4571280" cy="3428280"/>
          </a:xfrm>
          <a:prstGeom prst="rect">
            <a:avLst/>
          </a:prstGeom>
          <a:ln w="0">
            <a:noFill/>
          </a:ln>
        </p:spPr>
      </p:sp>
      <p:sp>
        <p:nvSpPr>
          <p:cNvPr id="169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697" name="PlaceHolder 3"/>
          <p:cNvSpPr>
            <a:spLocks noGrp="1"/>
          </p:cNvSpPr>
          <p:nvPr>
            <p:ph type="sldNum" idx="6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67B6248B-906F-4007-AEF2-FB9E7C44EF0C}" type="slidenum">
              <a:rPr lang="en-US" sz="1200" b="0" strike="noStrike" spc="-1">
                <a:solidFill>
                  <a:srgbClr val="000000"/>
                </a:solidFill>
                <a:latin typeface="+mn-lt"/>
                <a:ea typeface="+mn-ea"/>
              </a:rPr>
              <a:t>113</a:t>
            </a:fld>
            <a:endParaRPr lang="en-US" sz="1200" b="0" strike="noStrike" spc="-1">
              <a:latin typeface="Times New Roman"/>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8" name="PlaceHolder 1"/>
          <p:cNvSpPr>
            <a:spLocks noGrp="1" noRot="1" noChangeAspect="1"/>
          </p:cNvSpPr>
          <p:nvPr>
            <p:ph type="sldImg"/>
          </p:nvPr>
        </p:nvSpPr>
        <p:spPr>
          <a:xfrm>
            <a:off x="1143000" y="685800"/>
            <a:ext cx="4571280" cy="3428280"/>
          </a:xfrm>
          <a:prstGeom prst="rect">
            <a:avLst/>
          </a:prstGeom>
          <a:ln w="0">
            <a:noFill/>
          </a:ln>
        </p:spPr>
      </p:sp>
      <p:sp>
        <p:nvSpPr>
          <p:cNvPr id="169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0" name="PlaceHolder 3"/>
          <p:cNvSpPr>
            <a:spLocks noGrp="1"/>
          </p:cNvSpPr>
          <p:nvPr>
            <p:ph type="sldNum" idx="6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9CE9B87-EE26-49AB-A3DF-FE01A002AC37}" type="slidenum">
              <a:rPr lang="en-US" sz="1200" b="0" strike="noStrike" spc="-1">
                <a:solidFill>
                  <a:srgbClr val="000000"/>
                </a:solidFill>
                <a:latin typeface="+mn-lt"/>
                <a:ea typeface="+mn-ea"/>
              </a:rPr>
              <a:t>114</a:t>
            </a:fld>
            <a:endParaRPr lang="en-US" sz="1200" b="0" strike="noStrike" spc="-1">
              <a:latin typeface="Times New Roman"/>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1" name="PlaceHolder 1"/>
          <p:cNvSpPr>
            <a:spLocks noGrp="1" noRot="1" noChangeAspect="1"/>
          </p:cNvSpPr>
          <p:nvPr>
            <p:ph type="sldImg"/>
          </p:nvPr>
        </p:nvSpPr>
        <p:spPr>
          <a:xfrm>
            <a:off x="1143000" y="685800"/>
            <a:ext cx="4571280" cy="3428280"/>
          </a:xfrm>
          <a:prstGeom prst="rect">
            <a:avLst/>
          </a:prstGeom>
          <a:ln w="0">
            <a:noFill/>
          </a:ln>
        </p:spPr>
      </p:sp>
      <p:sp>
        <p:nvSpPr>
          <p:cNvPr id="170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3" name="PlaceHolder 3"/>
          <p:cNvSpPr>
            <a:spLocks noGrp="1"/>
          </p:cNvSpPr>
          <p:nvPr>
            <p:ph type="sldNum" idx="6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F955408-F437-441A-B578-BA8E5F9DBDAD}" type="slidenum">
              <a:rPr lang="en-US" sz="1200" b="0" strike="noStrike" spc="-1">
                <a:solidFill>
                  <a:srgbClr val="000000"/>
                </a:solidFill>
                <a:latin typeface="+mn-lt"/>
                <a:ea typeface="+mn-ea"/>
              </a:rPr>
              <a:t>115</a:t>
            </a:fld>
            <a:endParaRPr lang="en-US"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9" name="PlaceHolder 1"/>
          <p:cNvSpPr>
            <a:spLocks noGrp="1" noRot="1" noChangeAspect="1"/>
          </p:cNvSpPr>
          <p:nvPr>
            <p:ph type="sldImg"/>
          </p:nvPr>
        </p:nvSpPr>
        <p:spPr>
          <a:xfrm>
            <a:off x="1143000" y="685800"/>
            <a:ext cx="4571280" cy="3428280"/>
          </a:xfrm>
          <a:prstGeom prst="rect">
            <a:avLst/>
          </a:prstGeom>
          <a:ln w="0">
            <a:noFill/>
          </a:ln>
        </p:spPr>
      </p:sp>
      <p:sp>
        <p:nvSpPr>
          <p:cNvPr id="157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1" name="PlaceHolder 3"/>
          <p:cNvSpPr>
            <a:spLocks noGrp="1"/>
          </p:cNvSpPr>
          <p:nvPr>
            <p:ph type="sldNum" idx="1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0EE398D-FC0D-40F6-A4E5-63CA9058591B}" type="slidenum">
              <a:rPr lang="en-US" sz="1200" b="0" strike="noStrike" spc="-1">
                <a:solidFill>
                  <a:srgbClr val="000000"/>
                </a:solidFill>
                <a:latin typeface="+mn-lt"/>
                <a:ea typeface="+mn-ea"/>
              </a:rPr>
              <a:t>71</a:t>
            </a:fld>
            <a:endParaRPr lang="en-US" sz="1200" b="0" strike="noStrike" spc="-1">
              <a:latin typeface="Times New Roman"/>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4" name="PlaceHolder 1"/>
          <p:cNvSpPr>
            <a:spLocks noGrp="1" noRot="1" noChangeAspect="1"/>
          </p:cNvSpPr>
          <p:nvPr>
            <p:ph type="sldImg"/>
          </p:nvPr>
        </p:nvSpPr>
        <p:spPr>
          <a:xfrm>
            <a:off x="1143000" y="685800"/>
            <a:ext cx="4571280" cy="3428280"/>
          </a:xfrm>
          <a:prstGeom prst="rect">
            <a:avLst/>
          </a:prstGeom>
          <a:ln w="0">
            <a:noFill/>
          </a:ln>
        </p:spPr>
      </p:sp>
      <p:sp>
        <p:nvSpPr>
          <p:cNvPr id="170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6" name="PlaceHolder 3"/>
          <p:cNvSpPr>
            <a:spLocks noGrp="1"/>
          </p:cNvSpPr>
          <p:nvPr>
            <p:ph type="sldNum" idx="6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B8CBA9F-CD51-4747-8862-CC8A75611E07}" type="slidenum">
              <a:rPr lang="en-US" sz="1200" b="0" strike="noStrike" spc="-1">
                <a:solidFill>
                  <a:srgbClr val="000000"/>
                </a:solidFill>
                <a:latin typeface="+mn-lt"/>
                <a:ea typeface="+mn-ea"/>
              </a:rPr>
              <a:t>116</a:t>
            </a:fld>
            <a:endParaRPr lang="en-US" sz="1200" b="0" strike="noStrike" spc="-1">
              <a:latin typeface="Times New Roman"/>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7" name="PlaceHolder 1"/>
          <p:cNvSpPr>
            <a:spLocks noGrp="1" noRot="1" noChangeAspect="1"/>
          </p:cNvSpPr>
          <p:nvPr>
            <p:ph type="sldImg"/>
          </p:nvPr>
        </p:nvSpPr>
        <p:spPr>
          <a:xfrm>
            <a:off x="1143000" y="685800"/>
            <a:ext cx="4571280" cy="3428280"/>
          </a:xfrm>
          <a:prstGeom prst="rect">
            <a:avLst/>
          </a:prstGeom>
          <a:ln w="0">
            <a:noFill/>
          </a:ln>
        </p:spPr>
      </p:sp>
      <p:sp>
        <p:nvSpPr>
          <p:cNvPr id="170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09" name="PlaceHolder 3"/>
          <p:cNvSpPr>
            <a:spLocks noGrp="1"/>
          </p:cNvSpPr>
          <p:nvPr>
            <p:ph type="sldNum" idx="6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A5D0268-04B9-4127-9E4C-55C454B1A696}" type="slidenum">
              <a:rPr lang="en-US" sz="1200" b="0" strike="noStrike" spc="-1">
                <a:solidFill>
                  <a:srgbClr val="000000"/>
                </a:solidFill>
                <a:latin typeface="+mn-lt"/>
                <a:ea typeface="+mn-ea"/>
              </a:rPr>
              <a:t>117</a:t>
            </a:fld>
            <a:endParaRPr lang="en-US" sz="1200" b="0" strike="noStrike" spc="-1">
              <a:latin typeface="Times New Roman"/>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 name="PlaceHolder 1"/>
          <p:cNvSpPr>
            <a:spLocks noGrp="1" noRot="1" noChangeAspect="1"/>
          </p:cNvSpPr>
          <p:nvPr>
            <p:ph type="sldImg"/>
          </p:nvPr>
        </p:nvSpPr>
        <p:spPr>
          <a:xfrm>
            <a:off x="1143000" y="685800"/>
            <a:ext cx="4571280" cy="3428280"/>
          </a:xfrm>
          <a:prstGeom prst="rect">
            <a:avLst/>
          </a:prstGeom>
          <a:ln w="0">
            <a:noFill/>
          </a:ln>
        </p:spPr>
      </p:sp>
      <p:sp>
        <p:nvSpPr>
          <p:cNvPr id="171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2" name="PlaceHolder 3"/>
          <p:cNvSpPr>
            <a:spLocks noGrp="1"/>
          </p:cNvSpPr>
          <p:nvPr>
            <p:ph type="sldNum" idx="6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AEB9DC06-3875-49C3-927B-5E2ED32DDA25}" type="slidenum">
              <a:rPr lang="en-US" sz="1200" b="0" strike="noStrike" spc="-1">
                <a:solidFill>
                  <a:srgbClr val="000000"/>
                </a:solidFill>
                <a:latin typeface="+mn-lt"/>
                <a:ea typeface="+mn-ea"/>
              </a:rPr>
              <a:t>118</a:t>
            </a:fld>
            <a:endParaRPr lang="en-US" sz="1200" b="0" strike="noStrike" spc="-1">
              <a:latin typeface="Times New Roman"/>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3" name="PlaceHolder 1"/>
          <p:cNvSpPr>
            <a:spLocks noGrp="1" noRot="1" noChangeAspect="1"/>
          </p:cNvSpPr>
          <p:nvPr>
            <p:ph type="sldImg"/>
          </p:nvPr>
        </p:nvSpPr>
        <p:spPr>
          <a:xfrm>
            <a:off x="1143000" y="685800"/>
            <a:ext cx="4571280" cy="3428280"/>
          </a:xfrm>
          <a:prstGeom prst="rect">
            <a:avLst/>
          </a:prstGeom>
          <a:ln w="0">
            <a:noFill/>
          </a:ln>
        </p:spPr>
      </p:sp>
      <p:sp>
        <p:nvSpPr>
          <p:cNvPr id="171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5" name="PlaceHolder 3"/>
          <p:cNvSpPr>
            <a:spLocks noGrp="1"/>
          </p:cNvSpPr>
          <p:nvPr>
            <p:ph type="sldNum" idx="6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C815C1C-1D81-4732-A5F2-C02ACB1E9965}" type="slidenum">
              <a:rPr lang="en-US" sz="1200" b="0" strike="noStrike" spc="-1">
                <a:solidFill>
                  <a:srgbClr val="000000"/>
                </a:solidFill>
                <a:latin typeface="+mn-lt"/>
                <a:ea typeface="+mn-ea"/>
              </a:rPr>
              <a:t>119</a:t>
            </a:fld>
            <a:endParaRPr lang="en-US" sz="1200" b="0" strike="noStrike" spc="-1">
              <a:latin typeface="Times New Roman"/>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6" name="PlaceHolder 1"/>
          <p:cNvSpPr>
            <a:spLocks noGrp="1" noRot="1" noChangeAspect="1"/>
          </p:cNvSpPr>
          <p:nvPr>
            <p:ph type="sldImg"/>
          </p:nvPr>
        </p:nvSpPr>
        <p:spPr>
          <a:xfrm>
            <a:off x="1143000" y="685800"/>
            <a:ext cx="4571280" cy="3428280"/>
          </a:xfrm>
          <a:prstGeom prst="rect">
            <a:avLst/>
          </a:prstGeom>
          <a:ln w="0">
            <a:noFill/>
          </a:ln>
        </p:spPr>
      </p:sp>
      <p:sp>
        <p:nvSpPr>
          <p:cNvPr id="171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18" name="PlaceHolder 3"/>
          <p:cNvSpPr>
            <a:spLocks noGrp="1"/>
          </p:cNvSpPr>
          <p:nvPr>
            <p:ph type="sldNum" idx="6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76C9F85-DE0B-40AB-9231-F6D362FF6E78}" type="slidenum">
              <a:rPr lang="en-US" sz="1200" b="0" strike="noStrike" spc="-1">
                <a:solidFill>
                  <a:srgbClr val="000000"/>
                </a:solidFill>
                <a:latin typeface="+mn-lt"/>
                <a:ea typeface="+mn-ea"/>
              </a:rPr>
              <a:t>120</a:t>
            </a:fld>
            <a:endParaRPr lang="en-US" sz="1200" b="0" strike="noStrike" spc="-1">
              <a:latin typeface="Times New Roman"/>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9" name="PlaceHolder 1"/>
          <p:cNvSpPr>
            <a:spLocks noGrp="1" noRot="1" noChangeAspect="1"/>
          </p:cNvSpPr>
          <p:nvPr>
            <p:ph type="sldImg"/>
          </p:nvPr>
        </p:nvSpPr>
        <p:spPr>
          <a:xfrm>
            <a:off x="1143000" y="685800"/>
            <a:ext cx="4571280" cy="3428280"/>
          </a:xfrm>
          <a:prstGeom prst="rect">
            <a:avLst/>
          </a:prstGeom>
          <a:ln w="0">
            <a:noFill/>
          </a:ln>
        </p:spPr>
      </p:sp>
      <p:sp>
        <p:nvSpPr>
          <p:cNvPr id="1720"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1" name="PlaceHolder 3"/>
          <p:cNvSpPr>
            <a:spLocks noGrp="1"/>
          </p:cNvSpPr>
          <p:nvPr>
            <p:ph type="sldNum" idx="68"/>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959ED582-5D16-4BCB-AF7F-B0B69DAF89AE}" type="slidenum">
              <a:rPr lang="en-US" sz="1200" b="0" strike="noStrike" spc="-1">
                <a:solidFill>
                  <a:srgbClr val="000000"/>
                </a:solidFill>
                <a:latin typeface="+mn-lt"/>
                <a:ea typeface="+mn-ea"/>
              </a:rPr>
              <a:t>121</a:t>
            </a:fld>
            <a:endParaRPr lang="en-US" sz="1200" b="0" strike="noStrike" spc="-1">
              <a:latin typeface="Times New Roman"/>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2" name="PlaceHolder 1"/>
          <p:cNvSpPr>
            <a:spLocks noGrp="1" noRot="1" noChangeAspect="1"/>
          </p:cNvSpPr>
          <p:nvPr>
            <p:ph type="sldImg"/>
          </p:nvPr>
        </p:nvSpPr>
        <p:spPr>
          <a:xfrm>
            <a:off x="1143000" y="685800"/>
            <a:ext cx="4571280" cy="3428280"/>
          </a:xfrm>
          <a:prstGeom prst="rect">
            <a:avLst/>
          </a:prstGeom>
          <a:ln w="0">
            <a:noFill/>
          </a:ln>
        </p:spPr>
      </p:sp>
      <p:sp>
        <p:nvSpPr>
          <p:cNvPr id="172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4" name="PlaceHolder 3"/>
          <p:cNvSpPr>
            <a:spLocks noGrp="1"/>
          </p:cNvSpPr>
          <p:nvPr>
            <p:ph type="sldNum" idx="6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E21F34A-EFDB-479C-B9D3-F86A9C290C52}" type="slidenum">
              <a:rPr lang="en-US" sz="1200" b="0" strike="noStrike" spc="-1">
                <a:solidFill>
                  <a:srgbClr val="000000"/>
                </a:solidFill>
                <a:latin typeface="+mn-lt"/>
                <a:ea typeface="+mn-ea"/>
              </a:rPr>
              <a:t>122</a:t>
            </a:fld>
            <a:endParaRPr lang="en-US" sz="1200" b="0" strike="noStrike" spc="-1">
              <a:latin typeface="Times New Roman"/>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5" name="PlaceHolder 1"/>
          <p:cNvSpPr>
            <a:spLocks noGrp="1" noRot="1" noChangeAspect="1"/>
          </p:cNvSpPr>
          <p:nvPr>
            <p:ph type="sldImg"/>
          </p:nvPr>
        </p:nvSpPr>
        <p:spPr>
          <a:xfrm>
            <a:off x="1143000" y="685800"/>
            <a:ext cx="4571280" cy="3428280"/>
          </a:xfrm>
          <a:prstGeom prst="rect">
            <a:avLst/>
          </a:prstGeom>
          <a:ln w="0">
            <a:noFill/>
          </a:ln>
        </p:spPr>
      </p:sp>
      <p:sp>
        <p:nvSpPr>
          <p:cNvPr id="172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27" name="PlaceHolder 3"/>
          <p:cNvSpPr>
            <a:spLocks noGrp="1"/>
          </p:cNvSpPr>
          <p:nvPr>
            <p:ph type="sldNum" idx="7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570A1D7-98E1-4233-BA9C-DACFEA97D34E}" type="slidenum">
              <a:rPr lang="en-US" sz="1200" b="0" strike="noStrike" spc="-1">
                <a:solidFill>
                  <a:srgbClr val="000000"/>
                </a:solidFill>
                <a:latin typeface="+mn-lt"/>
                <a:ea typeface="+mn-ea"/>
              </a:rPr>
              <a:t>123</a:t>
            </a:fld>
            <a:endParaRPr lang="en-US" sz="1200" b="0" strike="noStrike" spc="-1">
              <a:latin typeface="Times New Roman"/>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8" name="PlaceHolder 1"/>
          <p:cNvSpPr>
            <a:spLocks noGrp="1" noRot="1" noChangeAspect="1"/>
          </p:cNvSpPr>
          <p:nvPr>
            <p:ph type="sldImg"/>
          </p:nvPr>
        </p:nvSpPr>
        <p:spPr>
          <a:xfrm>
            <a:off x="1143000" y="685800"/>
            <a:ext cx="4571280" cy="3428280"/>
          </a:xfrm>
          <a:prstGeom prst="rect">
            <a:avLst/>
          </a:prstGeom>
          <a:ln w="0">
            <a:noFill/>
          </a:ln>
        </p:spPr>
      </p:sp>
      <p:sp>
        <p:nvSpPr>
          <p:cNvPr id="172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0" name="PlaceHolder 3"/>
          <p:cNvSpPr>
            <a:spLocks noGrp="1"/>
          </p:cNvSpPr>
          <p:nvPr>
            <p:ph type="sldNum" idx="7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0A1B7B42-E6C8-4F64-B8B8-CC1AFA6F8045}" type="slidenum">
              <a:rPr lang="en-US" sz="1200" b="0" strike="noStrike" spc="-1">
                <a:solidFill>
                  <a:srgbClr val="000000"/>
                </a:solidFill>
                <a:latin typeface="+mn-lt"/>
                <a:ea typeface="+mn-ea"/>
              </a:rPr>
              <a:t>124</a:t>
            </a:fld>
            <a:endParaRPr lang="en-US" sz="1200" b="0" strike="noStrike" spc="-1">
              <a:latin typeface="Times New Roman"/>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1" name="PlaceHolder 1"/>
          <p:cNvSpPr>
            <a:spLocks noGrp="1" noRot="1" noChangeAspect="1"/>
          </p:cNvSpPr>
          <p:nvPr>
            <p:ph type="sldImg"/>
          </p:nvPr>
        </p:nvSpPr>
        <p:spPr>
          <a:xfrm>
            <a:off x="1143000" y="685800"/>
            <a:ext cx="4571280" cy="3428280"/>
          </a:xfrm>
          <a:prstGeom prst="rect">
            <a:avLst/>
          </a:prstGeom>
          <a:ln w="0">
            <a:noFill/>
          </a:ln>
        </p:spPr>
      </p:sp>
      <p:sp>
        <p:nvSpPr>
          <p:cNvPr id="173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3" name="PlaceHolder 3"/>
          <p:cNvSpPr>
            <a:spLocks noGrp="1"/>
          </p:cNvSpPr>
          <p:nvPr>
            <p:ph type="sldNum" idx="7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C6ADC313-27F1-4A56-92F1-F994417862BE}" type="slidenum">
              <a:rPr lang="en-US" sz="1200" b="0" strike="noStrike" spc="-1">
                <a:solidFill>
                  <a:srgbClr val="000000"/>
                </a:solidFill>
                <a:latin typeface="+mn-lt"/>
                <a:ea typeface="+mn-ea"/>
              </a:rPr>
              <a:t>125</a:t>
            </a:fld>
            <a:endParaRPr lang="en-US"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2" name="PlaceHolder 1"/>
          <p:cNvSpPr>
            <a:spLocks noGrp="1" noRot="1" noChangeAspect="1"/>
          </p:cNvSpPr>
          <p:nvPr>
            <p:ph type="sldImg"/>
          </p:nvPr>
        </p:nvSpPr>
        <p:spPr>
          <a:xfrm>
            <a:off x="1143000" y="685800"/>
            <a:ext cx="4571280" cy="3428280"/>
          </a:xfrm>
          <a:prstGeom prst="rect">
            <a:avLst/>
          </a:prstGeom>
          <a:ln w="0">
            <a:noFill/>
          </a:ln>
        </p:spPr>
      </p:sp>
      <p:sp>
        <p:nvSpPr>
          <p:cNvPr id="1573"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4" name="PlaceHolder 3"/>
          <p:cNvSpPr>
            <a:spLocks noGrp="1"/>
          </p:cNvSpPr>
          <p:nvPr>
            <p:ph type="sldNum" idx="19"/>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D493ABC-3B65-4252-B61A-E3DDA47A5233}" type="slidenum">
              <a:rPr lang="en-US" sz="1200" b="0" strike="noStrike" spc="-1">
                <a:solidFill>
                  <a:srgbClr val="000000"/>
                </a:solidFill>
                <a:latin typeface="+mn-lt"/>
                <a:ea typeface="+mn-ea"/>
              </a:rPr>
              <a:t>72</a:t>
            </a:fld>
            <a:endParaRPr lang="en-US" sz="1200" b="0" strike="noStrike" spc="-1">
              <a:latin typeface="Times New Roman"/>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4" name="PlaceHolder 1"/>
          <p:cNvSpPr>
            <a:spLocks noGrp="1" noRot="1" noChangeAspect="1"/>
          </p:cNvSpPr>
          <p:nvPr>
            <p:ph type="sldImg"/>
          </p:nvPr>
        </p:nvSpPr>
        <p:spPr>
          <a:xfrm>
            <a:off x="1143000" y="685800"/>
            <a:ext cx="4571280" cy="3428280"/>
          </a:xfrm>
          <a:prstGeom prst="rect">
            <a:avLst/>
          </a:prstGeom>
          <a:ln w="0">
            <a:noFill/>
          </a:ln>
        </p:spPr>
      </p:sp>
      <p:sp>
        <p:nvSpPr>
          <p:cNvPr id="1735"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6" name="PlaceHolder 3"/>
          <p:cNvSpPr>
            <a:spLocks noGrp="1"/>
          </p:cNvSpPr>
          <p:nvPr>
            <p:ph type="sldNum" idx="73"/>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7F4A6BD-4693-479B-8689-AEC26FAD4BC3}" type="slidenum">
              <a:rPr lang="en-US" sz="1200" b="0" strike="noStrike" spc="-1">
                <a:solidFill>
                  <a:srgbClr val="000000"/>
                </a:solidFill>
                <a:latin typeface="+mn-lt"/>
                <a:ea typeface="+mn-ea"/>
              </a:rPr>
              <a:t>126</a:t>
            </a:fld>
            <a:endParaRPr lang="en-US" sz="1200" b="0" strike="noStrike" spc="-1">
              <a:latin typeface="Times New Roman"/>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7" name="PlaceHolder 1"/>
          <p:cNvSpPr>
            <a:spLocks noGrp="1" noRot="1" noChangeAspect="1"/>
          </p:cNvSpPr>
          <p:nvPr>
            <p:ph type="sldImg"/>
          </p:nvPr>
        </p:nvSpPr>
        <p:spPr>
          <a:xfrm>
            <a:off x="1143000" y="685800"/>
            <a:ext cx="4572000" cy="3429000"/>
          </a:xfrm>
          <a:prstGeom prst="rect">
            <a:avLst/>
          </a:prstGeom>
          <a:ln w="0">
            <a:noFill/>
          </a:ln>
        </p:spPr>
      </p:sp>
      <p:sp>
        <p:nvSpPr>
          <p:cNvPr id="1738"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39" name="PlaceHolder 3"/>
          <p:cNvSpPr>
            <a:spLocks noGrp="1"/>
          </p:cNvSpPr>
          <p:nvPr>
            <p:ph type="sldNum" idx="74"/>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D07E039D-A37C-49A0-B36C-4A6DC077EDDF}" type="slidenum">
              <a:rPr lang="en-US" sz="1200" b="0" strike="noStrike" spc="-1">
                <a:solidFill>
                  <a:srgbClr val="000000"/>
                </a:solidFill>
                <a:latin typeface="+mn-lt"/>
                <a:ea typeface="+mn-ea"/>
              </a:rPr>
              <a:t>127</a:t>
            </a:fld>
            <a:endParaRPr lang="en-US" sz="1200" b="0" strike="noStrike" spc="-1">
              <a:latin typeface="Times New Roman"/>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 name="PlaceHolder 1"/>
          <p:cNvSpPr>
            <a:spLocks noGrp="1" noRot="1" noChangeAspect="1"/>
          </p:cNvSpPr>
          <p:nvPr>
            <p:ph type="sldImg"/>
          </p:nvPr>
        </p:nvSpPr>
        <p:spPr>
          <a:xfrm>
            <a:off x="1143000" y="685800"/>
            <a:ext cx="4571280" cy="3428280"/>
          </a:xfrm>
          <a:prstGeom prst="rect">
            <a:avLst/>
          </a:prstGeom>
          <a:ln w="0">
            <a:noFill/>
          </a:ln>
        </p:spPr>
      </p:sp>
      <p:sp>
        <p:nvSpPr>
          <p:cNvPr id="1741"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2" name="PlaceHolder 3"/>
          <p:cNvSpPr>
            <a:spLocks noGrp="1"/>
          </p:cNvSpPr>
          <p:nvPr>
            <p:ph type="sldNum" idx="75"/>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27BFF653-8362-4288-89D9-B94727C2C1CF}" type="slidenum">
              <a:rPr lang="en-US" sz="1200" b="0" strike="noStrike" spc="-1">
                <a:solidFill>
                  <a:srgbClr val="000000"/>
                </a:solidFill>
                <a:latin typeface="+mn-lt"/>
                <a:ea typeface="+mn-ea"/>
              </a:rPr>
              <a:t>128</a:t>
            </a:fld>
            <a:endParaRPr lang="en-US" sz="1200" b="0" strike="noStrike" spc="-1">
              <a:latin typeface="Times New Roman"/>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3" name="PlaceHolder 1"/>
          <p:cNvSpPr>
            <a:spLocks noGrp="1" noRot="1" noChangeAspect="1"/>
          </p:cNvSpPr>
          <p:nvPr>
            <p:ph type="sldImg"/>
          </p:nvPr>
        </p:nvSpPr>
        <p:spPr>
          <a:xfrm>
            <a:off x="1143000" y="685800"/>
            <a:ext cx="4571280" cy="3428280"/>
          </a:xfrm>
          <a:prstGeom prst="rect">
            <a:avLst/>
          </a:prstGeom>
          <a:ln w="0">
            <a:noFill/>
          </a:ln>
        </p:spPr>
      </p:sp>
      <p:sp>
        <p:nvSpPr>
          <p:cNvPr id="1744"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5" name="PlaceHolder 3"/>
          <p:cNvSpPr>
            <a:spLocks noGrp="1"/>
          </p:cNvSpPr>
          <p:nvPr>
            <p:ph type="sldNum" idx="76"/>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5D2BB557-4DCD-4E56-AB6A-EF37A3D49E9A}" type="slidenum">
              <a:rPr lang="en-US" sz="1200" b="0" strike="noStrike" spc="-1">
                <a:solidFill>
                  <a:srgbClr val="000000"/>
                </a:solidFill>
                <a:latin typeface="+mn-lt"/>
                <a:ea typeface="+mn-ea"/>
              </a:rPr>
              <a:t>129</a:t>
            </a:fld>
            <a:endParaRPr lang="en-US" sz="1200" b="0" strike="noStrike" spc="-1">
              <a:latin typeface="Times New Roman"/>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PlaceHolder 1"/>
          <p:cNvSpPr>
            <a:spLocks noGrp="1" noRot="1" noChangeAspect="1"/>
          </p:cNvSpPr>
          <p:nvPr>
            <p:ph type="sldImg"/>
          </p:nvPr>
        </p:nvSpPr>
        <p:spPr>
          <a:xfrm>
            <a:off x="1143000" y="685800"/>
            <a:ext cx="4571280" cy="3428280"/>
          </a:xfrm>
          <a:prstGeom prst="rect">
            <a:avLst/>
          </a:prstGeom>
          <a:ln w="0">
            <a:noFill/>
          </a:ln>
        </p:spPr>
      </p:sp>
      <p:sp>
        <p:nvSpPr>
          <p:cNvPr id="1747"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748" name="PlaceHolder 3"/>
          <p:cNvSpPr>
            <a:spLocks noGrp="1"/>
          </p:cNvSpPr>
          <p:nvPr>
            <p:ph type="sldNum" idx="77"/>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BAAE535-9291-4CFC-91F0-BCA82FFC1052}" type="slidenum">
              <a:rPr lang="en-US" sz="1200" b="0" strike="noStrike" spc="-1">
                <a:solidFill>
                  <a:srgbClr val="000000"/>
                </a:solidFill>
                <a:latin typeface="+mn-lt"/>
                <a:ea typeface="+mn-ea"/>
              </a:rPr>
              <a:t>130</a:t>
            </a:fld>
            <a:endParaRPr lang="en-US"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PlaceHolder 1"/>
          <p:cNvSpPr>
            <a:spLocks noGrp="1" noRot="1" noChangeAspect="1"/>
          </p:cNvSpPr>
          <p:nvPr>
            <p:ph type="sldImg"/>
          </p:nvPr>
        </p:nvSpPr>
        <p:spPr>
          <a:xfrm>
            <a:off x="1143000" y="685800"/>
            <a:ext cx="4571280" cy="3428280"/>
          </a:xfrm>
          <a:prstGeom prst="rect">
            <a:avLst/>
          </a:prstGeom>
          <a:ln w="0">
            <a:noFill/>
          </a:ln>
        </p:spPr>
      </p:sp>
      <p:sp>
        <p:nvSpPr>
          <p:cNvPr id="1576"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77" name="PlaceHolder 3"/>
          <p:cNvSpPr>
            <a:spLocks noGrp="1"/>
          </p:cNvSpPr>
          <p:nvPr>
            <p:ph type="sldNum" idx="20"/>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FCC20E22-4DB3-4C6F-BA60-B5EAD5A18C8A}" type="slidenum">
              <a:rPr lang="en-US" sz="1200" b="0" strike="noStrike" spc="-1">
                <a:solidFill>
                  <a:srgbClr val="000000"/>
                </a:solidFill>
                <a:latin typeface="+mn-lt"/>
                <a:ea typeface="+mn-ea"/>
              </a:rPr>
              <a:t>73</a:t>
            </a:fld>
            <a:endParaRPr lang="en-US"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8" name="PlaceHolder 1"/>
          <p:cNvSpPr>
            <a:spLocks noGrp="1" noRot="1" noChangeAspect="1"/>
          </p:cNvSpPr>
          <p:nvPr>
            <p:ph type="sldImg"/>
          </p:nvPr>
        </p:nvSpPr>
        <p:spPr>
          <a:xfrm>
            <a:off x="1143000" y="685800"/>
            <a:ext cx="4572000" cy="3429000"/>
          </a:xfrm>
          <a:prstGeom prst="rect">
            <a:avLst/>
          </a:prstGeom>
          <a:ln w="0">
            <a:noFill/>
          </a:ln>
        </p:spPr>
      </p:sp>
      <p:sp>
        <p:nvSpPr>
          <p:cNvPr id="1579"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0" name="PlaceHolder 3"/>
          <p:cNvSpPr>
            <a:spLocks noGrp="1"/>
          </p:cNvSpPr>
          <p:nvPr>
            <p:ph type="sldNum" idx="21"/>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38C77E46-9C5A-4D97-84DD-807E97B80A1D}" type="slidenum">
              <a:rPr lang="en-US" sz="1200" b="0" strike="noStrike" spc="-1">
                <a:solidFill>
                  <a:srgbClr val="000000"/>
                </a:solidFill>
                <a:latin typeface="+mn-lt"/>
                <a:ea typeface="+mn-ea"/>
              </a:rPr>
              <a:t>74</a:t>
            </a:fld>
            <a:endParaRPr lang="en-US" sz="1200" b="0" strike="noStrike" spc="-1">
              <a:latin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1" name="PlaceHolder 1"/>
          <p:cNvSpPr>
            <a:spLocks noGrp="1" noRot="1" noChangeAspect="1"/>
          </p:cNvSpPr>
          <p:nvPr>
            <p:ph type="sldImg"/>
          </p:nvPr>
        </p:nvSpPr>
        <p:spPr>
          <a:xfrm>
            <a:off x="1143000" y="685800"/>
            <a:ext cx="4571280" cy="3428280"/>
          </a:xfrm>
          <a:prstGeom prst="rect">
            <a:avLst/>
          </a:prstGeom>
          <a:ln w="0">
            <a:noFill/>
          </a:ln>
        </p:spPr>
      </p:sp>
      <p:sp>
        <p:nvSpPr>
          <p:cNvPr id="1582" name="PlaceHolder 2"/>
          <p:cNvSpPr>
            <a:spLocks noGrp="1"/>
          </p:cNvSpPr>
          <p:nvPr>
            <p:ph type="body"/>
          </p:nvPr>
        </p:nvSpPr>
        <p:spPr>
          <a:xfrm>
            <a:off x="685800" y="4343400"/>
            <a:ext cx="5485680" cy="4114080"/>
          </a:xfrm>
          <a:prstGeom prst="rect">
            <a:avLst/>
          </a:prstGeom>
          <a:noFill/>
          <a:ln w="0">
            <a:noFill/>
          </a:ln>
        </p:spPr>
        <p:txBody>
          <a:bodyPr lIns="0" tIns="0" rIns="0" bIns="0" anchor="t">
            <a:normAutofit/>
          </a:bodyPr>
          <a:lstStyle/>
          <a:p>
            <a:endParaRPr lang="en-US" sz="2000" b="0" strike="noStrike" spc="-1">
              <a:latin typeface="Arial"/>
            </a:endParaRPr>
          </a:p>
        </p:txBody>
      </p:sp>
      <p:sp>
        <p:nvSpPr>
          <p:cNvPr id="1583" name="PlaceHolder 3"/>
          <p:cNvSpPr>
            <a:spLocks noGrp="1"/>
          </p:cNvSpPr>
          <p:nvPr>
            <p:ph type="sldNum" idx="22"/>
          </p:nvPr>
        </p:nvSpPr>
        <p:spPr>
          <a:xfrm>
            <a:off x="3884760" y="8685360"/>
            <a:ext cx="2971080" cy="456480"/>
          </a:xfrm>
          <a:prstGeom prst="rect">
            <a:avLst/>
          </a:prstGeom>
          <a:noFill/>
          <a:ln w="0">
            <a:noFill/>
          </a:ln>
        </p:spPr>
        <p:txBody>
          <a:bodyPr lIns="0" tIns="0" rIns="0" bIns="0" anchor="b">
            <a:noAutofit/>
          </a:bodyPr>
          <a:lstStyle>
            <a:lvl1pPr algn="r">
              <a:lnSpc>
                <a:spcPct val="100000"/>
              </a:lnSpc>
              <a:buNone/>
              <a:defRPr lang="en-US" sz="1200" b="0" strike="noStrike" spc="-1">
                <a:solidFill>
                  <a:srgbClr val="000000"/>
                </a:solidFill>
                <a:latin typeface="+mn-lt"/>
                <a:ea typeface="+mn-ea"/>
              </a:defRPr>
            </a:lvl1pPr>
          </a:lstStyle>
          <a:p>
            <a:pPr algn="r">
              <a:lnSpc>
                <a:spcPct val="100000"/>
              </a:lnSpc>
              <a:buNone/>
            </a:pPr>
            <a:fld id="{48147947-F061-477E-8EC1-05E01AC47333}" type="slidenum">
              <a:rPr lang="en-US" sz="1200" b="0" strike="noStrike" spc="-1">
                <a:solidFill>
                  <a:srgbClr val="000000"/>
                </a:solidFill>
                <a:latin typeface="+mn-lt"/>
                <a:ea typeface="+mn-ea"/>
              </a:rPr>
              <a:t>75</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78A1A31-BFE2-45C7-A182-E437E6CC7DE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29445483-F0EC-44BB-B3D6-EFA12B78D526}"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533971D-B7D9-4BD0-BC03-83A364DF87B3}"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2885EF51-363B-4A22-A918-EB95DD355DD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6DA031AC-9034-4B38-9613-589D142B1174}"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2AC0E24D-2FAE-4332-9A39-419863BB681B}"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1B44E73-A5F6-4BC2-9168-79E54E891799}"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18776DD8-0695-465E-BC64-4CDACBFFB6E3}"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EFA9425-AB01-4788-9DF7-AB74F835E29E}"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AEF2615-3B8F-4EF5-9773-EBA127C660E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36E15771-6360-48EC-9B25-ECF1F05B137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endParaRPr lang="en-US" sz="4400" b="0" strike="noStrike" spc="-1">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CEEE98BF-9461-4465-A961-140BF6BA9B06}"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ANN-CSIT               By: Arjun Saud</a:t>
            </a:r>
            <a:endParaRPr lang="en-US" sz="1200" b="0" strike="noStrike" spc="-1">
              <a:latin typeface="Times New Roman"/>
            </a:endParaRPr>
          </a:p>
        </p:txBody>
      </p:sp>
      <p:sp>
        <p:nvSpPr>
          <p:cNvPr id="6" name="PlaceHolder 2"/>
          <p:cNvSpPr>
            <a:spLocks noGrp="1"/>
          </p:cNvSpPr>
          <p:nvPr>
            <p:ph type="sldNum" idx="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349270D4-C5EC-4CAA-89B8-1C318C052781}" type="slidenum">
              <a:rPr lang="en-US" sz="1200" b="0" strike="noStrike" spc="-1">
                <a:solidFill>
                  <a:srgbClr val="8B8B8B"/>
                </a:solidFill>
                <a:latin typeface="Calibri"/>
              </a:rPr>
              <a:t>‹#›</a:t>
            </a:fld>
            <a:endParaRPr lang="en-US" sz="1200" b="0" strike="noStrike" spc="-1">
              <a:latin typeface="Times New Roman"/>
            </a:endParaRPr>
          </a:p>
        </p:txBody>
      </p:sp>
      <p:sp>
        <p:nvSpPr>
          <p:cNvPr id="2" name="PlaceHolder 3"/>
          <p:cNvSpPr>
            <a:spLocks noGrp="1"/>
          </p:cNvSpPr>
          <p:nvPr>
            <p:ph type="dt" idx="3"/>
          </p:nvPr>
        </p:nvSpPr>
        <p:spPr>
          <a:xfrm>
            <a:off x="457200" y="6356520"/>
            <a:ext cx="2133000" cy="364320"/>
          </a:xfrm>
          <a:prstGeom prst="rect">
            <a:avLst/>
          </a:prstGeom>
          <a:noFill/>
          <a:ln w="0">
            <a:noFill/>
          </a:ln>
        </p:spPr>
        <p:txBody>
          <a:bodyPr lIns="90000" tIns="45000" rIns="90000" bIns="45000" anchor="ctr">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tIns="0" rIns="0" bIns="0" anchor="ctr">
            <a:noAutofit/>
          </a:bodyPr>
          <a:lstStyle/>
          <a:p>
            <a:pPr algn="ctr">
              <a:buNone/>
            </a:pPr>
            <a:r>
              <a:rPr lang="en-US" sz="4400" b="0" strike="noStrike" spc="-1">
                <a:latin typeface="Arial"/>
              </a:rPr>
              <a:t>Click to edit the title text format</a:t>
            </a: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wmf"/></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9.wmf"/><Relationship Id="rId4" Type="http://schemas.openxmlformats.org/officeDocument/2006/relationships/oleObject" Target="../embeddings/oleObject2.bin"/></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7.xml"/><Relationship Id="rId1" Type="http://schemas.openxmlformats.org/officeDocument/2006/relationships/slideLayout" Target="../slideLayouts/slideLayout1.xml"/><Relationship Id="rId4" Type="http://schemas.openxmlformats.org/officeDocument/2006/relationships/image" Target="../media/image96.wmf"/></Relationships>
</file>

<file path=ppt/slides/_rels/slide124.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60.xml"/><Relationship Id="rId1" Type="http://schemas.openxmlformats.org/officeDocument/2006/relationships/slideLayout" Target="../slideLayouts/slideLayout1.xml"/><Relationship Id="rId4" Type="http://schemas.openxmlformats.org/officeDocument/2006/relationships/image" Target="../media/image98.wmf"/></Relationships>
</file>

<file path=ppt/slides/_rels/slide127.xml.rels><?xml version="1.0" encoding="UTF-8" standalone="yes"?>
<Relationships xmlns="http://schemas.openxmlformats.org/package/2006/relationships"><Relationship Id="rId3" Type="http://schemas.openxmlformats.org/officeDocument/2006/relationships/image" Target="../media/image99.jpg"/><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12.wmf"/><Relationship Id="rId7" Type="http://schemas.openxmlformats.org/officeDocument/2006/relationships/image" Target="../media/image14.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13.wmf"/><Relationship Id="rId4" Type="http://schemas.openxmlformats.org/officeDocument/2006/relationships/oleObject" Target="../embeddings/oleObject2.bin"/><Relationship Id="rId9" Type="http://schemas.openxmlformats.org/officeDocument/2006/relationships/image" Target="../media/image15.wmf"/></Relationships>
</file>

<file path=ppt/slides/_rels/slide16.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17.wmf"/><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4.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26.w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1.wmf"/><Relationship Id="rId4" Type="http://schemas.openxmlformats.org/officeDocument/2006/relationships/oleObject" Target="../embeddings/oleObject2.bin"/></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33.wmf"/><Relationship Id="rId4" Type="http://schemas.openxmlformats.org/officeDocument/2006/relationships/oleObject" Target="../embeddings/oleObject2.bin"/></Relationships>
</file>

<file path=ppt/slides/_rels/slide4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image" Target="../media/image35.wmf"/><Relationship Id="rId7" Type="http://schemas.openxmlformats.org/officeDocument/2006/relationships/image" Target="../media/image37.wmf"/><Relationship Id="rId12" Type="http://schemas.openxmlformats.org/officeDocument/2006/relationships/image" Target="../media/image40.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5.bin"/><Relationship Id="rId4" Type="http://schemas.openxmlformats.org/officeDocument/2006/relationships/oleObject" Target="../embeddings/oleObject2.bin"/><Relationship Id="rId9" Type="http://schemas.openxmlformats.org/officeDocument/2006/relationships/image" Target="../media/image38.wmf"/></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image" Target="../media/image1.wmf"/><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42.wmf"/><Relationship Id="rId4" Type="http://schemas.openxmlformats.org/officeDocument/2006/relationships/oleObject" Target="../embeddings/oleObject2.bin"/></Relationships>
</file>

<file path=ppt/slides/_rels/slide5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1.bin"/><Relationship Id="rId1" Type="http://schemas.openxmlformats.org/officeDocument/2006/relationships/slideLayout" Target="../slideLayouts/slideLayout1.xml"/><Relationship Id="rId4" Type="http://schemas.openxmlformats.org/officeDocument/2006/relationships/image" Target="../media/image45.wmf"/></Relationships>
</file>

<file path=ppt/slides/_rels/slide52.x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48.wmf"/><Relationship Id="rId4" Type="http://schemas.openxmlformats.org/officeDocument/2006/relationships/oleObject" Target="../embeddings/oleObject2.bin"/></Relationships>
</file>

<file path=ppt/slides/_rels/slide54.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oleObject" Target="../embeddings/oleObject3.bin"/><Relationship Id="rId5" Type="http://schemas.openxmlformats.org/officeDocument/2006/relationships/image" Target="../media/image50.wmf"/><Relationship Id="rId4" Type="http://schemas.openxmlformats.org/officeDocument/2006/relationships/oleObject" Target="../embeddings/oleObject2.bin"/></Relationships>
</file>

<file path=ppt/slides/_rels/slide55.x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5.wmf"/><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oleObject" Target="../embeddings/oleObject2.bin"/></Relationships>
</file>

<file path=ppt/slides/_rels/slide56.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oleObject" Target="../embeddings/oleObject1.bin"/><Relationship Id="rId1" Type="http://schemas.openxmlformats.org/officeDocument/2006/relationships/slideLayout" Target="../slideLayouts/slideLayout1.xml"/><Relationship Id="rId5" Type="http://schemas.openxmlformats.org/officeDocument/2006/relationships/image" Target="../media/image57.wmf"/><Relationship Id="rId4" Type="http://schemas.openxmlformats.org/officeDocument/2006/relationships/oleObject" Target="../embeddings/oleObject2.bin"/></Relationships>
</file>

<file path=ppt/slides/_rels/slide57.x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60.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58.png"/><Relationship Id="rId1" Type="http://schemas.openxmlformats.org/officeDocument/2006/relationships/slideLayout" Target="../slideLayouts/slideLayout1.xml"/><Relationship Id="rId4" Type="http://schemas.openxmlformats.org/officeDocument/2006/relationships/image" Target="../media/image62.w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63.png"/><Relationship Id="rId1" Type="http://schemas.openxmlformats.org/officeDocument/2006/relationships/slideLayout" Target="../slideLayouts/slideLayout1.xml"/><Relationship Id="rId4" Type="http://schemas.openxmlformats.org/officeDocument/2006/relationships/image" Target="../media/image64.wmf"/></Relationships>
</file>

<file path=ppt/slides/_rels/slide64.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1.xml"/><Relationship Id="rId4" Type="http://schemas.openxmlformats.org/officeDocument/2006/relationships/image" Target="../media/image67.png"/></Relationships>
</file>

<file path=ppt/slides/_rels/slide6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70.wmf"/></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2.w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73.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74.wmf"/></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75.w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76.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78.wmf"/><Relationship Id="rId5" Type="http://schemas.openxmlformats.org/officeDocument/2006/relationships/oleObject" Target="../embeddings/oleObject2.bin"/><Relationship Id="rId4" Type="http://schemas.openxmlformats.org/officeDocument/2006/relationships/image" Target="../media/image77.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80.wmf"/><Relationship Id="rId5" Type="http://schemas.openxmlformats.org/officeDocument/2006/relationships/oleObject" Target="../embeddings/oleObject2.bin"/><Relationship Id="rId4" Type="http://schemas.openxmlformats.org/officeDocument/2006/relationships/image" Target="../media/image79.w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82.wmf"/><Relationship Id="rId5" Type="http://schemas.openxmlformats.org/officeDocument/2006/relationships/oleObject" Target="../embeddings/oleObject2.bin"/><Relationship Id="rId4" Type="http://schemas.openxmlformats.org/officeDocument/2006/relationships/image" Target="../media/image81.w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w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85.w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86.w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87.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88.w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89.w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90.wmf"/></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8.xml"/><Relationship Id="rId1" Type="http://schemas.openxmlformats.org/officeDocument/2006/relationships/slideLayout" Target="../slideLayouts/slideLayout1.xml"/><Relationship Id="rId5" Type="http://schemas.openxmlformats.org/officeDocument/2006/relationships/image" Target="../media/image84.png"/><Relationship Id="rId4" Type="http://schemas.openxmlformats.org/officeDocument/2006/relationships/image" Target="../media/image83.wmf"/></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PlaceHolder 1"/>
          <p:cNvSpPr>
            <a:spLocks noGrp="1"/>
          </p:cNvSpPr>
          <p:nvPr>
            <p:ph/>
          </p:nvPr>
        </p:nvSpPr>
        <p:spPr>
          <a:xfrm>
            <a:off x="457200" y="1600200"/>
            <a:ext cx="8228880" cy="4525200"/>
          </a:xfrm>
          <a:prstGeom prst="rect">
            <a:avLst/>
          </a:prstGeom>
          <a:noFill/>
          <a:ln w="0">
            <a:noFill/>
          </a:ln>
        </p:spPr>
        <p:txBody>
          <a:bodyPr lIns="90000" tIns="45000" rIns="90000" bIns="45000" anchor="t">
            <a:normAutofit fontScale="96500"/>
          </a:bodyPr>
          <a:lstStyle/>
          <a:p>
            <a:pPr marL="343080" indent="-343080" algn="ctr">
              <a:lnSpc>
                <a:spcPct val="100000"/>
              </a:lnSpc>
              <a:spcBef>
                <a:spcPts val="839"/>
              </a:spcBef>
              <a:buNone/>
              <a:tabLst>
                <a:tab pos="0" algn="l"/>
              </a:tabLst>
            </a:pPr>
            <a:endParaRPr lang="en-US" sz="4200" b="0" strike="noStrike" spc="-1">
              <a:latin typeface="Arial"/>
            </a:endParaRPr>
          </a:p>
          <a:p>
            <a:pPr marL="343080" indent="-343080" algn="ctr">
              <a:lnSpc>
                <a:spcPct val="100000"/>
              </a:lnSpc>
              <a:spcBef>
                <a:spcPts val="839"/>
              </a:spcBef>
              <a:buNone/>
              <a:tabLst>
                <a:tab pos="0" algn="l"/>
              </a:tabLst>
            </a:pPr>
            <a:endParaRPr lang="en-US" sz="4200" b="0" strike="noStrike" spc="-1">
              <a:latin typeface="Arial"/>
            </a:endParaRPr>
          </a:p>
          <a:p>
            <a:pPr marL="343080" indent="-343080" algn="ctr">
              <a:lnSpc>
                <a:spcPct val="100000"/>
              </a:lnSpc>
              <a:spcBef>
                <a:spcPts val="879"/>
              </a:spcBef>
              <a:buNone/>
              <a:tabLst>
                <a:tab pos="0" algn="l"/>
              </a:tabLst>
            </a:pPr>
            <a:r>
              <a:rPr lang="en-US" sz="4200" b="1" strike="noStrike" spc="-1">
                <a:solidFill>
                  <a:srgbClr val="000000"/>
                </a:solidFill>
                <a:latin typeface="Book Antiqua"/>
              </a:rPr>
              <a:t>Unit</a:t>
            </a:r>
            <a:r>
              <a:rPr lang="en-US" sz="4400" b="1" strike="noStrike" spc="-1">
                <a:solidFill>
                  <a:srgbClr val="000000"/>
                </a:solidFill>
                <a:latin typeface="Book Antiqua"/>
              </a:rPr>
              <a:t>-3</a:t>
            </a:r>
            <a:endParaRPr lang="en-US" sz="4400" b="0" strike="noStrike" spc="-1">
              <a:latin typeface="Arial"/>
            </a:endParaRPr>
          </a:p>
          <a:p>
            <a:pPr marL="343080" indent="-343080" algn="ctr">
              <a:lnSpc>
                <a:spcPct val="100000"/>
              </a:lnSpc>
              <a:spcBef>
                <a:spcPts val="839"/>
              </a:spcBef>
              <a:buNone/>
              <a:tabLst>
                <a:tab pos="0" algn="l"/>
              </a:tabLst>
            </a:pPr>
            <a:r>
              <a:rPr lang="en-US" sz="4200" b="1" u="sng" strike="noStrike" spc="-1">
                <a:solidFill>
                  <a:srgbClr val="000000"/>
                </a:solidFill>
                <a:uFillTx/>
                <a:latin typeface="Book Antiqua"/>
              </a:rPr>
              <a:t>Feedforward Neural Networks</a:t>
            </a:r>
            <a:endParaRPr lang="en-US" sz="4200" b="0" strike="noStrike" spc="-1">
              <a:latin typeface="Arial"/>
            </a:endParaRPr>
          </a:p>
          <a:p>
            <a:pPr marL="343080" indent="-343080" algn="ctr">
              <a:lnSpc>
                <a:spcPct val="100000"/>
              </a:lnSpc>
              <a:spcBef>
                <a:spcPts val="839"/>
              </a:spcBef>
              <a:buNone/>
              <a:tabLst>
                <a:tab pos="0" algn="l"/>
              </a:tabLst>
            </a:pPr>
            <a:r>
              <a:rPr lang="en-US" sz="3000" b="1" strike="noStrike" spc="-1">
                <a:solidFill>
                  <a:srgbClr val="000000"/>
                </a:solidFill>
                <a:latin typeface="Book Antiqua"/>
              </a:rPr>
              <a:t>By: Arjun Saud, Asst. Prof. CDCSIT,TU	</a:t>
            </a:r>
            <a:r>
              <a:rPr lang="en-US" sz="3500" b="0" strike="noStrike" spc="-1">
                <a:solidFill>
                  <a:srgbClr val="000000"/>
                </a:solidFill>
                <a:latin typeface="Book Antiqua"/>
              </a:rPr>
              <a:t>	</a:t>
            </a:r>
            <a:r>
              <a:rPr lang="en-US" sz="4200" b="1" strike="noStrike" spc="-1">
                <a:solidFill>
                  <a:srgbClr val="000000"/>
                </a:solidFill>
                <a:latin typeface="Book Antiqua"/>
              </a:rPr>
              <a:t>				   		</a:t>
            </a:r>
            <a:endParaRPr lang="en-US" sz="4200" b="0" strike="noStrike" spc="-1">
              <a:latin typeface="Arial"/>
            </a:endParaRPr>
          </a:p>
        </p:txBody>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CD679D82-6FA3-4A90-AE9D-095269CA1BD8}" type="slidenum">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 name="Picture 79"/>
          <p:cNvPicPr/>
          <p:nvPr/>
        </p:nvPicPr>
        <p:blipFill>
          <a:blip r:embed="rId2"/>
          <a:stretch/>
        </p:blipFill>
        <p:spPr>
          <a:xfrm>
            <a:off x="1981080" y="2133720"/>
            <a:ext cx="5180760" cy="2517480"/>
          </a:xfrm>
          <a:prstGeom prst="rect">
            <a:avLst/>
          </a:prstGeom>
          <a:ln w="9525">
            <a:noFill/>
          </a:ln>
        </p:spPr>
      </p:pic>
      <p:sp>
        <p:nvSpPr>
          <p:cNvPr id="15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5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3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We can derive error correction rule for perceptron. Model of perceptron is given below, </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this model, we can write</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a:t>
            </a:r>
            <a:r>
              <a:rPr lang="en-US" sz="2800" b="0" i="1" strike="noStrike" spc="-1">
                <a:solidFill>
                  <a:srgbClr val="000000"/>
                </a:solidFill>
                <a:latin typeface="Book Antiqua"/>
              </a:rPr>
              <a:t>x</a:t>
            </a:r>
            <a:r>
              <a:rPr lang="en-US" sz="2800" b="0" strike="noStrike" spc="-1">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0,</a:t>
            </a:r>
            <a:r>
              <a:rPr lang="en-US" sz="2800" b="0" i="1" strike="noStrike" spc="-1">
                <a:solidFill>
                  <a:srgbClr val="000000"/>
                </a:solidFill>
                <a:latin typeface="Book Antiqua"/>
              </a:rPr>
              <a:t> x</a:t>
            </a:r>
            <a:r>
              <a:rPr lang="en-US" sz="2800" b="0" strike="noStrike" spc="-1" baseline="-25000">
                <a:solidFill>
                  <a:srgbClr val="000000"/>
                </a:solidFill>
                <a:latin typeface="Book Antiqua"/>
              </a:rPr>
              <a:t>1,</a:t>
            </a:r>
            <a:r>
              <a:rPr lang="en-US" sz="2800" b="0" i="1" strike="noStrike" spc="-1">
                <a:solidFill>
                  <a:srgbClr val="000000"/>
                </a:solidFill>
                <a:latin typeface="Book Antiqua"/>
              </a:rPr>
              <a:t> x</a:t>
            </a:r>
            <a:r>
              <a:rPr lang="en-US" sz="2800" b="0" strike="noStrike" spc="-1" baseline="-25000">
                <a:solidFill>
                  <a:srgbClr val="000000"/>
                </a:solidFill>
                <a:latin typeface="Book Antiqua"/>
              </a:rPr>
              <a:t>2,……….</a:t>
            </a:r>
            <a:r>
              <a:rPr lang="en-US" sz="2800" b="0" i="1" strike="noStrike" spc="-1">
                <a:solidFill>
                  <a:srgbClr val="000000"/>
                </a:solidFill>
                <a:latin typeface="Book Antiqua"/>
              </a:rPr>
              <a:t> x</a:t>
            </a:r>
            <a:r>
              <a:rPr lang="en-US" sz="2800" b="0" strike="noStrike" spc="-1" baseline="-25000">
                <a:solidFill>
                  <a:srgbClr val="000000"/>
                </a:solidFill>
                <a:latin typeface="Book Antiqua"/>
              </a:rPr>
              <a:t>m</a:t>
            </a:r>
            <a:r>
              <a:rPr lang="en-US" sz="2800" b="0" strike="noStrike" spc="-1">
                <a:solidFill>
                  <a:srgbClr val="000000"/>
                </a:solidFill>
                <a:latin typeface="Book Antiqua"/>
              </a:rPr>
              <a:t>] and </a:t>
            </a:r>
            <a:r>
              <a:rPr lang="en-US" sz="2800" b="0" i="1" strike="noStrike" spc="-1">
                <a:solidFill>
                  <a:srgbClr val="000000"/>
                </a:solidFill>
                <a:latin typeface="Book Antiqua"/>
              </a:rPr>
              <a:t>w</a:t>
            </a:r>
            <a:r>
              <a:rPr lang="en-US" sz="2800" b="0" strike="noStrike" spc="-1">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0,</a:t>
            </a:r>
            <a:r>
              <a:rPr lang="en-US" sz="2800" b="0" i="1" strike="noStrike" spc="-1">
                <a:solidFill>
                  <a:srgbClr val="000000"/>
                </a:solidFill>
                <a:latin typeface="Book Antiqua"/>
              </a:rPr>
              <a:t> w</a:t>
            </a:r>
            <a:r>
              <a:rPr lang="en-US" sz="2800" b="0" strike="noStrike" spc="-1" baseline="-25000">
                <a:solidFill>
                  <a:srgbClr val="000000"/>
                </a:solidFill>
                <a:latin typeface="Book Antiqua"/>
              </a:rPr>
              <a:t>1,……….</a:t>
            </a:r>
            <a:r>
              <a:rPr lang="en-US" sz="2800" b="0" i="1" strike="noStrike" spc="-1">
                <a:solidFill>
                  <a:srgbClr val="000000"/>
                </a:solidFill>
                <a:latin typeface="Book Antiqua"/>
              </a:rPr>
              <a:t> w</a:t>
            </a:r>
            <a:r>
              <a:rPr lang="en-US" sz="2800" b="0" strike="noStrike" spc="-1" baseline="-25000">
                <a:solidFill>
                  <a:srgbClr val="000000"/>
                </a:solidFill>
                <a:latin typeface="Book Antiqua"/>
              </a:rPr>
              <a:t>m</a:t>
            </a:r>
            <a:r>
              <a:rPr lang="en-US" sz="2800" b="0" strike="noStrike" spc="-1">
                <a:solidFill>
                  <a:srgbClr val="000000"/>
                </a:solidFill>
                <a:latin typeface="Book Antiqua"/>
              </a:rPr>
              <a:t>]</a:t>
            </a:r>
            <a:endParaRPr lang="en-US" sz="2800" b="0" strike="noStrike" spc="-1">
              <a:latin typeface="Arial"/>
            </a:endParaRPr>
          </a:p>
        </p:txBody>
      </p:sp>
      <p:sp>
        <p:nvSpPr>
          <p:cNvPr id="15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63" name="Picture 80"/>
          <p:cNvGraphicFramePr/>
          <p:nvPr>
            <p:extLst>
              <p:ext uri="{D42A27DB-BD31-4B8C-83A1-F6EECF244321}">
                <p14:modId xmlns:p14="http://schemas.microsoft.com/office/powerpoint/2010/main" val="3348811217"/>
              </p:ext>
            </p:extLst>
          </p:nvPr>
        </p:nvGraphicFramePr>
        <p:xfrm>
          <a:off x="1066320" y="5685480"/>
          <a:ext cx="1448640" cy="8978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63" name="Picture 80"/>
                      <p:cNvPicPr/>
                      <p:nvPr/>
                    </p:nvPicPr>
                    <p:blipFill>
                      <a:blip r:embed="rId4"/>
                      <a:stretch/>
                    </p:blipFill>
                    <p:spPr>
                      <a:xfrm>
                        <a:off x="1066320" y="5685480"/>
                        <a:ext cx="1448640" cy="897840"/>
                      </a:xfrm>
                      <a:prstGeom prst="rect">
                        <a:avLst/>
                      </a:prstGeom>
                      <a:ln w="0">
                        <a:noFill/>
                      </a:ln>
                    </p:spPr>
                  </p:pic>
                </p:oleObj>
              </mc:Fallback>
            </mc:AlternateContent>
          </a:graphicData>
        </a:graphic>
      </p:graphicFrame>
      <p:pic>
        <p:nvPicPr>
          <p:cNvPr id="165" name="Picture 164"/>
          <p:cNvPicPr/>
          <p:nvPr/>
        </p:nvPicPr>
        <p:blipFill>
          <a:blip r:embed="rId4"/>
          <a:stretch/>
        </p:blipFill>
        <p:spPr>
          <a:xfrm>
            <a:off x="3086460" y="5511240"/>
            <a:ext cx="1447560" cy="888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FC4A85C-1DC8-4FE0-AFEE-EBCEA4AF7547}" type="slidenum">
              <a:t>10</a:t>
            </a:fld>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32"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Let k=3. That means we will shuffle the data and then split the data into 3 groups.</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1= {(1,3),(5,11)}  </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2= {(6,13),(3,7)}</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Fold 3= {(2,5),(4,9)}</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Three models are trained and evaluated with each fold given a chance to be the held out test set. For example:</a:t>
            </a:r>
            <a:endParaRPr lang="en-US" sz="26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1</a:t>
            </a:r>
            <a:r>
              <a:rPr lang="en-US" sz="2400" b="0" strike="noStrike" spc="-1">
                <a:solidFill>
                  <a:srgbClr val="000000"/>
                </a:solidFill>
                <a:latin typeface="Book Antiqua"/>
              </a:rPr>
              <a:t>: Trained on Fold 1 + Fold 2, Tested on Fold 3</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2</a:t>
            </a:r>
            <a:r>
              <a:rPr lang="en-US" sz="2400" b="0" strike="noStrike" spc="-1">
                <a:solidFill>
                  <a:srgbClr val="000000"/>
                </a:solidFill>
                <a:latin typeface="Book Antiqua"/>
              </a:rPr>
              <a:t>: Trained on Fold 2 + Fold 3, Tested on Fold 1</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1" strike="noStrike" spc="-1">
                <a:solidFill>
                  <a:srgbClr val="000000"/>
                </a:solidFill>
                <a:latin typeface="Book Antiqua"/>
              </a:rPr>
              <a:t>Model 3</a:t>
            </a:r>
            <a:r>
              <a:rPr lang="en-US" sz="2400" b="0" strike="noStrike" spc="-1">
                <a:solidFill>
                  <a:srgbClr val="000000"/>
                </a:solidFill>
                <a:latin typeface="Book Antiqua"/>
              </a:rPr>
              <a:t>: Trained on Fold 1 + Fold 3, Tested on Fold 2</a:t>
            </a:r>
            <a:endParaRPr lang="en-US" sz="24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12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E434610-C546-405D-BD1B-A8B989DCFCB7}" type="slidenum">
              <a:t>100</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41"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typical cross-validation, results of multiple runs of model-testing are averaged together. In contrast, the holdout method, involves a single run.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It should be used with caution because without such averaging of multiple runs, one may achieve highly misleading results. Predictive accuracy will tend to be unstable since it will not be smoothed out by multiple iterations.</a:t>
            </a:r>
            <a:endParaRPr lang="en-US" sz="2800" b="0" strike="noStrike" spc="-1">
              <a:latin typeface="Arial"/>
            </a:endParaRPr>
          </a:p>
        </p:txBody>
      </p:sp>
      <p:sp>
        <p:nvSpPr>
          <p:cNvPr id="124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4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1ABCDD4-1DFF-4AEA-9CDB-AE4860CBB691}" type="slidenum">
              <a:t>101</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5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CNN is a type of multilayer neural network  specially designed for detecting, recognizing, and classifying images.</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Every CNN consist following three types of layers: </a:t>
            </a:r>
            <a:r>
              <a:rPr lang="en-US" sz="2600" b="0" i="1" strike="noStrike" spc="-1">
                <a:solidFill>
                  <a:srgbClr val="000000"/>
                </a:solidFill>
                <a:latin typeface="Book Antiqua"/>
              </a:rPr>
              <a:t>Convolution Layer, Pooling layer, and Fully-connected Layer. Typical a</a:t>
            </a:r>
            <a:r>
              <a:rPr lang="en-US" sz="2600" b="0" strike="noStrike" spc="-1">
                <a:solidFill>
                  <a:srgbClr val="000000"/>
                </a:solidFill>
                <a:latin typeface="Book Antiqua"/>
              </a:rPr>
              <a:t>rchitecture of CNN is shown below:</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125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5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1258" name="Picture 3"/>
          <p:cNvPicPr/>
          <p:nvPr/>
        </p:nvPicPr>
        <p:blipFill>
          <a:blip r:embed="rId3"/>
          <a:stretch/>
        </p:blipFill>
        <p:spPr>
          <a:xfrm>
            <a:off x="1371600" y="3962520"/>
            <a:ext cx="5714280" cy="220320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08A5612-2667-49FA-A9C7-87911188CAE9}" type="slidenum">
              <a:t>102</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6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Convolution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Convolution layer  extracts features from an input image. It preserves the relationship between pixels by learning image features using small squares of input data. It is a mathematical operation that takes two inputs such as image matrix and a filter or kernel and produces an image with convolved features.</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Consider a 5 x 5 image whose pixel values are 0, 1 and filter matrix 3 x 3 as shown in below.</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matrix formed by sliding the filter over the image and computing the dot product is called Feature Map or Convolved Feature.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nSpc>
                <a:spcPct val="100000"/>
              </a:lnSpc>
              <a:spcBef>
                <a:spcPts val="519"/>
              </a:spcBef>
              <a:buNone/>
              <a:tabLst>
                <a:tab pos="0" algn="l"/>
              </a:tabLst>
            </a:pPr>
            <a:br>
              <a:rPr sz="2600"/>
            </a:br>
            <a:endParaRPr lang="en-US" sz="2600" b="0" strike="noStrike" spc="-1">
              <a:latin typeface="Arial"/>
            </a:endParaRPr>
          </a:p>
        </p:txBody>
      </p:sp>
      <p:sp>
        <p:nvSpPr>
          <p:cNvPr id="126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6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16F33E4-ADF5-4C26-9CFB-F52E90983F71}" type="slidenum">
              <a:t>103</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6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Convolution Layer</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Convolution of an image with different filters can perform operations such as edge detection, blur and sharpen by applying filters. </a:t>
            </a:r>
            <a:endParaRPr lang="en-US" sz="2600" b="0" strike="noStrike" spc="-1">
              <a:latin typeface="Arial"/>
            </a:endParaRPr>
          </a:p>
          <a:p>
            <a:pPr marL="343080" indent="-343080" algn="just">
              <a:lnSpc>
                <a:spcPct val="100000"/>
              </a:lnSpc>
              <a:spcBef>
                <a:spcPts val="561"/>
              </a:spcBef>
              <a:buNone/>
              <a:tabLst>
                <a:tab pos="0" algn="l"/>
              </a:tabLst>
            </a:pPr>
            <a:br>
              <a:rPr sz="2600"/>
            </a:br>
            <a:endParaRPr lang="en-US" sz="2600" b="0" strike="noStrike" spc="-1">
              <a:latin typeface="Arial"/>
            </a:endParaRPr>
          </a:p>
        </p:txBody>
      </p:sp>
      <p:sp>
        <p:nvSpPr>
          <p:cNvPr id="127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7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278" name="Picture 4"/>
          <p:cNvPicPr/>
          <p:nvPr/>
        </p:nvPicPr>
        <p:blipFill>
          <a:blip r:embed="rId3"/>
          <a:stretch/>
        </p:blipFill>
        <p:spPr>
          <a:xfrm>
            <a:off x="457200" y="1905120"/>
            <a:ext cx="3885480" cy="2438280"/>
          </a:xfrm>
          <a:prstGeom prst="rect">
            <a:avLst/>
          </a:prstGeom>
          <a:ln w="9525">
            <a:noFill/>
          </a:ln>
        </p:spPr>
      </p:pic>
      <p:graphicFrame>
        <p:nvGraphicFramePr>
          <p:cNvPr id="1279" name="Table 15"/>
          <p:cNvGraphicFramePr/>
          <p:nvPr/>
        </p:nvGraphicFramePr>
        <p:xfrm>
          <a:off x="5562720" y="2209680"/>
          <a:ext cx="1752120" cy="1112400"/>
        </p:xfrm>
        <a:graphic>
          <a:graphicData uri="http://schemas.openxmlformats.org/drawingml/2006/table">
            <a:tbl>
              <a:tblPr/>
              <a:tblGrid>
                <a:gridCol w="533160">
                  <a:extLst>
                    <a:ext uri="{9D8B030D-6E8A-4147-A177-3AD203B41FA5}">
                      <a16:colId xmlns:a16="http://schemas.microsoft.com/office/drawing/2014/main" val="20000"/>
                    </a:ext>
                  </a:extLst>
                </a:gridCol>
                <a:gridCol w="540720">
                  <a:extLst>
                    <a:ext uri="{9D8B030D-6E8A-4147-A177-3AD203B41FA5}">
                      <a16:colId xmlns:a16="http://schemas.microsoft.com/office/drawing/2014/main" val="20001"/>
                    </a:ext>
                  </a:extLst>
                </a:gridCol>
                <a:gridCol w="678240">
                  <a:extLst>
                    <a:ext uri="{9D8B030D-6E8A-4147-A177-3AD203B41FA5}">
                      <a16:colId xmlns:a16="http://schemas.microsoft.com/office/drawing/2014/main" val="20002"/>
                    </a:ext>
                  </a:extLst>
                </a:gridCol>
              </a:tblGrid>
              <a:tr h="370800">
                <a:tc>
                  <a:txBody>
                    <a:bodyPr/>
                    <a:lstStyle/>
                    <a:p>
                      <a:pPr>
                        <a:lnSpc>
                          <a:spcPct val="100000"/>
                        </a:lnSpc>
                        <a:buNone/>
                      </a:pPr>
                      <a:r>
                        <a:rPr lang="en-US" sz="1800" b="1" strike="noStrike" spc="-1">
                          <a:solidFill>
                            <a:srgbClr val="FFFFFF"/>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buNone/>
                      </a:pPr>
                      <a:r>
                        <a:rPr lang="en-US" sz="1800" b="1" strike="noStrike" spc="-1">
                          <a:solidFill>
                            <a:srgbClr val="FFFFFF"/>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tc>
                  <a:txBody>
                    <a:bodyPr/>
                    <a:lstStyle/>
                    <a:p>
                      <a:pPr>
                        <a:lnSpc>
                          <a:spcPct val="100000"/>
                        </a:lnSpc>
                        <a:buNone/>
                      </a:pPr>
                      <a:r>
                        <a:rPr lang="en-US" sz="1800" b="1" strike="noStrike" spc="-1">
                          <a:solidFill>
                            <a:srgbClr val="FFFFFF"/>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F79646"/>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79646"/>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tc>
                  <a:txBody>
                    <a:bodyPr/>
                    <a:lstStyle/>
                    <a:p>
                      <a:pPr>
                        <a:lnSpc>
                          <a:spcPct val="100000"/>
                        </a:lnSpc>
                        <a:buNone/>
                      </a:pPr>
                      <a:r>
                        <a:rPr lang="en-US" sz="1800" b="0" strike="noStrike" spc="-1">
                          <a:solidFill>
                            <a:srgbClr val="000000"/>
                          </a:solidFill>
                          <a:latin typeface="Book Antiqua"/>
                        </a:rPr>
                        <a:t>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F79646"/>
                    </a:solidFill>
                  </a:tcPr>
                </a:tc>
                <a:extLst>
                  <a:ext uri="{0D108BD9-81ED-4DB2-BD59-A6C34878D82A}">
                    <a16:rowId xmlns:a16="http://schemas.microsoft.com/office/drawing/2014/main" val="10002"/>
                  </a:ext>
                </a:extLst>
              </a:tr>
            </a:tbl>
          </a:graphicData>
        </a:graphic>
      </p:graphicFrame>
      <p:sp>
        <p:nvSpPr>
          <p:cNvPr id="1280" name="Right Arrow 17"/>
          <p:cNvSpPr/>
          <p:nvPr/>
        </p:nvSpPr>
        <p:spPr>
          <a:xfrm>
            <a:off x="4343400" y="2743200"/>
            <a:ext cx="761400" cy="22788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1281" name="TextBox 20"/>
          <p:cNvSpPr/>
          <p:nvPr/>
        </p:nvSpPr>
        <p:spPr>
          <a:xfrm>
            <a:off x="5791320" y="3505320"/>
            <a:ext cx="18280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Book Antiqua"/>
                <a:ea typeface="DejaVu Sans"/>
              </a:rPr>
              <a:t>Feature Map</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13DAEE9-5175-4D6C-9724-14608469F4E3}" type="slidenum">
              <a:t>104</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8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Pooling Layer</a:t>
            </a:r>
            <a:endParaRPr lang="en-US" sz="26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Spatial Pooling or simply Pooling reduces the dimensionality of each feature map but retains the most important information. </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It is also called sub-sampling or down-sampling. Spatial Pooling can be of different types: </a:t>
            </a:r>
            <a:r>
              <a:rPr lang="en-US" sz="2800" b="0" i="1" strike="noStrike" spc="-1">
                <a:solidFill>
                  <a:srgbClr val="000000"/>
                </a:solidFill>
                <a:latin typeface="Book Antiqua"/>
              </a:rPr>
              <a:t>Max, Average, Sum etc.</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In case of Max Pooling, we define a spatial neighborhood (for example, a 3×3 window) and take the largest element from the rectified feature map within that window. </a:t>
            </a:r>
            <a:endParaRPr lang="en-US" sz="2800" b="0" strike="noStrike" spc="-1">
              <a:latin typeface="Arial"/>
            </a:endParaRPr>
          </a:p>
        </p:txBody>
      </p:sp>
      <p:sp>
        <p:nvSpPr>
          <p:cNvPr id="128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8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A1651C8-2B8A-49C2-B983-BDC3C6CC7073}" type="slidenum">
              <a:t>105</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29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Pooling Layer</a:t>
            </a:r>
            <a:endParaRPr lang="en-US" sz="26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Instead of taking the largest element we could also take the average (Average Pooling) or sum of all elements in that window. In practice, Max Pooling has been shown to work better.</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61"/>
              </a:spcBef>
              <a:buNone/>
              <a:tabLst>
                <a:tab pos="0" algn="l"/>
              </a:tabLst>
            </a:pPr>
            <a:br>
              <a:rPr sz="2600"/>
            </a:br>
            <a:endParaRPr lang="en-US" sz="2600" b="0" strike="noStrike" spc="-1">
              <a:latin typeface="Arial"/>
            </a:endParaRPr>
          </a:p>
        </p:txBody>
      </p:sp>
      <p:sp>
        <p:nvSpPr>
          <p:cNvPr id="129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9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302" name="Picture 2"/>
          <p:cNvPicPr/>
          <p:nvPr/>
        </p:nvPicPr>
        <p:blipFill>
          <a:blip r:embed="rId3"/>
          <a:stretch/>
        </p:blipFill>
        <p:spPr>
          <a:xfrm>
            <a:off x="2057400" y="3657600"/>
            <a:ext cx="4342680" cy="1935720"/>
          </a:xfrm>
          <a:prstGeom prst="rect">
            <a:avLst/>
          </a:prstGeom>
          <a:ln w="9525">
            <a:noFill/>
          </a:ln>
        </p:spPr>
      </p:pic>
      <p:sp>
        <p:nvSpPr>
          <p:cNvPr id="1303" name="TextBox 14"/>
          <p:cNvSpPr/>
          <p:nvPr/>
        </p:nvSpPr>
        <p:spPr>
          <a:xfrm>
            <a:off x="1249920" y="5638680"/>
            <a:ext cx="69066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Figure: 3x3 Max Pooling over 5x5 convolved feature</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3C6D517-AB30-461B-A66E-DC61FE2A2C54}" type="slidenum">
              <a:t>106</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Fully Connected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Fully Connected layer is a traditional Multi Layer Perceptron that uses a softmax activation function in the output layer. The term “</a:t>
            </a:r>
            <a:r>
              <a:rPr lang="en-US" sz="2600" b="0" i="1" strike="noStrike" spc="-1">
                <a:solidFill>
                  <a:srgbClr val="000000"/>
                </a:solidFill>
                <a:latin typeface="Book Antiqua"/>
              </a:rPr>
              <a:t>Fully Connected”</a:t>
            </a:r>
            <a:r>
              <a:rPr lang="en-US" sz="2600" b="0" strike="noStrike" spc="-1">
                <a:solidFill>
                  <a:srgbClr val="000000"/>
                </a:solidFill>
                <a:latin typeface="Book Antiqua"/>
              </a:rPr>
              <a:t> implies that every neuron in the previous layer is connected to every neuron on the next layer.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output from the Convolutional and Pooling layers represent high-level features of the input image. The purpose of the Fully Connected layer is to use these features for classifying the input image into various classes based on the training dataset. </a:t>
            </a:r>
            <a:endParaRPr lang="en-US" sz="2600" b="0" strike="noStrike" spc="-1">
              <a:latin typeface="Arial"/>
            </a:endParaRPr>
          </a:p>
        </p:txBody>
      </p:sp>
      <p:sp>
        <p:nvSpPr>
          <p:cNvPr id="13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D14084C-8A3A-4974-BB57-76F5DC57B641}" type="slidenum">
              <a:t>107</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1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Fully Connected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Softmax function takes a vector of arbitrary real-valued scores and squashes it to a vector of values between zero and one that sum to one.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Fully-Connected layer learns non-linear function in output produced by Convolutional and Pooling Layer.</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We should flatten the image into a column vector. The flattened output is fed to the Fully Connected Layer and backpropagation can be applied to train the network. </a:t>
            </a:r>
            <a:endParaRPr lang="en-US" sz="2600" b="0" strike="noStrike" spc="-1">
              <a:latin typeface="Arial"/>
            </a:endParaRPr>
          </a:p>
        </p:txBody>
      </p:sp>
      <p:sp>
        <p:nvSpPr>
          <p:cNvPr id="131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1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978C67B-5346-4734-8F4A-E7D1D2BAFED3}" type="slidenum">
              <a:t>108</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Convolutional Neural Network(CNN)</a:t>
            </a:r>
            <a:endParaRPr lang="en-US" sz="3600" b="0" strike="noStrike" spc="-1">
              <a:latin typeface="Arial"/>
            </a:endParaRPr>
          </a:p>
        </p:txBody>
      </p:sp>
      <p:sp>
        <p:nvSpPr>
          <p:cNvPr id="132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Example</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Consider following 6x6 image and 3x3 filter as below. Compute feature map and pooled feature map using 2x2 window. Use Max pooling.</a:t>
            </a:r>
            <a:endParaRPr lang="en-US" sz="2600" b="0" strike="noStrike" spc="-1">
              <a:latin typeface="Arial"/>
            </a:endParaRPr>
          </a:p>
        </p:txBody>
      </p:sp>
      <p:sp>
        <p:nvSpPr>
          <p:cNvPr id="132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2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334" name="Table 14"/>
          <p:cNvGraphicFramePr/>
          <p:nvPr/>
        </p:nvGraphicFramePr>
        <p:xfrm>
          <a:off x="685800" y="3581280"/>
          <a:ext cx="3428640" cy="3231360"/>
        </p:xfrm>
        <a:graphic>
          <a:graphicData uri="http://schemas.openxmlformats.org/drawingml/2006/table">
            <a:tbl>
              <a:tblPr/>
              <a:tblGrid>
                <a:gridCol w="571320">
                  <a:extLst>
                    <a:ext uri="{9D8B030D-6E8A-4147-A177-3AD203B41FA5}">
                      <a16:colId xmlns:a16="http://schemas.microsoft.com/office/drawing/2014/main" val="20000"/>
                    </a:ext>
                  </a:extLst>
                </a:gridCol>
                <a:gridCol w="571320">
                  <a:extLst>
                    <a:ext uri="{9D8B030D-6E8A-4147-A177-3AD203B41FA5}">
                      <a16:colId xmlns:a16="http://schemas.microsoft.com/office/drawing/2014/main" val="20001"/>
                    </a:ext>
                  </a:extLst>
                </a:gridCol>
                <a:gridCol w="571320">
                  <a:extLst>
                    <a:ext uri="{9D8B030D-6E8A-4147-A177-3AD203B41FA5}">
                      <a16:colId xmlns:a16="http://schemas.microsoft.com/office/drawing/2014/main" val="20002"/>
                    </a:ext>
                  </a:extLst>
                </a:gridCol>
                <a:gridCol w="571320">
                  <a:extLst>
                    <a:ext uri="{9D8B030D-6E8A-4147-A177-3AD203B41FA5}">
                      <a16:colId xmlns:a16="http://schemas.microsoft.com/office/drawing/2014/main" val="20003"/>
                    </a:ext>
                  </a:extLst>
                </a:gridCol>
                <a:gridCol w="571320">
                  <a:extLst>
                    <a:ext uri="{9D8B030D-6E8A-4147-A177-3AD203B41FA5}">
                      <a16:colId xmlns:a16="http://schemas.microsoft.com/office/drawing/2014/main" val="20004"/>
                    </a:ext>
                  </a:extLst>
                </a:gridCol>
                <a:gridCol w="572040">
                  <a:extLst>
                    <a:ext uri="{9D8B030D-6E8A-4147-A177-3AD203B41FA5}">
                      <a16:colId xmlns:a16="http://schemas.microsoft.com/office/drawing/2014/main" val="20005"/>
                    </a:ext>
                  </a:extLst>
                </a:gridCol>
              </a:tblGrid>
              <a:tr h="622440">
                <a:tc>
                  <a:txBody>
                    <a:bodyPr/>
                    <a:lstStyle/>
                    <a:p>
                      <a:pPr>
                        <a:lnSpc>
                          <a:spcPct val="100000"/>
                        </a:lnSpc>
                        <a:buNone/>
                      </a:pPr>
                      <a:r>
                        <a:rPr lang="en-US" sz="1800" b="1" strike="noStrike" spc="-1">
                          <a:solidFill>
                            <a:srgbClr val="FFFFFF"/>
                          </a:solidFill>
                          <a:latin typeface="Book Antiqua"/>
                        </a:rPr>
                        <a:t>255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200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89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180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22440">
                <a:tc>
                  <a:txBody>
                    <a:bodyPr/>
                    <a:lstStyle/>
                    <a:p>
                      <a:pPr>
                        <a:lnSpc>
                          <a:spcPct val="100000"/>
                        </a:lnSpc>
                        <a:buNone/>
                      </a:pPr>
                      <a:r>
                        <a:rPr lang="en-US" sz="1800" b="0" strike="noStrike" spc="-1">
                          <a:solidFill>
                            <a:srgbClr val="000000"/>
                          </a:solidFill>
                          <a:latin typeface="Book Antiqua"/>
                        </a:rPr>
                        <a:t>210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230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170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87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76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pPr>
                      <a:r>
                        <a:rPr lang="en-US" sz="1800" b="0" strike="noStrike" spc="-1">
                          <a:solidFill>
                            <a:srgbClr val="000000"/>
                          </a:solidFill>
                          <a:latin typeface="Book Antiqua"/>
                        </a:rPr>
                        <a:t>49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140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20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42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nSpc>
                          <a:spcPct val="100000"/>
                        </a:lnSpc>
                        <a:buNone/>
                      </a:pPr>
                      <a:r>
                        <a:rPr lang="en-US" sz="1800" b="0" strike="noStrike" spc="-1">
                          <a:solidFill>
                            <a:srgbClr val="000000"/>
                          </a:solidFill>
                          <a:latin typeface="Book Antiqua"/>
                        </a:rPr>
                        <a:t>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75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622440">
                <a:tc>
                  <a:txBody>
                    <a:bodyPr/>
                    <a:lstStyle/>
                    <a:p>
                      <a:pPr>
                        <a:lnSpc>
                          <a:spcPct val="100000"/>
                        </a:lnSpc>
                        <a:buNone/>
                      </a:pPr>
                      <a:r>
                        <a:rPr lang="en-US" sz="1800" b="0" strike="noStrike" spc="-1">
                          <a:solidFill>
                            <a:srgbClr val="000000"/>
                          </a:solidFill>
                          <a:latin typeface="Book Antiqua"/>
                        </a:rPr>
                        <a:t>190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180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150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155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165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graphicFrame>
        <p:nvGraphicFramePr>
          <p:cNvPr id="1335" name="Table 15"/>
          <p:cNvGraphicFramePr/>
          <p:nvPr/>
        </p:nvGraphicFramePr>
        <p:xfrm>
          <a:off x="4419720" y="4038480"/>
          <a:ext cx="1752120" cy="1112400"/>
        </p:xfrm>
        <a:graphic>
          <a:graphicData uri="http://schemas.openxmlformats.org/drawingml/2006/table">
            <a:tbl>
              <a:tblPr/>
              <a:tblGrid>
                <a:gridCol w="583920">
                  <a:extLst>
                    <a:ext uri="{9D8B030D-6E8A-4147-A177-3AD203B41FA5}">
                      <a16:colId xmlns:a16="http://schemas.microsoft.com/office/drawing/2014/main" val="20000"/>
                    </a:ext>
                  </a:extLst>
                </a:gridCol>
                <a:gridCol w="583920">
                  <a:extLst>
                    <a:ext uri="{9D8B030D-6E8A-4147-A177-3AD203B41FA5}">
                      <a16:colId xmlns:a16="http://schemas.microsoft.com/office/drawing/2014/main" val="20001"/>
                    </a:ext>
                  </a:extLst>
                </a:gridCol>
                <a:gridCol w="584280">
                  <a:extLst>
                    <a:ext uri="{9D8B030D-6E8A-4147-A177-3AD203B41FA5}">
                      <a16:colId xmlns:a16="http://schemas.microsoft.com/office/drawing/2014/main" val="20002"/>
                    </a:ext>
                  </a:extLst>
                </a:gridCol>
              </a:tblGrid>
              <a:tr h="370800">
                <a:tc>
                  <a:txBody>
                    <a:bodyPr/>
                    <a:lstStyle/>
                    <a:p>
                      <a:pPr>
                        <a:lnSpc>
                          <a:spcPct val="100000"/>
                        </a:lnSpc>
                        <a:buNone/>
                      </a:pPr>
                      <a:r>
                        <a:rPr lang="en-US" sz="1800" b="1" strike="noStrike" spc="-1">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9BE4534-E7AE-4F48-BF7D-091BBC84F7C3}" type="slidenum">
              <a:t>109</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6500" lnSpcReduction="10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Now, above equation can be written as:</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us consider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input vector and weight vector is:</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	x</a:t>
            </a:r>
            <a:r>
              <a:rPr lang="en-US" sz="2800" b="0" strike="noStrike" spc="-1">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0</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1</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x</a:t>
            </a:r>
            <a:r>
              <a:rPr lang="en-US" sz="2800" b="0" strike="noStrike" spc="-1" baseline="-25000">
                <a:solidFill>
                  <a:srgbClr val="000000"/>
                </a:solidFill>
                <a:latin typeface="Book Antiqua"/>
              </a:rPr>
              <a:t>m</a:t>
            </a:r>
            <a:r>
              <a:rPr lang="en-US" sz="2800" b="0" strike="noStrike" spc="-1">
                <a:solidFill>
                  <a:srgbClr val="000000"/>
                </a:solidFill>
                <a:latin typeface="Book Antiqua"/>
              </a:rPr>
              <a:t>(n)] and </a:t>
            </a:r>
            <a:r>
              <a:rPr lang="en-US" sz="2800" b="0" i="1" strike="noStrike" spc="-1">
                <a:solidFill>
                  <a:srgbClr val="000000"/>
                </a:solidFill>
                <a:latin typeface="Book Antiqua"/>
              </a:rPr>
              <a:t>w</a:t>
            </a:r>
            <a:r>
              <a:rPr lang="en-US" sz="2800" b="0" strike="noStrike" spc="-1">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0</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1</a:t>
            </a:r>
            <a:r>
              <a:rPr lang="en-US" sz="2800" b="0" strike="noStrike" spc="-1">
                <a:solidFill>
                  <a:srgbClr val="000000"/>
                </a:solidFill>
                <a:latin typeface="Book Antiqua"/>
              </a:rPr>
              <a:t>(n)</a:t>
            </a:r>
            <a:r>
              <a:rPr lang="en-US" sz="2800" b="0" strike="noStrike" spc="-1" baseline="-25000">
                <a:solidFill>
                  <a:srgbClr val="000000"/>
                </a:solidFill>
                <a:latin typeface="Book Antiqua"/>
              </a:rPr>
              <a:t>,…</a:t>
            </a:r>
            <a:r>
              <a:rPr lang="en-US" sz="2800" b="0" i="1" strike="noStrike" spc="-1">
                <a:solidFill>
                  <a:srgbClr val="000000"/>
                </a:solidFill>
                <a:latin typeface="Book Antiqua"/>
              </a:rPr>
              <a:t>w</a:t>
            </a:r>
            <a:r>
              <a:rPr lang="en-US" sz="2800" b="0" strike="noStrike" spc="-1" baseline="-25000">
                <a:solidFill>
                  <a:srgbClr val="000000"/>
                </a:solidFill>
                <a:latin typeface="Book Antiqua"/>
              </a:rPr>
              <a:t>m</a:t>
            </a:r>
            <a:r>
              <a:rPr lang="en-US" sz="2800" b="0" strike="noStrike" spc="-1">
                <a:solidFill>
                  <a:srgbClr val="000000"/>
                </a:solidFill>
                <a:latin typeface="Book Antiqua"/>
              </a:rPr>
              <a:t>(n)]</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Now,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above equation becomes</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Suppose and C</a:t>
            </a:r>
            <a:r>
              <a:rPr lang="en-US" sz="2800" b="0" strike="noStrike" spc="-1" baseline="-25000">
                <a:solidFill>
                  <a:srgbClr val="000000"/>
                </a:solidFill>
                <a:latin typeface="Book Antiqua"/>
              </a:rPr>
              <a:t>1</a:t>
            </a:r>
            <a:r>
              <a:rPr lang="en-US" sz="2800" b="0" strike="noStrike" spc="-1">
                <a:solidFill>
                  <a:srgbClr val="000000"/>
                </a:solidFill>
                <a:latin typeface="Book Antiqua"/>
              </a:rPr>
              <a:t> and C</a:t>
            </a:r>
            <a:r>
              <a:rPr lang="en-US" sz="2800" b="0" strike="noStrike" spc="-1" baseline="-25000">
                <a:solidFill>
                  <a:srgbClr val="000000"/>
                </a:solidFill>
                <a:latin typeface="Book Antiqua"/>
              </a:rPr>
              <a:t>2</a:t>
            </a:r>
            <a:r>
              <a:rPr lang="en-US" sz="2800" b="0" strike="noStrike" spc="-1">
                <a:solidFill>
                  <a:srgbClr val="000000"/>
                </a:solidFill>
                <a:latin typeface="Book Antiqua"/>
              </a:rPr>
              <a:t> are two classes for which perceptron needs to be trained. So, training set must include sufficient examples from both classes.</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1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75" name="Picture 3"/>
          <p:cNvGraphicFramePr/>
          <p:nvPr/>
        </p:nvGraphicFramePr>
        <p:xfrm>
          <a:off x="1752480" y="1905120"/>
          <a:ext cx="1080360" cy="421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75" name="Picture 3"/>
                      <p:cNvPicPr/>
                      <p:nvPr/>
                    </p:nvPicPr>
                    <p:blipFill>
                      <a:blip r:embed="rId3"/>
                      <a:stretch/>
                    </p:blipFill>
                    <p:spPr>
                      <a:xfrm>
                        <a:off x="1752480" y="1905120"/>
                        <a:ext cx="1080360" cy="421560"/>
                      </a:xfrm>
                      <a:prstGeom prst="rect">
                        <a:avLst/>
                      </a:prstGeom>
                      <a:ln w="0">
                        <a:noFill/>
                      </a:ln>
                    </p:spPr>
                  </p:pic>
                </p:oleObj>
              </mc:Fallback>
            </mc:AlternateContent>
          </a:graphicData>
        </a:graphic>
      </p:graphicFrame>
      <p:graphicFrame>
        <p:nvGraphicFramePr>
          <p:cNvPr id="177" name="Picture 4"/>
          <p:cNvGraphicFramePr/>
          <p:nvPr/>
        </p:nvGraphicFramePr>
        <p:xfrm>
          <a:off x="1143000" y="4114800"/>
          <a:ext cx="1870920" cy="47412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77" name="Picture 4"/>
                      <p:cNvPicPr/>
                      <p:nvPr/>
                    </p:nvPicPr>
                    <p:blipFill>
                      <a:blip r:embed="rId5"/>
                      <a:stretch/>
                    </p:blipFill>
                    <p:spPr>
                      <a:xfrm>
                        <a:off x="1143000" y="4114800"/>
                        <a:ext cx="1870920" cy="474120"/>
                      </a:xfrm>
                      <a:prstGeom prst="rect">
                        <a:avLst/>
                      </a:prstGeom>
                      <a:ln w="0">
                        <a:noFill/>
                      </a:ln>
                    </p:spPr>
                  </p:pic>
                </p:oleObj>
              </mc:Fallback>
            </mc:AlternateContent>
          </a:graphicData>
        </a:graphic>
      </p:graphicFrame>
      <p:pic>
        <p:nvPicPr>
          <p:cNvPr id="179" name="Picture 178"/>
          <p:cNvPicPr/>
          <p:nvPr/>
        </p:nvPicPr>
        <p:blipFill>
          <a:blip r:embed="rId3"/>
          <a:stretch/>
        </p:blipFill>
        <p:spPr>
          <a:xfrm>
            <a:off x="1752480" y="1905120"/>
            <a:ext cx="1079280" cy="418680"/>
          </a:xfrm>
          <a:prstGeom prst="rect">
            <a:avLst/>
          </a:prstGeom>
          <a:ln w="0">
            <a:noFill/>
          </a:ln>
        </p:spPr>
      </p:pic>
      <p:pic>
        <p:nvPicPr>
          <p:cNvPr id="180" name="Picture 179"/>
          <p:cNvPicPr/>
          <p:nvPr/>
        </p:nvPicPr>
        <p:blipFill>
          <a:blip r:embed="rId5"/>
          <a:stretch/>
        </p:blipFill>
        <p:spPr>
          <a:xfrm>
            <a:off x="1143000" y="4114800"/>
            <a:ext cx="1866600" cy="4694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06926FC-CB54-4259-9D88-9CB06735ACAA}" type="slidenum">
              <a:t>11</a:t>
            </a:fld>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3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One of the main problem with gradient descent is slow convergence.</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Newton's method is a second-order algorithm because it makes use of the Hessian matrix.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This method's objective is to find better training directions by using the second derivatives of the loss function.</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Second order Taylor series expansion of the cost function around point w(n) is given as below.</a:t>
            </a:r>
            <a:endParaRPr lang="en-US" sz="2600" b="0" strike="noStrike" spc="-1">
              <a:latin typeface="Arial"/>
            </a:endParaRPr>
          </a:p>
        </p:txBody>
      </p:sp>
      <p:sp>
        <p:nvSpPr>
          <p:cNvPr id="133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3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CF0E381-182D-47C0-A1DD-F919AE8132FA}" type="slidenum">
              <a:t>110</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4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Book Antiqua"/>
              </a:rPr>
              <a:t>	       	(1)</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Where, g is gradient vector of cost function evaluated at w(n) and H(n) is hessian evaluated at w(n).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Differentiating eq(1) w.r.t. w(n) and equating it with zero, we get.</a:t>
            </a: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Calibri"/>
              </a:rPr>
              <a:t>	</a:t>
            </a: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Book Antiqua"/>
              </a:rPr>
              <a:t>			(2)</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34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4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B454B7-FA3E-4509-9C20-BFEE63B184D5}" type="slidenum">
              <a:t>111</a:t>
            </a:fld>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5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tabLst>
                <a:tab pos="0" algn="l"/>
              </a:tabLst>
            </a:pPr>
            <a:r>
              <a:rPr lang="en-US" sz="2600" b="0" strike="noStrike" spc="-1">
                <a:solidFill>
                  <a:srgbClr val="000000"/>
                </a:solidFill>
                <a:latin typeface="Calibri"/>
                <a:ea typeface="Cambria Math"/>
              </a:rPr>
              <a:t>                                 </a:t>
            </a:r>
            <a:r>
              <a:rPr lang="en-US" sz="2600" b="0" strike="noStrike" spc="-1">
                <a:solidFill>
                  <a:srgbClr val="000000"/>
                </a:solidFill>
                <a:latin typeface="Book Antiqua"/>
                <a:ea typeface="Cambria Math"/>
              </a:rPr>
              <a:t>  		(3)</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This equation is used to update weights of neural network.</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Newton’s method converges quickly and does not exhibit the zigzagging behavior that sometimes characterizes the method of gradient descent.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ea typeface="Cambria Math"/>
              </a:rPr>
              <a:t>However, for Newton’s method to work, the Hessian </a:t>
            </a:r>
            <a:r>
              <a:rPr lang="en-US" sz="2600" b="1" strike="noStrike" spc="-1">
                <a:solidFill>
                  <a:srgbClr val="000000"/>
                </a:solidFill>
                <a:latin typeface="Book Antiqua"/>
                <a:ea typeface="Cambria Math"/>
              </a:rPr>
              <a:t>H</a:t>
            </a:r>
            <a:r>
              <a:rPr lang="en-US" sz="2600" b="0" strike="noStrike" spc="-1">
                <a:solidFill>
                  <a:srgbClr val="000000"/>
                </a:solidFill>
                <a:latin typeface="Book Antiqua"/>
                <a:ea typeface="Cambria Math"/>
              </a:rPr>
              <a:t>(n) has to be a positive definite matrix for all n.</a:t>
            </a:r>
            <a:endParaRPr lang="en-US" sz="2600" b="0" strike="noStrike" spc="-1">
              <a:latin typeface="Arial"/>
            </a:endParaRPr>
          </a:p>
        </p:txBody>
      </p:sp>
      <p:sp>
        <p:nvSpPr>
          <p:cNvPr id="135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5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C1CE8F6-778F-483F-91A5-C4B12F9FFFA3}" type="slidenum">
              <a:t>112</a:t>
            </a:fld>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Newton’s Method</a:t>
            </a:r>
            <a:endParaRPr lang="en-US" sz="3600" b="0" strike="noStrike" spc="-1">
              <a:latin typeface="Arial"/>
            </a:endParaRPr>
          </a:p>
        </p:txBody>
      </p:sp>
      <p:sp>
        <p:nvSpPr>
          <p:cNvPr id="136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Unfortunately, in general, there is no guarantee that </a:t>
            </a:r>
            <a:r>
              <a:rPr lang="en-US" sz="2800" b="1" strike="noStrike" spc="-1">
                <a:solidFill>
                  <a:srgbClr val="000000"/>
                </a:solidFill>
                <a:latin typeface="Book Antiqua"/>
              </a:rPr>
              <a:t>H</a:t>
            </a:r>
            <a:r>
              <a:rPr lang="en-US" sz="2800" b="0" strike="noStrike" spc="-1">
                <a:solidFill>
                  <a:srgbClr val="000000"/>
                </a:solidFill>
                <a:latin typeface="Book Antiqua"/>
              </a:rPr>
              <a:t>(</a:t>
            </a:r>
            <a:r>
              <a:rPr lang="en-US" sz="2800" b="0" i="1" strike="noStrike" spc="-1">
                <a:solidFill>
                  <a:srgbClr val="000000"/>
                </a:solidFill>
                <a:latin typeface="Book Antiqua"/>
              </a:rPr>
              <a:t>n</a:t>
            </a:r>
            <a:r>
              <a:rPr lang="en-US" sz="2800" b="0" strike="noStrike" spc="-1">
                <a:solidFill>
                  <a:srgbClr val="000000"/>
                </a:solidFill>
                <a:latin typeface="Book Antiqua"/>
              </a:rPr>
              <a:t>) is positive definite at every iteration of the algorithm.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any event, a major limitation of Newton’s method is its computational complexity.</a:t>
            </a:r>
            <a:endParaRPr lang="en-US" sz="28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3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DD8C3DD-7D85-4655-86FB-16AA65E03328}" type="slidenum">
              <a:t>113</a:t>
            </a:fld>
            <a:endParaRP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7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Backpropagation algorithm adjusts the weights in the steepest descent direction (negative of the gradient).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is the direction in which the cost function decreases most rapidly.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Although the function decreases most rapidly along the negative of the gradient, this does not necessarily produce the fastest convergence due to zigzag nature of convergence path.</a:t>
            </a:r>
            <a:endParaRPr lang="en-US" sz="2800" b="0" strike="noStrike" spc="-1">
              <a:latin typeface="Arial"/>
            </a:endParaRPr>
          </a:p>
        </p:txBody>
      </p:sp>
      <p:sp>
        <p:nvSpPr>
          <p:cNvPr id="137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7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5D0738D-11F8-4F72-965F-50D5D0E439A1}" type="slidenum">
              <a:t>114</a:t>
            </a:fld>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6"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8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If gradient descent finds minimum in each search direction, successive search directions will be orthogonal to each other. This is the reason behind zig-zag convergence path of the gradient descent.</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13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39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396" name="Picture 3"/>
          <p:cNvPicPr/>
          <p:nvPr/>
        </p:nvPicPr>
        <p:blipFill>
          <a:blip r:embed="rId3"/>
          <a:stretch/>
        </p:blipFill>
        <p:spPr>
          <a:xfrm>
            <a:off x="2543040" y="3232800"/>
            <a:ext cx="3494880" cy="2742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F220F1D-76AD-4011-8344-4F45A23C0095}" type="slidenum">
              <a:t>115</a:t>
            </a:fld>
            <a:endParaRP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39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Backpropagation, a learning rate is used to determine the length of the weight update (step size).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However, In the conjugate gradient algorithms, the step size is adjusted at each iteration. A search is made along the conjugate gradient direction to determine the step size, which minimizes the cost function along that line.</a:t>
            </a:r>
            <a:endParaRPr lang="en-US" sz="2800" b="0" strike="noStrike" spc="-1">
              <a:latin typeface="Arial"/>
            </a:endParaRPr>
          </a:p>
        </p:txBody>
      </p:sp>
      <p:sp>
        <p:nvSpPr>
          <p:cNvPr id="139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0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5836AB9-1046-4AA4-9C21-4A6A35A44C75}" type="slidenum">
              <a:t>116</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0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700" b="0" strike="noStrike" spc="-1">
                <a:solidFill>
                  <a:srgbClr val="000000"/>
                </a:solidFill>
                <a:latin typeface="Book Antiqua"/>
              </a:rPr>
              <a:t>The concept behind conjugate gradient descent is that since each step is taking the same general direction, the combination of search directions should minimize the zig-zag nature of convergence path and capture the general trend towards the minimum</a:t>
            </a:r>
            <a:r>
              <a:rPr lang="en-US" sz="2800" b="0" strike="noStrike" spc="-1">
                <a:solidFill>
                  <a:srgbClr val="000000"/>
                </a:solidFill>
                <a:latin typeface="Book Antiqua"/>
              </a:rPr>
              <a:t>.</a:t>
            </a:r>
            <a:endParaRPr lang="en-US" sz="2800" b="0" strike="noStrike" spc="-1">
              <a:latin typeface="Arial"/>
            </a:endParaRPr>
          </a:p>
        </p:txBody>
      </p:sp>
      <p:sp>
        <p:nvSpPr>
          <p:cNvPr id="140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1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417" name="Picture 3"/>
          <p:cNvPicPr/>
          <p:nvPr/>
        </p:nvPicPr>
        <p:blipFill>
          <a:blip r:embed="rId3"/>
          <a:stretch/>
        </p:blipFill>
        <p:spPr>
          <a:xfrm>
            <a:off x="2819520" y="3672000"/>
            <a:ext cx="3199680" cy="2761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D3FA597-62CE-4755-9F5F-C5F2D5287AEC}" type="slidenum">
              <a:t>117</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1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All of the conjugate gradient algorithms start out by searching in the steepest descent direction (negative of the gradient) on the first iteration.</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Then the next search direction is determined so that it is conjugate to previous search directions. The general procedure for determining the new search direction is to combine the new steepest descent direction with the previous search direction.</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p:txBody>
      </p:sp>
      <p:sp>
        <p:nvSpPr>
          <p:cNvPr id="14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2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0810E93-C8A3-47B2-976C-BB54E441B35C}" type="slidenum">
              <a:t>118</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2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Hereis called the conjugate parameter, and there are different ways to calculate it. Using the Fletcher-Reeves procedure  can be calculated as below.</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r>
              <a:rPr lang="en-US" sz="2800" b="0" strike="noStrike" spc="-1">
                <a:solidFill>
                  <a:srgbClr val="000000"/>
                </a:solidFill>
                <a:latin typeface="Book Antiqua"/>
              </a:rPr>
              <a:t>This is the ratio of the squared norm of the current gradient to the squared norm of the previous gradient.</a:t>
            </a: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a:p>
            <a:pPr marL="399960" algn="just">
              <a:lnSpc>
                <a:spcPct val="100000"/>
              </a:lnSpc>
              <a:spcBef>
                <a:spcPts val="561"/>
              </a:spcBef>
              <a:buNone/>
              <a:tabLst>
                <a:tab pos="0" algn="l"/>
              </a:tabLst>
            </a:pPr>
            <a:endParaRPr lang="en-US" sz="2800" b="0" strike="noStrike" spc="-1">
              <a:latin typeface="Arial"/>
            </a:endParaRPr>
          </a:p>
        </p:txBody>
      </p:sp>
      <p:sp>
        <p:nvSpPr>
          <p:cNvPr id="143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3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4DC3932-ED4F-4659-B1F0-B607F1420654}" type="slidenum">
              <a:t>119</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8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8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Let H</a:t>
            </a:r>
            <a:r>
              <a:rPr lang="en-US" sz="2800" b="0" strike="noStrike" spc="-1" baseline="-25000">
                <a:solidFill>
                  <a:srgbClr val="000000"/>
                </a:solidFill>
                <a:latin typeface="Book Antiqua"/>
              </a:rPr>
              <a:t>1</a:t>
            </a:r>
            <a:r>
              <a:rPr lang="en-US" sz="2800" b="0" strike="noStrike" spc="-1">
                <a:solidFill>
                  <a:srgbClr val="000000"/>
                </a:solidFill>
                <a:latin typeface="Book Antiqua"/>
              </a:rPr>
              <a:t> and H</a:t>
            </a:r>
            <a:r>
              <a:rPr lang="en-US" sz="2800" b="0" strike="noStrike" spc="-1" baseline="-25000">
                <a:solidFill>
                  <a:srgbClr val="000000"/>
                </a:solidFill>
                <a:latin typeface="Book Antiqua"/>
              </a:rPr>
              <a:t>2</a:t>
            </a:r>
            <a:r>
              <a:rPr lang="en-US" sz="2800" b="0" strike="noStrike" spc="-1">
                <a:solidFill>
                  <a:srgbClr val="000000"/>
                </a:solidFill>
                <a:latin typeface="Book Antiqua"/>
              </a:rPr>
              <a:t> are set of training examples such that H</a:t>
            </a:r>
            <a:r>
              <a:rPr lang="en-US" sz="2800" b="0" strike="noStrike" spc="-1" baseline="-25000">
                <a:solidFill>
                  <a:srgbClr val="000000"/>
                </a:solidFill>
                <a:latin typeface="Book Antiqua"/>
              </a:rPr>
              <a:t>1</a:t>
            </a:r>
            <a:r>
              <a:rPr lang="en-US" sz="2800" b="0" strike="noStrike" spc="-1">
                <a:solidFill>
                  <a:srgbClr val="000000"/>
                </a:solidFill>
                <a:latin typeface="Symbol"/>
              </a:rPr>
              <a:t></a:t>
            </a:r>
            <a:r>
              <a:rPr lang="en-US" sz="2800" b="0" strike="noStrike" spc="-1">
                <a:solidFill>
                  <a:srgbClr val="000000"/>
                </a:solidFill>
                <a:latin typeface="Book Antiqua"/>
              </a:rPr>
              <a:t>C</a:t>
            </a:r>
            <a:r>
              <a:rPr lang="en-US" sz="2800" b="0" strike="noStrike" spc="-1" baseline="-25000">
                <a:solidFill>
                  <a:srgbClr val="000000"/>
                </a:solidFill>
                <a:latin typeface="Book Antiqua"/>
              </a:rPr>
              <a:t>1</a:t>
            </a:r>
            <a:r>
              <a:rPr lang="en-US" sz="2800" b="0" strike="noStrike" spc="-1">
                <a:solidFill>
                  <a:srgbClr val="000000"/>
                </a:solidFill>
                <a:latin typeface="Book Antiqua"/>
              </a:rPr>
              <a:t> and H</a:t>
            </a:r>
            <a:r>
              <a:rPr lang="en-US" sz="2800" b="0" strike="noStrike" spc="-1" baseline="-25000">
                <a:solidFill>
                  <a:srgbClr val="000000"/>
                </a:solidFill>
                <a:latin typeface="Book Antiqua"/>
              </a:rPr>
              <a:t>2</a:t>
            </a:r>
            <a:r>
              <a:rPr lang="en-US" sz="2800" b="0" strike="noStrike" spc="-1">
                <a:solidFill>
                  <a:srgbClr val="000000"/>
                </a:solidFill>
                <a:latin typeface="Symbol"/>
              </a:rPr>
              <a:t></a:t>
            </a:r>
            <a:r>
              <a:rPr lang="en-US" sz="2800" b="0" strike="noStrike" spc="-1">
                <a:solidFill>
                  <a:srgbClr val="000000"/>
                </a:solidFill>
                <a:latin typeface="Book Antiqua"/>
              </a:rPr>
              <a:t>C</a:t>
            </a:r>
            <a:r>
              <a:rPr lang="en-US" sz="2800" b="0" strike="noStrike" spc="-1" baseline="-25000">
                <a:solidFill>
                  <a:srgbClr val="000000"/>
                </a:solidFill>
                <a:latin typeface="Book Antiqua"/>
              </a:rPr>
              <a:t>2</a:t>
            </a:r>
            <a:r>
              <a:rPr lang="en-US" sz="2800" b="0" strike="noStrike" spc="-1">
                <a:solidFill>
                  <a:srgbClr val="000000"/>
                </a:solidFill>
                <a:latin typeface="Book Antiqua"/>
              </a:rPr>
              <a:t>. Thus, Training Set(H)= H</a:t>
            </a:r>
            <a:r>
              <a:rPr lang="en-US" sz="2800" b="0" strike="noStrike" spc="-1" baseline="-25000">
                <a:solidFill>
                  <a:srgbClr val="000000"/>
                </a:solidFill>
                <a:latin typeface="Book Antiqua"/>
              </a:rPr>
              <a:t>1 </a:t>
            </a:r>
            <a:r>
              <a:rPr lang="en-US" sz="2800" b="0"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2</a:t>
            </a:r>
            <a:r>
              <a:rPr lang="en-US" sz="2800" b="0" strike="noStrike" spc="-1">
                <a:solidFill>
                  <a:srgbClr val="000000"/>
                </a:solidFill>
                <a:latin typeface="Book Antiqua"/>
              </a:rPr>
              <a:t>.</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 We know that perceptron puts data point in class C</a:t>
            </a:r>
            <a:r>
              <a:rPr lang="en-US" sz="2800" b="0" strike="noStrike" spc="-1" baseline="-25000">
                <a:solidFill>
                  <a:srgbClr val="000000"/>
                </a:solidFill>
                <a:latin typeface="Book Antiqua"/>
              </a:rPr>
              <a:t>1 </a:t>
            </a:r>
            <a:r>
              <a:rPr lang="en-US" sz="2800" b="0" strike="noStrike" spc="-1">
                <a:solidFill>
                  <a:srgbClr val="000000"/>
                </a:solidFill>
                <a:latin typeface="Book Antiqua"/>
              </a:rPr>
              <a:t>if output is positive and in class C</a:t>
            </a:r>
            <a:r>
              <a:rPr lang="en-US" sz="2800" b="0" strike="noStrike" spc="-1" baseline="-25000">
                <a:solidFill>
                  <a:srgbClr val="000000"/>
                </a:solidFill>
                <a:latin typeface="Book Antiqua"/>
              </a:rPr>
              <a:t>2 </a:t>
            </a:r>
            <a:r>
              <a:rPr lang="en-US" sz="2800" b="0" strike="noStrike" spc="-1">
                <a:solidFill>
                  <a:srgbClr val="000000"/>
                </a:solidFill>
                <a:latin typeface="Book Antiqua"/>
              </a:rPr>
              <a:t>if output is negative.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means, data point lies in class C</a:t>
            </a:r>
            <a:r>
              <a:rPr lang="en-US" sz="2800" b="0" strike="noStrike" spc="-1" baseline="-25000">
                <a:solidFill>
                  <a:srgbClr val="000000"/>
                </a:solidFill>
                <a:latin typeface="Book Antiqua"/>
              </a:rPr>
              <a:t>1 </a:t>
            </a:r>
            <a:r>
              <a:rPr lang="en-US" sz="2800" b="0" strike="noStrike" spc="-1">
                <a:solidFill>
                  <a:srgbClr val="000000"/>
                </a:solidFill>
                <a:latin typeface="Book Antiqua"/>
              </a:rPr>
              <a:t>if v&gt;0 and in class C</a:t>
            </a:r>
            <a:r>
              <a:rPr lang="en-US" sz="2800" b="0" strike="noStrike" spc="-1" baseline="-25000">
                <a:solidFill>
                  <a:srgbClr val="000000"/>
                </a:solidFill>
                <a:latin typeface="Book Antiqua"/>
              </a:rPr>
              <a:t>2</a:t>
            </a:r>
            <a:r>
              <a:rPr lang="en-US" sz="2800" b="0" strike="noStrike" spc="-1">
                <a:solidFill>
                  <a:srgbClr val="000000"/>
                </a:solidFill>
                <a:latin typeface="Book Antiqua"/>
              </a:rPr>
              <a:t> if v≤0. Thus,</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each </a:t>
            </a:r>
            <a:r>
              <a:rPr lang="en-US" sz="2800" b="0" i="1" strike="noStrike" spc="-1">
                <a:solidFill>
                  <a:srgbClr val="000000"/>
                </a:solidFill>
                <a:latin typeface="Book Antiqua"/>
              </a:rPr>
              <a:t>x</a:t>
            </a:r>
            <a:r>
              <a:rPr lang="en-US" sz="2800" b="0" i="1"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1,                      </a:t>
            </a:r>
            <a:r>
              <a:rPr lang="en-US" sz="2800" b="0" strike="noStrike" spc="-1">
                <a:solidFill>
                  <a:srgbClr val="000000"/>
                </a:solidFill>
                <a:latin typeface="Book Antiqua"/>
              </a:rPr>
              <a:t>and</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For each </a:t>
            </a:r>
            <a:r>
              <a:rPr lang="en-US" sz="2800" b="0" i="1" strike="noStrike" spc="-1">
                <a:solidFill>
                  <a:srgbClr val="000000"/>
                </a:solidFill>
                <a:latin typeface="Book Antiqua"/>
              </a:rPr>
              <a:t>x</a:t>
            </a:r>
            <a:r>
              <a:rPr lang="en-US" sz="2800" b="0" i="1" strike="noStrike" spc="-1">
                <a:solidFill>
                  <a:srgbClr val="000000"/>
                </a:solidFill>
                <a:latin typeface="Symbol"/>
              </a:rPr>
              <a:t></a:t>
            </a:r>
            <a:r>
              <a:rPr lang="en-US" sz="2800" b="0" strike="noStrike" spc="-1">
                <a:solidFill>
                  <a:srgbClr val="000000"/>
                </a:solidFill>
                <a:latin typeface="Book Antiqua"/>
              </a:rPr>
              <a:t> H</a:t>
            </a:r>
            <a:r>
              <a:rPr lang="en-US" sz="2800" b="0" strike="noStrike" spc="-1" baseline="-25000">
                <a:solidFill>
                  <a:srgbClr val="000000"/>
                </a:solidFill>
                <a:latin typeface="Book Antiqua"/>
              </a:rPr>
              <a:t>2,                      </a:t>
            </a: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18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8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90" name="Picture 4"/>
          <p:cNvGraphicFramePr/>
          <p:nvPr/>
        </p:nvGraphicFramePr>
        <p:xfrm>
          <a:off x="3429000" y="5105520"/>
          <a:ext cx="1081800" cy="421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190" name="Picture 4"/>
                      <p:cNvPicPr/>
                      <p:nvPr/>
                    </p:nvPicPr>
                    <p:blipFill>
                      <a:blip r:embed="rId3"/>
                      <a:stretch/>
                    </p:blipFill>
                    <p:spPr>
                      <a:xfrm>
                        <a:off x="3429000" y="5105520"/>
                        <a:ext cx="1081800" cy="421560"/>
                      </a:xfrm>
                      <a:prstGeom prst="rect">
                        <a:avLst/>
                      </a:prstGeom>
                      <a:ln w="0">
                        <a:noFill/>
                      </a:ln>
                    </p:spPr>
                  </p:pic>
                </p:oleObj>
              </mc:Fallback>
            </mc:AlternateContent>
          </a:graphicData>
        </a:graphic>
      </p:graphicFrame>
      <p:graphicFrame>
        <p:nvGraphicFramePr>
          <p:cNvPr id="192" name="Picture 6"/>
          <p:cNvGraphicFramePr/>
          <p:nvPr/>
        </p:nvGraphicFramePr>
        <p:xfrm>
          <a:off x="3352680" y="5638680"/>
          <a:ext cx="1081800" cy="4215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192" name="Picture 6"/>
                      <p:cNvPicPr/>
                      <p:nvPr/>
                    </p:nvPicPr>
                    <p:blipFill>
                      <a:blip r:embed="rId5"/>
                      <a:stretch/>
                    </p:blipFill>
                    <p:spPr>
                      <a:xfrm>
                        <a:off x="3352680" y="5638680"/>
                        <a:ext cx="1081800" cy="421560"/>
                      </a:xfrm>
                      <a:prstGeom prst="rect">
                        <a:avLst/>
                      </a:prstGeom>
                      <a:ln w="0">
                        <a:noFill/>
                      </a:ln>
                    </p:spPr>
                  </p:pic>
                </p:oleObj>
              </mc:Fallback>
            </mc:AlternateContent>
          </a:graphicData>
        </a:graphic>
      </p:graphicFrame>
      <p:pic>
        <p:nvPicPr>
          <p:cNvPr id="194" name="Picture 193"/>
          <p:cNvPicPr/>
          <p:nvPr/>
        </p:nvPicPr>
        <p:blipFill>
          <a:blip r:embed="rId3"/>
          <a:stretch/>
        </p:blipFill>
        <p:spPr>
          <a:xfrm>
            <a:off x="3429000" y="5105520"/>
            <a:ext cx="1079280" cy="418680"/>
          </a:xfrm>
          <a:prstGeom prst="rect">
            <a:avLst/>
          </a:prstGeom>
          <a:ln w="0">
            <a:noFill/>
          </a:ln>
        </p:spPr>
      </p:pic>
      <p:pic>
        <p:nvPicPr>
          <p:cNvPr id="195" name="Picture 194"/>
          <p:cNvPicPr/>
          <p:nvPr/>
        </p:nvPicPr>
        <p:blipFill>
          <a:blip r:embed="rId5"/>
          <a:stretch/>
        </p:blipFill>
        <p:spPr>
          <a:xfrm>
            <a:off x="3352680" y="5638680"/>
            <a:ext cx="1079280" cy="418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4415236-E5C0-4564-AEDA-60DCFD48EE39}" type="slidenum">
              <a:t>12</a:t>
            </a:fld>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Fast Learning Method: Conjugate Gradient</a:t>
            </a:r>
            <a:endParaRPr lang="en-US" sz="3600" b="0" strike="noStrike" spc="-1">
              <a:latin typeface="Arial"/>
            </a:endParaRPr>
          </a:p>
        </p:txBody>
      </p:sp>
      <p:sp>
        <p:nvSpPr>
          <p:cNvPr id="143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Finally, parameters are updated to move along the current search direction as below.</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     </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It is an effective search method for minimizing objective functions if the number of parameters to be optimized are few.</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4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4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67D9A6-69C0-412E-AF5F-2BD6376FA473}" type="slidenum">
              <a:t>120</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4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This is a fully-connected neural network in which the input training vector and the output target vectors are the same. </a:t>
            </a:r>
            <a:endParaRPr lang="en-US" sz="2800" b="0" strike="noStrike" spc="-1" dirty="0">
              <a:latin typeface="Arial"/>
            </a:endParaRPr>
          </a:p>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The weights are determined so that the network stores a set of patterns.</a:t>
            </a:r>
            <a:endParaRPr lang="en-US" sz="2800" b="0" strike="noStrike" spc="-1" dirty="0">
              <a:latin typeface="Arial"/>
            </a:endParaRPr>
          </a:p>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A stored vector can be retrieved from a distorted or noisy vector if the input is similar to it.</a:t>
            </a:r>
            <a:endParaRPr lang="en-US" sz="2800" b="0" strike="noStrike" spc="-1" dirty="0">
              <a:latin typeface="Arial"/>
            </a:endParaRPr>
          </a:p>
          <a:p>
            <a:pPr marL="343080" indent="-343080" algn="just">
              <a:lnSpc>
                <a:spcPct val="100000"/>
              </a:lnSpc>
              <a:spcBef>
                <a:spcPts val="561"/>
              </a:spcBef>
              <a:buClr>
                <a:srgbClr val="000000"/>
              </a:buClr>
              <a:buFont typeface="Arial"/>
              <a:buChar char="•"/>
            </a:pPr>
            <a:r>
              <a:rPr lang="en-US" sz="2800" b="0" strike="noStrike" spc="-1" dirty="0">
                <a:solidFill>
                  <a:srgbClr val="000000"/>
                </a:solidFill>
                <a:latin typeface="Book Antiqua"/>
              </a:rPr>
              <a:t>This network can be trained using Hebbian learning rule or Heb’s rule.</a:t>
            </a:r>
            <a:endParaRPr lang="en-US" sz="2800" b="0" strike="noStrike" spc="-1" dirty="0">
              <a:latin typeface="Arial"/>
            </a:endParaRPr>
          </a:p>
        </p:txBody>
      </p:sp>
      <p:sp>
        <p:nvSpPr>
          <p:cNvPr id="14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5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579AEF0-01D0-4845-AA56-8B325272EB35}" type="slidenum">
              <a:t>121</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59"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rule is based  on the assumption that if two neighbor neurons activated and deactivated at the same time. Then the weight connecting these neurons should increase. For neurons operating in the opposite phase, the weight between them should decrease. If there is no signal correlation, the weight should not change.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This assumption can be described by using following formula.	</a:t>
            </a:r>
            <a:endParaRPr lang="en-US" sz="2800" b="0" strike="noStrike" spc="-1">
              <a:latin typeface="Arial"/>
            </a:endParaRPr>
          </a:p>
          <a:p>
            <a:pPr marL="743040" indent="-285840" algn="just">
              <a:lnSpc>
                <a:spcPct val="100000"/>
              </a:lnSpc>
              <a:spcBef>
                <a:spcPts val="479"/>
              </a:spcBef>
              <a:buNone/>
              <a:tabLst>
                <a:tab pos="0" algn="l"/>
              </a:tabLst>
            </a:pPr>
            <a:endParaRPr lang="en-US" sz="2400" b="0" strike="noStrike" spc="-1">
              <a:latin typeface="Arial"/>
            </a:endParaRPr>
          </a:p>
          <a:p>
            <a:pPr marL="743040" indent="-285840" algn="just">
              <a:lnSpc>
                <a:spcPct val="100000"/>
              </a:lnSpc>
              <a:spcBef>
                <a:spcPts val="561"/>
              </a:spcBef>
              <a:buNone/>
              <a:tabLst>
                <a:tab pos="0" algn="l"/>
              </a:tabLst>
            </a:pPr>
            <a:endParaRPr lang="en-US" sz="2800" b="0" strike="noStrike" spc="-1">
              <a:latin typeface="Arial"/>
            </a:endParaRPr>
          </a:p>
          <a:p>
            <a:pPr marL="743040" indent="-285840" algn="just">
              <a:lnSpc>
                <a:spcPct val="100000"/>
              </a:lnSpc>
              <a:spcBef>
                <a:spcPts val="561"/>
              </a:spcBef>
              <a:buNone/>
              <a:tabLst>
                <a:tab pos="0" algn="l"/>
              </a:tabLst>
            </a:pPr>
            <a:endParaRPr lang="en-US" sz="2800" b="0" strike="noStrike" spc="-1">
              <a:latin typeface="Arial"/>
            </a:endParaRPr>
          </a:p>
        </p:txBody>
      </p:sp>
      <p:sp>
        <p:nvSpPr>
          <p:cNvPr id="146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6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F679849-B271-48A7-A275-B8C6661623E5}" type="slidenum">
              <a:t>122</a:t>
            </a:fld>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69"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7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7"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478" name="Object 1477"/>
          <p:cNvGraphicFramePr/>
          <p:nvPr/>
        </p:nvGraphicFramePr>
        <p:xfrm>
          <a:off x="1143000" y="1487160"/>
          <a:ext cx="5704920" cy="24804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478" name="Object 1477"/>
                      <p:cNvPicPr/>
                      <p:nvPr/>
                    </p:nvPicPr>
                    <p:blipFill>
                      <a:blip r:embed="rId4"/>
                      <a:stretch/>
                    </p:blipFill>
                    <p:spPr>
                      <a:xfrm>
                        <a:off x="1143000" y="1487160"/>
                        <a:ext cx="5704920" cy="2480400"/>
                      </a:xfrm>
                      <a:prstGeom prst="rect">
                        <a:avLst/>
                      </a:prstGeom>
                      <a:ln w="0">
                        <a:noFill/>
                      </a:ln>
                    </p:spPr>
                  </p:pic>
                </p:oleObj>
              </mc:Fallback>
            </mc:AlternateContent>
          </a:graphicData>
        </a:graphic>
      </p:graphicFrame>
      <p:sp>
        <p:nvSpPr>
          <p:cNvPr id="1480" name="TextBox 3"/>
          <p:cNvSpPr/>
          <p:nvPr/>
        </p:nvSpPr>
        <p:spPr>
          <a:xfrm>
            <a:off x="609480" y="4037760"/>
            <a:ext cx="8076600" cy="2649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just">
              <a:lnSpc>
                <a:spcPct val="100000"/>
              </a:lnSpc>
              <a:buClr>
                <a:srgbClr val="000000"/>
              </a:buClr>
              <a:buFont typeface="Arial"/>
              <a:buChar char="•"/>
            </a:pPr>
            <a:r>
              <a:rPr lang="en-US" sz="2800" b="0" strike="noStrike" spc="-1">
                <a:solidFill>
                  <a:srgbClr val="000000"/>
                </a:solidFill>
                <a:latin typeface="Book Antiqua"/>
                <a:ea typeface="DejaVu Sans"/>
              </a:rPr>
              <a:t>Activation function for auto associative neural network is:</a:t>
            </a:r>
            <a:endParaRPr lang="en-US" sz="2800" b="0" strike="noStrike" spc="-1">
              <a:latin typeface="Arial"/>
            </a:endParaRPr>
          </a:p>
          <a:p>
            <a:pPr marL="343080" algn="just">
              <a:lnSpc>
                <a:spcPct val="100000"/>
              </a:lnSpc>
              <a:buNone/>
            </a:pPr>
            <a:r>
              <a:rPr lang="en-US" sz="2800" b="0" strike="noStrike" spc="-1">
                <a:solidFill>
                  <a:srgbClr val="000000"/>
                </a:solidFill>
                <a:latin typeface="Book Antiqua"/>
                <a:ea typeface="DejaVu Sans"/>
              </a:rPr>
              <a:t>,</a:t>
            </a:r>
            <a:endParaRPr lang="en-US" sz="2800" b="0" strike="noStrike" spc="-1">
              <a:latin typeface="Arial"/>
            </a:endParaRPr>
          </a:p>
          <a:p>
            <a:pPr marL="343080" algn="just">
              <a:lnSpc>
                <a:spcPct val="100000"/>
              </a:lnSpc>
              <a:buNone/>
            </a:pPr>
            <a:r>
              <a:rPr lang="en-US" sz="2800" b="0" strike="noStrike" spc="-1">
                <a:solidFill>
                  <a:srgbClr val="000000"/>
                </a:solidFill>
                <a:latin typeface="Book Antiqua"/>
                <a:ea typeface="DejaVu Sans"/>
              </a:rPr>
              <a:t> and</a:t>
            </a:r>
            <a:endParaRPr lang="en-US" sz="2800" b="0" strike="noStrike" spc="-1">
              <a:latin typeface="Arial"/>
            </a:endParaRPr>
          </a:p>
          <a:p>
            <a:pPr marL="343080" algn="just">
              <a:lnSpc>
                <a:spcPct val="100000"/>
              </a:lnSpc>
              <a:buNone/>
            </a:pPr>
            <a:endParaRPr lang="en-US" sz="2800" b="0" strike="noStrike" spc="-1">
              <a:latin typeface="Arial"/>
            </a:endParaRPr>
          </a:p>
          <a:p>
            <a:pPr marL="343080" algn="just">
              <a:lnSpc>
                <a:spcPct val="100000"/>
              </a:lnSpc>
              <a:buNone/>
            </a:pPr>
            <a:endParaRPr lang="en-US" sz="2800" b="0" strike="noStrike" spc="-1">
              <a:latin typeface="Arial"/>
            </a:endParaRPr>
          </a:p>
        </p:txBody>
      </p:sp>
      <p:pic>
        <p:nvPicPr>
          <p:cNvPr id="1481" name="Picture 1480"/>
          <p:cNvPicPr/>
          <p:nvPr/>
        </p:nvPicPr>
        <p:blipFill>
          <a:blip r:embed="rId4"/>
          <a:stretch/>
        </p:blipFill>
        <p:spPr>
          <a:xfrm>
            <a:off x="1143000" y="1486080"/>
            <a:ext cx="5702040" cy="24760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91BE729-E28C-4013-A9BC-2A1265A14162}" type="slidenum">
              <a:t>123</a:t>
            </a:fld>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83"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8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1"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492" name="Picture 5"/>
          <p:cNvPicPr/>
          <p:nvPr/>
        </p:nvPicPr>
        <p:blipFill>
          <a:blip r:embed="rId3"/>
          <a:stretch/>
        </p:blipFill>
        <p:spPr>
          <a:xfrm>
            <a:off x="1900080" y="1386000"/>
            <a:ext cx="5342760" cy="3913920"/>
          </a:xfrm>
          <a:prstGeom prst="rect">
            <a:avLst/>
          </a:prstGeom>
          <a:ln w="0">
            <a:noFill/>
          </a:ln>
        </p:spPr>
      </p:pic>
      <p:sp>
        <p:nvSpPr>
          <p:cNvPr id="1493" name="TextBox 9"/>
          <p:cNvSpPr/>
          <p:nvPr/>
        </p:nvSpPr>
        <p:spPr>
          <a:xfrm>
            <a:off x="2979720" y="5341320"/>
            <a:ext cx="3543120" cy="424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2200" b="1" strike="noStrike" spc="-1">
                <a:solidFill>
                  <a:srgbClr val="000000"/>
                </a:solidFill>
                <a:latin typeface="Book Antiqua"/>
                <a:ea typeface="DejaVu Sans"/>
              </a:rPr>
              <a:t>Architecture of AANN</a:t>
            </a:r>
            <a:endParaRPr lang="en-US" sz="22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08C0E1B-8C5D-4CDC-9C43-442602F5E03B}" type="slidenum">
              <a:t>124</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4"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49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r>
              <a:rPr lang="en-US" sz="2800" b="1" u="sng" strike="noStrike" spc="-1">
                <a:solidFill>
                  <a:srgbClr val="000000"/>
                </a:solidFill>
                <a:uFillTx/>
                <a:latin typeface="Book Antiqua"/>
              </a:rPr>
              <a:t>Training Algorithm</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Initialize all weights and bias to zero</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vector to be stored (Say s) perform steps </a:t>
            </a:r>
            <a:r>
              <a:rPr lang="en-US" sz="2800" b="0" i="1" strike="noStrike" spc="-1">
                <a:solidFill>
                  <a:srgbClr val="000000"/>
                </a:solidFill>
                <a:latin typeface="Book Antiqua"/>
              </a:rPr>
              <a:t>3 to 5</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input unit i, 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output unit j set 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weights as: </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      Weights can also be determined as: </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149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7F4CBFD-2C5D-406D-85C4-9B83620C2A9D}" type="slidenum">
              <a:t>125</a:t>
            </a:fld>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4"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5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561"/>
              </a:spcBef>
              <a:buNone/>
              <a:tabLst>
                <a:tab pos="0" algn="l"/>
              </a:tabLst>
            </a:pPr>
            <a:r>
              <a:rPr lang="en-US" sz="2800" b="1" strike="noStrike" spc="-1">
                <a:solidFill>
                  <a:srgbClr val="000000"/>
                </a:solidFill>
                <a:latin typeface="Book Antiqua"/>
              </a:rPr>
              <a:t>Example</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Use the Heb’s rule  to store the pattern [1, 1,-1,-1] in an AANN. Find weight matrix and Test the input vector [-1,1,-1,-1].</a:t>
            </a:r>
            <a:endParaRPr lang="en-US" sz="2800" b="0" strike="noStrike" spc="-1">
              <a:latin typeface="Arial"/>
            </a:endParaRPr>
          </a:p>
          <a:p>
            <a:pPr algn="just">
              <a:lnSpc>
                <a:spcPct val="100000"/>
              </a:lnSpc>
              <a:spcBef>
                <a:spcPts val="561"/>
              </a:spcBef>
              <a:buNone/>
              <a:tabLst>
                <a:tab pos="0" algn="l"/>
              </a:tabLst>
            </a:pPr>
            <a:r>
              <a:rPr lang="en-US" sz="2800" b="1" strike="noStrike" spc="-1">
                <a:solidFill>
                  <a:srgbClr val="000000"/>
                </a:solidFill>
                <a:latin typeface="Book Antiqua"/>
              </a:rPr>
              <a:t>Solution</a:t>
            </a: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Here, pattern to be stored(s)=[1,1,-1,-1]</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Now, w=</a:t>
            </a:r>
            <a:endParaRPr lang="en-US" sz="2800" b="0" strike="noStrike" spc="-1">
              <a:latin typeface="Arial"/>
            </a:endParaRPr>
          </a:p>
        </p:txBody>
      </p:sp>
      <p:sp>
        <p:nvSpPr>
          <p:cNvPr id="15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514" name="Object 1513"/>
          <p:cNvGraphicFramePr/>
          <p:nvPr/>
        </p:nvGraphicFramePr>
        <p:xfrm>
          <a:off x="1910880" y="4336560"/>
          <a:ext cx="5251320" cy="182592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514" name="Object 1513"/>
                      <p:cNvPicPr/>
                      <p:nvPr/>
                    </p:nvPicPr>
                    <p:blipFill>
                      <a:blip r:embed="rId4"/>
                      <a:stretch/>
                    </p:blipFill>
                    <p:spPr>
                      <a:xfrm>
                        <a:off x="1910880" y="4336560"/>
                        <a:ext cx="5251320" cy="1825920"/>
                      </a:xfrm>
                      <a:prstGeom prst="rect">
                        <a:avLst/>
                      </a:prstGeom>
                      <a:ln w="0">
                        <a:noFill/>
                      </a:ln>
                    </p:spPr>
                  </p:pic>
                </p:oleObj>
              </mc:Fallback>
            </mc:AlternateContent>
          </a:graphicData>
        </a:graphic>
      </p:graphicFrame>
      <p:pic>
        <p:nvPicPr>
          <p:cNvPr id="1516" name="Picture 1515"/>
          <p:cNvPicPr/>
          <p:nvPr/>
        </p:nvPicPr>
        <p:blipFill>
          <a:blip r:embed="rId4"/>
          <a:stretch/>
        </p:blipFill>
        <p:spPr>
          <a:xfrm>
            <a:off x="1905120" y="4330800"/>
            <a:ext cx="5244840" cy="18158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CD48AF5-B89D-4623-87F1-9E1C0B88129C}" type="slidenum">
              <a:t>126</a:t>
            </a:fld>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Auto associative Neural Network </a:t>
            </a:r>
            <a:endParaRPr lang="en-US" sz="3600" b="0" strike="noStrike" spc="-1">
              <a:latin typeface="Arial"/>
            </a:endParaRPr>
          </a:p>
        </p:txBody>
      </p:sp>
      <p:sp>
        <p:nvSpPr>
          <p:cNvPr id="151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0" strike="noStrike" spc="-1" dirty="0">
                <a:solidFill>
                  <a:srgbClr val="000000"/>
                </a:solidFill>
                <a:latin typeface="Book Antiqua"/>
              </a:rPr>
              <a:t>Now,</a:t>
            </a:r>
            <a:endParaRPr lang="en-US" sz="2400" b="0" strike="noStrike" spc="-1" dirty="0">
              <a:latin typeface="Arial"/>
            </a:endParaRPr>
          </a:p>
          <a:p>
            <a:pPr algn="just">
              <a:lnSpc>
                <a:spcPct val="100000"/>
              </a:lnSpc>
              <a:spcBef>
                <a:spcPts val="479"/>
              </a:spcBef>
              <a:buNone/>
              <a:tabLst>
                <a:tab pos="0" algn="l"/>
              </a:tabLst>
            </a:pPr>
            <a:r>
              <a:rPr lang="en-US" sz="2400" b="0" strike="noStrike" spc="-1" dirty="0">
                <a:solidFill>
                  <a:srgbClr val="000000"/>
                </a:solidFill>
                <a:latin typeface="Book Antiqua"/>
              </a:rPr>
              <a:t>Test input=</a:t>
            </a: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r>
              <a:rPr lang="en-US" sz="2400" b="0" strike="noStrike" spc="-1" dirty="0">
                <a:solidFill>
                  <a:srgbClr val="000000"/>
                </a:solidFill>
                <a:latin typeface="Book Antiqua"/>
              </a:rPr>
              <a:t>The calculate </a:t>
            </a: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r>
              <a:rPr lang="en-US" sz="2400" b="0" strike="noStrike" spc="-1" dirty="0">
                <a:solidFill>
                  <a:srgbClr val="000000"/>
                </a:solidFill>
                <a:latin typeface="Book Antiqua"/>
              </a:rPr>
              <a:t>Finally compute </a:t>
            </a: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561"/>
              </a:spcBef>
              <a:buNone/>
              <a:tabLst>
                <a:tab pos="0" algn="l"/>
              </a:tabLst>
            </a:pPr>
            <a:endParaRPr lang="en-US" sz="2800" b="0" strike="noStrike" spc="-1" dirty="0">
              <a:latin typeface="Arial"/>
            </a:endParaRPr>
          </a:p>
          <a:p>
            <a:pPr algn="just">
              <a:lnSpc>
                <a:spcPct val="100000"/>
              </a:lnSpc>
              <a:spcBef>
                <a:spcPts val="561"/>
              </a:spcBef>
              <a:buNone/>
              <a:tabLst>
                <a:tab pos="0" algn="l"/>
              </a:tabLst>
            </a:pPr>
            <a:endParaRPr lang="en-US" sz="2800" b="0" strike="noStrike" spc="-1" dirty="0">
              <a:latin typeface="Arial"/>
            </a:endParaRPr>
          </a:p>
        </p:txBody>
      </p:sp>
      <p:sp>
        <p:nvSpPr>
          <p:cNvPr id="151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B094C35-B3CA-47D0-AE43-BC52598E7064}" type="slidenum">
              <a:t>127</a:t>
            </a:fld>
            <a:endParaRPr/>
          </a:p>
        </p:txBody>
      </p:sp>
      <p:pic>
        <p:nvPicPr>
          <p:cNvPr id="3" name="Picture 2">
            <a:extLst>
              <a:ext uri="{FF2B5EF4-FFF2-40B4-BE49-F238E27FC236}">
                <a16:creationId xmlns:a16="http://schemas.microsoft.com/office/drawing/2014/main" id="{2F69C073-B25A-0369-0A0F-D19A6072D2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18753" y="1080727"/>
            <a:ext cx="3468654" cy="5275793"/>
          </a:xfrm>
          <a:prstGeom prst="rect">
            <a:avLst/>
          </a:prstGeom>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2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Taking a probabilistic approach to neural network allows to account for </a:t>
            </a:r>
            <a:r>
              <a:rPr lang="en-US" sz="2800" b="0" i="1" strike="noStrike" spc="-1">
                <a:solidFill>
                  <a:srgbClr val="000000"/>
                </a:solidFill>
                <a:latin typeface="Book Antiqua"/>
              </a:rPr>
              <a:t>uncertainty</a:t>
            </a:r>
            <a:r>
              <a:rPr lang="en-US" sz="2800" b="0" strike="noStrike" spc="-1">
                <a:solidFill>
                  <a:srgbClr val="000000"/>
                </a:solidFill>
                <a:latin typeface="Book Antiqua"/>
              </a:rPr>
              <a:t>, so that models can assign less levels of confidence to incorrect predictions.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Sources of uncertainty can be found in the data, due to measurement error or noise in the labels, or the model, due to insufficient data availability for the model to learn effectively.</a:t>
            </a:r>
            <a:endParaRPr lang="en-US" sz="2800" b="0" strike="noStrike" spc="-1">
              <a:latin typeface="Arial"/>
            </a:endParaRPr>
          </a:p>
        </p:txBody>
      </p:sp>
      <p:sp>
        <p:nvSpPr>
          <p:cNvPr id="15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3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AE20045-9516-4538-902C-28C2273E2C30}" type="slidenum">
              <a:t>128</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3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idea behind Bayesian neural network is that, instead of learning specific weight (and bias) </a:t>
            </a:r>
            <a:r>
              <a:rPr lang="en-US" sz="2800" b="0" i="1" strike="noStrike" spc="-1">
                <a:solidFill>
                  <a:srgbClr val="000000"/>
                </a:solidFill>
                <a:latin typeface="Book Antiqua"/>
              </a:rPr>
              <a:t>values</a:t>
            </a:r>
            <a:r>
              <a:rPr lang="en-US" sz="2800" b="0" strike="noStrike" spc="-1">
                <a:solidFill>
                  <a:srgbClr val="000000"/>
                </a:solidFill>
                <a:latin typeface="Book Antiqua"/>
              </a:rPr>
              <a:t> in the neural network, the Bayesian approach learns weight </a:t>
            </a:r>
            <a:r>
              <a:rPr lang="en-US" sz="2800" b="0" i="1" strike="noStrike" spc="-1">
                <a:solidFill>
                  <a:srgbClr val="000000"/>
                </a:solidFill>
                <a:latin typeface="Book Antiqua"/>
              </a:rPr>
              <a:t>distributions</a:t>
            </a:r>
            <a:r>
              <a:rPr lang="en-US" sz="2800" b="0" strike="noStrike" spc="-1">
                <a:solidFill>
                  <a:srgbClr val="000000"/>
                </a:solidFill>
                <a:latin typeface="Book Antiqua"/>
              </a:rPr>
              <a:t> - from which we can sample to produce an output for a given input - to encode weight uncertainty.</a:t>
            </a:r>
            <a:endParaRPr lang="en-US" sz="2800" b="0" strike="noStrike" spc="-1">
              <a:latin typeface="Arial"/>
            </a:endParaRPr>
          </a:p>
        </p:txBody>
      </p:sp>
      <p:sp>
        <p:nvSpPr>
          <p:cNvPr id="153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ED8865-2B9A-44CA-B0B8-CC44C9C899D8}" type="slidenum">
              <a:t>129</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19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Now, we can write weight update rule for n</a:t>
            </a:r>
            <a:r>
              <a:rPr lang="en-US" sz="2800" b="0" strike="noStrike" spc="-1" baseline="30000">
                <a:solidFill>
                  <a:srgbClr val="000000"/>
                </a:solidFill>
                <a:latin typeface="Book Antiqua"/>
              </a:rPr>
              <a:t>th</a:t>
            </a:r>
            <a:r>
              <a:rPr lang="en-US" sz="2800" b="0" strike="noStrike" spc="-1">
                <a:solidFill>
                  <a:srgbClr val="000000"/>
                </a:solidFill>
                <a:latin typeface="Book Antiqua"/>
              </a:rPr>
              <a:t> step as below.</a:t>
            </a:r>
            <a:endParaRPr lang="en-US" sz="2800" b="0" strike="noStrike" spc="-1">
              <a:latin typeface="Arial"/>
            </a:endParaRPr>
          </a:p>
          <a:p>
            <a:pPr algn="just">
              <a:lnSpc>
                <a:spcPct val="100000"/>
              </a:lnSpc>
              <a:spcBef>
                <a:spcPts val="561"/>
              </a:spcBef>
              <a:buNone/>
            </a:pP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19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9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0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05" name="Picture 4"/>
          <p:cNvGraphicFramePr/>
          <p:nvPr/>
        </p:nvGraphicFramePr>
        <p:xfrm>
          <a:off x="914400" y="2298600"/>
          <a:ext cx="7238160" cy="33267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05" name="Picture 4"/>
                      <p:cNvPicPr/>
                      <p:nvPr/>
                    </p:nvPicPr>
                    <p:blipFill>
                      <a:blip r:embed="rId3"/>
                      <a:stretch/>
                    </p:blipFill>
                    <p:spPr>
                      <a:xfrm>
                        <a:off x="914400" y="2298600"/>
                        <a:ext cx="7238160" cy="3326760"/>
                      </a:xfrm>
                      <a:prstGeom prst="rect">
                        <a:avLst/>
                      </a:prstGeom>
                      <a:ln w="0">
                        <a:noFill/>
                      </a:ln>
                    </p:spPr>
                  </p:pic>
                </p:oleObj>
              </mc:Fallback>
            </mc:AlternateContent>
          </a:graphicData>
        </a:graphic>
      </p:graphicFrame>
      <p:pic>
        <p:nvPicPr>
          <p:cNvPr id="207" name="Picture 206"/>
          <p:cNvPicPr/>
          <p:nvPr/>
        </p:nvPicPr>
        <p:blipFill>
          <a:blip r:embed="rId3"/>
          <a:stretch/>
        </p:blipFill>
        <p:spPr>
          <a:xfrm>
            <a:off x="914400" y="2298600"/>
            <a:ext cx="7238520" cy="33271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CF31F97-4B79-472D-9833-CE18EC57B246}" type="slidenum">
              <a:t>13</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7" name="PlaceHolder 1"/>
          <p:cNvSpPr>
            <a:spLocks noGrp="1"/>
          </p:cNvSpPr>
          <p:nvPr>
            <p:ph type="title"/>
          </p:nvPr>
        </p:nvSpPr>
        <p:spPr>
          <a:xfrm>
            <a:off x="155520" y="274680"/>
            <a:ext cx="8835480" cy="1142280"/>
          </a:xfrm>
          <a:prstGeom prst="rect">
            <a:avLst/>
          </a:prstGeom>
          <a:noFill/>
          <a:ln w="0">
            <a:noFill/>
          </a:ln>
        </p:spPr>
        <p:txBody>
          <a:bodyPr lIns="90000" tIns="45000" rIns="90000" bIns="45000" anchor="ctr">
            <a:noAutofit/>
          </a:bodyPr>
          <a:lstStyle/>
          <a:p>
            <a:pPr algn="ctr">
              <a:lnSpc>
                <a:spcPct val="100000"/>
              </a:lnSpc>
              <a:buNone/>
            </a:pPr>
            <a:r>
              <a:rPr lang="en-US" sz="3600" b="1" strike="noStrike" spc="-1">
                <a:solidFill>
                  <a:srgbClr val="000000"/>
                </a:solidFill>
                <a:latin typeface="Book Antiqua"/>
              </a:rPr>
              <a:t>Bayesian Neural Network</a:t>
            </a:r>
            <a:endParaRPr lang="en-US" sz="3600" b="0" strike="noStrike" spc="-1">
              <a:latin typeface="Arial"/>
            </a:endParaRPr>
          </a:p>
        </p:txBody>
      </p:sp>
      <p:sp>
        <p:nvSpPr>
          <p:cNvPr id="154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4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5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pic>
        <p:nvPicPr>
          <p:cNvPr id="1556" name="Picture 5"/>
          <p:cNvPicPr/>
          <p:nvPr/>
        </p:nvPicPr>
        <p:blipFill>
          <a:blip r:embed="rId3"/>
          <a:stretch/>
        </p:blipFill>
        <p:spPr>
          <a:xfrm>
            <a:off x="1143000" y="1746720"/>
            <a:ext cx="7321320" cy="343548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5E144A33-26DF-4666-BFFC-F11E306E840C}" type="slidenum">
              <a:t>130</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09"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main theme of above weight change rule is:</a:t>
            </a:r>
            <a:endParaRPr lang="en-US" sz="28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Do not change weights in case of correct classification</a:t>
            </a:r>
            <a:endParaRPr lang="en-US" sz="24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Increase weights when perceptron output is smaller than actual target</a:t>
            </a:r>
            <a:endParaRPr lang="en-US" sz="2400" b="0" strike="noStrike" spc="-1">
              <a:latin typeface="Arial"/>
            </a:endParaRPr>
          </a:p>
          <a:p>
            <a:pPr marL="743040" lvl="1" indent="-285840" algn="just">
              <a:lnSpc>
                <a:spcPct val="100000"/>
              </a:lnSpc>
              <a:spcBef>
                <a:spcPts val="479"/>
              </a:spcBef>
              <a:buClr>
                <a:srgbClr val="000000"/>
              </a:buClr>
              <a:buFont typeface="Arial"/>
              <a:buChar char="–"/>
            </a:pPr>
            <a:r>
              <a:rPr lang="en-US" sz="2400" b="0" strike="noStrike" spc="-1">
                <a:solidFill>
                  <a:srgbClr val="000000"/>
                </a:solidFill>
                <a:latin typeface="Book Antiqua"/>
              </a:rPr>
              <a:t>Decrease weights when perceptron output is larger than actual target</a:t>
            </a:r>
            <a:endParaRPr lang="en-US" sz="24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Thus, we can represent weight change rule using single equation as below:</a:t>
            </a:r>
            <a:endParaRPr lang="en-US" sz="2800" b="0" strike="noStrike" spc="-1">
              <a:latin typeface="Arial"/>
            </a:endParaRPr>
          </a:p>
        </p:txBody>
      </p:sp>
      <p:sp>
        <p:nvSpPr>
          <p:cNvPr id="2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17" name="Picture 2"/>
          <p:cNvGraphicFramePr/>
          <p:nvPr/>
        </p:nvGraphicFramePr>
        <p:xfrm>
          <a:off x="1295280" y="4876920"/>
          <a:ext cx="6522480" cy="8978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17" name="Picture 2"/>
                      <p:cNvPicPr/>
                      <p:nvPr/>
                    </p:nvPicPr>
                    <p:blipFill>
                      <a:blip r:embed="rId3"/>
                      <a:stretch/>
                    </p:blipFill>
                    <p:spPr>
                      <a:xfrm>
                        <a:off x="1295280" y="4876920"/>
                        <a:ext cx="6522480" cy="897840"/>
                      </a:xfrm>
                      <a:prstGeom prst="rect">
                        <a:avLst/>
                      </a:prstGeom>
                      <a:ln w="0">
                        <a:noFill/>
                      </a:ln>
                    </p:spPr>
                  </p:pic>
                </p:oleObj>
              </mc:Fallback>
            </mc:AlternateContent>
          </a:graphicData>
        </a:graphic>
      </p:graphicFrame>
      <p:pic>
        <p:nvPicPr>
          <p:cNvPr id="219" name="Picture 218"/>
          <p:cNvPicPr/>
          <p:nvPr/>
        </p:nvPicPr>
        <p:blipFill>
          <a:blip r:embed="rId3"/>
          <a:stretch/>
        </p:blipFill>
        <p:spPr>
          <a:xfrm>
            <a:off x="1295280" y="4876920"/>
            <a:ext cx="6514920" cy="8884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0B1E24F-0EFC-45B0-A701-8ED83E0852CF}" type="slidenum">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21"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85000" lnSpcReduction="10000"/>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Perceptron Learning Algorithm</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Initialize all weights and bias to zero</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For each training vector s and target t perform steps </a:t>
            </a:r>
            <a:r>
              <a:rPr lang="en-US" sz="2800" b="0" i="1" strike="noStrike" spc="-1">
                <a:solidFill>
                  <a:srgbClr val="000000"/>
                </a:solidFill>
                <a:latin typeface="Book Antiqua"/>
              </a:rPr>
              <a:t>3 to 6</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Set </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Compute output using Hard limiter activation function as below</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weights as:</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Adapt bias as:</a:t>
            </a:r>
            <a:endParaRPr lang="en-US" sz="2800" b="0" strike="noStrike" spc="-1">
              <a:latin typeface="Arial"/>
            </a:endParaRPr>
          </a:p>
          <a:p>
            <a:pPr marL="514440" indent="-514440" algn="just">
              <a:lnSpc>
                <a:spcPct val="100000"/>
              </a:lnSpc>
              <a:spcBef>
                <a:spcPts val="561"/>
              </a:spcBef>
              <a:buClr>
                <a:srgbClr val="000000"/>
              </a:buClr>
              <a:buFont typeface="Calibri"/>
              <a:buAutoNum type="arabicPeriod"/>
              <a:tabLst>
                <a:tab pos="0" algn="l"/>
              </a:tabLst>
            </a:pPr>
            <a:r>
              <a:rPr lang="en-US" sz="2800" b="0" strike="noStrike" spc="-1">
                <a:solidFill>
                  <a:srgbClr val="000000"/>
                </a:solidFill>
                <a:latin typeface="Book Antiqua"/>
              </a:rPr>
              <a:t>Test for Stopping Criteria</a:t>
            </a:r>
            <a:endParaRPr lang="en-US" sz="2800" b="0" strike="noStrike" spc="-1">
              <a:latin typeface="Arial"/>
            </a:endParaRPr>
          </a:p>
        </p:txBody>
      </p:sp>
      <p:sp>
        <p:nvSpPr>
          <p:cNvPr id="22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2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29" name="Picture 314"/>
          <p:cNvGraphicFramePr/>
          <p:nvPr/>
        </p:nvGraphicFramePr>
        <p:xfrm>
          <a:off x="1600200" y="2819520"/>
          <a:ext cx="2742480" cy="456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29" name="Picture 314"/>
                      <p:cNvPicPr/>
                      <p:nvPr/>
                    </p:nvPicPr>
                    <p:blipFill>
                      <a:blip r:embed="rId3"/>
                      <a:stretch/>
                    </p:blipFill>
                    <p:spPr>
                      <a:xfrm>
                        <a:off x="1600200" y="2819520"/>
                        <a:ext cx="2742480" cy="456480"/>
                      </a:xfrm>
                      <a:prstGeom prst="rect">
                        <a:avLst/>
                      </a:prstGeom>
                      <a:ln w="0">
                        <a:noFill/>
                      </a:ln>
                    </p:spPr>
                  </p:pic>
                </p:oleObj>
              </mc:Fallback>
            </mc:AlternateContent>
          </a:graphicData>
        </a:graphic>
      </p:graphicFrame>
      <p:graphicFrame>
        <p:nvGraphicFramePr>
          <p:cNvPr id="231" name="Picture 315"/>
          <p:cNvGraphicFramePr/>
          <p:nvPr/>
        </p:nvGraphicFramePr>
        <p:xfrm>
          <a:off x="3808080" y="4726080"/>
          <a:ext cx="4409280" cy="4564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31" name="Picture 315"/>
                      <p:cNvPicPr/>
                      <p:nvPr/>
                    </p:nvPicPr>
                    <p:blipFill>
                      <a:blip r:embed="rId5"/>
                      <a:stretch/>
                    </p:blipFill>
                    <p:spPr>
                      <a:xfrm>
                        <a:off x="3808080" y="4726080"/>
                        <a:ext cx="4409280" cy="456480"/>
                      </a:xfrm>
                      <a:prstGeom prst="rect">
                        <a:avLst/>
                      </a:prstGeom>
                      <a:ln w="0">
                        <a:noFill/>
                      </a:ln>
                    </p:spPr>
                  </p:pic>
                </p:oleObj>
              </mc:Fallback>
            </mc:AlternateContent>
          </a:graphicData>
        </a:graphic>
      </p:graphicFrame>
      <p:graphicFrame>
        <p:nvGraphicFramePr>
          <p:cNvPr id="233" name="Picture 316"/>
          <p:cNvGraphicFramePr/>
          <p:nvPr/>
        </p:nvGraphicFramePr>
        <p:xfrm>
          <a:off x="3122640" y="5202360"/>
          <a:ext cx="1686960" cy="33912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233" name="Picture 316"/>
                      <p:cNvPicPr/>
                      <p:nvPr/>
                    </p:nvPicPr>
                    <p:blipFill>
                      <a:blip r:embed="rId7"/>
                      <a:stretch/>
                    </p:blipFill>
                    <p:spPr>
                      <a:xfrm>
                        <a:off x="3122640" y="5202360"/>
                        <a:ext cx="1686960" cy="339120"/>
                      </a:xfrm>
                      <a:prstGeom prst="rect">
                        <a:avLst/>
                      </a:prstGeom>
                      <a:ln w="0">
                        <a:noFill/>
                      </a:ln>
                    </p:spPr>
                  </p:pic>
                </p:oleObj>
              </mc:Fallback>
            </mc:AlternateContent>
          </a:graphicData>
        </a:graphic>
      </p:graphicFrame>
      <p:graphicFrame>
        <p:nvGraphicFramePr>
          <p:cNvPr id="235" name="Picture 317"/>
          <p:cNvGraphicFramePr/>
          <p:nvPr/>
        </p:nvGraphicFramePr>
        <p:xfrm>
          <a:off x="1371600" y="3886200"/>
          <a:ext cx="4015800" cy="862920"/>
        </p:xfrm>
        <a:graphic>
          <a:graphicData uri="http://schemas.openxmlformats.org/presentationml/2006/ole">
            <mc:AlternateContent xmlns:mc="http://schemas.openxmlformats.org/markup-compatibility/2006">
              <mc:Choice xmlns:v="urn:schemas-microsoft-com:vml" Requires="v">
                <p:oleObj r:id="rId8" imgW="0" imgH="0" progId="Equation.3">
                  <p:embed/>
                </p:oleObj>
              </mc:Choice>
              <mc:Fallback>
                <p:oleObj r:id="rId8" imgW="0" imgH="0" progId="Equation.3">
                  <p:embed/>
                  <p:pic>
                    <p:nvPicPr>
                      <p:cNvPr id="235" name="Picture 317"/>
                      <p:cNvPicPr/>
                      <p:nvPr/>
                    </p:nvPicPr>
                    <p:blipFill>
                      <a:blip r:embed="rId9"/>
                      <a:stretch/>
                    </p:blipFill>
                    <p:spPr>
                      <a:xfrm>
                        <a:off x="1371600" y="3886200"/>
                        <a:ext cx="4015800" cy="862920"/>
                      </a:xfrm>
                      <a:prstGeom prst="rect">
                        <a:avLst/>
                      </a:prstGeom>
                      <a:ln w="0">
                        <a:noFill/>
                      </a:ln>
                    </p:spPr>
                  </p:pic>
                </p:oleObj>
              </mc:Fallback>
            </mc:AlternateContent>
          </a:graphicData>
        </a:graphic>
      </p:graphicFrame>
      <p:pic>
        <p:nvPicPr>
          <p:cNvPr id="237" name="Picture 236"/>
          <p:cNvPicPr/>
          <p:nvPr/>
        </p:nvPicPr>
        <p:blipFill>
          <a:blip r:embed="rId3"/>
          <a:stretch/>
        </p:blipFill>
        <p:spPr>
          <a:xfrm>
            <a:off x="1600200" y="2819520"/>
            <a:ext cx="2742840" cy="456840"/>
          </a:xfrm>
          <a:prstGeom prst="rect">
            <a:avLst/>
          </a:prstGeom>
          <a:ln w="0">
            <a:noFill/>
          </a:ln>
        </p:spPr>
      </p:pic>
      <p:pic>
        <p:nvPicPr>
          <p:cNvPr id="238" name="Picture 237"/>
          <p:cNvPicPr/>
          <p:nvPr/>
        </p:nvPicPr>
        <p:blipFill>
          <a:blip r:embed="rId5"/>
          <a:stretch/>
        </p:blipFill>
        <p:spPr>
          <a:xfrm>
            <a:off x="3797280" y="4724280"/>
            <a:ext cx="4406400" cy="456840"/>
          </a:xfrm>
          <a:prstGeom prst="rect">
            <a:avLst/>
          </a:prstGeom>
          <a:ln w="0">
            <a:noFill/>
          </a:ln>
        </p:spPr>
      </p:pic>
      <p:pic>
        <p:nvPicPr>
          <p:cNvPr id="239" name="Picture 238"/>
          <p:cNvPicPr/>
          <p:nvPr/>
        </p:nvPicPr>
        <p:blipFill>
          <a:blip r:embed="rId7"/>
          <a:stretch/>
        </p:blipFill>
        <p:spPr>
          <a:xfrm>
            <a:off x="3111480" y="5194440"/>
            <a:ext cx="1676160" cy="329760"/>
          </a:xfrm>
          <a:prstGeom prst="rect">
            <a:avLst/>
          </a:prstGeom>
          <a:ln w="0">
            <a:noFill/>
          </a:ln>
        </p:spPr>
      </p:pic>
      <p:pic>
        <p:nvPicPr>
          <p:cNvPr id="240" name="Picture 239"/>
          <p:cNvPicPr/>
          <p:nvPr/>
        </p:nvPicPr>
        <p:blipFill>
          <a:blip r:embed="rId9"/>
          <a:stretch/>
        </p:blipFill>
        <p:spPr>
          <a:xfrm>
            <a:off x="1371600" y="3886200"/>
            <a:ext cx="4012920" cy="8632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4226089-5334-4820-914F-AC0E2DABDEA9}" type="slidenum">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4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Perceptron Training</a:t>
            </a:r>
            <a:endParaRPr lang="en-US" sz="2800" b="0" strike="noStrike" spc="-1">
              <a:latin typeface="Arial"/>
            </a:endParaRPr>
          </a:p>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Example</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Train the following perceptron  by using given training set</a:t>
            </a:r>
            <a:endParaRPr lang="en-US" sz="2800" b="0" strike="noStrike" spc="-1">
              <a:latin typeface="Arial"/>
            </a:endParaRPr>
          </a:p>
        </p:txBody>
      </p:sp>
      <p:sp>
        <p:nvSpPr>
          <p:cNvPr id="24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4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49" name="Table 33"/>
          <p:cNvGraphicFramePr/>
          <p:nvPr/>
        </p:nvGraphicFramePr>
        <p:xfrm>
          <a:off x="5029200" y="3276720"/>
          <a:ext cx="3885840" cy="1874160"/>
        </p:xfrm>
        <a:graphic>
          <a:graphicData uri="http://schemas.openxmlformats.org/drawingml/2006/table">
            <a:tbl>
              <a:tblPr/>
              <a:tblGrid>
                <a:gridCol w="144756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39096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grpSp>
        <p:nvGrpSpPr>
          <p:cNvPr id="250" name="Group 40"/>
          <p:cNvGrpSpPr/>
          <p:nvPr/>
        </p:nvGrpSpPr>
        <p:grpSpPr>
          <a:xfrm>
            <a:off x="826920" y="3276720"/>
            <a:ext cx="3976560" cy="1964160"/>
            <a:chOff x="826920" y="3276720"/>
            <a:chExt cx="3976560" cy="1964160"/>
          </a:xfrm>
        </p:grpSpPr>
        <p:sp>
          <p:nvSpPr>
            <p:cNvPr id="251" name="Rectangle 4"/>
            <p:cNvSpPr/>
            <p:nvPr/>
          </p:nvSpPr>
          <p:spPr>
            <a:xfrm>
              <a:off x="900360" y="46530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52" name="Oval 13"/>
            <p:cNvSpPr/>
            <p:nvPr/>
          </p:nvSpPr>
          <p:spPr>
            <a:xfrm>
              <a:off x="2590920" y="365760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253" name="Straight Arrow Connector 15"/>
            <p:cNvSpPr/>
            <p:nvPr/>
          </p:nvSpPr>
          <p:spPr>
            <a:xfrm>
              <a:off x="1291320" y="353736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4" name="Straight Arrow Connector 18"/>
            <p:cNvSpPr/>
            <p:nvPr/>
          </p:nvSpPr>
          <p:spPr>
            <a:xfrm flipV="1">
              <a:off x="1295280" y="411408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5" name="Straight Arrow Connector 21"/>
            <p:cNvSpPr/>
            <p:nvPr/>
          </p:nvSpPr>
          <p:spPr>
            <a:xfrm flipV="1">
              <a:off x="1434960" y="4342680"/>
              <a:ext cx="119988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6" name="Straight Arrow Connector 27"/>
            <p:cNvSpPr/>
            <p:nvPr/>
          </p:nvSpPr>
          <p:spPr>
            <a:xfrm>
              <a:off x="3505320" y="411480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57" name="TextBox 28"/>
            <p:cNvSpPr/>
            <p:nvPr/>
          </p:nvSpPr>
          <p:spPr>
            <a:xfrm>
              <a:off x="903240" y="335268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58" name="TextBox 29"/>
            <p:cNvSpPr/>
            <p:nvPr/>
          </p:nvSpPr>
          <p:spPr>
            <a:xfrm>
              <a:off x="826920" y="426708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59" name="TextBox 30"/>
            <p:cNvSpPr/>
            <p:nvPr/>
          </p:nvSpPr>
          <p:spPr>
            <a:xfrm>
              <a:off x="1126800" y="4876920"/>
              <a:ext cx="324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a:t>
              </a:r>
              <a:endParaRPr lang="en-US" sz="1800" b="0" strike="noStrike" spc="-1">
                <a:latin typeface="Arial"/>
              </a:endParaRPr>
            </a:p>
          </p:txBody>
        </p:sp>
        <p:sp>
          <p:nvSpPr>
            <p:cNvPr id="260" name="TextBox 32"/>
            <p:cNvSpPr/>
            <p:nvPr/>
          </p:nvSpPr>
          <p:spPr>
            <a:xfrm>
              <a:off x="4488120" y="388620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261" name="TextBox 35"/>
            <p:cNvSpPr/>
            <p:nvPr/>
          </p:nvSpPr>
          <p:spPr>
            <a:xfrm>
              <a:off x="1588680" y="3276720"/>
              <a:ext cx="45108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62" name="TextBox 36"/>
            <p:cNvSpPr/>
            <p:nvPr/>
          </p:nvSpPr>
          <p:spPr>
            <a:xfrm>
              <a:off x="1436400" y="3886200"/>
              <a:ext cx="45108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63" name="Straight Connector 38"/>
            <p:cNvSpPr/>
            <p:nvPr/>
          </p:nvSpPr>
          <p:spPr>
            <a:xfrm>
              <a:off x="3047040" y="365832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264" name="Picture 148"/>
            <p:cNvGraphicFramePr/>
            <p:nvPr/>
          </p:nvGraphicFramePr>
          <p:xfrm>
            <a:off x="2666880" y="393012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264" name="Picture 148"/>
                        <p:cNvPicPr/>
                        <p:nvPr/>
                      </p:nvPicPr>
                      <p:blipFill>
                        <a:blip r:embed="rId3"/>
                        <a:stretch/>
                      </p:blipFill>
                      <p:spPr>
                        <a:xfrm>
                          <a:off x="2666880" y="3930120"/>
                          <a:ext cx="380160" cy="330480"/>
                        </a:xfrm>
                        <a:prstGeom prst="rect">
                          <a:avLst/>
                        </a:prstGeom>
                        <a:ln w="0">
                          <a:noFill/>
                        </a:ln>
                      </p:spPr>
                    </p:pic>
                  </p:oleObj>
                </mc:Fallback>
              </mc:AlternateContent>
            </a:graphicData>
          </a:graphic>
        </p:graphicFrame>
        <p:graphicFrame>
          <p:nvGraphicFramePr>
            <p:cNvPr id="266" name="Picture 149"/>
            <p:cNvGraphicFramePr/>
            <p:nvPr/>
          </p:nvGraphicFramePr>
          <p:xfrm>
            <a:off x="3124080" y="388620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266" name="Picture 149"/>
                        <p:cNvPicPr/>
                        <p:nvPr/>
                      </p:nvPicPr>
                      <p:blipFill>
                        <a:blip r:embed="rId5"/>
                        <a:stretch/>
                      </p:blipFill>
                      <p:spPr>
                        <a:xfrm>
                          <a:off x="3124080" y="3886200"/>
                          <a:ext cx="304200" cy="354960"/>
                        </a:xfrm>
                        <a:prstGeom prst="rect">
                          <a:avLst/>
                        </a:prstGeom>
                        <a:ln w="0">
                          <a:noFill/>
                        </a:ln>
                      </p:spPr>
                    </p:pic>
                  </p:oleObj>
                </mc:Fallback>
              </mc:AlternateContent>
            </a:graphicData>
          </a:graphic>
        </p:graphicFrame>
      </p:grpSp>
      <p:pic>
        <p:nvPicPr>
          <p:cNvPr id="268" name="Picture 267"/>
          <p:cNvPicPr/>
          <p:nvPr/>
        </p:nvPicPr>
        <p:blipFill>
          <a:blip r:embed="rId3"/>
          <a:stretch/>
        </p:blipFill>
        <p:spPr>
          <a:xfrm>
            <a:off x="2666880" y="3924360"/>
            <a:ext cx="380520" cy="329760"/>
          </a:xfrm>
          <a:prstGeom prst="rect">
            <a:avLst/>
          </a:prstGeom>
          <a:ln w="0">
            <a:noFill/>
          </a:ln>
        </p:spPr>
      </p:pic>
      <p:pic>
        <p:nvPicPr>
          <p:cNvPr id="269" name="Picture 268"/>
          <p:cNvPicPr/>
          <p:nvPr/>
        </p:nvPicPr>
        <p:blipFill>
          <a:blip r:embed="rId5"/>
          <a:stretch/>
        </p:blipFill>
        <p:spPr>
          <a:xfrm>
            <a:off x="3124080" y="388620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7779267-4BEC-4639-B804-3E1C9FE47910}" type="slidenum">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71"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a:t>
            </a:r>
            <a:r>
              <a:rPr lang="en-US" sz="2800" b="1" i="1" strike="noStrike" spc="-1">
                <a:solidFill>
                  <a:srgbClr val="000000"/>
                </a:solidFill>
                <a:latin typeface="Book Antiqua"/>
              </a:rPr>
              <a:t>  =1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Epoch #1</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27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7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277" name="Table 27"/>
          <p:cNvGraphicFramePr/>
          <p:nvPr/>
        </p:nvGraphicFramePr>
        <p:xfrm>
          <a:off x="461160" y="2668320"/>
          <a:ext cx="8295840" cy="3411360"/>
        </p:xfrm>
        <a:graphic>
          <a:graphicData uri="http://schemas.openxmlformats.org/drawingml/2006/table">
            <a:tbl>
              <a:tblPr/>
              <a:tblGrid>
                <a:gridCol w="1051920">
                  <a:extLst>
                    <a:ext uri="{9D8B030D-6E8A-4147-A177-3AD203B41FA5}">
                      <a16:colId xmlns:a16="http://schemas.microsoft.com/office/drawing/2014/main" val="20000"/>
                    </a:ext>
                  </a:extLst>
                </a:gridCol>
                <a:gridCol w="723600">
                  <a:extLst>
                    <a:ext uri="{9D8B030D-6E8A-4147-A177-3AD203B41FA5}">
                      <a16:colId xmlns:a16="http://schemas.microsoft.com/office/drawing/2014/main" val="20001"/>
                    </a:ext>
                  </a:extLst>
                </a:gridCol>
                <a:gridCol w="723600">
                  <a:extLst>
                    <a:ext uri="{9D8B030D-6E8A-4147-A177-3AD203B41FA5}">
                      <a16:colId xmlns:a16="http://schemas.microsoft.com/office/drawing/2014/main" val="20002"/>
                    </a:ext>
                  </a:extLst>
                </a:gridCol>
                <a:gridCol w="743040">
                  <a:extLst>
                    <a:ext uri="{9D8B030D-6E8A-4147-A177-3AD203B41FA5}">
                      <a16:colId xmlns:a16="http://schemas.microsoft.com/office/drawing/2014/main" val="20003"/>
                    </a:ext>
                  </a:extLst>
                </a:gridCol>
                <a:gridCol w="496440">
                  <a:extLst>
                    <a:ext uri="{9D8B030D-6E8A-4147-A177-3AD203B41FA5}">
                      <a16:colId xmlns:a16="http://schemas.microsoft.com/office/drawing/2014/main" val="20004"/>
                    </a:ext>
                  </a:extLst>
                </a:gridCol>
                <a:gridCol w="377280">
                  <a:extLst>
                    <a:ext uri="{9D8B030D-6E8A-4147-A177-3AD203B41FA5}">
                      <a16:colId xmlns:a16="http://schemas.microsoft.com/office/drawing/2014/main" val="20005"/>
                    </a:ext>
                  </a:extLst>
                </a:gridCol>
                <a:gridCol w="1457640">
                  <a:extLst>
                    <a:ext uri="{9D8B030D-6E8A-4147-A177-3AD203B41FA5}">
                      <a16:colId xmlns:a16="http://schemas.microsoft.com/office/drawing/2014/main" val="20006"/>
                    </a:ext>
                  </a:extLst>
                </a:gridCol>
                <a:gridCol w="1383480">
                  <a:extLst>
                    <a:ext uri="{9D8B030D-6E8A-4147-A177-3AD203B41FA5}">
                      <a16:colId xmlns:a16="http://schemas.microsoft.com/office/drawing/2014/main" val="20007"/>
                    </a:ext>
                  </a:extLst>
                </a:gridCol>
                <a:gridCol w="1338840">
                  <a:extLst>
                    <a:ext uri="{9D8B030D-6E8A-4147-A177-3AD203B41FA5}">
                      <a16:colId xmlns:a16="http://schemas.microsoft.com/office/drawing/2014/main" val="20008"/>
                    </a:ext>
                  </a:extLst>
                </a:gridCol>
              </a:tblGrid>
              <a:tr h="9216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22440">
                <a:tc>
                  <a:txBody>
                    <a:bodyPr/>
                    <a:lstStyle/>
                    <a:p>
                      <a:pPr>
                        <a:lnSpc>
                          <a:spcPct val="100000"/>
                        </a:lnSpc>
                        <a:buNone/>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dirty="0">
                          <a:solidFill>
                            <a:srgbClr val="000000"/>
                          </a:solidFill>
                          <a:latin typeface="Book Antiqua"/>
                        </a:rPr>
                        <a:t>1+1*-2*1=-1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3+1*-2*1=1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22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1+1*0*-1=1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1+1*0*-1=1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dirty="0">
                          <a:solidFill>
                            <a:srgbClr val="000000"/>
                          </a:solidFill>
                          <a:latin typeface="Book Antiqua"/>
                        </a:rPr>
                        <a:t>-3+1*0=-3</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pic>
        <p:nvPicPr>
          <p:cNvPr id="280" name="Picture 279"/>
          <p:cNvPicPr/>
          <p:nvPr/>
        </p:nvPicPr>
        <p:blipFill>
          <a:blip r:embed="rId2"/>
          <a:stretch/>
        </p:blipFill>
        <p:spPr>
          <a:xfrm>
            <a:off x="1015020" y="1360620"/>
            <a:ext cx="8305560" cy="11934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5C7C5ED-8403-4BDF-A420-C3E626EA81B2}" type="slidenum">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282"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0" strike="noStrike" spc="-1">
                <a:solidFill>
                  <a:srgbClr val="000000"/>
                </a:solidFill>
                <a:latin typeface="Book Antiqua"/>
              </a:rPr>
              <a:t>	Epoch #2</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Final Neuron is</a:t>
            </a:r>
            <a:endParaRPr lang="en-US" sz="2800" b="0" strike="noStrike" spc="-1">
              <a:latin typeface="Arial"/>
            </a:endParaRPr>
          </a:p>
        </p:txBody>
      </p:sp>
      <p:sp>
        <p:nvSpPr>
          <p:cNvPr id="28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8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288" name="Group 20"/>
          <p:cNvGrpSpPr/>
          <p:nvPr/>
        </p:nvGrpSpPr>
        <p:grpSpPr>
          <a:xfrm>
            <a:off x="2042280" y="5052240"/>
            <a:ext cx="3976560" cy="1964160"/>
            <a:chOff x="3875040" y="4267080"/>
            <a:chExt cx="3976560" cy="1964160"/>
          </a:xfrm>
        </p:grpSpPr>
        <p:sp>
          <p:nvSpPr>
            <p:cNvPr id="289" name="Rectangle 4"/>
            <p:cNvSpPr/>
            <p:nvPr/>
          </p:nvSpPr>
          <p:spPr>
            <a:xfrm>
              <a:off x="3948480" y="5643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290" name="Oval 23"/>
            <p:cNvSpPr/>
            <p:nvPr/>
          </p:nvSpPr>
          <p:spPr>
            <a:xfrm>
              <a:off x="5638680" y="464832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291" name="Straight Arrow Connector 24"/>
            <p:cNvSpPr/>
            <p:nvPr/>
          </p:nvSpPr>
          <p:spPr>
            <a:xfrm>
              <a:off x="4339440" y="452808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2" name="Straight Arrow Connector 25"/>
            <p:cNvSpPr/>
            <p:nvPr/>
          </p:nvSpPr>
          <p:spPr>
            <a:xfrm flipV="1">
              <a:off x="4343400" y="510480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3" name="Straight Arrow Connector 26"/>
            <p:cNvSpPr/>
            <p:nvPr/>
          </p:nvSpPr>
          <p:spPr>
            <a:xfrm flipV="1">
              <a:off x="4815000" y="5333400"/>
              <a:ext cx="86832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4" name="Straight Arrow Connector 31"/>
            <p:cNvSpPr/>
            <p:nvPr/>
          </p:nvSpPr>
          <p:spPr>
            <a:xfrm>
              <a:off x="6553080" y="510552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295" name="TextBox 34"/>
            <p:cNvSpPr/>
            <p:nvPr/>
          </p:nvSpPr>
          <p:spPr>
            <a:xfrm>
              <a:off x="3951360" y="434340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296" name="TextBox 35"/>
            <p:cNvSpPr/>
            <p:nvPr/>
          </p:nvSpPr>
          <p:spPr>
            <a:xfrm>
              <a:off x="3875040" y="525780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297" name="TextBox 36"/>
            <p:cNvSpPr/>
            <p:nvPr/>
          </p:nvSpPr>
          <p:spPr>
            <a:xfrm>
              <a:off x="4131360" y="5867280"/>
              <a:ext cx="743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b=-1</a:t>
              </a:r>
              <a:endParaRPr lang="en-US" sz="1800" b="0" strike="noStrike" spc="-1">
                <a:latin typeface="Arial"/>
              </a:endParaRPr>
            </a:p>
          </p:txBody>
        </p:sp>
        <p:sp>
          <p:nvSpPr>
            <p:cNvPr id="298" name="TextBox 37"/>
            <p:cNvSpPr/>
            <p:nvPr/>
          </p:nvSpPr>
          <p:spPr>
            <a:xfrm>
              <a:off x="7536240" y="487692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299" name="TextBox 38"/>
            <p:cNvSpPr/>
            <p:nvPr/>
          </p:nvSpPr>
          <p:spPr>
            <a:xfrm>
              <a:off x="4595760" y="4267080"/>
              <a:ext cx="7880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r>
                <a:rPr lang="en-US" sz="1800" b="0" i="1" strike="noStrike" spc="-1">
                  <a:solidFill>
                    <a:srgbClr val="000000"/>
                  </a:solidFill>
                  <a:latin typeface="Book Antiqua"/>
                  <a:ea typeface="DejaVu Sans"/>
                </a:rPr>
                <a:t>=3</a:t>
              </a:r>
              <a:endParaRPr lang="en-US" sz="1800" b="0" strike="noStrike" spc="-1">
                <a:latin typeface="Arial"/>
              </a:endParaRPr>
            </a:p>
          </p:txBody>
        </p:sp>
        <p:sp>
          <p:nvSpPr>
            <p:cNvPr id="300" name="TextBox 39"/>
            <p:cNvSpPr/>
            <p:nvPr/>
          </p:nvSpPr>
          <p:spPr>
            <a:xfrm>
              <a:off x="4443120" y="4876920"/>
              <a:ext cx="7880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r>
                <a:rPr lang="en-US" sz="1800" b="0" i="1" strike="noStrike" spc="-1">
                  <a:solidFill>
                    <a:srgbClr val="000000"/>
                  </a:solidFill>
                  <a:latin typeface="Book Antiqua"/>
                  <a:ea typeface="DejaVu Sans"/>
                </a:rPr>
                <a:t>=3</a:t>
              </a:r>
              <a:endParaRPr lang="en-US" sz="1800" b="0" strike="noStrike" spc="-1">
                <a:latin typeface="Arial"/>
              </a:endParaRPr>
            </a:p>
          </p:txBody>
        </p:sp>
        <p:sp>
          <p:nvSpPr>
            <p:cNvPr id="301" name="Straight Connector 40"/>
            <p:cNvSpPr/>
            <p:nvPr/>
          </p:nvSpPr>
          <p:spPr>
            <a:xfrm>
              <a:off x="6095160" y="464868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302" name="Picture 8"/>
            <p:cNvGraphicFramePr/>
            <p:nvPr/>
          </p:nvGraphicFramePr>
          <p:xfrm>
            <a:off x="5715000" y="492084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302" name="Picture 8"/>
                        <p:cNvPicPr/>
                        <p:nvPr/>
                      </p:nvPicPr>
                      <p:blipFill>
                        <a:blip r:embed="rId3"/>
                        <a:stretch/>
                      </p:blipFill>
                      <p:spPr>
                        <a:xfrm>
                          <a:off x="5715000" y="4920840"/>
                          <a:ext cx="380160" cy="330480"/>
                        </a:xfrm>
                        <a:prstGeom prst="rect">
                          <a:avLst/>
                        </a:prstGeom>
                        <a:ln w="0">
                          <a:noFill/>
                        </a:ln>
                      </p:spPr>
                    </p:pic>
                  </p:oleObj>
                </mc:Fallback>
              </mc:AlternateContent>
            </a:graphicData>
          </a:graphic>
        </p:graphicFrame>
        <p:graphicFrame>
          <p:nvGraphicFramePr>
            <p:cNvPr id="304" name="Picture 9"/>
            <p:cNvGraphicFramePr/>
            <p:nvPr/>
          </p:nvGraphicFramePr>
          <p:xfrm>
            <a:off x="6172200" y="487692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304" name="Picture 9"/>
                        <p:cNvPicPr/>
                        <p:nvPr/>
                      </p:nvPicPr>
                      <p:blipFill>
                        <a:blip r:embed="rId5"/>
                        <a:stretch/>
                      </p:blipFill>
                      <p:spPr>
                        <a:xfrm>
                          <a:off x="6172200" y="4876920"/>
                          <a:ext cx="304200" cy="354960"/>
                        </a:xfrm>
                        <a:prstGeom prst="rect">
                          <a:avLst/>
                        </a:prstGeom>
                        <a:ln w="0">
                          <a:noFill/>
                        </a:ln>
                      </p:spPr>
                    </p:pic>
                  </p:oleObj>
                </mc:Fallback>
              </mc:AlternateContent>
            </a:graphicData>
          </a:graphic>
        </p:graphicFrame>
      </p:grpSp>
      <p:graphicFrame>
        <p:nvGraphicFramePr>
          <p:cNvPr id="306" name="Table 27"/>
          <p:cNvGraphicFramePr/>
          <p:nvPr/>
        </p:nvGraphicFramePr>
        <p:xfrm>
          <a:off x="485640" y="1853640"/>
          <a:ext cx="8295840" cy="3513960"/>
        </p:xfrm>
        <a:graphic>
          <a:graphicData uri="http://schemas.openxmlformats.org/drawingml/2006/table">
            <a:tbl>
              <a:tblPr/>
              <a:tblGrid>
                <a:gridCol w="1051920">
                  <a:extLst>
                    <a:ext uri="{9D8B030D-6E8A-4147-A177-3AD203B41FA5}">
                      <a16:colId xmlns:a16="http://schemas.microsoft.com/office/drawing/2014/main" val="20000"/>
                    </a:ext>
                  </a:extLst>
                </a:gridCol>
                <a:gridCol w="723600">
                  <a:extLst>
                    <a:ext uri="{9D8B030D-6E8A-4147-A177-3AD203B41FA5}">
                      <a16:colId xmlns:a16="http://schemas.microsoft.com/office/drawing/2014/main" val="20001"/>
                    </a:ext>
                  </a:extLst>
                </a:gridCol>
                <a:gridCol w="723600">
                  <a:extLst>
                    <a:ext uri="{9D8B030D-6E8A-4147-A177-3AD203B41FA5}">
                      <a16:colId xmlns:a16="http://schemas.microsoft.com/office/drawing/2014/main" val="20002"/>
                    </a:ext>
                  </a:extLst>
                </a:gridCol>
                <a:gridCol w="743040">
                  <a:extLst>
                    <a:ext uri="{9D8B030D-6E8A-4147-A177-3AD203B41FA5}">
                      <a16:colId xmlns:a16="http://schemas.microsoft.com/office/drawing/2014/main" val="20003"/>
                    </a:ext>
                  </a:extLst>
                </a:gridCol>
                <a:gridCol w="496440">
                  <a:extLst>
                    <a:ext uri="{9D8B030D-6E8A-4147-A177-3AD203B41FA5}">
                      <a16:colId xmlns:a16="http://schemas.microsoft.com/office/drawing/2014/main" val="20004"/>
                    </a:ext>
                  </a:extLst>
                </a:gridCol>
                <a:gridCol w="377280">
                  <a:extLst>
                    <a:ext uri="{9D8B030D-6E8A-4147-A177-3AD203B41FA5}">
                      <a16:colId xmlns:a16="http://schemas.microsoft.com/office/drawing/2014/main" val="20005"/>
                    </a:ext>
                  </a:extLst>
                </a:gridCol>
                <a:gridCol w="1457640">
                  <a:extLst>
                    <a:ext uri="{9D8B030D-6E8A-4147-A177-3AD203B41FA5}">
                      <a16:colId xmlns:a16="http://schemas.microsoft.com/office/drawing/2014/main" val="20006"/>
                    </a:ext>
                  </a:extLst>
                </a:gridCol>
                <a:gridCol w="1383480">
                  <a:extLst>
                    <a:ext uri="{9D8B030D-6E8A-4147-A177-3AD203B41FA5}">
                      <a16:colId xmlns:a16="http://schemas.microsoft.com/office/drawing/2014/main" val="20007"/>
                    </a:ext>
                  </a:extLst>
                </a:gridCol>
                <a:gridCol w="1338840">
                  <a:extLst>
                    <a:ext uri="{9D8B030D-6E8A-4147-A177-3AD203B41FA5}">
                      <a16:colId xmlns:a16="http://schemas.microsoft.com/office/drawing/2014/main" val="20008"/>
                    </a:ext>
                  </a:extLst>
                </a:gridCol>
              </a:tblGrid>
              <a:tr h="95220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40440">
                <a:tc>
                  <a:txBody>
                    <a:bodyPr/>
                    <a:lstStyle/>
                    <a:p>
                      <a:pPr>
                        <a:lnSpc>
                          <a:spcPct val="100000"/>
                        </a:lnSpc>
                        <a:buNone/>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-3+1*2=-1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2+1*0*-1=3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40440">
                <a:tc>
                  <a:txBody>
                    <a:bodyPr/>
                    <a:lstStyle/>
                    <a:p>
                      <a:pPr>
                        <a:lnSpc>
                          <a:spcPct val="100000"/>
                        </a:lnSpc>
                        <a:buNone/>
                        <a:tabLst>
                          <a:tab pos="0" algn="l"/>
                        </a:tabLst>
                      </a:pPr>
                      <a:r>
                        <a:rPr lang="en-US" sz="1800" b="0" strike="noStrike" spc="-1">
                          <a:solidFill>
                            <a:srgbClr val="000000"/>
                          </a:solidFill>
                          <a:latin typeface="Book Antiqua"/>
                        </a:rPr>
                        <a:t>(-1,-1,-1)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3+1*0*-1=3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-1+1*0=-1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bl>
          </a:graphicData>
        </a:graphic>
      </p:graphicFrame>
      <p:pic>
        <p:nvPicPr>
          <p:cNvPr id="307" name="Picture 306"/>
          <p:cNvPicPr/>
          <p:nvPr/>
        </p:nvPicPr>
        <p:blipFill>
          <a:blip r:embed="rId3"/>
          <a:stretch/>
        </p:blipFill>
        <p:spPr>
          <a:xfrm>
            <a:off x="5715000" y="4915080"/>
            <a:ext cx="380520" cy="329760"/>
          </a:xfrm>
          <a:prstGeom prst="rect">
            <a:avLst/>
          </a:prstGeom>
          <a:ln w="0">
            <a:noFill/>
          </a:ln>
        </p:spPr>
      </p:pic>
      <p:pic>
        <p:nvPicPr>
          <p:cNvPr id="308" name="Picture 307"/>
          <p:cNvPicPr/>
          <p:nvPr/>
        </p:nvPicPr>
        <p:blipFill>
          <a:blip r:embed="rId5"/>
          <a:stretch/>
        </p:blipFill>
        <p:spPr>
          <a:xfrm>
            <a:off x="6172200" y="487692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881CD69-FEED-45F5-93BA-61E6282364E2}" type="slidenum">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10"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Example 2</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Train perceptron using given training set and predict class for the input (6,82) and (5.3,52)</a:t>
            </a:r>
            <a:endParaRPr lang="en-US" sz="2400" b="0" strike="noStrike" spc="-1">
              <a:latin typeface="Arial"/>
            </a:endParaRPr>
          </a:p>
        </p:txBody>
      </p:sp>
      <p:sp>
        <p:nvSpPr>
          <p:cNvPr id="31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1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17" name="Table 33"/>
          <p:cNvGraphicFramePr/>
          <p:nvPr/>
        </p:nvGraphicFramePr>
        <p:xfrm>
          <a:off x="1905120" y="274320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5.9</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75</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5.8</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86</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5.2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50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5.4</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6.1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85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62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E0DD178-1766-4A18-9668-E8DD425B448B}" type="slidenum">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49"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is the simplest form of a neural network used for the classifying linearly separable patterns. Patterns that lie on opposite sides of a hyperplane are called linearly separable patterns.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Basically, perceptron consists of a single neuron with adjustable synaptic weights and bias. The algorithm used to adjust the free parameters of this neural network first appeared in a learning procedure developed by Rosenblatt (1958, 1962).</a:t>
            </a:r>
            <a:endParaRPr lang="en-US" sz="2800" b="0" strike="noStrike" spc="-1">
              <a:latin typeface="Arial"/>
            </a:endParaRPr>
          </a:p>
        </p:txBody>
      </p:sp>
      <p:sp>
        <p:nvSpPr>
          <p:cNvPr id="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C70227B-5EF1-44BC-9262-993C4DB411EB}" type="slidenum">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19"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Normalize the input and encode target</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Use min-max scaling y=(x-min)/(max-min)</a:t>
            </a:r>
            <a:endParaRPr lang="en-US" sz="2400" b="0" strike="noStrike" spc="-1">
              <a:latin typeface="Arial"/>
            </a:endParaRPr>
          </a:p>
          <a:p>
            <a:pPr marL="343080" indent="-343080" algn="just">
              <a:lnSpc>
                <a:spcPct val="100000"/>
              </a:lnSpc>
              <a:spcBef>
                <a:spcPts val="479"/>
              </a:spcBef>
              <a:buNone/>
              <a:tabLst>
                <a:tab pos="0" algn="l"/>
              </a:tabLst>
            </a:pPr>
            <a:r>
              <a:rPr lang="en-US" sz="2400" b="1" i="1" u="sng" strike="noStrike" spc="-1">
                <a:solidFill>
                  <a:srgbClr val="000000"/>
                </a:solidFill>
                <a:uFillTx/>
                <a:latin typeface="Book Antiqua"/>
              </a:rPr>
              <a:t>Scaling of 5.9</a:t>
            </a:r>
            <a:r>
              <a:rPr lang="en-US" sz="2400" b="0" i="1" strike="noStrike" spc="-1">
                <a:solidFill>
                  <a:srgbClr val="000000"/>
                </a:solidFill>
                <a:latin typeface="Book Antiqua"/>
              </a:rPr>
              <a:t> :- (5.9-5.2)/(6.1-5.2)=0.7/0.9=0.778</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Similarly normalize other values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3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26" name="Table 33"/>
          <p:cNvGraphicFramePr/>
          <p:nvPr/>
        </p:nvGraphicFramePr>
        <p:xfrm>
          <a:off x="304920" y="358128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5.9</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75</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5.8</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86</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5.2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50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5.4</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6.1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85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5.5</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62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Female</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graphicFrame>
        <p:nvGraphicFramePr>
          <p:cNvPr id="327" name="Table 10"/>
          <p:cNvGraphicFramePr/>
          <p:nvPr/>
        </p:nvGraphicFramePr>
        <p:xfrm>
          <a:off x="4800600" y="3581280"/>
          <a:ext cx="3883320" cy="2881080"/>
        </p:xfrm>
        <a:graphic>
          <a:graphicData uri="http://schemas.openxmlformats.org/drawingml/2006/table">
            <a:tbl>
              <a:tblPr/>
              <a:tblGrid>
                <a:gridCol w="1268640">
                  <a:extLst>
                    <a:ext uri="{9D8B030D-6E8A-4147-A177-3AD203B41FA5}">
                      <a16:colId xmlns:a16="http://schemas.microsoft.com/office/drawing/2014/main" val="20000"/>
                    </a:ext>
                  </a:extLst>
                </a:gridCol>
                <a:gridCol w="1319400">
                  <a:extLst>
                    <a:ext uri="{9D8B030D-6E8A-4147-A177-3AD203B41FA5}">
                      <a16:colId xmlns:a16="http://schemas.microsoft.com/office/drawing/2014/main" val="20001"/>
                    </a:ext>
                  </a:extLst>
                </a:gridCol>
                <a:gridCol w="1295280">
                  <a:extLst>
                    <a:ext uri="{9D8B030D-6E8A-4147-A177-3AD203B41FA5}">
                      <a16:colId xmlns:a16="http://schemas.microsoft.com/office/drawing/2014/main" val="20002"/>
                    </a:ext>
                  </a:extLst>
                </a:gridCol>
              </a:tblGrid>
              <a:tr h="656280">
                <a:tc>
                  <a:txBody>
                    <a:bodyPr/>
                    <a:lstStyle/>
                    <a:p>
                      <a:pPr>
                        <a:lnSpc>
                          <a:spcPct val="100000"/>
                        </a:lnSpc>
                        <a:buNone/>
                      </a:pPr>
                      <a:r>
                        <a:rPr lang="en-US" sz="1800" b="1" i="1" strike="noStrike" spc="-1">
                          <a:solidFill>
                            <a:srgbClr val="FFFFFF"/>
                          </a:solidFill>
                          <a:latin typeface="Book Antiqua"/>
                        </a:rPr>
                        <a:t>Height(x</a:t>
                      </a:r>
                      <a:r>
                        <a:rPr lang="en-US" sz="1800" b="1" i="1" strike="noStrike" spc="-1" baseline="-25000">
                          <a:solidFill>
                            <a:srgbClr val="FFFFFF"/>
                          </a:solidFill>
                          <a:latin typeface="Book Antiqua"/>
                        </a:rPr>
                        <a:t>1</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i="1" strike="noStrike" spc="-1">
                          <a:solidFill>
                            <a:srgbClr val="FFFFFF"/>
                          </a:solidFill>
                          <a:latin typeface="Book Antiqua"/>
                        </a:rPr>
                        <a:t>Weight(x</a:t>
                      </a:r>
                      <a:r>
                        <a:rPr lang="en-US" sz="1800" b="1" i="1" strike="noStrike" spc="-1" baseline="-25000">
                          <a:solidFill>
                            <a:srgbClr val="FFFFFF"/>
                          </a:solidFill>
                          <a:latin typeface="Book Antiqua"/>
                        </a:rPr>
                        <a:t>2</a:t>
                      </a:r>
                      <a:r>
                        <a:rPr lang="en-US" sz="1800" b="1" i="1" strike="noStrike" spc="-1">
                          <a:solidFill>
                            <a:srgbClr val="FFFFFF"/>
                          </a:solidFill>
                          <a:latin typeface="Book Antiqua"/>
                        </a:rPr>
                        <a: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Class(t)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gn="ctr">
                        <a:lnSpc>
                          <a:spcPct val="100000"/>
                        </a:lnSpc>
                        <a:buNone/>
                      </a:pPr>
                      <a:r>
                        <a:rPr lang="en-US" sz="1800" b="0" strike="noStrike" spc="-1">
                          <a:solidFill>
                            <a:srgbClr val="000000"/>
                          </a:solidFill>
                          <a:latin typeface="Book Antiqua"/>
                        </a:rPr>
                        <a:t>0.778</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0.694</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gn="ctr">
                        <a:lnSpc>
                          <a:spcPct val="100000"/>
                        </a:lnSpc>
                        <a:buNone/>
                      </a:pPr>
                      <a:r>
                        <a:rPr lang="en-US" sz="1800" b="0" strike="noStrike" spc="-1">
                          <a:solidFill>
                            <a:srgbClr val="000000"/>
                          </a:solidFill>
                          <a:latin typeface="Book Antiqua"/>
                        </a:rPr>
                        <a:t>0.667</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gn="ctr">
                        <a:lnSpc>
                          <a:spcPct val="100000"/>
                        </a:lnSpc>
                        <a:buNone/>
                      </a:pPr>
                      <a:r>
                        <a:rPr lang="en-US" sz="1800" b="0" strike="noStrike" spc="-1">
                          <a:solidFill>
                            <a:srgbClr val="000000"/>
                          </a:solidFill>
                          <a:latin typeface="Book Antiqua"/>
                        </a:rPr>
                        <a:t>0.000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370800">
                <a:tc>
                  <a:txBody>
                    <a:bodyPr/>
                    <a:lstStyle/>
                    <a:p>
                      <a:pPr algn="ctr">
                        <a:lnSpc>
                          <a:spcPct val="100000"/>
                        </a:lnSpc>
                        <a:buNone/>
                      </a:pPr>
                      <a:r>
                        <a:rPr lang="en-US" sz="1800" b="0" strike="noStrike" spc="-1">
                          <a:solidFill>
                            <a:srgbClr val="000000"/>
                          </a:solidFill>
                          <a:latin typeface="Book Antiqua"/>
                        </a:rPr>
                        <a:t>0.222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0.139</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370800">
                <a:tc>
                  <a:txBody>
                    <a:bodyPr/>
                    <a:lstStyle/>
                    <a:p>
                      <a:pPr algn="ctr">
                        <a:lnSpc>
                          <a:spcPct val="100000"/>
                        </a:lnSpc>
                        <a:buNone/>
                      </a:pPr>
                      <a:r>
                        <a:rPr lang="en-US" sz="1800" b="0" strike="noStrike" spc="-1">
                          <a:solidFill>
                            <a:srgbClr val="000000"/>
                          </a:solidFill>
                          <a:latin typeface="Book Antiqua"/>
                        </a:rPr>
                        <a:t>1.000</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0.972</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370800">
                <a:tc>
                  <a:txBody>
                    <a:bodyPr/>
                    <a:lstStyle/>
                    <a:p>
                      <a:pPr algn="ctr">
                        <a:lnSpc>
                          <a:spcPct val="100000"/>
                        </a:lnSpc>
                        <a:buNone/>
                      </a:pPr>
                      <a:r>
                        <a:rPr lang="en-US" sz="1800" b="0" strike="noStrike" spc="-1">
                          <a:solidFill>
                            <a:srgbClr val="000000"/>
                          </a:solidFill>
                          <a:latin typeface="Book Antiqua"/>
                        </a:rPr>
                        <a:t>0.333</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0.333</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gn="ctr">
                        <a:lnSpc>
                          <a:spcPct val="100000"/>
                        </a:lnSpc>
                        <a:buNone/>
                      </a:pPr>
                      <a:r>
                        <a:rPr lang="en-US" sz="1800" b="0" strike="noStrike" spc="-1">
                          <a:solidFill>
                            <a:srgbClr val="000000"/>
                          </a:solidFill>
                          <a:latin typeface="Book Antiqua"/>
                        </a:rPr>
                        <a:t>-1</a:t>
                      </a:r>
                      <a:endParaRPr lang="en-US" sz="1800" b="0" strike="noStrike" spc="-1">
                        <a:latin typeface="Arial"/>
                      </a:endParaRPr>
                    </a:p>
                  </a:txBody>
                  <a:tcPr marL="9360" marR="9360" anchor="b">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328" name="Right Arrow 13"/>
          <p:cNvSpPr/>
          <p:nvPr/>
        </p:nvSpPr>
        <p:spPr>
          <a:xfrm>
            <a:off x="4267080" y="4724280"/>
            <a:ext cx="456480" cy="304200"/>
          </a:xfrm>
          <a:prstGeom prst="rightArrow">
            <a:avLst>
              <a:gd name="adj1" fmla="val 50000"/>
              <a:gd name="adj2" fmla="val 50000"/>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EBF3BA4-2F67-4A43-AD2B-12B642A2F629}" type="slidenum">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30"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a:t>
            </a:r>
            <a:r>
              <a:rPr lang="en-US" sz="2800" b="1" i="1" strike="noStrike" spc="-1">
                <a:solidFill>
                  <a:srgbClr val="000000"/>
                </a:solidFill>
                <a:latin typeface="Book Antiqua"/>
              </a:rPr>
              <a:t>  =1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Epoch #1</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3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3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336" name="Table 27"/>
          <p:cNvGraphicFramePr/>
          <p:nvPr>
            <p:extLst>
              <p:ext uri="{D42A27DB-BD31-4B8C-83A1-F6EECF244321}">
                <p14:modId xmlns:p14="http://schemas.microsoft.com/office/powerpoint/2010/main" val="4238199837"/>
              </p:ext>
            </p:extLst>
          </p:nvPr>
        </p:nvGraphicFramePr>
        <p:xfrm>
          <a:off x="457200" y="1933731"/>
          <a:ext cx="8205480" cy="4787110"/>
        </p:xfrm>
        <a:graphic>
          <a:graphicData uri="http://schemas.openxmlformats.org/drawingml/2006/table">
            <a:tbl>
              <a:tblPr/>
              <a:tblGrid>
                <a:gridCol w="1371600">
                  <a:extLst>
                    <a:ext uri="{9D8B030D-6E8A-4147-A177-3AD203B41FA5}">
                      <a16:colId xmlns:a16="http://schemas.microsoft.com/office/drawing/2014/main" val="20000"/>
                    </a:ext>
                  </a:extLst>
                </a:gridCol>
                <a:gridCol w="7617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380880">
                  <a:extLst>
                    <a:ext uri="{9D8B030D-6E8A-4147-A177-3AD203B41FA5}">
                      <a16:colId xmlns:a16="http://schemas.microsoft.com/office/drawing/2014/main" val="20005"/>
                    </a:ext>
                  </a:extLst>
                </a:gridCol>
                <a:gridCol w="1066680">
                  <a:extLst>
                    <a:ext uri="{9D8B030D-6E8A-4147-A177-3AD203B41FA5}">
                      <a16:colId xmlns:a16="http://schemas.microsoft.com/office/drawing/2014/main" val="20006"/>
                    </a:ext>
                  </a:extLst>
                </a:gridCol>
                <a:gridCol w="1295280">
                  <a:extLst>
                    <a:ext uri="{9D8B030D-6E8A-4147-A177-3AD203B41FA5}">
                      <a16:colId xmlns:a16="http://schemas.microsoft.com/office/drawing/2014/main" val="20007"/>
                    </a:ext>
                  </a:extLst>
                </a:gridCol>
                <a:gridCol w="1271880">
                  <a:extLst>
                    <a:ext uri="{9D8B030D-6E8A-4147-A177-3AD203B41FA5}">
                      <a16:colId xmlns:a16="http://schemas.microsoft.com/office/drawing/2014/main" val="20008"/>
                    </a:ext>
                  </a:extLst>
                </a:gridCol>
              </a:tblGrid>
              <a:tr h="1052370">
                <a:tc>
                  <a:txBody>
                    <a:bodyPr/>
                    <a:lstStyle/>
                    <a:p>
                      <a:pPr algn="ctr">
                        <a:lnSpc>
                          <a:spcPct val="100000"/>
                        </a:lnSpc>
                        <a:buNone/>
                      </a:pPr>
                      <a:r>
                        <a:rPr lang="en-US" sz="1800" b="1" i="1" strike="noStrike" spc="-1">
                          <a:solidFill>
                            <a:srgbClr val="FFFFFF"/>
                          </a:solidFill>
                          <a:latin typeface="Book Antiqua"/>
                        </a:rPr>
                        <a:t>Input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endParaRPr lang="en-US" sz="1800" b="0" strike="noStrike" spc="-1">
                        <a:latin typeface="Arial"/>
                      </a:endParaRPr>
                    </a:p>
                    <a:p>
                      <a:pPr algn="ctr">
                        <a:lnSpc>
                          <a:spcPct val="100000"/>
                        </a:lnSpc>
                        <a:buNone/>
                        <a:tabLst>
                          <a:tab pos="0" algn="l"/>
                        </a:tabLst>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a:t>
                      </a:r>
                      <a:endParaRPr lang="en-US" sz="1800" b="0" strike="noStrike" spc="-1">
                        <a:latin typeface="Arial"/>
                      </a:endParaRPr>
                    </a:p>
                    <a:p>
                      <a:pPr algn="ctr">
                        <a:lnSpc>
                          <a:spcPct val="100000"/>
                        </a:lnSpc>
                        <a:buNone/>
                      </a:pPr>
                      <a:r>
                        <a:rPr lang="en-US" sz="1800" b="1" i="1" strike="noStrike" spc="-1">
                          <a:solidFill>
                            <a:srgbClr val="FFFFFF"/>
                          </a:solidFill>
                          <a:latin typeface="Book Antiqua"/>
                        </a:rPr>
                        <a:t>(old)</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v</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y</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w</a:t>
                      </a:r>
                      <a:r>
                        <a:rPr lang="en-US" sz="1800" b="1" i="1" strike="noStrike" spc="-1" baseline="-25000">
                          <a:solidFill>
                            <a:srgbClr val="FFFFFF"/>
                          </a:solidFill>
                          <a:latin typeface="Book Antiqua"/>
                        </a:rPr>
                        <a:t>1 </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tabLst>
                          <a:tab pos="0" algn="l"/>
                        </a:tabLst>
                      </a:pPr>
                      <a:r>
                        <a:rPr lang="en-US" sz="1800" b="1" i="1" strike="noStrike" spc="-1">
                          <a:solidFill>
                            <a:srgbClr val="FFFFFF"/>
                          </a:solidFill>
                          <a:latin typeface="Book Antiqua"/>
                        </a:rPr>
                        <a:t>w</a:t>
                      </a:r>
                      <a:r>
                        <a:rPr lang="en-US" sz="1800" b="1" i="1" strike="noStrike" spc="-1" baseline="-25000">
                          <a:solidFill>
                            <a:srgbClr val="FFFFFF"/>
                          </a:solidFill>
                          <a:latin typeface="Book Antiqua"/>
                        </a:rPr>
                        <a:t>2</a:t>
                      </a:r>
                      <a:r>
                        <a:rPr lang="en-US" sz="1800" b="1" i="1" strike="noStrike" spc="-1">
                          <a:solidFill>
                            <a:srgbClr val="FFFFFF"/>
                          </a:solidFill>
                          <a:latin typeface="Book Antiqua"/>
                        </a:rPr>
                        <a:t>(new)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gn="ctr">
                        <a:lnSpc>
                          <a:spcPct val="100000"/>
                        </a:lnSpc>
                        <a:buNone/>
                      </a:pPr>
                      <a:r>
                        <a:rPr lang="en-US" sz="1800" b="1" i="1" strike="noStrike" spc="-1">
                          <a:solidFill>
                            <a:srgbClr val="FFFFFF"/>
                          </a:solidFill>
                          <a:latin typeface="Book Antiqua"/>
                        </a:rPr>
                        <a:t>b(new)</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55087">
                <a:tc>
                  <a:txBody>
                    <a:bodyPr/>
                    <a:lstStyle/>
                    <a:p>
                      <a:pPr>
                        <a:lnSpc>
                          <a:spcPct val="100000"/>
                        </a:lnSpc>
                        <a:buNone/>
                      </a:pPr>
                      <a:r>
                        <a:rPr lang="en-US" sz="1800" b="0" strike="noStrike" spc="-1">
                          <a:solidFill>
                            <a:srgbClr val="000000"/>
                          </a:solidFill>
                          <a:latin typeface="Book Antiqua"/>
                        </a:rPr>
                        <a:t>0.78,0.69,1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0+1*1*0.78=0.78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0+1*1*0.69=0.69</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0+1*1=1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59305">
                <a:tc>
                  <a:txBody>
                    <a:bodyPr/>
                    <a:lstStyle/>
                    <a:p>
                      <a:pPr>
                        <a:lnSpc>
                          <a:spcPct val="100000"/>
                        </a:lnSpc>
                        <a:buNone/>
                        <a:tabLst>
                          <a:tab pos="0" algn="l"/>
                        </a:tabLst>
                      </a:pPr>
                      <a:r>
                        <a:rPr lang="en-US" sz="1800" b="0" strike="noStrike" spc="-1">
                          <a:solidFill>
                            <a:srgbClr val="000000"/>
                          </a:solidFill>
                          <a:latin typeface="Book Antiqua"/>
                        </a:rPr>
                        <a:t>0.67,1,1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2.21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850869">
                <a:tc>
                  <a:txBody>
                    <a:bodyPr/>
                    <a:lstStyle/>
                    <a:p>
                      <a:pPr>
                        <a:lnSpc>
                          <a:spcPct val="100000"/>
                        </a:lnSpc>
                        <a:buNone/>
                        <a:tabLst>
                          <a:tab pos="0" algn="l"/>
                        </a:tabLst>
                      </a:pPr>
                      <a:r>
                        <a:rPr lang="en-US" sz="1800" b="0" strike="noStrike" spc="-1">
                          <a:solidFill>
                            <a:srgbClr val="000000"/>
                          </a:solidFill>
                          <a:latin typeface="Book Antiqua"/>
                        </a:rPr>
                        <a:t>0,0,-1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0.78+1*-2*0=0.78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0.69+1*-2*0=0.69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1+1*-2=-1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655087">
                <a:tc>
                  <a:txBody>
                    <a:bodyPr/>
                    <a:lstStyle/>
                    <a:p>
                      <a:pPr>
                        <a:lnSpc>
                          <a:spcPct val="100000"/>
                        </a:lnSpc>
                        <a:buNone/>
                        <a:tabLst>
                          <a:tab pos="0" algn="l"/>
                        </a:tabLst>
                      </a:pPr>
                      <a:r>
                        <a:rPr lang="en-US" sz="1800" b="0" strike="noStrike" spc="-1">
                          <a:solidFill>
                            <a:srgbClr val="000000"/>
                          </a:solidFill>
                          <a:latin typeface="Book Antiqua"/>
                        </a:rPr>
                        <a:t>0.22,0.14,-1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459305">
                <a:tc>
                  <a:txBody>
                    <a:bodyPr/>
                    <a:lstStyle/>
                    <a:p>
                      <a:pPr>
                        <a:lnSpc>
                          <a:spcPct val="100000"/>
                        </a:lnSpc>
                        <a:buNone/>
                        <a:tabLst>
                          <a:tab pos="0" algn="l"/>
                        </a:tabLst>
                      </a:pPr>
                      <a:r>
                        <a:rPr lang="en-US" sz="1800" b="0" strike="noStrike" spc="-1">
                          <a:solidFill>
                            <a:srgbClr val="000000"/>
                          </a:solidFill>
                          <a:latin typeface="Book Antiqua"/>
                        </a:rPr>
                        <a:t>1,0.97,1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0.45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tabLst>
                          <a:tab pos="0" algn="l"/>
                        </a:tabLst>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r h="655087">
                <a:tc>
                  <a:txBody>
                    <a:bodyPr/>
                    <a:lstStyle/>
                    <a:p>
                      <a:pPr>
                        <a:lnSpc>
                          <a:spcPct val="100000"/>
                        </a:lnSpc>
                        <a:buNone/>
                        <a:tabLst>
                          <a:tab pos="0" algn="l"/>
                        </a:tabLst>
                      </a:pPr>
                      <a:r>
                        <a:rPr lang="en-US" sz="1800" b="0" strike="noStrike" spc="-1">
                          <a:solidFill>
                            <a:srgbClr val="000000"/>
                          </a:solidFill>
                          <a:latin typeface="Book Antiqua"/>
                        </a:rPr>
                        <a:t>0.33,0.33,1-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a:solidFill>
                            <a:srgbClr val="000000"/>
                          </a:solidFill>
                          <a:latin typeface="Book Antiqua"/>
                        </a:rPr>
                        <a:t>0.69</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tabLst>
                          <a:tab pos="0" algn="l"/>
                        </a:tabLst>
                      </a:pPr>
                      <a:r>
                        <a:rPr lang="en-US" sz="1800" b="0" strike="noStrike" spc="-1" dirty="0">
                          <a:solidFill>
                            <a:srgbClr val="000000"/>
                          </a:solidFill>
                          <a:latin typeface="Book Antiqua"/>
                        </a:rPr>
                        <a:t>-1</a:t>
                      </a:r>
                      <a:endParaRPr lang="en-US" sz="1800" b="0" strike="noStrike" spc="-1" dirty="0">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6"/>
                  </a:ext>
                </a:extLst>
              </a:tr>
            </a:tbl>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D3CCA82-4124-4949-9CE7-9074797C3219}" type="slidenum">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38"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4000"/>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 Contd..</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Final perceptron is as below:</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For (6,82)</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Normalized value of 6=(6-5.2)/(6.1-5.2)=0.8/0.9=0.89</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Normalized value of 82=(82-50)/(86-50)=32/36=0.89</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3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344" name="Group 20"/>
          <p:cNvGrpSpPr/>
          <p:nvPr/>
        </p:nvGrpSpPr>
        <p:grpSpPr>
          <a:xfrm>
            <a:off x="1589040" y="2514600"/>
            <a:ext cx="3976560" cy="1964160"/>
            <a:chOff x="1589040" y="2514600"/>
            <a:chExt cx="3976560" cy="1964160"/>
          </a:xfrm>
        </p:grpSpPr>
        <p:sp>
          <p:nvSpPr>
            <p:cNvPr id="345" name="Rectangle 4"/>
            <p:cNvSpPr/>
            <p:nvPr/>
          </p:nvSpPr>
          <p:spPr>
            <a:xfrm>
              <a:off x="1662480" y="38908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46" name="Oval 13"/>
            <p:cNvSpPr/>
            <p:nvPr/>
          </p:nvSpPr>
          <p:spPr>
            <a:xfrm>
              <a:off x="3352680" y="2895480"/>
              <a:ext cx="913680" cy="913680"/>
            </a:xfrm>
            <a:prstGeom prst="ellipse">
              <a:avLst/>
            </a:prstGeom>
            <a:solidFill>
              <a:srgbClr val="4F81BD"/>
            </a:solidFill>
            <a:ln>
              <a:solidFill>
                <a:srgbClr val="3A5F8B"/>
              </a:solidFill>
              <a:round/>
            </a:ln>
          </p:spPr>
          <p:style>
            <a:lnRef idx="2">
              <a:schemeClr val="accent1">
                <a:shade val="50000"/>
              </a:schemeClr>
            </a:lnRef>
            <a:fillRef idx="1">
              <a:schemeClr val="accent1"/>
            </a:fillRef>
            <a:effectRef idx="0">
              <a:schemeClr val="accent1"/>
            </a:effectRef>
            <a:fontRef idx="minor"/>
          </p:style>
        </p:sp>
        <p:sp>
          <p:nvSpPr>
            <p:cNvPr id="347" name="Straight Arrow Connector 14"/>
            <p:cNvSpPr/>
            <p:nvPr/>
          </p:nvSpPr>
          <p:spPr>
            <a:xfrm>
              <a:off x="2053440" y="2775600"/>
              <a:ext cx="1298520" cy="4240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8" name="Straight Arrow Connector 15"/>
            <p:cNvSpPr/>
            <p:nvPr/>
          </p:nvSpPr>
          <p:spPr>
            <a:xfrm flipV="1">
              <a:off x="2057400" y="3351960"/>
              <a:ext cx="1294560" cy="30420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49" name="Straight Arrow Connector 17"/>
            <p:cNvSpPr/>
            <p:nvPr/>
          </p:nvSpPr>
          <p:spPr>
            <a:xfrm flipV="1">
              <a:off x="2529000" y="3580560"/>
              <a:ext cx="868320" cy="71748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50" name="Straight Arrow Connector 18"/>
            <p:cNvSpPr/>
            <p:nvPr/>
          </p:nvSpPr>
          <p:spPr>
            <a:xfrm>
              <a:off x="4267080" y="3352680"/>
              <a:ext cx="913680" cy="720"/>
            </a:xfrm>
            <a:custGeom>
              <a:avLst/>
              <a:gdLst/>
              <a:ahLst/>
              <a:cxnLst/>
              <a:rect l="l" t="t" r="r" b="b"/>
              <a:pathLst>
                <a:path w="21600" h="21600">
                  <a:moveTo>
                    <a:pt x="0" y="0"/>
                  </a:moveTo>
                  <a:lnTo>
                    <a:pt x="21600" y="21600"/>
                  </a:lnTo>
                </a:path>
              </a:pathLst>
            </a:custGeom>
            <a:noFill/>
            <a:ln>
              <a:solidFill>
                <a:srgbClr val="4A7EBB"/>
              </a:solidFill>
              <a:round/>
              <a:tailEnd type="arrow" w="med" len="med"/>
            </a:ln>
          </p:spPr>
          <p:style>
            <a:lnRef idx="1">
              <a:schemeClr val="accent1"/>
            </a:lnRef>
            <a:fillRef idx="0">
              <a:schemeClr val="accent1"/>
            </a:fillRef>
            <a:effectRef idx="0">
              <a:schemeClr val="accent1"/>
            </a:effectRef>
            <a:fontRef idx="minor"/>
          </p:style>
        </p:sp>
        <p:sp>
          <p:nvSpPr>
            <p:cNvPr id="351" name="TextBox 19"/>
            <p:cNvSpPr/>
            <p:nvPr/>
          </p:nvSpPr>
          <p:spPr>
            <a:xfrm>
              <a:off x="1665360" y="259092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1</a:t>
              </a:r>
              <a:endParaRPr lang="en-US" sz="1800" b="0" strike="noStrike" spc="-1">
                <a:latin typeface="Arial"/>
              </a:endParaRPr>
            </a:p>
          </p:txBody>
        </p:sp>
        <p:sp>
          <p:nvSpPr>
            <p:cNvPr id="352" name="TextBox 20"/>
            <p:cNvSpPr/>
            <p:nvPr/>
          </p:nvSpPr>
          <p:spPr>
            <a:xfrm>
              <a:off x="1589040" y="3505320"/>
              <a:ext cx="39924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x</a:t>
              </a:r>
              <a:r>
                <a:rPr lang="en-US" sz="1800" b="0" i="1" strike="noStrike" spc="-1" baseline="-25000">
                  <a:solidFill>
                    <a:srgbClr val="000000"/>
                  </a:solidFill>
                  <a:latin typeface="Book Antiqua"/>
                  <a:ea typeface="DejaVu Sans"/>
                </a:rPr>
                <a:t>2</a:t>
              </a:r>
              <a:endParaRPr lang="en-US" sz="1800" b="0" strike="noStrike" spc="-1">
                <a:latin typeface="Arial"/>
              </a:endParaRPr>
            </a:p>
          </p:txBody>
        </p:sp>
        <p:sp>
          <p:nvSpPr>
            <p:cNvPr id="353" name="TextBox 21"/>
            <p:cNvSpPr/>
            <p:nvPr/>
          </p:nvSpPr>
          <p:spPr>
            <a:xfrm>
              <a:off x="1845360" y="4114800"/>
              <a:ext cx="7434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b=-1</a:t>
              </a:r>
              <a:endParaRPr lang="en-US" sz="1800" b="0" strike="noStrike" spc="-1">
                <a:latin typeface="Arial"/>
              </a:endParaRPr>
            </a:p>
          </p:txBody>
        </p:sp>
        <p:sp>
          <p:nvSpPr>
            <p:cNvPr id="354" name="TextBox 22"/>
            <p:cNvSpPr/>
            <p:nvPr/>
          </p:nvSpPr>
          <p:spPr>
            <a:xfrm>
              <a:off x="5250240" y="3124080"/>
              <a:ext cx="3153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y</a:t>
              </a:r>
              <a:endParaRPr lang="en-US" sz="1800" b="0" strike="noStrike" spc="-1">
                <a:latin typeface="Arial"/>
              </a:endParaRPr>
            </a:p>
          </p:txBody>
        </p:sp>
        <p:sp>
          <p:nvSpPr>
            <p:cNvPr id="355" name="TextBox 23"/>
            <p:cNvSpPr/>
            <p:nvPr/>
          </p:nvSpPr>
          <p:spPr>
            <a:xfrm>
              <a:off x="2272680" y="2514600"/>
              <a:ext cx="115056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1</a:t>
              </a:r>
              <a:r>
                <a:rPr lang="en-US" sz="1800" b="0" i="1" strike="noStrike" spc="-1">
                  <a:solidFill>
                    <a:srgbClr val="000000"/>
                  </a:solidFill>
                  <a:latin typeface="Book Antiqua"/>
                  <a:ea typeface="DejaVu Sans"/>
                </a:rPr>
                <a:t>=0.78</a:t>
              </a:r>
              <a:endParaRPr lang="en-US" sz="1800" b="0" strike="noStrike" spc="-1">
                <a:latin typeface="Arial"/>
              </a:endParaRPr>
            </a:p>
          </p:txBody>
        </p:sp>
        <p:sp>
          <p:nvSpPr>
            <p:cNvPr id="356" name="TextBox 24"/>
            <p:cNvSpPr/>
            <p:nvPr/>
          </p:nvSpPr>
          <p:spPr>
            <a:xfrm>
              <a:off x="2120040" y="3124080"/>
              <a:ext cx="115056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i="1" strike="noStrike" spc="-1">
                  <a:solidFill>
                    <a:srgbClr val="000000"/>
                  </a:solidFill>
                  <a:latin typeface="Book Antiqua"/>
                  <a:ea typeface="DejaVu Sans"/>
                </a:rPr>
                <a:t>w</a:t>
              </a:r>
              <a:r>
                <a:rPr lang="en-US" sz="1800" b="0" i="1" strike="noStrike" spc="-1" baseline="-25000">
                  <a:solidFill>
                    <a:srgbClr val="000000"/>
                  </a:solidFill>
                  <a:latin typeface="Book Antiqua"/>
                  <a:ea typeface="DejaVu Sans"/>
                </a:rPr>
                <a:t>2</a:t>
              </a:r>
              <a:r>
                <a:rPr lang="en-US" sz="1800" b="0" i="1" strike="noStrike" spc="-1">
                  <a:solidFill>
                    <a:srgbClr val="000000"/>
                  </a:solidFill>
                  <a:latin typeface="Book Antiqua"/>
                  <a:ea typeface="DejaVu Sans"/>
                </a:rPr>
                <a:t>=0.69</a:t>
              </a:r>
              <a:endParaRPr lang="en-US" sz="1800" b="0" strike="noStrike" spc="-1">
                <a:latin typeface="Arial"/>
              </a:endParaRPr>
            </a:p>
          </p:txBody>
        </p:sp>
        <p:sp>
          <p:nvSpPr>
            <p:cNvPr id="357" name="Straight Connector 25"/>
            <p:cNvSpPr/>
            <p:nvPr/>
          </p:nvSpPr>
          <p:spPr>
            <a:xfrm>
              <a:off x="3809160" y="2896200"/>
              <a:ext cx="1440" cy="914400"/>
            </a:xfrm>
            <a:prstGeom prst="line">
              <a:avLst/>
            </a:prstGeom>
            <a:ln>
              <a:solidFill>
                <a:srgbClr val="000000"/>
              </a:solidFill>
              <a:round/>
            </a:ln>
          </p:spPr>
          <p:style>
            <a:lnRef idx="1">
              <a:schemeClr val="accent1"/>
            </a:lnRef>
            <a:fillRef idx="0">
              <a:schemeClr val="accent1"/>
            </a:fillRef>
            <a:effectRef idx="0">
              <a:schemeClr val="accent1"/>
            </a:effectRef>
            <a:fontRef idx="minor"/>
          </p:style>
        </p:sp>
        <p:graphicFrame>
          <p:nvGraphicFramePr>
            <p:cNvPr id="358" name="Picture 2"/>
            <p:cNvGraphicFramePr/>
            <p:nvPr/>
          </p:nvGraphicFramePr>
          <p:xfrm>
            <a:off x="3429000" y="3168000"/>
            <a:ext cx="380160" cy="3304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358" name="Picture 2"/>
                        <p:cNvPicPr/>
                        <p:nvPr/>
                      </p:nvPicPr>
                      <p:blipFill>
                        <a:blip r:embed="rId3"/>
                        <a:stretch/>
                      </p:blipFill>
                      <p:spPr>
                        <a:xfrm>
                          <a:off x="3429000" y="3168000"/>
                          <a:ext cx="380160" cy="330480"/>
                        </a:xfrm>
                        <a:prstGeom prst="rect">
                          <a:avLst/>
                        </a:prstGeom>
                        <a:ln w="0">
                          <a:noFill/>
                        </a:ln>
                      </p:spPr>
                    </p:pic>
                  </p:oleObj>
                </mc:Fallback>
              </mc:AlternateContent>
            </a:graphicData>
          </a:graphic>
        </p:graphicFrame>
        <p:graphicFrame>
          <p:nvGraphicFramePr>
            <p:cNvPr id="360" name="Picture 3"/>
            <p:cNvGraphicFramePr/>
            <p:nvPr/>
          </p:nvGraphicFramePr>
          <p:xfrm>
            <a:off x="3886200" y="3124080"/>
            <a:ext cx="304200" cy="354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360" name="Picture 3"/>
                        <p:cNvPicPr/>
                        <p:nvPr/>
                      </p:nvPicPr>
                      <p:blipFill>
                        <a:blip r:embed="rId5"/>
                        <a:stretch/>
                      </p:blipFill>
                      <p:spPr>
                        <a:xfrm>
                          <a:off x="3886200" y="3124080"/>
                          <a:ext cx="304200" cy="354960"/>
                        </a:xfrm>
                        <a:prstGeom prst="rect">
                          <a:avLst/>
                        </a:prstGeom>
                        <a:ln w="0">
                          <a:noFill/>
                        </a:ln>
                      </p:spPr>
                    </p:pic>
                  </p:oleObj>
                </mc:Fallback>
              </mc:AlternateContent>
            </a:graphicData>
          </a:graphic>
        </p:graphicFrame>
      </p:grpSp>
      <p:pic>
        <p:nvPicPr>
          <p:cNvPr id="362" name="Picture 361"/>
          <p:cNvPicPr/>
          <p:nvPr/>
        </p:nvPicPr>
        <p:blipFill>
          <a:blip r:embed="rId3"/>
          <a:stretch/>
        </p:blipFill>
        <p:spPr>
          <a:xfrm>
            <a:off x="3429000" y="3162240"/>
            <a:ext cx="380520" cy="329760"/>
          </a:xfrm>
          <a:prstGeom prst="rect">
            <a:avLst/>
          </a:prstGeom>
          <a:ln w="0">
            <a:noFill/>
          </a:ln>
        </p:spPr>
      </p:pic>
      <p:pic>
        <p:nvPicPr>
          <p:cNvPr id="363" name="Picture 362"/>
          <p:cNvPicPr/>
          <p:nvPr/>
        </p:nvPicPr>
        <p:blipFill>
          <a:blip r:embed="rId5"/>
          <a:stretch/>
        </p:blipFill>
        <p:spPr>
          <a:xfrm>
            <a:off x="3886200" y="3124080"/>
            <a:ext cx="304560" cy="355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30A64EE-27ED-42EF-BC03-24549350FCC4}" type="slidenum">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 Learning Rule</a:t>
            </a:r>
            <a:endParaRPr lang="en-US" sz="4200" b="0" strike="noStrike" spc="-1">
              <a:latin typeface="Arial"/>
            </a:endParaRPr>
          </a:p>
        </p:txBody>
      </p:sp>
      <p:sp>
        <p:nvSpPr>
          <p:cNvPr id="36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None/>
              <a:tabLst>
                <a:tab pos="0" algn="l"/>
              </a:tabLst>
            </a:pPr>
            <a:r>
              <a:rPr lang="en-US" sz="2800" b="1" i="1" u="sng" strike="noStrike" spc="-1">
                <a:solidFill>
                  <a:srgbClr val="000000"/>
                </a:solidFill>
                <a:uFillTx/>
                <a:latin typeface="Book Antiqua"/>
              </a:rPr>
              <a:t>Solution Contd..</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v=w</a:t>
            </a:r>
            <a:r>
              <a:rPr lang="en-US" sz="2800" b="0" i="1" strike="noStrike" spc="-1" baseline="-25000">
                <a:solidFill>
                  <a:srgbClr val="000000"/>
                </a:solidFill>
                <a:latin typeface="Book Antiqua"/>
              </a:rPr>
              <a:t>1</a:t>
            </a:r>
            <a:r>
              <a:rPr lang="en-US" sz="2800" b="0" i="1" strike="noStrike" spc="-1">
                <a:solidFill>
                  <a:srgbClr val="000000"/>
                </a:solidFill>
                <a:latin typeface="Book Antiqua"/>
              </a:rPr>
              <a:t>x</a:t>
            </a:r>
            <a:r>
              <a:rPr lang="en-US" sz="2800" b="0" i="1" strike="noStrike" spc="-1" baseline="-25000">
                <a:solidFill>
                  <a:srgbClr val="000000"/>
                </a:solidFill>
                <a:latin typeface="Book Antiqua"/>
              </a:rPr>
              <a:t>1</a:t>
            </a:r>
            <a:r>
              <a:rPr lang="en-US" sz="2800" b="0" i="1" strike="noStrike" spc="-1">
                <a:solidFill>
                  <a:srgbClr val="000000"/>
                </a:solidFill>
                <a:latin typeface="Book Antiqua"/>
              </a:rPr>
              <a:t>+w</a:t>
            </a:r>
            <a:r>
              <a:rPr lang="en-US" sz="2800" b="0" i="1" strike="noStrike" spc="-1" baseline="-25000">
                <a:solidFill>
                  <a:srgbClr val="000000"/>
                </a:solidFill>
                <a:latin typeface="Book Antiqua"/>
              </a:rPr>
              <a:t>2</a:t>
            </a:r>
            <a:r>
              <a:rPr lang="en-US" sz="2800" b="0" i="1" strike="noStrike" spc="-1">
                <a:solidFill>
                  <a:srgbClr val="000000"/>
                </a:solidFill>
                <a:latin typeface="Book Antiqua"/>
              </a:rPr>
              <a:t>x</a:t>
            </a:r>
            <a:r>
              <a:rPr lang="en-US" sz="2800" b="0" i="1" strike="noStrike" spc="-1" baseline="-25000">
                <a:solidFill>
                  <a:srgbClr val="000000"/>
                </a:solidFill>
                <a:latin typeface="Book Antiqua"/>
              </a:rPr>
              <a:t>2</a:t>
            </a:r>
            <a:r>
              <a:rPr lang="en-US" sz="2800" b="0" i="1" strike="noStrike" spc="-1">
                <a:solidFill>
                  <a:srgbClr val="000000"/>
                </a:solidFill>
                <a:latin typeface="Book Antiqua"/>
              </a:rPr>
              <a:t>+b=0.78*0.89+0.69*0.89-1=0.31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Thus, y=1</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Hence, Predicted class for (6,82) is Male.</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Similarly, we can predict class for (5.3,52)</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p:txBody>
      </p:sp>
      <p:sp>
        <p:nvSpPr>
          <p:cNvPr id="3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719CA71-A186-426F-9A6F-F96436E2371E}" type="slidenum">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72"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Gradient descent is an optimization algorithm used to minimize some convex function by iteratively moving in the direction of steepest descent as defined by the negative of the gradient. </a:t>
            </a:r>
            <a:endParaRPr lang="en-US" sz="2800" b="0" strike="noStrike" spc="-1">
              <a:latin typeface="Arial"/>
            </a:endParaRPr>
          </a:p>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In machine learning, we use gradient descent to update the parameters of our model. Parameters refer to coefficients in Logistic Regression and weights in neural networks.</a:t>
            </a:r>
            <a:endParaRPr lang="en-US" sz="2800" b="0" strike="noStrike" spc="-1">
              <a:latin typeface="Arial"/>
            </a:endParaRPr>
          </a:p>
        </p:txBody>
      </p:sp>
      <p:sp>
        <p:nvSpPr>
          <p:cNvPr id="373" name="PlaceHolder 3"/>
          <p:cNvSpPr>
            <a:spLocks noGrp="1"/>
          </p:cNvSpPr>
          <p:nvPr>
            <p:ph type="sldNum" idx="7"/>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C4162EF7-8BC6-44C6-9A20-079488FB63E0}" type="slidenum">
              <a:rPr lang="en-US" sz="1200" b="0" strike="noStrike" spc="-1">
                <a:solidFill>
                  <a:srgbClr val="8B8B8B"/>
                </a:solidFill>
                <a:latin typeface="Calibri"/>
              </a:rPr>
              <a:t>24</a:t>
            </a:fld>
            <a:endParaRPr lang="en-US" sz="1200" b="0" strike="noStrike" spc="-1">
              <a:latin typeface="Times New Roman"/>
            </a:endParaRPr>
          </a:p>
        </p:txBody>
      </p:sp>
      <p:sp>
        <p:nvSpPr>
          <p:cNvPr id="374"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7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79"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FE817464-1EC5-49E6-B4A3-A1E2CC0AC641}" type="datetime1">
              <a:rPr lang="en-US"/>
              <a:t>7/23/2024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81" name="PlaceHolder 2"/>
          <p:cNvSpPr>
            <a:spLocks noGrp="1"/>
          </p:cNvSpPr>
          <p:nvPr>
            <p:ph type="sldNum" idx="8"/>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031144D-9874-4D2A-8D8D-9A8390CF5068}" type="slidenum">
              <a:rPr lang="en-US" sz="1200" b="0" strike="noStrike" spc="-1">
                <a:solidFill>
                  <a:srgbClr val="8B8B8B"/>
                </a:solidFill>
                <a:latin typeface="Calibri"/>
              </a:rPr>
              <a:t>25</a:t>
            </a:fld>
            <a:endParaRPr lang="en-US" sz="1200" b="0" strike="noStrike" spc="-1">
              <a:latin typeface="Times New Roman"/>
            </a:endParaRPr>
          </a:p>
        </p:txBody>
      </p:sp>
      <p:sp>
        <p:nvSpPr>
          <p:cNvPr id="382"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3"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8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5"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6"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8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388" name="Picture 2" descr="https://cdn-images-1.medium.com/max/1600/0*rBQI7uBhBKE8KT-X.png"/>
          <p:cNvPicPr/>
          <p:nvPr/>
        </p:nvPicPr>
        <p:blipFill>
          <a:blip r:embed="rId2"/>
          <a:stretch/>
        </p:blipFill>
        <p:spPr>
          <a:xfrm>
            <a:off x="685800" y="1523880"/>
            <a:ext cx="7009560" cy="4419000"/>
          </a:xfrm>
          <a:prstGeom prst="rect">
            <a:avLst/>
          </a:prstGeom>
          <a:ln w="0">
            <a:noFill/>
          </a:ln>
        </p:spPr>
      </p:pic>
      <p:sp>
        <p:nvSpPr>
          <p:cNvPr id="4" name="PlaceHolder 3"/>
          <p:cNvSpPr>
            <a:spLocks noGrp="1"/>
          </p:cNvSpPr>
          <p:nvPr>
            <p:ph type="ftr" idx="1"/>
          </p:nvPr>
        </p:nvSpPr>
        <p:spPr/>
        <p:txBody>
          <a:bodyPr/>
          <a:lstStyle/>
          <a:p>
            <a:r>
              <a:t>By: Arjun Singh Saud, PhD Fellow, TU</a:t>
            </a:r>
          </a:p>
        </p:txBody>
      </p:sp>
      <p:sp>
        <p:nvSpPr>
          <p:cNvPr id="5" name="PlaceHolder 4"/>
          <p:cNvSpPr>
            <a:spLocks noGrp="1"/>
          </p:cNvSpPr>
          <p:nvPr>
            <p:ph type="dt" idx="3"/>
          </p:nvPr>
        </p:nvSpPr>
        <p:spPr/>
        <p:txBody>
          <a:bodyPr/>
          <a:lstStyle/>
          <a:p>
            <a:fld id="{880B6EE4-B4E7-498C-AACE-5C7C38902543}" type="datetime1">
              <a:rPr lang="en-US"/>
              <a:t>7/23/2024</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90" name="PlaceHolder 2"/>
          <p:cNvSpPr>
            <a:spLocks noGrp="1"/>
          </p:cNvSpPr>
          <p:nvPr>
            <p:ph type="sldNum" idx="9"/>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EA79C20-B4A1-4BDF-857B-FEC0DA623F57}" type="slidenum">
              <a:rPr lang="en-US" sz="1200" b="0" strike="noStrike" spc="-1">
                <a:solidFill>
                  <a:srgbClr val="8B8B8B"/>
                </a:solidFill>
                <a:latin typeface="Calibri"/>
              </a:rPr>
              <a:t>26</a:t>
            </a:fld>
            <a:endParaRPr lang="en-US" sz="1200" b="0" strike="noStrike" spc="-1">
              <a:latin typeface="Times New Roman"/>
            </a:endParaRPr>
          </a:p>
        </p:txBody>
      </p:sp>
      <p:sp>
        <p:nvSpPr>
          <p:cNvPr id="391"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2"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393"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5"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39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397" name="Picture 2" descr="Image result for Gradient Descent positive and negative slope"/>
          <p:cNvPicPr/>
          <p:nvPr/>
        </p:nvPicPr>
        <p:blipFill>
          <a:blip r:embed="rId2"/>
          <a:stretch/>
        </p:blipFill>
        <p:spPr>
          <a:xfrm>
            <a:off x="533520" y="2209680"/>
            <a:ext cx="8152560" cy="3276000"/>
          </a:xfrm>
          <a:prstGeom prst="rect">
            <a:avLst/>
          </a:prstGeom>
          <a:ln w="0">
            <a:noFill/>
          </a:ln>
        </p:spPr>
      </p:pic>
      <p:sp>
        <p:nvSpPr>
          <p:cNvPr id="4" name="PlaceHolder 3"/>
          <p:cNvSpPr>
            <a:spLocks noGrp="1"/>
          </p:cNvSpPr>
          <p:nvPr>
            <p:ph type="ftr" idx="1"/>
          </p:nvPr>
        </p:nvSpPr>
        <p:spPr/>
        <p:txBody>
          <a:bodyPr/>
          <a:lstStyle/>
          <a:p>
            <a:r>
              <a:t>By: Arjun Singh Saud, PhD Fellow, TU</a:t>
            </a:r>
          </a:p>
        </p:txBody>
      </p:sp>
      <p:sp>
        <p:nvSpPr>
          <p:cNvPr id="5" name="PlaceHolder 4"/>
          <p:cNvSpPr>
            <a:spLocks noGrp="1"/>
          </p:cNvSpPr>
          <p:nvPr>
            <p:ph type="dt" idx="3"/>
          </p:nvPr>
        </p:nvSpPr>
        <p:spPr/>
        <p:txBody>
          <a:bodyPr/>
          <a:lstStyle/>
          <a:p>
            <a:fld id="{FF1EC7EE-6BD3-462C-974F-9493ADA157E8}" type="datetime1">
              <a:rPr lang="en-US"/>
              <a:t>7/23/2024</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399"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If </a:t>
            </a:r>
            <a:r>
              <a:rPr lang="en-US" sz="2800" b="0" i="1" strike="noStrike" spc="-1">
                <a:solidFill>
                  <a:srgbClr val="000000"/>
                </a:solidFill>
                <a:latin typeface="Book Antiqua"/>
              </a:rPr>
              <a:t>f </a:t>
            </a:r>
            <a:r>
              <a:rPr lang="en-US" sz="2800" b="0" strike="noStrike" spc="-1">
                <a:solidFill>
                  <a:srgbClr val="000000"/>
                </a:solidFill>
                <a:latin typeface="Book Antiqua"/>
              </a:rPr>
              <a:t>is function to be minimized (cost function), Gradient descent changes the parameters of learning model iteratively as below:</a:t>
            </a:r>
            <a:endParaRPr lang="en-US" sz="2800" b="0" strike="noStrike" spc="-1">
              <a:latin typeface="Arial"/>
            </a:endParaRPr>
          </a:p>
          <a:p>
            <a:pPr marL="284040" indent="-284040" algn="just">
              <a:lnSpc>
                <a:spcPct val="100000"/>
              </a:lnSpc>
              <a:spcBef>
                <a:spcPts val="561"/>
              </a:spcBef>
              <a:buNone/>
              <a:tabLst>
                <a:tab pos="0" algn="l"/>
              </a:tabLst>
            </a:pPr>
            <a:endParaRPr lang="en-US" sz="2800" b="0" strike="noStrike" spc="-1">
              <a:latin typeface="Arial"/>
            </a:endParaRPr>
          </a:p>
          <a:p>
            <a:pPr marL="284040" indent="-284040" algn="just">
              <a:lnSpc>
                <a:spcPct val="100000"/>
              </a:lnSpc>
              <a:spcBef>
                <a:spcPts val="561"/>
              </a:spcBef>
              <a:buNone/>
              <a:tabLst>
                <a:tab pos="0" algn="l"/>
              </a:tabLst>
            </a:pPr>
            <a:endParaRPr lang="en-US" sz="2800" b="0" strike="noStrike" spc="-1">
              <a:latin typeface="Arial"/>
            </a:endParaRPr>
          </a:p>
          <a:p>
            <a:pPr marL="284040" indent="-284040" algn="just">
              <a:lnSpc>
                <a:spcPct val="100000"/>
              </a:lnSpc>
              <a:spcBef>
                <a:spcPts val="561"/>
              </a:spcBef>
              <a:buNone/>
              <a:tabLst>
                <a:tab pos="0" algn="l"/>
              </a:tabLst>
            </a:pPr>
            <a:r>
              <a:rPr lang="en-US" sz="2800" b="0" strike="noStrike" spc="-1">
                <a:solidFill>
                  <a:srgbClr val="000000"/>
                </a:solidFill>
                <a:latin typeface="Book Antiqua"/>
              </a:rPr>
              <a:t>		</a:t>
            </a:r>
            <a:endParaRPr lang="en-US" sz="2800" b="0" strike="noStrike" spc="-1">
              <a:latin typeface="Arial"/>
            </a:endParaRPr>
          </a:p>
          <a:p>
            <a:pPr marL="284040" indent="-28404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GD simply measures the change in all weights with regard to the change in error. We can also think of a gradient as the slope of a function. </a:t>
            </a:r>
            <a:endParaRPr lang="en-US" sz="2800" b="0" strike="noStrike" spc="-1">
              <a:latin typeface="Arial"/>
            </a:endParaRPr>
          </a:p>
        </p:txBody>
      </p:sp>
      <p:sp>
        <p:nvSpPr>
          <p:cNvPr id="400" name="PlaceHolder 3"/>
          <p:cNvSpPr>
            <a:spLocks noGrp="1"/>
          </p:cNvSpPr>
          <p:nvPr>
            <p:ph type="sldNum" idx="10"/>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FD1D2587-E512-401A-915C-531F96D30D1E}" type="slidenum">
              <a:rPr lang="en-US" sz="1200" b="0" strike="noStrike" spc="-1">
                <a:solidFill>
                  <a:srgbClr val="8B8B8B"/>
                </a:solidFill>
                <a:latin typeface="Calibri"/>
              </a:rPr>
              <a:t>27</a:t>
            </a:fld>
            <a:endParaRPr lang="en-US" sz="1200" b="0" strike="noStrike" spc="-1">
              <a:latin typeface="Times New Roman"/>
            </a:endParaRPr>
          </a:p>
        </p:txBody>
      </p:sp>
      <p:sp>
        <p:nvSpPr>
          <p:cNvPr id="401"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2"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03"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4"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5"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0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graphicFrame>
        <p:nvGraphicFramePr>
          <p:cNvPr id="409" name="Object 408"/>
          <p:cNvGraphicFramePr/>
          <p:nvPr/>
        </p:nvGraphicFramePr>
        <p:xfrm>
          <a:off x="1143000" y="3048120"/>
          <a:ext cx="6543360" cy="10659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09" name="Object 408"/>
                      <p:cNvPicPr/>
                      <p:nvPr/>
                    </p:nvPicPr>
                    <p:blipFill>
                      <a:blip r:embed="rId3"/>
                      <a:stretch/>
                    </p:blipFill>
                    <p:spPr>
                      <a:xfrm>
                        <a:off x="1143000" y="3048120"/>
                        <a:ext cx="6543360" cy="1065960"/>
                      </a:xfrm>
                      <a:prstGeom prst="rect">
                        <a:avLst/>
                      </a:prstGeom>
                      <a:ln w="0">
                        <a:noFill/>
                      </a:ln>
                    </p:spPr>
                  </p:pic>
                </p:oleObj>
              </mc:Fallback>
            </mc:AlternateContent>
          </a:graphicData>
        </a:graphic>
      </p:graphicFrame>
      <p:pic>
        <p:nvPicPr>
          <p:cNvPr id="411" name="Picture 410"/>
          <p:cNvPicPr/>
          <p:nvPr/>
        </p:nvPicPr>
        <p:blipFill>
          <a:blip r:embed="rId3"/>
          <a:stretch/>
        </p:blipFill>
        <p:spPr>
          <a:xfrm>
            <a:off x="1143000" y="3048120"/>
            <a:ext cx="6540120" cy="1066320"/>
          </a:xfrm>
          <a:prstGeom prst="rect">
            <a:avLst/>
          </a:prstGeom>
          <a:ln w="0">
            <a:noFill/>
          </a:ln>
        </p:spPr>
      </p:pic>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ED69B0E5-76E2-452E-8261-F8D4325B506A}" type="datetime1">
              <a:rPr lang="en-US"/>
              <a:t>7/23/2024</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413"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The higher the gradient, the steeper the slope and the faster a model can learn. But if the slope is zero, the model stops learning. Said it more mathematically, a gradient is a partial derivative with respect to its inputs.</a:t>
            </a:r>
            <a:endParaRPr lang="en-US" sz="2800" b="0" strike="noStrike" spc="-1">
              <a:latin typeface="Arial"/>
            </a:endParaRPr>
          </a:p>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How big the steps are that Gradient Descent takes into the direction of the local minimum are determined by the learning rate. </a:t>
            </a:r>
            <a:endParaRPr lang="en-US" sz="2800" b="0" strike="noStrike" spc="-1">
              <a:latin typeface="Arial"/>
            </a:endParaRPr>
          </a:p>
        </p:txBody>
      </p:sp>
      <p:sp>
        <p:nvSpPr>
          <p:cNvPr id="414" name="PlaceHolder 3"/>
          <p:cNvSpPr>
            <a:spLocks noGrp="1"/>
          </p:cNvSpPr>
          <p:nvPr>
            <p:ph type="sldNum" idx="11"/>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B5A08F41-C6FB-46E1-AE9F-CCC25EFAB4BD}" type="slidenum">
              <a:rPr lang="en-US" sz="1200" b="0" strike="noStrike" spc="-1">
                <a:solidFill>
                  <a:srgbClr val="8B8B8B"/>
                </a:solidFill>
                <a:latin typeface="Calibri"/>
              </a:rPr>
              <a:t>28</a:t>
            </a:fld>
            <a:endParaRPr lang="en-US" sz="1200" b="0" strike="noStrike" spc="-1">
              <a:latin typeface="Times New Roman"/>
            </a:endParaRPr>
          </a:p>
        </p:txBody>
      </p:sp>
      <p:sp>
        <p:nvSpPr>
          <p:cNvPr id="415"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6"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1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8"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19"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0"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BF5AC5AA-DB9B-420B-85B6-FDE6A6B32ABF}" type="datetime1">
              <a:rPr lang="en-US"/>
              <a:t>7/23/2024</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Gradient Descent</a:t>
            </a:r>
            <a:endParaRPr lang="en-US" sz="3600" b="0" strike="noStrike" spc="-1">
              <a:latin typeface="Arial"/>
            </a:endParaRPr>
          </a:p>
        </p:txBody>
      </p:sp>
      <p:sp>
        <p:nvSpPr>
          <p:cNvPr id="422" name="PlaceHolder 2"/>
          <p:cNvSpPr>
            <a:spLocks noGrp="1"/>
          </p:cNvSpPr>
          <p:nvPr>
            <p:ph/>
          </p:nvPr>
        </p:nvSpPr>
        <p:spPr>
          <a:xfrm>
            <a:off x="228600" y="1600200"/>
            <a:ext cx="8686080" cy="4525200"/>
          </a:xfrm>
          <a:prstGeom prst="rect">
            <a:avLst/>
          </a:prstGeom>
          <a:noFill/>
          <a:ln w="0">
            <a:noFill/>
          </a:ln>
        </p:spPr>
        <p:txBody>
          <a:bodyPr lIns="90000" tIns="45000" rIns="90000" bIns="45000" anchor="t">
            <a:noAutofit/>
          </a:bodyPr>
          <a:lstStyle/>
          <a:p>
            <a:pPr marL="284040" indent="-284040" algn="just">
              <a:lnSpc>
                <a:spcPct val="100000"/>
              </a:lnSpc>
              <a:spcBef>
                <a:spcPts val="561"/>
              </a:spcBef>
              <a:buClr>
                <a:srgbClr val="000000"/>
              </a:buClr>
              <a:buFont typeface="Arial"/>
              <a:buChar char="•"/>
            </a:pPr>
            <a:r>
              <a:rPr lang="en-US" sz="2800" b="0" strike="noStrike" spc="-1">
                <a:solidFill>
                  <a:srgbClr val="000000"/>
                </a:solidFill>
                <a:latin typeface="Book Antiqua"/>
              </a:rPr>
              <a:t>With a high learning rate we can cover more ground each step, but we risk overshooting the lowest point. A low learning rate is more precise, but calculating the gradient is time-consuming, so it will take us a very long time to get to the bottom.</a:t>
            </a:r>
            <a:endParaRPr lang="en-US" sz="2800" b="0" strike="noStrike" spc="-1">
              <a:latin typeface="Arial"/>
            </a:endParaRPr>
          </a:p>
          <a:p>
            <a:pPr algn="just">
              <a:lnSpc>
                <a:spcPct val="100000"/>
              </a:lnSpc>
              <a:spcBef>
                <a:spcPts val="561"/>
              </a:spcBef>
              <a:buNone/>
            </a:pPr>
            <a:endParaRPr lang="en-US" sz="2800" b="0" strike="noStrike" spc="-1">
              <a:latin typeface="Arial"/>
            </a:endParaRPr>
          </a:p>
        </p:txBody>
      </p:sp>
      <p:sp>
        <p:nvSpPr>
          <p:cNvPr id="423" name="PlaceHolder 3"/>
          <p:cNvSpPr>
            <a:spLocks noGrp="1"/>
          </p:cNvSpPr>
          <p:nvPr>
            <p:ph type="sldNum" idx="12"/>
          </p:nvPr>
        </p:nvSpPr>
        <p:spPr>
          <a:xfrm>
            <a:off x="6553080" y="6356520"/>
            <a:ext cx="2133000" cy="364320"/>
          </a:xfrm>
          <a:prstGeom prst="rect">
            <a:avLst/>
          </a:prstGeom>
          <a:noFill/>
          <a:ln w="0">
            <a:noFill/>
          </a:ln>
        </p:spPr>
        <p:txBody>
          <a:bodyPr lIns="90000" tIns="45000" rIns="90000" bIns="45000" anchor="ctr">
            <a:noAutofit/>
          </a:bodyPr>
          <a:lstStyle>
            <a:lvl1pPr algn="r">
              <a:lnSpc>
                <a:spcPct val="100000"/>
              </a:lnSpc>
              <a:buNone/>
              <a:defRPr lang="en-US" sz="1200" b="0" strike="noStrike" spc="-1">
                <a:solidFill>
                  <a:srgbClr val="8B8B8B"/>
                </a:solidFill>
                <a:latin typeface="Calibri"/>
              </a:defRPr>
            </a:lvl1pPr>
          </a:lstStyle>
          <a:p>
            <a:pPr algn="r">
              <a:lnSpc>
                <a:spcPct val="100000"/>
              </a:lnSpc>
              <a:buNone/>
            </a:pPr>
            <a:fld id="{9A19BC49-0A5A-40CE-8305-6CD4E2456A73}" type="slidenum">
              <a:rPr lang="en-US" sz="1200" b="0" strike="noStrike" spc="-1">
                <a:solidFill>
                  <a:srgbClr val="8B8B8B"/>
                </a:solidFill>
                <a:latin typeface="Calibri"/>
              </a:rPr>
              <a:t>29</a:t>
            </a:fld>
            <a:endParaRPr lang="en-US" sz="1200" b="0" strike="noStrike" spc="-1">
              <a:latin typeface="Times New Roman"/>
            </a:endParaRPr>
          </a:p>
        </p:txBody>
      </p:sp>
      <p:sp>
        <p:nvSpPr>
          <p:cNvPr id="424" name="Rectangle 11"/>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5" name="AutoShape 2"/>
          <p:cNvSpPr/>
          <p:nvPr/>
        </p:nvSpPr>
        <p:spPr>
          <a:xfrm>
            <a:off x="155520" y="-144360"/>
            <a:ext cx="304200" cy="304200"/>
          </a:xfrm>
          <a:prstGeom prst="rect">
            <a:avLst/>
          </a:prstGeom>
          <a:noFill/>
          <a:ln w="0">
            <a:noFill/>
          </a:ln>
        </p:spPr>
        <p:style>
          <a:lnRef idx="0">
            <a:scrgbClr r="0" g="0" b="0"/>
          </a:lnRef>
          <a:fillRef idx="0">
            <a:scrgbClr r="0" g="0" b="0"/>
          </a:fillRef>
          <a:effectRef idx="0">
            <a:scrgbClr r="0" g="0" b="0"/>
          </a:effectRef>
          <a:fontRef idx="minor"/>
        </p:style>
      </p:sp>
      <p:sp>
        <p:nvSpPr>
          <p:cNvPr id="426"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7"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8" name="Rectangle 4"/>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sp>
        <p:nvSpPr>
          <p:cNvPr id="429" name="Rectangle 2"/>
          <p:cNvSpPr/>
          <p:nvPr/>
        </p:nvSpPr>
        <p:spPr>
          <a:xfrm>
            <a:off x="0" y="0"/>
            <a:ext cx="9143280" cy="360"/>
          </a:xfrm>
          <a:prstGeom prst="rect">
            <a:avLst/>
          </a:prstGeom>
          <a:noFill/>
          <a:ln w="9525">
            <a:noFill/>
          </a:ln>
        </p:spPr>
        <p:style>
          <a:lnRef idx="0">
            <a:scrgbClr r="0" g="0" b="0"/>
          </a:lnRef>
          <a:fillRef idx="0">
            <a:scrgbClr r="0" g="0" b="0"/>
          </a:fillRef>
          <a:effectRef idx="0">
            <a:scrgbClr r="0" g="0" b="0"/>
          </a:effectRef>
          <a:fontRef idx="minor"/>
        </p:style>
      </p:sp>
      <p:pic>
        <p:nvPicPr>
          <p:cNvPr id="430" name="Picture 2" descr="Image result for High low and good learning rate"/>
          <p:cNvPicPr/>
          <p:nvPr/>
        </p:nvPicPr>
        <p:blipFill>
          <a:blip r:embed="rId2"/>
          <a:stretch/>
        </p:blipFill>
        <p:spPr>
          <a:xfrm>
            <a:off x="2133720" y="3809880"/>
            <a:ext cx="4912920" cy="2361600"/>
          </a:xfrm>
          <a:prstGeom prst="rect">
            <a:avLst/>
          </a:prstGeom>
          <a:ln w="0">
            <a:noFill/>
          </a:ln>
        </p:spPr>
      </p:pic>
      <p:sp>
        <p:nvSpPr>
          <p:cNvPr id="5" name="PlaceHolder 4"/>
          <p:cNvSpPr>
            <a:spLocks noGrp="1"/>
          </p:cNvSpPr>
          <p:nvPr>
            <p:ph type="ftr" idx="1"/>
          </p:nvPr>
        </p:nvSpPr>
        <p:spPr/>
        <p:txBody>
          <a:bodyPr/>
          <a:lstStyle/>
          <a:p>
            <a:r>
              <a:t>By: Arjun Singh Saud, PhD Fellow, TU</a:t>
            </a:r>
          </a:p>
        </p:txBody>
      </p:sp>
      <p:sp>
        <p:nvSpPr>
          <p:cNvPr id="6" name="PlaceHolder 5"/>
          <p:cNvSpPr>
            <a:spLocks noGrp="1"/>
          </p:cNvSpPr>
          <p:nvPr>
            <p:ph type="dt" idx="3"/>
          </p:nvPr>
        </p:nvSpPr>
        <p:spPr/>
        <p:txBody>
          <a:bodyPr/>
          <a:lstStyle/>
          <a:p>
            <a:fld id="{70DF070A-A478-4667-AC25-F4D632F8EBAC}" type="datetime1">
              <a:rPr lang="en-US"/>
              <a:t>7/23/2024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58"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895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Rosenblatt proved that if the patterns (vectors) used to train the perceptron are drawn from two linearly separable classes, then the perceptron algorithm converges and positions the decision surface in the form of a hyperplane between the two classes.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built around a </a:t>
            </a:r>
            <a:r>
              <a:rPr lang="en-US" sz="2800" b="0" i="1" strike="noStrike" spc="-1">
                <a:solidFill>
                  <a:srgbClr val="000000"/>
                </a:solidFill>
                <a:latin typeface="Book Antiqua"/>
              </a:rPr>
              <a:t>single neuron </a:t>
            </a:r>
            <a:r>
              <a:rPr lang="en-US" sz="2800" b="0" strike="noStrike" spc="-1">
                <a:solidFill>
                  <a:srgbClr val="000000"/>
                </a:solidFill>
                <a:latin typeface="Book Antiqua"/>
              </a:rPr>
              <a:t>is limited to performing pattern classification with only two classes. By expanding the output layer of the perceptron to include more than one neuron, we may correspondingly perform classification with more than two classes. However, the classes have to be linearly separable for the perceptron to work properly.</a:t>
            </a:r>
            <a:endParaRPr lang="en-US" sz="2800" b="0" strike="noStrike" spc="-1">
              <a:latin typeface="Arial"/>
            </a:endParaRPr>
          </a:p>
        </p:txBody>
      </p:sp>
      <p:sp>
        <p:nvSpPr>
          <p:cNvPr id="5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AB2BEF49-A213-4395-AD00-5900AF7229C2}" type="slidenum">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32"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fontScale="97000"/>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When training set is large, taking each training example one by one and updating perceptron weights is time consuming tasks.</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such case batch perceptron algorithm is suitable. The main concept behind batch perceptron algorithm is: “Process training examples in batches. Size of batch should be defined on  the basis of size of training set. Commonly used batch size are 16, 32, 64,128, etc. ”</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Then, update weights for (n+1)</a:t>
            </a:r>
            <a:r>
              <a:rPr lang="en-US" sz="2400" b="0" strike="noStrike" spc="-1" baseline="30000">
                <a:solidFill>
                  <a:srgbClr val="000000"/>
                </a:solidFill>
                <a:latin typeface="Book Antiqua"/>
              </a:rPr>
              <a:t>th</a:t>
            </a:r>
            <a:r>
              <a:rPr lang="en-US" sz="2400" b="0" strike="noStrike" spc="-1">
                <a:solidFill>
                  <a:srgbClr val="000000"/>
                </a:solidFill>
                <a:latin typeface="Book Antiqua"/>
              </a:rPr>
              <a:t> step by taking sum of all misclassifications in the batch of  training example.</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4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6EBE7D2-0621-4615-83B3-7B27B8932DF1}" type="slidenum">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41"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For the training examples that are incorrectly classified by the algorithm:</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Therefore, to minimize cost function for Perceptron, we can write:</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44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4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49" name="Picture 1"/>
          <p:cNvGraphicFramePr/>
          <p:nvPr/>
        </p:nvGraphicFramePr>
        <p:xfrm>
          <a:off x="1488600" y="4296960"/>
          <a:ext cx="6310800" cy="11422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49" name="Picture 1"/>
                      <p:cNvPicPr/>
                      <p:nvPr/>
                    </p:nvPicPr>
                    <p:blipFill>
                      <a:blip r:embed="rId3"/>
                      <a:stretch/>
                    </p:blipFill>
                    <p:spPr>
                      <a:xfrm>
                        <a:off x="1488600" y="4296960"/>
                        <a:ext cx="6310800" cy="1142280"/>
                      </a:xfrm>
                      <a:prstGeom prst="rect">
                        <a:avLst/>
                      </a:prstGeom>
                      <a:ln w="0">
                        <a:noFill/>
                      </a:ln>
                    </p:spPr>
                  </p:pic>
                </p:oleObj>
              </mc:Fallback>
            </mc:AlternateContent>
          </a:graphicData>
        </a:graphic>
      </p:graphicFrame>
      <p:graphicFrame>
        <p:nvGraphicFramePr>
          <p:cNvPr id="451" name="Object 450"/>
          <p:cNvGraphicFramePr/>
          <p:nvPr/>
        </p:nvGraphicFramePr>
        <p:xfrm>
          <a:off x="1270800" y="2662920"/>
          <a:ext cx="1639080" cy="5709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451" name="Object 450"/>
                      <p:cNvPicPr/>
                      <p:nvPr/>
                    </p:nvPicPr>
                    <p:blipFill>
                      <a:blip r:embed="rId5"/>
                      <a:stretch/>
                    </p:blipFill>
                    <p:spPr>
                      <a:xfrm>
                        <a:off x="1270800" y="2662920"/>
                        <a:ext cx="1639080" cy="570960"/>
                      </a:xfrm>
                      <a:prstGeom prst="rect">
                        <a:avLst/>
                      </a:prstGeom>
                      <a:ln w="0">
                        <a:noFill/>
                      </a:ln>
                    </p:spPr>
                  </p:pic>
                </p:oleObj>
              </mc:Fallback>
            </mc:AlternateContent>
          </a:graphicData>
        </a:graphic>
      </p:graphicFrame>
      <p:sp>
        <p:nvSpPr>
          <p:cNvPr id="453" name="Rectangle 17"/>
          <p:cNvSpPr/>
          <p:nvPr/>
        </p:nvSpPr>
        <p:spPr>
          <a:xfrm>
            <a:off x="1080" y="-563040"/>
            <a:ext cx="309240" cy="15825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nSpc>
                <a:spcPct val="100000"/>
              </a:lnSpc>
              <a:buNone/>
              <a:tabLst>
                <a:tab pos="0" algn="l"/>
              </a:tabLst>
            </a:pPr>
            <a:r>
              <a:rPr lang="en-US" sz="1800" b="0" strike="noStrike" spc="-1">
                <a:solidFill>
                  <a:srgbClr val="000000"/>
                </a:solidFill>
                <a:latin typeface="Arial"/>
                <a:ea typeface="DejaVu Sans"/>
              </a:rPr>
              <a:t>  </a:t>
            </a:r>
            <a:endParaRPr lang="en-US" sz="1800" b="0" strike="noStrike" spc="-1">
              <a:latin typeface="Arial"/>
            </a:endParaRPr>
          </a:p>
          <a:p>
            <a:pPr>
              <a:lnSpc>
                <a:spcPct val="100000"/>
              </a:lnSpc>
              <a:buNone/>
              <a:tabLst>
                <a:tab pos="0" algn="l"/>
              </a:tabLst>
            </a:pPr>
            <a:br>
              <a:rPr sz="4000"/>
            </a:br>
            <a:endParaRPr lang="en-US" sz="4000" b="0" strike="noStrike" spc="-1">
              <a:latin typeface="Arial"/>
            </a:endParaRPr>
          </a:p>
        </p:txBody>
      </p:sp>
      <p:pic>
        <p:nvPicPr>
          <p:cNvPr id="454" name="Picture 453"/>
          <p:cNvPicPr/>
          <p:nvPr/>
        </p:nvPicPr>
        <p:blipFill>
          <a:blip r:embed="rId3"/>
          <a:stretch/>
        </p:blipFill>
        <p:spPr>
          <a:xfrm>
            <a:off x="1486080" y="4292640"/>
            <a:ext cx="6298920" cy="1142640"/>
          </a:xfrm>
          <a:prstGeom prst="rect">
            <a:avLst/>
          </a:prstGeom>
          <a:ln w="0">
            <a:noFill/>
          </a:ln>
        </p:spPr>
      </p:pic>
      <p:pic>
        <p:nvPicPr>
          <p:cNvPr id="455" name="Picture 454"/>
          <p:cNvPicPr/>
          <p:nvPr/>
        </p:nvPicPr>
        <p:blipFill>
          <a:blip r:embed="rId5"/>
          <a:stretch/>
        </p:blipFill>
        <p:spPr>
          <a:xfrm>
            <a:off x="1270080" y="2654280"/>
            <a:ext cx="1638000" cy="571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DED43B-76FB-42C4-8725-03697DF03C87}" type="slidenum">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3600" b="1" strike="noStrike" spc="-1">
                <a:solidFill>
                  <a:srgbClr val="000000"/>
                </a:solidFill>
                <a:latin typeface="Book Antiqua"/>
              </a:rPr>
              <a:t>Batch Perceptron Algorithm</a:t>
            </a:r>
            <a:endParaRPr lang="en-US" sz="3600" b="0" strike="noStrike" spc="-1">
              <a:latin typeface="Arial"/>
            </a:endParaRPr>
          </a:p>
        </p:txBody>
      </p:sp>
      <p:sp>
        <p:nvSpPr>
          <p:cNvPr id="457" name="PlaceHolder 2"/>
          <p:cNvSpPr>
            <a:spLocks noGrp="1"/>
          </p:cNvSpPr>
          <p:nvPr>
            <p:ph/>
          </p:nvPr>
        </p:nvSpPr>
        <p:spPr>
          <a:xfrm>
            <a:off x="457200" y="1600200"/>
            <a:ext cx="8228880" cy="4525200"/>
          </a:xfrm>
          <a:prstGeom prst="rect">
            <a:avLst/>
          </a:prstGeom>
          <a:noFill/>
          <a:ln w="0">
            <a:noFill/>
          </a:ln>
        </p:spPr>
        <p:txBody>
          <a:bodyPr lIns="90000" tIns="45000" rIns="90000" bIns="45000" anchor="t">
            <a:norm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Differentiate above cost function w.r.t. w to get gradient vector.</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In the </a:t>
            </a:r>
            <a:r>
              <a:rPr lang="en-US" sz="2400" b="0" i="1" strike="noStrike" spc="-1">
                <a:solidFill>
                  <a:srgbClr val="000000"/>
                </a:solidFill>
                <a:latin typeface="Book Antiqua"/>
              </a:rPr>
              <a:t>steepest descent method, the adjustment to the weight vector </a:t>
            </a:r>
            <a:r>
              <a:rPr lang="en-US" sz="2400" b="1" i="1" strike="noStrike" spc="-1">
                <a:solidFill>
                  <a:srgbClr val="000000"/>
                </a:solidFill>
                <a:latin typeface="Book Antiqua"/>
              </a:rPr>
              <a:t>w at each time step </a:t>
            </a:r>
            <a:r>
              <a:rPr lang="en-US" sz="2400" b="0" strike="noStrike" spc="-1">
                <a:solidFill>
                  <a:srgbClr val="000000"/>
                </a:solidFill>
                <a:latin typeface="Book Antiqua"/>
              </a:rPr>
              <a:t>of the algorithm is applied in a direction </a:t>
            </a:r>
            <a:r>
              <a:rPr lang="en-US" sz="2400" b="0" i="1" strike="noStrike" spc="-1">
                <a:solidFill>
                  <a:srgbClr val="000000"/>
                </a:solidFill>
                <a:latin typeface="Book Antiqua"/>
              </a:rPr>
              <a:t>opposite to the gradient vector.</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Thus, weight update rule for batch perceptron algorithm can be written as</a:t>
            </a:r>
            <a:endParaRPr lang="en-US" sz="2400" b="0" strike="noStrike" spc="-1">
              <a:latin typeface="Arial"/>
            </a:endParaRPr>
          </a:p>
          <a:p>
            <a:pPr algn="just">
              <a:lnSpc>
                <a:spcPct val="100000"/>
              </a:lnSpc>
              <a:spcBef>
                <a:spcPts val="479"/>
              </a:spcBef>
              <a:buNone/>
              <a:tabLst>
                <a:tab pos="0" algn="l"/>
              </a:tabLst>
            </a:pPr>
            <a:r>
              <a:rPr lang="en-US" sz="2400" b="0" i="1" strike="noStrike" spc="-1">
                <a:solidFill>
                  <a:srgbClr val="000000"/>
                </a:solidFill>
                <a:latin typeface="Book Antiqua"/>
              </a:rPr>
              <a:t> </a:t>
            </a:r>
            <a:endParaRPr lang="en-US" sz="2400" b="0" strike="noStrike" spc="-1">
              <a:latin typeface="Arial"/>
            </a:endParaRPr>
          </a:p>
        </p:txBody>
      </p:sp>
      <p:sp>
        <p:nvSpPr>
          <p:cNvPr id="45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5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6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65" name="Object 464"/>
          <p:cNvGraphicFramePr/>
          <p:nvPr/>
        </p:nvGraphicFramePr>
        <p:xfrm>
          <a:off x="1295280" y="2641680"/>
          <a:ext cx="2161440" cy="72000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65" name="Object 464"/>
                      <p:cNvPicPr/>
                      <p:nvPr/>
                    </p:nvPicPr>
                    <p:blipFill>
                      <a:blip r:embed="rId3"/>
                      <a:stretch/>
                    </p:blipFill>
                    <p:spPr>
                      <a:xfrm>
                        <a:off x="1295280" y="2641680"/>
                        <a:ext cx="2161440" cy="720000"/>
                      </a:xfrm>
                      <a:prstGeom prst="rect">
                        <a:avLst/>
                      </a:prstGeom>
                      <a:ln w="0">
                        <a:noFill/>
                      </a:ln>
                    </p:spPr>
                  </p:pic>
                </p:oleObj>
              </mc:Fallback>
            </mc:AlternateContent>
          </a:graphicData>
        </a:graphic>
      </p:graphicFrame>
      <p:graphicFrame>
        <p:nvGraphicFramePr>
          <p:cNvPr id="467" name="Object 466"/>
          <p:cNvGraphicFramePr/>
          <p:nvPr/>
        </p:nvGraphicFramePr>
        <p:xfrm>
          <a:off x="914400" y="5408640"/>
          <a:ext cx="5491080" cy="76140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467" name="Object 466"/>
                      <p:cNvPicPr/>
                      <p:nvPr/>
                    </p:nvPicPr>
                    <p:blipFill>
                      <a:blip r:embed="rId5"/>
                      <a:stretch/>
                    </p:blipFill>
                    <p:spPr>
                      <a:xfrm>
                        <a:off x="914400" y="5408640"/>
                        <a:ext cx="5491080" cy="761400"/>
                      </a:xfrm>
                      <a:prstGeom prst="rect">
                        <a:avLst/>
                      </a:prstGeom>
                      <a:ln w="0">
                        <a:noFill/>
                      </a:ln>
                    </p:spPr>
                  </p:pic>
                </p:oleObj>
              </mc:Fallback>
            </mc:AlternateContent>
          </a:graphicData>
        </a:graphic>
      </p:graphicFrame>
      <p:pic>
        <p:nvPicPr>
          <p:cNvPr id="469" name="Picture 468"/>
          <p:cNvPicPr/>
          <p:nvPr/>
        </p:nvPicPr>
        <p:blipFill>
          <a:blip r:embed="rId3"/>
          <a:stretch/>
        </p:blipFill>
        <p:spPr>
          <a:xfrm>
            <a:off x="1282680" y="2641680"/>
            <a:ext cx="2158560" cy="711000"/>
          </a:xfrm>
          <a:prstGeom prst="rect">
            <a:avLst/>
          </a:prstGeom>
          <a:ln w="0">
            <a:noFill/>
          </a:ln>
        </p:spPr>
      </p:pic>
      <p:pic>
        <p:nvPicPr>
          <p:cNvPr id="470" name="Picture 469"/>
          <p:cNvPicPr/>
          <p:nvPr/>
        </p:nvPicPr>
        <p:blipFill>
          <a:blip r:embed="rId5"/>
          <a:stretch/>
        </p:blipFill>
        <p:spPr>
          <a:xfrm>
            <a:off x="914400" y="5397480"/>
            <a:ext cx="5486040" cy="7617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F003454-B94B-4DF1-97DF-E97FEC231D68}" type="slidenum">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7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 multilayer feed-forward network consists of an input layer, one or more hidden layers, and an output layer. Computations take place in the hidden and output layers only.</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 input signal propagates through the network in a forward direction layer-by-layer. Such neural networks are called multilayer perceptrons (MLPs).</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They have been successfully applied to many difficult and diverse problems. </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Multilayer perceptrons are typically trained using so-called error backpropagation algorithm. This is a supervised error-correction learning algorithm.</a:t>
            </a:r>
            <a:endParaRPr lang="en-US" sz="2400" b="0" strike="noStrike" spc="-1">
              <a:latin typeface="Arial"/>
            </a:endParaRPr>
          </a:p>
        </p:txBody>
      </p:sp>
      <p:sp>
        <p:nvSpPr>
          <p:cNvPr id="47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7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BD317A4-6092-4A11-8A5C-6F7481F4B8C7}" type="slidenum">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81"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Properties of MLPs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Each neuron has a smooth (differentiable everywhere) nonlinear activation function. This is usually a sigmoidal nonlinearity defined by the logistic function</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r>
              <a:rPr lang="en-US" sz="2400" b="0" i="1" strike="noStrike" spc="-1">
                <a:solidFill>
                  <a:srgbClr val="000000"/>
                </a:solidFill>
                <a:latin typeface="Book Antiqua"/>
              </a:rPr>
              <a:t>Note: Nonlinearities are important: otherwise the network could be reduced to a linear single-layer perceptron.</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The network contains hidden layer(s), enabling learning complicated tasks and mappings.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The network has a high connectivity.</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48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8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489" name="Object 488"/>
          <p:cNvGraphicFramePr/>
          <p:nvPr/>
        </p:nvGraphicFramePr>
        <p:xfrm>
          <a:off x="1066680" y="2971800"/>
          <a:ext cx="7085880" cy="9457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489" name="Object 488"/>
                      <p:cNvPicPr/>
                      <p:nvPr/>
                    </p:nvPicPr>
                    <p:blipFill>
                      <a:blip r:embed="rId3"/>
                      <a:stretch/>
                    </p:blipFill>
                    <p:spPr>
                      <a:xfrm>
                        <a:off x="1066680" y="2971800"/>
                        <a:ext cx="7085880" cy="945720"/>
                      </a:xfrm>
                      <a:prstGeom prst="rect">
                        <a:avLst/>
                      </a:prstGeom>
                      <a:ln w="0">
                        <a:noFill/>
                      </a:ln>
                    </p:spPr>
                  </p:pic>
                </p:oleObj>
              </mc:Fallback>
            </mc:AlternateContent>
          </a:graphicData>
        </a:graphic>
      </p:graphicFrame>
      <p:pic>
        <p:nvPicPr>
          <p:cNvPr id="491" name="Picture 490"/>
          <p:cNvPicPr/>
          <p:nvPr/>
        </p:nvPicPr>
        <p:blipFill>
          <a:blip r:embed="rId3"/>
          <a:stretch/>
        </p:blipFill>
        <p:spPr>
          <a:xfrm>
            <a:off x="1066680" y="2971800"/>
            <a:ext cx="7086240" cy="9396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7329E47-BD23-46F6-8129-B15147924132}" type="slidenum">
              <a:t>34</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49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An architectural graph of a fully connected multilayer perceptron with two hidden layers and an output layer is given below.</a:t>
            </a:r>
            <a:endParaRPr lang="en-US" sz="2400" b="0" strike="noStrike" spc="-1">
              <a:latin typeface="Arial"/>
            </a:endParaRPr>
          </a:p>
        </p:txBody>
      </p:sp>
      <p:sp>
        <p:nvSpPr>
          <p:cNvPr id="49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9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501" name="Picture 2"/>
          <p:cNvPicPr/>
          <p:nvPr/>
        </p:nvPicPr>
        <p:blipFill>
          <a:blip r:embed="rId2"/>
          <a:stretch/>
        </p:blipFill>
        <p:spPr>
          <a:xfrm>
            <a:off x="1295280" y="2514600"/>
            <a:ext cx="6095160" cy="329220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2C16662-17F1-4D45-80CE-325C8224CE0F}" type="slidenum">
              <a:t>35</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50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Two kinds of signals appear in the MLP networks: Function Signal and Error Signal.</a:t>
            </a:r>
            <a:endParaRPr lang="en-US" sz="2400" b="0" strike="noStrike" spc="-1">
              <a:latin typeface="Arial"/>
            </a:endParaRPr>
          </a:p>
          <a:p>
            <a:pPr marL="743040" lvl="1" indent="-285840" algn="just">
              <a:lnSpc>
                <a:spcPct val="100000"/>
              </a:lnSpc>
              <a:spcBef>
                <a:spcPts val="439"/>
              </a:spcBef>
              <a:buClr>
                <a:srgbClr val="000000"/>
              </a:buClr>
              <a:buFont typeface="Arial"/>
              <a:buChar char="–"/>
            </a:pPr>
            <a:r>
              <a:rPr lang="en-US" sz="2200" b="1" strike="noStrike" spc="-1">
                <a:solidFill>
                  <a:srgbClr val="000000"/>
                </a:solidFill>
                <a:latin typeface="Book Antiqua"/>
              </a:rPr>
              <a:t>Function Signals: </a:t>
            </a:r>
            <a:r>
              <a:rPr lang="en-US" sz="2200" b="0" strike="noStrike" spc="-1">
                <a:solidFill>
                  <a:srgbClr val="000000"/>
                </a:solidFill>
                <a:latin typeface="Book Antiqua"/>
              </a:rPr>
              <a:t>Function signals are the Input signals that propagates in forward direction through the network and produces output signals in the last phase.</a:t>
            </a:r>
            <a:endParaRPr lang="en-US" sz="2200" b="0" strike="noStrike" spc="-1">
              <a:latin typeface="Arial"/>
            </a:endParaRPr>
          </a:p>
          <a:p>
            <a:pPr marL="743040" lvl="1" indent="-285840" algn="just">
              <a:lnSpc>
                <a:spcPct val="100000"/>
              </a:lnSpc>
              <a:spcBef>
                <a:spcPts val="439"/>
              </a:spcBef>
              <a:buClr>
                <a:srgbClr val="000000"/>
              </a:buClr>
              <a:buFont typeface="Arial"/>
              <a:buChar char="–"/>
            </a:pPr>
            <a:r>
              <a:rPr lang="en-US" sz="2200" b="1" strike="noStrike" spc="-1">
                <a:solidFill>
                  <a:srgbClr val="000000"/>
                </a:solidFill>
                <a:latin typeface="Book Antiqua"/>
              </a:rPr>
              <a:t>Error Signals: </a:t>
            </a:r>
            <a:r>
              <a:rPr lang="en-US" sz="2200" b="0" strike="noStrike" spc="-1">
                <a:solidFill>
                  <a:srgbClr val="000000"/>
                </a:solidFill>
                <a:latin typeface="Book Antiqua"/>
              </a:rPr>
              <a:t>These are the signals originate at output neurons, and propagate layer by layer in backward direction through the network.</a:t>
            </a:r>
            <a:endParaRPr lang="en-US" sz="2200" b="0" strike="noStrike" spc="-1">
              <a:latin typeface="Arial"/>
            </a:endParaRPr>
          </a:p>
        </p:txBody>
      </p:sp>
      <p:sp>
        <p:nvSpPr>
          <p:cNvPr id="50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0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511" name="Picture 2"/>
          <p:cNvPicPr/>
          <p:nvPr/>
        </p:nvPicPr>
        <p:blipFill>
          <a:blip r:embed="rId2"/>
          <a:stretch/>
        </p:blipFill>
        <p:spPr>
          <a:xfrm>
            <a:off x="2362320" y="4343400"/>
            <a:ext cx="3885480" cy="192348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9D3439B-050A-43C0-BB15-7F47CB09A72D}" type="slidenum">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Multi-Layer Feedforward NN</a:t>
            </a:r>
            <a:endParaRPr lang="en-US" sz="4200" b="0" strike="noStrike" spc="-1">
              <a:latin typeface="Arial"/>
            </a:endParaRPr>
          </a:p>
        </p:txBody>
      </p:sp>
      <p:sp>
        <p:nvSpPr>
          <p:cNvPr id="513"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Each hidden or output neuron performs two computations:</a:t>
            </a:r>
            <a:endParaRPr lang="en-US" sz="2400" b="0" strike="noStrike" spc="-1">
              <a:latin typeface="Arial"/>
            </a:endParaRPr>
          </a:p>
          <a:p>
            <a:pPr marL="457200" indent="-457200" algn="just">
              <a:lnSpc>
                <a:spcPct val="100000"/>
              </a:lnSpc>
              <a:spcBef>
                <a:spcPts val="479"/>
              </a:spcBef>
              <a:buClr>
                <a:srgbClr val="000000"/>
              </a:buClr>
              <a:buFont typeface="Calibri"/>
              <a:buAutoNum type="arabicPeriod"/>
            </a:pPr>
            <a:r>
              <a:rPr lang="en-US" sz="2400" b="0" strike="noStrike" spc="-1">
                <a:solidFill>
                  <a:srgbClr val="000000"/>
                </a:solidFill>
                <a:latin typeface="Book Antiqua"/>
              </a:rPr>
              <a:t>The computation of the function signal appearing at its output. This is a nonlinear function of the input signal and synaptic weights of that neuron.</a:t>
            </a:r>
            <a:endParaRPr lang="en-US" sz="2400" b="0" strike="noStrike" spc="-1">
              <a:latin typeface="Arial"/>
            </a:endParaRPr>
          </a:p>
          <a:p>
            <a:pPr marL="457200" indent="-457200" algn="just">
              <a:lnSpc>
                <a:spcPct val="100000"/>
              </a:lnSpc>
              <a:spcBef>
                <a:spcPts val="479"/>
              </a:spcBef>
              <a:buClr>
                <a:srgbClr val="000000"/>
              </a:buClr>
              <a:buFont typeface="Calibri"/>
              <a:buAutoNum type="arabicPeriod"/>
            </a:pPr>
            <a:r>
              <a:rPr lang="en-US" sz="2400" b="0" strike="noStrike" spc="-1">
                <a:solidFill>
                  <a:srgbClr val="000000"/>
                </a:solidFill>
                <a:latin typeface="Book Antiqua"/>
              </a:rPr>
              <a:t>The computation of an estimate of the gradient vector, needed in the backward pass.</a:t>
            </a:r>
            <a:endParaRPr lang="en-US" sz="2400" b="0" strike="noStrike" spc="-1">
              <a:latin typeface="Arial"/>
            </a:endParaRPr>
          </a:p>
        </p:txBody>
      </p:sp>
      <p:sp>
        <p:nvSpPr>
          <p:cNvPr id="51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1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D7A95E7-9E41-48FC-9C05-731DE3EA2054}" type="slidenum">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2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the batch method of supervised learning, adjustments to the synaptic weights of the multilayer perceptron are  updated </a:t>
            </a:r>
            <a:r>
              <a:rPr lang="en-US" sz="2600" b="0" i="1" strike="noStrike" spc="-1">
                <a:solidFill>
                  <a:srgbClr val="000000"/>
                </a:solidFill>
                <a:latin typeface="Book Antiqua"/>
              </a:rPr>
              <a:t>after the presentation of all the N examples in the </a:t>
            </a:r>
            <a:r>
              <a:rPr lang="en-US" sz="2600" b="0" strike="noStrike" spc="-1">
                <a:solidFill>
                  <a:srgbClr val="000000"/>
                </a:solidFill>
                <a:latin typeface="Book Antiqua"/>
              </a:rPr>
              <a:t>training sample T that constitute one </a:t>
            </a:r>
            <a:r>
              <a:rPr lang="en-US" sz="2600" b="0" i="1" strike="noStrike" spc="-1">
                <a:solidFill>
                  <a:srgbClr val="000000"/>
                </a:solidFill>
                <a:latin typeface="Book Antiqua"/>
              </a:rPr>
              <a:t>epoch of training.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i="1" strike="noStrike" spc="-1">
                <a:solidFill>
                  <a:srgbClr val="000000"/>
                </a:solidFill>
                <a:latin typeface="Book Antiqua"/>
              </a:rPr>
              <a:t>In other words, the cost function </a:t>
            </a:r>
            <a:r>
              <a:rPr lang="en-US" sz="2600" b="0" strike="noStrike" spc="-1">
                <a:solidFill>
                  <a:srgbClr val="000000"/>
                </a:solidFill>
                <a:latin typeface="Book Antiqua"/>
              </a:rPr>
              <a:t>for batch learning is defined by the average error energy and adjustments to the synaptic weights of the multilayer perceptron are made on an </a:t>
            </a:r>
            <a:r>
              <a:rPr lang="en-US" sz="2600" b="0" i="1" strike="noStrike" spc="-1">
                <a:solidFill>
                  <a:srgbClr val="000000"/>
                </a:solidFill>
                <a:latin typeface="Book Antiqua"/>
              </a:rPr>
              <a:t>epoch-by-epoch basis. </a:t>
            </a:r>
            <a:endParaRPr lang="en-US" sz="2600" b="0" strike="noStrike" spc="-1">
              <a:latin typeface="Arial"/>
            </a:endParaRPr>
          </a:p>
        </p:txBody>
      </p:sp>
      <p:sp>
        <p:nvSpPr>
          <p:cNvPr id="52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2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F2D9C90-1E3E-4909-BD48-11BC13DEDD08}" type="slidenum">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31"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With the method of gradient descent used to perform the training, the advantages of batch learning include the following:</a:t>
            </a:r>
            <a:endParaRPr lang="en-US" sz="2600" b="0" strike="noStrike" spc="-1">
              <a:latin typeface="Arial"/>
            </a:endParaRPr>
          </a:p>
          <a:p>
            <a:pPr marL="743040" lvl="1" indent="-285840" algn="just">
              <a:lnSpc>
                <a:spcPct val="100000"/>
              </a:lnSpc>
              <a:spcBef>
                <a:spcPts val="439"/>
              </a:spcBef>
              <a:buClr>
                <a:srgbClr val="000000"/>
              </a:buClr>
              <a:buFont typeface="Arial"/>
              <a:buChar char="–"/>
              <a:tabLst>
                <a:tab pos="0" algn="l"/>
              </a:tabLst>
            </a:pPr>
            <a:r>
              <a:rPr lang="en-US" sz="2200" b="0" i="1" strike="noStrike" spc="-1">
                <a:solidFill>
                  <a:srgbClr val="000000"/>
                </a:solidFill>
                <a:latin typeface="Book Antiqua"/>
              </a:rPr>
              <a:t>Accurate estimation of the gradient vector</a:t>
            </a:r>
            <a:r>
              <a:rPr lang="en-US" sz="2200" b="1" strike="noStrike" spc="-1">
                <a:solidFill>
                  <a:srgbClr val="000000"/>
                </a:solidFill>
                <a:latin typeface="Book Antiqua"/>
              </a:rPr>
              <a:t>, thereby guaranteeing, </a:t>
            </a:r>
            <a:r>
              <a:rPr lang="en-US" sz="2200" b="0" strike="noStrike" spc="-1">
                <a:solidFill>
                  <a:srgbClr val="000000"/>
                </a:solidFill>
                <a:latin typeface="Book Antiqua"/>
              </a:rPr>
              <a:t>convergence of the method of steepest descent to a local minima for non-convex surfaces and at global minima for convex surface;</a:t>
            </a:r>
            <a:endParaRPr lang="en-US" sz="2200" b="0" strike="noStrike" spc="-1">
              <a:latin typeface="Arial"/>
            </a:endParaRPr>
          </a:p>
          <a:p>
            <a:pPr marL="743040" lvl="1" indent="-285840" algn="just">
              <a:lnSpc>
                <a:spcPct val="100000"/>
              </a:lnSpc>
              <a:spcBef>
                <a:spcPts val="439"/>
              </a:spcBef>
              <a:buClr>
                <a:srgbClr val="000000"/>
              </a:buClr>
              <a:buFont typeface="Arial"/>
              <a:buChar char="–"/>
              <a:tabLst>
                <a:tab pos="0" algn="l"/>
              </a:tabLst>
            </a:pPr>
            <a:r>
              <a:rPr lang="en-US" sz="2200" b="0" i="1" strike="noStrike" spc="-1">
                <a:solidFill>
                  <a:srgbClr val="000000"/>
                </a:solidFill>
                <a:latin typeface="Book Antiqua"/>
              </a:rPr>
              <a:t>parallelization of the learning process. </a:t>
            </a:r>
            <a:endParaRPr lang="en-US" sz="2200" b="0" strike="noStrike" spc="-1">
              <a:latin typeface="Arial"/>
            </a:endParaRPr>
          </a:p>
        </p:txBody>
      </p:sp>
      <p:sp>
        <p:nvSpPr>
          <p:cNvPr id="53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3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61F1786-78AA-4C99-B449-3A010CC7D338}" type="slidenum">
              <a:t>39</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Rosenblatt’s perceptron is built around the </a:t>
            </a:r>
            <a:r>
              <a:rPr lang="en-US" sz="2800" b="0" i="1" strike="noStrike" spc="-1">
                <a:solidFill>
                  <a:srgbClr val="000000"/>
                </a:solidFill>
                <a:latin typeface="Book Antiqua"/>
              </a:rPr>
              <a:t>McCulloch–Pitts model </a:t>
            </a:r>
            <a:r>
              <a:rPr lang="en-US" sz="2800" b="0" strike="noStrike" spc="-1">
                <a:solidFill>
                  <a:srgbClr val="000000"/>
                </a:solidFill>
                <a:latin typeface="Book Antiqua"/>
              </a:rPr>
              <a:t>of a neuron.</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summing node of the neural model computes a linear combination of the input. The resulting sum is applied to a hard limit activation function.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neuron produces an output equal to 1 if the hard limiter input is positive, and -1 if it is negative.</a:t>
            </a:r>
            <a:endParaRPr lang="en-US" sz="2800" b="0" strike="noStrike" spc="-1">
              <a:latin typeface="Arial"/>
            </a:endParaRPr>
          </a:p>
        </p:txBody>
      </p:sp>
      <p:sp>
        <p:nvSpPr>
          <p:cNvPr id="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C1B89BF-2B64-4E80-9E50-CEBC6CA7A7A1}" type="slidenum">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40"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Batch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For large datasets,  batch learning is computationally intractable because it is not possible to store entire dataset into memory at once.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it updates weights less frequently, it is computationally faster.</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6CE2026-AF4F-4A58-9069-B60379C072E4}" type="slidenum">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49"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Online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the on-line method of supervised learning, adjustments to the synaptic weights of the multilayer perceptron are performed on an example-by-example basis. The cost function to be minimized is therefore the total instantaneous error energy for one training example.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Due to noise gradient descent calculated for each of the training examples, online learning jumps here and there which makes it difficult to converge in global minima. Due to this behavior of online learning,  it is also called stochastic method.</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762BE10-3B2F-4BAC-8452-20E133EFC71E}" type="slidenum">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58"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Online Learning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Besides this, parallelization of online learning method is not possible.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Since it updates weights example by example basis, it is computationally slower than batch learning. But, it is computationally tractable for the large training set because we do not need to store large dataset into memory at once.</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5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7210932-A3E9-4475-886C-2357AB363CAA}" type="slidenum">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Batch and Online Learning</a:t>
            </a:r>
            <a:endParaRPr lang="en-US" sz="4200" b="0" strike="noStrike" spc="-1">
              <a:latin typeface="Arial"/>
            </a:endParaRPr>
          </a:p>
        </p:txBody>
      </p:sp>
      <p:sp>
        <p:nvSpPr>
          <p:cNvPr id="567"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Trade-off Between Batch and Online Learning</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If we look  above discussion, we can conclude that Batch learning is better approach. But, it is computationally intractable for large datasets.</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On the other hand, online learning is computationally tractable for large datasets but it is difficult to converge in global minim.</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Thus, the better approach is to use mini-batch learning approach, where entire dataset is divided into batches of size 16 or 32 or 64 or 128 etc., on the basis of need and synaptic weights of the multilayer perceptron are  updated </a:t>
            </a:r>
            <a:r>
              <a:rPr lang="en-US" sz="2400" b="0" i="1" strike="noStrike" spc="-1">
                <a:solidFill>
                  <a:srgbClr val="000000"/>
                </a:solidFill>
                <a:latin typeface="Book Antiqua"/>
              </a:rPr>
              <a:t>after the presentation of all the N examples in a mini-batch.</a:t>
            </a:r>
            <a:endParaRPr lang="en-US" sz="24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56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6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76F0523-41AC-4222-B56D-B559D7513F3D}" type="slidenum">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76"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A popular method for the training of multilayer perceptrons is the back-propagation algorithm. The training proceeds in two phases:</a:t>
            </a:r>
            <a:endParaRPr lang="en-US" sz="2600" b="0" strike="noStrike" spc="-1">
              <a:latin typeface="Arial"/>
            </a:endParaRPr>
          </a:p>
          <a:p>
            <a:pPr marL="743040" lvl="1" indent="-285840" algn="just">
              <a:lnSpc>
                <a:spcPct val="100000"/>
              </a:lnSpc>
              <a:spcBef>
                <a:spcPts val="479"/>
              </a:spcBef>
              <a:buClr>
                <a:srgbClr val="000000"/>
              </a:buClr>
              <a:buFont typeface="Arial"/>
              <a:buChar char="–"/>
            </a:pPr>
            <a:r>
              <a:rPr lang="en-US" sz="2400" b="1" strike="noStrike" spc="-1">
                <a:solidFill>
                  <a:srgbClr val="000000"/>
                </a:solidFill>
                <a:latin typeface="Book Antiqua"/>
              </a:rPr>
              <a:t>Forward Phase</a:t>
            </a:r>
            <a:r>
              <a:rPr lang="en-US" sz="2400" b="0" strike="noStrike" spc="-1">
                <a:solidFill>
                  <a:srgbClr val="000000"/>
                </a:solidFill>
                <a:latin typeface="Book Antiqua"/>
              </a:rPr>
              <a:t>: In this phase, the synaptic weights of the network are fixed and the input signal is propagated through the network, layer by layer, until it reaches the output. Thus, in this phase, changes are confined to the activation potentials and outputs of the neurons in the network.</a:t>
            </a:r>
            <a:endParaRPr lang="en-US" sz="2400" b="0" strike="noStrike" spc="-1">
              <a:latin typeface="Arial"/>
            </a:endParaRPr>
          </a:p>
        </p:txBody>
      </p:sp>
      <p:sp>
        <p:nvSpPr>
          <p:cNvPr id="57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7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BAB84666-49EE-4A4B-BA91-AAD764205A9F}" type="slidenum">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85"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743040" lvl="1" indent="-285840" algn="just">
              <a:lnSpc>
                <a:spcPct val="100000"/>
              </a:lnSpc>
              <a:spcBef>
                <a:spcPts val="479"/>
              </a:spcBef>
              <a:buClr>
                <a:srgbClr val="000000"/>
              </a:buClr>
              <a:buFont typeface="Arial"/>
              <a:buChar char="–"/>
            </a:pPr>
            <a:r>
              <a:rPr lang="en-US" sz="2400" b="1" strike="noStrike" spc="-1">
                <a:solidFill>
                  <a:srgbClr val="000000"/>
                </a:solidFill>
                <a:latin typeface="Book Antiqua"/>
              </a:rPr>
              <a:t>Backward Phase</a:t>
            </a:r>
            <a:r>
              <a:rPr lang="en-US" sz="2400" b="0" strike="noStrike" spc="-1">
                <a:solidFill>
                  <a:srgbClr val="000000"/>
                </a:solidFill>
                <a:latin typeface="Book Antiqua"/>
              </a:rPr>
              <a:t>: In this phase, an error signal is produced by comparing the output of the network with a desired response. The resulting error signal is propagated in backward direction through the network, again layer by layer. In this second phase, successive adjustments are made to the synaptic weights of the network</a:t>
            </a:r>
            <a:endParaRPr lang="en-US" sz="2400" b="0" strike="noStrike" spc="-1">
              <a:latin typeface="Arial"/>
            </a:endParaRPr>
          </a:p>
        </p:txBody>
      </p:sp>
      <p:sp>
        <p:nvSpPr>
          <p:cNvPr id="58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8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02DBAF8-ECD7-4C66-B927-C57A6377CE5F}" type="slidenum">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594"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error signal at the output of neuron j at iteration n is given by</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total instantaneous error energy E(n) for all the neurons in the output layer is therefore</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59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59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0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02" name="Object 601"/>
          <p:cNvGraphicFramePr/>
          <p:nvPr/>
        </p:nvGraphicFramePr>
        <p:xfrm>
          <a:off x="990720" y="2209680"/>
          <a:ext cx="7771680" cy="91368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02" name="Object 601"/>
                      <p:cNvPicPr/>
                      <p:nvPr/>
                    </p:nvPicPr>
                    <p:blipFill>
                      <a:blip r:embed="rId3"/>
                      <a:stretch/>
                    </p:blipFill>
                    <p:spPr>
                      <a:xfrm>
                        <a:off x="990720" y="2209680"/>
                        <a:ext cx="7771680" cy="913680"/>
                      </a:xfrm>
                      <a:prstGeom prst="rect">
                        <a:avLst/>
                      </a:prstGeom>
                      <a:ln w="0">
                        <a:noFill/>
                      </a:ln>
                    </p:spPr>
                  </p:pic>
                </p:oleObj>
              </mc:Fallback>
            </mc:AlternateContent>
          </a:graphicData>
        </a:graphic>
      </p:graphicFrame>
      <p:graphicFrame>
        <p:nvGraphicFramePr>
          <p:cNvPr id="604" name="Object 603"/>
          <p:cNvGraphicFramePr/>
          <p:nvPr/>
        </p:nvGraphicFramePr>
        <p:xfrm>
          <a:off x="1219320" y="4038480"/>
          <a:ext cx="5637960" cy="1381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04" name="Object 603"/>
                      <p:cNvPicPr/>
                      <p:nvPr/>
                    </p:nvPicPr>
                    <p:blipFill>
                      <a:blip r:embed="rId5"/>
                      <a:stretch/>
                    </p:blipFill>
                    <p:spPr>
                      <a:xfrm>
                        <a:off x="1219320" y="4038480"/>
                        <a:ext cx="5637960" cy="1381680"/>
                      </a:xfrm>
                      <a:prstGeom prst="rect">
                        <a:avLst/>
                      </a:prstGeom>
                      <a:ln w="0">
                        <a:noFill/>
                      </a:ln>
                    </p:spPr>
                  </p:pic>
                </p:oleObj>
              </mc:Fallback>
            </mc:AlternateContent>
          </a:graphicData>
        </a:graphic>
      </p:graphicFrame>
      <p:pic>
        <p:nvPicPr>
          <p:cNvPr id="606" name="Picture 605"/>
          <p:cNvPicPr/>
          <p:nvPr/>
        </p:nvPicPr>
        <p:blipFill>
          <a:blip r:embed="rId3"/>
          <a:stretch/>
        </p:blipFill>
        <p:spPr>
          <a:xfrm>
            <a:off x="990720" y="2209680"/>
            <a:ext cx="7772040" cy="914040"/>
          </a:xfrm>
          <a:prstGeom prst="rect">
            <a:avLst/>
          </a:prstGeom>
          <a:ln w="0">
            <a:noFill/>
          </a:ln>
        </p:spPr>
      </p:pic>
      <p:pic>
        <p:nvPicPr>
          <p:cNvPr id="607" name="Picture 606"/>
          <p:cNvPicPr/>
          <p:nvPr/>
        </p:nvPicPr>
        <p:blipFill>
          <a:blip r:embed="rId5"/>
          <a:stretch/>
        </p:blipFill>
        <p:spPr>
          <a:xfrm>
            <a:off x="1219320" y="4038480"/>
            <a:ext cx="5638320" cy="1371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0D1B900-0917-4BF6-A863-246CD8C00C14}" type="slidenum">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PlaceHolder 1"/>
          <p:cNvSpPr>
            <a:spLocks noGrp="1"/>
          </p:cNvSpPr>
          <p:nvPr>
            <p:ph type="title"/>
          </p:nvPr>
        </p:nvSpPr>
        <p:spPr>
          <a:xfrm>
            <a:off x="457200" y="-26532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09" name="PlaceHolder 2"/>
          <p:cNvSpPr>
            <a:spLocks noGrp="1"/>
          </p:cNvSpPr>
          <p:nvPr>
            <p:ph/>
          </p:nvPr>
        </p:nvSpPr>
        <p:spPr>
          <a:xfrm>
            <a:off x="457200" y="795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Let N be the total number of training vectors (examples). Then the average squared error is:</a:t>
            </a:r>
            <a:endParaRPr lang="en-US" sz="2600" b="0" strike="noStrike" spc="-1" dirty="0">
              <a:latin typeface="Arial"/>
            </a:endParaRPr>
          </a:p>
          <a:p>
            <a:pPr algn="just">
              <a:lnSpc>
                <a:spcPct val="100000"/>
              </a:lnSpc>
              <a:spcBef>
                <a:spcPts val="519"/>
              </a:spcBef>
              <a:buNone/>
            </a:pPr>
            <a:endParaRPr lang="en-US" sz="2600" b="0" strike="noStrike" spc="-1" dirty="0">
              <a:latin typeface="Arial"/>
            </a:endParaRPr>
          </a:p>
          <a:p>
            <a:pPr algn="just">
              <a:lnSpc>
                <a:spcPct val="100000"/>
              </a:lnSpc>
              <a:spcBef>
                <a:spcPts val="519"/>
              </a:spcBef>
              <a:buNone/>
            </a:pPr>
            <a:endParaRPr lang="en-US" sz="2600" b="0" strike="noStrike" spc="-1" dirty="0">
              <a:latin typeface="Arial"/>
            </a:endParaRPr>
          </a:p>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Consider the neuron j as given in next slide. The local field </a:t>
            </a:r>
            <a:r>
              <a:rPr lang="en-US" sz="2600" b="0" i="1" strike="noStrike" spc="-1" dirty="0" err="1">
                <a:solidFill>
                  <a:srgbClr val="000000"/>
                </a:solidFill>
                <a:latin typeface="Book Antiqua"/>
              </a:rPr>
              <a:t>v</a:t>
            </a:r>
            <a:r>
              <a:rPr lang="en-US" sz="2600" b="0" i="1" strike="noStrike" spc="-1" baseline="-25000" dirty="0" err="1">
                <a:solidFill>
                  <a:srgbClr val="000000"/>
                </a:solidFill>
                <a:latin typeface="Book Antiqua"/>
              </a:rPr>
              <a:t>j</a:t>
            </a:r>
            <a:r>
              <a:rPr lang="en-US" sz="2600" b="0" i="1" strike="noStrike" spc="-1" dirty="0">
                <a:solidFill>
                  <a:srgbClr val="000000"/>
                </a:solidFill>
                <a:latin typeface="Book Antiqua"/>
              </a:rPr>
              <a:t>(n) </a:t>
            </a:r>
            <a:r>
              <a:rPr lang="en-US" sz="2600" b="0" strike="noStrike" spc="-1" dirty="0">
                <a:solidFill>
                  <a:srgbClr val="000000"/>
                </a:solidFill>
                <a:latin typeface="Book Antiqua"/>
              </a:rPr>
              <a:t>and output </a:t>
            </a:r>
            <a:r>
              <a:rPr lang="en-US" sz="2600" b="0" i="1" strike="noStrike" spc="-1" dirty="0" err="1">
                <a:solidFill>
                  <a:srgbClr val="000000"/>
                </a:solidFill>
                <a:latin typeface="Book Antiqua"/>
              </a:rPr>
              <a:t>y</a:t>
            </a:r>
            <a:r>
              <a:rPr lang="en-US" sz="2600" b="0" i="1" strike="noStrike" spc="-1" baseline="-25000" dirty="0" err="1">
                <a:solidFill>
                  <a:srgbClr val="000000"/>
                </a:solidFill>
                <a:latin typeface="Book Antiqua"/>
              </a:rPr>
              <a:t>j</a:t>
            </a:r>
            <a:r>
              <a:rPr lang="en-US" sz="2600" b="0" i="1" strike="noStrike" spc="-1" dirty="0">
                <a:solidFill>
                  <a:srgbClr val="000000"/>
                </a:solidFill>
                <a:latin typeface="Book Antiqua"/>
              </a:rPr>
              <a:t>(n)</a:t>
            </a:r>
            <a:r>
              <a:rPr lang="en-US" sz="2600" b="0" strike="noStrike" spc="-1" dirty="0">
                <a:solidFill>
                  <a:srgbClr val="000000"/>
                </a:solidFill>
                <a:latin typeface="Book Antiqua"/>
              </a:rPr>
              <a:t> of neuron j is given by:</a:t>
            </a:r>
            <a:endParaRPr lang="en-US" sz="2600" b="0" strike="noStrike" spc="-1" dirty="0">
              <a:latin typeface="Arial"/>
            </a:endParaRPr>
          </a:p>
        </p:txBody>
      </p:sp>
      <p:sp>
        <p:nvSpPr>
          <p:cNvPr id="6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17" name="Object 616"/>
          <p:cNvGraphicFramePr/>
          <p:nvPr>
            <p:extLst>
              <p:ext uri="{D42A27DB-BD31-4B8C-83A1-F6EECF244321}">
                <p14:modId xmlns:p14="http://schemas.microsoft.com/office/powerpoint/2010/main" val="1697464346"/>
              </p:ext>
            </p:extLst>
          </p:nvPr>
        </p:nvGraphicFramePr>
        <p:xfrm>
          <a:off x="1395900" y="1666980"/>
          <a:ext cx="2286720" cy="90252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17" name="Object 616"/>
                      <p:cNvPicPr/>
                      <p:nvPr/>
                    </p:nvPicPr>
                    <p:blipFill>
                      <a:blip r:embed="rId3"/>
                      <a:stretch/>
                    </p:blipFill>
                    <p:spPr>
                      <a:xfrm>
                        <a:off x="1395900" y="1666980"/>
                        <a:ext cx="2286720" cy="902520"/>
                      </a:xfrm>
                      <a:prstGeom prst="rect">
                        <a:avLst/>
                      </a:prstGeom>
                      <a:ln w="0">
                        <a:noFill/>
                      </a:ln>
                    </p:spPr>
                  </p:pic>
                </p:oleObj>
              </mc:Fallback>
            </mc:AlternateContent>
          </a:graphicData>
        </a:graphic>
      </p:graphicFrame>
      <p:graphicFrame>
        <p:nvGraphicFramePr>
          <p:cNvPr id="619" name="Object 618"/>
          <p:cNvGraphicFramePr/>
          <p:nvPr/>
        </p:nvGraphicFramePr>
        <p:xfrm>
          <a:off x="762120" y="4343400"/>
          <a:ext cx="8381160" cy="17805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19" name="Object 618"/>
                      <p:cNvPicPr/>
                      <p:nvPr/>
                    </p:nvPicPr>
                    <p:blipFill>
                      <a:blip r:embed="rId5"/>
                      <a:stretch/>
                    </p:blipFill>
                    <p:spPr>
                      <a:xfrm>
                        <a:off x="762120" y="4343400"/>
                        <a:ext cx="8381160" cy="1780560"/>
                      </a:xfrm>
                      <a:prstGeom prst="rect">
                        <a:avLst/>
                      </a:prstGeom>
                      <a:ln w="0">
                        <a:noFill/>
                      </a:ln>
                    </p:spPr>
                  </p:pic>
                </p:oleObj>
              </mc:Fallback>
            </mc:AlternateContent>
          </a:graphicData>
        </a:graphic>
      </p:graphicFrame>
      <p:pic>
        <p:nvPicPr>
          <p:cNvPr id="621" name="Picture 620"/>
          <p:cNvPicPr/>
          <p:nvPr/>
        </p:nvPicPr>
        <p:blipFill>
          <a:blip r:embed="rId5"/>
          <a:stretch/>
        </p:blipFill>
        <p:spPr>
          <a:xfrm>
            <a:off x="762120" y="4343400"/>
            <a:ext cx="8381520" cy="177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74D9BCE-5465-4146-B937-FD3881E46727}" type="slidenum">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2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2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630" name="Picture 4"/>
          <p:cNvPicPr/>
          <p:nvPr/>
        </p:nvPicPr>
        <p:blipFill>
          <a:blip r:embed="rId2"/>
          <a:stretch/>
        </p:blipFill>
        <p:spPr>
          <a:xfrm>
            <a:off x="609480" y="1752480"/>
            <a:ext cx="8055000" cy="4114080"/>
          </a:xfrm>
          <a:prstGeom prst="rect">
            <a:avLst/>
          </a:prstGeom>
          <a:ln w="9525">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5A4C4140-D984-41CE-A550-BC0F37F9016E}" type="slidenum">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3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correction       made to the weight is proportional to the partial derivative                      of instantaneous error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Using the chain rule of calculus, this gradient can be expressed as follows: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We can get following partial derivatives</a:t>
            </a: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63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3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40" name="Object 639"/>
          <p:cNvGraphicFramePr/>
          <p:nvPr/>
        </p:nvGraphicFramePr>
        <p:xfrm>
          <a:off x="3429000" y="1371600"/>
          <a:ext cx="990000" cy="4946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40" name="Object 639"/>
                      <p:cNvPicPr/>
                      <p:nvPr/>
                    </p:nvPicPr>
                    <p:blipFill>
                      <a:blip r:embed="rId3"/>
                      <a:stretch/>
                    </p:blipFill>
                    <p:spPr>
                      <a:xfrm>
                        <a:off x="3429000" y="1371600"/>
                        <a:ext cx="990000" cy="494640"/>
                      </a:xfrm>
                      <a:prstGeom prst="rect">
                        <a:avLst/>
                      </a:prstGeom>
                      <a:ln w="0">
                        <a:noFill/>
                      </a:ln>
                    </p:spPr>
                  </p:pic>
                </p:oleObj>
              </mc:Fallback>
            </mc:AlternateContent>
          </a:graphicData>
        </a:graphic>
      </p:graphicFrame>
      <p:graphicFrame>
        <p:nvGraphicFramePr>
          <p:cNvPr id="642" name="Object 641"/>
          <p:cNvGraphicFramePr/>
          <p:nvPr/>
        </p:nvGraphicFramePr>
        <p:xfrm>
          <a:off x="990720" y="3505320"/>
          <a:ext cx="6436440" cy="96300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42" name="Object 641"/>
                      <p:cNvPicPr/>
                      <p:nvPr/>
                    </p:nvPicPr>
                    <p:blipFill>
                      <a:blip r:embed="rId5"/>
                      <a:stretch/>
                    </p:blipFill>
                    <p:spPr>
                      <a:xfrm>
                        <a:off x="990720" y="3505320"/>
                        <a:ext cx="6436440" cy="963000"/>
                      </a:xfrm>
                      <a:prstGeom prst="rect">
                        <a:avLst/>
                      </a:prstGeom>
                      <a:ln w="0">
                        <a:noFill/>
                      </a:ln>
                    </p:spPr>
                  </p:pic>
                </p:oleObj>
              </mc:Fallback>
            </mc:AlternateContent>
          </a:graphicData>
        </a:graphic>
      </p:graphicFrame>
      <p:graphicFrame>
        <p:nvGraphicFramePr>
          <p:cNvPr id="644" name="Object 643"/>
          <p:cNvGraphicFramePr/>
          <p:nvPr/>
        </p:nvGraphicFramePr>
        <p:xfrm>
          <a:off x="1066680" y="4952880"/>
          <a:ext cx="1902600" cy="91224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644" name="Object 643"/>
                      <p:cNvPicPr/>
                      <p:nvPr/>
                    </p:nvPicPr>
                    <p:blipFill>
                      <a:blip r:embed="rId7"/>
                      <a:stretch/>
                    </p:blipFill>
                    <p:spPr>
                      <a:xfrm>
                        <a:off x="1066680" y="4952880"/>
                        <a:ext cx="1902600" cy="912240"/>
                      </a:xfrm>
                      <a:prstGeom prst="rect">
                        <a:avLst/>
                      </a:prstGeom>
                      <a:ln w="0">
                        <a:noFill/>
                      </a:ln>
                    </p:spPr>
                  </p:pic>
                </p:oleObj>
              </mc:Fallback>
            </mc:AlternateContent>
          </a:graphicData>
        </a:graphic>
      </p:graphicFrame>
      <p:graphicFrame>
        <p:nvGraphicFramePr>
          <p:cNvPr id="646" name="Object 645"/>
          <p:cNvGraphicFramePr/>
          <p:nvPr/>
        </p:nvGraphicFramePr>
        <p:xfrm>
          <a:off x="3581280" y="4876920"/>
          <a:ext cx="1564560" cy="964440"/>
        </p:xfrm>
        <a:graphic>
          <a:graphicData uri="http://schemas.openxmlformats.org/presentationml/2006/ole">
            <mc:AlternateContent xmlns:mc="http://schemas.openxmlformats.org/markup-compatibility/2006">
              <mc:Choice xmlns:v="urn:schemas-microsoft-com:vml" Requires="v">
                <p:oleObj r:id="rId8" imgW="0" imgH="0" progId="Equation.3">
                  <p:embed/>
                </p:oleObj>
              </mc:Choice>
              <mc:Fallback>
                <p:oleObj r:id="rId8" imgW="0" imgH="0" progId="Equation.3">
                  <p:embed/>
                  <p:pic>
                    <p:nvPicPr>
                      <p:cNvPr id="646" name="Object 645"/>
                      <p:cNvPicPr/>
                      <p:nvPr/>
                    </p:nvPicPr>
                    <p:blipFill>
                      <a:blip r:embed="rId9"/>
                      <a:stretch/>
                    </p:blipFill>
                    <p:spPr>
                      <a:xfrm>
                        <a:off x="3581280" y="4876920"/>
                        <a:ext cx="1564560" cy="964440"/>
                      </a:xfrm>
                      <a:prstGeom prst="rect">
                        <a:avLst/>
                      </a:prstGeom>
                      <a:ln w="0">
                        <a:noFill/>
                      </a:ln>
                    </p:spPr>
                  </p:pic>
                </p:oleObj>
              </mc:Fallback>
            </mc:AlternateContent>
          </a:graphicData>
        </a:graphic>
      </p:graphicFrame>
      <p:graphicFrame>
        <p:nvGraphicFramePr>
          <p:cNvPr id="648" name="Object 647"/>
          <p:cNvGraphicFramePr/>
          <p:nvPr/>
        </p:nvGraphicFramePr>
        <p:xfrm>
          <a:off x="5562720" y="4876920"/>
          <a:ext cx="2426400" cy="964440"/>
        </p:xfrm>
        <a:graphic>
          <a:graphicData uri="http://schemas.openxmlformats.org/presentationml/2006/ole">
            <mc:AlternateContent xmlns:mc="http://schemas.openxmlformats.org/markup-compatibility/2006">
              <mc:Choice xmlns:v="urn:schemas-microsoft-com:vml" Requires="v">
                <p:oleObj r:id="rId10" imgW="0" imgH="0" progId="Equation.3">
                  <p:embed/>
                </p:oleObj>
              </mc:Choice>
              <mc:Fallback>
                <p:oleObj r:id="rId10" imgW="0" imgH="0" progId="Equation.3">
                  <p:embed/>
                  <p:pic>
                    <p:nvPicPr>
                      <p:cNvPr id="648" name="Object 647"/>
                      <p:cNvPicPr/>
                      <p:nvPr/>
                    </p:nvPicPr>
                    <p:blipFill>
                      <a:blip r:embed="rId11"/>
                      <a:stretch/>
                    </p:blipFill>
                    <p:spPr>
                      <a:xfrm>
                        <a:off x="5562720" y="4876920"/>
                        <a:ext cx="2426400" cy="964440"/>
                      </a:xfrm>
                      <a:prstGeom prst="rect">
                        <a:avLst/>
                      </a:prstGeom>
                      <a:ln w="0">
                        <a:noFill/>
                      </a:ln>
                    </p:spPr>
                  </p:pic>
                </p:oleObj>
              </mc:Fallback>
            </mc:AlternateContent>
          </a:graphicData>
        </a:graphic>
      </p:graphicFrame>
      <p:pic>
        <p:nvPicPr>
          <p:cNvPr id="650" name="Picture 649"/>
          <p:cNvPicPr/>
          <p:nvPr/>
        </p:nvPicPr>
        <p:blipFill>
          <a:blip r:embed="rId3"/>
          <a:stretch/>
        </p:blipFill>
        <p:spPr>
          <a:xfrm>
            <a:off x="3429000" y="1371600"/>
            <a:ext cx="990360" cy="495000"/>
          </a:xfrm>
          <a:prstGeom prst="rect">
            <a:avLst/>
          </a:prstGeom>
          <a:ln w="0">
            <a:noFill/>
          </a:ln>
        </p:spPr>
      </p:pic>
      <p:pic>
        <p:nvPicPr>
          <p:cNvPr id="651" name="Picture 650"/>
          <p:cNvPicPr/>
          <p:nvPr/>
        </p:nvPicPr>
        <p:blipFill>
          <a:blip r:embed="rId12"/>
          <a:stretch/>
        </p:blipFill>
        <p:spPr>
          <a:xfrm>
            <a:off x="6985080" y="1936800"/>
            <a:ext cx="1422000" cy="380520"/>
          </a:xfrm>
          <a:prstGeom prst="rect">
            <a:avLst/>
          </a:prstGeom>
          <a:ln w="0">
            <a:noFill/>
          </a:ln>
        </p:spPr>
      </p:pic>
      <p:pic>
        <p:nvPicPr>
          <p:cNvPr id="652" name="Picture 651"/>
          <p:cNvPicPr/>
          <p:nvPr/>
        </p:nvPicPr>
        <p:blipFill>
          <a:blip r:embed="rId7"/>
          <a:stretch/>
        </p:blipFill>
        <p:spPr>
          <a:xfrm>
            <a:off x="1066680" y="4952880"/>
            <a:ext cx="1891800" cy="901440"/>
          </a:xfrm>
          <a:prstGeom prst="rect">
            <a:avLst/>
          </a:prstGeom>
          <a:ln w="0">
            <a:noFill/>
          </a:ln>
        </p:spPr>
      </p:pic>
      <p:pic>
        <p:nvPicPr>
          <p:cNvPr id="653" name="Picture 652"/>
          <p:cNvPicPr/>
          <p:nvPr/>
        </p:nvPicPr>
        <p:blipFill>
          <a:blip r:embed="rId9"/>
          <a:stretch/>
        </p:blipFill>
        <p:spPr>
          <a:xfrm>
            <a:off x="3581280" y="4876920"/>
            <a:ext cx="1561680" cy="964800"/>
          </a:xfrm>
          <a:prstGeom prst="rect">
            <a:avLst/>
          </a:prstGeom>
          <a:ln w="0">
            <a:noFill/>
          </a:ln>
        </p:spPr>
      </p:pic>
      <p:pic>
        <p:nvPicPr>
          <p:cNvPr id="654" name="Picture 653"/>
          <p:cNvPicPr/>
          <p:nvPr/>
        </p:nvPicPr>
        <p:blipFill>
          <a:blip r:embed="rId11"/>
          <a:stretch/>
        </p:blipFill>
        <p:spPr>
          <a:xfrm>
            <a:off x="5562720" y="4876920"/>
            <a:ext cx="2425320" cy="964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F7B2E0E-F47C-482E-AD8C-D749D0791D10}" type="slidenum">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76"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a:p>
            <a:pPr algn="just">
              <a:lnSpc>
                <a:spcPct val="100000"/>
              </a:lnSpc>
              <a:spcBef>
                <a:spcPts val="561"/>
              </a:spcBef>
              <a:buNone/>
              <a:tabLst>
                <a:tab pos="0" algn="l"/>
              </a:tabLst>
            </a:pPr>
            <a:r>
              <a:rPr lang="en-US" sz="2800" b="0" strike="noStrike" spc="-1">
                <a:solidFill>
                  <a:srgbClr val="000000"/>
                </a:solidFill>
                <a:latin typeface="Book Antiqua"/>
              </a:rPr>
              <a:t>The hard limiter input (or induced local field) of the neuron is.</a:t>
            </a:r>
            <a:endParaRPr lang="en-US" sz="2800" b="0" strike="noStrike" spc="-1">
              <a:latin typeface="Arial"/>
            </a:endParaRPr>
          </a:p>
          <a:p>
            <a:pPr algn="just">
              <a:lnSpc>
                <a:spcPct val="100000"/>
              </a:lnSpc>
              <a:spcBef>
                <a:spcPts val="561"/>
              </a:spcBef>
              <a:buNone/>
              <a:tabLst>
                <a:tab pos="0" algn="l"/>
              </a:tabLst>
            </a:pPr>
            <a:endParaRPr lang="en-US" sz="2800" b="0" strike="noStrike" spc="-1">
              <a:latin typeface="Arial"/>
            </a:endParaRPr>
          </a:p>
        </p:txBody>
      </p:sp>
      <p:sp>
        <p:nvSpPr>
          <p:cNvPr id="7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4" name="Picture 3"/>
          <p:cNvPicPr/>
          <p:nvPr/>
        </p:nvPicPr>
        <p:blipFill>
          <a:blip r:embed="rId2"/>
          <a:stretch/>
        </p:blipFill>
        <p:spPr>
          <a:xfrm>
            <a:off x="2438280" y="1713960"/>
            <a:ext cx="4765680" cy="2282400"/>
          </a:xfrm>
          <a:prstGeom prst="rect">
            <a:avLst/>
          </a:prstGeom>
          <a:ln w="0">
            <a:noFill/>
          </a:ln>
        </p:spPr>
      </p:pic>
      <p:pic>
        <p:nvPicPr>
          <p:cNvPr id="85" name="Picture 5"/>
          <p:cNvPicPr/>
          <p:nvPr/>
        </p:nvPicPr>
        <p:blipFill>
          <a:blip r:embed="rId3"/>
          <a:stretch/>
        </p:blipFill>
        <p:spPr>
          <a:xfrm>
            <a:off x="1562760" y="4984920"/>
            <a:ext cx="1834200" cy="5767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0886928-DBEE-4434-84EB-98D689E975C7}" type="slidenum">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56"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Putting all partial derivatives in equation 1, we get</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correction applied to the weight is defined by</a:t>
            </a:r>
            <a:endParaRPr lang="en-US" sz="2800" b="0" strike="noStrike" spc="-1">
              <a:latin typeface="Arial"/>
            </a:endParaRPr>
          </a:p>
        </p:txBody>
      </p:sp>
      <p:sp>
        <p:nvSpPr>
          <p:cNvPr id="65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5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6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64" name="Object 663"/>
          <p:cNvGraphicFramePr/>
          <p:nvPr/>
        </p:nvGraphicFramePr>
        <p:xfrm>
          <a:off x="914400" y="1676520"/>
          <a:ext cx="2009160" cy="9644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64" name="Object 663"/>
                      <p:cNvPicPr/>
                      <p:nvPr/>
                    </p:nvPicPr>
                    <p:blipFill>
                      <a:blip r:embed="rId3"/>
                      <a:stretch/>
                    </p:blipFill>
                    <p:spPr>
                      <a:xfrm>
                        <a:off x="914400" y="1676520"/>
                        <a:ext cx="2009160" cy="964440"/>
                      </a:xfrm>
                      <a:prstGeom prst="rect">
                        <a:avLst/>
                      </a:prstGeom>
                      <a:ln w="0">
                        <a:noFill/>
                      </a:ln>
                    </p:spPr>
                  </p:pic>
                </p:oleObj>
              </mc:Fallback>
            </mc:AlternateContent>
          </a:graphicData>
        </a:graphic>
      </p:graphicFrame>
      <p:graphicFrame>
        <p:nvGraphicFramePr>
          <p:cNvPr id="666" name="Object 665"/>
          <p:cNvGraphicFramePr/>
          <p:nvPr/>
        </p:nvGraphicFramePr>
        <p:xfrm>
          <a:off x="990720" y="3609000"/>
          <a:ext cx="5368320" cy="91224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66" name="Object 665"/>
                      <p:cNvPicPr/>
                      <p:nvPr/>
                    </p:nvPicPr>
                    <p:blipFill>
                      <a:blip r:embed="rId5"/>
                      <a:stretch/>
                    </p:blipFill>
                    <p:spPr>
                      <a:xfrm>
                        <a:off x="990720" y="3609000"/>
                        <a:ext cx="5368320" cy="912240"/>
                      </a:xfrm>
                      <a:prstGeom prst="rect">
                        <a:avLst/>
                      </a:prstGeom>
                      <a:ln w="0">
                        <a:noFill/>
                      </a:ln>
                    </p:spPr>
                  </p:pic>
                </p:oleObj>
              </mc:Fallback>
            </mc:AlternateContent>
          </a:graphicData>
        </a:graphic>
      </p:graphicFrame>
      <p:graphicFrame>
        <p:nvGraphicFramePr>
          <p:cNvPr id="668" name="Object 667"/>
          <p:cNvGraphicFramePr/>
          <p:nvPr/>
        </p:nvGraphicFramePr>
        <p:xfrm>
          <a:off x="762120" y="5433480"/>
          <a:ext cx="4195080" cy="91224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668" name="Object 667"/>
                      <p:cNvPicPr/>
                      <p:nvPr/>
                    </p:nvPicPr>
                    <p:blipFill>
                      <a:blip r:embed="rId7"/>
                      <a:stretch/>
                    </p:blipFill>
                    <p:spPr>
                      <a:xfrm>
                        <a:off x="762120" y="5433480"/>
                        <a:ext cx="4195080" cy="912240"/>
                      </a:xfrm>
                      <a:prstGeom prst="rect">
                        <a:avLst/>
                      </a:prstGeom>
                      <a:ln w="0">
                        <a:noFill/>
                      </a:ln>
                    </p:spPr>
                  </p:pic>
                </p:oleObj>
              </mc:Fallback>
            </mc:AlternateContent>
          </a:graphicData>
        </a:graphic>
      </p:graphicFrame>
      <p:pic>
        <p:nvPicPr>
          <p:cNvPr id="670" name="Picture 669"/>
          <p:cNvPicPr/>
          <p:nvPr/>
        </p:nvPicPr>
        <p:blipFill>
          <a:blip r:embed="rId3"/>
          <a:stretch/>
        </p:blipFill>
        <p:spPr>
          <a:xfrm>
            <a:off x="914400" y="1676520"/>
            <a:ext cx="2006280" cy="964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724732D-DBC8-4D76-B230-A627534F17B3}" type="slidenum">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672"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Using equation (2), equation (3) can be written as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This can be written as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error term in equation 4 and 5 depends upon location of neuron in the MLP. There can be two possible scenarios.</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p:txBody>
      </p:sp>
      <p:sp>
        <p:nvSpPr>
          <p:cNvPr id="67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7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680" name="Object 679"/>
          <p:cNvGraphicFramePr/>
          <p:nvPr/>
        </p:nvGraphicFramePr>
        <p:xfrm>
          <a:off x="990720" y="2057400"/>
          <a:ext cx="5562000" cy="5817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80" name="Object 679"/>
                      <p:cNvPicPr/>
                      <p:nvPr/>
                    </p:nvPicPr>
                    <p:blipFill>
                      <a:blip r:embed="rId3"/>
                      <a:stretch/>
                    </p:blipFill>
                    <p:spPr>
                      <a:xfrm>
                        <a:off x="990720" y="2057400"/>
                        <a:ext cx="5562000" cy="581760"/>
                      </a:xfrm>
                      <a:prstGeom prst="rect">
                        <a:avLst/>
                      </a:prstGeom>
                      <a:ln w="0">
                        <a:noFill/>
                      </a:ln>
                    </p:spPr>
                  </p:pic>
                </p:oleObj>
              </mc:Fallback>
            </mc:AlternateContent>
          </a:graphicData>
        </a:graphic>
      </p:graphicFrame>
      <p:pic>
        <p:nvPicPr>
          <p:cNvPr id="682" name="Picture 681"/>
          <p:cNvPicPr/>
          <p:nvPr/>
        </p:nvPicPr>
        <p:blipFill>
          <a:blip r:embed="rId3"/>
          <a:stretch/>
        </p:blipFill>
        <p:spPr>
          <a:xfrm>
            <a:off x="990720" y="2057400"/>
            <a:ext cx="5549400" cy="571320"/>
          </a:xfrm>
          <a:prstGeom prst="rect">
            <a:avLst/>
          </a:prstGeom>
          <a:ln w="0">
            <a:noFill/>
          </a:ln>
        </p:spPr>
      </p:pic>
      <p:pic>
        <p:nvPicPr>
          <p:cNvPr id="683" name="Picture 682"/>
          <p:cNvPicPr/>
          <p:nvPr/>
        </p:nvPicPr>
        <p:blipFill>
          <a:blip r:embed="rId4"/>
          <a:stretch/>
        </p:blipFill>
        <p:spPr>
          <a:xfrm>
            <a:off x="914400" y="3744720"/>
            <a:ext cx="5854320" cy="1155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00EB6F5-97AB-4D2D-B5D8-E68B50A7A1BD}" type="slidenum">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 name="PlaceHolder 1"/>
          <p:cNvSpPr>
            <a:spLocks noGrp="1"/>
          </p:cNvSpPr>
          <p:nvPr>
            <p:ph/>
          </p:nvPr>
        </p:nvSpPr>
        <p:spPr>
          <a:xfrm>
            <a:off x="457200" y="435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Case I: Neuron j is output layer neuron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desired response d</a:t>
            </a:r>
            <a:r>
              <a:rPr lang="en-US" sz="2600" b="0" strike="noStrike" spc="-1" baseline="-25000">
                <a:solidFill>
                  <a:srgbClr val="000000"/>
                </a:solidFill>
                <a:latin typeface="Book Antiqua"/>
              </a:rPr>
              <a:t>j</a:t>
            </a:r>
            <a:r>
              <a:rPr lang="en-US" sz="2600" b="0" strike="noStrike" spc="-1">
                <a:solidFill>
                  <a:srgbClr val="000000"/>
                </a:solidFill>
                <a:latin typeface="Book Antiqua"/>
              </a:rPr>
              <a:t>(n) for the neuron j is directly available. Computation of the error e</a:t>
            </a:r>
            <a:r>
              <a:rPr lang="en-US" sz="2600" b="0" strike="noStrike" spc="-1" baseline="-25000">
                <a:solidFill>
                  <a:srgbClr val="000000"/>
                </a:solidFill>
                <a:latin typeface="Book Antiqua"/>
              </a:rPr>
              <a:t>j</a:t>
            </a:r>
            <a:r>
              <a:rPr lang="en-US" sz="2600" b="0" strike="noStrike" spc="-1">
                <a:solidFill>
                  <a:srgbClr val="000000"/>
                </a:solidFill>
                <a:latin typeface="Book Antiqua"/>
              </a:rPr>
              <a:t>(n) is straightforward in this case. We can use equation 4 or 5 to calculate weight update term.</a:t>
            </a:r>
            <a:endParaRPr lang="en-US" sz="2600" b="0" strike="noStrike" spc="-1">
              <a:latin typeface="Arial"/>
            </a:endParaRPr>
          </a:p>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Case II: Neuron j is hidden layer neuron</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There is no desired response available for neuron j. The error signal for a hidden neuron must be determined recursively in terms of the error signals of all neurons connected to it as below:</a:t>
            </a:r>
            <a:endParaRPr lang="en-US" sz="2600" b="0" strike="noStrike" spc="-1">
              <a:latin typeface="Arial"/>
            </a:endParaRPr>
          </a:p>
          <a:p>
            <a:pPr>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68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8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69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692" name="Picture 691"/>
          <p:cNvPicPr/>
          <p:nvPr/>
        </p:nvPicPr>
        <p:blipFill>
          <a:blip r:embed="rId2"/>
          <a:stretch/>
        </p:blipFill>
        <p:spPr>
          <a:xfrm>
            <a:off x="1003320" y="5592240"/>
            <a:ext cx="6108480" cy="77436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089B7841-5FE6-4659-BFE7-3295DBF43149}" type="slidenum">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a:solidFill>
                  <a:srgbClr val="000000"/>
                </a:solidFill>
                <a:latin typeface="Book Antiqua"/>
              </a:rPr>
              <a:t>Backpropagation Algorithm</a:t>
            </a:r>
            <a:endParaRPr lang="en-US" sz="4400" b="0" strike="noStrike" spc="-1">
              <a:latin typeface="Arial"/>
            </a:endParaRPr>
          </a:p>
        </p:txBody>
      </p:sp>
      <p:sp>
        <p:nvSpPr>
          <p:cNvPr id="694"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Algorithm</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Initialize all weights and biases in </a:t>
            </a:r>
            <a:r>
              <a:rPr lang="en-US" sz="2400" b="0" i="1" strike="noStrike" spc="-1">
                <a:solidFill>
                  <a:srgbClr val="000000"/>
                </a:solidFill>
                <a:latin typeface="Book Antiqua"/>
              </a:rPr>
              <a:t>network</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While terminating condition is not satisfied</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training tuple </a:t>
            </a:r>
            <a:r>
              <a:rPr lang="en-US" sz="2400" b="1" i="1" strike="noStrike" spc="-1">
                <a:solidFill>
                  <a:srgbClr val="000000"/>
                </a:solidFill>
                <a:latin typeface="Book Antiqua"/>
              </a:rPr>
              <a:t>X </a:t>
            </a:r>
            <a:r>
              <a:rPr lang="en-US" sz="2400" b="0" strike="noStrike" spc="-1">
                <a:solidFill>
                  <a:srgbClr val="000000"/>
                </a:solidFill>
                <a:latin typeface="Book Antiqua"/>
              </a:rPr>
              <a:t>in </a:t>
            </a:r>
            <a:r>
              <a:rPr lang="en-US" sz="2400" b="0" i="1" strike="noStrike" spc="-1">
                <a:solidFill>
                  <a:srgbClr val="000000"/>
                </a:solidFill>
                <a:latin typeface="Book Antiqua"/>
              </a:rPr>
              <a:t>D </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input layer unit </a:t>
            </a:r>
            <a:r>
              <a:rPr lang="en-US" sz="2400" b="0" i="1" strike="noStrike" spc="-1">
                <a:solidFill>
                  <a:srgbClr val="000000"/>
                </a:solidFill>
                <a:latin typeface="Book Antiqua"/>
              </a:rPr>
              <a:t>j: 	y</a:t>
            </a:r>
            <a:r>
              <a:rPr lang="en-US" sz="2400" b="0" i="1" strike="noStrike" spc="-1" baseline="-25000">
                <a:solidFill>
                  <a:srgbClr val="000000"/>
                </a:solidFill>
                <a:latin typeface="Book Antiqua"/>
              </a:rPr>
              <a:t>j</a:t>
            </a:r>
            <a:r>
              <a:rPr lang="en-US" sz="2400" b="0" i="1" strike="noStrike" spc="-1">
                <a:solidFill>
                  <a:srgbClr val="000000"/>
                </a:solidFill>
                <a:latin typeface="Book Antiqua"/>
              </a:rPr>
              <a:t> </a:t>
            </a:r>
            <a:r>
              <a:rPr lang="en-US" sz="2400" b="0" strike="noStrike" spc="-1">
                <a:solidFill>
                  <a:srgbClr val="000000"/>
                </a:solidFill>
                <a:latin typeface="Book Antiqua"/>
              </a:rPr>
              <a:t>= x</a:t>
            </a:r>
            <a:r>
              <a:rPr lang="en-US" sz="2400" b="0" i="1" strike="noStrike" spc="-1" baseline="-25000">
                <a:solidFill>
                  <a:srgbClr val="000000"/>
                </a:solidFill>
                <a:latin typeface="Book Antiqua"/>
              </a:rPr>
              <a:t>j</a:t>
            </a:r>
            <a:r>
              <a:rPr lang="en-US" sz="2400" b="0" strike="noStrike" spc="-1">
                <a:solidFill>
                  <a:srgbClr val="000000"/>
                </a:solidFill>
                <a:latin typeface="Book Antiqua"/>
              </a:rPr>
              <a:t>; // output of an input unit is its actual input value</a:t>
            </a:r>
            <a:endParaRPr lang="en-US" sz="2400" b="0" strike="noStrike" spc="-1">
              <a:latin typeface="Arial"/>
            </a:endParaRPr>
          </a:p>
          <a:p>
            <a:pPr marL="457200" indent="-457200">
              <a:lnSpc>
                <a:spcPct val="100000"/>
              </a:lnSpc>
              <a:spcBef>
                <a:spcPts val="479"/>
              </a:spcBef>
              <a:buClr>
                <a:srgbClr val="000000"/>
              </a:buClr>
              <a:buFont typeface="Calibri"/>
              <a:buAutoNum type="arabicPeriod"/>
              <a:tabLst>
                <a:tab pos="0" algn="l"/>
              </a:tabLst>
            </a:pPr>
            <a:r>
              <a:rPr lang="en-US" sz="2400" b="0" strike="noStrike" spc="-1">
                <a:solidFill>
                  <a:srgbClr val="000000"/>
                </a:solidFill>
                <a:latin typeface="Book Antiqua"/>
              </a:rPr>
              <a:t>for each hidden or output layer unit </a:t>
            </a:r>
            <a:r>
              <a:rPr lang="en-US" sz="2400" b="0" i="1" strike="noStrike" spc="-1">
                <a:solidFill>
                  <a:srgbClr val="000000"/>
                </a:solidFill>
                <a:latin typeface="Book Antiqua"/>
              </a:rPr>
              <a:t>j </a:t>
            </a:r>
            <a:endParaRPr lang="en-US" sz="2400" b="0" strike="noStrike" spc="-1">
              <a:latin typeface="Arial"/>
            </a:endParaRPr>
          </a:p>
          <a:p>
            <a:pPr>
              <a:lnSpc>
                <a:spcPct val="100000"/>
              </a:lnSpc>
              <a:spcBef>
                <a:spcPts val="479"/>
              </a:spcBef>
              <a:buNone/>
              <a:tabLst>
                <a:tab pos="0" algn="l"/>
              </a:tabLst>
            </a:pPr>
            <a:r>
              <a:rPr lang="en-US" sz="2400" b="0" i="1" strike="noStrike" spc="-1">
                <a:solidFill>
                  <a:srgbClr val="000000"/>
                </a:solidFill>
                <a:latin typeface="Book Antiqua"/>
                <a:ea typeface="Times New Roman"/>
              </a:rPr>
              <a:t>      </a:t>
            </a:r>
            <a:r>
              <a:rPr lang="en-US" sz="2200" b="0" i="1" strike="noStrike" spc="-1">
                <a:solidFill>
                  <a:srgbClr val="000000"/>
                </a:solidFill>
                <a:latin typeface="Book Antiqua"/>
                <a:ea typeface="Times New Roman"/>
              </a:rPr>
              <a:t>compute the net input of unit j with respect to the previous     </a:t>
            </a:r>
            <a:endParaRPr lang="en-US" sz="2200" b="0" strike="noStrike" spc="-1">
              <a:latin typeface="Arial"/>
            </a:endParaRPr>
          </a:p>
          <a:p>
            <a:pPr>
              <a:lnSpc>
                <a:spcPct val="100000"/>
              </a:lnSpc>
              <a:spcBef>
                <a:spcPts val="479"/>
              </a:spcBef>
              <a:buNone/>
              <a:tabLst>
                <a:tab pos="0" algn="l"/>
              </a:tabLst>
            </a:pPr>
            <a:r>
              <a:rPr lang="en-US" sz="2200" b="0" i="1" strike="noStrike" spc="-1">
                <a:solidFill>
                  <a:srgbClr val="000000"/>
                </a:solidFill>
                <a:latin typeface="Book Antiqua"/>
                <a:ea typeface="Times New Roman"/>
              </a:rPr>
              <a:t>       layer</a:t>
            </a:r>
            <a:r>
              <a:rPr lang="en-US" sz="2400" b="0" i="1" strike="noStrike" spc="-1">
                <a:solidFill>
                  <a:srgbClr val="000000"/>
                </a:solidFill>
                <a:latin typeface="Book Antiqua"/>
                <a:ea typeface="Times New Roman"/>
              </a:rPr>
              <a:t>,</a:t>
            </a: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ea typeface="Times New Roman"/>
              </a:rPr>
              <a:t>      </a:t>
            </a:r>
            <a:r>
              <a:rPr lang="en-US" sz="2400" b="0" i="1" strike="noStrike" spc="-1">
                <a:solidFill>
                  <a:srgbClr val="000000"/>
                </a:solidFill>
                <a:latin typeface="Book Antiqua"/>
                <a:ea typeface="Times New Roman"/>
              </a:rPr>
              <a:t>compute the output of each unit j</a:t>
            </a:r>
            <a:endParaRPr lang="en-US" sz="2400" b="0" strike="noStrike" spc="-1">
              <a:latin typeface="Arial"/>
            </a:endParaRPr>
          </a:p>
          <a:p>
            <a:pPr algn="just">
              <a:lnSpc>
                <a:spcPct val="100000"/>
              </a:lnSpc>
              <a:spcBef>
                <a:spcPts val="479"/>
              </a:spcBef>
              <a:buNone/>
              <a:tabLst>
                <a:tab pos="0" algn="l"/>
              </a:tabLst>
            </a:pPr>
            <a:r>
              <a:rPr lang="en-US" sz="2400" b="0" strike="noStrike" spc="-1">
                <a:solidFill>
                  <a:srgbClr val="000000"/>
                </a:solidFill>
                <a:latin typeface="Book Antiqua"/>
                <a:ea typeface="Times New Roman"/>
              </a:rPr>
              <a:t> </a:t>
            </a:r>
            <a:endParaRPr lang="en-US" sz="2400" b="0" strike="noStrike" spc="-1">
              <a:latin typeface="Arial"/>
            </a:endParaRPr>
          </a:p>
        </p:txBody>
      </p:sp>
      <p:graphicFrame>
        <p:nvGraphicFramePr>
          <p:cNvPr id="695" name="Object 694"/>
          <p:cNvGraphicFramePr/>
          <p:nvPr/>
        </p:nvGraphicFramePr>
        <p:xfrm>
          <a:off x="2859120" y="4954680"/>
          <a:ext cx="1496160" cy="4802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695" name="Object 694"/>
                      <p:cNvPicPr/>
                      <p:nvPr/>
                    </p:nvPicPr>
                    <p:blipFill>
                      <a:blip r:embed="rId3"/>
                      <a:stretch/>
                    </p:blipFill>
                    <p:spPr>
                      <a:xfrm>
                        <a:off x="2859120" y="4954680"/>
                        <a:ext cx="1496160" cy="480240"/>
                      </a:xfrm>
                      <a:prstGeom prst="rect">
                        <a:avLst/>
                      </a:prstGeom>
                      <a:ln w="0">
                        <a:noFill/>
                      </a:ln>
                    </p:spPr>
                  </p:pic>
                </p:oleObj>
              </mc:Fallback>
            </mc:AlternateContent>
          </a:graphicData>
        </a:graphic>
      </p:graphicFrame>
      <p:sp>
        <p:nvSpPr>
          <p:cNvPr id="697" name="Rectangle 13"/>
          <p:cNvSpPr/>
          <p:nvPr/>
        </p:nvSpPr>
        <p:spPr>
          <a:xfrm>
            <a:off x="4685040" y="66240"/>
            <a:ext cx="22968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gn="just">
              <a:lnSpc>
                <a:spcPct val="100000"/>
              </a:lnSpc>
              <a:buNone/>
              <a:tabLst>
                <a:tab pos="0" algn="l"/>
              </a:tabLst>
            </a:pPr>
            <a:r>
              <a:rPr lang="en-US" sz="1200" b="0" strike="noStrike" spc="-1">
                <a:solidFill>
                  <a:srgbClr val="000000"/>
                </a:solidFill>
                <a:latin typeface="Book Antiqua"/>
                <a:ea typeface="Times New Roman"/>
              </a:rPr>
              <a:t> </a:t>
            </a:r>
            <a:endParaRPr lang="en-US" sz="1200" b="0" strike="noStrike" spc="-1">
              <a:latin typeface="Arial"/>
            </a:endParaRPr>
          </a:p>
        </p:txBody>
      </p:sp>
      <p:graphicFrame>
        <p:nvGraphicFramePr>
          <p:cNvPr id="698" name="Object 697"/>
          <p:cNvGraphicFramePr/>
          <p:nvPr/>
        </p:nvGraphicFramePr>
        <p:xfrm>
          <a:off x="1933560" y="5883120"/>
          <a:ext cx="1428120" cy="7311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698" name="Object 697"/>
                      <p:cNvPicPr/>
                      <p:nvPr/>
                    </p:nvPicPr>
                    <p:blipFill>
                      <a:blip r:embed="rId5"/>
                      <a:stretch/>
                    </p:blipFill>
                    <p:spPr>
                      <a:xfrm>
                        <a:off x="1933560" y="5883120"/>
                        <a:ext cx="1428120" cy="731160"/>
                      </a:xfrm>
                      <a:prstGeom prst="rect">
                        <a:avLst/>
                      </a:prstGeom>
                      <a:ln w="0">
                        <a:noFill/>
                      </a:ln>
                    </p:spPr>
                  </p:pic>
                </p:oleObj>
              </mc:Fallback>
            </mc:AlternateContent>
          </a:graphicData>
        </a:graphic>
      </p:graphicFrame>
      <p:pic>
        <p:nvPicPr>
          <p:cNvPr id="700" name="Picture 699"/>
          <p:cNvPicPr/>
          <p:nvPr/>
        </p:nvPicPr>
        <p:blipFill>
          <a:blip r:embed="rId3"/>
          <a:stretch/>
        </p:blipFill>
        <p:spPr>
          <a:xfrm>
            <a:off x="2857680" y="4952880"/>
            <a:ext cx="1485720" cy="469440"/>
          </a:xfrm>
          <a:prstGeom prst="rect">
            <a:avLst/>
          </a:prstGeom>
          <a:ln w="0">
            <a:noFill/>
          </a:ln>
        </p:spPr>
      </p:pic>
      <p:pic>
        <p:nvPicPr>
          <p:cNvPr id="701" name="Picture 700"/>
          <p:cNvPicPr/>
          <p:nvPr/>
        </p:nvPicPr>
        <p:blipFill>
          <a:blip r:embed="rId5"/>
          <a:stretch/>
        </p:blipFill>
        <p:spPr>
          <a:xfrm>
            <a:off x="1930320" y="5880240"/>
            <a:ext cx="1422000" cy="723600"/>
          </a:xfrm>
          <a:prstGeom prst="rect">
            <a:avLst/>
          </a:prstGeom>
          <a:ln w="0">
            <a:noFill/>
          </a:ln>
        </p:spPr>
      </p:pic>
      <p:sp>
        <p:nvSpPr>
          <p:cNvPr id="4" name="PlaceHolder 3"/>
          <p:cNvSpPr>
            <a:spLocks noGrp="1"/>
          </p:cNvSpPr>
          <p:nvPr>
            <p:ph type="ftr" idx="1"/>
          </p:nvPr>
        </p:nvSpPr>
        <p:spPr/>
        <p:txBody>
          <a:bodyPr/>
          <a:lstStyle/>
          <a:p>
            <a:r>
              <a:t>Prepared By: Arjun Singh Saud</a:t>
            </a:r>
          </a:p>
        </p:txBody>
      </p:sp>
      <p:sp>
        <p:nvSpPr>
          <p:cNvPr id="5" name="PlaceHolder 4"/>
          <p:cNvSpPr>
            <a:spLocks noGrp="1"/>
          </p:cNvSpPr>
          <p:nvPr>
            <p:ph type="sldNum" idx="2"/>
          </p:nvPr>
        </p:nvSpPr>
        <p:spPr/>
        <p:txBody>
          <a:bodyPr/>
          <a:lstStyle/>
          <a:p>
            <a:fld id="{9F41A2BB-F4B4-409C-A5DE-C016DF34698D}" type="slidenum">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400" b="1" strike="noStrike" spc="-1">
                <a:solidFill>
                  <a:srgbClr val="000000"/>
                </a:solidFill>
                <a:latin typeface="Cambria"/>
              </a:rPr>
              <a:t>Learning in ANN</a:t>
            </a:r>
            <a:endParaRPr lang="en-US" sz="4400" b="0" strike="noStrike" spc="-1">
              <a:latin typeface="Arial"/>
            </a:endParaRPr>
          </a:p>
        </p:txBody>
      </p:sp>
      <p:sp>
        <p:nvSpPr>
          <p:cNvPr id="703" name="PlaceHolder 2"/>
          <p:cNvSpPr>
            <a:spLocks noGrp="1"/>
          </p:cNvSpPr>
          <p:nvPr>
            <p:ph/>
          </p:nvPr>
        </p:nvSpPr>
        <p:spPr>
          <a:xfrm>
            <a:off x="457200" y="1600200"/>
            <a:ext cx="8228880" cy="4525200"/>
          </a:xfrm>
          <a:prstGeom prst="rect">
            <a:avLst/>
          </a:prstGeom>
          <a:noFill/>
          <a:ln w="0">
            <a:noFill/>
          </a:ln>
        </p:spPr>
        <p:txBody>
          <a:bodyPr lIns="90000" tIns="45000" rIns="90000" bIns="45000" anchor="t">
            <a:noAutofit/>
          </a:bodyPr>
          <a:lstStyle/>
          <a:p>
            <a:pPr algn="just">
              <a:lnSpc>
                <a:spcPct val="100000"/>
              </a:lnSpc>
              <a:spcBef>
                <a:spcPts val="479"/>
              </a:spcBef>
              <a:buNone/>
              <a:tabLst>
                <a:tab pos="0" algn="l"/>
              </a:tabLst>
            </a:pPr>
            <a:r>
              <a:rPr lang="en-US" sz="2400" b="1" u="sng" strike="noStrike" spc="-1">
                <a:solidFill>
                  <a:srgbClr val="000000"/>
                </a:solidFill>
                <a:uFillTx/>
                <a:latin typeface="Book Antiqua"/>
              </a:rPr>
              <a:t>Algorithm</a:t>
            </a:r>
            <a:endParaRPr lang="en-US" sz="2400" b="0" strike="noStrike" spc="-1">
              <a:latin typeface="Arial"/>
            </a:endParaRPr>
          </a:p>
          <a:p>
            <a:pPr marL="457200" indent="-457200">
              <a:lnSpc>
                <a:spcPct val="100000"/>
              </a:lnSpc>
              <a:spcBef>
                <a:spcPts val="439"/>
              </a:spcBef>
              <a:buClr>
                <a:srgbClr val="000000"/>
              </a:buClr>
              <a:buFont typeface="Calibri"/>
              <a:buAutoNum type="arabicPeriod" startAt="6"/>
              <a:tabLst>
                <a:tab pos="0" algn="l"/>
              </a:tabLst>
            </a:pPr>
            <a:r>
              <a:rPr lang="en-US" sz="2200" b="0" strike="noStrike" spc="-1">
                <a:solidFill>
                  <a:srgbClr val="000000"/>
                </a:solidFill>
                <a:latin typeface="Book Antiqua"/>
              </a:rPr>
              <a:t>for each unit </a:t>
            </a:r>
            <a:r>
              <a:rPr lang="en-US" sz="2200" b="0" i="1" strike="noStrike" spc="-1">
                <a:solidFill>
                  <a:srgbClr val="000000"/>
                </a:solidFill>
                <a:latin typeface="Book Antiqua"/>
              </a:rPr>
              <a:t>j </a:t>
            </a:r>
            <a:r>
              <a:rPr lang="en-US" sz="2200" b="0" strike="noStrike" spc="-1">
                <a:solidFill>
                  <a:srgbClr val="000000"/>
                </a:solidFill>
                <a:latin typeface="Book Antiqua"/>
              </a:rPr>
              <a:t>in the output layer</a:t>
            </a:r>
            <a:endParaRPr lang="en-US" sz="2200" b="0" strike="noStrike" spc="-1">
              <a:latin typeface="Arial"/>
            </a:endParaRPr>
          </a:p>
          <a:p>
            <a:pPr>
              <a:lnSpc>
                <a:spcPct val="100000"/>
              </a:lnSpc>
              <a:spcBef>
                <a:spcPts val="439"/>
              </a:spcBef>
              <a:buNone/>
              <a:tabLst>
                <a:tab pos="0" algn="l"/>
              </a:tabLst>
            </a:pPr>
            <a:r>
              <a:rPr lang="en-US" sz="2200" b="0" i="1" strike="noStrike" spc="-1">
                <a:solidFill>
                  <a:srgbClr val="000000"/>
                </a:solidFill>
                <a:latin typeface="Book Antiqua"/>
              </a:rPr>
              <a:t>	</a:t>
            </a:r>
            <a:endParaRPr lang="en-US" sz="2200" b="0" strike="noStrike" spc="-1">
              <a:latin typeface="Arial"/>
            </a:endParaRPr>
          </a:p>
          <a:p>
            <a:pPr marL="457200" indent="-457200">
              <a:lnSpc>
                <a:spcPct val="100000"/>
              </a:lnSpc>
              <a:spcBef>
                <a:spcPts val="439"/>
              </a:spcBef>
              <a:buClr>
                <a:srgbClr val="000000"/>
              </a:buClr>
              <a:buFont typeface="Calibri"/>
              <a:buAutoNum type="arabicPeriod" startAt="7"/>
              <a:tabLst>
                <a:tab pos="0" algn="l"/>
              </a:tabLst>
            </a:pPr>
            <a:r>
              <a:rPr lang="en-US" sz="2200" b="0" strike="noStrike" spc="-1">
                <a:solidFill>
                  <a:srgbClr val="000000"/>
                </a:solidFill>
                <a:latin typeface="Book Antiqua"/>
              </a:rPr>
              <a:t>for each unit </a:t>
            </a:r>
            <a:r>
              <a:rPr lang="en-US" sz="2200" b="0" i="1" strike="noStrike" spc="-1">
                <a:solidFill>
                  <a:srgbClr val="000000"/>
                </a:solidFill>
                <a:latin typeface="Book Antiqua"/>
              </a:rPr>
              <a:t>j </a:t>
            </a:r>
            <a:r>
              <a:rPr lang="en-US" sz="2200" b="0" strike="noStrike" spc="-1">
                <a:solidFill>
                  <a:srgbClr val="000000"/>
                </a:solidFill>
                <a:latin typeface="Book Antiqua"/>
              </a:rPr>
              <a:t>in the hidden layers, from the last to the first hidden layer</a:t>
            </a:r>
            <a:endParaRPr lang="en-US" sz="2200" b="0" strike="noStrike" spc="-1">
              <a:latin typeface="Arial"/>
            </a:endParaRPr>
          </a:p>
          <a:p>
            <a:pPr>
              <a:lnSpc>
                <a:spcPct val="100000"/>
              </a:lnSpc>
              <a:spcBef>
                <a:spcPts val="439"/>
              </a:spcBef>
              <a:buNone/>
              <a:tabLst>
                <a:tab pos="0" algn="l"/>
              </a:tabLst>
            </a:pPr>
            <a:r>
              <a:rPr lang="en-US" sz="2200" b="0" i="1" strike="noStrike" spc="-1">
                <a:solidFill>
                  <a:srgbClr val="000000"/>
                </a:solidFill>
                <a:latin typeface="Book Antiqua"/>
              </a:rPr>
              <a:t>	</a:t>
            </a:r>
            <a:r>
              <a:rPr lang="en-US" sz="2200" b="0" strike="noStrike" spc="-1">
                <a:solidFill>
                  <a:srgbClr val="000000"/>
                </a:solidFill>
                <a:latin typeface="Book Antiqua"/>
              </a:rPr>
              <a:t>	</a:t>
            </a:r>
            <a:endParaRPr lang="en-US" sz="2200" b="0" strike="noStrike" spc="-1">
              <a:latin typeface="Arial"/>
            </a:endParaRPr>
          </a:p>
          <a:p>
            <a:pPr>
              <a:lnSpc>
                <a:spcPct val="100000"/>
              </a:lnSpc>
              <a:spcBef>
                <a:spcPts val="439"/>
              </a:spcBef>
              <a:buNone/>
              <a:tabLst>
                <a:tab pos="0" algn="l"/>
              </a:tabLst>
            </a:pPr>
            <a:endParaRPr lang="en-US" sz="2200" b="0" strike="noStrike" spc="-1">
              <a:latin typeface="Arial"/>
            </a:endParaRPr>
          </a:p>
          <a:p>
            <a:pPr marL="457200" indent="-457200">
              <a:lnSpc>
                <a:spcPct val="100000"/>
              </a:lnSpc>
              <a:spcBef>
                <a:spcPts val="439"/>
              </a:spcBef>
              <a:buClr>
                <a:srgbClr val="000000"/>
              </a:buClr>
              <a:buFont typeface="Calibri"/>
              <a:buAutoNum type="arabicPeriod" startAt="8"/>
              <a:tabLst>
                <a:tab pos="0" algn="l"/>
              </a:tabLst>
            </a:pPr>
            <a:r>
              <a:rPr lang="en-US" sz="2200" b="0" strike="noStrike" spc="-1">
                <a:solidFill>
                  <a:srgbClr val="000000"/>
                </a:solidFill>
                <a:latin typeface="Book Antiqua"/>
              </a:rPr>
              <a:t>for each weight </a:t>
            </a:r>
            <a:r>
              <a:rPr lang="en-US" sz="2200" b="0" i="1" strike="noStrike" spc="-1">
                <a:solidFill>
                  <a:srgbClr val="000000"/>
                </a:solidFill>
                <a:latin typeface="Book Antiqua"/>
              </a:rPr>
              <a:t>w</a:t>
            </a:r>
            <a:r>
              <a:rPr lang="en-US" sz="2200" b="0" i="1" strike="noStrike" spc="-1" baseline="-25000">
                <a:solidFill>
                  <a:srgbClr val="000000"/>
                </a:solidFill>
                <a:latin typeface="Book Antiqua"/>
              </a:rPr>
              <a:t>ji</a:t>
            </a:r>
            <a:r>
              <a:rPr lang="en-US" sz="2200" b="0" i="1" strike="noStrike" spc="-1">
                <a:solidFill>
                  <a:srgbClr val="000000"/>
                </a:solidFill>
                <a:latin typeface="Book Antiqua"/>
              </a:rPr>
              <a:t> </a:t>
            </a:r>
            <a:r>
              <a:rPr lang="en-US" sz="2200" b="0" strike="noStrike" spc="-1">
                <a:solidFill>
                  <a:srgbClr val="000000"/>
                </a:solidFill>
                <a:latin typeface="Book Antiqua"/>
              </a:rPr>
              <a:t>in </a:t>
            </a:r>
            <a:r>
              <a:rPr lang="en-US" sz="2200" b="0" i="1" strike="noStrike" spc="-1">
                <a:solidFill>
                  <a:srgbClr val="000000"/>
                </a:solidFill>
                <a:latin typeface="Book Antiqua"/>
              </a:rPr>
              <a:t>network</a:t>
            </a:r>
            <a:endParaRPr lang="en-US" sz="2200" b="0" strike="noStrike" spc="-1">
              <a:latin typeface="Arial"/>
            </a:endParaRPr>
          </a:p>
          <a:p>
            <a:pPr marL="457200" indent="-457200">
              <a:lnSpc>
                <a:spcPct val="100000"/>
              </a:lnSpc>
              <a:spcBef>
                <a:spcPts val="439"/>
              </a:spcBef>
              <a:buNone/>
              <a:tabLst>
                <a:tab pos="0" algn="l"/>
              </a:tabLst>
            </a:pPr>
            <a:endParaRPr lang="en-US" sz="2200" b="0" strike="noStrike" spc="-1">
              <a:latin typeface="Arial"/>
            </a:endParaRPr>
          </a:p>
          <a:p>
            <a:pPr marL="457200" indent="-457200">
              <a:lnSpc>
                <a:spcPct val="100000"/>
              </a:lnSpc>
              <a:spcBef>
                <a:spcPts val="439"/>
              </a:spcBef>
              <a:buNone/>
              <a:tabLst>
                <a:tab pos="0" algn="l"/>
              </a:tabLst>
            </a:pPr>
            <a:r>
              <a:rPr lang="en-US" sz="2200" b="0" i="1" strike="noStrike" spc="-1">
                <a:solidFill>
                  <a:srgbClr val="000000"/>
                </a:solidFill>
                <a:latin typeface="Book Antiqua"/>
              </a:rPr>
              <a:t>					//Weight Update</a:t>
            </a:r>
            <a:endParaRPr lang="en-US" sz="2200" b="0" strike="noStrike" spc="-1">
              <a:latin typeface="Arial"/>
            </a:endParaRPr>
          </a:p>
          <a:p>
            <a:pPr marL="457200" indent="-457200">
              <a:lnSpc>
                <a:spcPct val="100000"/>
              </a:lnSpc>
              <a:spcBef>
                <a:spcPts val="439"/>
              </a:spcBef>
              <a:buNone/>
              <a:tabLst>
                <a:tab pos="0" algn="l"/>
              </a:tabLst>
            </a:pPr>
            <a:r>
              <a:rPr lang="en-US" sz="2200" b="0" strike="noStrike" spc="-1">
                <a:solidFill>
                  <a:srgbClr val="000000"/>
                </a:solidFill>
                <a:latin typeface="Book Antiqua"/>
              </a:rPr>
              <a:t>	</a:t>
            </a:r>
            <a:endParaRPr lang="en-US" sz="2200" b="0" strike="noStrike" spc="-1">
              <a:latin typeface="Arial"/>
            </a:endParaRPr>
          </a:p>
          <a:p>
            <a:pPr marL="457200" indent="-457200">
              <a:lnSpc>
                <a:spcPct val="100000"/>
              </a:lnSpc>
              <a:spcBef>
                <a:spcPts val="439"/>
              </a:spcBef>
              <a:buNone/>
              <a:tabLst>
                <a:tab pos="0" algn="l"/>
              </a:tabLst>
            </a:pPr>
            <a:r>
              <a:rPr lang="en-US" sz="2200" b="0" i="1" strike="noStrike" spc="-1">
                <a:solidFill>
                  <a:srgbClr val="000000"/>
                </a:solidFill>
                <a:latin typeface="Book Antiqua"/>
              </a:rPr>
              <a:t>					</a:t>
            </a:r>
            <a:endParaRPr lang="en-US" sz="2200" b="0" strike="noStrike" spc="-1">
              <a:latin typeface="Arial"/>
            </a:endParaRPr>
          </a:p>
        </p:txBody>
      </p:sp>
      <p:sp>
        <p:nvSpPr>
          <p:cNvPr id="704" name="Rectangle 13"/>
          <p:cNvSpPr/>
          <p:nvPr/>
        </p:nvSpPr>
        <p:spPr>
          <a:xfrm>
            <a:off x="4685040" y="66240"/>
            <a:ext cx="229680" cy="271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numCol="1" spcCol="0" anchor="ctr">
            <a:spAutoFit/>
          </a:bodyPr>
          <a:lstStyle/>
          <a:p>
            <a:pPr algn="just">
              <a:lnSpc>
                <a:spcPct val="100000"/>
              </a:lnSpc>
              <a:buNone/>
              <a:tabLst>
                <a:tab pos="0" algn="l"/>
              </a:tabLst>
            </a:pPr>
            <a:r>
              <a:rPr lang="en-US" sz="1200" b="0" strike="noStrike" spc="-1">
                <a:solidFill>
                  <a:srgbClr val="000000"/>
                </a:solidFill>
                <a:latin typeface="Book Antiqua"/>
                <a:ea typeface="Times New Roman"/>
              </a:rPr>
              <a:t> </a:t>
            </a:r>
            <a:endParaRPr lang="en-US" sz="1200" b="0" strike="noStrike" spc="-1">
              <a:latin typeface="Arial"/>
            </a:endParaRPr>
          </a:p>
        </p:txBody>
      </p:sp>
      <p:sp>
        <p:nvSpPr>
          <p:cNvPr id="705" name="Rectangle 11"/>
          <p:cNvSpPr/>
          <p:nvPr/>
        </p:nvSpPr>
        <p:spPr>
          <a:xfrm>
            <a:off x="2743200" y="3809880"/>
            <a:ext cx="11549520" cy="45000"/>
          </a:xfrm>
          <a:prstGeom prst="rect">
            <a:avLst/>
          </a:prstGeom>
          <a:noFill/>
          <a:ln w="0">
            <a:noFill/>
          </a:ln>
        </p:spPr>
        <p:style>
          <a:lnRef idx="0">
            <a:scrgbClr r="0" g="0" b="0"/>
          </a:lnRef>
          <a:fillRef idx="0">
            <a:scrgbClr r="0" g="0" b="0"/>
          </a:fillRef>
          <a:effectRef idx="0">
            <a:scrgbClr r="0" g="0" b="0"/>
          </a:effectRef>
          <a:fontRef idx="minor"/>
        </p:style>
      </p:sp>
      <p:sp>
        <p:nvSpPr>
          <p:cNvPr id="706" name="PlaceHolder 3"/>
          <p:cNvSpPr>
            <a:spLocks noGrp="1"/>
          </p:cNvSpPr>
          <p:nvPr>
            <p:ph type="ftr" idx="13"/>
          </p:nvPr>
        </p:nvSpPr>
        <p:spPr>
          <a:xfrm>
            <a:off x="3124080" y="6356520"/>
            <a:ext cx="2894760" cy="364320"/>
          </a:xfrm>
          <a:prstGeom prst="rect">
            <a:avLst/>
          </a:prstGeom>
          <a:noFill/>
          <a:ln w="0">
            <a:noFill/>
          </a:ln>
        </p:spPr>
        <p:txBody>
          <a:bodyPr lIns="90000" tIns="45000" rIns="90000" bIns="45000" anchor="ctr">
            <a:noAutofit/>
          </a:bodyPr>
          <a:lstStyle>
            <a:lvl1pPr algn="ctr">
              <a:lnSpc>
                <a:spcPct val="100000"/>
              </a:lnSpc>
              <a:buNone/>
              <a:defRPr lang="en-US" sz="1200" b="0" strike="noStrike" spc="-1">
                <a:solidFill>
                  <a:srgbClr val="8B8B8B"/>
                </a:solidFill>
                <a:latin typeface="Calibri"/>
              </a:defRPr>
            </a:lvl1pPr>
          </a:lstStyle>
          <a:p>
            <a:pPr algn="ctr">
              <a:lnSpc>
                <a:spcPct val="100000"/>
              </a:lnSpc>
              <a:buNone/>
            </a:pPr>
            <a:r>
              <a:rPr lang="en-US" sz="1200" b="0" strike="noStrike" spc="-1">
                <a:solidFill>
                  <a:srgbClr val="8B8B8B"/>
                </a:solidFill>
                <a:latin typeface="Calibri"/>
              </a:rPr>
              <a:t>Prepared By: Arjun Singh Saud</a:t>
            </a:r>
            <a:endParaRPr lang="en-US" sz="1200" b="0" strike="noStrike" spc="-1">
              <a:latin typeface="Times New Roman"/>
            </a:endParaRPr>
          </a:p>
        </p:txBody>
      </p:sp>
      <p:graphicFrame>
        <p:nvGraphicFramePr>
          <p:cNvPr id="707" name="Object 706"/>
          <p:cNvGraphicFramePr/>
          <p:nvPr/>
        </p:nvGraphicFramePr>
        <p:xfrm>
          <a:off x="1447920" y="2362320"/>
          <a:ext cx="4190400" cy="5540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07" name="Object 706"/>
                      <p:cNvPicPr/>
                      <p:nvPr/>
                    </p:nvPicPr>
                    <p:blipFill>
                      <a:blip r:embed="rId3"/>
                      <a:stretch/>
                    </p:blipFill>
                    <p:spPr>
                      <a:xfrm>
                        <a:off x="1447920" y="2362320"/>
                        <a:ext cx="4190400" cy="554040"/>
                      </a:xfrm>
                      <a:prstGeom prst="rect">
                        <a:avLst/>
                      </a:prstGeom>
                      <a:ln w="0">
                        <a:noFill/>
                      </a:ln>
                    </p:spPr>
                  </p:pic>
                </p:oleObj>
              </mc:Fallback>
            </mc:AlternateContent>
          </a:graphicData>
        </a:graphic>
      </p:graphicFrame>
      <p:graphicFrame>
        <p:nvGraphicFramePr>
          <p:cNvPr id="709" name="Object 708"/>
          <p:cNvGraphicFramePr/>
          <p:nvPr/>
        </p:nvGraphicFramePr>
        <p:xfrm>
          <a:off x="1371600" y="3581280"/>
          <a:ext cx="2972520" cy="78516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09" name="Object 708"/>
                      <p:cNvPicPr/>
                      <p:nvPr/>
                    </p:nvPicPr>
                    <p:blipFill>
                      <a:blip r:embed="rId5"/>
                      <a:stretch/>
                    </p:blipFill>
                    <p:spPr>
                      <a:xfrm>
                        <a:off x="1371600" y="3581280"/>
                        <a:ext cx="2972520" cy="785160"/>
                      </a:xfrm>
                      <a:prstGeom prst="rect">
                        <a:avLst/>
                      </a:prstGeom>
                      <a:ln w="0">
                        <a:noFill/>
                      </a:ln>
                    </p:spPr>
                  </p:pic>
                </p:oleObj>
              </mc:Fallback>
            </mc:AlternateContent>
          </a:graphicData>
        </a:graphic>
      </p:graphicFrame>
      <p:graphicFrame>
        <p:nvGraphicFramePr>
          <p:cNvPr id="711" name="Object 710"/>
          <p:cNvGraphicFramePr/>
          <p:nvPr/>
        </p:nvGraphicFramePr>
        <p:xfrm>
          <a:off x="1604880" y="4724280"/>
          <a:ext cx="2047320" cy="1021680"/>
        </p:xfrm>
        <a:graphic>
          <a:graphicData uri="http://schemas.openxmlformats.org/presentationml/2006/ole">
            <mc:AlternateContent xmlns:mc="http://schemas.openxmlformats.org/markup-compatibility/2006">
              <mc:Choice xmlns:v="urn:schemas-microsoft-com:vml" Requires="v">
                <p:oleObj r:id="rId6" imgW="0" imgH="0" progId="Equation.3">
                  <p:embed/>
                </p:oleObj>
              </mc:Choice>
              <mc:Fallback>
                <p:oleObj r:id="rId6" imgW="0" imgH="0" progId="Equation.3">
                  <p:embed/>
                  <p:pic>
                    <p:nvPicPr>
                      <p:cNvPr id="711" name="Object 710"/>
                      <p:cNvPicPr/>
                      <p:nvPr/>
                    </p:nvPicPr>
                    <p:blipFill>
                      <a:blip r:embed="rId7"/>
                      <a:stretch/>
                    </p:blipFill>
                    <p:spPr>
                      <a:xfrm>
                        <a:off x="1604880" y="4724280"/>
                        <a:ext cx="2047320" cy="1021680"/>
                      </a:xfrm>
                      <a:prstGeom prst="rect">
                        <a:avLst/>
                      </a:prstGeom>
                      <a:ln w="0">
                        <a:noFill/>
                      </a:ln>
                    </p:spPr>
                  </p:pic>
                </p:oleObj>
              </mc:Fallback>
            </mc:AlternateContent>
          </a:graphicData>
        </a:graphic>
      </p:graphicFrame>
      <p:pic>
        <p:nvPicPr>
          <p:cNvPr id="713" name="Picture 712"/>
          <p:cNvPicPr/>
          <p:nvPr/>
        </p:nvPicPr>
        <p:blipFill>
          <a:blip r:embed="rId3"/>
          <a:stretch/>
        </p:blipFill>
        <p:spPr>
          <a:xfrm>
            <a:off x="1447920" y="2362320"/>
            <a:ext cx="4190760" cy="545760"/>
          </a:xfrm>
          <a:prstGeom prst="rect">
            <a:avLst/>
          </a:prstGeom>
          <a:ln w="0">
            <a:noFill/>
          </a:ln>
        </p:spPr>
      </p:pic>
      <p:pic>
        <p:nvPicPr>
          <p:cNvPr id="714" name="Picture 713"/>
          <p:cNvPicPr/>
          <p:nvPr/>
        </p:nvPicPr>
        <p:blipFill>
          <a:blip r:embed="rId5"/>
          <a:stretch/>
        </p:blipFill>
        <p:spPr>
          <a:xfrm>
            <a:off x="1371600" y="3581280"/>
            <a:ext cx="2971440" cy="774360"/>
          </a:xfrm>
          <a:prstGeom prst="rect">
            <a:avLst/>
          </a:prstGeom>
          <a:ln w="0">
            <a:noFill/>
          </a:ln>
        </p:spPr>
      </p:pic>
      <p:pic>
        <p:nvPicPr>
          <p:cNvPr id="715" name="Picture 714"/>
          <p:cNvPicPr/>
          <p:nvPr/>
        </p:nvPicPr>
        <p:blipFill>
          <a:blip r:embed="rId7"/>
          <a:stretch/>
        </p:blipFill>
        <p:spPr>
          <a:xfrm>
            <a:off x="1600200" y="4724280"/>
            <a:ext cx="2044440" cy="1015560"/>
          </a:xfrm>
          <a:prstGeom prst="rect">
            <a:avLst/>
          </a:prstGeom>
          <a:ln w="0">
            <a:noFill/>
          </a:ln>
        </p:spPr>
      </p:pic>
      <p:sp>
        <p:nvSpPr>
          <p:cNvPr id="5" name="PlaceHolder 4"/>
          <p:cNvSpPr>
            <a:spLocks noGrp="1"/>
          </p:cNvSpPr>
          <p:nvPr>
            <p:ph type="sldNum" idx="2"/>
          </p:nvPr>
        </p:nvSpPr>
        <p:spPr/>
        <p:txBody>
          <a:bodyPr/>
          <a:lstStyle/>
          <a:p>
            <a:fld id="{FE7BE745-013B-4D36-B7DD-7DB342C25721}" type="slidenum">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17" name="PlaceHolder 2"/>
          <p:cNvSpPr>
            <a:spLocks noGrp="1"/>
          </p:cNvSpPr>
          <p:nvPr>
            <p:ph/>
          </p:nvPr>
        </p:nvSpPr>
        <p:spPr>
          <a:xfrm>
            <a:off x="457200" y="1119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dirty="0">
                <a:solidFill>
                  <a:srgbClr val="000000"/>
                </a:solidFill>
                <a:latin typeface="Book Antiqua"/>
              </a:rPr>
              <a:t>Backpropagation algorithm needs to compute          </a:t>
            </a:r>
            <a:endParaRPr lang="en-US" sz="2600" b="0" strike="noStrike" spc="-1" dirty="0">
              <a:latin typeface="Arial"/>
            </a:endParaRPr>
          </a:p>
          <a:p>
            <a:pPr marL="343080" indent="-343080" algn="just">
              <a:lnSpc>
                <a:spcPct val="100000"/>
              </a:lnSpc>
              <a:spcBef>
                <a:spcPts val="519"/>
              </a:spcBef>
              <a:buNone/>
              <a:tabLst>
                <a:tab pos="0" algn="l"/>
              </a:tabLst>
            </a:pPr>
            <a:r>
              <a:rPr lang="en-US" sz="2600" b="0" strike="noStrike" spc="-1" dirty="0">
                <a:solidFill>
                  <a:srgbClr val="000000"/>
                </a:solidFill>
                <a:latin typeface="Book Antiqua"/>
              </a:rPr>
              <a:t>	to compute   . This depends upon choice of activation function.</a:t>
            </a:r>
            <a:endParaRPr lang="en-US" sz="2600" b="0" strike="noStrike" spc="-1" dirty="0">
              <a:latin typeface="Arial"/>
            </a:endParaRPr>
          </a:p>
          <a:p>
            <a:pPr marL="343080" indent="-343080" algn="just">
              <a:lnSpc>
                <a:spcPct val="100000"/>
              </a:lnSpc>
              <a:spcBef>
                <a:spcPts val="519"/>
              </a:spcBef>
              <a:buNone/>
              <a:tabLst>
                <a:tab pos="0" algn="l"/>
              </a:tabLst>
            </a:pPr>
            <a:r>
              <a:rPr lang="en-US" sz="2600" b="1" strike="noStrike" spc="-1" dirty="0">
                <a:solidFill>
                  <a:srgbClr val="000000"/>
                </a:solidFill>
                <a:latin typeface="Book Antiqua"/>
              </a:rPr>
              <a:t>Case I: Logistic Activation Function</a:t>
            </a:r>
            <a:endParaRPr lang="en-US" sz="26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a:p>
            <a:pPr marL="343080" indent="-343080" algn="just">
              <a:lnSpc>
                <a:spcPct val="100000"/>
              </a:lnSpc>
              <a:spcBef>
                <a:spcPts val="519"/>
              </a:spcBef>
              <a:buNone/>
              <a:tabLst>
                <a:tab pos="0" algn="l"/>
              </a:tabLst>
            </a:pPr>
            <a:r>
              <a:rPr lang="en-US" sz="2600" b="0" strike="noStrike" spc="-1" dirty="0">
                <a:solidFill>
                  <a:srgbClr val="000000"/>
                </a:solidFill>
                <a:latin typeface="Book Antiqua"/>
              </a:rPr>
              <a:t>If we consider general sigmoid function, then</a:t>
            </a:r>
            <a:endParaRPr lang="en-US" sz="26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a:p>
            <a:pPr marL="343080" indent="-343080" algn="just">
              <a:lnSpc>
                <a:spcPct val="100000"/>
              </a:lnSpc>
              <a:spcBef>
                <a:spcPts val="479"/>
              </a:spcBef>
              <a:buNone/>
              <a:tabLst>
                <a:tab pos="0" algn="l"/>
              </a:tabLst>
            </a:pPr>
            <a:r>
              <a:rPr lang="en-US" sz="2400" b="0" i="1" strike="noStrike" spc="-1" dirty="0">
                <a:solidFill>
                  <a:srgbClr val="000000"/>
                </a:solidFill>
                <a:latin typeface="Book Antiqua"/>
              </a:rPr>
              <a:t>Note: Compute Derivatives of Logistic activation function.</a:t>
            </a:r>
            <a:endParaRPr lang="en-US" sz="2400" b="0" strike="noStrike" spc="-1" dirty="0">
              <a:latin typeface="Arial"/>
            </a:endParaRPr>
          </a:p>
          <a:p>
            <a:pPr marL="343080" indent="-343080" algn="just">
              <a:lnSpc>
                <a:spcPct val="100000"/>
              </a:lnSpc>
              <a:spcBef>
                <a:spcPts val="519"/>
              </a:spcBef>
              <a:buNone/>
              <a:tabLst>
                <a:tab pos="0" algn="l"/>
              </a:tabLst>
            </a:pPr>
            <a:endParaRPr lang="en-US" sz="2600" b="0" strike="noStrike" spc="-1" dirty="0">
              <a:latin typeface="Arial"/>
            </a:endParaRPr>
          </a:p>
        </p:txBody>
      </p:sp>
      <p:sp>
        <p:nvSpPr>
          <p:cNvPr id="71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1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2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25" name="Object 724"/>
          <p:cNvGraphicFramePr/>
          <p:nvPr/>
        </p:nvGraphicFramePr>
        <p:xfrm>
          <a:off x="2895480" y="1905120"/>
          <a:ext cx="302400" cy="41364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25" name="Object 724"/>
                      <p:cNvPicPr/>
                      <p:nvPr/>
                    </p:nvPicPr>
                    <p:blipFill>
                      <a:blip r:embed="rId3"/>
                      <a:stretch/>
                    </p:blipFill>
                    <p:spPr>
                      <a:xfrm>
                        <a:off x="2895480" y="1905120"/>
                        <a:ext cx="302400" cy="413640"/>
                      </a:xfrm>
                      <a:prstGeom prst="rect">
                        <a:avLst/>
                      </a:prstGeom>
                      <a:ln w="0">
                        <a:noFill/>
                      </a:ln>
                    </p:spPr>
                  </p:pic>
                </p:oleObj>
              </mc:Fallback>
            </mc:AlternateContent>
          </a:graphicData>
        </a:graphic>
      </p:graphicFrame>
      <p:graphicFrame>
        <p:nvGraphicFramePr>
          <p:cNvPr id="727" name="Object 726"/>
          <p:cNvGraphicFramePr/>
          <p:nvPr>
            <p:extLst>
              <p:ext uri="{D42A27DB-BD31-4B8C-83A1-F6EECF244321}">
                <p14:modId xmlns:p14="http://schemas.microsoft.com/office/powerpoint/2010/main" val="536788512"/>
              </p:ext>
            </p:extLst>
          </p:nvPr>
        </p:nvGraphicFramePr>
        <p:xfrm>
          <a:off x="1079640" y="4331520"/>
          <a:ext cx="5515920" cy="913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27" name="Object 726"/>
                      <p:cNvPicPr/>
                      <p:nvPr/>
                    </p:nvPicPr>
                    <p:blipFill>
                      <a:blip r:embed="rId5"/>
                      <a:stretch/>
                    </p:blipFill>
                    <p:spPr>
                      <a:xfrm>
                        <a:off x="1079640" y="4331520"/>
                        <a:ext cx="5515920" cy="913680"/>
                      </a:xfrm>
                      <a:prstGeom prst="rect">
                        <a:avLst/>
                      </a:prstGeom>
                      <a:ln w="0">
                        <a:noFill/>
                      </a:ln>
                    </p:spPr>
                  </p:pic>
                </p:oleObj>
              </mc:Fallback>
            </mc:AlternateContent>
          </a:graphicData>
        </a:graphic>
      </p:graphicFrame>
      <p:pic>
        <p:nvPicPr>
          <p:cNvPr id="729" name="Picture 728"/>
          <p:cNvPicPr/>
          <p:nvPr/>
        </p:nvPicPr>
        <p:blipFill>
          <a:blip r:embed="rId6"/>
          <a:stretch/>
        </p:blipFill>
        <p:spPr>
          <a:xfrm>
            <a:off x="6485943" y="2152998"/>
            <a:ext cx="736200" cy="431280"/>
          </a:xfrm>
          <a:prstGeom prst="rect">
            <a:avLst/>
          </a:prstGeom>
          <a:ln w="0">
            <a:noFill/>
          </a:ln>
        </p:spPr>
      </p:pic>
      <p:pic>
        <p:nvPicPr>
          <p:cNvPr id="730" name="Picture 729"/>
          <p:cNvPicPr/>
          <p:nvPr/>
        </p:nvPicPr>
        <p:blipFill>
          <a:blip r:embed="rId3"/>
          <a:stretch/>
        </p:blipFill>
        <p:spPr>
          <a:xfrm>
            <a:off x="2895480" y="1905120"/>
            <a:ext cx="291600" cy="406080"/>
          </a:xfrm>
          <a:prstGeom prst="rect">
            <a:avLst/>
          </a:prstGeom>
          <a:ln w="0">
            <a:noFill/>
          </a:ln>
        </p:spPr>
      </p:pic>
      <p:pic>
        <p:nvPicPr>
          <p:cNvPr id="731" name="Picture 730"/>
          <p:cNvPicPr/>
          <p:nvPr/>
        </p:nvPicPr>
        <p:blipFill>
          <a:blip r:embed="rId7"/>
          <a:stretch/>
        </p:blipFill>
        <p:spPr>
          <a:xfrm>
            <a:off x="1079640" y="2899800"/>
            <a:ext cx="5270040" cy="9140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794773D-95D0-4209-9802-4FE35309E8C9}" type="slidenum">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34"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strike="noStrike" spc="-1">
                <a:solidFill>
                  <a:srgbClr val="000000"/>
                </a:solidFill>
                <a:latin typeface="Book Antiqua"/>
              </a:rPr>
              <a:t>Case II: Hyperbolic Tangent Function</a:t>
            </a: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If we consider general Tanh function, then</a:t>
            </a:r>
            <a:endParaRPr lang="en-US" sz="26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Note: Compute Derivatives of Hyperbolic Function.</a:t>
            </a:r>
            <a:endParaRPr lang="en-US" sz="2400" b="0" strike="noStrike" spc="-1">
              <a:latin typeface="Arial"/>
            </a:endParaRPr>
          </a:p>
          <a:p>
            <a:pPr marL="343080" indent="-343080" algn="just">
              <a:lnSpc>
                <a:spcPct val="100000"/>
              </a:lnSpc>
              <a:spcBef>
                <a:spcPts val="519"/>
              </a:spcBef>
              <a:buNone/>
              <a:tabLst>
                <a:tab pos="0" algn="l"/>
              </a:tabLst>
            </a:pPr>
            <a:endParaRPr lang="en-US" sz="2600" b="0" strike="noStrike" spc="-1">
              <a:latin typeface="Arial"/>
            </a:endParaRPr>
          </a:p>
        </p:txBody>
      </p:sp>
      <p:sp>
        <p:nvSpPr>
          <p:cNvPr id="73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3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4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42" name="Object 741"/>
          <p:cNvGraphicFramePr/>
          <p:nvPr/>
        </p:nvGraphicFramePr>
        <p:xfrm>
          <a:off x="1174680" y="1933560"/>
          <a:ext cx="6135120" cy="9723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42" name="Object 741"/>
                      <p:cNvPicPr/>
                      <p:nvPr/>
                    </p:nvPicPr>
                    <p:blipFill>
                      <a:blip r:embed="rId3"/>
                      <a:stretch/>
                    </p:blipFill>
                    <p:spPr>
                      <a:xfrm>
                        <a:off x="1174680" y="1933560"/>
                        <a:ext cx="6135120" cy="972360"/>
                      </a:xfrm>
                      <a:prstGeom prst="rect">
                        <a:avLst/>
                      </a:prstGeom>
                      <a:ln w="0">
                        <a:noFill/>
                      </a:ln>
                    </p:spPr>
                  </p:pic>
                </p:oleObj>
              </mc:Fallback>
            </mc:AlternateContent>
          </a:graphicData>
        </a:graphic>
      </p:graphicFrame>
      <p:graphicFrame>
        <p:nvGraphicFramePr>
          <p:cNvPr id="744" name="Object 743"/>
          <p:cNvGraphicFramePr/>
          <p:nvPr/>
        </p:nvGraphicFramePr>
        <p:xfrm>
          <a:off x="1066680" y="3352680"/>
          <a:ext cx="6871680" cy="913680"/>
        </p:xfrm>
        <a:graphic>
          <a:graphicData uri="http://schemas.openxmlformats.org/presentationml/2006/ole">
            <mc:AlternateContent xmlns:mc="http://schemas.openxmlformats.org/markup-compatibility/2006">
              <mc:Choice xmlns:v="urn:schemas-microsoft-com:vml" Requires="v">
                <p:oleObj r:id="rId4" imgW="0" imgH="0" progId="Equation.3">
                  <p:embed/>
                </p:oleObj>
              </mc:Choice>
              <mc:Fallback>
                <p:oleObj r:id="rId4" imgW="0" imgH="0" progId="Equation.3">
                  <p:embed/>
                  <p:pic>
                    <p:nvPicPr>
                      <p:cNvPr id="744" name="Object 743"/>
                      <p:cNvPicPr/>
                      <p:nvPr/>
                    </p:nvPicPr>
                    <p:blipFill>
                      <a:blip r:embed="rId5"/>
                      <a:stretch/>
                    </p:blipFill>
                    <p:spPr>
                      <a:xfrm>
                        <a:off x="1066680" y="3352680"/>
                        <a:ext cx="6871680" cy="913680"/>
                      </a:xfrm>
                      <a:prstGeom prst="rect">
                        <a:avLst/>
                      </a:prstGeom>
                      <a:ln w="0">
                        <a:noFill/>
                      </a:ln>
                    </p:spPr>
                  </p:pic>
                </p:oleObj>
              </mc:Fallback>
            </mc:AlternateContent>
          </a:graphicData>
        </a:graphic>
      </p:graphicFrame>
      <p:pic>
        <p:nvPicPr>
          <p:cNvPr id="746" name="Picture 745"/>
          <p:cNvPicPr/>
          <p:nvPr/>
        </p:nvPicPr>
        <p:blipFill>
          <a:blip r:embed="rId3"/>
          <a:stretch/>
        </p:blipFill>
        <p:spPr>
          <a:xfrm>
            <a:off x="1168560" y="1930320"/>
            <a:ext cx="6133680" cy="964800"/>
          </a:xfrm>
          <a:prstGeom prst="rect">
            <a:avLst/>
          </a:prstGeom>
          <a:ln w="0">
            <a:noFill/>
          </a:ln>
        </p:spPr>
      </p:pic>
      <p:pic>
        <p:nvPicPr>
          <p:cNvPr id="747" name="Picture 746"/>
          <p:cNvPicPr/>
          <p:nvPr/>
        </p:nvPicPr>
        <p:blipFill>
          <a:blip r:embed="rId5"/>
          <a:stretch/>
        </p:blipFill>
        <p:spPr>
          <a:xfrm>
            <a:off x="1066680" y="3352680"/>
            <a:ext cx="6870240" cy="9140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B5F8331-EC7F-4E04-9054-D9DBA4C30056}" type="slidenum">
              <a:t>56</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48" name="Picture 6"/>
          <p:cNvPicPr/>
          <p:nvPr/>
        </p:nvPicPr>
        <p:blipFill>
          <a:blip r:embed="rId2"/>
          <a:stretch/>
        </p:blipFill>
        <p:spPr>
          <a:xfrm>
            <a:off x="1043280" y="2757600"/>
            <a:ext cx="5247720" cy="1980360"/>
          </a:xfrm>
          <a:prstGeom prst="rect">
            <a:avLst/>
          </a:prstGeom>
          <a:ln w="9525">
            <a:noFill/>
          </a:ln>
        </p:spPr>
      </p:pic>
      <p:sp>
        <p:nvSpPr>
          <p:cNvPr id="749" name="PlaceHolder 1"/>
          <p:cNvSpPr>
            <a:spLocks noGrp="1"/>
          </p:cNvSpPr>
          <p:nvPr>
            <p:ph/>
          </p:nvPr>
        </p:nvSpPr>
        <p:spPr>
          <a:xfrm>
            <a:off x="457200" y="120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Example</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a MLP given below. Let the learning rate be 1. The initial weights of the network are given in the table below. Assume that first training tuple is (1, 0, 1) and its target output is 1. Calculate weight updates by using back-propagation algorithm. Assume                    .</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5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5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57" name="Table 17"/>
          <p:cNvGraphicFramePr/>
          <p:nvPr/>
        </p:nvGraphicFramePr>
        <p:xfrm>
          <a:off x="685800" y="4914720"/>
          <a:ext cx="7350120" cy="741600"/>
        </p:xfrm>
        <a:graphic>
          <a:graphicData uri="http://schemas.openxmlformats.org/drawingml/2006/table">
            <a:tbl>
              <a:tblPr/>
              <a:tblGrid>
                <a:gridCol w="576720">
                  <a:extLst>
                    <a:ext uri="{9D8B030D-6E8A-4147-A177-3AD203B41FA5}">
                      <a16:colId xmlns:a16="http://schemas.microsoft.com/office/drawing/2014/main" val="20000"/>
                    </a:ext>
                  </a:extLst>
                </a:gridCol>
                <a:gridCol w="576720">
                  <a:extLst>
                    <a:ext uri="{9D8B030D-6E8A-4147-A177-3AD203B41FA5}">
                      <a16:colId xmlns:a16="http://schemas.microsoft.com/office/drawing/2014/main" val="20001"/>
                    </a:ext>
                  </a:extLst>
                </a:gridCol>
                <a:gridCol w="576720">
                  <a:extLst>
                    <a:ext uri="{9D8B030D-6E8A-4147-A177-3AD203B41FA5}">
                      <a16:colId xmlns:a16="http://schemas.microsoft.com/office/drawing/2014/main" val="20002"/>
                    </a:ext>
                  </a:extLst>
                </a:gridCol>
                <a:gridCol w="649800">
                  <a:extLst>
                    <a:ext uri="{9D8B030D-6E8A-4147-A177-3AD203B41FA5}">
                      <a16:colId xmlns:a16="http://schemas.microsoft.com/office/drawing/2014/main" val="20003"/>
                    </a:ext>
                  </a:extLst>
                </a:gridCol>
                <a:gridCol w="576720">
                  <a:extLst>
                    <a:ext uri="{9D8B030D-6E8A-4147-A177-3AD203B41FA5}">
                      <a16:colId xmlns:a16="http://schemas.microsoft.com/office/drawing/2014/main" val="20004"/>
                    </a:ext>
                  </a:extLst>
                </a:gridCol>
                <a:gridCol w="649800">
                  <a:extLst>
                    <a:ext uri="{9D8B030D-6E8A-4147-A177-3AD203B41FA5}">
                      <a16:colId xmlns:a16="http://schemas.microsoft.com/office/drawing/2014/main" val="20005"/>
                    </a:ext>
                  </a:extLst>
                </a:gridCol>
                <a:gridCol w="576720">
                  <a:extLst>
                    <a:ext uri="{9D8B030D-6E8A-4147-A177-3AD203B41FA5}">
                      <a16:colId xmlns:a16="http://schemas.microsoft.com/office/drawing/2014/main" val="20006"/>
                    </a:ext>
                  </a:extLst>
                </a:gridCol>
                <a:gridCol w="576720">
                  <a:extLst>
                    <a:ext uri="{9D8B030D-6E8A-4147-A177-3AD203B41FA5}">
                      <a16:colId xmlns:a16="http://schemas.microsoft.com/office/drawing/2014/main" val="20007"/>
                    </a:ext>
                  </a:extLst>
                </a:gridCol>
                <a:gridCol w="576720">
                  <a:extLst>
                    <a:ext uri="{9D8B030D-6E8A-4147-A177-3AD203B41FA5}">
                      <a16:colId xmlns:a16="http://schemas.microsoft.com/office/drawing/2014/main" val="20008"/>
                    </a:ext>
                  </a:extLst>
                </a:gridCol>
                <a:gridCol w="576720">
                  <a:extLst>
                    <a:ext uri="{9D8B030D-6E8A-4147-A177-3AD203B41FA5}">
                      <a16:colId xmlns:a16="http://schemas.microsoft.com/office/drawing/2014/main" val="20009"/>
                    </a:ext>
                  </a:extLst>
                </a:gridCol>
                <a:gridCol w="576720">
                  <a:extLst>
                    <a:ext uri="{9D8B030D-6E8A-4147-A177-3AD203B41FA5}">
                      <a16:colId xmlns:a16="http://schemas.microsoft.com/office/drawing/2014/main" val="20010"/>
                    </a:ext>
                  </a:extLst>
                </a:gridCol>
                <a:gridCol w="860040">
                  <a:extLst>
                    <a:ext uri="{9D8B030D-6E8A-4147-A177-3AD203B41FA5}">
                      <a16:colId xmlns:a16="http://schemas.microsoft.com/office/drawing/2014/main" val="20011"/>
                    </a:ext>
                  </a:extLst>
                </a:gridCol>
              </a:tblGrid>
              <a:tr h="370800">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46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68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pic>
        <p:nvPicPr>
          <p:cNvPr id="758" name="Picture 757"/>
          <p:cNvPicPr/>
          <p:nvPr/>
        </p:nvPicPr>
        <p:blipFill>
          <a:blip r:embed="rId3"/>
          <a:stretch/>
        </p:blipFill>
        <p:spPr>
          <a:xfrm>
            <a:off x="3999600" y="2444400"/>
            <a:ext cx="1460160" cy="64728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7771D383-052D-4788-BE2E-8A38304FCC93}" type="slidenum">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laceHolder 1"/>
          <p:cNvSpPr>
            <a:spLocks noGrp="1"/>
          </p:cNvSpPr>
          <p:nvPr>
            <p:ph/>
          </p:nvPr>
        </p:nvSpPr>
        <p:spPr>
          <a:xfrm rot="54600">
            <a:off x="993240" y="-180360"/>
            <a:ext cx="6042960" cy="62658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u="sng" strike="noStrike" spc="-1">
                <a:solidFill>
                  <a:srgbClr val="000000"/>
                </a:solidFill>
                <a:uFillTx/>
                <a:latin typeface="Book Antiqua"/>
              </a:rPr>
              <a:t>Forward Pass</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4</a:t>
            </a:r>
            <a:r>
              <a:rPr lang="en-US" sz="2400" b="0" i="1" strike="noStrike" spc="-1">
                <a:solidFill>
                  <a:srgbClr val="000000"/>
                </a:solidFill>
                <a:latin typeface="Book Antiqua"/>
              </a:rPr>
              <a:t>=1*0.6+0*0.2+1*0.7=1.3		y</a:t>
            </a:r>
            <a:r>
              <a:rPr lang="en-US" sz="2400" b="0" i="1" strike="noStrike" spc="-1" baseline="-25000">
                <a:solidFill>
                  <a:srgbClr val="000000"/>
                </a:solidFill>
                <a:latin typeface="Book Antiqua"/>
              </a:rPr>
              <a:t>4</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-1.3</a:t>
            </a:r>
            <a:r>
              <a:rPr lang="en-US" sz="2400" b="0" i="1" strike="noStrike" spc="-1">
                <a:solidFill>
                  <a:srgbClr val="000000"/>
                </a:solidFill>
                <a:latin typeface="Book Antiqua"/>
              </a:rPr>
              <a:t>=0.786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5</a:t>
            </a:r>
            <a:r>
              <a:rPr lang="en-US" sz="2400" b="0" i="1" strike="noStrike" spc="-1">
                <a:solidFill>
                  <a:srgbClr val="000000"/>
                </a:solidFill>
                <a:latin typeface="Book Antiqua"/>
              </a:rPr>
              <a:t>=1*0.4+0*(-0.3)+1*(-0.6)=-0.2	y</a:t>
            </a:r>
            <a:r>
              <a:rPr lang="en-US" sz="2400" b="0" i="1" strike="noStrike" spc="-1" baseline="-25000">
                <a:solidFill>
                  <a:srgbClr val="000000"/>
                </a:solidFill>
                <a:latin typeface="Book Antiqua"/>
              </a:rPr>
              <a:t>5</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0.2</a:t>
            </a:r>
            <a:r>
              <a:rPr lang="en-US" sz="2400" b="0" i="1" strike="noStrike" spc="-1">
                <a:solidFill>
                  <a:srgbClr val="000000"/>
                </a:solidFill>
                <a:latin typeface="Book Antiqua"/>
              </a:rPr>
              <a:t>=0.45</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6</a:t>
            </a:r>
            <a:r>
              <a:rPr lang="en-US" sz="2400" b="0" i="1" strike="noStrike" spc="-1">
                <a:solidFill>
                  <a:srgbClr val="000000"/>
                </a:solidFill>
                <a:latin typeface="Book Antiqua"/>
              </a:rPr>
              <a:t>=0.786*0.4+0.45*0.1=0.36		y</a:t>
            </a:r>
            <a:r>
              <a:rPr lang="en-US" sz="2400" b="0" i="1" strike="noStrike" spc="-1" baseline="-25000">
                <a:solidFill>
                  <a:srgbClr val="000000"/>
                </a:solidFill>
                <a:latin typeface="Book Antiqua"/>
              </a:rPr>
              <a:t>6</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-0.36</a:t>
            </a:r>
            <a:r>
              <a:rPr lang="en-US" sz="2400" b="0" i="1" strike="noStrike" spc="-1">
                <a:solidFill>
                  <a:srgbClr val="000000"/>
                </a:solidFill>
                <a:latin typeface="Book Antiqua"/>
              </a:rPr>
              <a:t>=0.59</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7</a:t>
            </a:r>
            <a:r>
              <a:rPr lang="en-US" sz="2400" b="0" i="1" strike="noStrike" spc="-1">
                <a:solidFill>
                  <a:srgbClr val="000000"/>
                </a:solidFill>
                <a:latin typeface="Book Antiqua"/>
              </a:rPr>
              <a:t>=0.786*0.7+0.45*0.8=0.91		y</a:t>
            </a:r>
            <a:r>
              <a:rPr lang="en-US" sz="2400" b="0" i="1" strike="noStrike" spc="-1" baseline="-25000">
                <a:solidFill>
                  <a:srgbClr val="000000"/>
                </a:solidFill>
                <a:latin typeface="Book Antiqua"/>
              </a:rPr>
              <a:t>7</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-0.91</a:t>
            </a:r>
            <a:r>
              <a:rPr lang="en-US" sz="2400" b="0" i="1" strike="noStrike" spc="-1">
                <a:solidFill>
                  <a:srgbClr val="000000"/>
                </a:solidFill>
                <a:latin typeface="Book Antiqua"/>
              </a:rPr>
              <a:t>=0.71</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v</a:t>
            </a:r>
            <a:r>
              <a:rPr lang="en-US" sz="2400" b="0" i="1" strike="noStrike" spc="-1" baseline="-25000">
                <a:solidFill>
                  <a:srgbClr val="000000"/>
                </a:solidFill>
                <a:latin typeface="Book Antiqua"/>
              </a:rPr>
              <a:t>8</a:t>
            </a:r>
            <a:r>
              <a:rPr lang="en-US" sz="2400" b="0" i="1" strike="noStrike" spc="-1">
                <a:solidFill>
                  <a:srgbClr val="000000"/>
                </a:solidFill>
                <a:latin typeface="Book Antiqua"/>
              </a:rPr>
              <a:t>=0.59*0.2+0.71*0.5=0.47		y</a:t>
            </a:r>
            <a:r>
              <a:rPr lang="en-US" sz="2400" b="0" i="1" strike="noStrike" spc="-1" baseline="-25000">
                <a:solidFill>
                  <a:srgbClr val="000000"/>
                </a:solidFill>
                <a:latin typeface="Book Antiqua"/>
              </a:rPr>
              <a:t>8</a:t>
            </a:r>
            <a:r>
              <a:rPr lang="en-US" sz="2400" b="0" i="1" strike="noStrike" spc="-1">
                <a:solidFill>
                  <a:srgbClr val="000000"/>
                </a:solidFill>
                <a:latin typeface="Book Antiqua"/>
              </a:rPr>
              <a:t>=1/1+e</a:t>
            </a:r>
            <a:r>
              <a:rPr lang="en-US" sz="2400" b="0" i="1" strike="noStrike" spc="-1" baseline="30000">
                <a:solidFill>
                  <a:srgbClr val="000000"/>
                </a:solidFill>
                <a:latin typeface="Book Antiqua"/>
              </a:rPr>
              <a:t>-0.47</a:t>
            </a:r>
            <a:r>
              <a:rPr lang="en-US" sz="2400" b="0" i="1" strike="noStrike" spc="-1">
                <a:solidFill>
                  <a:srgbClr val="000000"/>
                </a:solidFill>
                <a:latin typeface="Book Antiqua"/>
              </a:rPr>
              <a:t>=0.61</a:t>
            </a:r>
            <a:endParaRPr lang="en-US" sz="2400" b="0" strike="noStrike" spc="-1">
              <a:latin typeface="Arial"/>
            </a:endParaRPr>
          </a:p>
        </p:txBody>
      </p:sp>
      <p:sp>
        <p:nvSpPr>
          <p:cNvPr id="76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6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48F1D742-2D3C-45A1-931A-BF1A998DA95A}" type="slidenum">
              <a:t>58</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68" name="PlaceHolder 2"/>
          <p:cNvSpPr>
            <a:spLocks noGrp="1"/>
          </p:cNvSpPr>
          <p:nvPr>
            <p:ph/>
          </p:nvPr>
        </p:nvSpPr>
        <p:spPr>
          <a:xfrm>
            <a:off x="457200" y="137160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Backward Pass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6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7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76" name="Object 775"/>
          <p:cNvGraphicFramePr/>
          <p:nvPr/>
        </p:nvGraphicFramePr>
        <p:xfrm>
          <a:off x="457200" y="2362320"/>
          <a:ext cx="8157600" cy="3526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76" name="Object 775"/>
                      <p:cNvPicPr/>
                      <p:nvPr/>
                    </p:nvPicPr>
                    <p:blipFill>
                      <a:blip r:embed="rId3"/>
                      <a:stretch/>
                    </p:blipFill>
                    <p:spPr>
                      <a:xfrm>
                        <a:off x="457200" y="2362320"/>
                        <a:ext cx="8157600" cy="3526560"/>
                      </a:xfrm>
                      <a:prstGeom prst="rect">
                        <a:avLst/>
                      </a:prstGeom>
                      <a:ln w="0">
                        <a:noFill/>
                      </a:ln>
                    </p:spPr>
                  </p:pic>
                </p:oleObj>
              </mc:Fallback>
            </mc:AlternateContent>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5460C5B-928C-44F0-ABD3-063665180E25}" type="slidenum">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87"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goal of the perceptron is to correctly classify the set of externally applied stimuli </a:t>
            </a:r>
            <a:r>
              <a:rPr lang="en-US" sz="2800" b="0" i="1" strike="noStrike" spc="-1">
                <a:solidFill>
                  <a:srgbClr val="000000"/>
                </a:solidFill>
                <a:latin typeface="Book Antiqua"/>
              </a:rPr>
              <a:t>x</a:t>
            </a:r>
            <a:r>
              <a:rPr lang="en-US" sz="2800" b="0" strike="noStrike" spc="-1">
                <a:solidFill>
                  <a:srgbClr val="000000"/>
                </a:solidFill>
                <a:latin typeface="Book Antiqua"/>
              </a:rPr>
              <a:t>1, </a:t>
            </a:r>
            <a:r>
              <a:rPr lang="en-US" sz="2800" b="0" i="1" strike="noStrike" spc="-1">
                <a:solidFill>
                  <a:srgbClr val="000000"/>
                </a:solidFill>
                <a:latin typeface="Book Antiqua"/>
              </a:rPr>
              <a:t>x</a:t>
            </a:r>
            <a:r>
              <a:rPr lang="en-US" sz="2800" b="0" strike="noStrike" spc="-1">
                <a:solidFill>
                  <a:srgbClr val="000000"/>
                </a:solidFill>
                <a:latin typeface="Book Antiqua"/>
              </a:rPr>
              <a:t>2, ..., </a:t>
            </a:r>
            <a:r>
              <a:rPr lang="en-US" sz="2800" b="0" i="1" strike="noStrike" spc="-1">
                <a:solidFill>
                  <a:srgbClr val="000000"/>
                </a:solidFill>
                <a:latin typeface="Book Antiqua"/>
              </a:rPr>
              <a:t>xm </a:t>
            </a:r>
            <a:r>
              <a:rPr lang="en-US" sz="2800" b="0" strike="noStrike" spc="-1">
                <a:solidFill>
                  <a:srgbClr val="000000"/>
                </a:solidFill>
                <a:latin typeface="Book Antiqua"/>
              </a:rPr>
              <a:t>into one of two classes,c1 or c2.The decision rule for the classification is to assign the point represented by the inputs </a:t>
            </a:r>
            <a:r>
              <a:rPr lang="en-US" sz="2800" b="0" i="1" strike="noStrike" spc="-1">
                <a:solidFill>
                  <a:srgbClr val="000000"/>
                </a:solidFill>
                <a:latin typeface="Book Antiqua"/>
              </a:rPr>
              <a:t>x</a:t>
            </a:r>
            <a:r>
              <a:rPr lang="en-US" sz="2800" b="0" strike="noStrike" spc="-1">
                <a:solidFill>
                  <a:srgbClr val="000000"/>
                </a:solidFill>
                <a:latin typeface="Book Antiqua"/>
              </a:rPr>
              <a:t>1, </a:t>
            </a:r>
            <a:r>
              <a:rPr lang="en-US" sz="2800" b="0" i="1" strike="noStrike" spc="-1">
                <a:solidFill>
                  <a:srgbClr val="000000"/>
                </a:solidFill>
                <a:latin typeface="Book Antiqua"/>
              </a:rPr>
              <a:t>x</a:t>
            </a:r>
            <a:r>
              <a:rPr lang="en-US" sz="2800" b="0" strike="noStrike" spc="-1">
                <a:solidFill>
                  <a:srgbClr val="000000"/>
                </a:solidFill>
                <a:latin typeface="Book Antiqua"/>
              </a:rPr>
              <a:t>2, ..., </a:t>
            </a:r>
            <a:r>
              <a:rPr lang="en-US" sz="2800" b="0" i="1" strike="noStrike" spc="-1">
                <a:solidFill>
                  <a:srgbClr val="000000"/>
                </a:solidFill>
                <a:latin typeface="Book Antiqua"/>
              </a:rPr>
              <a:t>xm </a:t>
            </a:r>
            <a:r>
              <a:rPr lang="en-US" sz="2800" b="0" strike="noStrike" spc="-1">
                <a:solidFill>
                  <a:srgbClr val="000000"/>
                </a:solidFill>
                <a:latin typeface="Book Antiqua"/>
              </a:rPr>
              <a:t>to class c1 if the perceptron output </a:t>
            </a:r>
            <a:r>
              <a:rPr lang="en-US" sz="2800" b="0" i="1" strike="noStrike" spc="-1">
                <a:solidFill>
                  <a:srgbClr val="000000"/>
                </a:solidFill>
                <a:latin typeface="Book Antiqua"/>
              </a:rPr>
              <a:t>y </a:t>
            </a:r>
            <a:r>
              <a:rPr lang="en-US" sz="2800" b="0" strike="noStrike" spc="-1">
                <a:solidFill>
                  <a:srgbClr val="000000"/>
                </a:solidFill>
                <a:latin typeface="Book Antiqua"/>
              </a:rPr>
              <a:t>is +1 and to class c2 if it is -1.</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In the simplest form of the perceptron, there are two decision regions separated by a </a:t>
            </a:r>
            <a:r>
              <a:rPr lang="en-US" sz="2800" b="0" i="1" strike="noStrike" spc="-1">
                <a:solidFill>
                  <a:srgbClr val="000000"/>
                </a:solidFill>
                <a:latin typeface="Book Antiqua"/>
              </a:rPr>
              <a:t>hyperplane</a:t>
            </a:r>
            <a:r>
              <a:rPr lang="en-US" sz="2800" b="0" strike="noStrike" spc="-1">
                <a:solidFill>
                  <a:srgbClr val="000000"/>
                </a:solidFill>
                <a:latin typeface="Book Antiqua"/>
              </a:rPr>
              <a:t>, which is defined by.</a:t>
            </a:r>
            <a:endParaRPr lang="en-US" sz="2800" b="0" strike="noStrike" spc="-1">
              <a:latin typeface="Arial"/>
            </a:endParaRPr>
          </a:p>
        </p:txBody>
      </p:sp>
      <p:sp>
        <p:nvSpPr>
          <p:cNvPr id="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53979D5-7B69-4B4C-9AE5-4167F4D5E9C6}" type="slidenum">
              <a:t>6</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79"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0" i="1" strike="noStrike" spc="-1">
                <a:solidFill>
                  <a:srgbClr val="000000"/>
                </a:solidFill>
                <a:latin typeface="Book Antiqua"/>
              </a:rPr>
              <a:t>Update Weights</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8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8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787" name="Object 786"/>
          <p:cNvGraphicFramePr/>
          <p:nvPr/>
        </p:nvGraphicFramePr>
        <p:xfrm>
          <a:off x="457200" y="2286000"/>
          <a:ext cx="7581240" cy="3850560"/>
        </p:xfrm>
        <a:graphic>
          <a:graphicData uri="http://schemas.openxmlformats.org/presentationml/2006/ole">
            <mc:AlternateContent xmlns:mc="http://schemas.openxmlformats.org/markup-compatibility/2006">
              <mc:Choice xmlns:v="urn:schemas-microsoft-com:vml" Requires="v">
                <p:oleObj r:id="rId2" imgW="0" imgH="0" progId="Equation.3">
                  <p:embed/>
                </p:oleObj>
              </mc:Choice>
              <mc:Fallback>
                <p:oleObj r:id="rId2" imgW="0" imgH="0" progId="Equation.3">
                  <p:embed/>
                  <p:pic>
                    <p:nvPicPr>
                      <p:cNvPr id="787" name="Object 786"/>
                      <p:cNvPicPr/>
                      <p:nvPr/>
                    </p:nvPicPr>
                    <p:blipFill>
                      <a:blip r:embed="rId3"/>
                      <a:stretch/>
                    </p:blipFill>
                    <p:spPr>
                      <a:xfrm>
                        <a:off x="457200" y="2286000"/>
                        <a:ext cx="7581240" cy="3850560"/>
                      </a:xfrm>
                      <a:prstGeom prst="rect">
                        <a:avLst/>
                      </a:prstGeom>
                      <a:ln w="0">
                        <a:noFill/>
                      </a:ln>
                    </p:spPr>
                  </p:pic>
                </p:oleObj>
              </mc:Fallback>
            </mc:AlternateContent>
          </a:graphicData>
        </a:graphic>
      </p:graphicFrame>
      <p:pic>
        <p:nvPicPr>
          <p:cNvPr id="789" name="Picture 788"/>
          <p:cNvPicPr/>
          <p:nvPr/>
        </p:nvPicPr>
        <p:blipFill>
          <a:blip r:embed="rId3"/>
          <a:stretch/>
        </p:blipFill>
        <p:spPr>
          <a:xfrm>
            <a:off x="457200" y="2286000"/>
            <a:ext cx="7581600" cy="384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3AB3D36-E022-4C96-8F43-F202B5E984FF}" type="slidenum">
              <a:t>60</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0" name="Picture 6"/>
          <p:cNvPicPr/>
          <p:nvPr/>
        </p:nvPicPr>
        <p:blipFill>
          <a:blip r:embed="rId2"/>
          <a:stretch/>
        </p:blipFill>
        <p:spPr>
          <a:xfrm>
            <a:off x="1043280" y="3405600"/>
            <a:ext cx="5247720" cy="1980360"/>
          </a:xfrm>
          <a:prstGeom prst="rect">
            <a:avLst/>
          </a:prstGeom>
          <a:ln w="9525">
            <a:noFill/>
          </a:ln>
        </p:spPr>
      </p:pic>
      <p:sp>
        <p:nvSpPr>
          <p:cNvPr id="791" name="PlaceHolder 1"/>
          <p:cNvSpPr>
            <a:spLocks noGrp="1"/>
          </p:cNvSpPr>
          <p:nvPr>
            <p:ph type="title"/>
          </p:nvPr>
        </p:nvSpPr>
        <p:spPr>
          <a:xfrm>
            <a:off x="457200" y="-26532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Backpropagation Algorithm</a:t>
            </a:r>
            <a:endParaRPr lang="en-US" sz="4200" b="0" strike="noStrike" spc="-1">
              <a:latin typeface="Arial"/>
            </a:endParaRPr>
          </a:p>
        </p:txBody>
      </p:sp>
      <p:sp>
        <p:nvSpPr>
          <p:cNvPr id="792" name="PlaceHolder 2"/>
          <p:cNvSpPr>
            <a:spLocks noGrp="1"/>
          </p:cNvSpPr>
          <p:nvPr>
            <p:ph/>
          </p:nvPr>
        </p:nvSpPr>
        <p:spPr>
          <a:xfrm>
            <a:off x="228600" y="543600"/>
            <a:ext cx="8457480" cy="40284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HW</a:t>
            </a:r>
            <a:endParaRPr lang="en-US" sz="26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a MLP given below. Let the learning rate be 1. The initial weights of the network are given in the table below. Assume that first training tuple is (1, 0, 1) and its target output is 1. Calculate weight updates by using back-propagation algorithm. Assume                    .</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79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79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00" name="Table 17"/>
          <p:cNvGraphicFramePr/>
          <p:nvPr/>
        </p:nvGraphicFramePr>
        <p:xfrm>
          <a:off x="685800" y="5298120"/>
          <a:ext cx="7895880" cy="1388520"/>
        </p:xfrm>
        <a:graphic>
          <a:graphicData uri="http://schemas.openxmlformats.org/drawingml/2006/table">
            <a:tbl>
              <a:tblPr/>
              <a:tblGrid>
                <a:gridCol w="644040">
                  <a:extLst>
                    <a:ext uri="{9D8B030D-6E8A-4147-A177-3AD203B41FA5}">
                      <a16:colId xmlns:a16="http://schemas.microsoft.com/office/drawing/2014/main" val="20000"/>
                    </a:ext>
                  </a:extLst>
                </a:gridCol>
                <a:gridCol w="644040">
                  <a:extLst>
                    <a:ext uri="{9D8B030D-6E8A-4147-A177-3AD203B41FA5}">
                      <a16:colId xmlns:a16="http://schemas.microsoft.com/office/drawing/2014/main" val="20001"/>
                    </a:ext>
                  </a:extLst>
                </a:gridCol>
                <a:gridCol w="644040">
                  <a:extLst>
                    <a:ext uri="{9D8B030D-6E8A-4147-A177-3AD203B41FA5}">
                      <a16:colId xmlns:a16="http://schemas.microsoft.com/office/drawing/2014/main" val="20002"/>
                    </a:ext>
                  </a:extLst>
                </a:gridCol>
                <a:gridCol w="725760">
                  <a:extLst>
                    <a:ext uri="{9D8B030D-6E8A-4147-A177-3AD203B41FA5}">
                      <a16:colId xmlns:a16="http://schemas.microsoft.com/office/drawing/2014/main" val="20003"/>
                    </a:ext>
                  </a:extLst>
                </a:gridCol>
                <a:gridCol w="644040">
                  <a:extLst>
                    <a:ext uri="{9D8B030D-6E8A-4147-A177-3AD203B41FA5}">
                      <a16:colId xmlns:a16="http://schemas.microsoft.com/office/drawing/2014/main" val="20004"/>
                    </a:ext>
                  </a:extLst>
                </a:gridCol>
                <a:gridCol w="725760">
                  <a:extLst>
                    <a:ext uri="{9D8B030D-6E8A-4147-A177-3AD203B41FA5}">
                      <a16:colId xmlns:a16="http://schemas.microsoft.com/office/drawing/2014/main" val="20005"/>
                    </a:ext>
                  </a:extLst>
                </a:gridCol>
                <a:gridCol w="644040">
                  <a:extLst>
                    <a:ext uri="{9D8B030D-6E8A-4147-A177-3AD203B41FA5}">
                      <a16:colId xmlns:a16="http://schemas.microsoft.com/office/drawing/2014/main" val="20006"/>
                    </a:ext>
                  </a:extLst>
                </a:gridCol>
                <a:gridCol w="644040">
                  <a:extLst>
                    <a:ext uri="{9D8B030D-6E8A-4147-A177-3AD203B41FA5}">
                      <a16:colId xmlns:a16="http://schemas.microsoft.com/office/drawing/2014/main" val="20007"/>
                    </a:ext>
                  </a:extLst>
                </a:gridCol>
                <a:gridCol w="644040">
                  <a:extLst>
                    <a:ext uri="{9D8B030D-6E8A-4147-A177-3AD203B41FA5}">
                      <a16:colId xmlns:a16="http://schemas.microsoft.com/office/drawing/2014/main" val="20008"/>
                    </a:ext>
                  </a:extLst>
                </a:gridCol>
                <a:gridCol w="644040">
                  <a:extLst>
                    <a:ext uri="{9D8B030D-6E8A-4147-A177-3AD203B41FA5}">
                      <a16:colId xmlns:a16="http://schemas.microsoft.com/office/drawing/2014/main" val="20009"/>
                    </a:ext>
                  </a:extLst>
                </a:gridCol>
                <a:gridCol w="644040">
                  <a:extLst>
                    <a:ext uri="{9D8B030D-6E8A-4147-A177-3AD203B41FA5}">
                      <a16:colId xmlns:a16="http://schemas.microsoft.com/office/drawing/2014/main" val="20010"/>
                    </a:ext>
                  </a:extLst>
                </a:gridCol>
                <a:gridCol w="648000">
                  <a:extLst>
                    <a:ext uri="{9D8B030D-6E8A-4147-A177-3AD203B41FA5}">
                      <a16:colId xmlns:a16="http://schemas.microsoft.com/office/drawing/2014/main" val="20011"/>
                    </a:ext>
                  </a:extLst>
                </a:gridCol>
              </a:tblGrid>
              <a:tr h="712440">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14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15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25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34</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35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tabLst>
                          <a:tab pos="0" algn="l"/>
                        </a:tabLst>
                      </a:pPr>
                      <a:r>
                        <a:rPr lang="en-US" sz="1800" b="1" strike="noStrike" spc="-1">
                          <a:solidFill>
                            <a:srgbClr val="FFFFFF"/>
                          </a:solidFill>
                          <a:latin typeface="Book Antiqua"/>
                        </a:rPr>
                        <a:t>w</a:t>
                      </a:r>
                      <a:r>
                        <a:rPr lang="en-US" sz="1800" b="1" strike="noStrike" spc="-1" baseline="-25000">
                          <a:solidFill>
                            <a:srgbClr val="FFFFFF"/>
                          </a:solidFill>
                          <a:latin typeface="Book Antiqua"/>
                        </a:rPr>
                        <a:t>46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47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57</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68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strike="noStrike" spc="-1">
                          <a:solidFill>
                            <a:srgbClr val="FFFFFF"/>
                          </a:solidFill>
                          <a:latin typeface="Book Antiqua"/>
                        </a:rPr>
                        <a:t>w</a:t>
                      </a:r>
                      <a:r>
                        <a:rPr lang="en-US" sz="1800" b="1" strike="noStrike" spc="-1" baseline="-25000">
                          <a:solidFill>
                            <a:srgbClr val="FFFFFF"/>
                          </a:solidFill>
                          <a:latin typeface="Book Antiqua"/>
                        </a:rPr>
                        <a:t>78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676080">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-0.3</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0.4</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0.7</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0.2</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Calibri"/>
                        </a:rPr>
                        <a:t>0.5</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bl>
          </a:graphicData>
        </a:graphic>
      </p:graphicFrame>
      <p:graphicFrame>
        <p:nvGraphicFramePr>
          <p:cNvPr id="801" name="Object 800"/>
          <p:cNvGraphicFramePr/>
          <p:nvPr/>
        </p:nvGraphicFramePr>
        <p:xfrm>
          <a:off x="6019920" y="3257640"/>
          <a:ext cx="2316960" cy="8002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01" name="Object 800"/>
                      <p:cNvPicPr/>
                      <p:nvPr/>
                    </p:nvPicPr>
                    <p:blipFill>
                      <a:blip r:embed="rId4"/>
                      <a:stretch/>
                    </p:blipFill>
                    <p:spPr>
                      <a:xfrm>
                        <a:off x="6019920" y="3257640"/>
                        <a:ext cx="2316960" cy="800280"/>
                      </a:xfrm>
                      <a:prstGeom prst="rect">
                        <a:avLst/>
                      </a:prstGeom>
                      <a:ln w="0">
                        <a:noFill/>
                      </a:ln>
                    </p:spPr>
                  </p:pic>
                </p:oleObj>
              </mc:Fallback>
            </mc:AlternateContent>
          </a:graphicData>
        </a:graphic>
      </p:graphicFrame>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0B95CA56-F6E7-465D-970E-459095123629}" type="slidenum">
              <a:t>61</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04"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know that single layer perceptron can be trained to classify patterns that is linearly separable.</a:t>
            </a:r>
            <a:endParaRPr lang="en-US" sz="2400" b="0" strike="noStrike" spc="-1">
              <a:latin typeface="Arial"/>
            </a:endParaRPr>
          </a:p>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However,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function  is non-linearly separable as shown in the figure given below. Thus, we can not train single layer perceptron for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function. This, problem is called </a:t>
            </a:r>
            <a:r>
              <a:rPr lang="en-US" sz="2400" b="0" strike="noStrike" spc="-1">
                <a:solidFill>
                  <a:srgbClr val="000000"/>
                </a:solidFill>
                <a:latin typeface="Times New Roman"/>
                <a:ea typeface="Tahoma"/>
              </a:rPr>
              <a:t>X</a:t>
            </a:r>
            <a:r>
              <a:rPr lang="en-US" sz="2400" b="0" strike="noStrike" spc="-1">
                <a:solidFill>
                  <a:srgbClr val="000000"/>
                </a:solidFill>
                <a:latin typeface="Book Antiqua"/>
                <a:ea typeface="Tahoma"/>
              </a:rPr>
              <a:t>OR Problem.</a:t>
            </a: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80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0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1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812" name="Group 24"/>
          <p:cNvGrpSpPr/>
          <p:nvPr/>
        </p:nvGrpSpPr>
        <p:grpSpPr>
          <a:xfrm>
            <a:off x="2541960" y="3713040"/>
            <a:ext cx="2639520" cy="2209680"/>
            <a:chOff x="2541960" y="3713040"/>
            <a:chExt cx="2639520" cy="2209680"/>
          </a:xfrm>
        </p:grpSpPr>
        <p:sp>
          <p:nvSpPr>
            <p:cNvPr id="813" name="Line 3"/>
            <p:cNvSpPr/>
            <p:nvPr/>
          </p:nvSpPr>
          <p:spPr>
            <a:xfrm>
              <a:off x="345636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814" name="Line 4"/>
            <p:cNvSpPr/>
            <p:nvPr/>
          </p:nvSpPr>
          <p:spPr>
            <a:xfrm flipH="1">
              <a:off x="2541960" y="508464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815" name="Text Box 5"/>
            <p:cNvSpPr/>
            <p:nvPr/>
          </p:nvSpPr>
          <p:spPr>
            <a:xfrm>
              <a:off x="469800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816" name="Oval 8"/>
            <p:cNvSpPr/>
            <p:nvPr/>
          </p:nvSpPr>
          <p:spPr>
            <a:xfrm>
              <a:off x="406584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817" name="Oval 9"/>
            <p:cNvSpPr/>
            <p:nvPr/>
          </p:nvSpPr>
          <p:spPr>
            <a:xfrm>
              <a:off x="330408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818" name="Oval 10"/>
            <p:cNvSpPr/>
            <p:nvPr/>
          </p:nvSpPr>
          <p:spPr>
            <a:xfrm>
              <a:off x="330408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819" name="Oval 11"/>
            <p:cNvSpPr/>
            <p:nvPr/>
          </p:nvSpPr>
          <p:spPr>
            <a:xfrm>
              <a:off x="406584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820" name="Line 7"/>
            <p:cNvSpPr/>
            <p:nvPr/>
          </p:nvSpPr>
          <p:spPr>
            <a:xfrm>
              <a:off x="2743200" y="407988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821" name="Line 7"/>
            <p:cNvSpPr/>
            <p:nvPr/>
          </p:nvSpPr>
          <p:spPr>
            <a:xfrm>
              <a:off x="3124080" y="373356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gr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796612E-9287-486A-AAE3-9D7B5D207887}" type="slidenum">
              <a:t>62</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2" name="Picture 2"/>
          <p:cNvPicPr/>
          <p:nvPr/>
        </p:nvPicPr>
        <p:blipFill>
          <a:blip r:embed="rId2"/>
          <a:stretch/>
        </p:blipFill>
        <p:spPr>
          <a:xfrm>
            <a:off x="1676520" y="1905120"/>
            <a:ext cx="5224680" cy="3504600"/>
          </a:xfrm>
          <a:prstGeom prst="rect">
            <a:avLst/>
          </a:prstGeom>
          <a:ln w="9525">
            <a:noFill/>
          </a:ln>
        </p:spPr>
      </p:pic>
      <p:sp>
        <p:nvSpPr>
          <p:cNvPr id="82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24"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need to use multilayer perceptron that contains one hidden layer with two neurons  to achieve </a:t>
            </a:r>
            <a:r>
              <a:rPr lang="en-US" sz="2400" b="0" strike="noStrike" spc="-1">
                <a:solidFill>
                  <a:srgbClr val="000000"/>
                </a:solidFill>
                <a:latin typeface="Times New Roman"/>
              </a:rPr>
              <a:t>X</a:t>
            </a:r>
            <a:r>
              <a:rPr lang="en-US" sz="2400" b="0" strike="noStrike" spc="-1">
                <a:solidFill>
                  <a:srgbClr val="000000"/>
                </a:solidFill>
                <a:latin typeface="Book Antiqua"/>
              </a:rPr>
              <a:t>OR functionality from it. </a:t>
            </a: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algn="just">
              <a:lnSpc>
                <a:spcPct val="100000"/>
              </a:lnSpc>
              <a:spcBef>
                <a:spcPts val="479"/>
              </a:spcBef>
              <a:buNone/>
            </a:pPr>
            <a:endParaRPr lang="en-US" sz="2400" b="0" strike="noStrike" spc="-1">
              <a:latin typeface="Arial"/>
            </a:endParaRPr>
          </a:p>
          <a:p>
            <a:pPr marL="343080" indent="-343080" algn="just">
              <a:lnSpc>
                <a:spcPct val="100000"/>
              </a:lnSpc>
              <a:spcBef>
                <a:spcPts val="459"/>
              </a:spcBef>
              <a:buClr>
                <a:srgbClr val="000000"/>
              </a:buClr>
              <a:buFont typeface="Arial"/>
              <a:buChar char="•"/>
            </a:pPr>
            <a:r>
              <a:rPr lang="en-US" sz="2300" b="0" strike="noStrike" spc="-1">
                <a:solidFill>
                  <a:srgbClr val="000000"/>
                </a:solidFill>
                <a:latin typeface="Book Antiqua"/>
              </a:rPr>
              <a:t>Determine the weights of links for above MLP such that MLP functions as XOR. Assume that threshold activation function (as shown above) is used in each of the neuron.</a:t>
            </a:r>
            <a:endParaRPr lang="en-US" sz="2300" b="0" strike="noStrike" spc="-1">
              <a:latin typeface="Arial"/>
            </a:endParaRPr>
          </a:p>
        </p:txBody>
      </p:sp>
      <p:sp>
        <p:nvSpPr>
          <p:cNvPr id="82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2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32" name="Object 831"/>
          <p:cNvGraphicFramePr/>
          <p:nvPr/>
        </p:nvGraphicFramePr>
        <p:xfrm>
          <a:off x="5645160" y="3900600"/>
          <a:ext cx="3187080" cy="10263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32" name="Object 831"/>
                      <p:cNvPicPr/>
                      <p:nvPr/>
                    </p:nvPicPr>
                    <p:blipFill>
                      <a:blip r:embed="rId4"/>
                      <a:stretch/>
                    </p:blipFill>
                    <p:spPr>
                      <a:xfrm>
                        <a:off x="5645160" y="3900600"/>
                        <a:ext cx="3187080" cy="1026360"/>
                      </a:xfrm>
                      <a:prstGeom prst="rect">
                        <a:avLst/>
                      </a:prstGeom>
                      <a:ln w="0">
                        <a:noFill/>
                      </a:ln>
                    </p:spPr>
                  </p:pic>
                </p:oleObj>
              </mc:Fallback>
            </mc:AlternateContent>
          </a:graphicData>
        </a:graphic>
      </p:graphicFrame>
      <p:pic>
        <p:nvPicPr>
          <p:cNvPr id="834" name="Picture 833"/>
          <p:cNvPicPr/>
          <p:nvPr/>
        </p:nvPicPr>
        <p:blipFill>
          <a:blip r:embed="rId4"/>
          <a:stretch/>
        </p:blipFill>
        <p:spPr>
          <a:xfrm>
            <a:off x="5638680" y="3898800"/>
            <a:ext cx="3187440" cy="1015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545E810-4072-48CD-A75C-3DA8496534B4}" type="slidenum">
              <a:t>63</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36"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Book Antiqua"/>
              </a:rPr>
              <a:t>We can have following realization of AND, OR, and NOR gates using perceptron. </a:t>
            </a:r>
            <a:endParaRPr lang="en-US" sz="2400" b="0" strike="noStrike" spc="-1">
              <a:latin typeface="Arial"/>
            </a:endParaRPr>
          </a:p>
          <a:p>
            <a:pPr algn="just">
              <a:lnSpc>
                <a:spcPct val="100000"/>
              </a:lnSpc>
              <a:spcBef>
                <a:spcPts val="479"/>
              </a:spcBef>
              <a:buNone/>
            </a:pPr>
            <a:endParaRPr lang="en-US" sz="2400" b="0" strike="noStrike" spc="-1">
              <a:latin typeface="Arial"/>
            </a:endParaRPr>
          </a:p>
        </p:txBody>
      </p:sp>
      <p:sp>
        <p:nvSpPr>
          <p:cNvPr id="83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3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4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44" name="Picture 2"/>
          <p:cNvPicPr/>
          <p:nvPr/>
        </p:nvPicPr>
        <p:blipFill>
          <a:blip r:embed="rId2"/>
          <a:stretch/>
        </p:blipFill>
        <p:spPr>
          <a:xfrm>
            <a:off x="457200" y="2057400"/>
            <a:ext cx="3513960" cy="2256840"/>
          </a:xfrm>
          <a:prstGeom prst="rect">
            <a:avLst/>
          </a:prstGeom>
          <a:ln w="9525">
            <a:noFill/>
          </a:ln>
        </p:spPr>
      </p:pic>
      <p:pic>
        <p:nvPicPr>
          <p:cNvPr id="845" name="Picture 3"/>
          <p:cNvPicPr/>
          <p:nvPr/>
        </p:nvPicPr>
        <p:blipFill>
          <a:blip r:embed="rId3"/>
          <a:stretch/>
        </p:blipFill>
        <p:spPr>
          <a:xfrm>
            <a:off x="4876920" y="2209680"/>
            <a:ext cx="3285360" cy="2161440"/>
          </a:xfrm>
          <a:prstGeom prst="rect">
            <a:avLst/>
          </a:prstGeom>
          <a:ln w="9525">
            <a:noFill/>
          </a:ln>
        </p:spPr>
      </p:pic>
      <p:pic>
        <p:nvPicPr>
          <p:cNvPr id="846" name="Picture 4"/>
          <p:cNvPicPr/>
          <p:nvPr/>
        </p:nvPicPr>
        <p:blipFill>
          <a:blip r:embed="rId4"/>
          <a:stretch/>
        </p:blipFill>
        <p:spPr>
          <a:xfrm>
            <a:off x="2209680" y="4191120"/>
            <a:ext cx="3647520" cy="2085120"/>
          </a:xfrm>
          <a:prstGeom prst="rect">
            <a:avLst/>
          </a:prstGeom>
          <a:ln w="9525">
            <a:noFill/>
          </a:ln>
        </p:spPr>
      </p:pic>
      <p:sp>
        <p:nvSpPr>
          <p:cNvPr id="847" name="TextBox 25"/>
          <p:cNvSpPr/>
          <p:nvPr/>
        </p:nvSpPr>
        <p:spPr>
          <a:xfrm>
            <a:off x="1492200" y="4114800"/>
            <a:ext cx="22035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AND Function</a:t>
            </a:r>
            <a:endParaRPr lang="en-US" sz="1800" b="0" strike="noStrike" spc="-1">
              <a:latin typeface="Arial"/>
            </a:endParaRPr>
          </a:p>
        </p:txBody>
      </p:sp>
      <p:sp>
        <p:nvSpPr>
          <p:cNvPr id="848" name="TextBox 26"/>
          <p:cNvSpPr/>
          <p:nvPr/>
        </p:nvSpPr>
        <p:spPr>
          <a:xfrm>
            <a:off x="5354280" y="4114800"/>
            <a:ext cx="2037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OR Function</a:t>
            </a:r>
            <a:endParaRPr lang="en-US" sz="1800" b="0" strike="noStrike" spc="-1">
              <a:latin typeface="Arial"/>
            </a:endParaRPr>
          </a:p>
        </p:txBody>
      </p:sp>
      <p:sp>
        <p:nvSpPr>
          <p:cNvPr id="849" name="TextBox 27"/>
          <p:cNvSpPr/>
          <p:nvPr/>
        </p:nvSpPr>
        <p:spPr>
          <a:xfrm>
            <a:off x="3459960" y="5943600"/>
            <a:ext cx="22082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a:solidFill>
                  <a:srgbClr val="000000"/>
                </a:solidFill>
                <a:latin typeface="Book Antiqua"/>
                <a:ea typeface="DejaVu Sans"/>
              </a:rPr>
              <a:t>Fig: NOR Function</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64F3F17-2B01-4657-BD23-E87457439EC9}" type="slidenum">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50" name="Picture 2"/>
          <p:cNvPicPr/>
          <p:nvPr/>
        </p:nvPicPr>
        <p:blipFill>
          <a:blip r:embed="rId2"/>
          <a:stretch/>
        </p:blipFill>
        <p:spPr>
          <a:xfrm>
            <a:off x="2057400" y="2971800"/>
            <a:ext cx="4704480" cy="3371040"/>
          </a:xfrm>
          <a:prstGeom prst="rect">
            <a:avLst/>
          </a:prstGeom>
          <a:ln w="9525">
            <a:noFill/>
          </a:ln>
        </p:spPr>
      </p:pic>
      <p:sp>
        <p:nvSpPr>
          <p:cNvPr id="8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52"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Clr>
                <a:srgbClr val="000000"/>
              </a:buClr>
              <a:buFont typeface="Arial"/>
              <a:buChar char="•"/>
            </a:pPr>
            <a:r>
              <a:rPr lang="en-US" sz="2400" b="0" strike="noStrike" spc="-1">
                <a:solidFill>
                  <a:srgbClr val="000000"/>
                </a:solidFill>
                <a:latin typeface="Times New Roman"/>
              </a:rPr>
              <a:t>X</a:t>
            </a:r>
            <a:r>
              <a:rPr lang="en-US" sz="2400" b="0" strike="noStrike" spc="-1">
                <a:solidFill>
                  <a:srgbClr val="000000"/>
                </a:solidFill>
                <a:latin typeface="Book Antiqua"/>
              </a:rPr>
              <a:t>OR function can be represented in terms of function of AND and NOR functions as below.</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a:t>
            </a:r>
            <a:r>
              <a:rPr lang="en-US" sz="2400" b="0" i="1" strike="noStrike" spc="-1">
                <a:solidFill>
                  <a:srgbClr val="000000"/>
                </a:solidFill>
                <a:latin typeface="Book Antiqua"/>
              </a:rPr>
              <a:t>NOR(AND(x</a:t>
            </a:r>
            <a:r>
              <a:rPr lang="en-US" sz="2400" b="0" i="1" strike="noStrike" spc="-1" baseline="-25000">
                <a:solidFill>
                  <a:srgbClr val="000000"/>
                </a:solidFill>
                <a:latin typeface="Book Antiqua"/>
              </a:rPr>
              <a:t>1</a:t>
            </a:r>
            <a:r>
              <a:rPr lang="en-US" sz="2400" b="0" i="1" strike="noStrike" spc="-1">
                <a:solidFill>
                  <a:srgbClr val="000000"/>
                </a:solidFill>
                <a:latin typeface="Book Antiqua"/>
              </a:rPr>
              <a:t>,x</a:t>
            </a:r>
            <a:r>
              <a:rPr lang="en-US" sz="2400" b="0" i="1" strike="noStrike" spc="-1" baseline="-25000">
                <a:solidFill>
                  <a:srgbClr val="000000"/>
                </a:solidFill>
                <a:latin typeface="Book Antiqua"/>
              </a:rPr>
              <a:t>2</a:t>
            </a:r>
            <a:r>
              <a:rPr lang="en-US" sz="2400" b="0" i="1" strike="noStrike" spc="-1">
                <a:solidFill>
                  <a:srgbClr val="000000"/>
                </a:solidFill>
                <a:latin typeface="Book Antiqua"/>
              </a:rPr>
              <a:t>),NOR(x</a:t>
            </a:r>
            <a:r>
              <a:rPr lang="en-US" sz="2400" b="0" i="1" strike="noStrike" spc="-1" baseline="-25000">
                <a:solidFill>
                  <a:srgbClr val="000000"/>
                </a:solidFill>
                <a:latin typeface="Book Antiqua"/>
              </a:rPr>
              <a:t>1</a:t>
            </a:r>
            <a:r>
              <a:rPr lang="en-US" sz="2400" b="0" i="1" strike="noStrike" spc="-1">
                <a:solidFill>
                  <a:srgbClr val="000000"/>
                </a:solidFill>
                <a:latin typeface="Book Antiqua"/>
              </a:rPr>
              <a:t>,x</a:t>
            </a:r>
            <a:r>
              <a:rPr lang="en-US" sz="2400" b="0" i="1" strike="noStrike" spc="-1" baseline="-25000">
                <a:solidFill>
                  <a:srgbClr val="000000"/>
                </a:solidFill>
                <a:latin typeface="Book Antiqua"/>
              </a:rPr>
              <a:t>2</a:t>
            </a:r>
            <a:r>
              <a:rPr lang="en-US" sz="2400" b="0" i="1" strike="noStrike" spc="-1">
                <a:solidFill>
                  <a:srgbClr val="000000"/>
                </a:solidFill>
                <a:latin typeface="Book Antiqua"/>
              </a:rPr>
              <a:t>))</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Thus, Weights of MLP that acts as </a:t>
            </a:r>
            <a:r>
              <a:rPr lang="en-US" sz="2400" b="0" strike="noStrike" spc="-1">
                <a:solidFill>
                  <a:srgbClr val="000000"/>
                </a:solidFill>
                <a:latin typeface="Times New Roman"/>
              </a:rPr>
              <a:t>X</a:t>
            </a:r>
            <a:r>
              <a:rPr lang="en-US" sz="2400" b="0" strike="noStrike" spc="-1">
                <a:solidFill>
                  <a:srgbClr val="000000"/>
                </a:solidFill>
                <a:latin typeface="Book Antiqua"/>
              </a:rPr>
              <a:t>OR function can be set as below</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8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2A9937CA-AE03-44F0-B54A-B4EEB5C16AB2}" type="slidenum">
              <a:t>65</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XOR Problem</a:t>
            </a:r>
            <a:endParaRPr lang="en-US" sz="4200" b="0" strike="noStrike" spc="-1">
              <a:latin typeface="Arial"/>
            </a:endParaRPr>
          </a:p>
        </p:txBody>
      </p:sp>
      <p:sp>
        <p:nvSpPr>
          <p:cNvPr id="861" name="PlaceHolder 2"/>
          <p:cNvSpPr>
            <a:spLocks noGrp="1"/>
          </p:cNvSpPr>
          <p:nvPr>
            <p:ph/>
          </p:nvPr>
        </p:nvSpPr>
        <p:spPr>
          <a:xfrm>
            <a:off x="457200" y="1295280"/>
            <a:ext cx="8228880" cy="502848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CW</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Realize NOT and NAND function using perceptron.</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Can we realize </a:t>
            </a:r>
            <a:r>
              <a:rPr lang="en-US" sz="2400" b="0" strike="noStrike" spc="-1">
                <a:solidFill>
                  <a:srgbClr val="000000"/>
                </a:solidFill>
                <a:latin typeface="Times New Roman"/>
              </a:rPr>
              <a:t>X</a:t>
            </a:r>
            <a:r>
              <a:rPr lang="en-US" sz="2400" b="0" strike="noStrike" spc="-1">
                <a:solidFill>
                  <a:srgbClr val="000000"/>
                </a:solidFill>
                <a:latin typeface="Book Antiqua"/>
              </a:rPr>
              <a:t>NOR function using perceptron? If yes, realize it using perceptron. Otherwise, realize </a:t>
            </a:r>
            <a:r>
              <a:rPr lang="en-US" sz="2400" b="0" strike="noStrike" spc="-1">
                <a:solidFill>
                  <a:srgbClr val="000000"/>
                </a:solidFill>
                <a:latin typeface="Times New Roman"/>
              </a:rPr>
              <a:t>X</a:t>
            </a:r>
            <a:r>
              <a:rPr lang="en-US" sz="2400" b="0" strike="noStrike" spc="-1">
                <a:solidFill>
                  <a:srgbClr val="000000"/>
                </a:solidFill>
                <a:latin typeface="Book Antiqua"/>
              </a:rPr>
              <a:t>NOR function using MLP.</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86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6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A9389CB-1652-4D05-8F82-6E3A42E7FE5C}" type="slidenum">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70"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The Jacobian is a matrix of all the first-order partial derivatives of a vector-valued function. In the neural network case, it is an N-by-W matrix, where N is the number of entries in our training set and W is the total number of parameters (weights) of our network. </a:t>
            </a:r>
            <a:endParaRPr lang="en-US" sz="2700" b="0" strike="noStrike" spc="-1">
              <a:latin typeface="Arial"/>
            </a:endParaRPr>
          </a:p>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It can be generated by taking the partial derivatives of each output with respect to each weight.</a:t>
            </a:r>
            <a:endParaRPr lang="en-US" sz="2700" b="0" strike="noStrike" spc="-1">
              <a:latin typeface="Arial"/>
            </a:endParaRPr>
          </a:p>
          <a:p>
            <a:pPr marL="339840" indent="-339840" algn="just">
              <a:lnSpc>
                <a:spcPct val="100000"/>
              </a:lnSpc>
              <a:spcBef>
                <a:spcPts val="541"/>
              </a:spcBef>
              <a:buClr>
                <a:srgbClr val="000000"/>
              </a:buClr>
              <a:buFont typeface="Arial"/>
              <a:buChar char="•"/>
            </a:pPr>
            <a:r>
              <a:rPr lang="en-US" sz="2700" b="0" strike="noStrike" spc="-1">
                <a:solidFill>
                  <a:srgbClr val="000000"/>
                </a:solidFill>
                <a:latin typeface="Book Antiqua"/>
              </a:rPr>
              <a:t>Each row of the Jacobian corresponds to a particular example in the training sample.</a:t>
            </a:r>
            <a:endParaRPr lang="en-US" sz="2700" b="0" strike="noStrike" spc="-1">
              <a:latin typeface="Arial"/>
            </a:endParaRPr>
          </a:p>
          <a:p>
            <a:pPr algn="just">
              <a:lnSpc>
                <a:spcPct val="100000"/>
              </a:lnSpc>
              <a:spcBef>
                <a:spcPts val="541"/>
              </a:spcBef>
              <a:buNone/>
            </a:pPr>
            <a:endParaRPr lang="en-US" sz="2700" b="0" strike="noStrike" spc="-1">
              <a:latin typeface="Arial"/>
            </a:endParaRPr>
          </a:p>
        </p:txBody>
      </p:sp>
      <p:sp>
        <p:nvSpPr>
          <p:cNvPr id="87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7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1F1321B-F9D6-4E57-85A4-6A62A1852C09}" type="slidenum">
              <a:t>67</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7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39840" indent="-339840" algn="just">
              <a:lnSpc>
                <a:spcPct val="100000"/>
              </a:lnSpc>
              <a:spcBef>
                <a:spcPts val="519"/>
              </a:spcBef>
              <a:buClr>
                <a:srgbClr val="000000"/>
              </a:buClr>
              <a:buFont typeface="Arial"/>
              <a:buChar char="•"/>
            </a:pPr>
            <a:r>
              <a:rPr lang="en-US" sz="2600" b="0" strike="noStrike" spc="-1">
                <a:solidFill>
                  <a:srgbClr val="000000"/>
                </a:solidFill>
                <a:latin typeface="Book Antiqua"/>
              </a:rPr>
              <a:t>While it is a good exercise to compute the gradient of a neural network with respect to a single parameter (e.g., a single weight), in practice this tends to be quite slow. This approach can’t take advantage of vectorization. Thus, for vectorized implementation of backpropagation algorithm , it is necessary to use Jacobian.</a:t>
            </a:r>
            <a:endParaRPr lang="en-US" sz="2600" b="0" strike="noStrike" spc="-1">
              <a:latin typeface="Arial"/>
            </a:endParaRPr>
          </a:p>
          <a:p>
            <a:pPr algn="just">
              <a:lnSpc>
                <a:spcPct val="100000"/>
              </a:lnSpc>
              <a:spcBef>
                <a:spcPts val="479"/>
              </a:spcBef>
              <a:buNone/>
            </a:pPr>
            <a:endParaRPr lang="en-US" sz="2400" b="0" strike="noStrike" spc="-1">
              <a:latin typeface="Arial"/>
            </a:endParaRPr>
          </a:p>
        </p:txBody>
      </p:sp>
      <p:sp>
        <p:nvSpPr>
          <p:cNvPr id="88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8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887" name="Picture 2"/>
          <p:cNvPicPr/>
          <p:nvPr/>
        </p:nvPicPr>
        <p:blipFill>
          <a:blip r:embed="rId3"/>
          <a:stretch/>
        </p:blipFill>
        <p:spPr>
          <a:xfrm>
            <a:off x="1905120" y="1371600"/>
            <a:ext cx="4217400" cy="1828080"/>
          </a:xfrm>
          <a:prstGeom prst="rect">
            <a:avLst/>
          </a:prstGeom>
          <a:ln w="9525">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FF93F12-D6BB-47E9-9890-D0157D225316}" type="slidenum">
              <a:t>68</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Jacobian and Hessian</a:t>
            </a:r>
            <a:endParaRPr lang="en-US" sz="4200" b="0" strike="noStrike" spc="-1">
              <a:latin typeface="Arial"/>
            </a:endParaRPr>
          </a:p>
        </p:txBody>
      </p:sp>
      <p:sp>
        <p:nvSpPr>
          <p:cNvPr id="88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457200" indent="-457200" algn="just">
              <a:lnSpc>
                <a:spcPct val="100000"/>
              </a:lnSpc>
              <a:spcBef>
                <a:spcPts val="479"/>
              </a:spcBef>
              <a:buClr>
                <a:srgbClr val="000000"/>
              </a:buClr>
              <a:buFont typeface="Arial"/>
              <a:buChar char="•"/>
            </a:pPr>
            <a:r>
              <a:rPr lang="en-US" sz="2400" b="0" strike="noStrike" spc="-1">
                <a:solidFill>
                  <a:srgbClr val="000000"/>
                </a:solidFill>
                <a:latin typeface="Book Antiqua"/>
              </a:rPr>
              <a:t>Hessian  of a cost function is square matrix whose elements are second order partial derivative of the cost function with respect to each weight in the MLP.</a:t>
            </a:r>
            <a:endParaRPr lang="en-US" sz="2400" b="0" strike="noStrike" spc="-1">
              <a:latin typeface="Arial"/>
            </a:endParaRPr>
          </a:p>
        </p:txBody>
      </p:sp>
      <p:sp>
        <p:nvSpPr>
          <p:cNvPr id="89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89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897" name="Object 896"/>
          <p:cNvGraphicFramePr/>
          <p:nvPr/>
        </p:nvGraphicFramePr>
        <p:xfrm>
          <a:off x="1447920" y="2971800"/>
          <a:ext cx="5873040" cy="28616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897" name="Object 896"/>
                      <p:cNvPicPr/>
                      <p:nvPr/>
                    </p:nvPicPr>
                    <p:blipFill>
                      <a:blip r:embed="rId4"/>
                      <a:stretch/>
                    </p:blipFill>
                    <p:spPr>
                      <a:xfrm>
                        <a:off x="1447920" y="2971800"/>
                        <a:ext cx="5873040" cy="2861640"/>
                      </a:xfrm>
                      <a:prstGeom prst="rect">
                        <a:avLst/>
                      </a:prstGeom>
                      <a:ln w="0">
                        <a:noFill/>
                      </a:ln>
                    </p:spPr>
                  </p:pic>
                </p:oleObj>
              </mc:Fallback>
            </mc:AlternateContent>
          </a:graphicData>
        </a:graphic>
      </p:graphicFrame>
      <p:pic>
        <p:nvPicPr>
          <p:cNvPr id="899" name="Picture 898"/>
          <p:cNvPicPr/>
          <p:nvPr/>
        </p:nvPicPr>
        <p:blipFill>
          <a:blip r:embed="rId4"/>
          <a:stretch/>
        </p:blipFill>
        <p:spPr>
          <a:xfrm>
            <a:off x="1447920" y="2971800"/>
            <a:ext cx="5866920" cy="2857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62C4F5A-13F1-4ACB-9FD9-094293359B6A}" type="slidenum">
              <a:t>69</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pic>
        <p:nvPicPr>
          <p:cNvPr id="96" name="Content Placeholder 3"/>
          <p:cNvPicPr/>
          <p:nvPr/>
        </p:nvPicPr>
        <p:blipFill>
          <a:blip r:embed="rId2"/>
          <a:stretch/>
        </p:blipFill>
        <p:spPr>
          <a:xfrm>
            <a:off x="1966320" y="1613880"/>
            <a:ext cx="4586040" cy="4067640"/>
          </a:xfrm>
          <a:prstGeom prst="rect">
            <a:avLst/>
          </a:prstGeom>
          <a:ln w="0">
            <a:noFill/>
          </a:ln>
        </p:spPr>
      </p:pic>
      <p:sp>
        <p:nvSpPr>
          <p:cNvPr id="97" name="Rectangle 6"/>
          <p:cNvSpPr/>
          <p:nvPr/>
        </p:nvSpPr>
        <p:spPr>
          <a:xfrm>
            <a:off x="5221080" y="36478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915ADFA7-2337-47E2-BBEC-526BBB17BB5B}" type="slidenum">
              <a:t>7</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0"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01"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One of the key hyper parameters to set in order to train a neural network is the </a:t>
            </a:r>
            <a:r>
              <a:rPr lang="en-US" sz="2800" b="0" i="1" strike="noStrike" spc="-1">
                <a:solidFill>
                  <a:srgbClr val="000000"/>
                </a:solidFill>
                <a:latin typeface="Book Antiqua"/>
              </a:rPr>
              <a:t>learning rate</a:t>
            </a:r>
            <a:r>
              <a:rPr lang="en-US" sz="2800" b="0" strike="noStrike" spc="-1">
                <a:solidFill>
                  <a:srgbClr val="000000"/>
                </a:solidFill>
                <a:latin typeface="Book Antiqua"/>
              </a:rPr>
              <a:t>. </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If learning rate is set too low, training will progress very slowly as we are making very tiny updates to the weights in our network.</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However, if learning rate is set too high, it can cause undesirable divergent behavior in our loss function.</a:t>
            </a:r>
            <a:endParaRPr lang="en-US" sz="2800" b="0" strike="noStrike" spc="-1">
              <a:latin typeface="Arial"/>
            </a:endParaRPr>
          </a:p>
          <a:p>
            <a:pPr algn="just">
              <a:lnSpc>
                <a:spcPct val="100000"/>
              </a:lnSpc>
              <a:spcBef>
                <a:spcPts val="499"/>
              </a:spcBef>
              <a:buNone/>
            </a:pPr>
            <a:endParaRPr lang="en-US" sz="2500" b="0" strike="noStrike" spc="-1">
              <a:latin typeface="Arial"/>
            </a:endParaRPr>
          </a:p>
        </p:txBody>
      </p:sp>
      <p:sp>
        <p:nvSpPr>
          <p:cNvPr id="902"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3"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4"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5"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6"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7"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08"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B1A95AA-6A94-4E40-9E9C-3B097E94AB1D}" type="slidenum">
              <a:t>70</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1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1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pic>
        <p:nvPicPr>
          <p:cNvPr id="917" name="Picture 2" descr="Figure 3 from Working Paper No . 674 Machine learning at central banks  Chiranjit Chakraborty and | Semantic Scholar"/>
          <p:cNvPicPr/>
          <p:nvPr/>
        </p:nvPicPr>
        <p:blipFill>
          <a:blip r:embed="rId3"/>
          <a:stretch/>
        </p:blipFill>
        <p:spPr>
          <a:xfrm>
            <a:off x="2057400" y="1676520"/>
            <a:ext cx="4494960" cy="4552560"/>
          </a:xfrm>
          <a:prstGeom prst="rect">
            <a:avLst/>
          </a:prstGeom>
          <a:ln w="0">
            <a:noFill/>
          </a:ln>
        </p:spPr>
      </p:pic>
      <p:sp>
        <p:nvSpPr>
          <p:cNvPr id="3" name="PlaceHolder 2"/>
          <p:cNvSpPr>
            <a:spLocks noGrp="1"/>
          </p:cNvSpPr>
          <p:nvPr>
            <p:ph type="ftr" idx="1"/>
          </p:nvPr>
        </p:nvSpPr>
        <p:spPr/>
        <p:txBody>
          <a:bodyPr/>
          <a:lstStyle/>
          <a:p>
            <a:r>
              <a:t>ANN-CSIT               By: Arjun Saud</a:t>
            </a:r>
          </a:p>
        </p:txBody>
      </p:sp>
      <p:sp>
        <p:nvSpPr>
          <p:cNvPr id="4" name="PlaceHolder 3"/>
          <p:cNvSpPr>
            <a:spLocks noGrp="1"/>
          </p:cNvSpPr>
          <p:nvPr>
            <p:ph type="sldNum" idx="2"/>
          </p:nvPr>
        </p:nvSpPr>
        <p:spPr/>
        <p:txBody>
          <a:bodyPr/>
          <a:lstStyle/>
          <a:p>
            <a:fld id="{7048311D-97CA-44C3-AAFF-DB2735B0993F}" type="slidenum">
              <a:t>71</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8"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19"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Learning Rate Annealing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One approach of using learning rate value properly is to start with large value of learning rate and reduce value of the learning rate according to some predefined schedule. This approach is called learning rate annealing.</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Three commonly used learning rate annealing techniques or learning rate schedules are:</a:t>
            </a:r>
            <a:endParaRPr lang="en-US" sz="26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Time Based Decay</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Step Decay</a:t>
            </a:r>
            <a:endParaRPr lang="en-US" sz="2400" b="0" strike="noStrike" spc="-1">
              <a:latin typeface="Arial"/>
            </a:endParaRPr>
          </a:p>
          <a:p>
            <a:pPr marL="743040" lvl="1" indent="-28584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Exponential Decay</a:t>
            </a:r>
            <a:endParaRPr lang="en-US" sz="2400" b="0" strike="noStrike" spc="-1">
              <a:latin typeface="Arial"/>
            </a:endParaRPr>
          </a:p>
        </p:txBody>
      </p:sp>
      <p:sp>
        <p:nvSpPr>
          <p:cNvPr id="920"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1"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2"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3"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4"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5"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26"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2FB979E-3E6D-4E79-A3AB-3718B0C31937}" type="slidenum">
              <a:t>72</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2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a:solidFill>
                  <a:srgbClr val="000000"/>
                </a:solidFill>
                <a:uFillTx/>
                <a:latin typeface="Book Antiqua"/>
              </a:rPr>
              <a:t>Time Based Decay</a:t>
            </a:r>
            <a:endParaRPr lang="en-US" sz="2500" b="0" strike="noStrike" spc="-1">
              <a:latin typeface="Arial"/>
            </a:endParaRPr>
          </a:p>
          <a:p>
            <a:pPr marL="343080" indent="-343080" algn="just">
              <a:lnSpc>
                <a:spcPct val="100000"/>
              </a:lnSpc>
              <a:spcBef>
                <a:spcPts val="499"/>
              </a:spcBef>
              <a:buClr>
                <a:srgbClr val="000000"/>
              </a:buClr>
              <a:buFont typeface="Arial"/>
              <a:buChar char="•"/>
              <a:tabLst>
                <a:tab pos="0" algn="l"/>
              </a:tabLst>
            </a:pPr>
            <a:r>
              <a:rPr lang="en-US" sz="2500" b="0" strike="noStrike" spc="-1">
                <a:solidFill>
                  <a:srgbClr val="000000"/>
                </a:solidFill>
                <a:latin typeface="Book Antiqua"/>
              </a:rPr>
              <a:t>Mathematical formulation of time-based learning rate decay is given below:</a:t>
            </a:r>
            <a:endParaRPr lang="en-US" sz="25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marL="343080" indent="-343080" algn="just">
              <a:lnSpc>
                <a:spcPct val="100000"/>
              </a:lnSpc>
              <a:spcBef>
                <a:spcPts val="499"/>
              </a:spcBef>
              <a:buNone/>
              <a:tabLst>
                <a:tab pos="0" algn="l"/>
              </a:tabLst>
            </a:pPr>
            <a:r>
              <a:rPr lang="en-US" sz="2500" b="1" i="1" u="sng" strike="noStrike" spc="-1">
                <a:solidFill>
                  <a:srgbClr val="000000"/>
                </a:solidFill>
                <a:uFillTx/>
                <a:latin typeface="Book Antiqua"/>
              </a:rPr>
              <a:t>Example</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Let </a:t>
            </a:r>
            <a:r>
              <a:rPr lang="el-GR" sz="2500" b="0" strike="noStrike" spc="-1">
                <a:solidFill>
                  <a:srgbClr val="000000"/>
                </a:solidFill>
                <a:latin typeface="Book Antiqua"/>
              </a:rPr>
              <a:t>α</a:t>
            </a:r>
            <a:r>
              <a:rPr lang="en-US" sz="2500" b="0" strike="noStrike" spc="-1" baseline="-25000">
                <a:solidFill>
                  <a:srgbClr val="000000"/>
                </a:solidFill>
                <a:latin typeface="Book Antiqua"/>
              </a:rPr>
              <a:t>0</a:t>
            </a:r>
            <a:r>
              <a:rPr lang="en-US" sz="2500" b="0" strike="noStrike" spc="-1">
                <a:solidFill>
                  <a:srgbClr val="000000"/>
                </a:solidFill>
                <a:latin typeface="Book Antiqua"/>
              </a:rPr>
              <a:t>=0.2	Decay_Rate=1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=0.2/2=0.1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Epoch=2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=0.2/3=0.067</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Epoch=3	</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=0.2/4=0.05</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So on	</a:t>
            </a:r>
            <a:endParaRPr lang="en-US" sz="25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9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36" name="Object 935"/>
          <p:cNvGraphicFramePr/>
          <p:nvPr/>
        </p:nvGraphicFramePr>
        <p:xfrm>
          <a:off x="1770120" y="2666880"/>
          <a:ext cx="3278880" cy="7596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36" name="Object 935"/>
                      <p:cNvPicPr/>
                      <p:nvPr/>
                    </p:nvPicPr>
                    <p:blipFill>
                      <a:blip r:embed="rId4"/>
                      <a:stretch/>
                    </p:blipFill>
                    <p:spPr>
                      <a:xfrm>
                        <a:off x="1770120" y="2666880"/>
                        <a:ext cx="3278880" cy="759600"/>
                      </a:xfrm>
                      <a:prstGeom prst="rect">
                        <a:avLst/>
                      </a:prstGeom>
                      <a:ln w="0">
                        <a:noFill/>
                      </a:ln>
                    </p:spPr>
                  </p:pic>
                </p:oleObj>
              </mc:Fallback>
            </mc:AlternateContent>
          </a:graphicData>
        </a:graphic>
      </p:graphicFrame>
      <p:pic>
        <p:nvPicPr>
          <p:cNvPr id="938" name="Picture 937"/>
          <p:cNvPicPr/>
          <p:nvPr/>
        </p:nvPicPr>
        <p:blipFill>
          <a:blip r:embed="rId4"/>
          <a:stretch/>
        </p:blipFill>
        <p:spPr>
          <a:xfrm>
            <a:off x="1765440" y="2666880"/>
            <a:ext cx="3276360" cy="7488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2D7638D-21CF-47F4-8418-135C9A7AB6E8}" type="slidenum">
              <a:t>73</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40"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dirty="0">
                <a:solidFill>
                  <a:srgbClr val="000000"/>
                </a:solidFill>
                <a:uFillTx/>
                <a:latin typeface="Book Antiqua"/>
              </a:rPr>
              <a:t>Step Decay</a:t>
            </a:r>
            <a:endParaRPr lang="en-US" sz="2500" b="0" strike="noStrike" spc="-1" dirty="0">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dirty="0">
                <a:solidFill>
                  <a:srgbClr val="000000"/>
                </a:solidFill>
                <a:latin typeface="Book Antiqua"/>
              </a:rPr>
              <a:t>Mathematical formulation of step decay of learning rate is given below. A typical way is to drop the learning rate by half </a:t>
            </a:r>
            <a:r>
              <a:rPr lang="en-US" sz="2600" b="0" strike="noStrike" spc="-1" dirty="0" err="1">
                <a:solidFill>
                  <a:srgbClr val="000000"/>
                </a:solidFill>
                <a:latin typeface="Book Antiqua"/>
              </a:rPr>
              <a:t>afterv</a:t>
            </a:r>
            <a:r>
              <a:rPr lang="en-US" sz="2600" b="0" strike="noStrike" spc="-1" dirty="0">
                <a:solidFill>
                  <a:srgbClr val="000000"/>
                </a:solidFill>
                <a:latin typeface="Book Antiqua"/>
              </a:rPr>
              <a:t> every 10 epochs. </a:t>
            </a:r>
            <a:endParaRPr lang="en-US" sz="2600" b="0" strike="noStrike" spc="-1" dirty="0">
              <a:latin typeface="Arial"/>
            </a:endParaRPr>
          </a:p>
          <a:p>
            <a:pPr algn="just">
              <a:lnSpc>
                <a:spcPct val="100000"/>
              </a:lnSpc>
              <a:spcBef>
                <a:spcPts val="499"/>
              </a:spcBef>
              <a:buNone/>
              <a:tabLst>
                <a:tab pos="0" algn="l"/>
              </a:tabLst>
            </a:pPr>
            <a:endParaRPr lang="en-US" sz="2500" b="0" strike="noStrike" spc="-1" dirty="0">
              <a:latin typeface="Arial"/>
            </a:endParaRPr>
          </a:p>
          <a:p>
            <a:pPr marL="343080" indent="-343080" algn="just">
              <a:lnSpc>
                <a:spcPct val="100000"/>
              </a:lnSpc>
              <a:spcBef>
                <a:spcPts val="499"/>
              </a:spcBef>
              <a:buNone/>
              <a:tabLst>
                <a:tab pos="0" algn="l"/>
              </a:tabLst>
            </a:pPr>
            <a:r>
              <a:rPr lang="en-US" sz="2500" b="1" i="1" u="sng" strike="noStrike" spc="-1" dirty="0">
                <a:solidFill>
                  <a:srgbClr val="000000"/>
                </a:solidFill>
                <a:uFillTx/>
                <a:latin typeface="Book Antiqua"/>
              </a:rPr>
              <a:t>Example</a:t>
            </a:r>
            <a:endParaRPr lang="en-US" sz="2500" b="0" strike="noStrike" spc="-1" dirty="0">
              <a:latin typeface="Arial"/>
            </a:endParaRPr>
          </a:p>
          <a:p>
            <a:pPr marL="343080" indent="-343080" algn="just">
              <a:lnSpc>
                <a:spcPct val="100000"/>
              </a:lnSpc>
              <a:spcBef>
                <a:spcPts val="499"/>
              </a:spcBef>
              <a:buNone/>
              <a:tabLst>
                <a:tab pos="0" algn="l"/>
              </a:tabLst>
            </a:pPr>
            <a:r>
              <a:rPr lang="en-US" sz="2500" b="0" i="1" strike="noStrike" spc="-1" dirty="0">
                <a:solidFill>
                  <a:srgbClr val="000000"/>
                </a:solidFill>
                <a:latin typeface="Book Antiqua"/>
              </a:rPr>
              <a:t>Let </a:t>
            </a:r>
            <a:r>
              <a:rPr lang="el-GR" sz="2500" b="0" strike="noStrike" spc="-1" dirty="0">
                <a:solidFill>
                  <a:srgbClr val="000000"/>
                </a:solidFill>
                <a:latin typeface="Book Antiqua"/>
              </a:rPr>
              <a:t>α</a:t>
            </a:r>
            <a:r>
              <a:rPr lang="en-US" sz="2500" b="0" strike="noStrike" spc="-1" baseline="-25000" dirty="0">
                <a:solidFill>
                  <a:srgbClr val="000000"/>
                </a:solidFill>
                <a:latin typeface="Book Antiqua"/>
              </a:rPr>
              <a:t>0</a:t>
            </a:r>
            <a:r>
              <a:rPr lang="en-US" sz="2500" b="0" strike="noStrike" spc="-1" dirty="0">
                <a:solidFill>
                  <a:srgbClr val="000000"/>
                </a:solidFill>
                <a:latin typeface="Book Antiqua"/>
              </a:rPr>
              <a:t>=0.2	</a:t>
            </a:r>
            <a:r>
              <a:rPr lang="en-US" sz="2500" b="0" strike="noStrike" spc="-1" dirty="0" err="1">
                <a:solidFill>
                  <a:srgbClr val="000000"/>
                </a:solidFill>
                <a:latin typeface="Book Antiqua"/>
              </a:rPr>
              <a:t>drop_rate</a:t>
            </a:r>
            <a:r>
              <a:rPr lang="en-US" sz="2500" b="0" strike="noStrike" spc="-1" dirty="0">
                <a:solidFill>
                  <a:srgbClr val="000000"/>
                </a:solidFill>
                <a:latin typeface="Book Antiqua"/>
              </a:rPr>
              <a:t>=0.5	</a:t>
            </a:r>
            <a:r>
              <a:rPr lang="en-US" sz="2500" b="0" strike="noStrike" spc="-1" dirty="0" err="1">
                <a:solidFill>
                  <a:srgbClr val="000000"/>
                </a:solidFill>
                <a:latin typeface="Book Antiqua"/>
              </a:rPr>
              <a:t>epochs_drop</a:t>
            </a:r>
            <a:r>
              <a:rPr lang="en-US" sz="2500" b="0" strike="noStrike" spc="-1" dirty="0">
                <a:solidFill>
                  <a:srgbClr val="000000"/>
                </a:solidFill>
                <a:latin typeface="Book Antiqua"/>
              </a:rPr>
              <a:t>=5</a:t>
            </a:r>
            <a:endParaRPr lang="en-US" sz="2500" b="0" strike="noStrike" spc="-1" dirty="0">
              <a:latin typeface="Arial"/>
            </a:endParaRPr>
          </a:p>
          <a:p>
            <a:pPr marL="343080" indent="-343080" algn="just">
              <a:lnSpc>
                <a:spcPct val="100000"/>
              </a:lnSpc>
              <a:spcBef>
                <a:spcPts val="499"/>
              </a:spcBef>
              <a:buNone/>
              <a:tabLst>
                <a:tab pos="0" algn="l"/>
              </a:tabLst>
            </a:pPr>
            <a:r>
              <a:rPr lang="en-US" sz="2500" b="0" strike="noStrike" spc="-1" dirty="0">
                <a:solidFill>
                  <a:srgbClr val="000000"/>
                </a:solidFill>
                <a:latin typeface="Book Antiqua"/>
              </a:rPr>
              <a:t>For Epoch=5	</a:t>
            </a:r>
            <a:r>
              <a:rPr lang="el-GR" sz="2500" b="0" strike="noStrike" spc="-1" dirty="0">
                <a:solidFill>
                  <a:srgbClr val="000000"/>
                </a:solidFill>
                <a:latin typeface="Book Antiqua"/>
              </a:rPr>
              <a:t> </a:t>
            </a:r>
            <a:r>
              <a:rPr lang="en-US" sz="2500" b="0" strike="noStrike" spc="-1" dirty="0">
                <a:solidFill>
                  <a:srgbClr val="000000"/>
                </a:solidFill>
                <a:latin typeface="Book Antiqua"/>
              </a:rPr>
              <a:t>	</a:t>
            </a:r>
            <a:r>
              <a:rPr lang="el-GR" sz="2500" b="0" strike="noStrike" spc="-1" dirty="0">
                <a:solidFill>
                  <a:srgbClr val="000000"/>
                </a:solidFill>
                <a:latin typeface="Book Antiqua"/>
              </a:rPr>
              <a:t>α</a:t>
            </a:r>
            <a:r>
              <a:rPr lang="en-US" sz="2500" b="0" strike="noStrike" spc="-1" dirty="0">
                <a:solidFill>
                  <a:srgbClr val="000000"/>
                </a:solidFill>
                <a:latin typeface="Book Antiqua"/>
              </a:rPr>
              <a:t>=0.2 x 0.5</a:t>
            </a:r>
            <a:r>
              <a:rPr lang="en-US" sz="2500" b="0" strike="noStrike" spc="-1" baseline="30000" dirty="0">
                <a:solidFill>
                  <a:srgbClr val="000000"/>
                </a:solidFill>
                <a:latin typeface="Book Antiqua"/>
              </a:rPr>
              <a:t>5/5</a:t>
            </a:r>
            <a:r>
              <a:rPr lang="en-US" sz="2500" b="0" strike="noStrike" spc="-1" dirty="0">
                <a:solidFill>
                  <a:srgbClr val="000000"/>
                </a:solidFill>
                <a:latin typeface="Book Antiqua"/>
              </a:rPr>
              <a:t>=0.1</a:t>
            </a:r>
            <a:endParaRPr lang="en-US" sz="2500" b="0" strike="noStrike" spc="-1" dirty="0">
              <a:latin typeface="Arial"/>
            </a:endParaRPr>
          </a:p>
          <a:p>
            <a:pPr marL="343080" indent="-343080" algn="just">
              <a:lnSpc>
                <a:spcPct val="100000"/>
              </a:lnSpc>
              <a:spcBef>
                <a:spcPts val="499"/>
              </a:spcBef>
              <a:buNone/>
              <a:tabLst>
                <a:tab pos="0" algn="l"/>
              </a:tabLst>
            </a:pPr>
            <a:r>
              <a:rPr lang="en-US" sz="2500" b="0" strike="noStrike" spc="-1" dirty="0">
                <a:solidFill>
                  <a:srgbClr val="000000"/>
                </a:solidFill>
                <a:latin typeface="Book Antiqua"/>
              </a:rPr>
              <a:t>For Epoch=10</a:t>
            </a:r>
            <a:r>
              <a:rPr lang="el-GR" sz="2500" b="0" strike="noStrike" spc="-1" dirty="0">
                <a:solidFill>
                  <a:srgbClr val="000000"/>
                </a:solidFill>
                <a:latin typeface="Book Antiqua"/>
              </a:rPr>
              <a:t> </a:t>
            </a:r>
            <a:r>
              <a:rPr lang="en-US" sz="2500" b="0" strike="noStrike" spc="-1" dirty="0">
                <a:solidFill>
                  <a:srgbClr val="000000"/>
                </a:solidFill>
                <a:latin typeface="Book Antiqua"/>
              </a:rPr>
              <a:t>	</a:t>
            </a:r>
            <a:r>
              <a:rPr lang="el-GR" sz="2500" b="0" strike="noStrike" spc="-1" dirty="0">
                <a:solidFill>
                  <a:srgbClr val="000000"/>
                </a:solidFill>
                <a:latin typeface="Book Antiqua"/>
              </a:rPr>
              <a:t>α</a:t>
            </a:r>
            <a:r>
              <a:rPr lang="en-US" sz="2500" b="0" strike="noStrike" spc="-1" dirty="0">
                <a:solidFill>
                  <a:srgbClr val="000000"/>
                </a:solidFill>
                <a:latin typeface="Book Antiqua"/>
              </a:rPr>
              <a:t>= 0.2 x 0.5</a:t>
            </a:r>
            <a:r>
              <a:rPr lang="en-US" sz="2500" b="0" strike="noStrike" spc="-1" baseline="30000" dirty="0">
                <a:solidFill>
                  <a:srgbClr val="000000"/>
                </a:solidFill>
                <a:latin typeface="Book Antiqua"/>
              </a:rPr>
              <a:t>10/5</a:t>
            </a:r>
            <a:r>
              <a:rPr lang="en-US" sz="2500" b="0" strike="noStrike" spc="-1" dirty="0">
                <a:solidFill>
                  <a:srgbClr val="000000"/>
                </a:solidFill>
                <a:latin typeface="Book Antiqua"/>
              </a:rPr>
              <a:t>=0.05</a:t>
            </a:r>
            <a:endParaRPr lang="en-US" sz="2500" b="0" strike="noStrike" spc="-1" dirty="0">
              <a:latin typeface="Arial"/>
            </a:endParaRPr>
          </a:p>
          <a:p>
            <a:pPr marL="343080" indent="-343080" algn="just">
              <a:lnSpc>
                <a:spcPct val="100000"/>
              </a:lnSpc>
              <a:spcBef>
                <a:spcPts val="499"/>
              </a:spcBef>
              <a:buNone/>
              <a:tabLst>
                <a:tab pos="0" algn="l"/>
              </a:tabLst>
            </a:pPr>
            <a:r>
              <a:rPr lang="en-US" sz="2500" b="0" strike="noStrike" spc="-1" dirty="0">
                <a:solidFill>
                  <a:srgbClr val="000000"/>
                </a:solidFill>
                <a:latin typeface="Book Antiqua"/>
              </a:rPr>
              <a:t>For Epoch=15	</a:t>
            </a:r>
            <a:r>
              <a:rPr lang="el-GR" sz="2500" b="0" strike="noStrike" spc="-1" dirty="0">
                <a:solidFill>
                  <a:srgbClr val="000000"/>
                </a:solidFill>
                <a:latin typeface="Book Antiqua"/>
              </a:rPr>
              <a:t> α</a:t>
            </a:r>
            <a:r>
              <a:rPr lang="en-US" sz="2500" b="0" strike="noStrike" spc="-1" dirty="0">
                <a:solidFill>
                  <a:srgbClr val="000000"/>
                </a:solidFill>
                <a:latin typeface="Book Antiqua"/>
              </a:rPr>
              <a:t>= 0.2 x 0.5</a:t>
            </a:r>
            <a:r>
              <a:rPr lang="en-US" sz="2500" b="0" strike="noStrike" spc="-1" baseline="30000" dirty="0">
                <a:solidFill>
                  <a:srgbClr val="000000"/>
                </a:solidFill>
                <a:latin typeface="Book Antiqua"/>
              </a:rPr>
              <a:t>15/5</a:t>
            </a:r>
            <a:r>
              <a:rPr lang="en-US" sz="2500" b="0" strike="noStrike" spc="-1" dirty="0">
                <a:solidFill>
                  <a:srgbClr val="000000"/>
                </a:solidFill>
                <a:latin typeface="Book Antiqua"/>
              </a:rPr>
              <a:t>=0.025</a:t>
            </a:r>
            <a:endParaRPr lang="en-US" sz="2500" b="0" strike="noStrike" spc="-1" dirty="0">
              <a:latin typeface="Arial"/>
            </a:endParaRPr>
          </a:p>
          <a:p>
            <a:pPr marL="343080" indent="-343080" algn="just">
              <a:lnSpc>
                <a:spcPct val="100000"/>
              </a:lnSpc>
              <a:spcBef>
                <a:spcPts val="499"/>
              </a:spcBef>
              <a:buNone/>
              <a:tabLst>
                <a:tab pos="0" algn="l"/>
              </a:tabLst>
            </a:pPr>
            <a:r>
              <a:rPr lang="en-US" sz="2500" b="0" i="1" strike="noStrike" spc="-1" dirty="0">
                <a:solidFill>
                  <a:srgbClr val="000000"/>
                </a:solidFill>
                <a:latin typeface="Book Antiqua"/>
              </a:rPr>
              <a:t>So on	</a:t>
            </a:r>
            <a:endParaRPr lang="en-US" sz="2500" b="0" strike="noStrike" spc="-1" dirty="0">
              <a:latin typeface="Arial"/>
            </a:endParaRPr>
          </a:p>
          <a:p>
            <a:pPr marL="343080" indent="-343080" algn="just">
              <a:lnSpc>
                <a:spcPct val="100000"/>
              </a:lnSpc>
              <a:spcBef>
                <a:spcPts val="479"/>
              </a:spcBef>
              <a:buNone/>
              <a:tabLst>
                <a:tab pos="0" algn="l"/>
              </a:tabLst>
            </a:pPr>
            <a:endParaRPr lang="en-US" sz="2400" b="0" strike="noStrike" spc="-1" dirty="0">
              <a:latin typeface="Arial"/>
            </a:endParaRPr>
          </a:p>
        </p:txBody>
      </p:sp>
      <p:sp>
        <p:nvSpPr>
          <p:cNvPr id="9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48" name="Object 947"/>
          <p:cNvGraphicFramePr/>
          <p:nvPr/>
        </p:nvGraphicFramePr>
        <p:xfrm>
          <a:off x="1141560" y="3276720"/>
          <a:ext cx="4341240" cy="4611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48" name="Object 947"/>
                      <p:cNvPicPr/>
                      <p:nvPr/>
                    </p:nvPicPr>
                    <p:blipFill>
                      <a:blip r:embed="rId4"/>
                      <a:stretch/>
                    </p:blipFill>
                    <p:spPr>
                      <a:xfrm>
                        <a:off x="1141560" y="3276720"/>
                        <a:ext cx="4341240" cy="461160"/>
                      </a:xfrm>
                      <a:prstGeom prst="rect">
                        <a:avLst/>
                      </a:prstGeom>
                      <a:ln w="0">
                        <a:noFill/>
                      </a:ln>
                    </p:spPr>
                  </p:pic>
                </p:oleObj>
              </mc:Fallback>
            </mc:AlternateContent>
          </a:graphicData>
        </a:graphic>
      </p:graphicFrame>
      <p:pic>
        <p:nvPicPr>
          <p:cNvPr id="950" name="Picture 949"/>
          <p:cNvPicPr/>
          <p:nvPr/>
        </p:nvPicPr>
        <p:blipFill>
          <a:blip r:embed="rId4"/>
          <a:stretch/>
        </p:blipFill>
        <p:spPr>
          <a:xfrm>
            <a:off x="3672000" y="3522629"/>
            <a:ext cx="4330440" cy="4568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4747E80-628B-4E3B-9627-D49E322C8FC9}" type="slidenum">
              <a:t>74</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Learning Rate Annealing</a:t>
            </a:r>
            <a:endParaRPr lang="en-US" sz="4200" b="0" strike="noStrike" spc="-1">
              <a:latin typeface="Arial"/>
            </a:endParaRPr>
          </a:p>
        </p:txBody>
      </p:sp>
      <p:sp>
        <p:nvSpPr>
          <p:cNvPr id="95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99"/>
              </a:spcBef>
              <a:buNone/>
              <a:tabLst>
                <a:tab pos="0" algn="l"/>
              </a:tabLst>
            </a:pPr>
            <a:r>
              <a:rPr lang="en-US" sz="2500" b="1" u="sng" strike="noStrike" spc="-1">
                <a:solidFill>
                  <a:srgbClr val="000000"/>
                </a:solidFill>
                <a:uFillTx/>
                <a:latin typeface="Book Antiqua"/>
              </a:rPr>
              <a:t>Exponential Decay</a:t>
            </a:r>
            <a:endParaRPr lang="en-US" sz="25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Mathematical formulation of exponential decay of learning rate is given below. </a:t>
            </a:r>
            <a:endParaRPr lang="en-US" sz="2600" b="0" strike="noStrike" spc="-1">
              <a:latin typeface="Arial"/>
            </a:endParaRPr>
          </a:p>
          <a:p>
            <a:pPr algn="just">
              <a:lnSpc>
                <a:spcPct val="100000"/>
              </a:lnSpc>
              <a:spcBef>
                <a:spcPts val="499"/>
              </a:spcBef>
              <a:buNone/>
              <a:tabLst>
                <a:tab pos="0" algn="l"/>
              </a:tabLst>
            </a:pPr>
            <a:endParaRPr lang="en-US" sz="2500" b="0" strike="noStrike" spc="-1">
              <a:latin typeface="Arial"/>
            </a:endParaRPr>
          </a:p>
          <a:p>
            <a:pPr marL="343080" indent="-343080" algn="just">
              <a:lnSpc>
                <a:spcPct val="100000"/>
              </a:lnSpc>
              <a:spcBef>
                <a:spcPts val="499"/>
              </a:spcBef>
              <a:buNone/>
              <a:tabLst>
                <a:tab pos="0" algn="l"/>
              </a:tabLst>
            </a:pPr>
            <a:r>
              <a:rPr lang="en-US" sz="2500" b="1" i="1" u="sng" strike="noStrike" spc="-1">
                <a:solidFill>
                  <a:srgbClr val="000000"/>
                </a:solidFill>
                <a:uFillTx/>
                <a:latin typeface="Book Antiqua"/>
              </a:rPr>
              <a:t>Example</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Let </a:t>
            </a:r>
            <a:r>
              <a:rPr lang="el-GR" sz="2500" b="0" strike="noStrike" spc="-1">
                <a:solidFill>
                  <a:srgbClr val="000000"/>
                </a:solidFill>
                <a:latin typeface="Book Antiqua"/>
              </a:rPr>
              <a:t>α</a:t>
            </a:r>
            <a:r>
              <a:rPr lang="en-US" sz="2500" b="0" strike="noStrike" spc="-1" baseline="-25000">
                <a:solidFill>
                  <a:srgbClr val="000000"/>
                </a:solidFill>
                <a:latin typeface="Book Antiqua"/>
              </a:rPr>
              <a:t>0</a:t>
            </a:r>
            <a:r>
              <a:rPr lang="en-US" sz="2500" b="0" strike="noStrike" spc="-1">
                <a:solidFill>
                  <a:srgbClr val="000000"/>
                </a:solidFill>
                <a:latin typeface="Book Antiqua"/>
              </a:rPr>
              <a:t>=0.2	k=0.1	</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Epoch=1</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=0.181</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Epoch=2</a:t>
            </a:r>
            <a:r>
              <a:rPr lang="el-GR" sz="2500" b="0" strike="noStrike" spc="-1">
                <a:solidFill>
                  <a:srgbClr val="000000"/>
                </a:solidFill>
                <a:latin typeface="Book Antiqua"/>
              </a:rPr>
              <a:t> </a:t>
            </a:r>
            <a:r>
              <a:rPr lang="en-US" sz="2500" b="0" strike="noStrike" spc="-1">
                <a:solidFill>
                  <a:srgbClr val="000000"/>
                </a:solidFill>
                <a:latin typeface="Book Antiqua"/>
              </a:rPr>
              <a:t>	</a:t>
            </a:r>
            <a:r>
              <a:rPr lang="el-GR" sz="2500" b="0" strike="noStrike" spc="-1">
                <a:solidFill>
                  <a:srgbClr val="000000"/>
                </a:solidFill>
                <a:latin typeface="Book Antiqua"/>
              </a:rPr>
              <a:t>α</a:t>
            </a:r>
            <a:r>
              <a:rPr lang="en-US" sz="2500" b="0" strike="noStrike" spc="-1">
                <a:solidFill>
                  <a:srgbClr val="000000"/>
                </a:solidFill>
                <a:latin typeface="Book Antiqua"/>
              </a:rPr>
              <a:t>=0.164</a:t>
            </a:r>
            <a:endParaRPr lang="en-US" sz="2500" b="0" strike="noStrike" spc="-1">
              <a:latin typeface="Arial"/>
            </a:endParaRPr>
          </a:p>
          <a:p>
            <a:pPr marL="343080" indent="-343080" algn="just">
              <a:lnSpc>
                <a:spcPct val="100000"/>
              </a:lnSpc>
              <a:spcBef>
                <a:spcPts val="499"/>
              </a:spcBef>
              <a:buNone/>
              <a:tabLst>
                <a:tab pos="0" algn="l"/>
              </a:tabLst>
            </a:pPr>
            <a:r>
              <a:rPr lang="en-US" sz="2500" b="0" strike="noStrike" spc="-1">
                <a:solidFill>
                  <a:srgbClr val="000000"/>
                </a:solidFill>
                <a:latin typeface="Book Antiqua"/>
              </a:rPr>
              <a:t>For Epoch=3		</a:t>
            </a:r>
            <a:r>
              <a:rPr lang="el-GR" sz="2500" b="0" strike="noStrike" spc="-1">
                <a:solidFill>
                  <a:srgbClr val="000000"/>
                </a:solidFill>
                <a:latin typeface="Book Antiqua"/>
              </a:rPr>
              <a:t> α</a:t>
            </a:r>
            <a:r>
              <a:rPr lang="en-US" sz="2500" b="0" strike="noStrike" spc="-1">
                <a:solidFill>
                  <a:srgbClr val="000000"/>
                </a:solidFill>
                <a:latin typeface="Book Antiqua"/>
              </a:rPr>
              <a:t>=0.148</a:t>
            </a:r>
            <a:endParaRPr lang="en-US" sz="2500" b="0" strike="noStrike" spc="-1">
              <a:latin typeface="Arial"/>
            </a:endParaRPr>
          </a:p>
          <a:p>
            <a:pPr marL="343080" indent="-343080" algn="just">
              <a:lnSpc>
                <a:spcPct val="100000"/>
              </a:lnSpc>
              <a:spcBef>
                <a:spcPts val="499"/>
              </a:spcBef>
              <a:buNone/>
              <a:tabLst>
                <a:tab pos="0" algn="l"/>
              </a:tabLst>
            </a:pPr>
            <a:r>
              <a:rPr lang="en-US" sz="2500" b="0" i="1" strike="noStrike" spc="-1">
                <a:solidFill>
                  <a:srgbClr val="000000"/>
                </a:solidFill>
                <a:latin typeface="Book Antiqua"/>
              </a:rPr>
              <a:t>So on	</a:t>
            </a:r>
            <a:endParaRPr lang="en-US" sz="25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9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60" name="Object 959"/>
          <p:cNvGraphicFramePr/>
          <p:nvPr/>
        </p:nvGraphicFramePr>
        <p:xfrm>
          <a:off x="1857240" y="2833560"/>
          <a:ext cx="2228040" cy="5356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60" name="Object 959"/>
                      <p:cNvPicPr/>
                      <p:nvPr/>
                    </p:nvPicPr>
                    <p:blipFill>
                      <a:blip r:embed="rId4"/>
                      <a:stretch/>
                    </p:blipFill>
                    <p:spPr>
                      <a:xfrm>
                        <a:off x="1857240" y="2833560"/>
                        <a:ext cx="2228040" cy="535680"/>
                      </a:xfrm>
                      <a:prstGeom prst="rect">
                        <a:avLst/>
                      </a:prstGeom>
                      <a:ln w="0">
                        <a:noFill/>
                      </a:ln>
                    </p:spPr>
                  </p:pic>
                </p:oleObj>
              </mc:Fallback>
            </mc:AlternateContent>
          </a:graphicData>
        </a:graphic>
      </p:graphicFrame>
      <p:pic>
        <p:nvPicPr>
          <p:cNvPr id="962" name="Picture 961"/>
          <p:cNvPicPr/>
          <p:nvPr/>
        </p:nvPicPr>
        <p:blipFill>
          <a:blip r:embed="rId4"/>
          <a:stretch/>
        </p:blipFill>
        <p:spPr>
          <a:xfrm>
            <a:off x="1854360" y="2832120"/>
            <a:ext cx="2222280" cy="533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848F7A8-7B27-48C5-95A6-D3E01A227BAC}" type="slidenum">
              <a:t>75</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6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Learning rate annealing techniques reduces learning rate equally for all parameters and applies the same learning rate with all parameters.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However, in many practical situations, we need to change value of different parameters by different extent.</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Thus, the better approach is to use the techniques that gives learning rate a chance to adapt. </a:t>
            </a:r>
            <a:endParaRPr lang="en-US" sz="2600" b="0" strike="noStrike" spc="-1">
              <a:latin typeface="Arial"/>
            </a:endParaRPr>
          </a:p>
        </p:txBody>
      </p:sp>
      <p:sp>
        <p:nvSpPr>
          <p:cNvPr id="96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DA55F2F7-4472-4676-A27B-FA993D589216}" type="slidenum">
              <a:t>76</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7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None/>
              <a:tabLst>
                <a:tab pos="0" algn="l"/>
              </a:tabLst>
            </a:pPr>
            <a:r>
              <a:rPr lang="en-US" sz="2600" b="1" u="sng" strike="noStrike" spc="-1">
                <a:solidFill>
                  <a:srgbClr val="000000"/>
                </a:solidFill>
                <a:uFillTx/>
                <a:latin typeface="Book Antiqua"/>
              </a:rPr>
              <a:t>Adaptive Control of Learning Rate</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The main idea behind adaptive learning rate is to use larger learning rate for updating parameters that are modified with small scale in past and use smaller learning rate for updating parameters that are modified with large scale in the past.  </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Four commonly used learning rate adaptation techniques are: Momentum, </a:t>
            </a:r>
            <a:r>
              <a:rPr lang="en-US" sz="2400" b="0" strike="noStrike" spc="-1">
                <a:solidFill>
                  <a:srgbClr val="000000"/>
                </a:solidFill>
                <a:latin typeface="Book Antiqua"/>
              </a:rPr>
              <a:t>Adagrad, Adadelta, RMSProp, and Adam.</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97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7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41F17D5-D8D0-419C-B873-F797D80F82F8}" type="slidenum">
              <a:t>77</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8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dirty="0">
                <a:solidFill>
                  <a:srgbClr val="000000"/>
                </a:solidFill>
                <a:uFillTx/>
                <a:latin typeface="Book Antiqua"/>
              </a:rPr>
              <a:t>Momentum</a:t>
            </a:r>
            <a:endParaRPr lang="en-US" sz="2800" b="0" strike="noStrike" spc="-1" dirty="0">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dirty="0">
                <a:solidFill>
                  <a:srgbClr val="000000"/>
                </a:solidFill>
                <a:latin typeface="Book Antiqua"/>
              </a:rPr>
              <a:t>Momentum uses the past gradients to smooth out the parameter update. </a:t>
            </a:r>
            <a:endParaRPr lang="en-US" sz="2800" b="0" strike="noStrike" spc="-1" dirty="0">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dirty="0">
                <a:solidFill>
                  <a:srgbClr val="000000"/>
                </a:solidFill>
                <a:latin typeface="Book Antiqua"/>
              </a:rPr>
              <a:t>It computes an exponentially weighted average of gradients and then uses this gradient to update the weights. </a:t>
            </a:r>
            <a:endParaRPr lang="en-US" sz="28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519"/>
              </a:spcBef>
              <a:buNone/>
              <a:tabLst>
                <a:tab pos="0" algn="l"/>
              </a:tabLst>
            </a:pPr>
            <a:endParaRPr lang="en-US" sz="26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a:p>
            <a:pPr algn="just">
              <a:lnSpc>
                <a:spcPct val="100000"/>
              </a:lnSpc>
              <a:spcBef>
                <a:spcPts val="479"/>
              </a:spcBef>
              <a:buNone/>
              <a:tabLst>
                <a:tab pos="0" algn="l"/>
              </a:tabLst>
            </a:pPr>
            <a:endParaRPr lang="en-US" sz="2400" b="0" strike="noStrike" spc="-1" dirty="0">
              <a:latin typeface="Arial"/>
            </a:endParaRPr>
          </a:p>
        </p:txBody>
      </p:sp>
      <p:sp>
        <p:nvSpPr>
          <p:cNvPr id="98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8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990" name="Object 989"/>
          <p:cNvGraphicFramePr/>
          <p:nvPr/>
        </p:nvGraphicFramePr>
        <p:xfrm>
          <a:off x="1517760" y="4226040"/>
          <a:ext cx="2961720" cy="10152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990" name="Object 989"/>
                      <p:cNvPicPr/>
                      <p:nvPr/>
                    </p:nvPicPr>
                    <p:blipFill>
                      <a:blip r:embed="rId4"/>
                      <a:stretch/>
                    </p:blipFill>
                    <p:spPr>
                      <a:xfrm>
                        <a:off x="1517760" y="4226040"/>
                        <a:ext cx="2961720" cy="1015200"/>
                      </a:xfrm>
                      <a:prstGeom prst="rect">
                        <a:avLst/>
                      </a:prstGeom>
                      <a:ln w="0">
                        <a:noFill/>
                      </a:ln>
                    </p:spPr>
                  </p:pic>
                </p:oleObj>
              </mc:Fallback>
            </mc:AlternateContent>
          </a:graphicData>
        </a:graphic>
      </p:graphicFrame>
      <p:pic>
        <p:nvPicPr>
          <p:cNvPr id="992" name="Picture 991"/>
          <p:cNvPicPr/>
          <p:nvPr/>
        </p:nvPicPr>
        <p:blipFill>
          <a:blip r:embed="rId4"/>
          <a:stretch/>
        </p:blipFill>
        <p:spPr>
          <a:xfrm>
            <a:off x="1511280" y="4216320"/>
            <a:ext cx="2958840" cy="10155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3451235-906E-4550-BE20-D2307846ED55}" type="slidenum">
              <a:t>78</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99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Adagrad</a:t>
            </a:r>
            <a:endParaRPr lang="en-US" sz="28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In Adagrad, the variable </a:t>
            </a:r>
            <a:r>
              <a:rPr lang="en-US" sz="2600" b="0" i="1" strike="noStrike" spc="-1">
                <a:solidFill>
                  <a:srgbClr val="000000"/>
                </a:solidFill>
                <a:latin typeface="Book Antiqua"/>
              </a:rPr>
              <a:t>v</a:t>
            </a:r>
            <a:r>
              <a:rPr lang="en-US" sz="2600" b="0" strike="noStrike" spc="-1">
                <a:solidFill>
                  <a:srgbClr val="000000"/>
                </a:solidFill>
                <a:latin typeface="Book Antiqua"/>
              </a:rPr>
              <a:t>, called cache, keeps track of sum of the squared gradients, which in turn is used to normalize the parameter update.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99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99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02" name="Object 1001"/>
          <p:cNvGraphicFramePr/>
          <p:nvPr/>
        </p:nvGraphicFramePr>
        <p:xfrm>
          <a:off x="969840" y="3352680"/>
          <a:ext cx="3526560" cy="17787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02" name="Object 1001"/>
                      <p:cNvPicPr/>
                      <p:nvPr/>
                    </p:nvPicPr>
                    <p:blipFill>
                      <a:blip r:embed="rId4"/>
                      <a:stretch/>
                    </p:blipFill>
                    <p:spPr>
                      <a:xfrm>
                        <a:off x="969840" y="3352680"/>
                        <a:ext cx="3526560" cy="1778760"/>
                      </a:xfrm>
                      <a:prstGeom prst="rect">
                        <a:avLst/>
                      </a:prstGeom>
                      <a:ln w="0">
                        <a:noFill/>
                      </a:ln>
                    </p:spPr>
                  </p:pic>
                </p:oleObj>
              </mc:Fallback>
            </mc:AlternateContent>
          </a:graphicData>
        </a:graphic>
      </p:graphicFrame>
      <p:pic>
        <p:nvPicPr>
          <p:cNvPr id="1004" name="Picture 1003"/>
          <p:cNvPicPr/>
          <p:nvPr/>
        </p:nvPicPr>
        <p:blipFill>
          <a:blip r:embed="rId4"/>
          <a:stretch/>
        </p:blipFill>
        <p:spPr>
          <a:xfrm>
            <a:off x="965160" y="3352680"/>
            <a:ext cx="3517560" cy="17776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A99941A-899B-42EF-B423-9706818A8F2E}" type="slidenum">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a:bodyPr>
          <a:lstStyle/>
          <a:p>
            <a:pPr algn="ctr">
              <a:lnSpc>
                <a:spcPct val="100000"/>
              </a:lnSpc>
              <a:buNone/>
            </a:pPr>
            <a:r>
              <a:rPr lang="en-US" sz="4200" b="1" strike="noStrike" spc="-1">
                <a:solidFill>
                  <a:srgbClr val="000000"/>
                </a:solidFill>
                <a:latin typeface="Book Antiqua"/>
              </a:rPr>
              <a:t>Perceptron</a:t>
            </a:r>
            <a:endParaRPr lang="en-US" sz="4200" b="0" strike="noStrike" spc="-1">
              <a:latin typeface="Arial"/>
            </a:endParaRPr>
          </a:p>
        </p:txBody>
      </p:sp>
      <p:sp>
        <p:nvSpPr>
          <p:cNvPr id="10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Perceptron can be trained to show behavior of AND function and OR function because both are linearly separable. But, perceptron can not be trained to learn behavior of XOR function because it is not linearly separable.</a:t>
            </a:r>
            <a:endParaRPr lang="en-US" sz="2800" b="0" strike="noStrike" spc="-1">
              <a:latin typeface="Arial"/>
            </a:endParaRPr>
          </a:p>
        </p:txBody>
      </p:sp>
      <p:sp>
        <p:nvSpPr>
          <p:cNvPr id="1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pSp>
        <p:nvGrpSpPr>
          <p:cNvPr id="113" name="Group 10"/>
          <p:cNvGrpSpPr/>
          <p:nvPr/>
        </p:nvGrpSpPr>
        <p:grpSpPr>
          <a:xfrm>
            <a:off x="330840" y="3607920"/>
            <a:ext cx="2590920" cy="2361960"/>
            <a:chOff x="330840" y="3607920"/>
            <a:chExt cx="2590920" cy="2361960"/>
          </a:xfrm>
        </p:grpSpPr>
        <p:sp>
          <p:nvSpPr>
            <p:cNvPr id="114" name="Line 3"/>
            <p:cNvSpPr/>
            <p:nvPr/>
          </p:nvSpPr>
          <p:spPr>
            <a:xfrm>
              <a:off x="1245240" y="376020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15" name="Line 4"/>
            <p:cNvSpPr/>
            <p:nvPr/>
          </p:nvSpPr>
          <p:spPr>
            <a:xfrm flipH="1">
              <a:off x="330840" y="513180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16" name="Text Box 5"/>
            <p:cNvSpPr/>
            <p:nvPr/>
          </p:nvSpPr>
          <p:spPr>
            <a:xfrm>
              <a:off x="2486880" y="45982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17" name="Text Box 6"/>
            <p:cNvSpPr/>
            <p:nvPr/>
          </p:nvSpPr>
          <p:spPr>
            <a:xfrm>
              <a:off x="1343880" y="360792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18" name="Line 7"/>
            <p:cNvSpPr/>
            <p:nvPr/>
          </p:nvSpPr>
          <p:spPr>
            <a:xfrm>
              <a:off x="864360" y="376020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119" name="Oval 8"/>
            <p:cNvSpPr/>
            <p:nvPr/>
          </p:nvSpPr>
          <p:spPr>
            <a:xfrm>
              <a:off x="1855080" y="42937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20" name="Oval 9"/>
            <p:cNvSpPr/>
            <p:nvPr/>
          </p:nvSpPr>
          <p:spPr>
            <a:xfrm>
              <a:off x="1092960" y="42937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21" name="Oval 10"/>
            <p:cNvSpPr/>
            <p:nvPr/>
          </p:nvSpPr>
          <p:spPr>
            <a:xfrm>
              <a:off x="1092960" y="490320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22" name="Oval 11"/>
            <p:cNvSpPr/>
            <p:nvPr/>
          </p:nvSpPr>
          <p:spPr>
            <a:xfrm>
              <a:off x="1855080" y="490320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grpSp>
      <p:grpSp>
        <p:nvGrpSpPr>
          <p:cNvPr id="123" name="Group 3"/>
          <p:cNvGrpSpPr/>
          <p:nvPr/>
        </p:nvGrpSpPr>
        <p:grpSpPr>
          <a:xfrm>
            <a:off x="3112560" y="3560760"/>
            <a:ext cx="2556360" cy="2361960"/>
            <a:chOff x="3112560" y="3560760"/>
            <a:chExt cx="2556360" cy="2361960"/>
          </a:xfrm>
        </p:grpSpPr>
        <p:sp>
          <p:nvSpPr>
            <p:cNvPr id="124" name="Line 3"/>
            <p:cNvSpPr/>
            <p:nvPr/>
          </p:nvSpPr>
          <p:spPr>
            <a:xfrm>
              <a:off x="402696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25" name="Line 4"/>
            <p:cNvSpPr/>
            <p:nvPr/>
          </p:nvSpPr>
          <p:spPr>
            <a:xfrm flipH="1">
              <a:off x="3112560" y="5084640"/>
              <a:ext cx="243828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26" name="Text Box 5"/>
            <p:cNvSpPr/>
            <p:nvPr/>
          </p:nvSpPr>
          <p:spPr>
            <a:xfrm>
              <a:off x="526860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27" name="Text Box 6"/>
            <p:cNvSpPr/>
            <p:nvPr/>
          </p:nvSpPr>
          <p:spPr>
            <a:xfrm>
              <a:off x="4125600" y="356076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28" name="Line 7"/>
            <p:cNvSpPr/>
            <p:nvPr/>
          </p:nvSpPr>
          <p:spPr>
            <a:xfrm>
              <a:off x="3303000" y="4032000"/>
              <a:ext cx="2057400" cy="1828800"/>
            </a:xfrm>
            <a:prstGeom prst="line">
              <a:avLst/>
            </a:prstGeom>
            <a:ln w="57150">
              <a:solidFill>
                <a:srgbClr val="0000FF"/>
              </a:solidFill>
              <a:miter/>
            </a:ln>
          </p:spPr>
          <p:style>
            <a:lnRef idx="0">
              <a:scrgbClr r="0" g="0" b="0"/>
            </a:lnRef>
            <a:fillRef idx="0">
              <a:scrgbClr r="0" g="0" b="0"/>
            </a:fillRef>
            <a:effectRef idx="0">
              <a:scrgbClr r="0" g="0" b="0"/>
            </a:effectRef>
            <a:fontRef idx="minor"/>
          </p:style>
        </p:sp>
        <p:sp>
          <p:nvSpPr>
            <p:cNvPr id="129" name="Oval 8"/>
            <p:cNvSpPr/>
            <p:nvPr/>
          </p:nvSpPr>
          <p:spPr>
            <a:xfrm>
              <a:off x="4636800" y="418932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30" name="Oval 9"/>
            <p:cNvSpPr/>
            <p:nvPr/>
          </p:nvSpPr>
          <p:spPr>
            <a:xfrm>
              <a:off x="3874680" y="41324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31" name="Oval 10"/>
            <p:cNvSpPr/>
            <p:nvPr/>
          </p:nvSpPr>
          <p:spPr>
            <a:xfrm>
              <a:off x="387468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32" name="Oval 11"/>
            <p:cNvSpPr/>
            <p:nvPr/>
          </p:nvSpPr>
          <p:spPr>
            <a:xfrm>
              <a:off x="463680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grpSp>
      <p:sp>
        <p:nvSpPr>
          <p:cNvPr id="133" name="TextBox 5"/>
          <p:cNvSpPr/>
          <p:nvPr/>
        </p:nvSpPr>
        <p:spPr>
          <a:xfrm>
            <a:off x="441000" y="596988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AND Function</a:t>
            </a:r>
            <a:endParaRPr lang="en-US" sz="1800" b="0" strike="noStrike" spc="-1">
              <a:latin typeface="Arial"/>
            </a:endParaRPr>
          </a:p>
        </p:txBody>
      </p:sp>
      <p:sp>
        <p:nvSpPr>
          <p:cNvPr id="134" name="TextBox 33"/>
          <p:cNvSpPr/>
          <p:nvPr/>
        </p:nvSpPr>
        <p:spPr>
          <a:xfrm>
            <a:off x="3460320" y="612324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OR Function</a:t>
            </a:r>
            <a:endParaRPr lang="en-US" sz="1800" b="0" strike="noStrike" spc="-1">
              <a:latin typeface="Arial"/>
            </a:endParaRPr>
          </a:p>
        </p:txBody>
      </p:sp>
      <p:sp>
        <p:nvSpPr>
          <p:cNvPr id="135" name="Line 3"/>
          <p:cNvSpPr/>
          <p:nvPr/>
        </p:nvSpPr>
        <p:spPr>
          <a:xfrm>
            <a:off x="6732720" y="3713040"/>
            <a:ext cx="360" cy="220968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36" name="Line 4"/>
          <p:cNvSpPr/>
          <p:nvPr/>
        </p:nvSpPr>
        <p:spPr>
          <a:xfrm flipH="1">
            <a:off x="5818320" y="5084640"/>
            <a:ext cx="2438640" cy="360"/>
          </a:xfrm>
          <a:prstGeom prst="line">
            <a:avLst/>
          </a:prstGeom>
          <a:ln w="38100">
            <a:solidFill>
              <a:srgbClr val="000000"/>
            </a:solidFill>
            <a:miter/>
            <a:headEnd type="triangle" w="med" len="med"/>
          </a:ln>
        </p:spPr>
        <p:style>
          <a:lnRef idx="0">
            <a:scrgbClr r="0" g="0" b="0"/>
          </a:lnRef>
          <a:fillRef idx="0">
            <a:scrgbClr r="0" g="0" b="0"/>
          </a:fillRef>
          <a:effectRef idx="0">
            <a:scrgbClr r="0" g="0" b="0"/>
          </a:effectRef>
          <a:fontRef idx="minor"/>
        </p:style>
      </p:sp>
      <p:sp>
        <p:nvSpPr>
          <p:cNvPr id="137" name="Text Box 5"/>
          <p:cNvSpPr/>
          <p:nvPr/>
        </p:nvSpPr>
        <p:spPr>
          <a:xfrm>
            <a:off x="7974360" y="455148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1</a:t>
            </a:r>
            <a:endParaRPr lang="en-US" sz="1800" b="0" strike="noStrike" spc="-1">
              <a:latin typeface="Arial"/>
            </a:endParaRPr>
          </a:p>
        </p:txBody>
      </p:sp>
      <p:sp>
        <p:nvSpPr>
          <p:cNvPr id="138" name="Text Box 6"/>
          <p:cNvSpPr/>
          <p:nvPr/>
        </p:nvSpPr>
        <p:spPr>
          <a:xfrm>
            <a:off x="6831360" y="3560760"/>
            <a:ext cx="400320" cy="401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sv-SE" sz="1800" b="0" strike="noStrike" spc="-1">
                <a:solidFill>
                  <a:srgbClr val="000000"/>
                </a:solidFill>
                <a:latin typeface="Calibri"/>
                <a:ea typeface="DejaVu Sans"/>
              </a:rPr>
              <a:t>x</a:t>
            </a:r>
            <a:r>
              <a:rPr lang="sv-SE" sz="1800" b="0" strike="noStrike" spc="-1" baseline="-25000">
                <a:solidFill>
                  <a:srgbClr val="000000"/>
                </a:solidFill>
                <a:latin typeface="Calibri"/>
                <a:ea typeface="DejaVu Sans"/>
              </a:rPr>
              <a:t>2</a:t>
            </a:r>
            <a:endParaRPr lang="en-US" sz="1800" b="0" strike="noStrike" spc="-1">
              <a:latin typeface="Arial"/>
            </a:endParaRPr>
          </a:p>
        </p:txBody>
      </p:sp>
      <p:sp>
        <p:nvSpPr>
          <p:cNvPr id="139" name="Oval 8"/>
          <p:cNvSpPr/>
          <p:nvPr/>
        </p:nvSpPr>
        <p:spPr>
          <a:xfrm>
            <a:off x="734256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40" name="Oval 9"/>
          <p:cNvSpPr/>
          <p:nvPr/>
        </p:nvSpPr>
        <p:spPr>
          <a:xfrm>
            <a:off x="6580440" y="424656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41" name="Oval 10"/>
          <p:cNvSpPr/>
          <p:nvPr/>
        </p:nvSpPr>
        <p:spPr>
          <a:xfrm>
            <a:off x="658044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0</a:t>
            </a:r>
            <a:endParaRPr lang="en-US" sz="1800" b="0" strike="noStrike" spc="-1">
              <a:latin typeface="Arial"/>
            </a:endParaRPr>
          </a:p>
        </p:txBody>
      </p:sp>
      <p:sp>
        <p:nvSpPr>
          <p:cNvPr id="142" name="Oval 11"/>
          <p:cNvSpPr/>
          <p:nvPr/>
        </p:nvSpPr>
        <p:spPr>
          <a:xfrm>
            <a:off x="7342560" y="4856040"/>
            <a:ext cx="380160" cy="380160"/>
          </a:xfrm>
          <a:prstGeom prst="ellipse">
            <a:avLst/>
          </a:prstGeom>
          <a:solidFill>
            <a:schemeClr val="accent1"/>
          </a:solidFill>
          <a:ln w="9525">
            <a:solidFill>
              <a:srgbClr val="000000"/>
            </a:solidFill>
            <a:miter/>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gn="ctr">
              <a:lnSpc>
                <a:spcPct val="100000"/>
              </a:lnSpc>
              <a:buNone/>
            </a:pPr>
            <a:r>
              <a:rPr lang="en-US" sz="1800" b="0" strike="noStrike" spc="-1">
                <a:solidFill>
                  <a:srgbClr val="000000"/>
                </a:solidFill>
                <a:latin typeface="Calibri"/>
                <a:ea typeface="新細明體"/>
              </a:rPr>
              <a:t>1</a:t>
            </a:r>
            <a:endParaRPr lang="en-US" sz="1800" b="0" strike="noStrike" spc="-1">
              <a:latin typeface="Arial"/>
            </a:endParaRPr>
          </a:p>
        </p:txBody>
      </p:sp>
      <p:sp>
        <p:nvSpPr>
          <p:cNvPr id="143" name="TextBox 54"/>
          <p:cNvSpPr/>
          <p:nvPr/>
        </p:nvSpPr>
        <p:spPr>
          <a:xfrm>
            <a:off x="6239160" y="6089040"/>
            <a:ext cx="2206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1" strike="noStrike" spc="-1">
                <a:solidFill>
                  <a:srgbClr val="000000"/>
                </a:solidFill>
                <a:latin typeface="Book Antiqua"/>
                <a:ea typeface="DejaVu Sans"/>
              </a:rPr>
              <a:t>Fig: XOR Function</a:t>
            </a:r>
            <a:endParaRPr lang="en-US" sz="1800" b="0" strike="noStrike" spc="-1">
              <a:latin typeface="Arial"/>
            </a:endParaRPr>
          </a:p>
        </p:txBody>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8E3E49A-A081-4B2B-827F-186763764CD9}" type="slidenum">
              <a:t>8</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06"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Adagrad</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 effect of above equations is that Weights receiving high gradients will have their effective learning rate reduced. On the other hand, weights receiving small gradients will have their effective learning rate increased.</a:t>
            </a:r>
            <a:endParaRPr lang="en-US" sz="28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0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0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8139CB4D-D3B6-47E4-91C8-BEE19D895754}" type="slidenum">
              <a:t>80</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15"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Adadelta</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Adadelta  is an extension of Adagrad that seeks to reduce its aggressive, monotonically decreasing learning rate. Instead of accumulating all past squared gradients, Adadelta restricts the window of accumulated past gradients to some fixed size W.</a:t>
            </a:r>
            <a:endParaRPr lang="en-US" sz="28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1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1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9A1AC49-415C-4034-AC05-86BCBCB0DA0A}" type="slidenum">
              <a:t>81</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2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41"/>
              </a:spcBef>
              <a:buNone/>
              <a:tabLst>
                <a:tab pos="0" algn="l"/>
              </a:tabLst>
            </a:pPr>
            <a:r>
              <a:rPr lang="en-US" sz="2700" b="1" u="sng" strike="noStrike" spc="-1">
                <a:solidFill>
                  <a:srgbClr val="000000"/>
                </a:solidFill>
                <a:uFillTx/>
                <a:latin typeface="Book Antiqua"/>
              </a:rPr>
              <a:t>RMSProp</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Adagrad decays the learning rate very aggressively (as the denominator grows). As a result, after a while, parameters receiving larger gradients will start receiving very small updates because of the decayed learning rate. </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To avoid this why not decay the denominator and prevent its rapid growth.</a:t>
            </a:r>
            <a:endParaRPr lang="en-US" sz="2700" b="0" strike="noStrike" spc="-1">
              <a:latin typeface="Arial"/>
            </a:endParaRPr>
          </a:p>
          <a:p>
            <a:pPr marL="343080" indent="-343080" algn="just">
              <a:lnSpc>
                <a:spcPct val="100000"/>
              </a:lnSpc>
              <a:spcBef>
                <a:spcPts val="541"/>
              </a:spcBef>
              <a:buClr>
                <a:srgbClr val="000000"/>
              </a:buClr>
              <a:buFont typeface="Arial"/>
              <a:buChar char="•"/>
              <a:tabLst>
                <a:tab pos="0" algn="l"/>
              </a:tabLst>
            </a:pPr>
            <a:r>
              <a:rPr lang="en-US" sz="2700" b="0" strike="noStrike" spc="-1">
                <a:solidFill>
                  <a:srgbClr val="000000"/>
                </a:solidFill>
                <a:latin typeface="Book Antiqua"/>
              </a:rPr>
              <a:t>RMSProp stands for root mean squared propagation and avoids monotonically increasing denominator of Adagrad.</a:t>
            </a:r>
            <a:endParaRPr lang="en-US" sz="2700" b="0" strike="noStrike" spc="-1">
              <a:latin typeface="Arial"/>
            </a:endParaRPr>
          </a:p>
          <a:p>
            <a:pPr algn="just">
              <a:lnSpc>
                <a:spcPct val="100000"/>
              </a:lnSpc>
              <a:spcBef>
                <a:spcPts val="541"/>
              </a:spcBef>
              <a:buNone/>
              <a:tabLst>
                <a:tab pos="0" algn="l"/>
              </a:tabLst>
            </a:pPr>
            <a:endParaRPr lang="en-US" sz="2700" b="0" strike="noStrike" spc="-1">
              <a:latin typeface="Arial"/>
            </a:endParaRPr>
          </a:p>
          <a:p>
            <a:pPr algn="just">
              <a:lnSpc>
                <a:spcPct val="100000"/>
              </a:lnSpc>
              <a:spcBef>
                <a:spcPts val="541"/>
              </a:spcBef>
              <a:buNone/>
              <a:tabLst>
                <a:tab pos="0" algn="l"/>
              </a:tabLst>
            </a:pPr>
            <a:endParaRPr lang="en-US" sz="2700" b="0" strike="noStrike" spc="-1">
              <a:latin typeface="Arial"/>
            </a:endParaRPr>
          </a:p>
        </p:txBody>
      </p:sp>
      <p:sp>
        <p:nvSpPr>
          <p:cNvPr id="102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2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64E1A395-E983-42EC-AE3C-FC9FF2B03E53}" type="slidenum">
              <a:t>82</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3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RMSProp</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The central idea of RMSProp is keep the moving average of the squared gradients for each weight. And then divide the learning rate by root mean square of the squared gradients.</a:t>
            </a:r>
            <a:endParaRPr lang="en-US" sz="2800" b="0" strike="noStrike" spc="-1">
              <a:latin typeface="Arial"/>
            </a:endParaRPr>
          </a:p>
          <a:p>
            <a:pPr algn="just">
              <a:lnSpc>
                <a:spcPct val="100000"/>
              </a:lnSpc>
              <a:spcBef>
                <a:spcPts val="519"/>
              </a:spcBef>
              <a:buNone/>
              <a:tabLst>
                <a:tab pos="0" algn="l"/>
              </a:tabLst>
            </a:pPr>
            <a:endParaRPr lang="en-US" sz="26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p:txBody>
      </p:sp>
      <p:sp>
        <p:nvSpPr>
          <p:cNvPr id="103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3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4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41" name="Object 1040"/>
          <p:cNvGraphicFramePr/>
          <p:nvPr/>
        </p:nvGraphicFramePr>
        <p:xfrm>
          <a:off x="1219320" y="3809880"/>
          <a:ext cx="3656880" cy="532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41" name="Object 1040"/>
                      <p:cNvPicPr/>
                      <p:nvPr/>
                    </p:nvPicPr>
                    <p:blipFill>
                      <a:blip r:embed="rId4"/>
                      <a:stretch/>
                    </p:blipFill>
                    <p:spPr>
                      <a:xfrm>
                        <a:off x="1219320" y="3809880"/>
                        <a:ext cx="3656880" cy="532800"/>
                      </a:xfrm>
                      <a:prstGeom prst="rect">
                        <a:avLst/>
                      </a:prstGeom>
                      <a:ln w="0">
                        <a:noFill/>
                      </a:ln>
                    </p:spPr>
                  </p:pic>
                </p:oleObj>
              </mc:Fallback>
            </mc:AlternateContent>
          </a:graphicData>
        </a:graphic>
      </p:graphicFrame>
      <p:graphicFrame>
        <p:nvGraphicFramePr>
          <p:cNvPr id="1043" name="Object 1042"/>
          <p:cNvGraphicFramePr/>
          <p:nvPr/>
        </p:nvGraphicFramePr>
        <p:xfrm>
          <a:off x="1143000" y="4724280"/>
          <a:ext cx="3504600" cy="106596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43" name="Object 1042"/>
                      <p:cNvPicPr/>
                      <p:nvPr/>
                    </p:nvPicPr>
                    <p:blipFill>
                      <a:blip r:embed="rId6"/>
                      <a:stretch/>
                    </p:blipFill>
                    <p:spPr>
                      <a:xfrm>
                        <a:off x="1143000" y="4724280"/>
                        <a:ext cx="3504600" cy="1065960"/>
                      </a:xfrm>
                      <a:prstGeom prst="rect">
                        <a:avLst/>
                      </a:prstGeom>
                      <a:ln w="0">
                        <a:noFill/>
                      </a:ln>
                    </p:spPr>
                  </p:pic>
                </p:oleObj>
              </mc:Fallback>
            </mc:AlternateContent>
          </a:graphicData>
        </a:graphic>
      </p:graphicFrame>
      <p:pic>
        <p:nvPicPr>
          <p:cNvPr id="1045" name="Picture 1044"/>
          <p:cNvPicPr/>
          <p:nvPr/>
        </p:nvPicPr>
        <p:blipFill>
          <a:blip r:embed="rId4"/>
          <a:stretch/>
        </p:blipFill>
        <p:spPr>
          <a:xfrm>
            <a:off x="1219320" y="3809880"/>
            <a:ext cx="3657240" cy="533160"/>
          </a:xfrm>
          <a:prstGeom prst="rect">
            <a:avLst/>
          </a:prstGeom>
          <a:ln w="0">
            <a:noFill/>
          </a:ln>
        </p:spPr>
      </p:pic>
      <p:pic>
        <p:nvPicPr>
          <p:cNvPr id="1046" name="Picture 1045"/>
          <p:cNvPicPr/>
          <p:nvPr/>
        </p:nvPicPr>
        <p:blipFill>
          <a:blip r:embed="rId6"/>
          <a:stretch/>
        </p:blipFill>
        <p:spPr>
          <a:xfrm>
            <a:off x="1143000" y="4724280"/>
            <a:ext cx="3504960" cy="10663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E5B06CDB-585E-4E83-BE10-11D57084943C}" type="slidenum">
              <a:t>83</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4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Adam</a:t>
            </a:r>
            <a:endParaRPr lang="en-US" sz="2800" b="0" strike="noStrike" spc="-1">
              <a:latin typeface="Arial"/>
            </a:endParaRPr>
          </a:p>
          <a:p>
            <a:pPr marL="343080" indent="-343080" algn="just">
              <a:lnSpc>
                <a:spcPct val="100000"/>
              </a:lnSpc>
              <a:spcBef>
                <a:spcPts val="561"/>
              </a:spcBef>
              <a:buClr>
                <a:srgbClr val="000000"/>
              </a:buClr>
              <a:buFont typeface="Arial"/>
              <a:buChar char="•"/>
              <a:tabLst>
                <a:tab pos="0" algn="l"/>
              </a:tabLst>
            </a:pPr>
            <a:r>
              <a:rPr lang="en-US" sz="2800" b="0" strike="noStrike" spc="-1">
                <a:solidFill>
                  <a:srgbClr val="000000"/>
                </a:solidFill>
                <a:latin typeface="Book Antiqua"/>
              </a:rPr>
              <a:t>Adam update can be considered as RMSprop with momentum. In place of raw and noisy gradient vector </a:t>
            </a:r>
            <a:r>
              <a:rPr lang="en-US" sz="2800" b="0" i="1" strike="noStrike" spc="-1">
                <a:solidFill>
                  <a:srgbClr val="000000"/>
                </a:solidFill>
                <a:latin typeface="Book Antiqua"/>
              </a:rPr>
              <a:t>dw</a:t>
            </a:r>
            <a:r>
              <a:rPr lang="en-US" sz="2800" b="0" strike="noStrike" spc="-1">
                <a:solidFill>
                  <a:srgbClr val="000000"/>
                </a:solidFill>
                <a:latin typeface="Book Antiqua"/>
              </a:rPr>
              <a:t>, weighted average of gradients are used.</a:t>
            </a:r>
            <a:endParaRPr lang="en-US" sz="2800" b="0" strike="noStrike" spc="-1">
              <a:latin typeface="Arial"/>
            </a:endParaRPr>
          </a:p>
          <a:p>
            <a:pPr marL="343080" indent="-343080" algn="just">
              <a:lnSpc>
                <a:spcPct val="100000"/>
              </a:lnSpc>
              <a:spcBef>
                <a:spcPts val="561"/>
              </a:spcBef>
              <a:buNone/>
              <a:tabLst>
                <a:tab pos="0" algn="l"/>
              </a:tabLst>
            </a:pPr>
            <a:r>
              <a:rPr lang="en-US" sz="2800" b="0" strike="noStrike" spc="-1">
                <a:solidFill>
                  <a:srgbClr val="000000"/>
                </a:solidFill>
                <a:latin typeface="Book Antiqua"/>
              </a:rPr>
              <a:t>	</a:t>
            </a:r>
            <a:r>
              <a:rPr lang="en-US" sz="2800" b="0" i="1" strike="noStrike" spc="-1">
                <a:solidFill>
                  <a:srgbClr val="000000"/>
                </a:solidFill>
                <a:latin typeface="Book Antiqua"/>
              </a:rPr>
              <a:t>Weighted average of gradients</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	 Weighted average of squared gradients</a:t>
            </a:r>
            <a:endParaRPr lang="en-US" sz="28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4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5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56" name="Object 1055"/>
          <p:cNvGraphicFramePr/>
          <p:nvPr/>
        </p:nvGraphicFramePr>
        <p:xfrm>
          <a:off x="990720" y="4267080"/>
          <a:ext cx="4037760" cy="46764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56" name="Object 1055"/>
                      <p:cNvPicPr/>
                      <p:nvPr/>
                    </p:nvPicPr>
                    <p:blipFill>
                      <a:blip r:embed="rId4"/>
                      <a:stretch/>
                    </p:blipFill>
                    <p:spPr>
                      <a:xfrm>
                        <a:off x="990720" y="4267080"/>
                        <a:ext cx="4037760" cy="467640"/>
                      </a:xfrm>
                      <a:prstGeom prst="rect">
                        <a:avLst/>
                      </a:prstGeom>
                      <a:ln w="0">
                        <a:noFill/>
                      </a:ln>
                    </p:spPr>
                  </p:pic>
                </p:oleObj>
              </mc:Fallback>
            </mc:AlternateContent>
          </a:graphicData>
        </a:graphic>
      </p:graphicFrame>
      <p:graphicFrame>
        <p:nvGraphicFramePr>
          <p:cNvPr id="1058" name="Object 1057"/>
          <p:cNvGraphicFramePr/>
          <p:nvPr/>
        </p:nvGraphicFramePr>
        <p:xfrm>
          <a:off x="1041480" y="5486400"/>
          <a:ext cx="3682440" cy="48024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58" name="Object 1057"/>
                      <p:cNvPicPr/>
                      <p:nvPr/>
                    </p:nvPicPr>
                    <p:blipFill>
                      <a:blip r:embed="rId6"/>
                      <a:stretch/>
                    </p:blipFill>
                    <p:spPr>
                      <a:xfrm>
                        <a:off x="1041480" y="5486400"/>
                        <a:ext cx="3682440" cy="480240"/>
                      </a:xfrm>
                      <a:prstGeom prst="rect">
                        <a:avLst/>
                      </a:prstGeom>
                      <a:ln w="0">
                        <a:noFill/>
                      </a:ln>
                    </p:spPr>
                  </p:pic>
                </p:oleObj>
              </mc:Fallback>
            </mc:AlternateContent>
          </a:graphicData>
        </a:graphic>
      </p:graphicFrame>
      <p:pic>
        <p:nvPicPr>
          <p:cNvPr id="1060" name="Picture 1059"/>
          <p:cNvPicPr/>
          <p:nvPr/>
        </p:nvPicPr>
        <p:blipFill>
          <a:blip r:embed="rId4"/>
          <a:stretch/>
        </p:blipFill>
        <p:spPr>
          <a:xfrm>
            <a:off x="990720" y="4267080"/>
            <a:ext cx="4038120" cy="456840"/>
          </a:xfrm>
          <a:prstGeom prst="rect">
            <a:avLst/>
          </a:prstGeom>
          <a:ln w="0">
            <a:noFill/>
          </a:ln>
        </p:spPr>
      </p:pic>
      <p:pic>
        <p:nvPicPr>
          <p:cNvPr id="1061" name="Picture 1060"/>
          <p:cNvPicPr/>
          <p:nvPr/>
        </p:nvPicPr>
        <p:blipFill>
          <a:blip r:embed="rId6"/>
          <a:stretch/>
        </p:blipFill>
        <p:spPr>
          <a:xfrm>
            <a:off x="1041480" y="5486400"/>
            <a:ext cx="3682800" cy="4694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FF6B04B-2648-49C8-9E50-A3729C9A1A6A}" type="slidenum">
              <a:t>84</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6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561"/>
              </a:spcBef>
              <a:buNone/>
              <a:tabLst>
                <a:tab pos="0" algn="l"/>
              </a:tabLst>
            </a:pPr>
            <a:r>
              <a:rPr lang="en-US" sz="2800" b="1" u="sng" strike="noStrike" spc="-1">
                <a:solidFill>
                  <a:srgbClr val="000000"/>
                </a:solidFill>
                <a:uFillTx/>
                <a:latin typeface="Book Antiqua"/>
              </a:rPr>
              <a:t>Adam</a:t>
            </a: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Bias Correction</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561"/>
              </a:spcBef>
              <a:buNone/>
              <a:tabLst>
                <a:tab pos="0" algn="l"/>
              </a:tabLst>
            </a:pPr>
            <a:r>
              <a:rPr lang="en-US" sz="2800" b="0" i="1" strike="noStrike" spc="-1">
                <a:solidFill>
                  <a:srgbClr val="000000"/>
                </a:solidFill>
                <a:latin typeface="Book Antiqua"/>
              </a:rPr>
              <a:t>Finally, update weights as below:</a:t>
            </a:r>
            <a:endParaRPr lang="en-US" sz="2800" b="0" strike="noStrike" spc="-1">
              <a:latin typeface="Arial"/>
            </a:endParaRPr>
          </a:p>
          <a:p>
            <a:pPr marL="343080" indent="-343080" algn="just">
              <a:lnSpc>
                <a:spcPct val="100000"/>
              </a:lnSpc>
              <a:spcBef>
                <a:spcPts val="561"/>
              </a:spcBef>
              <a:buNone/>
              <a:tabLst>
                <a:tab pos="0" algn="l"/>
              </a:tabLst>
            </a:pPr>
            <a:endParaRPr lang="en-US" sz="28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6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6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7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71" name="Object 1070"/>
          <p:cNvGraphicFramePr/>
          <p:nvPr/>
        </p:nvGraphicFramePr>
        <p:xfrm>
          <a:off x="609480" y="2514600"/>
          <a:ext cx="4965120" cy="9612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71" name="Object 1070"/>
                      <p:cNvPicPr/>
                      <p:nvPr/>
                    </p:nvPicPr>
                    <p:blipFill>
                      <a:blip r:embed="rId4"/>
                      <a:stretch/>
                    </p:blipFill>
                    <p:spPr>
                      <a:xfrm>
                        <a:off x="609480" y="2514600"/>
                        <a:ext cx="4965120" cy="961200"/>
                      </a:xfrm>
                      <a:prstGeom prst="rect">
                        <a:avLst/>
                      </a:prstGeom>
                      <a:ln w="0">
                        <a:noFill/>
                      </a:ln>
                    </p:spPr>
                  </p:pic>
                </p:oleObj>
              </mc:Fallback>
            </mc:AlternateContent>
          </a:graphicData>
        </a:graphic>
      </p:graphicFrame>
      <p:graphicFrame>
        <p:nvGraphicFramePr>
          <p:cNvPr id="1073" name="Object 1072"/>
          <p:cNvGraphicFramePr/>
          <p:nvPr/>
        </p:nvGraphicFramePr>
        <p:xfrm>
          <a:off x="438120" y="4191120"/>
          <a:ext cx="4291920" cy="984960"/>
        </p:xfrm>
        <a:graphic>
          <a:graphicData uri="http://schemas.openxmlformats.org/presentationml/2006/ole">
            <mc:AlternateContent xmlns:mc="http://schemas.openxmlformats.org/markup-compatibility/2006">
              <mc:Choice xmlns:v="urn:schemas-microsoft-com:vml" Requires="v">
                <p:oleObj r:id="rId5" imgW="0" imgH="0" progId="Equation.3">
                  <p:embed/>
                </p:oleObj>
              </mc:Choice>
              <mc:Fallback>
                <p:oleObj r:id="rId5" imgW="0" imgH="0" progId="Equation.3">
                  <p:embed/>
                  <p:pic>
                    <p:nvPicPr>
                      <p:cNvPr id="1073" name="Object 1072"/>
                      <p:cNvPicPr/>
                      <p:nvPr/>
                    </p:nvPicPr>
                    <p:blipFill>
                      <a:blip r:embed="rId6"/>
                      <a:stretch/>
                    </p:blipFill>
                    <p:spPr>
                      <a:xfrm>
                        <a:off x="438120" y="4191120"/>
                        <a:ext cx="4291920" cy="984960"/>
                      </a:xfrm>
                      <a:prstGeom prst="rect">
                        <a:avLst/>
                      </a:prstGeom>
                      <a:ln w="0">
                        <a:noFill/>
                      </a:ln>
                    </p:spPr>
                  </p:pic>
                </p:oleObj>
              </mc:Fallback>
            </mc:AlternateContent>
          </a:graphicData>
        </a:graphic>
      </p:graphicFrame>
      <p:pic>
        <p:nvPicPr>
          <p:cNvPr id="1075" name="Picture 1074"/>
          <p:cNvPicPr/>
          <p:nvPr/>
        </p:nvPicPr>
        <p:blipFill>
          <a:blip r:embed="rId4"/>
          <a:stretch/>
        </p:blipFill>
        <p:spPr>
          <a:xfrm>
            <a:off x="609480" y="2514600"/>
            <a:ext cx="4965480" cy="952200"/>
          </a:xfrm>
          <a:prstGeom prst="rect">
            <a:avLst/>
          </a:prstGeom>
          <a:ln w="0">
            <a:noFill/>
          </a:ln>
        </p:spPr>
      </p:pic>
      <p:pic>
        <p:nvPicPr>
          <p:cNvPr id="1076" name="Picture 1075"/>
          <p:cNvPicPr/>
          <p:nvPr/>
        </p:nvPicPr>
        <p:blipFill>
          <a:blip r:embed="rId6"/>
          <a:stretch/>
        </p:blipFill>
        <p:spPr>
          <a:xfrm>
            <a:off x="431640" y="4191120"/>
            <a:ext cx="4292280" cy="97740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5DA7AE34-26D5-435C-A101-CDDCEF7E5AFA}" type="slidenum">
              <a:t>85</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78"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following simple ANN with logistic activation function. Assume that                                                . Calculate weight updates for the given training Sample using (1) Momentum (2) Adagrad (3) RMSProp and (4) Adam</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7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8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086" name="Object 1085"/>
          <p:cNvGraphicFramePr/>
          <p:nvPr/>
        </p:nvGraphicFramePr>
        <p:xfrm>
          <a:off x="4023000" y="2330280"/>
          <a:ext cx="3633120" cy="316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086" name="Object 1085"/>
                      <p:cNvPicPr/>
                      <p:nvPr/>
                    </p:nvPicPr>
                    <p:blipFill>
                      <a:blip r:embed="rId4"/>
                      <a:stretch/>
                    </p:blipFill>
                    <p:spPr>
                      <a:xfrm>
                        <a:off x="4023000" y="2330280"/>
                        <a:ext cx="3633120" cy="316800"/>
                      </a:xfrm>
                      <a:prstGeom prst="rect">
                        <a:avLst/>
                      </a:prstGeom>
                      <a:ln w="0">
                        <a:noFill/>
                      </a:ln>
                    </p:spPr>
                  </p:pic>
                </p:oleObj>
              </mc:Fallback>
            </mc:AlternateContent>
          </a:graphicData>
        </a:graphic>
      </p:graphicFrame>
      <p:pic>
        <p:nvPicPr>
          <p:cNvPr id="1088" name="Picture 4"/>
          <p:cNvPicPr/>
          <p:nvPr/>
        </p:nvPicPr>
        <p:blipFill>
          <a:blip r:embed="rId5"/>
          <a:stretch/>
        </p:blipFill>
        <p:spPr>
          <a:xfrm>
            <a:off x="3809880" y="3429000"/>
            <a:ext cx="3332880" cy="1780560"/>
          </a:xfrm>
          <a:prstGeom prst="rect">
            <a:avLst/>
          </a:prstGeom>
          <a:ln w="9525">
            <a:noFill/>
          </a:ln>
        </p:spPr>
      </p:pic>
      <p:graphicFrame>
        <p:nvGraphicFramePr>
          <p:cNvPr id="1089" name="Table 15"/>
          <p:cNvGraphicFramePr/>
          <p:nvPr/>
        </p:nvGraphicFramePr>
        <p:xfrm>
          <a:off x="1219320" y="3809880"/>
          <a:ext cx="1752120" cy="1483200"/>
        </p:xfrm>
        <a:graphic>
          <a:graphicData uri="http://schemas.openxmlformats.org/drawingml/2006/table">
            <a:tbl>
              <a:tblPr/>
              <a:tblGrid>
                <a:gridCol w="533160">
                  <a:extLst>
                    <a:ext uri="{9D8B030D-6E8A-4147-A177-3AD203B41FA5}">
                      <a16:colId xmlns:a16="http://schemas.microsoft.com/office/drawing/2014/main" val="20000"/>
                    </a:ext>
                  </a:extLst>
                </a:gridCol>
                <a:gridCol w="5331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0.2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pic>
        <p:nvPicPr>
          <p:cNvPr id="1090" name="Picture 1089"/>
          <p:cNvPicPr/>
          <p:nvPr/>
        </p:nvPicPr>
        <p:blipFill>
          <a:blip r:embed="rId4"/>
          <a:stretch/>
        </p:blipFill>
        <p:spPr>
          <a:xfrm>
            <a:off x="4013280" y="2324160"/>
            <a:ext cx="3631680" cy="317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9F51C5FF-37A2-4212-8EDB-D6F1A3304370}" type="slidenum">
              <a:t>86</a:t>
            </a:fld>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092"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(1,0.6,0.8)</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09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09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00" name="Object 1099"/>
          <p:cNvGraphicFramePr/>
          <p:nvPr/>
        </p:nvGraphicFramePr>
        <p:xfrm>
          <a:off x="3657600" y="1676520"/>
          <a:ext cx="487620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00" name="Object 1099"/>
                      <p:cNvPicPr/>
                      <p:nvPr/>
                    </p:nvPicPr>
                    <p:blipFill>
                      <a:blip r:embed="rId4"/>
                      <a:stretch/>
                    </p:blipFill>
                    <p:spPr>
                      <a:xfrm>
                        <a:off x="3657600" y="1676520"/>
                        <a:ext cx="4876200" cy="4791960"/>
                      </a:xfrm>
                      <a:prstGeom prst="rect">
                        <a:avLst/>
                      </a:prstGeom>
                      <a:ln w="0">
                        <a:noFill/>
                      </a:ln>
                    </p:spPr>
                  </p:pic>
                </p:oleObj>
              </mc:Fallback>
            </mc:AlternateContent>
          </a:graphicData>
        </a:graphic>
      </p:graphicFrame>
      <p:pic>
        <p:nvPicPr>
          <p:cNvPr id="1102" name="Picture 1101"/>
          <p:cNvPicPr/>
          <p:nvPr/>
        </p:nvPicPr>
        <p:blipFill>
          <a:blip r:embed="rId4"/>
          <a:stretch/>
        </p:blipFill>
        <p:spPr>
          <a:xfrm>
            <a:off x="-4869540" y="2289780"/>
            <a:ext cx="487656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C238735-7593-4755-9902-47F006F84D02}" type="slidenum">
              <a:t>87</a:t>
            </a:fld>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04"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(0.5,0.5,0.6)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0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0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12" name="Object 1111"/>
          <p:cNvGraphicFramePr/>
          <p:nvPr/>
        </p:nvGraphicFramePr>
        <p:xfrm>
          <a:off x="3625920" y="1676520"/>
          <a:ext cx="493956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12" name="Object 1111"/>
                      <p:cNvPicPr/>
                      <p:nvPr/>
                    </p:nvPicPr>
                    <p:blipFill>
                      <a:blip r:embed="rId4"/>
                      <a:stretch/>
                    </p:blipFill>
                    <p:spPr>
                      <a:xfrm>
                        <a:off x="3625920" y="1676520"/>
                        <a:ext cx="4939560" cy="4791960"/>
                      </a:xfrm>
                      <a:prstGeom prst="rect">
                        <a:avLst/>
                      </a:prstGeom>
                      <a:ln w="0">
                        <a:noFill/>
                      </a:ln>
                    </p:spPr>
                  </p:pic>
                </p:oleObj>
              </mc:Fallback>
            </mc:AlternateContent>
          </a:graphicData>
        </a:graphic>
      </p:graphicFrame>
      <p:pic>
        <p:nvPicPr>
          <p:cNvPr id="1114" name="Picture 1113"/>
          <p:cNvPicPr/>
          <p:nvPr/>
        </p:nvPicPr>
        <p:blipFill>
          <a:blip r:embed="rId4"/>
          <a:stretch/>
        </p:blipFill>
        <p:spPr>
          <a:xfrm>
            <a:off x="-3762983" y="1873051"/>
            <a:ext cx="493992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E6D3A1C-B9BA-42FC-BC0A-77F9BE013845}" type="slidenum">
              <a:t>88</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16"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Adagrad</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For Training example:</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(0.2,0.8,0.3)</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1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1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2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24" name="Object 1123"/>
          <p:cNvGraphicFramePr/>
          <p:nvPr/>
        </p:nvGraphicFramePr>
        <p:xfrm>
          <a:off x="4381560" y="2347920"/>
          <a:ext cx="3426840" cy="3448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24" name="Object 1123"/>
                      <p:cNvPicPr/>
                      <p:nvPr/>
                    </p:nvPicPr>
                    <p:blipFill>
                      <a:blip r:embed="rId4"/>
                      <a:stretch/>
                    </p:blipFill>
                    <p:spPr>
                      <a:xfrm>
                        <a:off x="4381560" y="2347920"/>
                        <a:ext cx="3426840" cy="3448800"/>
                      </a:xfrm>
                      <a:prstGeom prst="rect">
                        <a:avLst/>
                      </a:prstGeom>
                      <a:ln w="0">
                        <a:noFill/>
                      </a:ln>
                    </p:spPr>
                  </p:pic>
                </p:oleObj>
              </mc:Fallback>
            </mc:AlternateContent>
          </a:graphicData>
        </a:graphic>
      </p:graphicFrame>
      <p:pic>
        <p:nvPicPr>
          <p:cNvPr id="1126" name="Picture 1125"/>
          <p:cNvPicPr/>
          <p:nvPr/>
        </p:nvPicPr>
        <p:blipFill>
          <a:blip r:embed="rId4"/>
          <a:stretch/>
        </p:blipFill>
        <p:spPr>
          <a:xfrm>
            <a:off x="4381560" y="2336760"/>
            <a:ext cx="3416040" cy="34412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F43BF5F-D694-465D-92D7-7A104D78816D}" type="slidenum">
              <a:t>89</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rmAutofit fontScale="90000"/>
          </a:bodyPr>
          <a:lstStyle/>
          <a:p>
            <a:pPr algn="ctr">
              <a:lnSpc>
                <a:spcPct val="100000"/>
              </a:lnSpc>
              <a:buNone/>
            </a:pPr>
            <a:r>
              <a:rPr lang="en-US" sz="4200" b="1" strike="noStrike" spc="-1">
                <a:solidFill>
                  <a:srgbClr val="000000"/>
                </a:solidFill>
                <a:latin typeface="Book Antiqua"/>
              </a:rPr>
              <a:t>Perceptron Convergence Theorem</a:t>
            </a:r>
            <a:endParaRPr lang="en-US" sz="4200" b="0" strike="noStrike" spc="-1">
              <a:latin typeface="Arial"/>
            </a:endParaRPr>
          </a:p>
        </p:txBody>
      </p:sp>
      <p:sp>
        <p:nvSpPr>
          <p:cNvPr id="145" name="PlaceHolder 2"/>
          <p:cNvSpPr>
            <a:spLocks noGrp="1"/>
          </p:cNvSpPr>
          <p:nvPr>
            <p:ph/>
          </p:nvPr>
        </p:nvSpPr>
        <p:spPr>
          <a:xfrm>
            <a:off x="457200" y="1371600"/>
            <a:ext cx="8228880" cy="5028480"/>
          </a:xfrm>
          <a:prstGeom prst="rect">
            <a:avLst/>
          </a:prstGeom>
          <a:noFill/>
          <a:ln w="0">
            <a:noFill/>
          </a:ln>
        </p:spPr>
        <p:txBody>
          <a:bodyPr lIns="90000" tIns="45000" rIns="90000" bIns="45000" anchor="t">
            <a:normAutofit fontScale="98500" lnSpcReduction="10000"/>
          </a:bodyPr>
          <a:lstStyle/>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The Perceptron convergence theorem states that “</a:t>
            </a:r>
            <a:r>
              <a:rPr lang="en-US" sz="2800" b="0" i="1" strike="noStrike" spc="-1">
                <a:solidFill>
                  <a:srgbClr val="000000"/>
                </a:solidFill>
                <a:latin typeface="Book Antiqua"/>
              </a:rPr>
              <a:t>for any data set which is linearly separable the Perceptron learning rule is guaranteed to find a solution in a finite number of steps, provided that learning rate is small</a:t>
            </a:r>
            <a:r>
              <a:rPr lang="en-US" sz="2800" b="0" strike="noStrike" spc="-1">
                <a:solidFill>
                  <a:srgbClr val="000000"/>
                </a:solidFill>
                <a:latin typeface="Book Antiqua"/>
              </a:rPr>
              <a:t>.”</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Perceptron learning rule is guaranteed to converge to a weight vector that correctly classifies the examples provided the training examples are linearly separable.</a:t>
            </a:r>
            <a:endParaRPr lang="en-US" sz="2800" b="0" strike="noStrike" spc="-1">
              <a:latin typeface="Arial"/>
            </a:endParaRPr>
          </a:p>
          <a:p>
            <a:pPr marL="343080" indent="-343080" algn="just">
              <a:lnSpc>
                <a:spcPct val="100000"/>
              </a:lnSpc>
              <a:spcBef>
                <a:spcPts val="561"/>
              </a:spcBef>
              <a:buClr>
                <a:srgbClr val="000000"/>
              </a:buClr>
              <a:buFont typeface="Arial"/>
              <a:buChar char="•"/>
            </a:pPr>
            <a:r>
              <a:rPr lang="en-US" sz="2800" b="0" strike="noStrike" spc="-1">
                <a:solidFill>
                  <a:srgbClr val="000000"/>
                </a:solidFill>
                <a:latin typeface="Book Antiqua"/>
              </a:rPr>
              <a:t>Verification of this convergence theorem is provided in the example of perceptron learning rule.</a:t>
            </a:r>
            <a:endParaRPr lang="en-US" sz="2800" b="0" strike="noStrike" spc="-1">
              <a:latin typeface="Arial"/>
            </a:endParaRPr>
          </a:p>
        </p:txBody>
      </p:sp>
      <p:sp>
        <p:nvSpPr>
          <p:cNvPr id="14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4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5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2130FCD-F73B-457C-A34F-A92BB78193BF}" type="slidenum">
              <a:t>9</a:t>
            </a:fld>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7"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28"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example:(1,0.6,0.8)</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29"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0"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1"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2"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3"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4"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35"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36" name="Object 1135"/>
          <p:cNvGraphicFramePr/>
          <p:nvPr/>
        </p:nvGraphicFramePr>
        <p:xfrm>
          <a:off x="3373560" y="1676520"/>
          <a:ext cx="5769720" cy="479196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36" name="Object 1135"/>
                      <p:cNvPicPr/>
                      <p:nvPr/>
                    </p:nvPicPr>
                    <p:blipFill>
                      <a:blip r:embed="rId4"/>
                      <a:stretch/>
                    </p:blipFill>
                    <p:spPr>
                      <a:xfrm>
                        <a:off x="3373560" y="1676520"/>
                        <a:ext cx="5769720" cy="4791960"/>
                      </a:xfrm>
                      <a:prstGeom prst="rect">
                        <a:avLst/>
                      </a:prstGeom>
                      <a:ln w="0">
                        <a:noFill/>
                      </a:ln>
                    </p:spPr>
                  </p:pic>
                </p:oleObj>
              </mc:Fallback>
            </mc:AlternateContent>
          </a:graphicData>
        </a:graphic>
      </p:graphicFrame>
      <p:pic>
        <p:nvPicPr>
          <p:cNvPr id="1138" name="Picture 1137"/>
          <p:cNvPicPr/>
          <p:nvPr/>
        </p:nvPicPr>
        <p:blipFill>
          <a:blip r:embed="rId4"/>
          <a:stretch/>
        </p:blipFill>
        <p:spPr>
          <a:xfrm>
            <a:off x="3365640" y="1676520"/>
            <a:ext cx="5765400" cy="478764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E5580DE-05AF-4F5E-B2C8-0B0311614C2F}" type="slidenum">
              <a:t>90</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9"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40"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example:(0.5,0.5,0.6)</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41"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2"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3"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4"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5"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6"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47"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48" name="Object 1147"/>
          <p:cNvGraphicFramePr/>
          <p:nvPr/>
        </p:nvGraphicFramePr>
        <p:xfrm>
          <a:off x="3886200" y="1401840"/>
          <a:ext cx="4821120" cy="43030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48" name="Object 1147"/>
                      <p:cNvPicPr/>
                      <p:nvPr/>
                    </p:nvPicPr>
                    <p:blipFill>
                      <a:blip r:embed="rId4"/>
                      <a:stretch/>
                    </p:blipFill>
                    <p:spPr>
                      <a:xfrm>
                        <a:off x="3886200" y="1401840"/>
                        <a:ext cx="4821120" cy="4303080"/>
                      </a:xfrm>
                      <a:prstGeom prst="rect">
                        <a:avLst/>
                      </a:prstGeom>
                      <a:ln w="0">
                        <a:noFill/>
                      </a:ln>
                    </p:spPr>
                  </p:pic>
                </p:oleObj>
              </mc:Fallback>
            </mc:AlternateContent>
          </a:graphicData>
        </a:graphic>
      </p:graphicFrame>
      <p:pic>
        <p:nvPicPr>
          <p:cNvPr id="1150" name="Picture 1149"/>
          <p:cNvPicPr/>
          <p:nvPr/>
        </p:nvPicPr>
        <p:blipFill>
          <a:blip r:embed="rId4"/>
          <a:stretch/>
        </p:blipFill>
        <p:spPr>
          <a:xfrm>
            <a:off x="3886200" y="1397160"/>
            <a:ext cx="4812840" cy="429228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48BAEA96-E750-42A8-8C91-4E33B0DE5B7C}" type="slidenum">
              <a:t>91</a:t>
            </a:fld>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1"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52"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RMSProp</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For Training</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example:(0.2,0.8,0.3)</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53"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4"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5"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6"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7"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8"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59"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60" name="Object 1159"/>
          <p:cNvGraphicFramePr/>
          <p:nvPr/>
        </p:nvGraphicFramePr>
        <p:xfrm>
          <a:off x="3941640" y="1600200"/>
          <a:ext cx="4428360" cy="492048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60" name="Object 1159"/>
                      <p:cNvPicPr/>
                      <p:nvPr/>
                    </p:nvPicPr>
                    <p:blipFill>
                      <a:blip r:embed="rId4"/>
                      <a:stretch/>
                    </p:blipFill>
                    <p:spPr>
                      <a:xfrm>
                        <a:off x="3941640" y="1600200"/>
                        <a:ext cx="4428360" cy="4920480"/>
                      </a:xfrm>
                      <a:prstGeom prst="rect">
                        <a:avLst/>
                      </a:prstGeom>
                      <a:ln w="0">
                        <a:noFill/>
                      </a:ln>
                    </p:spPr>
                  </p:pic>
                </p:oleObj>
              </mc:Fallback>
            </mc:AlternateContent>
          </a:graphicData>
        </a:graphic>
      </p:graphicFrame>
      <p:pic>
        <p:nvPicPr>
          <p:cNvPr id="1162" name="Picture 1161"/>
          <p:cNvPicPr/>
          <p:nvPr/>
        </p:nvPicPr>
        <p:blipFill>
          <a:blip r:embed="rId4"/>
          <a:stretch/>
        </p:blipFill>
        <p:spPr>
          <a:xfrm>
            <a:off x="3936960" y="1600200"/>
            <a:ext cx="4419360" cy="491472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3E1B85B8-9D39-4408-8B03-AC814488B1C2}" type="slidenum">
              <a:t>92</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64"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Solution</a:t>
            </a:r>
            <a:endParaRPr lang="en-US" sz="2400" b="0" strike="noStrike" spc="-1">
              <a:latin typeface="Arial"/>
            </a:endParaRPr>
          </a:p>
          <a:p>
            <a:pPr marL="343080" indent="-343080" algn="just">
              <a:lnSpc>
                <a:spcPct val="100000"/>
              </a:lnSpc>
              <a:spcBef>
                <a:spcPts val="479"/>
              </a:spcBef>
              <a:buNone/>
              <a:tabLst>
                <a:tab pos="0" algn="l"/>
              </a:tabLst>
            </a:pPr>
            <a:r>
              <a:rPr lang="en-US" sz="2400" b="1" u="sng" strike="noStrike" spc="-1">
                <a:solidFill>
                  <a:srgbClr val="000000"/>
                </a:solidFill>
                <a:uFillTx/>
                <a:latin typeface="Book Antiqua"/>
              </a:rPr>
              <a:t>For Momentum and Adam</a:t>
            </a:r>
            <a:endParaRPr lang="en-US" sz="2400" b="0" strike="noStrike" spc="-1">
              <a:latin typeface="Arial"/>
            </a:endParaRPr>
          </a:p>
          <a:p>
            <a:pPr marL="343080" indent="-343080" algn="just">
              <a:lnSpc>
                <a:spcPct val="100000"/>
              </a:lnSpc>
              <a:spcBef>
                <a:spcPts val="479"/>
              </a:spcBef>
              <a:buNone/>
              <a:tabLst>
                <a:tab pos="0" algn="l"/>
              </a:tabLst>
            </a:pPr>
            <a:r>
              <a:rPr lang="en-US" sz="2400" b="0" strike="noStrike" spc="-1">
                <a:solidFill>
                  <a:srgbClr val="000000"/>
                </a:solidFill>
                <a:latin typeface="Book Antiqua"/>
              </a:rPr>
              <a:t> ??????---try yourself</a:t>
            </a: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6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6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0B4400D-14CB-4D27-8BEC-EFBB91732D30}" type="slidenum">
              <a:t>93</a:t>
            </a:fld>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000" b="1" strike="noStrike" spc="-1">
                <a:solidFill>
                  <a:srgbClr val="000000"/>
                </a:solidFill>
                <a:latin typeface="Book Antiqua"/>
              </a:rPr>
              <a:t>Adaptive Control of Learning Rate</a:t>
            </a:r>
            <a:endParaRPr lang="en-US" sz="4000" b="0" strike="noStrike" spc="-1">
              <a:latin typeface="Arial"/>
            </a:endParaRPr>
          </a:p>
        </p:txBody>
      </p:sp>
      <p:sp>
        <p:nvSpPr>
          <p:cNvPr id="1173" name="PlaceHolder 2"/>
          <p:cNvSpPr>
            <a:spLocks noGrp="1"/>
          </p:cNvSpPr>
          <p:nvPr>
            <p:ph/>
          </p:nvPr>
        </p:nvSpPr>
        <p:spPr>
          <a:xfrm>
            <a:off x="457200" y="1447920"/>
            <a:ext cx="8228880" cy="4876200"/>
          </a:xfrm>
          <a:prstGeom prst="rect">
            <a:avLst/>
          </a:prstGeom>
          <a:noFill/>
          <a:ln w="0">
            <a:noFill/>
          </a:ln>
        </p:spPr>
        <p:txBody>
          <a:bodyPr lIns="90000" tIns="45000" rIns="90000" bIns="45000" anchor="t">
            <a:noAutofit/>
          </a:bodyPr>
          <a:lstStyle/>
          <a:p>
            <a:pPr marL="343080" indent="-343080" algn="just">
              <a:lnSpc>
                <a:spcPct val="100000"/>
              </a:lnSpc>
              <a:spcBef>
                <a:spcPts val="479"/>
              </a:spcBef>
              <a:buNone/>
              <a:tabLst>
                <a:tab pos="0" algn="l"/>
              </a:tabLst>
            </a:pPr>
            <a:r>
              <a:rPr lang="en-US" sz="2400" b="1" strike="noStrike" spc="-1">
                <a:solidFill>
                  <a:srgbClr val="000000"/>
                </a:solidFill>
                <a:latin typeface="Book Antiqua"/>
              </a:rPr>
              <a:t>Example</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Consider following simple ANN with logistic activation function. Assume that                                                . Calculate weight updates for the given training Sample using (1) Momentum (2) Adagrad (3) RMSProp and (4) Adam.</a:t>
            </a:r>
            <a:endParaRPr lang="en-US" sz="2400" b="0" strike="noStrike" spc="-1">
              <a:latin typeface="Arial"/>
            </a:endParaRPr>
          </a:p>
          <a:p>
            <a:pPr marL="343080" indent="-343080" algn="just">
              <a:lnSpc>
                <a:spcPct val="100000"/>
              </a:lnSpc>
              <a:spcBef>
                <a:spcPts val="479"/>
              </a:spcBef>
              <a:buClr>
                <a:srgbClr val="000000"/>
              </a:buClr>
              <a:buFont typeface="Arial"/>
              <a:buChar char="•"/>
              <a:tabLst>
                <a:tab pos="0" algn="l"/>
              </a:tabLst>
            </a:pPr>
            <a:r>
              <a:rPr lang="en-US" sz="2400" b="0" strike="noStrike" spc="-1">
                <a:solidFill>
                  <a:srgbClr val="000000"/>
                </a:solidFill>
                <a:latin typeface="Book Antiqua"/>
              </a:rPr>
              <a:t>Note: Use bias correction feature in each case</a:t>
            </a: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a:p>
            <a:pPr marL="343080" indent="-343080" algn="just">
              <a:lnSpc>
                <a:spcPct val="100000"/>
              </a:lnSpc>
              <a:spcBef>
                <a:spcPts val="479"/>
              </a:spcBef>
              <a:buNone/>
              <a:tabLst>
                <a:tab pos="0" algn="l"/>
              </a:tabLst>
            </a:pPr>
            <a:endParaRPr lang="en-US" sz="2400" b="0" strike="noStrike" spc="-1">
              <a:latin typeface="Arial"/>
            </a:endParaRPr>
          </a:p>
        </p:txBody>
      </p:sp>
      <p:sp>
        <p:nvSpPr>
          <p:cNvPr id="117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7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8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graphicFrame>
        <p:nvGraphicFramePr>
          <p:cNvPr id="1181" name="Object 1180"/>
          <p:cNvGraphicFramePr/>
          <p:nvPr/>
        </p:nvGraphicFramePr>
        <p:xfrm>
          <a:off x="4023000" y="2330280"/>
          <a:ext cx="3633120" cy="316800"/>
        </p:xfrm>
        <a:graphic>
          <a:graphicData uri="http://schemas.openxmlformats.org/presentationml/2006/ole">
            <mc:AlternateContent xmlns:mc="http://schemas.openxmlformats.org/markup-compatibility/2006">
              <mc:Choice xmlns:v="urn:schemas-microsoft-com:vml" Requires="v">
                <p:oleObj r:id="rId3" imgW="0" imgH="0" progId="Equation.3">
                  <p:embed/>
                </p:oleObj>
              </mc:Choice>
              <mc:Fallback>
                <p:oleObj r:id="rId3" imgW="0" imgH="0" progId="Equation.3">
                  <p:embed/>
                  <p:pic>
                    <p:nvPicPr>
                      <p:cNvPr id="1181" name="Object 1180"/>
                      <p:cNvPicPr/>
                      <p:nvPr/>
                    </p:nvPicPr>
                    <p:blipFill>
                      <a:blip r:embed="rId4"/>
                      <a:stretch/>
                    </p:blipFill>
                    <p:spPr>
                      <a:xfrm>
                        <a:off x="4023000" y="2330280"/>
                        <a:ext cx="3633120" cy="316800"/>
                      </a:xfrm>
                      <a:prstGeom prst="rect">
                        <a:avLst/>
                      </a:prstGeom>
                      <a:ln w="0">
                        <a:noFill/>
                      </a:ln>
                    </p:spPr>
                  </p:pic>
                </p:oleObj>
              </mc:Fallback>
            </mc:AlternateContent>
          </a:graphicData>
        </a:graphic>
      </p:graphicFrame>
      <p:pic>
        <p:nvPicPr>
          <p:cNvPr id="1183" name="Picture 4"/>
          <p:cNvPicPr/>
          <p:nvPr/>
        </p:nvPicPr>
        <p:blipFill>
          <a:blip r:embed="rId5"/>
          <a:stretch/>
        </p:blipFill>
        <p:spPr>
          <a:xfrm>
            <a:off x="3759840" y="4270680"/>
            <a:ext cx="3332880" cy="1780560"/>
          </a:xfrm>
          <a:prstGeom prst="rect">
            <a:avLst/>
          </a:prstGeom>
          <a:ln w="9525">
            <a:noFill/>
          </a:ln>
        </p:spPr>
      </p:pic>
      <p:graphicFrame>
        <p:nvGraphicFramePr>
          <p:cNvPr id="1184" name="Table 15"/>
          <p:cNvGraphicFramePr/>
          <p:nvPr/>
        </p:nvGraphicFramePr>
        <p:xfrm>
          <a:off x="1342080" y="4441320"/>
          <a:ext cx="1752120" cy="1483200"/>
        </p:xfrm>
        <a:graphic>
          <a:graphicData uri="http://schemas.openxmlformats.org/drawingml/2006/table">
            <a:tbl>
              <a:tblPr/>
              <a:tblGrid>
                <a:gridCol w="533160">
                  <a:extLst>
                    <a:ext uri="{9D8B030D-6E8A-4147-A177-3AD203B41FA5}">
                      <a16:colId xmlns:a16="http://schemas.microsoft.com/office/drawing/2014/main" val="20000"/>
                    </a:ext>
                  </a:extLst>
                </a:gridCol>
                <a:gridCol w="53316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tblGrid>
              <a:tr h="370800">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1</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x</a:t>
                      </a:r>
                      <a:r>
                        <a:rPr lang="en-US" sz="1800" b="1" i="1" strike="noStrike" spc="-1" baseline="-25000">
                          <a:solidFill>
                            <a:srgbClr val="FFFFFF"/>
                          </a:solidFill>
                          <a:latin typeface="Book Antiqua"/>
                        </a:rPr>
                        <a:t>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tc>
                  <a:txBody>
                    <a:bodyPr/>
                    <a:lstStyle/>
                    <a:p>
                      <a:pPr>
                        <a:lnSpc>
                          <a:spcPct val="100000"/>
                        </a:lnSpc>
                        <a:buNone/>
                      </a:pPr>
                      <a:r>
                        <a:rPr lang="en-US" sz="1800" b="1" i="1" strike="noStrike" spc="-1">
                          <a:solidFill>
                            <a:srgbClr val="FFFFFF"/>
                          </a:solidFill>
                          <a:latin typeface="Book Antiqua"/>
                        </a:rPr>
                        <a:t>t</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4F81BD"/>
                    </a:solid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a:solidFill>
                            <a:srgbClr val="000000"/>
                          </a:solidFill>
                          <a:latin typeface="Book Antiqua"/>
                        </a:rPr>
                        <a:t>1</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0.5</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800" b="0" strike="noStrike" spc="-1">
                          <a:solidFill>
                            <a:srgbClr val="000000"/>
                          </a:solidFill>
                          <a:latin typeface="Book Antiqua"/>
                        </a:rPr>
                        <a:t>0.6</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Book Antiqua"/>
                        </a:rPr>
                        <a:t>0.2</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0.8</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800" b="0" strike="noStrike" spc="-1">
                          <a:solidFill>
                            <a:srgbClr val="000000"/>
                          </a:solidFill>
                          <a:latin typeface="Book Antiqua"/>
                        </a:rPr>
                        <a:t>0.3</a:t>
                      </a:r>
                      <a:endParaRPr lang="en-US" sz="18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bl>
          </a:graphicData>
        </a:graphic>
      </p:graphicFrame>
      <p:pic>
        <p:nvPicPr>
          <p:cNvPr id="1185" name="Picture 1184"/>
          <p:cNvPicPr/>
          <p:nvPr/>
        </p:nvPicPr>
        <p:blipFill>
          <a:blip r:embed="rId4"/>
          <a:stretch/>
        </p:blipFill>
        <p:spPr>
          <a:xfrm>
            <a:off x="4013280" y="2324160"/>
            <a:ext cx="3631680" cy="317160"/>
          </a:xfrm>
          <a:prstGeom prst="rect">
            <a:avLst/>
          </a:prstGeom>
          <a:ln w="0">
            <a:noFill/>
          </a:ln>
        </p:spPr>
      </p:pic>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2597142-F616-422C-82CB-E36CA9F68DAA}" type="slidenum">
              <a:t>94</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187"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In machine learning, datasets are divided into three sets: Training Set, Validation Set, and Test Set. Split ratio of dataset into three sets is not fix. It depends upon size of the dataset. If we have very large dataset split ratio can be 98:1:1. Otherwise, we can opt for split ratio 80:10:10 or 70:15:15 so on.</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Training set is used to train neural network and update weights on the basis of error. Validation set is used to compute prediction error using weights resulted from training. If the error is higher than a user-defined threshold then the whole training-validation epoch is repeated.</a:t>
            </a:r>
            <a:endParaRPr lang="en-US" sz="2600" b="0" strike="noStrike" spc="-1">
              <a:latin typeface="Arial"/>
            </a:endParaRPr>
          </a:p>
          <a:p>
            <a:pPr algn="just">
              <a:lnSpc>
                <a:spcPct val="100000"/>
              </a:lnSpc>
              <a:spcBef>
                <a:spcPts val="519"/>
              </a:spcBef>
              <a:buNone/>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a:p>
            <a:pPr marL="343080" indent="-343080">
              <a:lnSpc>
                <a:spcPct val="100000"/>
              </a:lnSpc>
              <a:spcBef>
                <a:spcPts val="519"/>
              </a:spcBef>
              <a:buNone/>
              <a:tabLst>
                <a:tab pos="0" algn="l"/>
              </a:tabLst>
            </a:pPr>
            <a:endParaRPr lang="en-US" sz="2600" b="0" strike="noStrike" spc="-1">
              <a:latin typeface="Arial"/>
            </a:endParaRPr>
          </a:p>
        </p:txBody>
      </p:sp>
      <p:sp>
        <p:nvSpPr>
          <p:cNvPr id="1188"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89"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0"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1"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2"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3"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4"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1F4C1B8A-F863-433D-8001-E1C4E123AA0F}" type="slidenum">
              <a:t>95</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5"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196"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testing set is then used to measure the performance of the network. This is the data that was never used throughout the training and validation phase.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i="1" strike="noStrike" spc="-1">
                <a:solidFill>
                  <a:srgbClr val="000000"/>
                </a:solidFill>
                <a:latin typeface="Book Antiqua"/>
              </a:rPr>
              <a:t>Cross-validation is a re-sampling procedure used to evaluate machine learning models on a limited data sample</a:t>
            </a:r>
            <a:r>
              <a:rPr lang="en-US" sz="2600" b="0" strike="noStrike" spc="-1">
                <a:solidFill>
                  <a:srgbClr val="000000"/>
                </a:solidFill>
                <a:latin typeface="Book Antiqua"/>
              </a:rPr>
              <a:t>.</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k-Fold Cross-Validation (Muti-Fold Cross-Validation) is widely used for cross validation. If we choose k=10, it becomes 10-fold cross validation.</a:t>
            </a:r>
            <a:endParaRPr lang="en-US" sz="2600" b="0" strike="noStrike" spc="-1">
              <a:latin typeface="Arial"/>
            </a:endParaRPr>
          </a:p>
        </p:txBody>
      </p:sp>
      <p:sp>
        <p:nvSpPr>
          <p:cNvPr id="1197"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8"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199"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0"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1"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2"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3"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F9503CBF-1186-4911-8D06-483A6B7095D5}" type="slidenum">
              <a:t>96</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4"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05"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In this approach, the original sample is randomly partitioned into </a:t>
            </a:r>
            <a:r>
              <a:rPr lang="en-US" sz="2600" b="0" i="1" strike="noStrike" spc="-1">
                <a:solidFill>
                  <a:srgbClr val="000000"/>
                </a:solidFill>
                <a:latin typeface="Book Antiqua"/>
              </a:rPr>
              <a:t>k</a:t>
            </a:r>
            <a:r>
              <a:rPr lang="en-US" sz="2600" b="0" strike="noStrike" spc="-1">
                <a:solidFill>
                  <a:srgbClr val="000000"/>
                </a:solidFill>
                <a:latin typeface="Book Antiqua"/>
              </a:rPr>
              <a:t> equal sized subsamples. Out of the </a:t>
            </a:r>
            <a:r>
              <a:rPr lang="en-US" sz="2600" b="0" i="1" strike="noStrike" spc="-1">
                <a:solidFill>
                  <a:srgbClr val="000000"/>
                </a:solidFill>
                <a:latin typeface="Book Antiqua"/>
              </a:rPr>
              <a:t>k</a:t>
            </a:r>
            <a:r>
              <a:rPr lang="en-US" sz="2600" b="0" strike="noStrike" spc="-1">
                <a:solidFill>
                  <a:srgbClr val="000000"/>
                </a:solidFill>
                <a:latin typeface="Book Antiqua"/>
              </a:rPr>
              <a:t> subsamples, a single subsample is used as the testing set, and the remaining </a:t>
            </a:r>
            <a:r>
              <a:rPr lang="en-US" sz="2600" b="0" i="1" strike="noStrike" spc="-1">
                <a:solidFill>
                  <a:srgbClr val="000000"/>
                </a:solidFill>
                <a:latin typeface="Book Antiqua"/>
              </a:rPr>
              <a:t>k</a:t>
            </a:r>
            <a:r>
              <a:rPr lang="en-US" sz="2600" b="0" strike="noStrike" spc="-1">
                <a:solidFill>
                  <a:srgbClr val="000000"/>
                </a:solidFill>
                <a:latin typeface="Book Antiqua"/>
              </a:rPr>
              <a:t> − 1 subsamples are used as training+validation data. </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cross-validation process is then repeated </a:t>
            </a:r>
            <a:r>
              <a:rPr lang="en-US" sz="2600" b="0" i="1" strike="noStrike" spc="-1">
                <a:solidFill>
                  <a:srgbClr val="000000"/>
                </a:solidFill>
                <a:latin typeface="Book Antiqua"/>
              </a:rPr>
              <a:t>k</a:t>
            </a:r>
            <a:r>
              <a:rPr lang="en-US" sz="2600" b="0" strike="noStrike" spc="-1">
                <a:solidFill>
                  <a:srgbClr val="000000"/>
                </a:solidFill>
                <a:latin typeface="Book Antiqua"/>
              </a:rPr>
              <a:t> times, with each of the </a:t>
            </a:r>
            <a:r>
              <a:rPr lang="en-US" sz="2600" b="0" i="1" strike="noStrike" spc="-1">
                <a:solidFill>
                  <a:srgbClr val="000000"/>
                </a:solidFill>
                <a:latin typeface="Book Antiqua"/>
              </a:rPr>
              <a:t>k</a:t>
            </a:r>
            <a:r>
              <a:rPr lang="en-US" sz="2600" b="0" strike="noStrike" spc="-1">
                <a:solidFill>
                  <a:srgbClr val="000000"/>
                </a:solidFill>
                <a:latin typeface="Book Antiqua"/>
              </a:rPr>
              <a:t> subsamples used exactly once as the testing data. The </a:t>
            </a:r>
            <a:r>
              <a:rPr lang="en-US" sz="2600" b="0" i="1" strike="noStrike" spc="-1">
                <a:solidFill>
                  <a:srgbClr val="000000"/>
                </a:solidFill>
                <a:latin typeface="Book Antiqua"/>
              </a:rPr>
              <a:t>k</a:t>
            </a:r>
            <a:r>
              <a:rPr lang="en-US" sz="2600" b="0" strike="noStrike" spc="-1">
                <a:solidFill>
                  <a:srgbClr val="000000"/>
                </a:solidFill>
                <a:latin typeface="Book Antiqua"/>
              </a:rPr>
              <a:t> results can then be averaged to produce a single estimation. </a:t>
            </a:r>
            <a:endParaRPr lang="en-US" sz="2600" b="0" strike="noStrike" spc="-1">
              <a:latin typeface="Arial"/>
            </a:endParaRPr>
          </a:p>
          <a:p>
            <a:pPr marL="343080" indent="-343080" algn="just">
              <a:lnSpc>
                <a:spcPct val="100000"/>
              </a:lnSpc>
              <a:spcBef>
                <a:spcPts val="519"/>
              </a:spcBef>
              <a:buNone/>
              <a:tabLst>
                <a:tab pos="0" algn="l"/>
              </a:tabLst>
            </a:pPr>
            <a:br>
              <a:rPr sz="2600"/>
            </a:br>
            <a:endParaRPr lang="en-US" sz="2600" b="0" strike="noStrike" spc="-1">
              <a:latin typeface="Arial"/>
            </a:endParaRPr>
          </a:p>
        </p:txBody>
      </p:sp>
      <p:sp>
        <p:nvSpPr>
          <p:cNvPr id="1206"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7"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8"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09"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0"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1"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2"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E365A63-8468-46C8-9FF6-1B801BA5984F}" type="slidenum">
              <a:t>97</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3"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14"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The advantage of this method is that all observations are used for both training and testing, and each observation is used for testing exactly once. 10-fold cross-validation is commonly used, but in general </a:t>
            </a:r>
            <a:r>
              <a:rPr lang="en-US" sz="2600" b="0" i="1" strike="noStrike" spc="-1">
                <a:solidFill>
                  <a:srgbClr val="000000"/>
                </a:solidFill>
                <a:latin typeface="Book Antiqua"/>
              </a:rPr>
              <a:t>k</a:t>
            </a:r>
            <a:r>
              <a:rPr lang="en-US" sz="2600" b="0" strike="noStrike" spc="-1">
                <a:solidFill>
                  <a:srgbClr val="000000"/>
                </a:solidFill>
                <a:latin typeface="Book Antiqua"/>
              </a:rPr>
              <a:t> remains an unfixed parameter.</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For example, setting </a:t>
            </a:r>
            <a:r>
              <a:rPr lang="en-US" sz="2600" b="0" i="1" strike="noStrike" spc="-1">
                <a:solidFill>
                  <a:srgbClr val="000000"/>
                </a:solidFill>
                <a:latin typeface="Book Antiqua"/>
              </a:rPr>
              <a:t>k</a:t>
            </a:r>
            <a:r>
              <a:rPr lang="en-US" sz="2600" b="0" strike="noStrike" spc="-1">
                <a:solidFill>
                  <a:srgbClr val="000000"/>
                </a:solidFill>
                <a:latin typeface="Book Antiqua"/>
              </a:rPr>
              <a:t> = </a:t>
            </a:r>
            <a:r>
              <a:rPr lang="en-US" sz="2600" b="0" i="1" strike="noStrike" spc="-1">
                <a:solidFill>
                  <a:srgbClr val="000000"/>
                </a:solidFill>
                <a:latin typeface="Book Antiqua"/>
              </a:rPr>
              <a:t>2</a:t>
            </a:r>
            <a:r>
              <a:rPr lang="en-US" sz="2600" b="0" strike="noStrike" spc="-1">
                <a:solidFill>
                  <a:srgbClr val="000000"/>
                </a:solidFill>
                <a:latin typeface="Book Antiqua"/>
              </a:rPr>
              <a:t> results in 2-fold cross-validation. In 2-fold cross-validation, we randomly shuffle the dataset into two sets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 and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so that both sets are equal size. We then train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 and test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followed by training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1</a:t>
            </a:r>
            <a:r>
              <a:rPr lang="en-US" sz="2600" b="0" strike="noStrike" spc="-1">
                <a:solidFill>
                  <a:srgbClr val="000000"/>
                </a:solidFill>
                <a:latin typeface="Book Antiqua"/>
              </a:rPr>
              <a:t> and testing on </a:t>
            </a:r>
            <a:r>
              <a:rPr lang="en-US" sz="2600" b="0" i="1" strike="noStrike" spc="-1">
                <a:solidFill>
                  <a:srgbClr val="000000"/>
                </a:solidFill>
                <a:latin typeface="Book Antiqua"/>
              </a:rPr>
              <a:t>d</a:t>
            </a:r>
            <a:r>
              <a:rPr lang="en-US" sz="2600" b="0" strike="noStrike" spc="-1" baseline="-25000">
                <a:solidFill>
                  <a:srgbClr val="000000"/>
                </a:solidFill>
                <a:latin typeface="Book Antiqua"/>
              </a:rPr>
              <a:t>0</a:t>
            </a:r>
            <a:r>
              <a:rPr lang="en-US" sz="2600" b="0" strike="noStrike" spc="-1">
                <a:solidFill>
                  <a:srgbClr val="000000"/>
                </a:solidFill>
                <a:latin typeface="Book Antiqua"/>
              </a:rPr>
              <a:t>.</a:t>
            </a:r>
            <a:endParaRPr lang="en-US" sz="2600" b="0" strike="noStrike" spc="-1">
              <a:latin typeface="Arial"/>
            </a:endParaRPr>
          </a:p>
        </p:txBody>
      </p:sp>
      <p:sp>
        <p:nvSpPr>
          <p:cNvPr id="1215"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6"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7"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8"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19"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0"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1"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78102414-67DE-4E3F-BF27-D0D8B445ED98}" type="slidenum">
              <a:t>98</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PlaceHolder 1"/>
          <p:cNvSpPr>
            <a:spLocks noGrp="1"/>
          </p:cNvSpPr>
          <p:nvPr>
            <p:ph type="title"/>
          </p:nvPr>
        </p:nvSpPr>
        <p:spPr>
          <a:xfrm>
            <a:off x="457200" y="274680"/>
            <a:ext cx="8228880" cy="1142280"/>
          </a:xfrm>
          <a:prstGeom prst="rect">
            <a:avLst/>
          </a:prstGeom>
          <a:noFill/>
          <a:ln w="0">
            <a:noFill/>
          </a:ln>
        </p:spPr>
        <p:txBody>
          <a:bodyPr lIns="90000" tIns="45000" rIns="90000" bIns="45000" anchor="ctr">
            <a:noAutofit/>
          </a:bodyPr>
          <a:lstStyle/>
          <a:p>
            <a:pPr algn="ctr">
              <a:lnSpc>
                <a:spcPct val="100000"/>
              </a:lnSpc>
              <a:buNone/>
            </a:pPr>
            <a:r>
              <a:rPr lang="en-US" sz="4200" b="1" strike="noStrike" spc="-1">
                <a:solidFill>
                  <a:srgbClr val="000000"/>
                </a:solidFill>
                <a:latin typeface="Book Antiqua"/>
              </a:rPr>
              <a:t>Cross-Validation</a:t>
            </a:r>
            <a:endParaRPr lang="en-US" sz="4200" b="0" strike="noStrike" spc="-1">
              <a:latin typeface="Arial"/>
            </a:endParaRPr>
          </a:p>
        </p:txBody>
      </p:sp>
      <p:sp>
        <p:nvSpPr>
          <p:cNvPr id="1223" name="PlaceHolder 2"/>
          <p:cNvSpPr>
            <a:spLocks noGrp="1"/>
          </p:cNvSpPr>
          <p:nvPr>
            <p:ph/>
          </p:nvPr>
        </p:nvSpPr>
        <p:spPr>
          <a:xfrm>
            <a:off x="304920" y="1447920"/>
            <a:ext cx="8381160" cy="4876200"/>
          </a:xfrm>
          <a:prstGeom prst="rect">
            <a:avLst/>
          </a:prstGeom>
          <a:noFill/>
          <a:ln w="0">
            <a:noFill/>
          </a:ln>
        </p:spPr>
        <p:txBody>
          <a:bodyPr lIns="90000" tIns="45000" rIns="90000" bIns="45000" anchor="t">
            <a:noAutofit/>
          </a:bodyPr>
          <a:lstStyle/>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When </a:t>
            </a:r>
            <a:r>
              <a:rPr lang="en-US" sz="2600" b="0" i="1" strike="noStrike" spc="-1">
                <a:solidFill>
                  <a:srgbClr val="000000"/>
                </a:solidFill>
                <a:latin typeface="Book Antiqua"/>
              </a:rPr>
              <a:t>k</a:t>
            </a:r>
            <a:r>
              <a:rPr lang="en-US" sz="2600" b="0" strike="noStrike" spc="-1">
                <a:solidFill>
                  <a:srgbClr val="000000"/>
                </a:solidFill>
                <a:latin typeface="Book Antiqua"/>
              </a:rPr>
              <a:t> = </a:t>
            </a:r>
            <a:r>
              <a:rPr lang="en-US" sz="2600" b="0" i="1" strike="noStrike" spc="-1">
                <a:solidFill>
                  <a:srgbClr val="000000"/>
                </a:solidFill>
                <a:latin typeface="Book Antiqua"/>
              </a:rPr>
              <a:t>n</a:t>
            </a:r>
            <a:r>
              <a:rPr lang="en-US" sz="2600" b="0" strike="noStrike" spc="-1">
                <a:solidFill>
                  <a:srgbClr val="000000"/>
                </a:solidFill>
                <a:latin typeface="Book Antiqua"/>
              </a:rPr>
              <a:t> (the number of observations), </a:t>
            </a:r>
            <a:r>
              <a:rPr lang="en-US" sz="2600" b="0" i="1" strike="noStrike" spc="-1">
                <a:solidFill>
                  <a:srgbClr val="000000"/>
                </a:solidFill>
                <a:latin typeface="Book Antiqua"/>
              </a:rPr>
              <a:t>k</a:t>
            </a:r>
            <a:r>
              <a:rPr lang="en-US" sz="2600" b="0" strike="noStrike" spc="-1">
                <a:solidFill>
                  <a:srgbClr val="000000"/>
                </a:solidFill>
                <a:latin typeface="Book Antiqua"/>
              </a:rPr>
              <a:t>-fold cross-validation is equivalent to leave-one-out cross-validation. In this case,</a:t>
            </a:r>
            <a:r>
              <a:rPr lang="en-US" sz="2600" b="0" i="1" strike="noStrike" spc="-1">
                <a:solidFill>
                  <a:srgbClr val="000000"/>
                </a:solidFill>
                <a:latin typeface="Book Antiqua"/>
              </a:rPr>
              <a:t> n - 1 examples are used to train the model, and the model is validated by testing </a:t>
            </a:r>
            <a:r>
              <a:rPr lang="en-US" sz="2600" b="0" strike="noStrike" spc="-1">
                <a:solidFill>
                  <a:srgbClr val="000000"/>
                </a:solidFill>
                <a:latin typeface="Book Antiqua"/>
              </a:rPr>
              <a:t>it on the example that is left out. This approach is suitable when we have small number of training example.</a:t>
            </a:r>
            <a:endParaRPr lang="en-US" sz="2600" b="0" strike="noStrike" spc="-1">
              <a:latin typeface="Arial"/>
            </a:endParaRPr>
          </a:p>
          <a:p>
            <a:pPr marL="343080" indent="-343080" algn="just">
              <a:lnSpc>
                <a:spcPct val="100000"/>
              </a:lnSpc>
              <a:spcBef>
                <a:spcPts val="519"/>
              </a:spcBef>
              <a:buClr>
                <a:srgbClr val="000000"/>
              </a:buClr>
              <a:buFont typeface="Arial"/>
              <a:buChar char="•"/>
            </a:pPr>
            <a:r>
              <a:rPr lang="en-US" sz="2600" b="0" strike="noStrike" spc="-1">
                <a:solidFill>
                  <a:srgbClr val="000000"/>
                </a:solidFill>
                <a:latin typeface="Book Antiqua"/>
              </a:rPr>
              <a:t>To make the cross-validation procedure concrete, let’s look at a worked example. Imagine we have a data sample with 6 observations: </a:t>
            </a:r>
            <a:endParaRPr lang="en-US" sz="2600" b="0" strike="noStrike" spc="-1">
              <a:latin typeface="Arial"/>
            </a:endParaRPr>
          </a:p>
          <a:p>
            <a:pPr marL="343080" indent="-343080" algn="just">
              <a:lnSpc>
                <a:spcPct val="100000"/>
              </a:lnSpc>
              <a:spcBef>
                <a:spcPts val="519"/>
              </a:spcBef>
              <a:buNone/>
              <a:tabLst>
                <a:tab pos="0" algn="l"/>
              </a:tabLst>
            </a:pPr>
            <a:r>
              <a:rPr lang="en-US" sz="2600" b="0" strike="noStrike" spc="-1">
                <a:solidFill>
                  <a:srgbClr val="000000"/>
                </a:solidFill>
                <a:latin typeface="Book Antiqua"/>
              </a:rPr>
              <a:t>	{(1,3),(2,5),(3,7),(4,9),(5,11),(6,13)}</a:t>
            </a:r>
            <a:endParaRPr lang="en-US" sz="2600" b="0" strike="noStrike" spc="-1">
              <a:latin typeface="Arial"/>
            </a:endParaRPr>
          </a:p>
          <a:p>
            <a:pPr marL="343080" indent="-343080" algn="just">
              <a:lnSpc>
                <a:spcPct val="100000"/>
              </a:lnSpc>
              <a:spcBef>
                <a:spcPts val="519"/>
              </a:spcBef>
              <a:buClr>
                <a:srgbClr val="000000"/>
              </a:buClr>
              <a:buFont typeface="Arial"/>
              <a:buChar char="•"/>
              <a:tabLst>
                <a:tab pos="0" algn="l"/>
              </a:tabLst>
            </a:pPr>
            <a:r>
              <a:rPr lang="en-US" sz="2600" b="0" strike="noStrike" spc="-1">
                <a:solidFill>
                  <a:srgbClr val="000000"/>
                </a:solidFill>
                <a:latin typeface="Book Antiqua"/>
              </a:rPr>
              <a:t>Let k=3. That means we will shuffle the data and then split the data into 3 groups. </a:t>
            </a:r>
            <a:endParaRPr lang="en-US" sz="2600" b="0" strike="noStrike" spc="-1">
              <a:latin typeface="Arial"/>
            </a:endParaRPr>
          </a:p>
          <a:p>
            <a:pPr algn="just">
              <a:lnSpc>
                <a:spcPct val="100000"/>
              </a:lnSpc>
              <a:spcBef>
                <a:spcPts val="519"/>
              </a:spcBef>
              <a:buNone/>
              <a:tabLst>
                <a:tab pos="0" algn="l"/>
              </a:tabLst>
            </a:pPr>
            <a:endParaRPr lang="en-US" sz="2600" b="0" strike="noStrike" spc="-1">
              <a:latin typeface="Arial"/>
            </a:endParaRPr>
          </a:p>
        </p:txBody>
      </p:sp>
      <p:sp>
        <p:nvSpPr>
          <p:cNvPr id="1224" name="Rectangle 6"/>
          <p:cNvSpPr/>
          <p:nvPr/>
        </p:nvSpPr>
        <p:spPr>
          <a:xfrm>
            <a:off x="3200400" y="441972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5" name="Rectangle 8"/>
          <p:cNvSpPr/>
          <p:nvPr/>
        </p:nvSpPr>
        <p:spPr>
          <a:xfrm>
            <a:off x="5241960" y="4912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6" name="Rectangle 7"/>
          <p:cNvSpPr/>
          <p:nvPr/>
        </p:nvSpPr>
        <p:spPr>
          <a:xfrm>
            <a:off x="1509840" y="494604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7" name="Rectangle 13"/>
          <p:cNvSpPr/>
          <p:nvPr/>
        </p:nvSpPr>
        <p:spPr>
          <a:xfrm>
            <a:off x="5167800" y="493128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8" name="Rectangle 4"/>
          <p:cNvSpPr/>
          <p:nvPr/>
        </p:nvSpPr>
        <p:spPr>
          <a:xfrm>
            <a:off x="1303920" y="479196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29" name="Rectangle 7"/>
          <p:cNvSpPr/>
          <p:nvPr/>
        </p:nvSpPr>
        <p:spPr>
          <a:xfrm>
            <a:off x="5241960" y="46836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1230" name="Rectangle 4"/>
          <p:cNvSpPr/>
          <p:nvPr/>
        </p:nvSpPr>
        <p:spPr>
          <a:xfrm>
            <a:off x="1509840" y="3967200"/>
            <a:ext cx="183960" cy="368640"/>
          </a:xfrm>
          <a:prstGeom prst="rect">
            <a:avLst/>
          </a:prstGeom>
          <a:noFill/>
          <a:ln w="0">
            <a:noFill/>
          </a:ln>
        </p:spPr>
        <p:style>
          <a:lnRef idx="0">
            <a:scrgbClr r="0" g="0" b="0"/>
          </a:lnRef>
          <a:fillRef idx="0">
            <a:scrgbClr r="0" g="0" b="0"/>
          </a:fillRef>
          <a:effectRef idx="0">
            <a:scrgbClr r="0" g="0" b="0"/>
          </a:effectRef>
          <a:fontRef idx="minor"/>
        </p:style>
      </p:sp>
      <p:sp>
        <p:nvSpPr>
          <p:cNvPr id="4" name="PlaceHolder 3"/>
          <p:cNvSpPr>
            <a:spLocks noGrp="1"/>
          </p:cNvSpPr>
          <p:nvPr>
            <p:ph type="ftr" idx="1"/>
          </p:nvPr>
        </p:nvSpPr>
        <p:spPr/>
        <p:txBody>
          <a:bodyPr/>
          <a:lstStyle/>
          <a:p>
            <a:r>
              <a:t>ANN-CSIT               By: Arjun Saud</a:t>
            </a:r>
          </a:p>
        </p:txBody>
      </p:sp>
      <p:sp>
        <p:nvSpPr>
          <p:cNvPr id="5" name="PlaceHolder 4"/>
          <p:cNvSpPr>
            <a:spLocks noGrp="1"/>
          </p:cNvSpPr>
          <p:nvPr>
            <p:ph type="sldNum" idx="2"/>
          </p:nvPr>
        </p:nvSpPr>
        <p:spPr/>
        <p:txBody>
          <a:bodyPr/>
          <a:lstStyle/>
          <a:p>
            <a:fld id="{C02CC2AB-507E-4CE6-809D-BFB3A21B00E2}" type="slidenum">
              <a:t>99</a:t>
            </a:fld>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16454</TotalTime>
  <Words>8259</Words>
  <Application>Microsoft Office PowerPoint</Application>
  <PresentationFormat>On-screen Show (4:3)</PresentationFormat>
  <Paragraphs>1477</Paragraphs>
  <Slides>130</Slides>
  <Notes>64</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130</vt:i4>
      </vt:variant>
    </vt:vector>
  </HeadingPairs>
  <TitlesOfParts>
    <vt:vector size="139" baseType="lpstr">
      <vt:lpstr>Arial</vt:lpstr>
      <vt:lpstr>Book Antiqua</vt:lpstr>
      <vt:lpstr>Calibri</vt:lpstr>
      <vt:lpstr>Cambria</vt:lpstr>
      <vt:lpstr>Symbol</vt:lpstr>
      <vt:lpstr>Times New Roman</vt:lpstr>
      <vt:lpstr>Wingdings</vt:lpstr>
      <vt:lpstr>Office Theme</vt:lpstr>
      <vt:lpstr>Equation.3</vt:lpstr>
      <vt:lpstr>PowerPoint Presentation</vt:lpstr>
      <vt:lpstr>Perceptron</vt:lpstr>
      <vt:lpstr>Perceptron</vt:lpstr>
      <vt:lpstr>Perceptron</vt:lpstr>
      <vt:lpstr>Perceptron</vt:lpstr>
      <vt:lpstr>Perceptron</vt:lpstr>
      <vt:lpstr>Perceptron</vt:lpstr>
      <vt:lpstr>Perceptron</vt:lpstr>
      <vt:lpstr>Perceptron Convergence Theorem</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Perceptron Learning Rule</vt:lpstr>
      <vt:lpstr>Gradient Descent</vt:lpstr>
      <vt:lpstr>Gradient Descent</vt:lpstr>
      <vt:lpstr>Gradient Descent</vt:lpstr>
      <vt:lpstr>Gradient Descent</vt:lpstr>
      <vt:lpstr>Gradient Descent</vt:lpstr>
      <vt:lpstr>Gradient Descent</vt:lpstr>
      <vt:lpstr>Batch Perceptron Algorithm</vt:lpstr>
      <vt:lpstr>Batch Perceptron Algorithm</vt:lpstr>
      <vt:lpstr>Batch Perceptron Algorithm</vt:lpstr>
      <vt:lpstr>Multi-Layer Feedforward NN</vt:lpstr>
      <vt:lpstr>Multi-Layer Feedforward NN</vt:lpstr>
      <vt:lpstr>Multi-Layer Feedforward NN</vt:lpstr>
      <vt:lpstr>Multi-Layer Feedforward NN</vt:lpstr>
      <vt:lpstr>Multi-Layer Feedforward NN</vt:lpstr>
      <vt:lpstr>Batch and Online Learning</vt:lpstr>
      <vt:lpstr>Batch and Online Learning</vt:lpstr>
      <vt:lpstr>Batch and Online Learning</vt:lpstr>
      <vt:lpstr>Batch and Online Learning</vt:lpstr>
      <vt:lpstr>Batch and Online Learning</vt:lpstr>
      <vt:lpstr>Batch and Online Learning</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Backpropagation Algorithm</vt:lpstr>
      <vt:lpstr>PowerPoint Presentation</vt:lpstr>
      <vt:lpstr>Backpropagation Algorithm</vt:lpstr>
      <vt:lpstr>Learning in ANN</vt:lpstr>
      <vt:lpstr>Backpropagation Algorithm</vt:lpstr>
      <vt:lpstr>Backpropagation Algorithm</vt:lpstr>
      <vt:lpstr>PowerPoint Presentation</vt:lpstr>
      <vt:lpstr>PowerPoint Presentation</vt:lpstr>
      <vt:lpstr>Backpropagation Algorithm</vt:lpstr>
      <vt:lpstr>Backpropagation Algorithm</vt:lpstr>
      <vt:lpstr>Backpropagation Algorithm</vt:lpstr>
      <vt:lpstr>XOR Problem</vt:lpstr>
      <vt:lpstr>XOR Problem</vt:lpstr>
      <vt:lpstr>XOR Problem</vt:lpstr>
      <vt:lpstr>XOR Problem</vt:lpstr>
      <vt:lpstr>XOR Problem</vt:lpstr>
      <vt:lpstr>Jacobian and Hessian</vt:lpstr>
      <vt:lpstr>Jacobian and Hessian</vt:lpstr>
      <vt:lpstr>Jacobian and Hessian</vt:lpstr>
      <vt:lpstr>Learning Rate Annealing</vt:lpstr>
      <vt:lpstr>Learning Rate Annealing</vt:lpstr>
      <vt:lpstr>Learning Rate Annealing</vt:lpstr>
      <vt:lpstr>Learning Rate Annealing</vt:lpstr>
      <vt:lpstr>Learning Rate Annealing</vt:lpstr>
      <vt:lpstr>Learning Rate Annealing</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Adaptive Control of Learning Rate</vt:lpstr>
      <vt:lpstr>Cross-Validation</vt:lpstr>
      <vt:lpstr>Cross-Validation</vt:lpstr>
      <vt:lpstr>Cross-Validation</vt:lpstr>
      <vt:lpstr>Cross-Validation</vt:lpstr>
      <vt:lpstr>Cross-Validation</vt:lpstr>
      <vt:lpstr>Cross-Validation</vt:lpstr>
      <vt:lpstr>Cross-Validation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Convolutional Neural Network(CNN)</vt:lpstr>
      <vt:lpstr>Fast Learning Method: Newton’s Method</vt:lpstr>
      <vt:lpstr>Fast Learning Method: Newton’s Method</vt:lpstr>
      <vt:lpstr>Fast Learning Method: Newton’s Method</vt:lpstr>
      <vt:lpstr>Fast Learning Method: Newton’s Method</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Fast Learning Method: Conjugate Gradient</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Auto associative Neural Network </vt:lpstr>
      <vt:lpstr>Bayesian Neural Network</vt:lpstr>
      <vt:lpstr>Bayesian Neural Network</vt:lpstr>
      <vt:lpstr>Bayesian Neural Network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Hp</dc:creator>
  <dc:description/>
  <cp:lastModifiedBy>SAGAR</cp:lastModifiedBy>
  <cp:revision>396</cp:revision>
  <dcterms:created xsi:type="dcterms:W3CDTF">2018-12-09T05:19:45Z</dcterms:created>
  <dcterms:modified xsi:type="dcterms:W3CDTF">2024-07-23T03:39:12Z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64</vt:i4>
  </property>
  <property fmtid="{D5CDD505-2E9C-101B-9397-08002B2CF9AE}" pid="3" name="PresentationFormat">
    <vt:lpwstr>On-screen Show (4:3)</vt:lpwstr>
  </property>
  <property fmtid="{D5CDD505-2E9C-101B-9397-08002B2CF9AE}" pid="4" name="Slides">
    <vt:i4>130</vt:i4>
  </property>
</Properties>
</file>