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353" r:id="rId3"/>
    <p:sldId id="354" r:id="rId4"/>
    <p:sldId id="355" r:id="rId5"/>
    <p:sldId id="356" r:id="rId6"/>
    <p:sldId id="357" r:id="rId7"/>
    <p:sldId id="359" r:id="rId8"/>
    <p:sldId id="360" r:id="rId9"/>
    <p:sldId id="361" r:id="rId10"/>
    <p:sldId id="362" r:id="rId11"/>
    <p:sldId id="363" r:id="rId12"/>
    <p:sldId id="364" r:id="rId13"/>
    <p:sldId id="365" r:id="rId14"/>
    <p:sldId id="367" r:id="rId15"/>
    <p:sldId id="368" r:id="rId16"/>
    <p:sldId id="369" r:id="rId17"/>
    <p:sldId id="370" r:id="rId18"/>
    <p:sldId id="371" r:id="rId19"/>
    <p:sldId id="372" r:id="rId20"/>
    <p:sldId id="373" r:id="rId21"/>
    <p:sldId id="374" r:id="rId22"/>
    <p:sldId id="375" r:id="rId23"/>
    <p:sldId id="376" r:id="rId24"/>
    <p:sldId id="377" r:id="rId25"/>
    <p:sldId id="378" r:id="rId26"/>
    <p:sldId id="379" r:id="rId27"/>
    <p:sldId id="380" r:id="rId28"/>
    <p:sldId id="381" r:id="rId29"/>
    <p:sldId id="382" r:id="rId30"/>
    <p:sldId id="383" r:id="rId31"/>
    <p:sldId id="384" r:id="rId32"/>
    <p:sldId id="385" r:id="rId33"/>
    <p:sldId id="389" r:id="rId34"/>
    <p:sldId id="390" r:id="rId35"/>
    <p:sldId id="391" r:id="rId36"/>
    <p:sldId id="393" r:id="rId37"/>
    <p:sldId id="394" r:id="rId38"/>
    <p:sldId id="395" r:id="rId39"/>
    <p:sldId id="397" r:id="rId40"/>
    <p:sldId id="399" r:id="rId41"/>
    <p:sldId id="400" r:id="rId42"/>
    <p:sldId id="401" r:id="rId43"/>
    <p:sldId id="402" r:id="rId44"/>
    <p:sldId id="403" r:id="rId45"/>
    <p:sldId id="404" r:id="rId46"/>
    <p:sldId id="410" r:id="rId47"/>
    <p:sldId id="411" r:id="rId48"/>
    <p:sldId id="412" r:id="rId49"/>
    <p:sldId id="413" r:id="rId50"/>
    <p:sldId id="414" r:id="rId51"/>
    <p:sldId id="415" r:id="rId52"/>
    <p:sldId id="417" r:id="rId53"/>
    <p:sldId id="418" r:id="rId54"/>
    <p:sldId id="422" r:id="rId55"/>
    <p:sldId id="421"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24" autoAdjust="0"/>
  </p:normalViewPr>
  <p:slideViewPr>
    <p:cSldViewPr>
      <p:cViewPr varScale="1">
        <p:scale>
          <a:sx n="69" d="100"/>
          <a:sy n="69" d="100"/>
        </p:scale>
        <p:origin x="1440" y="60"/>
      </p:cViewPr>
      <p:guideLst>
        <p:guide orient="horz" pos="2160"/>
        <p:guide pos="2880"/>
      </p:guideLst>
    </p:cSldViewPr>
  </p:slideViewPr>
  <p:outlineViewPr>
    <p:cViewPr>
      <p:scale>
        <a:sx n="33" d="100"/>
        <a:sy n="33" d="100"/>
      </p:scale>
      <p:origin x="48" y="16224"/>
    </p:cViewPr>
  </p:outlineViewPr>
  <p:notesTextViewPr>
    <p:cViewPr>
      <p:scale>
        <a:sx n="100" d="100"/>
        <a:sy n="100" d="100"/>
      </p:scale>
      <p:origin x="0" y="0"/>
    </p:cViewPr>
  </p:notesTextViewPr>
  <p:sorterViewPr>
    <p:cViewPr>
      <p:scale>
        <a:sx n="66" d="100"/>
        <a:sy n="66" d="100"/>
      </p:scale>
      <p:origin x="0" y="335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Sheet2!$E$4</c:f>
              <c:strCache>
                <c:ptCount val="1"/>
                <c:pt idx="0">
                  <c:v>y</c:v>
                </c:pt>
              </c:strCache>
            </c:strRef>
          </c:tx>
          <c:spPr>
            <a:ln w="28575">
              <a:noFill/>
            </a:ln>
          </c:spPr>
          <c:dPt>
            <c:idx val="1"/>
            <c:marker>
              <c:symbol val="circle"/>
              <c:size val="7"/>
              <c:spPr>
                <a:solidFill>
                  <a:srgbClr val="FF0000"/>
                </a:solidFill>
              </c:spPr>
            </c:marker>
            <c:bubble3D val="0"/>
            <c:extLst>
              <c:ext xmlns:c16="http://schemas.microsoft.com/office/drawing/2014/chart" uri="{C3380CC4-5D6E-409C-BE32-E72D297353CC}">
                <c16:uniqueId val="{00000000-EEFC-4592-AFE4-B2CB747F15D0}"/>
              </c:ext>
            </c:extLst>
          </c:dPt>
          <c:dPt>
            <c:idx val="2"/>
            <c:marker>
              <c:symbol val="circle"/>
              <c:size val="7"/>
              <c:spPr>
                <a:solidFill>
                  <a:srgbClr val="FF0000"/>
                </a:solidFill>
              </c:spPr>
            </c:marker>
            <c:bubble3D val="0"/>
            <c:extLst>
              <c:ext xmlns:c16="http://schemas.microsoft.com/office/drawing/2014/chart" uri="{C3380CC4-5D6E-409C-BE32-E72D297353CC}">
                <c16:uniqueId val="{00000001-EEFC-4592-AFE4-B2CB747F15D0}"/>
              </c:ext>
            </c:extLst>
          </c:dPt>
          <c:dPt>
            <c:idx val="3"/>
            <c:marker>
              <c:symbol val="circle"/>
              <c:size val="7"/>
              <c:spPr>
                <a:solidFill>
                  <a:srgbClr val="FF0000"/>
                </a:solidFill>
              </c:spPr>
            </c:marker>
            <c:bubble3D val="0"/>
            <c:extLst>
              <c:ext xmlns:c16="http://schemas.microsoft.com/office/drawing/2014/chart" uri="{C3380CC4-5D6E-409C-BE32-E72D297353CC}">
                <c16:uniqueId val="{00000002-EEFC-4592-AFE4-B2CB747F15D0}"/>
              </c:ext>
            </c:extLst>
          </c:dPt>
          <c:dPt>
            <c:idx val="7"/>
            <c:marker>
              <c:symbol val="circle"/>
              <c:size val="7"/>
              <c:spPr>
                <a:solidFill>
                  <a:srgbClr val="FF0000"/>
                </a:solidFill>
              </c:spPr>
            </c:marker>
            <c:bubble3D val="0"/>
            <c:extLst>
              <c:ext xmlns:c16="http://schemas.microsoft.com/office/drawing/2014/chart" uri="{C3380CC4-5D6E-409C-BE32-E72D297353CC}">
                <c16:uniqueId val="{00000003-EEFC-4592-AFE4-B2CB747F15D0}"/>
              </c:ext>
            </c:extLst>
          </c:dPt>
          <c:dPt>
            <c:idx val="9"/>
            <c:marker>
              <c:symbol val="circle"/>
              <c:size val="7"/>
              <c:spPr>
                <a:solidFill>
                  <a:srgbClr val="FF0000"/>
                </a:solidFill>
              </c:spPr>
            </c:marker>
            <c:bubble3D val="0"/>
            <c:extLst>
              <c:ext xmlns:c16="http://schemas.microsoft.com/office/drawing/2014/chart" uri="{C3380CC4-5D6E-409C-BE32-E72D297353CC}">
                <c16:uniqueId val="{00000004-EEFC-4592-AFE4-B2CB747F15D0}"/>
              </c:ext>
            </c:extLst>
          </c:dPt>
          <c:dPt>
            <c:idx val="13"/>
            <c:marker>
              <c:symbol val="circle"/>
              <c:size val="7"/>
              <c:spPr>
                <a:solidFill>
                  <a:srgbClr val="FF0000"/>
                </a:solidFill>
              </c:spPr>
            </c:marker>
            <c:bubble3D val="0"/>
            <c:extLst>
              <c:ext xmlns:c16="http://schemas.microsoft.com/office/drawing/2014/chart" uri="{C3380CC4-5D6E-409C-BE32-E72D297353CC}">
                <c16:uniqueId val="{00000005-EEFC-4592-AFE4-B2CB747F15D0}"/>
              </c:ext>
            </c:extLst>
          </c:dPt>
          <c:dPt>
            <c:idx val="15"/>
            <c:marker>
              <c:symbol val="circle"/>
              <c:size val="7"/>
              <c:spPr>
                <a:solidFill>
                  <a:srgbClr val="FF0000"/>
                </a:solidFill>
              </c:spPr>
            </c:marker>
            <c:bubble3D val="0"/>
            <c:extLst>
              <c:ext xmlns:c16="http://schemas.microsoft.com/office/drawing/2014/chart" uri="{C3380CC4-5D6E-409C-BE32-E72D297353CC}">
                <c16:uniqueId val="{00000006-EEFC-4592-AFE4-B2CB747F15D0}"/>
              </c:ext>
            </c:extLst>
          </c:dPt>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xVal>
            <c:numRef>
              <c:f>Sheet2!$D$5:$D$20</c:f>
              <c:numCache>
                <c:formatCode>General</c:formatCode>
                <c:ptCount val="16"/>
                <c:pt idx="0">
                  <c:v>1</c:v>
                </c:pt>
                <c:pt idx="1">
                  <c:v>1</c:v>
                </c:pt>
                <c:pt idx="2">
                  <c:v>2</c:v>
                </c:pt>
                <c:pt idx="3">
                  <c:v>3</c:v>
                </c:pt>
                <c:pt idx="4">
                  <c:v>3</c:v>
                </c:pt>
                <c:pt idx="5">
                  <c:v>6</c:v>
                </c:pt>
                <c:pt idx="6">
                  <c:v>6</c:v>
                </c:pt>
                <c:pt idx="7">
                  <c:v>6</c:v>
                </c:pt>
                <c:pt idx="8">
                  <c:v>9</c:v>
                </c:pt>
                <c:pt idx="9">
                  <c:v>9</c:v>
                </c:pt>
                <c:pt idx="10">
                  <c:v>10</c:v>
                </c:pt>
                <c:pt idx="11">
                  <c:v>11</c:v>
                </c:pt>
                <c:pt idx="12">
                  <c:v>12</c:v>
                </c:pt>
                <c:pt idx="13">
                  <c:v>13</c:v>
                </c:pt>
                <c:pt idx="14">
                  <c:v>12</c:v>
                </c:pt>
                <c:pt idx="15">
                  <c:v>18</c:v>
                </c:pt>
              </c:numCache>
            </c:numRef>
          </c:xVal>
          <c:yVal>
            <c:numRef>
              <c:f>Sheet2!$E$5:$E$20</c:f>
              <c:numCache>
                <c:formatCode>General</c:formatCode>
                <c:ptCount val="16"/>
                <c:pt idx="0">
                  <c:v>18</c:v>
                </c:pt>
                <c:pt idx="1">
                  <c:v>13</c:v>
                </c:pt>
                <c:pt idx="2">
                  <c:v>9</c:v>
                </c:pt>
                <c:pt idx="3">
                  <c:v>6</c:v>
                </c:pt>
                <c:pt idx="4">
                  <c:v>15</c:v>
                </c:pt>
                <c:pt idx="5">
                  <c:v>11</c:v>
                </c:pt>
                <c:pt idx="6">
                  <c:v>9</c:v>
                </c:pt>
                <c:pt idx="7">
                  <c:v>3</c:v>
                </c:pt>
                <c:pt idx="8">
                  <c:v>5</c:v>
                </c:pt>
                <c:pt idx="9">
                  <c:v>2</c:v>
                </c:pt>
                <c:pt idx="10">
                  <c:v>10</c:v>
                </c:pt>
                <c:pt idx="11">
                  <c:v>5</c:v>
                </c:pt>
                <c:pt idx="12">
                  <c:v>6</c:v>
                </c:pt>
                <c:pt idx="13">
                  <c:v>1</c:v>
                </c:pt>
                <c:pt idx="14">
                  <c:v>6</c:v>
                </c:pt>
                <c:pt idx="15">
                  <c:v>1</c:v>
                </c:pt>
              </c:numCache>
            </c:numRef>
          </c:yVal>
          <c:smooth val="0"/>
          <c:extLst>
            <c:ext xmlns:c16="http://schemas.microsoft.com/office/drawing/2014/chart" uri="{C3380CC4-5D6E-409C-BE32-E72D297353CC}">
              <c16:uniqueId val="{00000007-EEFC-4592-AFE4-B2CB747F15D0}"/>
            </c:ext>
          </c:extLst>
        </c:ser>
        <c:dLbls>
          <c:showLegendKey val="0"/>
          <c:showVal val="0"/>
          <c:showCatName val="0"/>
          <c:showSerName val="0"/>
          <c:showPercent val="0"/>
          <c:showBubbleSize val="0"/>
        </c:dLbls>
        <c:axId val="-1805640864"/>
        <c:axId val="-1805638688"/>
      </c:scatterChart>
      <c:valAx>
        <c:axId val="-1805640864"/>
        <c:scaling>
          <c:orientation val="minMax"/>
        </c:scaling>
        <c:delete val="0"/>
        <c:axPos val="b"/>
        <c:numFmt formatCode="General" sourceLinked="1"/>
        <c:majorTickMark val="out"/>
        <c:minorTickMark val="none"/>
        <c:tickLblPos val="nextTo"/>
        <c:crossAx val="-1805638688"/>
        <c:crosses val="autoZero"/>
        <c:crossBetween val="midCat"/>
      </c:valAx>
      <c:valAx>
        <c:axId val="-1805638688"/>
        <c:scaling>
          <c:orientation val="minMax"/>
        </c:scaling>
        <c:delete val="0"/>
        <c:axPos val="l"/>
        <c:majorGridlines/>
        <c:numFmt formatCode="General" sourceLinked="1"/>
        <c:majorTickMark val="out"/>
        <c:minorTickMark val="none"/>
        <c:tickLblPos val="nextTo"/>
        <c:crossAx val="-1805640864"/>
        <c:crosses val="autoZero"/>
        <c:crossBetween val="midCat"/>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6EBE57-06B5-493A-882E-E27946C0749C}" type="datetimeFigureOut">
              <a:rPr lang="en-US" smtClean="0"/>
              <a:pPr/>
              <a:t>7/10/2024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DCAABD-430D-4558-B9E1-99DC9A11099F}" type="slidenum">
              <a:rPr lang="en-US" smtClean="0"/>
              <a:pPr/>
              <a:t>‹#›</a:t>
            </a:fld>
            <a:endParaRPr lang="en-US"/>
          </a:p>
        </p:txBody>
      </p:sp>
    </p:spTree>
    <p:extLst>
      <p:ext uri="{BB962C8B-B14F-4D97-AF65-F5344CB8AC3E}">
        <p14:creationId xmlns:p14="http://schemas.microsoft.com/office/powerpoint/2010/main" val="1958649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36</a:t>
            </a:fld>
            <a:endParaRPr lang="en-US"/>
          </a:p>
        </p:txBody>
      </p:sp>
    </p:spTree>
    <p:extLst>
      <p:ext uri="{BB962C8B-B14F-4D97-AF65-F5344CB8AC3E}">
        <p14:creationId xmlns:p14="http://schemas.microsoft.com/office/powerpoint/2010/main" val="3049703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45</a:t>
            </a:fld>
            <a:endParaRPr lang="en-US"/>
          </a:p>
        </p:txBody>
      </p:sp>
    </p:spTree>
    <p:extLst>
      <p:ext uri="{BB962C8B-B14F-4D97-AF65-F5344CB8AC3E}">
        <p14:creationId xmlns:p14="http://schemas.microsoft.com/office/powerpoint/2010/main" val="204334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46</a:t>
            </a:fld>
            <a:endParaRPr lang="en-US"/>
          </a:p>
        </p:txBody>
      </p:sp>
    </p:spTree>
    <p:extLst>
      <p:ext uri="{BB962C8B-B14F-4D97-AF65-F5344CB8AC3E}">
        <p14:creationId xmlns:p14="http://schemas.microsoft.com/office/powerpoint/2010/main" val="2494274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47</a:t>
            </a:fld>
            <a:endParaRPr lang="en-US"/>
          </a:p>
        </p:txBody>
      </p:sp>
    </p:spTree>
    <p:extLst>
      <p:ext uri="{BB962C8B-B14F-4D97-AF65-F5344CB8AC3E}">
        <p14:creationId xmlns:p14="http://schemas.microsoft.com/office/powerpoint/2010/main" val="505837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48</a:t>
            </a:fld>
            <a:endParaRPr lang="en-US"/>
          </a:p>
        </p:txBody>
      </p:sp>
    </p:spTree>
    <p:extLst>
      <p:ext uri="{BB962C8B-B14F-4D97-AF65-F5344CB8AC3E}">
        <p14:creationId xmlns:p14="http://schemas.microsoft.com/office/powerpoint/2010/main" val="3775573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49</a:t>
            </a:fld>
            <a:endParaRPr lang="en-US"/>
          </a:p>
        </p:txBody>
      </p:sp>
    </p:spTree>
    <p:extLst>
      <p:ext uri="{BB962C8B-B14F-4D97-AF65-F5344CB8AC3E}">
        <p14:creationId xmlns:p14="http://schemas.microsoft.com/office/powerpoint/2010/main" val="2999348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50</a:t>
            </a:fld>
            <a:endParaRPr lang="en-US"/>
          </a:p>
        </p:txBody>
      </p:sp>
    </p:spTree>
    <p:extLst>
      <p:ext uri="{BB962C8B-B14F-4D97-AF65-F5344CB8AC3E}">
        <p14:creationId xmlns:p14="http://schemas.microsoft.com/office/powerpoint/2010/main" val="7120059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51</a:t>
            </a:fld>
            <a:endParaRPr lang="en-US"/>
          </a:p>
        </p:txBody>
      </p:sp>
    </p:spTree>
    <p:extLst>
      <p:ext uri="{BB962C8B-B14F-4D97-AF65-F5344CB8AC3E}">
        <p14:creationId xmlns:p14="http://schemas.microsoft.com/office/powerpoint/2010/main" val="3768822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52</a:t>
            </a:fld>
            <a:endParaRPr lang="en-US"/>
          </a:p>
        </p:txBody>
      </p:sp>
    </p:spTree>
    <p:extLst>
      <p:ext uri="{BB962C8B-B14F-4D97-AF65-F5344CB8AC3E}">
        <p14:creationId xmlns:p14="http://schemas.microsoft.com/office/powerpoint/2010/main" val="11819800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53</a:t>
            </a:fld>
            <a:endParaRPr lang="en-US"/>
          </a:p>
        </p:txBody>
      </p:sp>
    </p:spTree>
    <p:extLst>
      <p:ext uri="{BB962C8B-B14F-4D97-AF65-F5344CB8AC3E}">
        <p14:creationId xmlns:p14="http://schemas.microsoft.com/office/powerpoint/2010/main" val="17675849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54</a:t>
            </a:fld>
            <a:endParaRPr lang="en-US"/>
          </a:p>
        </p:txBody>
      </p:sp>
    </p:spTree>
    <p:extLst>
      <p:ext uri="{BB962C8B-B14F-4D97-AF65-F5344CB8AC3E}">
        <p14:creationId xmlns:p14="http://schemas.microsoft.com/office/powerpoint/2010/main" val="2893158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37</a:t>
            </a:fld>
            <a:endParaRPr lang="en-US"/>
          </a:p>
        </p:txBody>
      </p:sp>
    </p:spTree>
    <p:extLst>
      <p:ext uri="{BB962C8B-B14F-4D97-AF65-F5344CB8AC3E}">
        <p14:creationId xmlns:p14="http://schemas.microsoft.com/office/powerpoint/2010/main" val="22047189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55</a:t>
            </a:fld>
            <a:endParaRPr lang="en-US"/>
          </a:p>
        </p:txBody>
      </p:sp>
    </p:spTree>
    <p:extLst>
      <p:ext uri="{BB962C8B-B14F-4D97-AF65-F5344CB8AC3E}">
        <p14:creationId xmlns:p14="http://schemas.microsoft.com/office/powerpoint/2010/main" val="3482273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38</a:t>
            </a:fld>
            <a:endParaRPr lang="en-US"/>
          </a:p>
        </p:txBody>
      </p:sp>
    </p:spTree>
    <p:extLst>
      <p:ext uri="{BB962C8B-B14F-4D97-AF65-F5344CB8AC3E}">
        <p14:creationId xmlns:p14="http://schemas.microsoft.com/office/powerpoint/2010/main" val="511167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39</a:t>
            </a:fld>
            <a:endParaRPr lang="en-US"/>
          </a:p>
        </p:txBody>
      </p:sp>
    </p:spTree>
    <p:extLst>
      <p:ext uri="{BB962C8B-B14F-4D97-AF65-F5344CB8AC3E}">
        <p14:creationId xmlns:p14="http://schemas.microsoft.com/office/powerpoint/2010/main" val="2264341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40</a:t>
            </a:fld>
            <a:endParaRPr lang="en-US"/>
          </a:p>
        </p:txBody>
      </p:sp>
    </p:spTree>
    <p:extLst>
      <p:ext uri="{BB962C8B-B14F-4D97-AF65-F5344CB8AC3E}">
        <p14:creationId xmlns:p14="http://schemas.microsoft.com/office/powerpoint/2010/main" val="745845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41</a:t>
            </a:fld>
            <a:endParaRPr lang="en-US"/>
          </a:p>
        </p:txBody>
      </p:sp>
    </p:spTree>
    <p:extLst>
      <p:ext uri="{BB962C8B-B14F-4D97-AF65-F5344CB8AC3E}">
        <p14:creationId xmlns:p14="http://schemas.microsoft.com/office/powerpoint/2010/main" val="604605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42</a:t>
            </a:fld>
            <a:endParaRPr lang="en-US"/>
          </a:p>
        </p:txBody>
      </p:sp>
    </p:spTree>
    <p:extLst>
      <p:ext uri="{BB962C8B-B14F-4D97-AF65-F5344CB8AC3E}">
        <p14:creationId xmlns:p14="http://schemas.microsoft.com/office/powerpoint/2010/main" val="1994704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43</a:t>
            </a:fld>
            <a:endParaRPr lang="en-US"/>
          </a:p>
        </p:txBody>
      </p:sp>
    </p:spTree>
    <p:extLst>
      <p:ext uri="{BB962C8B-B14F-4D97-AF65-F5344CB8AC3E}">
        <p14:creationId xmlns:p14="http://schemas.microsoft.com/office/powerpoint/2010/main" val="2967743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44</a:t>
            </a:fld>
            <a:endParaRPr lang="en-US"/>
          </a:p>
        </p:txBody>
      </p:sp>
    </p:spTree>
    <p:extLst>
      <p:ext uri="{BB962C8B-B14F-4D97-AF65-F5344CB8AC3E}">
        <p14:creationId xmlns:p14="http://schemas.microsoft.com/office/powerpoint/2010/main" val="1199010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AC70E4A-8A3C-499B-AF92-53A9DDE8E3FD}" type="datetime1">
              <a:rPr lang="en-US" smtClean="0"/>
              <a:t>7/10/2024</a:t>
            </a:fld>
            <a:endParaRPr lang="en-US"/>
          </a:p>
        </p:txBody>
      </p:sp>
      <p:sp>
        <p:nvSpPr>
          <p:cNvPr id="5" name="Footer Placeholder 4"/>
          <p:cNvSpPr>
            <a:spLocks noGrp="1"/>
          </p:cNvSpPr>
          <p:nvPr>
            <p:ph type="ftr" sz="quarter" idx="11"/>
          </p:nvPr>
        </p:nvSpPr>
        <p:spPr/>
        <p:txBody>
          <a:bodyPr/>
          <a:lstStyle/>
          <a:p>
            <a:r>
              <a:rPr lang="en-US"/>
              <a:t>By: Arjun Singh Saud, PhD Fellow, TU</a:t>
            </a:r>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ABFC89-DC7C-443C-88DA-C46B44929839}" type="datetime1">
              <a:rPr lang="en-US" smtClean="0"/>
              <a:t>7/10/2024</a:t>
            </a:fld>
            <a:endParaRPr lang="en-US"/>
          </a:p>
        </p:txBody>
      </p:sp>
      <p:sp>
        <p:nvSpPr>
          <p:cNvPr id="5" name="Footer Placeholder 4"/>
          <p:cNvSpPr>
            <a:spLocks noGrp="1"/>
          </p:cNvSpPr>
          <p:nvPr>
            <p:ph type="ftr" sz="quarter" idx="11"/>
          </p:nvPr>
        </p:nvSpPr>
        <p:spPr/>
        <p:txBody>
          <a:bodyPr/>
          <a:lstStyle/>
          <a:p>
            <a:r>
              <a:rPr lang="en-US"/>
              <a:t>By: Arjun Singh Saud, PhD Fellow, TU</a:t>
            </a:r>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C9CE7C-B270-41F8-A9CE-D68D695EC70E}" type="datetime1">
              <a:rPr lang="en-US" smtClean="0"/>
              <a:t>7/10/2024</a:t>
            </a:fld>
            <a:endParaRPr lang="en-US"/>
          </a:p>
        </p:txBody>
      </p:sp>
      <p:sp>
        <p:nvSpPr>
          <p:cNvPr id="5" name="Footer Placeholder 4"/>
          <p:cNvSpPr>
            <a:spLocks noGrp="1"/>
          </p:cNvSpPr>
          <p:nvPr>
            <p:ph type="ftr" sz="quarter" idx="11"/>
          </p:nvPr>
        </p:nvSpPr>
        <p:spPr/>
        <p:txBody>
          <a:bodyPr/>
          <a:lstStyle/>
          <a:p>
            <a:r>
              <a:rPr lang="en-US"/>
              <a:t>By: Arjun Singh Saud, PhD Fellow, TU</a:t>
            </a:r>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AEA5A2-7068-4B34-9DE8-59EE2F137FA8}" type="datetime1">
              <a:rPr lang="en-US" smtClean="0"/>
              <a:t>7/10/2024</a:t>
            </a:fld>
            <a:endParaRPr lang="en-US"/>
          </a:p>
        </p:txBody>
      </p:sp>
      <p:sp>
        <p:nvSpPr>
          <p:cNvPr id="5" name="Footer Placeholder 4"/>
          <p:cNvSpPr>
            <a:spLocks noGrp="1"/>
          </p:cNvSpPr>
          <p:nvPr>
            <p:ph type="ftr" sz="quarter" idx="11"/>
          </p:nvPr>
        </p:nvSpPr>
        <p:spPr/>
        <p:txBody>
          <a:bodyPr/>
          <a:lstStyle/>
          <a:p>
            <a:r>
              <a:rPr lang="en-US"/>
              <a:t>By: Arjun Singh Saud, PhD Fellow, TU</a:t>
            </a:r>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05102B-5803-496A-B004-7773B53267BC}" type="datetime1">
              <a:rPr lang="en-US" smtClean="0"/>
              <a:t>7/10/2024</a:t>
            </a:fld>
            <a:endParaRPr lang="en-US"/>
          </a:p>
        </p:txBody>
      </p:sp>
      <p:sp>
        <p:nvSpPr>
          <p:cNvPr id="5" name="Footer Placeholder 4"/>
          <p:cNvSpPr>
            <a:spLocks noGrp="1"/>
          </p:cNvSpPr>
          <p:nvPr>
            <p:ph type="ftr" sz="quarter" idx="11"/>
          </p:nvPr>
        </p:nvSpPr>
        <p:spPr/>
        <p:txBody>
          <a:bodyPr/>
          <a:lstStyle/>
          <a:p>
            <a:r>
              <a:rPr lang="en-US"/>
              <a:t>By: Arjun Singh Saud, PhD Fellow, TU</a:t>
            </a:r>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9CB58A9-1B16-4B9C-BC7A-ECF560F3D1EC}" type="datetime1">
              <a:rPr lang="en-US" smtClean="0"/>
              <a:t>7/10/2024</a:t>
            </a:fld>
            <a:endParaRPr lang="en-US"/>
          </a:p>
        </p:txBody>
      </p:sp>
      <p:sp>
        <p:nvSpPr>
          <p:cNvPr id="6" name="Footer Placeholder 5"/>
          <p:cNvSpPr>
            <a:spLocks noGrp="1"/>
          </p:cNvSpPr>
          <p:nvPr>
            <p:ph type="ftr" sz="quarter" idx="11"/>
          </p:nvPr>
        </p:nvSpPr>
        <p:spPr/>
        <p:txBody>
          <a:bodyPr/>
          <a:lstStyle/>
          <a:p>
            <a:r>
              <a:rPr lang="en-US"/>
              <a:t>By: Arjun Singh Saud, PhD Fellow, TU</a:t>
            </a:r>
          </a:p>
        </p:txBody>
      </p:sp>
      <p:sp>
        <p:nvSpPr>
          <p:cNvPr id="7" name="Slide Number Placeholder 6"/>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2F95C2-55B8-4A97-AA3F-0D33A3697690}" type="datetime1">
              <a:rPr lang="en-US" smtClean="0"/>
              <a:t>7/10/2024</a:t>
            </a:fld>
            <a:endParaRPr lang="en-US"/>
          </a:p>
        </p:txBody>
      </p:sp>
      <p:sp>
        <p:nvSpPr>
          <p:cNvPr id="8" name="Footer Placeholder 7"/>
          <p:cNvSpPr>
            <a:spLocks noGrp="1"/>
          </p:cNvSpPr>
          <p:nvPr>
            <p:ph type="ftr" sz="quarter" idx="11"/>
          </p:nvPr>
        </p:nvSpPr>
        <p:spPr/>
        <p:txBody>
          <a:bodyPr/>
          <a:lstStyle/>
          <a:p>
            <a:r>
              <a:rPr lang="en-US"/>
              <a:t>By: Arjun Singh Saud, PhD Fellow, TU</a:t>
            </a:r>
          </a:p>
        </p:txBody>
      </p:sp>
      <p:sp>
        <p:nvSpPr>
          <p:cNvPr id="9" name="Slide Number Placeholder 8"/>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E2008B-9F48-41B5-AD1E-9BF4D95FFA72}" type="datetime1">
              <a:rPr lang="en-US" smtClean="0"/>
              <a:t>7/10/2024</a:t>
            </a:fld>
            <a:endParaRPr lang="en-US"/>
          </a:p>
        </p:txBody>
      </p:sp>
      <p:sp>
        <p:nvSpPr>
          <p:cNvPr id="4" name="Footer Placeholder 3"/>
          <p:cNvSpPr>
            <a:spLocks noGrp="1"/>
          </p:cNvSpPr>
          <p:nvPr>
            <p:ph type="ftr" sz="quarter" idx="11"/>
          </p:nvPr>
        </p:nvSpPr>
        <p:spPr/>
        <p:txBody>
          <a:bodyPr/>
          <a:lstStyle/>
          <a:p>
            <a:r>
              <a:rPr lang="en-US"/>
              <a:t>By: Arjun Singh Saud, PhD Fellow, TU</a:t>
            </a:r>
          </a:p>
        </p:txBody>
      </p:sp>
      <p:sp>
        <p:nvSpPr>
          <p:cNvPr id="5" name="Slide Number Placeholder 4"/>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738717-0AC1-4955-8985-5C9D5F2883E0}" type="datetime1">
              <a:rPr lang="en-US" smtClean="0"/>
              <a:t>7/10/2024</a:t>
            </a:fld>
            <a:endParaRPr lang="en-US"/>
          </a:p>
        </p:txBody>
      </p:sp>
      <p:sp>
        <p:nvSpPr>
          <p:cNvPr id="3" name="Footer Placeholder 2"/>
          <p:cNvSpPr>
            <a:spLocks noGrp="1"/>
          </p:cNvSpPr>
          <p:nvPr>
            <p:ph type="ftr" sz="quarter" idx="11"/>
          </p:nvPr>
        </p:nvSpPr>
        <p:spPr/>
        <p:txBody>
          <a:bodyPr/>
          <a:lstStyle/>
          <a:p>
            <a:r>
              <a:rPr lang="en-US"/>
              <a:t>By: Arjun Singh Saud, PhD Fellow, TU</a:t>
            </a:r>
          </a:p>
        </p:txBody>
      </p:sp>
      <p:sp>
        <p:nvSpPr>
          <p:cNvPr id="4" name="Slide Number Placeholder 3"/>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D5065A-C13A-400D-8321-6B3239912ECA}" type="datetime1">
              <a:rPr lang="en-US" smtClean="0"/>
              <a:t>7/10/2024</a:t>
            </a:fld>
            <a:endParaRPr lang="en-US"/>
          </a:p>
        </p:txBody>
      </p:sp>
      <p:sp>
        <p:nvSpPr>
          <p:cNvPr id="6" name="Footer Placeholder 5"/>
          <p:cNvSpPr>
            <a:spLocks noGrp="1"/>
          </p:cNvSpPr>
          <p:nvPr>
            <p:ph type="ftr" sz="quarter" idx="11"/>
          </p:nvPr>
        </p:nvSpPr>
        <p:spPr/>
        <p:txBody>
          <a:bodyPr/>
          <a:lstStyle/>
          <a:p>
            <a:r>
              <a:rPr lang="en-US"/>
              <a:t>By: Arjun Singh Saud, PhD Fellow, TU</a:t>
            </a:r>
          </a:p>
        </p:txBody>
      </p:sp>
      <p:sp>
        <p:nvSpPr>
          <p:cNvPr id="7" name="Slide Number Placeholder 6"/>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F9495-88B8-48BD-86A9-015A1FE3C287}" type="datetime1">
              <a:rPr lang="en-US" smtClean="0"/>
              <a:t>7/10/2024</a:t>
            </a:fld>
            <a:endParaRPr lang="en-US"/>
          </a:p>
        </p:txBody>
      </p:sp>
      <p:sp>
        <p:nvSpPr>
          <p:cNvPr id="6" name="Footer Placeholder 5"/>
          <p:cNvSpPr>
            <a:spLocks noGrp="1"/>
          </p:cNvSpPr>
          <p:nvPr>
            <p:ph type="ftr" sz="quarter" idx="11"/>
          </p:nvPr>
        </p:nvSpPr>
        <p:spPr/>
        <p:txBody>
          <a:bodyPr/>
          <a:lstStyle/>
          <a:p>
            <a:r>
              <a:rPr lang="en-US"/>
              <a:t>By: Arjun Singh Saud, PhD Fellow, TU</a:t>
            </a:r>
          </a:p>
        </p:txBody>
      </p:sp>
      <p:sp>
        <p:nvSpPr>
          <p:cNvPr id="7" name="Slide Number Placeholder 6"/>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779D09-84D1-42D3-AE37-10A4E367BB36}" type="datetime1">
              <a:rPr lang="en-US" smtClean="0"/>
              <a:t>7/10/2024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By: Arjun Singh Saud, PhD Fellow, TU</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22444B-AD59-459C-8316-D24326876BE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17.wmf"/><Relationship Id="rId3" Type="http://schemas.openxmlformats.org/officeDocument/2006/relationships/image" Target="../media/image12.wmf"/><Relationship Id="rId7" Type="http://schemas.openxmlformats.org/officeDocument/2006/relationships/image" Target="../media/image14.wmf"/><Relationship Id="rId12" Type="http://schemas.openxmlformats.org/officeDocument/2006/relationships/oleObject" Target="../embeddings/oleObject13.bin"/><Relationship Id="rId17" Type="http://schemas.openxmlformats.org/officeDocument/2006/relationships/image" Target="../media/image19.wmf"/><Relationship Id="rId2" Type="http://schemas.openxmlformats.org/officeDocument/2006/relationships/oleObject" Target="../embeddings/oleObject8.bin"/><Relationship Id="rId16" Type="http://schemas.openxmlformats.org/officeDocument/2006/relationships/oleObject" Target="../embeddings/oleObject15.bin"/><Relationship Id="rId1" Type="http://schemas.openxmlformats.org/officeDocument/2006/relationships/slideLayout" Target="../slideLayouts/slideLayout2.xml"/><Relationship Id="rId6" Type="http://schemas.openxmlformats.org/officeDocument/2006/relationships/oleObject" Target="../embeddings/oleObject10.bin"/><Relationship Id="rId11" Type="http://schemas.openxmlformats.org/officeDocument/2006/relationships/image" Target="../media/image16.wmf"/><Relationship Id="rId5" Type="http://schemas.openxmlformats.org/officeDocument/2006/relationships/image" Target="../media/image13.wmf"/><Relationship Id="rId15" Type="http://schemas.openxmlformats.org/officeDocument/2006/relationships/image" Target="../media/image18.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15.wmf"/><Relationship Id="rId14" Type="http://schemas.openxmlformats.org/officeDocument/2006/relationships/oleObject" Target="../embeddings/oleObject14.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image" Target="../media/image22.wmf"/><Relationship Id="rId3" Type="http://schemas.openxmlformats.org/officeDocument/2006/relationships/image" Target="../media/image12.wmf"/><Relationship Id="rId7" Type="http://schemas.openxmlformats.org/officeDocument/2006/relationships/image" Target="../media/image14.wmf"/><Relationship Id="rId12" Type="http://schemas.openxmlformats.org/officeDocument/2006/relationships/oleObject" Target="../embeddings/oleObject21.bin"/><Relationship Id="rId17" Type="http://schemas.openxmlformats.org/officeDocument/2006/relationships/image" Target="../media/image23.wmf"/><Relationship Id="rId2" Type="http://schemas.openxmlformats.org/officeDocument/2006/relationships/oleObject" Target="../embeddings/oleObject16.bin"/><Relationship Id="rId16" Type="http://schemas.openxmlformats.org/officeDocument/2006/relationships/oleObject" Target="../embeddings/oleObject23.bin"/><Relationship Id="rId1" Type="http://schemas.openxmlformats.org/officeDocument/2006/relationships/slideLayout" Target="../slideLayouts/slideLayout2.xml"/><Relationship Id="rId6" Type="http://schemas.openxmlformats.org/officeDocument/2006/relationships/oleObject" Target="../embeddings/oleObject18.bin"/><Relationship Id="rId11" Type="http://schemas.openxmlformats.org/officeDocument/2006/relationships/image" Target="../media/image16.wmf"/><Relationship Id="rId5" Type="http://schemas.openxmlformats.org/officeDocument/2006/relationships/image" Target="../media/image20.wmf"/><Relationship Id="rId15" Type="http://schemas.openxmlformats.org/officeDocument/2006/relationships/image" Target="../media/image18.w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21.wmf"/><Relationship Id="rId14" Type="http://schemas.openxmlformats.org/officeDocument/2006/relationships/oleObject" Target="../embeddings/oleObject2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27.bin"/><Relationship Id="rId13" Type="http://schemas.openxmlformats.org/officeDocument/2006/relationships/image" Target="../media/image29.wmf"/><Relationship Id="rId3" Type="http://schemas.openxmlformats.org/officeDocument/2006/relationships/image" Target="../media/image24.wmf"/><Relationship Id="rId7" Type="http://schemas.openxmlformats.org/officeDocument/2006/relationships/image" Target="../media/image26.wmf"/><Relationship Id="rId12" Type="http://schemas.openxmlformats.org/officeDocument/2006/relationships/oleObject" Target="../embeddings/oleObject29.bin"/><Relationship Id="rId17" Type="http://schemas.openxmlformats.org/officeDocument/2006/relationships/image" Target="../media/image31.wmf"/><Relationship Id="rId2" Type="http://schemas.openxmlformats.org/officeDocument/2006/relationships/oleObject" Target="../embeddings/oleObject24.bin"/><Relationship Id="rId16" Type="http://schemas.openxmlformats.org/officeDocument/2006/relationships/oleObject" Target="../embeddings/oleObject31.bin"/><Relationship Id="rId1" Type="http://schemas.openxmlformats.org/officeDocument/2006/relationships/slideLayout" Target="../slideLayouts/slideLayout2.xml"/><Relationship Id="rId6" Type="http://schemas.openxmlformats.org/officeDocument/2006/relationships/oleObject" Target="../embeddings/oleObject26.bin"/><Relationship Id="rId11" Type="http://schemas.openxmlformats.org/officeDocument/2006/relationships/image" Target="../media/image28.wmf"/><Relationship Id="rId5" Type="http://schemas.openxmlformats.org/officeDocument/2006/relationships/image" Target="../media/image25.wmf"/><Relationship Id="rId15" Type="http://schemas.openxmlformats.org/officeDocument/2006/relationships/image" Target="../media/image30.wmf"/><Relationship Id="rId10" Type="http://schemas.openxmlformats.org/officeDocument/2006/relationships/oleObject" Target="../embeddings/oleObject28.bin"/><Relationship Id="rId4" Type="http://schemas.openxmlformats.org/officeDocument/2006/relationships/oleObject" Target="../embeddings/oleObject25.bin"/><Relationship Id="rId9" Type="http://schemas.openxmlformats.org/officeDocument/2006/relationships/image" Target="../media/image27.wmf"/><Relationship Id="rId14" Type="http://schemas.openxmlformats.org/officeDocument/2006/relationships/oleObject" Target="../embeddings/oleObject30.bin"/></Relationships>
</file>

<file path=ppt/slides/_rels/slide21.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oleObject" Target="../embeddings/oleObject32.bin"/><Relationship Id="rId1" Type="http://schemas.openxmlformats.org/officeDocument/2006/relationships/slideLayout" Target="../slideLayouts/slideLayout2.xml"/><Relationship Id="rId5" Type="http://schemas.openxmlformats.org/officeDocument/2006/relationships/image" Target="../media/image33.wmf"/><Relationship Id="rId4" Type="http://schemas.openxmlformats.org/officeDocument/2006/relationships/oleObject" Target="../embeddings/oleObject33.bin"/></Relationships>
</file>

<file path=ppt/slides/_rels/slide22.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34.bin"/><Relationship Id="rId1" Type="http://schemas.openxmlformats.org/officeDocument/2006/relationships/slideLayout" Target="../slideLayouts/slideLayout2.xml"/><Relationship Id="rId5" Type="http://schemas.openxmlformats.org/officeDocument/2006/relationships/image" Target="../media/image35.wmf"/><Relationship Id="rId4" Type="http://schemas.openxmlformats.org/officeDocument/2006/relationships/oleObject" Target="../embeddings/oleObject35.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oleObject" Target="../embeddings/oleObject36.bin"/><Relationship Id="rId1" Type="http://schemas.openxmlformats.org/officeDocument/2006/relationships/slideLayout" Target="../slideLayouts/slideLayout2.xml"/><Relationship Id="rId5" Type="http://schemas.openxmlformats.org/officeDocument/2006/relationships/image" Target="../media/image37.wmf"/><Relationship Id="rId4" Type="http://schemas.openxmlformats.org/officeDocument/2006/relationships/oleObject" Target="../embeddings/oleObject37.bin"/></Relationships>
</file>

<file path=ppt/slides/_rels/slide25.xml.rels><?xml version="1.0" encoding="UTF-8" standalone="yes"?>
<Relationships xmlns="http://schemas.openxmlformats.org/package/2006/relationships"><Relationship Id="rId3" Type="http://schemas.openxmlformats.org/officeDocument/2006/relationships/image" Target="../media/image38.wmf"/><Relationship Id="rId7" Type="http://schemas.openxmlformats.org/officeDocument/2006/relationships/image" Target="../media/image40.wmf"/><Relationship Id="rId2" Type="http://schemas.openxmlformats.org/officeDocument/2006/relationships/oleObject" Target="../embeddings/oleObject38.bin"/><Relationship Id="rId1" Type="http://schemas.openxmlformats.org/officeDocument/2006/relationships/slideLayout" Target="../slideLayouts/slideLayout2.xml"/><Relationship Id="rId6" Type="http://schemas.openxmlformats.org/officeDocument/2006/relationships/oleObject" Target="../embeddings/oleObject40.bin"/><Relationship Id="rId5" Type="http://schemas.openxmlformats.org/officeDocument/2006/relationships/image" Target="../media/image39.wmf"/><Relationship Id="rId4" Type="http://schemas.openxmlformats.org/officeDocument/2006/relationships/oleObject" Target="../embeddings/oleObject39.bin"/></Relationships>
</file>

<file path=ppt/slides/_rels/slide26.xml.rels><?xml version="1.0" encoding="UTF-8" standalone="yes"?>
<Relationships xmlns="http://schemas.openxmlformats.org/package/2006/relationships"><Relationship Id="rId3" Type="http://schemas.openxmlformats.org/officeDocument/2006/relationships/image" Target="../media/image41.wmf"/><Relationship Id="rId7" Type="http://schemas.openxmlformats.org/officeDocument/2006/relationships/image" Target="../media/image43.wmf"/><Relationship Id="rId2" Type="http://schemas.openxmlformats.org/officeDocument/2006/relationships/oleObject" Target="../embeddings/oleObject41.bin"/><Relationship Id="rId1" Type="http://schemas.openxmlformats.org/officeDocument/2006/relationships/slideLayout" Target="../slideLayouts/slideLayout2.xml"/><Relationship Id="rId6" Type="http://schemas.openxmlformats.org/officeDocument/2006/relationships/oleObject" Target="../embeddings/oleObject43.bin"/><Relationship Id="rId5" Type="http://schemas.openxmlformats.org/officeDocument/2006/relationships/image" Target="../media/image42.wmf"/><Relationship Id="rId4" Type="http://schemas.openxmlformats.org/officeDocument/2006/relationships/oleObject" Target="../embeddings/oleObject42.bin"/></Relationships>
</file>

<file path=ppt/slides/_rels/slide27.xml.rels><?xml version="1.0" encoding="UTF-8" standalone="yes"?>
<Relationships xmlns="http://schemas.openxmlformats.org/package/2006/relationships"><Relationship Id="rId3" Type="http://schemas.openxmlformats.org/officeDocument/2006/relationships/image" Target="../media/image44.wmf"/><Relationship Id="rId7" Type="http://schemas.openxmlformats.org/officeDocument/2006/relationships/image" Target="../media/image46.wmf"/><Relationship Id="rId2" Type="http://schemas.openxmlformats.org/officeDocument/2006/relationships/oleObject" Target="../embeddings/oleObject44.bin"/><Relationship Id="rId1" Type="http://schemas.openxmlformats.org/officeDocument/2006/relationships/slideLayout" Target="../slideLayouts/slideLayout2.xml"/><Relationship Id="rId6" Type="http://schemas.openxmlformats.org/officeDocument/2006/relationships/oleObject" Target="../embeddings/oleObject46.bin"/><Relationship Id="rId5" Type="http://schemas.openxmlformats.org/officeDocument/2006/relationships/image" Target="../media/image45.wmf"/><Relationship Id="rId4" Type="http://schemas.openxmlformats.org/officeDocument/2006/relationships/oleObject" Target="../embeddings/oleObject45.bin"/></Relationships>
</file>

<file path=ppt/slides/_rels/slide28.xml.rels><?xml version="1.0" encoding="UTF-8" standalone="yes"?>
<Relationships xmlns="http://schemas.openxmlformats.org/package/2006/relationships"><Relationship Id="rId3" Type="http://schemas.openxmlformats.org/officeDocument/2006/relationships/image" Target="../media/image47.wmf"/><Relationship Id="rId7" Type="http://schemas.openxmlformats.org/officeDocument/2006/relationships/image" Target="../media/image49.wmf"/><Relationship Id="rId2" Type="http://schemas.openxmlformats.org/officeDocument/2006/relationships/oleObject" Target="../embeddings/oleObject47.bin"/><Relationship Id="rId1" Type="http://schemas.openxmlformats.org/officeDocument/2006/relationships/slideLayout" Target="../slideLayouts/slideLayout2.xml"/><Relationship Id="rId6" Type="http://schemas.openxmlformats.org/officeDocument/2006/relationships/oleObject" Target="../embeddings/oleObject49.bin"/><Relationship Id="rId5" Type="http://schemas.openxmlformats.org/officeDocument/2006/relationships/image" Target="../media/image48.wmf"/><Relationship Id="rId4" Type="http://schemas.openxmlformats.org/officeDocument/2006/relationships/oleObject" Target="../embeddings/oleObject48.bin"/></Relationships>
</file>

<file path=ppt/slides/_rels/slide2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oleObject" Target="../embeddings/oleObject50.bin"/><Relationship Id="rId1" Type="http://schemas.openxmlformats.org/officeDocument/2006/relationships/slideLayout" Target="../slideLayouts/slideLayout2.xml"/><Relationship Id="rId5" Type="http://schemas.openxmlformats.org/officeDocument/2006/relationships/image" Target="../media/image37.wmf"/><Relationship Id="rId4" Type="http://schemas.openxmlformats.org/officeDocument/2006/relationships/oleObject" Target="../embeddings/oleObject51.bin"/></Relationships>
</file>

<file path=ppt/slides/_rels/slide31.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oleObject" Target="../embeddings/oleObject52.bin"/><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oleObject" Target="../embeddings/oleObject53.bin"/><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oleObject" Target="../embeddings/oleObject54.bin"/><Relationship Id="rId1" Type="http://schemas.openxmlformats.org/officeDocument/2006/relationships/slideLayout" Target="../slideLayouts/slideLayout2.xml"/><Relationship Id="rId5" Type="http://schemas.openxmlformats.org/officeDocument/2006/relationships/image" Target="../media/image34.wmf"/><Relationship Id="rId4" Type="http://schemas.openxmlformats.org/officeDocument/2006/relationships/oleObject" Target="../embeddings/oleObject55.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4.wmf"/></Relationships>
</file>

<file path=ppt/slides/_rels/slide42.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6.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7.wmf"/></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5.wmf"/><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lnSpcReduction="10000"/>
          </a:bodyPr>
          <a:lstStyle/>
          <a:p>
            <a:pPr algn="ctr">
              <a:buNone/>
            </a:pPr>
            <a:endParaRPr lang="en-US" sz="4200" b="1" dirty="0">
              <a:latin typeface="Book Antiqua" pitchFamily="18" charset="0"/>
            </a:endParaRPr>
          </a:p>
          <a:p>
            <a:pPr algn="ctr">
              <a:buNone/>
            </a:pPr>
            <a:endParaRPr lang="en-US" sz="4200" b="1" dirty="0">
              <a:latin typeface="Book Antiqua" pitchFamily="18" charset="0"/>
            </a:endParaRPr>
          </a:p>
          <a:p>
            <a:pPr algn="ctr">
              <a:buNone/>
            </a:pPr>
            <a:r>
              <a:rPr lang="en-US" sz="4200" b="1" dirty="0">
                <a:latin typeface="Book Antiqua" pitchFamily="18" charset="0"/>
              </a:rPr>
              <a:t>Unit</a:t>
            </a:r>
            <a:r>
              <a:rPr lang="en-US" sz="4400" b="1" dirty="0">
                <a:latin typeface="Book Antiqua" pitchFamily="18" charset="0"/>
              </a:rPr>
              <a:t>-4</a:t>
            </a:r>
          </a:p>
          <a:p>
            <a:pPr algn="ctr">
              <a:buNone/>
            </a:pPr>
            <a:r>
              <a:rPr lang="en-US" sz="4200" b="1" dirty="0">
                <a:latin typeface="Book Antiqua" pitchFamily="18" charset="0"/>
              </a:rPr>
              <a:t>RBFNN</a:t>
            </a:r>
          </a:p>
          <a:p>
            <a:pPr algn="ctr">
              <a:buNone/>
            </a:pPr>
            <a:endParaRPr lang="en-US" sz="4200" b="1" u="sng" dirty="0">
              <a:latin typeface="Book Antiqua" pitchFamily="18" charset="0"/>
            </a:endParaRPr>
          </a:p>
          <a:p>
            <a:pPr algn="ctr">
              <a:buNone/>
            </a:pPr>
            <a:r>
              <a:rPr lang="en-US" sz="3000" b="1" dirty="0">
                <a:latin typeface="Book Antiqua" pitchFamily="18" charset="0"/>
              </a:rPr>
              <a:t>By: </a:t>
            </a:r>
            <a:r>
              <a:rPr lang="en-US" sz="3000" b="1" dirty="0" err="1">
                <a:latin typeface="Book Antiqua" pitchFamily="18" charset="0"/>
              </a:rPr>
              <a:t>Arjun</a:t>
            </a:r>
            <a:r>
              <a:rPr lang="en-US" sz="3000" b="1" dirty="0">
                <a:latin typeface="Book Antiqua" pitchFamily="18" charset="0"/>
              </a:rPr>
              <a:t> Saud, Asst. Prof. CDCSIT,TU	</a:t>
            </a:r>
            <a:r>
              <a:rPr lang="en-US" sz="3500" dirty="0">
                <a:latin typeface="Book Antiqua" pitchFamily="18" charset="0"/>
              </a:rPr>
              <a:t>	</a:t>
            </a:r>
            <a:r>
              <a:rPr lang="en-US" sz="4200" b="1" dirty="0">
                <a:latin typeface="Book Antiqua" pitchFamily="18" charset="0"/>
              </a:rPr>
              <a:t>				   		</a:t>
            </a:r>
            <a:endParaRPr lang="en-US" b="1" dirty="0">
              <a:latin typeface="Book Antiqua" pitchFamily="18" charset="0"/>
            </a:endParaRPr>
          </a:p>
        </p:txBody>
      </p:sp>
      <p:sp>
        <p:nvSpPr>
          <p:cNvPr id="3" name="Slide Number Placeholder 2"/>
          <p:cNvSpPr>
            <a:spLocks noGrp="1"/>
          </p:cNvSpPr>
          <p:nvPr>
            <p:ph type="sldNum" sz="quarter" idx="12"/>
          </p:nvPr>
        </p:nvSpPr>
        <p:spPr/>
        <p:txBody>
          <a:bodyPr/>
          <a:lstStyle/>
          <a:p>
            <a:fld id="{3F22444B-AD59-459C-8316-D24326876BE4}" type="slidenum">
              <a:rPr lang="en-US" smtClean="0"/>
              <a:pPr/>
              <a:t>1</a:t>
            </a:fld>
            <a:endParaRPr lang="en-US"/>
          </a:p>
        </p:txBody>
      </p:sp>
      <p:sp>
        <p:nvSpPr>
          <p:cNvPr id="4" name="Footer Placeholder 3"/>
          <p:cNvSpPr>
            <a:spLocks noGrp="1"/>
          </p:cNvSpPr>
          <p:nvPr>
            <p:ph type="ftr" sz="quarter" idx="11"/>
          </p:nvPr>
        </p:nvSpPr>
        <p:spPr/>
        <p:txBody>
          <a:bodyPr/>
          <a:lstStyle/>
          <a:p>
            <a:r>
              <a:rPr lang="en-US"/>
              <a:t>By: Arjun Singh Saud, PhD Fellow, TU</a:t>
            </a:r>
          </a:p>
        </p:txBody>
      </p:sp>
      <p:sp>
        <p:nvSpPr>
          <p:cNvPr id="2" name="Date Placeholder 1">
            <a:extLst>
              <a:ext uri="{FF2B5EF4-FFF2-40B4-BE49-F238E27FC236}">
                <a16:creationId xmlns:a16="http://schemas.microsoft.com/office/drawing/2014/main" id="{B781F546-9E9C-A9D7-531D-EB439BFCD6EA}"/>
              </a:ext>
            </a:extLst>
          </p:cNvPr>
          <p:cNvSpPr>
            <a:spLocks noGrp="1"/>
          </p:cNvSpPr>
          <p:nvPr>
            <p:ph type="dt" sz="half" idx="10"/>
          </p:nvPr>
        </p:nvSpPr>
        <p:spPr/>
        <p:txBody>
          <a:bodyPr/>
          <a:lstStyle/>
          <a:p>
            <a:fld id="{EEA2C973-1E30-4F7C-9C8B-099C12A70467}" type="datetime1">
              <a:rPr lang="en-US" smtClean="0"/>
              <a:t>7/10/2024</a:t>
            </a:fld>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200" b="1" dirty="0">
                <a:latin typeface="Book Antiqua" panose="02040602050305030304" pitchFamily="18" charset="0"/>
              </a:rPr>
              <a:t>XOR Problem </a:t>
            </a:r>
            <a:r>
              <a:rPr lang="en-US" sz="4200" b="1">
                <a:latin typeface="Book Antiqua" panose="02040602050305030304" pitchFamily="18" charset="0"/>
              </a:rPr>
              <a:t>with Radial </a:t>
            </a:r>
            <a:r>
              <a:rPr lang="en-US" sz="4200" b="1" dirty="0">
                <a:latin typeface="Book Antiqua" panose="02040602050305030304" pitchFamily="18" charset="0"/>
              </a:rPr>
              <a:t>Basis Function</a:t>
            </a:r>
          </a:p>
        </p:txBody>
      </p:sp>
      <p:sp>
        <p:nvSpPr>
          <p:cNvPr id="3" name="Content Placeholder 2"/>
          <p:cNvSpPr>
            <a:spLocks noGrp="1"/>
          </p:cNvSpPr>
          <p:nvPr>
            <p:ph idx="1"/>
          </p:nvPr>
        </p:nvSpPr>
        <p:spPr>
          <a:xfrm>
            <a:off x="457200" y="1371600"/>
            <a:ext cx="8229600" cy="5029200"/>
          </a:xfrm>
        </p:spPr>
        <p:txBody>
          <a:bodyPr>
            <a:noAutofit/>
          </a:bodyPr>
          <a:lstStyle/>
          <a:p>
            <a:pPr>
              <a:buNone/>
            </a:pPr>
            <a:r>
              <a:rPr lang="en-US" sz="2600" b="1" dirty="0">
                <a:latin typeface="Book Antiqua" pitchFamily="18" charset="0"/>
              </a:rPr>
              <a:t>Exercise</a:t>
            </a:r>
          </a:p>
          <a:p>
            <a:pPr algn="just"/>
            <a:r>
              <a:rPr lang="en-US" sz="2600" dirty="0">
                <a:latin typeface="Book Antiqua" pitchFamily="18" charset="0"/>
              </a:rPr>
              <a:t>Solve the </a:t>
            </a:r>
            <a:r>
              <a:rPr lang="en-US" sz="2600" dirty="0">
                <a:latin typeface="Times New Roman" pitchFamily="18" charset="0"/>
                <a:cs typeface="Times New Roman" pitchFamily="18" charset="0"/>
              </a:rPr>
              <a:t>XOR</a:t>
            </a:r>
            <a:r>
              <a:rPr lang="en-US" sz="2600" dirty="0">
                <a:latin typeface="Book Antiqua" pitchFamily="18" charset="0"/>
              </a:rPr>
              <a:t> problem using RBF by taking (1,0) and (0,1) as centers.</a:t>
            </a:r>
          </a:p>
          <a:p>
            <a:pPr algn="just"/>
            <a:r>
              <a:rPr lang="en-US" sz="2600" dirty="0">
                <a:latin typeface="Book Antiqua" pitchFamily="18" charset="0"/>
              </a:rPr>
              <a:t>Solve the </a:t>
            </a:r>
            <a:r>
              <a:rPr lang="en-US" sz="2600" dirty="0">
                <a:latin typeface="Times New Roman" pitchFamily="18" charset="0"/>
                <a:cs typeface="Times New Roman" pitchFamily="18" charset="0"/>
              </a:rPr>
              <a:t>XOR</a:t>
            </a:r>
            <a:r>
              <a:rPr lang="en-US" sz="2600" dirty="0">
                <a:latin typeface="Book Antiqua" pitchFamily="18" charset="0"/>
              </a:rPr>
              <a:t> problem using RBF such that transform 2D data points into 4D data points by taking each of the data point as center. (Hint use the RBF </a:t>
            </a:r>
          </a:p>
          <a:p>
            <a:endParaRPr lang="en-US" sz="2600" dirty="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10</a:t>
            </a:fld>
            <a:endParaRPr lang="en-US"/>
          </a:p>
        </p:txBody>
      </p:sp>
      <p:sp>
        <p:nvSpPr>
          <p:cNvPr id="14" name="Footer Placeholder 13"/>
          <p:cNvSpPr>
            <a:spLocks noGrp="1"/>
          </p:cNvSpPr>
          <p:nvPr>
            <p:ph type="ftr" sz="quarter" idx="11"/>
          </p:nvPr>
        </p:nvSpPr>
        <p:spPr/>
        <p:txBody>
          <a:bodyPr/>
          <a:lstStyle/>
          <a:p>
            <a:r>
              <a:rPr lang="en-US"/>
              <a:t>By: Arjun Singh Saud, PhD Fellow, TU</a:t>
            </a:r>
          </a:p>
        </p:txBody>
      </p:sp>
      <p:graphicFrame>
        <p:nvGraphicFramePr>
          <p:cNvPr id="237571" name="Object 3"/>
          <p:cNvGraphicFramePr>
            <a:graphicFrameLocks noChangeAspect="1"/>
          </p:cNvGraphicFramePr>
          <p:nvPr/>
        </p:nvGraphicFramePr>
        <p:xfrm>
          <a:off x="1706563" y="3886200"/>
          <a:ext cx="2646362" cy="411163"/>
        </p:xfrm>
        <a:graphic>
          <a:graphicData uri="http://schemas.openxmlformats.org/presentationml/2006/ole">
            <mc:AlternateContent xmlns:mc="http://schemas.openxmlformats.org/markup-compatibility/2006">
              <mc:Choice xmlns:v="urn:schemas-microsoft-com:vml" Requires="v">
                <p:oleObj name="Equation" r:id="rId2" imgW="1688760" imgH="291960" progId="Equation.3">
                  <p:embed/>
                </p:oleObj>
              </mc:Choice>
              <mc:Fallback>
                <p:oleObj name="Equation" r:id="rId2" imgW="1688760" imgH="291960" progId="Equation.3">
                  <p:embed/>
                  <p:pic>
                    <p:nvPicPr>
                      <p:cNvPr id="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6563" y="3886200"/>
                        <a:ext cx="2646362"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Date Placeholder 3">
            <a:extLst>
              <a:ext uri="{FF2B5EF4-FFF2-40B4-BE49-F238E27FC236}">
                <a16:creationId xmlns:a16="http://schemas.microsoft.com/office/drawing/2014/main" id="{F8504F47-2E1C-8E87-A44A-4D05B3AA96E3}"/>
              </a:ext>
            </a:extLst>
          </p:cNvPr>
          <p:cNvSpPr>
            <a:spLocks noGrp="1"/>
          </p:cNvSpPr>
          <p:nvPr>
            <p:ph type="dt" sz="half" idx="10"/>
          </p:nvPr>
        </p:nvSpPr>
        <p:spPr/>
        <p:txBody>
          <a:bodyPr/>
          <a:lstStyle/>
          <a:p>
            <a:fld id="{8EEC0A15-8416-43C5-A495-81C9541E9FDB}" type="datetime1">
              <a:rPr lang="en-US" smtClean="0"/>
              <a:t>7/10/2024</a:t>
            </a:fld>
            <a:endParaRPr lang="en-US"/>
          </a:p>
        </p:txBody>
      </p:sp>
    </p:spTree>
    <p:extLst>
      <p:ext uri="{BB962C8B-B14F-4D97-AF65-F5344CB8AC3E}">
        <p14:creationId xmlns:p14="http://schemas.microsoft.com/office/powerpoint/2010/main" val="363939332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Radial Basis Function Networks</a:t>
            </a:r>
          </a:p>
        </p:txBody>
      </p:sp>
      <p:sp>
        <p:nvSpPr>
          <p:cNvPr id="3" name="Content Placeholder 2"/>
          <p:cNvSpPr>
            <a:spLocks noGrp="1"/>
          </p:cNvSpPr>
          <p:nvPr>
            <p:ph idx="1"/>
          </p:nvPr>
        </p:nvSpPr>
        <p:spPr>
          <a:xfrm>
            <a:off x="457200" y="1371600"/>
            <a:ext cx="8229600" cy="5029200"/>
          </a:xfrm>
        </p:spPr>
        <p:txBody>
          <a:bodyPr>
            <a:noAutofit/>
          </a:bodyPr>
          <a:lstStyle/>
          <a:p>
            <a:pPr algn="just"/>
            <a:r>
              <a:rPr lang="en-US" sz="2600" dirty="0">
                <a:latin typeface="Book Antiqua" pitchFamily="18" charset="0"/>
              </a:rPr>
              <a:t>Radial basis function (RBF) networks are artificial neural networks that typically have three layers: an </a:t>
            </a:r>
            <a:r>
              <a:rPr lang="en-US" sz="2600" i="1" dirty="0">
                <a:latin typeface="Book Antiqua" pitchFamily="18" charset="0"/>
              </a:rPr>
              <a:t>input layer</a:t>
            </a:r>
            <a:r>
              <a:rPr lang="en-US" sz="2600" dirty="0">
                <a:latin typeface="Book Antiqua" pitchFamily="18" charset="0"/>
              </a:rPr>
              <a:t>, a </a:t>
            </a:r>
            <a:r>
              <a:rPr lang="en-US" sz="2600" i="1" dirty="0">
                <a:latin typeface="Book Antiqua" pitchFamily="18" charset="0"/>
              </a:rPr>
              <a:t>hidden layer </a:t>
            </a:r>
            <a:r>
              <a:rPr lang="en-US" sz="2600" dirty="0">
                <a:latin typeface="Book Antiqua" pitchFamily="18" charset="0"/>
              </a:rPr>
              <a:t>with a non-linear RBF activation function and a linear </a:t>
            </a:r>
            <a:r>
              <a:rPr lang="en-US" sz="2600" i="1" dirty="0">
                <a:latin typeface="Book Antiqua" pitchFamily="18" charset="0"/>
              </a:rPr>
              <a:t>output layer</a:t>
            </a:r>
            <a:r>
              <a:rPr lang="en-US" sz="2600" dirty="0">
                <a:latin typeface="Book Antiqua" pitchFamily="18" charset="0"/>
              </a:rPr>
              <a:t>. </a:t>
            </a:r>
          </a:p>
          <a:p>
            <a:pPr algn="just"/>
            <a:r>
              <a:rPr lang="en-US" sz="2600" b="1" dirty="0">
                <a:latin typeface="Book Antiqua" pitchFamily="18" charset="0"/>
              </a:rPr>
              <a:t>Input Layer: </a:t>
            </a:r>
            <a:r>
              <a:rPr lang="en-US" sz="2600" dirty="0">
                <a:latin typeface="Book Antiqua" pitchFamily="18" charset="0"/>
              </a:rPr>
              <a:t>This layer consists of m</a:t>
            </a:r>
            <a:r>
              <a:rPr lang="en-US" sz="2600" baseline="-25000" dirty="0">
                <a:latin typeface="Book Antiqua" pitchFamily="18" charset="0"/>
              </a:rPr>
              <a:t>0</a:t>
            </a:r>
            <a:r>
              <a:rPr lang="en-US" sz="2600" dirty="0">
                <a:latin typeface="Book Antiqua" pitchFamily="18" charset="0"/>
              </a:rPr>
              <a:t> source nodes, where m</a:t>
            </a:r>
            <a:r>
              <a:rPr lang="en-US" sz="2600" baseline="-25000" dirty="0">
                <a:latin typeface="Book Antiqua" pitchFamily="18" charset="0"/>
              </a:rPr>
              <a:t>0</a:t>
            </a:r>
            <a:r>
              <a:rPr lang="en-US" sz="2600" dirty="0">
                <a:latin typeface="Book Antiqua" pitchFamily="18" charset="0"/>
              </a:rPr>
              <a:t> is the dimensionality of the input vector </a:t>
            </a:r>
            <a:r>
              <a:rPr lang="en-US" sz="2600" b="1" dirty="0">
                <a:latin typeface="Book Antiqua" pitchFamily="18" charset="0"/>
              </a:rPr>
              <a:t>x.</a:t>
            </a:r>
          </a:p>
          <a:p>
            <a:pPr algn="just"/>
            <a:r>
              <a:rPr lang="en-US" sz="2600" b="1" dirty="0">
                <a:latin typeface="Book Antiqua" pitchFamily="18" charset="0"/>
              </a:rPr>
              <a:t>Hidden Layer: </a:t>
            </a:r>
            <a:r>
              <a:rPr lang="en-US" sz="2600" dirty="0">
                <a:latin typeface="Book Antiqua" pitchFamily="18" charset="0"/>
              </a:rPr>
              <a:t>This layer consists of the K computation units (K≤N), where N is number training samples. Each hidden unit is  equipped with a radial basis activation function. The RBF is given below.</a:t>
            </a:r>
          </a:p>
          <a:p>
            <a:pPr algn="just"/>
            <a:endParaRPr lang="en-US" sz="2600" dirty="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11</a:t>
            </a:fld>
            <a:endParaRPr lang="en-US"/>
          </a:p>
        </p:txBody>
      </p:sp>
      <p:sp>
        <p:nvSpPr>
          <p:cNvPr id="14" name="Footer Placeholder 13"/>
          <p:cNvSpPr>
            <a:spLocks noGrp="1"/>
          </p:cNvSpPr>
          <p:nvPr>
            <p:ph type="ftr" sz="quarter" idx="11"/>
          </p:nvPr>
        </p:nvSpPr>
        <p:spPr/>
        <p:txBody>
          <a:bodyPr/>
          <a:lstStyle/>
          <a:p>
            <a:r>
              <a:rPr lang="en-US"/>
              <a:t>By: Arjun Singh Saud, PhD Fellow, TU</a:t>
            </a:r>
          </a:p>
        </p:txBody>
      </p:sp>
      <p:graphicFrame>
        <p:nvGraphicFramePr>
          <p:cNvPr id="240643" name="Object 3"/>
          <p:cNvGraphicFramePr>
            <a:graphicFrameLocks noChangeAspect="1"/>
          </p:cNvGraphicFramePr>
          <p:nvPr/>
        </p:nvGraphicFramePr>
        <p:xfrm>
          <a:off x="3971925" y="5943600"/>
          <a:ext cx="3602038" cy="446088"/>
        </p:xfrm>
        <a:graphic>
          <a:graphicData uri="http://schemas.openxmlformats.org/presentationml/2006/ole">
            <mc:AlternateContent xmlns:mc="http://schemas.openxmlformats.org/markup-compatibility/2006">
              <mc:Choice xmlns:v="urn:schemas-microsoft-com:vml" Requires="v">
                <p:oleObj name="Equation" r:id="rId2" imgW="2298600" imgH="317160" progId="Equation.3">
                  <p:embed/>
                </p:oleObj>
              </mc:Choice>
              <mc:Fallback>
                <p:oleObj name="Equation" r:id="rId2" imgW="2298600" imgH="317160" progId="Equation.3">
                  <p:embed/>
                  <p:pic>
                    <p:nvPicPr>
                      <p:cNvPr id="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1925" y="5943600"/>
                        <a:ext cx="3602038" cy="446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Date Placeholder 3">
            <a:extLst>
              <a:ext uri="{FF2B5EF4-FFF2-40B4-BE49-F238E27FC236}">
                <a16:creationId xmlns:a16="http://schemas.microsoft.com/office/drawing/2014/main" id="{12CC9468-2744-8733-42C7-8552FD1098D0}"/>
              </a:ext>
            </a:extLst>
          </p:cNvPr>
          <p:cNvSpPr>
            <a:spLocks noGrp="1"/>
          </p:cNvSpPr>
          <p:nvPr>
            <p:ph type="dt" sz="half" idx="10"/>
          </p:nvPr>
        </p:nvSpPr>
        <p:spPr/>
        <p:txBody>
          <a:bodyPr/>
          <a:lstStyle/>
          <a:p>
            <a:fld id="{ABC5466A-256F-477E-AD54-12CA00C80C10}" type="datetime1">
              <a:rPr lang="en-US" smtClean="0"/>
              <a:t>7/10/2024</a:t>
            </a:fld>
            <a:endParaRPr lang="en-US"/>
          </a:p>
        </p:txBody>
      </p:sp>
    </p:spTree>
    <p:extLst>
      <p:ext uri="{BB962C8B-B14F-4D97-AF65-F5344CB8AC3E}">
        <p14:creationId xmlns:p14="http://schemas.microsoft.com/office/powerpoint/2010/main" val="363939332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5"/>
          <p:cNvPicPr>
            <a:picLocks noChangeAspect="1" noChangeArrowheads="1"/>
          </p:cNvPicPr>
          <p:nvPr/>
        </p:nvPicPr>
        <p:blipFill>
          <a:blip r:embed="rId2"/>
          <a:srcRect/>
          <a:stretch>
            <a:fillRect/>
          </a:stretch>
        </p:blipFill>
        <p:spPr bwMode="auto">
          <a:xfrm>
            <a:off x="1219200" y="2667000"/>
            <a:ext cx="5943600" cy="3585041"/>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sz="4200" b="1" dirty="0">
                <a:latin typeface="Book Antiqua" panose="02040602050305030304" pitchFamily="18" charset="0"/>
              </a:rPr>
              <a:t>Radial Basis Function Networks</a:t>
            </a:r>
          </a:p>
        </p:txBody>
      </p:sp>
      <p:sp>
        <p:nvSpPr>
          <p:cNvPr id="3" name="Content Placeholder 2"/>
          <p:cNvSpPr>
            <a:spLocks noGrp="1"/>
          </p:cNvSpPr>
          <p:nvPr>
            <p:ph idx="1"/>
          </p:nvPr>
        </p:nvSpPr>
        <p:spPr>
          <a:xfrm>
            <a:off x="457200" y="1371600"/>
            <a:ext cx="8229600" cy="5029200"/>
          </a:xfrm>
        </p:spPr>
        <p:txBody>
          <a:bodyPr>
            <a:noAutofit/>
          </a:bodyPr>
          <a:lstStyle/>
          <a:p>
            <a:pPr algn="just"/>
            <a:r>
              <a:rPr lang="en-US" sz="2600" b="1" dirty="0">
                <a:latin typeface="Book Antiqua" pitchFamily="18" charset="0"/>
              </a:rPr>
              <a:t>Output Layer</a:t>
            </a:r>
            <a:r>
              <a:rPr lang="en-US" sz="2600" dirty="0">
                <a:latin typeface="Book Antiqua" pitchFamily="18" charset="0"/>
              </a:rPr>
              <a:t>: This layer of neural network contains one or more nodes depending upon the need.</a:t>
            </a:r>
          </a:p>
          <a:p>
            <a:pPr algn="just"/>
            <a:r>
              <a:rPr lang="en-US" sz="2600" dirty="0">
                <a:latin typeface="Book Antiqua" pitchFamily="18" charset="0"/>
              </a:rPr>
              <a:t>Structure of a typical RBF neural network is given below.</a:t>
            </a: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12</a:t>
            </a:fld>
            <a:endParaRPr lang="en-US"/>
          </a:p>
        </p:txBody>
      </p:sp>
      <p:sp>
        <p:nvSpPr>
          <p:cNvPr id="14" name="Footer Placeholder 13"/>
          <p:cNvSpPr>
            <a:spLocks noGrp="1"/>
          </p:cNvSpPr>
          <p:nvPr>
            <p:ph type="ftr" sz="quarter" idx="11"/>
          </p:nvPr>
        </p:nvSpPr>
        <p:spPr/>
        <p:txBody>
          <a:bodyPr/>
          <a:lstStyle/>
          <a:p>
            <a:r>
              <a:rPr lang="en-US"/>
              <a:t>By: Arjun Singh Saud, PhD Fellow, TU</a:t>
            </a:r>
          </a:p>
        </p:txBody>
      </p:sp>
      <p:sp>
        <p:nvSpPr>
          <p:cNvPr id="4" name="Date Placeholder 3">
            <a:extLst>
              <a:ext uri="{FF2B5EF4-FFF2-40B4-BE49-F238E27FC236}">
                <a16:creationId xmlns:a16="http://schemas.microsoft.com/office/drawing/2014/main" id="{0B95249B-852E-9364-4FAE-E4C2863D8FEC}"/>
              </a:ext>
            </a:extLst>
          </p:cNvPr>
          <p:cNvSpPr>
            <a:spLocks noGrp="1"/>
          </p:cNvSpPr>
          <p:nvPr>
            <p:ph type="dt" sz="half" idx="10"/>
          </p:nvPr>
        </p:nvSpPr>
        <p:spPr/>
        <p:txBody>
          <a:bodyPr/>
          <a:lstStyle/>
          <a:p>
            <a:fld id="{A46CFB12-4E8E-4A0A-8C76-DE40FAC7BDE0}" type="datetime1">
              <a:rPr lang="en-US" smtClean="0"/>
              <a:t>7/10/2024</a:t>
            </a:fld>
            <a:endParaRPr lang="en-US"/>
          </a:p>
        </p:txBody>
      </p:sp>
    </p:spTree>
    <p:extLst>
      <p:ext uri="{BB962C8B-B14F-4D97-AF65-F5344CB8AC3E}">
        <p14:creationId xmlns:p14="http://schemas.microsoft.com/office/powerpoint/2010/main" val="363939332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Radial Basis Function Networks</a:t>
            </a:r>
          </a:p>
        </p:txBody>
      </p:sp>
      <p:sp>
        <p:nvSpPr>
          <p:cNvPr id="3" name="Content Placeholder 2"/>
          <p:cNvSpPr>
            <a:spLocks noGrp="1"/>
          </p:cNvSpPr>
          <p:nvPr>
            <p:ph idx="1"/>
          </p:nvPr>
        </p:nvSpPr>
        <p:spPr>
          <a:xfrm>
            <a:off x="457200" y="1371600"/>
            <a:ext cx="8229600" cy="5029200"/>
          </a:xfrm>
        </p:spPr>
        <p:txBody>
          <a:bodyPr>
            <a:noAutofit/>
          </a:bodyPr>
          <a:lstStyle/>
          <a:p>
            <a:pPr algn="just"/>
            <a:r>
              <a:rPr lang="en-US" sz="2600" dirty="0">
                <a:latin typeface="Book Antiqua" pitchFamily="18" charset="0"/>
              </a:rPr>
              <a:t>RBF networks are typically trained from pairs of input and target values by a two-step algorithm.</a:t>
            </a:r>
          </a:p>
          <a:p>
            <a:pPr algn="just"/>
            <a:r>
              <a:rPr lang="en-US" sz="2600" dirty="0">
                <a:latin typeface="Book Antiqua" pitchFamily="18" charset="0"/>
              </a:rPr>
              <a:t>In the first step, the center vectors  of the RBF functions in the hidden layer are chosen. This step can be performed in several ways; centers can be randomly sampled from some set of examples, or they can be determined using K-means clustering. </a:t>
            </a:r>
          </a:p>
          <a:p>
            <a:pPr algn="just"/>
            <a:r>
              <a:rPr lang="en-US" sz="2600" dirty="0">
                <a:latin typeface="Book Antiqua" pitchFamily="18" charset="0"/>
              </a:rPr>
              <a:t>The second step simply fits a model with coefficients  to the hidden layer's outputs with respect to some objective function.</a:t>
            </a:r>
          </a:p>
          <a:p>
            <a:pPr algn="just"/>
            <a:endParaRPr lang="en-US" sz="2600" dirty="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13</a:t>
            </a:fld>
            <a:endParaRPr lang="en-US"/>
          </a:p>
        </p:txBody>
      </p:sp>
      <p:sp>
        <p:nvSpPr>
          <p:cNvPr id="14" name="Footer Placeholder 13"/>
          <p:cNvSpPr>
            <a:spLocks noGrp="1"/>
          </p:cNvSpPr>
          <p:nvPr>
            <p:ph type="ftr" sz="quarter" idx="11"/>
          </p:nvPr>
        </p:nvSpPr>
        <p:spPr/>
        <p:txBody>
          <a:bodyPr/>
          <a:lstStyle/>
          <a:p>
            <a:r>
              <a:rPr lang="en-US"/>
              <a:t>By: Arjun Singh Saud, PhD Fellow, TU</a:t>
            </a:r>
          </a:p>
        </p:txBody>
      </p:sp>
      <p:sp>
        <p:nvSpPr>
          <p:cNvPr id="4" name="Date Placeholder 3">
            <a:extLst>
              <a:ext uri="{FF2B5EF4-FFF2-40B4-BE49-F238E27FC236}">
                <a16:creationId xmlns:a16="http://schemas.microsoft.com/office/drawing/2014/main" id="{F4290E7B-7C23-4A3F-7757-797E39C99B4F}"/>
              </a:ext>
            </a:extLst>
          </p:cNvPr>
          <p:cNvSpPr>
            <a:spLocks noGrp="1"/>
          </p:cNvSpPr>
          <p:nvPr>
            <p:ph type="dt" sz="half" idx="10"/>
          </p:nvPr>
        </p:nvSpPr>
        <p:spPr/>
        <p:txBody>
          <a:bodyPr/>
          <a:lstStyle/>
          <a:p>
            <a:fld id="{413A006D-9227-44AF-ACB2-B5DBE5561C03}" type="datetime1">
              <a:rPr lang="en-US" smtClean="0"/>
              <a:t>7/10/2024</a:t>
            </a:fld>
            <a:endParaRPr lang="en-US"/>
          </a:p>
        </p:txBody>
      </p:sp>
    </p:spTree>
    <p:extLst>
      <p:ext uri="{BB962C8B-B14F-4D97-AF65-F5344CB8AC3E}">
        <p14:creationId xmlns:p14="http://schemas.microsoft.com/office/powerpoint/2010/main" val="363939332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K-means Clustering </a:t>
            </a:r>
          </a:p>
        </p:txBody>
      </p:sp>
      <p:sp>
        <p:nvSpPr>
          <p:cNvPr id="3" name="Content Placeholder 2"/>
          <p:cNvSpPr>
            <a:spLocks noGrp="1"/>
          </p:cNvSpPr>
          <p:nvPr>
            <p:ph idx="1"/>
          </p:nvPr>
        </p:nvSpPr>
        <p:spPr>
          <a:xfrm>
            <a:off x="457200" y="1371600"/>
            <a:ext cx="8229600" cy="5029200"/>
          </a:xfrm>
        </p:spPr>
        <p:txBody>
          <a:bodyPr>
            <a:noAutofit/>
          </a:bodyPr>
          <a:lstStyle/>
          <a:p>
            <a:pPr algn="just"/>
            <a:r>
              <a:rPr lang="en-US" sz="2600" dirty="0">
                <a:latin typeface="Book Antiqua" pitchFamily="18" charset="0"/>
              </a:rPr>
              <a:t>The process of grouping a set of data objects into classes of </a:t>
            </a:r>
            <a:r>
              <a:rPr lang="en-US" sz="2600" i="1" dirty="0">
                <a:latin typeface="Book Antiqua" pitchFamily="18" charset="0"/>
              </a:rPr>
              <a:t>similar </a:t>
            </a:r>
            <a:r>
              <a:rPr lang="en-US" sz="2600" dirty="0">
                <a:latin typeface="Book Antiqua" pitchFamily="18" charset="0"/>
              </a:rPr>
              <a:t>objects is called clustering. </a:t>
            </a:r>
          </a:p>
          <a:p>
            <a:pPr algn="just"/>
            <a:r>
              <a:rPr lang="en-US" sz="2600" dirty="0">
                <a:latin typeface="Book Antiqua" pitchFamily="18" charset="0"/>
              </a:rPr>
              <a:t>A cluster is a collection of data objects that are </a:t>
            </a:r>
            <a:r>
              <a:rPr lang="en-US" sz="2600" i="1" dirty="0">
                <a:latin typeface="Book Antiqua" pitchFamily="18" charset="0"/>
              </a:rPr>
              <a:t>similar </a:t>
            </a:r>
            <a:r>
              <a:rPr lang="en-US" sz="2600" dirty="0">
                <a:latin typeface="Book Antiqua" pitchFamily="18" charset="0"/>
              </a:rPr>
              <a:t>to one another within the same cluster and are </a:t>
            </a:r>
            <a:r>
              <a:rPr lang="en-US" sz="2600" i="1" dirty="0">
                <a:latin typeface="Book Antiqua" pitchFamily="18" charset="0"/>
              </a:rPr>
              <a:t>dissimilar </a:t>
            </a:r>
            <a:r>
              <a:rPr lang="en-US" sz="2600" dirty="0">
                <a:latin typeface="Book Antiqua" pitchFamily="18" charset="0"/>
              </a:rPr>
              <a:t>to the objects in other clusters.</a:t>
            </a:r>
          </a:p>
          <a:p>
            <a:pPr algn="just"/>
            <a:r>
              <a:rPr lang="en-US" sz="2600" dirty="0">
                <a:latin typeface="Book Antiqua" pitchFamily="18" charset="0"/>
              </a:rPr>
              <a:t>Clustering is unsupervised machine learning technique.</a:t>
            </a:r>
          </a:p>
          <a:p>
            <a:pPr algn="just"/>
            <a:r>
              <a:rPr lang="en-US" sz="2600" dirty="0">
                <a:latin typeface="Book Antiqua" pitchFamily="18" charset="0"/>
              </a:rPr>
              <a:t>During clustering of data objects, we need to find similarity between data objects. The most popular similarity measure used in clustering is </a:t>
            </a:r>
            <a:r>
              <a:rPr lang="en-US" sz="2600" i="1" dirty="0">
                <a:latin typeface="Book Antiqua" pitchFamily="18" charset="0"/>
              </a:rPr>
              <a:t>Euclidean distance.</a:t>
            </a:r>
            <a:endParaRPr lang="en-US" sz="2600" dirty="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14</a:t>
            </a:fld>
            <a:endParaRPr lang="en-US"/>
          </a:p>
        </p:txBody>
      </p:sp>
      <p:sp>
        <p:nvSpPr>
          <p:cNvPr id="14" name="Footer Placeholder 13"/>
          <p:cNvSpPr>
            <a:spLocks noGrp="1"/>
          </p:cNvSpPr>
          <p:nvPr>
            <p:ph type="ftr" sz="quarter" idx="11"/>
          </p:nvPr>
        </p:nvSpPr>
        <p:spPr/>
        <p:txBody>
          <a:bodyPr/>
          <a:lstStyle/>
          <a:p>
            <a:r>
              <a:rPr lang="en-US"/>
              <a:t>By: Arjun Singh Saud, PhD Fellow, TU</a:t>
            </a:r>
          </a:p>
        </p:txBody>
      </p:sp>
      <p:sp>
        <p:nvSpPr>
          <p:cNvPr id="4" name="Date Placeholder 3">
            <a:extLst>
              <a:ext uri="{FF2B5EF4-FFF2-40B4-BE49-F238E27FC236}">
                <a16:creationId xmlns:a16="http://schemas.microsoft.com/office/drawing/2014/main" id="{A4ED599A-6429-BDE2-9D45-F6F30CBBC48C}"/>
              </a:ext>
            </a:extLst>
          </p:cNvPr>
          <p:cNvSpPr>
            <a:spLocks noGrp="1"/>
          </p:cNvSpPr>
          <p:nvPr>
            <p:ph type="dt" sz="half" idx="10"/>
          </p:nvPr>
        </p:nvSpPr>
        <p:spPr/>
        <p:txBody>
          <a:bodyPr/>
          <a:lstStyle/>
          <a:p>
            <a:fld id="{A3B3328F-1D3B-4102-84A5-A21F8E542FA7}" type="datetime1">
              <a:rPr lang="en-US" smtClean="0"/>
              <a:t>7/10/2024</a:t>
            </a:fld>
            <a:endParaRPr lang="en-US"/>
          </a:p>
        </p:txBody>
      </p:sp>
    </p:spTree>
    <p:extLst>
      <p:ext uri="{BB962C8B-B14F-4D97-AF65-F5344CB8AC3E}">
        <p14:creationId xmlns:p14="http://schemas.microsoft.com/office/powerpoint/2010/main" val="363939332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K-means Clustering</a:t>
            </a:r>
          </a:p>
        </p:txBody>
      </p:sp>
      <p:sp>
        <p:nvSpPr>
          <p:cNvPr id="3" name="Content Placeholder 2"/>
          <p:cNvSpPr>
            <a:spLocks noGrp="1"/>
          </p:cNvSpPr>
          <p:nvPr>
            <p:ph idx="1"/>
          </p:nvPr>
        </p:nvSpPr>
        <p:spPr>
          <a:xfrm>
            <a:off x="457200" y="1371600"/>
            <a:ext cx="8229600" cy="5029200"/>
          </a:xfrm>
        </p:spPr>
        <p:txBody>
          <a:bodyPr>
            <a:noAutofit/>
          </a:bodyPr>
          <a:lstStyle/>
          <a:p>
            <a:pPr algn="just"/>
            <a:r>
              <a:rPr lang="en-US" sz="2600" dirty="0">
                <a:latin typeface="Book Antiqua" pitchFamily="18" charset="0"/>
              </a:rPr>
              <a:t>k-means is  one of  the simplest unsupervised learning algorithms  used to   solve clustering problem. </a:t>
            </a:r>
          </a:p>
          <a:p>
            <a:pPr algn="just"/>
            <a:r>
              <a:rPr lang="en-US" sz="2600" dirty="0">
                <a:latin typeface="Book Antiqua" pitchFamily="18" charset="0"/>
              </a:rPr>
              <a:t>The main idea is to define k centers, one for each cluster. The better choice is to place them as much as possible far away from each other.</a:t>
            </a:r>
          </a:p>
          <a:p>
            <a:pPr algn="just"/>
            <a:endParaRPr lang="en-US" sz="2600" dirty="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15</a:t>
            </a:fld>
            <a:endParaRPr lang="en-US"/>
          </a:p>
        </p:txBody>
      </p:sp>
      <p:sp>
        <p:nvSpPr>
          <p:cNvPr id="14" name="Footer Placeholder 13"/>
          <p:cNvSpPr>
            <a:spLocks noGrp="1"/>
          </p:cNvSpPr>
          <p:nvPr>
            <p:ph type="ftr" sz="quarter" idx="11"/>
          </p:nvPr>
        </p:nvSpPr>
        <p:spPr/>
        <p:txBody>
          <a:bodyPr/>
          <a:lstStyle/>
          <a:p>
            <a:r>
              <a:rPr lang="en-US"/>
              <a:t>By: Arjun Singh Saud, PhD Fellow, TU</a:t>
            </a:r>
          </a:p>
        </p:txBody>
      </p:sp>
      <p:sp>
        <p:nvSpPr>
          <p:cNvPr id="4" name="Date Placeholder 3">
            <a:extLst>
              <a:ext uri="{FF2B5EF4-FFF2-40B4-BE49-F238E27FC236}">
                <a16:creationId xmlns:a16="http://schemas.microsoft.com/office/drawing/2014/main" id="{B7C05D66-1110-A8E8-9EF4-F73BC142B080}"/>
              </a:ext>
            </a:extLst>
          </p:cNvPr>
          <p:cNvSpPr>
            <a:spLocks noGrp="1"/>
          </p:cNvSpPr>
          <p:nvPr>
            <p:ph type="dt" sz="half" idx="10"/>
          </p:nvPr>
        </p:nvSpPr>
        <p:spPr/>
        <p:txBody>
          <a:bodyPr/>
          <a:lstStyle/>
          <a:p>
            <a:fld id="{D301EE5F-86A4-493C-9657-757DE5B11391}" type="datetime1">
              <a:rPr lang="en-US" smtClean="0"/>
              <a:t>7/10/2024</a:t>
            </a:fld>
            <a:endParaRPr lang="en-US"/>
          </a:p>
        </p:txBody>
      </p:sp>
    </p:spTree>
    <p:extLst>
      <p:ext uri="{BB962C8B-B14F-4D97-AF65-F5344CB8AC3E}">
        <p14:creationId xmlns:p14="http://schemas.microsoft.com/office/powerpoint/2010/main" val="363939332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K-means Clustering</a:t>
            </a:r>
          </a:p>
        </p:txBody>
      </p:sp>
      <p:sp>
        <p:nvSpPr>
          <p:cNvPr id="3" name="Content Placeholder 2"/>
          <p:cNvSpPr>
            <a:spLocks noGrp="1"/>
          </p:cNvSpPr>
          <p:nvPr>
            <p:ph idx="1"/>
          </p:nvPr>
        </p:nvSpPr>
        <p:spPr>
          <a:xfrm>
            <a:off x="457200" y="1371600"/>
            <a:ext cx="8229600" cy="5029200"/>
          </a:xfrm>
        </p:spPr>
        <p:txBody>
          <a:bodyPr>
            <a:noAutofit/>
          </a:bodyPr>
          <a:lstStyle/>
          <a:p>
            <a:pPr algn="just">
              <a:buNone/>
            </a:pPr>
            <a:r>
              <a:rPr lang="en-US" sz="2600" b="1" u="sng" dirty="0">
                <a:latin typeface="Book Antiqua" pitchFamily="18" charset="0"/>
              </a:rPr>
              <a:t>K-means Algorithm</a:t>
            </a:r>
          </a:p>
          <a:p>
            <a:pPr marL="514350" lvl="0" indent="-514350" algn="just">
              <a:buFont typeface="+mj-lt"/>
              <a:buAutoNum type="arabicPeriod"/>
            </a:pPr>
            <a:r>
              <a:rPr lang="en-US" sz="2600" dirty="0">
                <a:latin typeface="Book Antiqua" pitchFamily="18" charset="0"/>
              </a:rPr>
              <a:t>Randomly select </a:t>
            </a:r>
            <a:r>
              <a:rPr lang="en-US" sz="2600" i="1" dirty="0">
                <a:latin typeface="Book Antiqua" pitchFamily="18" charset="0"/>
              </a:rPr>
              <a:t>K</a:t>
            </a:r>
            <a:r>
              <a:rPr lang="en-US" sz="2600" dirty="0">
                <a:latin typeface="Book Antiqua" pitchFamily="18" charset="0"/>
              </a:rPr>
              <a:t> cluster centers.</a:t>
            </a:r>
          </a:p>
          <a:p>
            <a:pPr marL="514350" lvl="0" indent="-514350" algn="just">
              <a:buFont typeface="+mj-lt"/>
              <a:buAutoNum type="arabicPeriod"/>
            </a:pPr>
            <a:r>
              <a:rPr lang="en-US" sz="2600" dirty="0">
                <a:latin typeface="Book Antiqua" pitchFamily="18" charset="0"/>
              </a:rPr>
              <a:t>Calculate the distance between each data point and cluster centers.</a:t>
            </a:r>
          </a:p>
          <a:p>
            <a:pPr marL="514350" lvl="0" indent="-514350" algn="just">
              <a:buFont typeface="+mj-lt"/>
              <a:buAutoNum type="arabicPeriod"/>
            </a:pPr>
            <a:r>
              <a:rPr lang="en-US" sz="2600" dirty="0">
                <a:latin typeface="Book Antiqua" pitchFamily="18" charset="0"/>
              </a:rPr>
              <a:t>Assign the data point to the cluster center that is closest to the data point.</a:t>
            </a:r>
          </a:p>
          <a:p>
            <a:pPr marL="514350" lvl="0" indent="-514350" algn="just">
              <a:buFont typeface="+mj-lt"/>
              <a:buAutoNum type="arabicPeriod"/>
            </a:pPr>
            <a:r>
              <a:rPr lang="en-US" sz="2600" dirty="0">
                <a:latin typeface="Book Antiqua" pitchFamily="18" charset="0"/>
              </a:rPr>
              <a:t>Recalculate the new cluster center using:   </a:t>
            </a:r>
          </a:p>
          <a:p>
            <a:pPr marL="514350" lvl="0" indent="-514350" algn="just">
              <a:buFont typeface="+mj-lt"/>
              <a:buAutoNum type="arabicPeriod"/>
            </a:pPr>
            <a:r>
              <a:rPr lang="en-US" sz="2600" dirty="0">
                <a:latin typeface="Book Antiqua" pitchFamily="18" charset="0"/>
              </a:rPr>
              <a:t>If no data point change cluster then stop, otherwise repeat go to step 2.</a:t>
            </a:r>
          </a:p>
          <a:p>
            <a:pPr algn="just">
              <a:buNone/>
            </a:pPr>
            <a:endParaRPr lang="en-US" sz="2600" dirty="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16</a:t>
            </a:fld>
            <a:endParaRPr lang="en-US"/>
          </a:p>
        </p:txBody>
      </p:sp>
      <p:sp>
        <p:nvSpPr>
          <p:cNvPr id="14" name="Footer Placeholder 13"/>
          <p:cNvSpPr>
            <a:spLocks noGrp="1"/>
          </p:cNvSpPr>
          <p:nvPr>
            <p:ph type="ftr" sz="quarter" idx="11"/>
          </p:nvPr>
        </p:nvSpPr>
        <p:spPr/>
        <p:txBody>
          <a:bodyPr/>
          <a:lstStyle/>
          <a:p>
            <a:r>
              <a:rPr lang="en-US"/>
              <a:t>By: Arjun Singh Saud, PhD Fellow, TU</a:t>
            </a:r>
          </a:p>
        </p:txBody>
      </p:sp>
      <p:sp>
        <p:nvSpPr>
          <p:cNvPr id="2437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43713" name="Object 1"/>
          <p:cNvGraphicFramePr>
            <a:graphicFrameLocks noChangeAspect="1"/>
          </p:cNvGraphicFramePr>
          <p:nvPr/>
        </p:nvGraphicFramePr>
        <p:xfrm>
          <a:off x="7010400" y="3962400"/>
          <a:ext cx="1219200" cy="685800"/>
        </p:xfrm>
        <a:graphic>
          <a:graphicData uri="http://schemas.openxmlformats.org/presentationml/2006/ole">
            <mc:AlternateContent xmlns:mc="http://schemas.openxmlformats.org/markup-compatibility/2006">
              <mc:Choice xmlns:v="urn:schemas-microsoft-com:vml" Requires="v">
                <p:oleObj name="Equation" r:id="rId2" imgW="863280" imgH="507960" progId="Equation.3">
                  <p:embed/>
                </p:oleObj>
              </mc:Choice>
              <mc:Fallback>
                <p:oleObj name="Equation" r:id="rId2" imgW="863280" imgH="507960" progId="Equation.3">
                  <p:embed/>
                  <p:pic>
                    <p:nvPicPr>
                      <p:cNvPr id="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3962400"/>
                        <a:ext cx="12192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Date Placeholder 3">
            <a:extLst>
              <a:ext uri="{FF2B5EF4-FFF2-40B4-BE49-F238E27FC236}">
                <a16:creationId xmlns:a16="http://schemas.microsoft.com/office/drawing/2014/main" id="{7E353FD6-2695-F48E-F063-391C9E70CDB5}"/>
              </a:ext>
            </a:extLst>
          </p:cNvPr>
          <p:cNvSpPr>
            <a:spLocks noGrp="1"/>
          </p:cNvSpPr>
          <p:nvPr>
            <p:ph type="dt" sz="half" idx="10"/>
          </p:nvPr>
        </p:nvSpPr>
        <p:spPr/>
        <p:txBody>
          <a:bodyPr/>
          <a:lstStyle/>
          <a:p>
            <a:fld id="{CDB7484F-19B6-4751-AC3C-4FCC8EA89760}" type="datetime1">
              <a:rPr lang="en-US" smtClean="0"/>
              <a:t>7/10/2024</a:t>
            </a:fld>
            <a:endParaRPr lang="en-US"/>
          </a:p>
        </p:txBody>
      </p:sp>
    </p:spTree>
    <p:extLst>
      <p:ext uri="{BB962C8B-B14F-4D97-AF65-F5344CB8AC3E}">
        <p14:creationId xmlns:p14="http://schemas.microsoft.com/office/powerpoint/2010/main" val="363939332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K-means Clustering</a:t>
            </a:r>
          </a:p>
        </p:txBody>
      </p:sp>
      <p:sp>
        <p:nvSpPr>
          <p:cNvPr id="3" name="Content Placeholder 2"/>
          <p:cNvSpPr>
            <a:spLocks noGrp="1"/>
          </p:cNvSpPr>
          <p:nvPr>
            <p:ph idx="1"/>
          </p:nvPr>
        </p:nvSpPr>
        <p:spPr>
          <a:xfrm>
            <a:off x="457200" y="1371600"/>
            <a:ext cx="8229600" cy="5029200"/>
          </a:xfrm>
        </p:spPr>
        <p:txBody>
          <a:bodyPr>
            <a:noAutofit/>
          </a:bodyPr>
          <a:lstStyle/>
          <a:p>
            <a:pPr algn="just">
              <a:buNone/>
            </a:pPr>
            <a:r>
              <a:rPr lang="en-US" sz="2600" b="1" u="sng" dirty="0">
                <a:latin typeface="Book Antiqua" pitchFamily="18" charset="0"/>
              </a:rPr>
              <a:t>Example</a:t>
            </a:r>
          </a:p>
          <a:p>
            <a:pPr algn="just">
              <a:buNone/>
            </a:pPr>
            <a:r>
              <a:rPr lang="en-US" sz="2600" dirty="0">
                <a:latin typeface="Book Antiqua" pitchFamily="18" charset="0"/>
              </a:rPr>
              <a:t>	Divide the data points {(1,1), ((2,1), (4,3), (5,4)} into two clusters. </a:t>
            </a:r>
          </a:p>
          <a:p>
            <a:pPr algn="just">
              <a:buNone/>
            </a:pPr>
            <a:r>
              <a:rPr lang="en-US" sz="2600" b="1" i="1" dirty="0">
                <a:latin typeface="Book Antiqua" pitchFamily="18" charset="0"/>
              </a:rPr>
              <a:t>Solution</a:t>
            </a:r>
            <a:endParaRPr lang="en-US" sz="2600" dirty="0">
              <a:latin typeface="Book Antiqua" pitchFamily="18" charset="0"/>
            </a:endParaRPr>
          </a:p>
          <a:p>
            <a:pPr algn="just">
              <a:buNone/>
            </a:pPr>
            <a:r>
              <a:rPr lang="en-US" sz="2600" dirty="0">
                <a:latin typeface="Book Antiqua" pitchFamily="18" charset="0"/>
              </a:rPr>
              <a:t>	Let p1=(1,1)	p2=(2,1)	p3=(4,3)	p4=(5,4)</a:t>
            </a:r>
          </a:p>
          <a:p>
            <a:pPr algn="just">
              <a:buNone/>
            </a:pPr>
            <a:r>
              <a:rPr lang="en-US" sz="2600" b="1" i="1" dirty="0">
                <a:latin typeface="Book Antiqua" pitchFamily="18" charset="0"/>
              </a:rPr>
              <a:t>Initial step</a:t>
            </a:r>
            <a:endParaRPr lang="en-US" sz="2600" dirty="0">
              <a:latin typeface="Book Antiqua" pitchFamily="18" charset="0"/>
            </a:endParaRPr>
          </a:p>
          <a:p>
            <a:pPr algn="just">
              <a:buNone/>
            </a:pPr>
            <a:r>
              <a:rPr lang="en-US" sz="2600" dirty="0">
                <a:latin typeface="Book Antiqua" pitchFamily="18" charset="0"/>
              </a:rPr>
              <a:t>	Let c1=(1,1)   and  c2=(2,1) are two initial cluster centers.</a:t>
            </a:r>
          </a:p>
          <a:p>
            <a:pPr algn="just">
              <a:buNone/>
            </a:pPr>
            <a:r>
              <a:rPr lang="en-US" sz="2600" dirty="0">
                <a:latin typeface="Book Antiqua" pitchFamily="18" charset="0"/>
              </a:rPr>
              <a:t> </a:t>
            </a: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17</a:t>
            </a:fld>
            <a:endParaRPr lang="en-US"/>
          </a:p>
        </p:txBody>
      </p:sp>
      <p:sp>
        <p:nvSpPr>
          <p:cNvPr id="14" name="Footer Placeholder 13"/>
          <p:cNvSpPr>
            <a:spLocks noGrp="1"/>
          </p:cNvSpPr>
          <p:nvPr>
            <p:ph type="ftr" sz="quarter" idx="11"/>
          </p:nvPr>
        </p:nvSpPr>
        <p:spPr/>
        <p:txBody>
          <a:bodyPr/>
          <a:lstStyle/>
          <a:p>
            <a:r>
              <a:rPr lang="en-US"/>
              <a:t>By: Arjun Singh Saud, PhD Fellow, TU</a:t>
            </a:r>
          </a:p>
        </p:txBody>
      </p:sp>
      <p:sp>
        <p:nvSpPr>
          <p:cNvPr id="2437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 name="Date Placeholder 3">
            <a:extLst>
              <a:ext uri="{FF2B5EF4-FFF2-40B4-BE49-F238E27FC236}">
                <a16:creationId xmlns:a16="http://schemas.microsoft.com/office/drawing/2014/main" id="{9FA98A62-DC4B-DBFC-A9A8-864AE6967308}"/>
              </a:ext>
            </a:extLst>
          </p:cNvPr>
          <p:cNvSpPr>
            <a:spLocks noGrp="1"/>
          </p:cNvSpPr>
          <p:nvPr>
            <p:ph type="dt" sz="half" idx="10"/>
          </p:nvPr>
        </p:nvSpPr>
        <p:spPr/>
        <p:txBody>
          <a:bodyPr/>
          <a:lstStyle/>
          <a:p>
            <a:fld id="{B8C1466B-277C-476C-A382-D7F7A201005B}" type="datetime1">
              <a:rPr lang="en-US" smtClean="0"/>
              <a:t>7/10/2024</a:t>
            </a:fld>
            <a:endParaRPr lang="en-US"/>
          </a:p>
        </p:txBody>
      </p:sp>
    </p:spTree>
    <p:extLst>
      <p:ext uri="{BB962C8B-B14F-4D97-AF65-F5344CB8AC3E}">
        <p14:creationId xmlns:p14="http://schemas.microsoft.com/office/powerpoint/2010/main" val="363939332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K-means Clustering</a:t>
            </a:r>
          </a:p>
        </p:txBody>
      </p:sp>
      <p:sp>
        <p:nvSpPr>
          <p:cNvPr id="3" name="Content Placeholder 2"/>
          <p:cNvSpPr>
            <a:spLocks noGrp="1"/>
          </p:cNvSpPr>
          <p:nvPr>
            <p:ph idx="1"/>
          </p:nvPr>
        </p:nvSpPr>
        <p:spPr>
          <a:xfrm>
            <a:off x="457200" y="1371600"/>
            <a:ext cx="8229600" cy="5029200"/>
          </a:xfrm>
        </p:spPr>
        <p:txBody>
          <a:bodyPr>
            <a:noAutofit/>
          </a:bodyPr>
          <a:lstStyle/>
          <a:p>
            <a:pPr>
              <a:buNone/>
            </a:pPr>
            <a:r>
              <a:rPr lang="en-US" sz="2800" b="1" i="1" u="sng" dirty="0">
                <a:latin typeface="Book Antiqua" pitchFamily="18" charset="0"/>
              </a:rPr>
              <a:t>Iteration 1</a:t>
            </a:r>
            <a:endParaRPr lang="en-US" sz="2800" u="sng" dirty="0">
              <a:latin typeface="Book Antiqua" pitchFamily="18" charset="0"/>
            </a:endParaRPr>
          </a:p>
          <a:p>
            <a:pPr>
              <a:buNone/>
            </a:pPr>
            <a:r>
              <a:rPr lang="en-US" sz="2600" dirty="0">
                <a:latin typeface="Book Antiqua" pitchFamily="18" charset="0"/>
              </a:rPr>
              <a:t>Calculate distance between clusters centers and each data points</a:t>
            </a:r>
          </a:p>
          <a:p>
            <a:pPr>
              <a:buNone/>
            </a:pPr>
            <a:r>
              <a:rPr lang="en-US" sz="2800" dirty="0">
                <a:latin typeface="Book Antiqua" pitchFamily="18" charset="0"/>
              </a:rPr>
              <a:t>			</a:t>
            </a:r>
            <a:r>
              <a:rPr lang="en-US" sz="2800" dirty="0"/>
              <a:t>			 </a:t>
            </a:r>
          </a:p>
          <a:p>
            <a:pPr>
              <a:buNone/>
            </a:pPr>
            <a:r>
              <a:rPr lang="en-US" sz="2800" dirty="0"/>
              <a:t>			 </a:t>
            </a:r>
          </a:p>
          <a:p>
            <a:pPr>
              <a:buNone/>
            </a:pPr>
            <a:r>
              <a:rPr lang="en-US" sz="2800" dirty="0"/>
              <a:t>			 </a:t>
            </a:r>
          </a:p>
          <a:p>
            <a:pPr>
              <a:buNone/>
            </a:pPr>
            <a:r>
              <a:rPr lang="en-US" sz="2800" dirty="0"/>
              <a:t>			 </a:t>
            </a:r>
          </a:p>
          <a:p>
            <a:pPr>
              <a:buNone/>
            </a:pPr>
            <a:r>
              <a:rPr lang="en-US" sz="2800" dirty="0"/>
              <a:t> </a:t>
            </a:r>
          </a:p>
          <a:p>
            <a:pPr>
              <a:buNone/>
            </a:pPr>
            <a:r>
              <a:rPr lang="en-US" sz="2600" dirty="0">
                <a:latin typeface="Book Antiqua" pitchFamily="18" charset="0"/>
              </a:rPr>
              <a:t>Thus after first iteration</a:t>
            </a:r>
          </a:p>
          <a:p>
            <a:pPr>
              <a:buNone/>
            </a:pPr>
            <a:r>
              <a:rPr lang="en-US" sz="2600" i="1" dirty="0">
                <a:latin typeface="Book Antiqua" pitchFamily="18" charset="0"/>
              </a:rPr>
              <a:t>	Cluster 1= {p1}		Cluster 2={p2,p3,p4}</a:t>
            </a:r>
            <a:endParaRPr lang="en-US" sz="2600" dirty="0">
              <a:latin typeface="Book Antiqua" pitchFamily="18" charset="0"/>
            </a:endParaRPr>
          </a:p>
          <a:p>
            <a:pPr algn="just">
              <a:buNone/>
            </a:pPr>
            <a:endParaRPr lang="en-US" sz="2600" dirty="0">
              <a:latin typeface="Book Antiqua" pitchFamily="18" charset="0"/>
            </a:endParaRPr>
          </a:p>
          <a:p>
            <a:pPr algn="just">
              <a:buNone/>
            </a:pPr>
            <a:endParaRPr lang="en-US" sz="2600" dirty="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18</a:t>
            </a:fld>
            <a:endParaRPr lang="en-US"/>
          </a:p>
        </p:txBody>
      </p:sp>
      <p:sp>
        <p:nvSpPr>
          <p:cNvPr id="14" name="Footer Placeholder 13"/>
          <p:cNvSpPr>
            <a:spLocks noGrp="1"/>
          </p:cNvSpPr>
          <p:nvPr>
            <p:ph type="ftr" sz="quarter" idx="11"/>
          </p:nvPr>
        </p:nvSpPr>
        <p:spPr/>
        <p:txBody>
          <a:bodyPr/>
          <a:lstStyle/>
          <a:p>
            <a:r>
              <a:rPr lang="en-US"/>
              <a:t>By: Arjun Singh Saud, PhD Fellow, TU</a:t>
            </a:r>
          </a:p>
        </p:txBody>
      </p:sp>
      <p:sp>
        <p:nvSpPr>
          <p:cNvPr id="2437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48856" name="Object 24"/>
          <p:cNvGraphicFramePr>
            <a:graphicFrameLocks noChangeAspect="1"/>
          </p:cNvGraphicFramePr>
          <p:nvPr/>
        </p:nvGraphicFramePr>
        <p:xfrm>
          <a:off x="533400" y="3124200"/>
          <a:ext cx="1524000" cy="381000"/>
        </p:xfrm>
        <a:graphic>
          <a:graphicData uri="http://schemas.openxmlformats.org/presentationml/2006/ole">
            <mc:AlternateContent xmlns:mc="http://schemas.openxmlformats.org/markup-compatibility/2006">
              <mc:Choice xmlns:v="urn:schemas-microsoft-com:vml" Requires="v">
                <p:oleObj name="Equation" r:id="rId2" imgW="799753" imgH="203112" progId="Equation.3">
                  <p:embed/>
                </p:oleObj>
              </mc:Choice>
              <mc:Fallback>
                <p:oleObj name="Equation" r:id="rId2" imgW="799753" imgH="203112" progId="Equation.3">
                  <p:embed/>
                  <p:pic>
                    <p:nvPicPr>
                      <p:cNvPr id="0"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124200"/>
                        <a:ext cx="1524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8855" name="Object 23"/>
          <p:cNvGraphicFramePr>
            <a:graphicFrameLocks noChangeAspect="1"/>
          </p:cNvGraphicFramePr>
          <p:nvPr/>
        </p:nvGraphicFramePr>
        <p:xfrm>
          <a:off x="3886200" y="3124200"/>
          <a:ext cx="4114800" cy="457200"/>
        </p:xfrm>
        <a:graphic>
          <a:graphicData uri="http://schemas.openxmlformats.org/presentationml/2006/ole">
            <mc:AlternateContent xmlns:mc="http://schemas.openxmlformats.org/markup-compatibility/2006">
              <mc:Choice xmlns:v="urn:schemas-microsoft-com:vml" Requires="v">
                <p:oleObj name="Equation" r:id="rId4" imgW="2095500" imgH="279400" progId="Equation.3">
                  <p:embed/>
                </p:oleObj>
              </mc:Choice>
              <mc:Fallback>
                <p:oleObj name="Equation" r:id="rId4" imgW="2095500" imgH="279400" progId="Equation.3">
                  <p:embed/>
                  <p:pic>
                    <p:nvPicPr>
                      <p:cNvPr id="0"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3124200"/>
                        <a:ext cx="4114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8854" name="Object 22"/>
          <p:cNvGraphicFramePr>
            <a:graphicFrameLocks noChangeAspect="1"/>
          </p:cNvGraphicFramePr>
          <p:nvPr/>
        </p:nvGraphicFramePr>
        <p:xfrm>
          <a:off x="533400" y="3733800"/>
          <a:ext cx="2890345" cy="381000"/>
        </p:xfrm>
        <a:graphic>
          <a:graphicData uri="http://schemas.openxmlformats.org/presentationml/2006/ole">
            <mc:AlternateContent xmlns:mc="http://schemas.openxmlformats.org/markup-compatibility/2006">
              <mc:Choice xmlns:v="urn:schemas-microsoft-com:vml" Requires="v">
                <p:oleObj name="Equation" r:id="rId6" imgW="2095500" imgH="279400" progId="Equation.3">
                  <p:embed/>
                </p:oleObj>
              </mc:Choice>
              <mc:Fallback>
                <p:oleObj name="Equation" r:id="rId6" imgW="2095500" imgH="279400" progId="Equation.3">
                  <p:embed/>
                  <p:pic>
                    <p:nvPicPr>
                      <p:cNvPr id="0" name="Picture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3733800"/>
                        <a:ext cx="289034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8853" name="Object 21"/>
          <p:cNvGraphicFramePr>
            <a:graphicFrameLocks noChangeAspect="1"/>
          </p:cNvGraphicFramePr>
          <p:nvPr/>
        </p:nvGraphicFramePr>
        <p:xfrm>
          <a:off x="3962400" y="3733800"/>
          <a:ext cx="3008586" cy="381000"/>
        </p:xfrm>
        <a:graphic>
          <a:graphicData uri="http://schemas.openxmlformats.org/presentationml/2006/ole">
            <mc:AlternateContent xmlns:mc="http://schemas.openxmlformats.org/markup-compatibility/2006">
              <mc:Choice xmlns:v="urn:schemas-microsoft-com:vml" Requires="v">
                <p:oleObj name="Equation" r:id="rId8" imgW="2184400" imgH="279400" progId="Equation.3">
                  <p:embed/>
                </p:oleObj>
              </mc:Choice>
              <mc:Fallback>
                <p:oleObj name="Equation" r:id="rId8" imgW="2184400" imgH="279400" progId="Equation.3">
                  <p:embed/>
                  <p:pic>
                    <p:nvPicPr>
                      <p:cNvPr id="0" name="Picture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62400" y="3733800"/>
                        <a:ext cx="3008586"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8852" name="Object 20"/>
          <p:cNvGraphicFramePr>
            <a:graphicFrameLocks noChangeAspect="1"/>
          </p:cNvGraphicFramePr>
          <p:nvPr/>
        </p:nvGraphicFramePr>
        <p:xfrm>
          <a:off x="609600" y="4267200"/>
          <a:ext cx="3100552" cy="381000"/>
        </p:xfrm>
        <a:graphic>
          <a:graphicData uri="http://schemas.openxmlformats.org/presentationml/2006/ole">
            <mc:AlternateContent xmlns:mc="http://schemas.openxmlformats.org/markup-compatibility/2006">
              <mc:Choice xmlns:v="urn:schemas-microsoft-com:vml" Requires="v">
                <p:oleObj name="Equation" r:id="rId10" imgW="2247900" imgH="279400" progId="Equation.3">
                  <p:embed/>
                </p:oleObj>
              </mc:Choice>
              <mc:Fallback>
                <p:oleObj name="Equation" r:id="rId10" imgW="2247900" imgH="279400" progId="Equation.3">
                  <p:embed/>
                  <p:pic>
                    <p:nvPicPr>
                      <p:cNvPr id="0" name="Picture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9600" y="4267200"/>
                        <a:ext cx="3100552"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8851" name="Object 19"/>
          <p:cNvGraphicFramePr>
            <a:graphicFrameLocks noChangeAspect="1"/>
          </p:cNvGraphicFramePr>
          <p:nvPr/>
        </p:nvGraphicFramePr>
        <p:xfrm>
          <a:off x="4038600" y="4267200"/>
          <a:ext cx="3139966" cy="381000"/>
        </p:xfrm>
        <a:graphic>
          <a:graphicData uri="http://schemas.openxmlformats.org/presentationml/2006/ole">
            <mc:AlternateContent xmlns:mc="http://schemas.openxmlformats.org/markup-compatibility/2006">
              <mc:Choice xmlns:v="urn:schemas-microsoft-com:vml" Requires="v">
                <p:oleObj name="Equation" r:id="rId12" imgW="2400300" imgH="279400" progId="Equation.3">
                  <p:embed/>
                </p:oleObj>
              </mc:Choice>
              <mc:Fallback>
                <p:oleObj name="Equation" r:id="rId12" imgW="2400300" imgH="279400" progId="Equation.3">
                  <p:embed/>
                  <p:pic>
                    <p:nvPicPr>
                      <p:cNvPr id="0" name="Picture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38600" y="4267200"/>
                        <a:ext cx="3139966"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8850" name="Object 18"/>
          <p:cNvGraphicFramePr>
            <a:graphicFrameLocks noChangeAspect="1"/>
          </p:cNvGraphicFramePr>
          <p:nvPr/>
        </p:nvGraphicFramePr>
        <p:xfrm>
          <a:off x="609600" y="4876800"/>
          <a:ext cx="2956034" cy="381000"/>
        </p:xfrm>
        <a:graphic>
          <a:graphicData uri="http://schemas.openxmlformats.org/presentationml/2006/ole">
            <mc:AlternateContent xmlns:mc="http://schemas.openxmlformats.org/markup-compatibility/2006">
              <mc:Choice xmlns:v="urn:schemas-microsoft-com:vml" Requires="v">
                <p:oleObj name="Equation" r:id="rId14" imgW="2146300" imgH="279400" progId="Equation.3">
                  <p:embed/>
                </p:oleObj>
              </mc:Choice>
              <mc:Fallback>
                <p:oleObj name="Equation" r:id="rId14" imgW="2146300" imgH="279400" progId="Equation.3">
                  <p:embed/>
                  <p:pic>
                    <p:nvPicPr>
                      <p:cNvPr id="0" name="Picture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9600" y="4876800"/>
                        <a:ext cx="2956034"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8849" name="Object 17"/>
          <p:cNvGraphicFramePr>
            <a:graphicFrameLocks noChangeAspect="1"/>
          </p:cNvGraphicFramePr>
          <p:nvPr/>
        </p:nvGraphicFramePr>
        <p:xfrm>
          <a:off x="4114800" y="4876800"/>
          <a:ext cx="3139966" cy="381000"/>
        </p:xfrm>
        <a:graphic>
          <a:graphicData uri="http://schemas.openxmlformats.org/presentationml/2006/ole">
            <mc:AlternateContent xmlns:mc="http://schemas.openxmlformats.org/markup-compatibility/2006">
              <mc:Choice xmlns:v="urn:schemas-microsoft-com:vml" Requires="v">
                <p:oleObj name="Equation" r:id="rId16" imgW="2400300" imgH="279400" progId="Equation.3">
                  <p:embed/>
                </p:oleObj>
              </mc:Choice>
              <mc:Fallback>
                <p:oleObj name="Equation" r:id="rId16" imgW="2400300" imgH="279400" progId="Equation.3">
                  <p:embed/>
                  <p:pic>
                    <p:nvPicPr>
                      <p:cNvPr id="0" name="Picture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114800" y="4876800"/>
                        <a:ext cx="3139966"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8858" name="Rectangle 26"/>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8859" name="Rectangle 27"/>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0" name="Rectangle 28"/>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8861" name="Rectangle 29"/>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2" name="Rectangle 30"/>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8863" name="Rectangle 31"/>
          <p:cNvSpPr>
            <a:spLocks noChangeArrowheads="1"/>
          </p:cNvSpPr>
          <p:nvPr/>
        </p:nvSpPr>
        <p:spPr bwMode="auto">
          <a:xfrm>
            <a:off x="0" y="29527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4" name="Rectangle 32"/>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 name="Date Placeholder 3">
            <a:extLst>
              <a:ext uri="{FF2B5EF4-FFF2-40B4-BE49-F238E27FC236}">
                <a16:creationId xmlns:a16="http://schemas.microsoft.com/office/drawing/2014/main" id="{F946A693-3685-D1FF-0339-2D973CAD50E0}"/>
              </a:ext>
            </a:extLst>
          </p:cNvPr>
          <p:cNvSpPr>
            <a:spLocks noGrp="1"/>
          </p:cNvSpPr>
          <p:nvPr>
            <p:ph type="dt" sz="half" idx="10"/>
          </p:nvPr>
        </p:nvSpPr>
        <p:spPr/>
        <p:txBody>
          <a:bodyPr/>
          <a:lstStyle/>
          <a:p>
            <a:fld id="{853152F9-57AE-459B-B774-5F0C85C30D2F}" type="datetime1">
              <a:rPr lang="en-US" smtClean="0"/>
              <a:t>7/10/2024</a:t>
            </a:fld>
            <a:endParaRPr lang="en-US"/>
          </a:p>
        </p:txBody>
      </p:sp>
    </p:spTree>
    <p:extLst>
      <p:ext uri="{BB962C8B-B14F-4D97-AF65-F5344CB8AC3E}">
        <p14:creationId xmlns:p14="http://schemas.microsoft.com/office/powerpoint/2010/main" val="363939332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K-means Clustering</a:t>
            </a:r>
          </a:p>
        </p:txBody>
      </p:sp>
      <p:sp>
        <p:nvSpPr>
          <p:cNvPr id="3" name="Content Placeholder 2"/>
          <p:cNvSpPr>
            <a:spLocks noGrp="1"/>
          </p:cNvSpPr>
          <p:nvPr>
            <p:ph idx="1"/>
          </p:nvPr>
        </p:nvSpPr>
        <p:spPr>
          <a:xfrm>
            <a:off x="457200" y="1371600"/>
            <a:ext cx="8229600" cy="5029200"/>
          </a:xfrm>
        </p:spPr>
        <p:txBody>
          <a:bodyPr>
            <a:noAutofit/>
          </a:bodyPr>
          <a:lstStyle/>
          <a:p>
            <a:pPr>
              <a:buNone/>
            </a:pPr>
            <a:r>
              <a:rPr lang="en-US" sz="2800" b="1" i="1" dirty="0">
                <a:latin typeface="Book Antiqua" pitchFamily="18" charset="0"/>
              </a:rPr>
              <a:t>Iteration 2</a:t>
            </a:r>
            <a:endParaRPr lang="en-US" sz="2800" dirty="0">
              <a:latin typeface="Book Antiqua" pitchFamily="18" charset="0"/>
            </a:endParaRPr>
          </a:p>
          <a:p>
            <a:pPr algn="just">
              <a:buNone/>
            </a:pPr>
            <a:r>
              <a:rPr lang="en-US" sz="2400" dirty="0">
                <a:latin typeface="Book Antiqua" pitchFamily="18" charset="0"/>
              </a:rPr>
              <a:t>New cluster centers are: 	c1=(1,1)   and  c2=(11/3,8/3)</a:t>
            </a:r>
          </a:p>
          <a:p>
            <a:pPr algn="just">
              <a:buNone/>
            </a:pPr>
            <a:r>
              <a:rPr lang="en-US" sz="2400" dirty="0">
                <a:latin typeface="Book Antiqua" pitchFamily="18" charset="0"/>
              </a:rPr>
              <a:t>Calculate distance between new cluster centers and each data points</a:t>
            </a:r>
          </a:p>
          <a:p>
            <a:pPr algn="just">
              <a:buNone/>
            </a:pPr>
            <a:endParaRPr lang="en-US" sz="2600" dirty="0">
              <a:latin typeface="Book Antiqua" pitchFamily="18" charset="0"/>
            </a:endParaRPr>
          </a:p>
          <a:p>
            <a:pPr algn="just">
              <a:buNone/>
            </a:pPr>
            <a:endParaRPr lang="en-US" sz="2600" dirty="0">
              <a:latin typeface="Book Antiqua" pitchFamily="18" charset="0"/>
            </a:endParaRPr>
          </a:p>
          <a:p>
            <a:pPr algn="just">
              <a:buNone/>
            </a:pPr>
            <a:endParaRPr lang="en-US" sz="2600" dirty="0">
              <a:latin typeface="Book Antiqua" pitchFamily="18" charset="0"/>
            </a:endParaRPr>
          </a:p>
          <a:p>
            <a:pPr algn="just"/>
            <a:r>
              <a:rPr lang="en-US" sz="2400" dirty="0">
                <a:latin typeface="Book Antiqua" pitchFamily="18" charset="0"/>
              </a:rPr>
              <a:t>Thus after second iteration: </a:t>
            </a:r>
          </a:p>
          <a:p>
            <a:pPr algn="just">
              <a:buNone/>
            </a:pPr>
            <a:r>
              <a:rPr lang="en-US" sz="2400" i="1" dirty="0">
                <a:latin typeface="Book Antiqua" pitchFamily="18" charset="0"/>
              </a:rPr>
              <a:t>		Cluster 1= {p1,p2} Cluster 2={p3,p4}</a:t>
            </a:r>
          </a:p>
          <a:p>
            <a:pPr algn="just"/>
            <a:r>
              <a:rPr lang="en-US" sz="2400" dirty="0">
                <a:latin typeface="Book Antiqua" pitchFamily="18" charset="0"/>
              </a:rPr>
              <a:t>Repeat this process till no re-assignment of data points to clusters.</a:t>
            </a:r>
          </a:p>
          <a:p>
            <a:pPr algn="just"/>
            <a:endParaRPr lang="en-US" sz="2400" dirty="0">
              <a:latin typeface="Book Antiqua" pitchFamily="18" charset="0"/>
            </a:endParaRPr>
          </a:p>
          <a:p>
            <a:pPr algn="just">
              <a:buNone/>
            </a:pPr>
            <a:endParaRPr lang="en-US" sz="2600" dirty="0">
              <a:latin typeface="Book Antiqua" pitchFamily="18" charset="0"/>
            </a:endParaRPr>
          </a:p>
          <a:p>
            <a:pPr>
              <a:buNone/>
            </a:pPr>
            <a:endParaRPr lang="en-US" sz="2800" dirty="0">
              <a:latin typeface="Book Antiqua" pitchFamily="18" charset="0"/>
            </a:endParaRPr>
          </a:p>
          <a:p>
            <a:pPr>
              <a:buNone/>
            </a:pPr>
            <a:r>
              <a:rPr lang="en-US" sz="2800" dirty="0">
                <a:latin typeface="Book Antiqua" pitchFamily="18" charset="0"/>
              </a:rPr>
              <a:t>			</a:t>
            </a:r>
            <a:r>
              <a:rPr lang="en-US" sz="2800" dirty="0"/>
              <a:t>			 </a:t>
            </a:r>
          </a:p>
          <a:p>
            <a:pPr>
              <a:buNone/>
            </a:pPr>
            <a:r>
              <a:rPr lang="en-US" sz="2800" dirty="0"/>
              <a:t>			 </a:t>
            </a:r>
          </a:p>
          <a:p>
            <a:pPr>
              <a:buNone/>
            </a:pPr>
            <a:r>
              <a:rPr lang="en-US" sz="2800" dirty="0"/>
              <a:t>			 </a:t>
            </a:r>
          </a:p>
          <a:p>
            <a:pPr>
              <a:buNone/>
            </a:pPr>
            <a:r>
              <a:rPr lang="en-US" sz="2800" dirty="0"/>
              <a:t>			 </a:t>
            </a:r>
          </a:p>
          <a:p>
            <a:pPr>
              <a:buNone/>
            </a:pPr>
            <a:r>
              <a:rPr lang="en-US" sz="2800" dirty="0"/>
              <a:t> </a:t>
            </a:r>
            <a:endParaRPr lang="en-US" sz="2600" dirty="0">
              <a:latin typeface="Book Antiqua" pitchFamily="18" charset="0"/>
            </a:endParaRPr>
          </a:p>
          <a:p>
            <a:pPr algn="just">
              <a:buNone/>
            </a:pPr>
            <a:endParaRPr lang="en-US" sz="2600" dirty="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19</a:t>
            </a:fld>
            <a:endParaRPr lang="en-US"/>
          </a:p>
        </p:txBody>
      </p:sp>
      <p:sp>
        <p:nvSpPr>
          <p:cNvPr id="14" name="Footer Placeholder 13"/>
          <p:cNvSpPr>
            <a:spLocks noGrp="1"/>
          </p:cNvSpPr>
          <p:nvPr>
            <p:ph type="ftr" sz="quarter" idx="11"/>
          </p:nvPr>
        </p:nvSpPr>
        <p:spPr/>
        <p:txBody>
          <a:bodyPr/>
          <a:lstStyle/>
          <a:p>
            <a:r>
              <a:rPr lang="en-US"/>
              <a:t>By: Arjun Singh Saud, PhD Fellow, TU</a:t>
            </a:r>
          </a:p>
        </p:txBody>
      </p:sp>
      <p:sp>
        <p:nvSpPr>
          <p:cNvPr id="2437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58" name="Rectangle 26"/>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8859" name="Rectangle 27"/>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0" name="Rectangle 28"/>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8861" name="Rectangle 29"/>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2" name="Rectangle 30"/>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8864" name="Rectangle 32"/>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249873" name="Object 17"/>
          <p:cNvGraphicFramePr>
            <a:graphicFrameLocks noChangeAspect="1"/>
          </p:cNvGraphicFramePr>
          <p:nvPr/>
        </p:nvGraphicFramePr>
        <p:xfrm>
          <a:off x="914400" y="3048000"/>
          <a:ext cx="1219200" cy="304800"/>
        </p:xfrm>
        <a:graphic>
          <a:graphicData uri="http://schemas.openxmlformats.org/presentationml/2006/ole">
            <mc:AlternateContent xmlns:mc="http://schemas.openxmlformats.org/markup-compatibility/2006">
              <mc:Choice xmlns:v="urn:schemas-microsoft-com:vml" Requires="v">
                <p:oleObj name="Equation" r:id="rId2" imgW="799753" imgH="203112" progId="Equation.3">
                  <p:embed/>
                </p:oleObj>
              </mc:Choice>
              <mc:Fallback>
                <p:oleObj name="Equation" r:id="rId2" imgW="799753" imgH="203112" progId="Equation.3">
                  <p:embed/>
                  <p:pic>
                    <p:nvPicPr>
                      <p:cNvPr id="0"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048000"/>
                        <a:ext cx="12192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9872" name="Object 16"/>
          <p:cNvGraphicFramePr>
            <a:graphicFrameLocks noChangeAspect="1"/>
          </p:cNvGraphicFramePr>
          <p:nvPr/>
        </p:nvGraphicFramePr>
        <p:xfrm>
          <a:off x="4343400" y="2895600"/>
          <a:ext cx="3048000" cy="322599"/>
        </p:xfrm>
        <a:graphic>
          <a:graphicData uri="http://schemas.openxmlformats.org/presentationml/2006/ole">
            <mc:AlternateContent xmlns:mc="http://schemas.openxmlformats.org/markup-compatibility/2006">
              <mc:Choice xmlns:v="urn:schemas-microsoft-com:vml" Requires="v">
                <p:oleObj name="Equation" r:id="rId4" imgW="2692400" imgH="279400" progId="Equation.3">
                  <p:embed/>
                </p:oleObj>
              </mc:Choice>
              <mc:Fallback>
                <p:oleObj name="Equation" r:id="rId4" imgW="2692400" imgH="279400" progId="Equation.3">
                  <p:embed/>
                  <p:pic>
                    <p:nvPicPr>
                      <p:cNvPr id="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2895600"/>
                        <a:ext cx="3048000" cy="3225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9871" name="Object 15"/>
          <p:cNvGraphicFramePr>
            <a:graphicFrameLocks noChangeAspect="1"/>
          </p:cNvGraphicFramePr>
          <p:nvPr/>
        </p:nvGraphicFramePr>
        <p:xfrm>
          <a:off x="914400" y="3352800"/>
          <a:ext cx="2890345" cy="381000"/>
        </p:xfrm>
        <a:graphic>
          <a:graphicData uri="http://schemas.openxmlformats.org/presentationml/2006/ole">
            <mc:AlternateContent xmlns:mc="http://schemas.openxmlformats.org/markup-compatibility/2006">
              <mc:Choice xmlns:v="urn:schemas-microsoft-com:vml" Requires="v">
                <p:oleObj name="Equation" r:id="rId6" imgW="2095500" imgH="279400" progId="Equation.3">
                  <p:embed/>
                </p:oleObj>
              </mc:Choice>
              <mc:Fallback>
                <p:oleObj name="Equation" r:id="rId6" imgW="2095500" imgH="279400" progId="Equation.3">
                  <p:embed/>
                  <p:pic>
                    <p:nvPicPr>
                      <p:cNvPr id="0"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3352800"/>
                        <a:ext cx="289034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9870" name="Object 14"/>
          <p:cNvGraphicFramePr>
            <a:graphicFrameLocks noChangeAspect="1"/>
          </p:cNvGraphicFramePr>
          <p:nvPr/>
        </p:nvGraphicFramePr>
        <p:xfrm>
          <a:off x="4343400" y="3276600"/>
          <a:ext cx="3599793" cy="381000"/>
        </p:xfrm>
        <a:graphic>
          <a:graphicData uri="http://schemas.openxmlformats.org/presentationml/2006/ole">
            <mc:AlternateContent xmlns:mc="http://schemas.openxmlformats.org/markup-compatibility/2006">
              <mc:Choice xmlns:v="urn:schemas-microsoft-com:vml" Requires="v">
                <p:oleObj name="Equation" r:id="rId8" imgW="2755900" imgH="279400" progId="Equation.3">
                  <p:embed/>
                </p:oleObj>
              </mc:Choice>
              <mc:Fallback>
                <p:oleObj name="Equation" r:id="rId8" imgW="2755900" imgH="279400" progId="Equation.3">
                  <p:embed/>
                  <p:pic>
                    <p:nvPicPr>
                      <p:cNvPr id="0"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43400" y="3276600"/>
                        <a:ext cx="359979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9869" name="Object 13"/>
          <p:cNvGraphicFramePr>
            <a:graphicFrameLocks noChangeAspect="1"/>
          </p:cNvGraphicFramePr>
          <p:nvPr/>
        </p:nvGraphicFramePr>
        <p:xfrm>
          <a:off x="914400" y="3733800"/>
          <a:ext cx="3100552" cy="381000"/>
        </p:xfrm>
        <a:graphic>
          <a:graphicData uri="http://schemas.openxmlformats.org/presentationml/2006/ole">
            <mc:AlternateContent xmlns:mc="http://schemas.openxmlformats.org/markup-compatibility/2006">
              <mc:Choice xmlns:v="urn:schemas-microsoft-com:vml" Requires="v">
                <p:oleObj name="Equation" r:id="rId10" imgW="2247900" imgH="279400" progId="Equation.3">
                  <p:embed/>
                </p:oleObj>
              </mc:Choice>
              <mc:Fallback>
                <p:oleObj name="Equation" r:id="rId10" imgW="2247900" imgH="279400" progId="Equation.3">
                  <p:embed/>
                  <p:pic>
                    <p:nvPicPr>
                      <p:cNvPr id="0"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14400" y="3733800"/>
                        <a:ext cx="3100552"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9868" name="Object 12"/>
          <p:cNvGraphicFramePr>
            <a:graphicFrameLocks noChangeAspect="1"/>
          </p:cNvGraphicFramePr>
          <p:nvPr/>
        </p:nvGraphicFramePr>
        <p:xfrm>
          <a:off x="4343400" y="3733800"/>
          <a:ext cx="3626069" cy="381000"/>
        </p:xfrm>
        <a:graphic>
          <a:graphicData uri="http://schemas.openxmlformats.org/presentationml/2006/ole">
            <mc:AlternateContent xmlns:mc="http://schemas.openxmlformats.org/markup-compatibility/2006">
              <mc:Choice xmlns:v="urn:schemas-microsoft-com:vml" Requires="v">
                <p:oleObj name="Equation" r:id="rId12" imgW="2768600" imgH="279400" progId="Equation.3">
                  <p:embed/>
                </p:oleObj>
              </mc:Choice>
              <mc:Fallback>
                <p:oleObj name="Equation" r:id="rId12" imgW="2768600" imgH="279400" progId="Equation.3">
                  <p:embed/>
                  <p:pic>
                    <p:nvPicPr>
                      <p:cNvPr id="0" name="Picture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43400" y="3733800"/>
                        <a:ext cx="3626069"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9867" name="Object 11"/>
          <p:cNvGraphicFramePr>
            <a:graphicFrameLocks noChangeAspect="1"/>
          </p:cNvGraphicFramePr>
          <p:nvPr/>
        </p:nvGraphicFramePr>
        <p:xfrm>
          <a:off x="914400" y="4191000"/>
          <a:ext cx="2956034" cy="381000"/>
        </p:xfrm>
        <a:graphic>
          <a:graphicData uri="http://schemas.openxmlformats.org/presentationml/2006/ole">
            <mc:AlternateContent xmlns:mc="http://schemas.openxmlformats.org/markup-compatibility/2006">
              <mc:Choice xmlns:v="urn:schemas-microsoft-com:vml" Requires="v">
                <p:oleObj name="Equation" r:id="rId14" imgW="2146300" imgH="279400" progId="Equation.3">
                  <p:embed/>
                </p:oleObj>
              </mc:Choice>
              <mc:Fallback>
                <p:oleObj name="Equation" r:id="rId14" imgW="2146300" imgH="279400" progId="Equation.3">
                  <p:embed/>
                  <p:pic>
                    <p:nvPicPr>
                      <p:cNvPr id="0" name="Picture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14400" y="4191000"/>
                        <a:ext cx="2956034"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9866" name="Object 10"/>
          <p:cNvGraphicFramePr>
            <a:graphicFrameLocks noChangeAspect="1"/>
          </p:cNvGraphicFramePr>
          <p:nvPr/>
        </p:nvGraphicFramePr>
        <p:xfrm>
          <a:off x="4343400" y="4191000"/>
          <a:ext cx="3626069" cy="381000"/>
        </p:xfrm>
        <a:graphic>
          <a:graphicData uri="http://schemas.openxmlformats.org/presentationml/2006/ole">
            <mc:AlternateContent xmlns:mc="http://schemas.openxmlformats.org/markup-compatibility/2006">
              <mc:Choice xmlns:v="urn:schemas-microsoft-com:vml" Requires="v">
                <p:oleObj name="Equation" r:id="rId16" imgW="2768600" imgH="279400" progId="Equation.3">
                  <p:embed/>
                </p:oleObj>
              </mc:Choice>
              <mc:Fallback>
                <p:oleObj name="Equation" r:id="rId16" imgW="2768600" imgH="279400" progId="Equation.3">
                  <p:embed/>
                  <p:pic>
                    <p:nvPicPr>
                      <p:cNvPr id="0" name="Picture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343400" y="4191000"/>
                        <a:ext cx="3626069"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9874"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5" name="Rectangle 19"/>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9876" name="Rectangle 20"/>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7" name="Rectangle 21"/>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9878" name="Rectangle 22"/>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9" name="Rectangle 23"/>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9880" name="Rectangle 24"/>
          <p:cNvSpPr>
            <a:spLocks noChangeArrowheads="1"/>
          </p:cNvSpPr>
          <p:nvPr/>
        </p:nvSpPr>
        <p:spPr bwMode="auto">
          <a:xfrm>
            <a:off x="0" y="29527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81" name="Rectangle 25"/>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 name="Date Placeholder 3">
            <a:extLst>
              <a:ext uri="{FF2B5EF4-FFF2-40B4-BE49-F238E27FC236}">
                <a16:creationId xmlns:a16="http://schemas.microsoft.com/office/drawing/2014/main" id="{8A2BD5EA-DF0C-C089-4B0E-52FBE280CF98}"/>
              </a:ext>
            </a:extLst>
          </p:cNvPr>
          <p:cNvSpPr>
            <a:spLocks noGrp="1"/>
          </p:cNvSpPr>
          <p:nvPr>
            <p:ph type="dt" sz="half" idx="10"/>
          </p:nvPr>
        </p:nvSpPr>
        <p:spPr/>
        <p:txBody>
          <a:bodyPr/>
          <a:lstStyle/>
          <a:p>
            <a:fld id="{AF9160EC-04D5-45D1-A721-F7DC22F3945E}" type="datetime1">
              <a:rPr lang="en-US" smtClean="0"/>
              <a:t>7/10/2024</a:t>
            </a:fld>
            <a:endParaRPr lang="en-US"/>
          </a:p>
        </p:txBody>
      </p:sp>
    </p:spTree>
    <p:extLst>
      <p:ext uri="{BB962C8B-B14F-4D97-AF65-F5344CB8AC3E}">
        <p14:creationId xmlns:p14="http://schemas.microsoft.com/office/powerpoint/2010/main" val="363939332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Kernel Methods</a:t>
            </a:r>
          </a:p>
        </p:txBody>
      </p:sp>
      <p:sp>
        <p:nvSpPr>
          <p:cNvPr id="3" name="Content Placeholder 2"/>
          <p:cNvSpPr>
            <a:spLocks noGrp="1"/>
          </p:cNvSpPr>
          <p:nvPr>
            <p:ph idx="1"/>
          </p:nvPr>
        </p:nvSpPr>
        <p:spPr>
          <a:xfrm>
            <a:off x="457200" y="1371600"/>
            <a:ext cx="8229600" cy="5029200"/>
          </a:xfrm>
        </p:spPr>
        <p:txBody>
          <a:bodyPr>
            <a:noAutofit/>
          </a:bodyPr>
          <a:lstStyle/>
          <a:p>
            <a:pPr algn="just"/>
            <a:r>
              <a:rPr lang="en-US" sz="2600" dirty="0">
                <a:latin typeface="Book Antiqua" pitchFamily="18" charset="0"/>
              </a:rPr>
              <a:t>Kernels or kernel methods (also called Kernel functions) are sets of different types of algorithms that are being used for pattern analysis. They are used to solve a non-linear problem by using a linear classifier.</a:t>
            </a:r>
          </a:p>
          <a:p>
            <a:pPr algn="just"/>
            <a:r>
              <a:rPr lang="en-US" sz="2600" dirty="0">
                <a:latin typeface="Book Antiqua" pitchFamily="18" charset="0"/>
              </a:rPr>
              <a:t>Sometimes it may be difficult to divide lower dimension dataset using a linear line or hyperplane. Here comes the use of kernel function which takes the points to higher dimensions, solves the problem over there and returns the output.</a:t>
            </a:r>
          </a:p>
          <a:p>
            <a:pPr algn="just"/>
            <a:r>
              <a:rPr lang="en-US" sz="2600" dirty="0">
                <a:latin typeface="Book Antiqua" pitchFamily="18" charset="0"/>
              </a:rPr>
              <a:t>Consider the situation shown in the figure given in next slide.</a:t>
            </a: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2</a:t>
            </a:fld>
            <a:endParaRPr lang="en-US"/>
          </a:p>
        </p:txBody>
      </p:sp>
      <p:sp>
        <p:nvSpPr>
          <p:cNvPr id="14" name="Footer Placeholder 13"/>
          <p:cNvSpPr>
            <a:spLocks noGrp="1"/>
          </p:cNvSpPr>
          <p:nvPr>
            <p:ph type="ftr" sz="quarter" idx="11"/>
          </p:nvPr>
        </p:nvSpPr>
        <p:spPr/>
        <p:txBody>
          <a:bodyPr/>
          <a:lstStyle/>
          <a:p>
            <a:r>
              <a:rPr lang="en-US"/>
              <a:t>By: Arjun Singh Saud, PhD Fellow, TU</a:t>
            </a:r>
          </a:p>
        </p:txBody>
      </p:sp>
      <p:sp>
        <p:nvSpPr>
          <p:cNvPr id="4" name="Date Placeholder 3">
            <a:extLst>
              <a:ext uri="{FF2B5EF4-FFF2-40B4-BE49-F238E27FC236}">
                <a16:creationId xmlns:a16="http://schemas.microsoft.com/office/drawing/2014/main" id="{474B35AB-5E58-2DA7-0FB7-E3329E1BA7E3}"/>
              </a:ext>
            </a:extLst>
          </p:cNvPr>
          <p:cNvSpPr>
            <a:spLocks noGrp="1"/>
          </p:cNvSpPr>
          <p:nvPr>
            <p:ph type="dt" sz="half" idx="10"/>
          </p:nvPr>
        </p:nvSpPr>
        <p:spPr/>
        <p:txBody>
          <a:bodyPr/>
          <a:lstStyle/>
          <a:p>
            <a:fld id="{3BDC2224-502A-4A53-ABE0-A4503B895A41}" type="datetime1">
              <a:rPr lang="en-US" smtClean="0"/>
              <a:t>7/10/2024</a:t>
            </a:fld>
            <a:endParaRPr lang="en-US"/>
          </a:p>
        </p:txBody>
      </p:sp>
    </p:spTree>
    <p:extLst>
      <p:ext uri="{BB962C8B-B14F-4D97-AF65-F5344CB8AC3E}">
        <p14:creationId xmlns:p14="http://schemas.microsoft.com/office/powerpoint/2010/main" val="363939332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K-means Clustering</a:t>
            </a:r>
          </a:p>
        </p:txBody>
      </p:sp>
      <p:sp>
        <p:nvSpPr>
          <p:cNvPr id="3" name="Content Placeholder 2"/>
          <p:cNvSpPr>
            <a:spLocks noGrp="1"/>
          </p:cNvSpPr>
          <p:nvPr>
            <p:ph idx="1"/>
          </p:nvPr>
        </p:nvSpPr>
        <p:spPr>
          <a:xfrm>
            <a:off x="457200" y="1371600"/>
            <a:ext cx="8229600" cy="5029200"/>
          </a:xfrm>
        </p:spPr>
        <p:txBody>
          <a:bodyPr>
            <a:noAutofit/>
          </a:bodyPr>
          <a:lstStyle/>
          <a:p>
            <a:pPr>
              <a:buNone/>
            </a:pPr>
            <a:r>
              <a:rPr lang="en-US" sz="2800" b="1" i="1" dirty="0">
                <a:latin typeface="Book Antiqua" pitchFamily="18" charset="0"/>
              </a:rPr>
              <a:t>Iteration 3</a:t>
            </a:r>
            <a:endParaRPr lang="en-US" sz="2800" dirty="0">
              <a:latin typeface="Book Antiqua" pitchFamily="18" charset="0"/>
            </a:endParaRPr>
          </a:p>
          <a:p>
            <a:pPr algn="just">
              <a:buNone/>
            </a:pPr>
            <a:r>
              <a:rPr lang="en-US" sz="2400" dirty="0">
                <a:latin typeface="Book Antiqua" pitchFamily="18" charset="0"/>
              </a:rPr>
              <a:t>New cluster centers are: 	c1=(3/2,1)   and  c2=(9/2,7/2)</a:t>
            </a:r>
          </a:p>
          <a:p>
            <a:pPr algn="just">
              <a:buNone/>
            </a:pPr>
            <a:r>
              <a:rPr lang="en-US" sz="2400" dirty="0">
                <a:latin typeface="Book Antiqua" pitchFamily="18" charset="0"/>
              </a:rPr>
              <a:t>Calculate distance between new cluster centers and each data points</a:t>
            </a:r>
          </a:p>
          <a:p>
            <a:pPr algn="just">
              <a:buNone/>
            </a:pPr>
            <a:endParaRPr lang="en-US" sz="2600" dirty="0">
              <a:latin typeface="Book Antiqua" pitchFamily="18" charset="0"/>
            </a:endParaRPr>
          </a:p>
          <a:p>
            <a:pPr algn="just">
              <a:buNone/>
            </a:pPr>
            <a:endParaRPr lang="en-US" sz="2600" dirty="0">
              <a:latin typeface="Book Antiqua" pitchFamily="18" charset="0"/>
            </a:endParaRPr>
          </a:p>
          <a:p>
            <a:pPr algn="just">
              <a:buNone/>
            </a:pPr>
            <a:endParaRPr lang="en-US" sz="2600" dirty="0">
              <a:latin typeface="Book Antiqua" pitchFamily="18" charset="0"/>
            </a:endParaRPr>
          </a:p>
          <a:p>
            <a:pPr algn="just"/>
            <a:r>
              <a:rPr lang="en-US" sz="2400" dirty="0">
                <a:latin typeface="Book Antiqua" pitchFamily="18" charset="0"/>
              </a:rPr>
              <a:t>Thus after third iteration: </a:t>
            </a:r>
          </a:p>
          <a:p>
            <a:pPr algn="just">
              <a:buNone/>
            </a:pPr>
            <a:r>
              <a:rPr lang="en-US" sz="2400" i="1" dirty="0">
                <a:latin typeface="Book Antiqua" pitchFamily="18" charset="0"/>
              </a:rPr>
              <a:t>		Cluster 1= { } Cluster 2={ }</a:t>
            </a:r>
          </a:p>
          <a:p>
            <a:pPr algn="just"/>
            <a:r>
              <a:rPr lang="en-US" sz="2400" dirty="0">
                <a:latin typeface="Book Antiqua" pitchFamily="18" charset="0"/>
              </a:rPr>
              <a:t>Repeat this process till no re-assignment of data points to clusters.</a:t>
            </a:r>
          </a:p>
          <a:p>
            <a:pPr algn="just"/>
            <a:endParaRPr lang="en-US" sz="2400" dirty="0">
              <a:latin typeface="Book Antiqua" pitchFamily="18" charset="0"/>
            </a:endParaRPr>
          </a:p>
          <a:p>
            <a:pPr algn="just">
              <a:buNone/>
            </a:pPr>
            <a:endParaRPr lang="en-US" sz="2600" dirty="0">
              <a:latin typeface="Book Antiqua" pitchFamily="18" charset="0"/>
            </a:endParaRPr>
          </a:p>
          <a:p>
            <a:pPr>
              <a:buNone/>
            </a:pPr>
            <a:endParaRPr lang="en-US" sz="2800" dirty="0">
              <a:latin typeface="Book Antiqua" pitchFamily="18" charset="0"/>
            </a:endParaRPr>
          </a:p>
          <a:p>
            <a:pPr>
              <a:buNone/>
            </a:pPr>
            <a:r>
              <a:rPr lang="en-US" sz="2800" dirty="0">
                <a:latin typeface="Book Antiqua" pitchFamily="18" charset="0"/>
              </a:rPr>
              <a:t>			</a:t>
            </a:r>
            <a:r>
              <a:rPr lang="en-US" sz="2800" dirty="0"/>
              <a:t>			 </a:t>
            </a:r>
          </a:p>
          <a:p>
            <a:pPr>
              <a:buNone/>
            </a:pPr>
            <a:r>
              <a:rPr lang="en-US" sz="2800" dirty="0"/>
              <a:t>			 </a:t>
            </a:r>
          </a:p>
          <a:p>
            <a:pPr>
              <a:buNone/>
            </a:pPr>
            <a:r>
              <a:rPr lang="en-US" sz="2800" dirty="0"/>
              <a:t>			 </a:t>
            </a:r>
          </a:p>
          <a:p>
            <a:pPr>
              <a:buNone/>
            </a:pPr>
            <a:r>
              <a:rPr lang="en-US" sz="2800" dirty="0"/>
              <a:t>			 </a:t>
            </a:r>
          </a:p>
          <a:p>
            <a:pPr>
              <a:buNone/>
            </a:pPr>
            <a:r>
              <a:rPr lang="en-US" sz="2800" dirty="0"/>
              <a:t> </a:t>
            </a:r>
            <a:endParaRPr lang="en-US" sz="2600" dirty="0">
              <a:latin typeface="Book Antiqua" pitchFamily="18" charset="0"/>
            </a:endParaRPr>
          </a:p>
          <a:p>
            <a:pPr algn="just">
              <a:buNone/>
            </a:pPr>
            <a:endParaRPr lang="en-US" sz="2600" dirty="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20</a:t>
            </a:fld>
            <a:endParaRPr lang="en-US"/>
          </a:p>
        </p:txBody>
      </p:sp>
      <p:sp>
        <p:nvSpPr>
          <p:cNvPr id="14" name="Footer Placeholder 13"/>
          <p:cNvSpPr>
            <a:spLocks noGrp="1"/>
          </p:cNvSpPr>
          <p:nvPr>
            <p:ph type="ftr" sz="quarter" idx="11"/>
          </p:nvPr>
        </p:nvSpPr>
        <p:spPr/>
        <p:txBody>
          <a:bodyPr/>
          <a:lstStyle/>
          <a:p>
            <a:r>
              <a:rPr lang="en-US"/>
              <a:t>By: Arjun Singh Saud, PhD Fellow, TU</a:t>
            </a:r>
          </a:p>
        </p:txBody>
      </p:sp>
      <p:sp>
        <p:nvSpPr>
          <p:cNvPr id="2437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58" name="Rectangle 26"/>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8859" name="Rectangle 27"/>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0" name="Rectangle 28"/>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8861" name="Rectangle 29"/>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2" name="Rectangle 30"/>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8864" name="Rectangle 32"/>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249873" name="Object 17"/>
          <p:cNvGraphicFramePr>
            <a:graphicFrameLocks noChangeAspect="1"/>
          </p:cNvGraphicFramePr>
          <p:nvPr/>
        </p:nvGraphicFramePr>
        <p:xfrm>
          <a:off x="836613" y="3028950"/>
          <a:ext cx="1374775" cy="342900"/>
        </p:xfrm>
        <a:graphic>
          <a:graphicData uri="http://schemas.openxmlformats.org/presentationml/2006/ole">
            <mc:AlternateContent xmlns:mc="http://schemas.openxmlformats.org/markup-compatibility/2006">
              <mc:Choice xmlns:v="urn:schemas-microsoft-com:vml" Requires="v">
                <p:oleObj name="Equation" r:id="rId2" imgW="901440" imgH="228600" progId="Equation.3">
                  <p:embed/>
                </p:oleObj>
              </mc:Choice>
              <mc:Fallback>
                <p:oleObj name="Equation" r:id="rId2" imgW="901440" imgH="22860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613" y="3028950"/>
                        <a:ext cx="1374775"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9872" name="Object 16"/>
          <p:cNvGraphicFramePr>
            <a:graphicFrameLocks noChangeAspect="1"/>
          </p:cNvGraphicFramePr>
          <p:nvPr/>
        </p:nvGraphicFramePr>
        <p:xfrm>
          <a:off x="5029200" y="2895600"/>
          <a:ext cx="1049338" cy="263525"/>
        </p:xfrm>
        <a:graphic>
          <a:graphicData uri="http://schemas.openxmlformats.org/presentationml/2006/ole">
            <mc:AlternateContent xmlns:mc="http://schemas.openxmlformats.org/markup-compatibility/2006">
              <mc:Choice xmlns:v="urn:schemas-microsoft-com:vml" Requires="v">
                <p:oleObj name="Equation" r:id="rId4" imgW="927000" imgH="228600" progId="Equation.3">
                  <p:embed/>
                </p:oleObj>
              </mc:Choice>
              <mc:Fallback>
                <p:oleObj name="Equation" r:id="rId4" imgW="927000" imgH="22860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2895600"/>
                        <a:ext cx="1049338" cy="263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9871" name="Object 15"/>
          <p:cNvGraphicFramePr>
            <a:graphicFrameLocks noChangeAspect="1"/>
          </p:cNvGraphicFramePr>
          <p:nvPr/>
        </p:nvGraphicFramePr>
        <p:xfrm>
          <a:off x="838200" y="3429000"/>
          <a:ext cx="1277938" cy="311150"/>
        </p:xfrm>
        <a:graphic>
          <a:graphicData uri="http://schemas.openxmlformats.org/presentationml/2006/ole">
            <mc:AlternateContent xmlns:mc="http://schemas.openxmlformats.org/markup-compatibility/2006">
              <mc:Choice xmlns:v="urn:schemas-microsoft-com:vml" Requires="v">
                <p:oleObj name="Equation" r:id="rId6" imgW="927000" imgH="228600" progId="Equation.3">
                  <p:embed/>
                </p:oleObj>
              </mc:Choice>
              <mc:Fallback>
                <p:oleObj name="Equation" r:id="rId6" imgW="927000" imgH="228600" progId="Equation.3">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3429000"/>
                        <a:ext cx="1277938" cy="311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9870" name="Object 14"/>
          <p:cNvGraphicFramePr>
            <a:graphicFrameLocks noChangeAspect="1"/>
          </p:cNvGraphicFramePr>
          <p:nvPr/>
        </p:nvGraphicFramePr>
        <p:xfrm>
          <a:off x="5029200" y="3276600"/>
          <a:ext cx="1262062" cy="309562"/>
        </p:xfrm>
        <a:graphic>
          <a:graphicData uri="http://schemas.openxmlformats.org/presentationml/2006/ole">
            <mc:AlternateContent xmlns:mc="http://schemas.openxmlformats.org/markup-compatibility/2006">
              <mc:Choice xmlns:v="urn:schemas-microsoft-com:vml" Requires="v">
                <p:oleObj name="Equation" r:id="rId8" imgW="965160" imgH="228600" progId="Equation.3">
                  <p:embed/>
                </p:oleObj>
              </mc:Choice>
              <mc:Fallback>
                <p:oleObj name="Equation" r:id="rId8" imgW="965160" imgH="228600" progId="Equation.3">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29200" y="3276600"/>
                        <a:ext cx="1262062" cy="309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9869" name="Object 13"/>
          <p:cNvGraphicFramePr>
            <a:graphicFrameLocks noChangeAspect="1"/>
          </p:cNvGraphicFramePr>
          <p:nvPr/>
        </p:nvGraphicFramePr>
        <p:xfrm>
          <a:off x="838200" y="3886200"/>
          <a:ext cx="1262062" cy="312737"/>
        </p:xfrm>
        <a:graphic>
          <a:graphicData uri="http://schemas.openxmlformats.org/presentationml/2006/ole">
            <mc:AlternateContent xmlns:mc="http://schemas.openxmlformats.org/markup-compatibility/2006">
              <mc:Choice xmlns:v="urn:schemas-microsoft-com:vml" Requires="v">
                <p:oleObj name="Equation" r:id="rId10" imgW="914400" imgH="228600" progId="Equation.3">
                  <p:embed/>
                </p:oleObj>
              </mc:Choice>
              <mc:Fallback>
                <p:oleObj name="Equation" r:id="rId10" imgW="914400" imgH="228600" progId="Equation.3">
                  <p:embed/>
                  <p:pic>
                    <p:nvPicPr>
                      <p:cNvPr id="0"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8200" y="3886200"/>
                        <a:ext cx="1262062" cy="312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9868" name="Object 12"/>
          <p:cNvGraphicFramePr>
            <a:graphicFrameLocks noChangeAspect="1"/>
          </p:cNvGraphicFramePr>
          <p:nvPr/>
        </p:nvGraphicFramePr>
        <p:xfrm>
          <a:off x="5029200" y="3733800"/>
          <a:ext cx="1247775" cy="312737"/>
        </p:xfrm>
        <a:graphic>
          <a:graphicData uri="http://schemas.openxmlformats.org/presentationml/2006/ole">
            <mc:AlternateContent xmlns:mc="http://schemas.openxmlformats.org/markup-compatibility/2006">
              <mc:Choice xmlns:v="urn:schemas-microsoft-com:vml" Requires="v">
                <p:oleObj name="Equation" r:id="rId12" imgW="952200" imgH="228600" progId="Equation.3">
                  <p:embed/>
                </p:oleObj>
              </mc:Choice>
              <mc:Fallback>
                <p:oleObj name="Equation" r:id="rId12" imgW="952200" imgH="228600" progId="Equation.3">
                  <p:embed/>
                  <p:pic>
                    <p:nvPicPr>
                      <p:cNvPr id="0"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29200" y="3733800"/>
                        <a:ext cx="1247775" cy="312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9867" name="Object 11"/>
          <p:cNvGraphicFramePr>
            <a:graphicFrameLocks noChangeAspect="1"/>
          </p:cNvGraphicFramePr>
          <p:nvPr/>
        </p:nvGraphicFramePr>
        <p:xfrm>
          <a:off x="762000" y="4267200"/>
          <a:ext cx="1276350" cy="311150"/>
        </p:xfrm>
        <a:graphic>
          <a:graphicData uri="http://schemas.openxmlformats.org/presentationml/2006/ole">
            <mc:AlternateContent xmlns:mc="http://schemas.openxmlformats.org/markup-compatibility/2006">
              <mc:Choice xmlns:v="urn:schemas-microsoft-com:vml" Requires="v">
                <p:oleObj name="Equation" r:id="rId14" imgW="927000" imgH="228600" progId="Equation.3">
                  <p:embed/>
                </p:oleObj>
              </mc:Choice>
              <mc:Fallback>
                <p:oleObj name="Equation" r:id="rId14" imgW="927000" imgH="228600" progId="Equation.3">
                  <p:embed/>
                  <p:pic>
                    <p:nvPicPr>
                      <p:cNvPr id="0" name="Picture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62000" y="4267200"/>
                        <a:ext cx="1276350" cy="311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9866" name="Object 10"/>
          <p:cNvGraphicFramePr>
            <a:graphicFrameLocks noChangeAspect="1"/>
          </p:cNvGraphicFramePr>
          <p:nvPr/>
        </p:nvGraphicFramePr>
        <p:xfrm>
          <a:off x="5029200" y="4191000"/>
          <a:ext cx="1263650" cy="311150"/>
        </p:xfrm>
        <a:graphic>
          <a:graphicData uri="http://schemas.openxmlformats.org/presentationml/2006/ole">
            <mc:AlternateContent xmlns:mc="http://schemas.openxmlformats.org/markup-compatibility/2006">
              <mc:Choice xmlns:v="urn:schemas-microsoft-com:vml" Requires="v">
                <p:oleObj name="Equation" r:id="rId16" imgW="965160" imgH="228600" progId="Equation.3">
                  <p:embed/>
                </p:oleObj>
              </mc:Choice>
              <mc:Fallback>
                <p:oleObj name="Equation" r:id="rId16" imgW="965160" imgH="228600" progId="Equation.3">
                  <p:embed/>
                  <p:pic>
                    <p:nvPicPr>
                      <p:cNvPr id="0" name="Picture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029200" y="4191000"/>
                        <a:ext cx="1263650" cy="311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9874"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5" name="Rectangle 19"/>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9876" name="Rectangle 20"/>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7" name="Rectangle 21"/>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9878" name="Rectangle 22"/>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9" name="Rectangle 23"/>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9880" name="Rectangle 24"/>
          <p:cNvSpPr>
            <a:spLocks noChangeArrowheads="1"/>
          </p:cNvSpPr>
          <p:nvPr/>
        </p:nvSpPr>
        <p:spPr bwMode="auto">
          <a:xfrm>
            <a:off x="0" y="29718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81" name="Rectangle 25"/>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 name="Date Placeholder 3">
            <a:extLst>
              <a:ext uri="{FF2B5EF4-FFF2-40B4-BE49-F238E27FC236}">
                <a16:creationId xmlns:a16="http://schemas.microsoft.com/office/drawing/2014/main" id="{FD770E80-FBB9-E933-7143-56FE4D206E12}"/>
              </a:ext>
            </a:extLst>
          </p:cNvPr>
          <p:cNvSpPr>
            <a:spLocks noGrp="1"/>
          </p:cNvSpPr>
          <p:nvPr>
            <p:ph type="dt" sz="half" idx="10"/>
          </p:nvPr>
        </p:nvSpPr>
        <p:spPr/>
        <p:txBody>
          <a:bodyPr/>
          <a:lstStyle/>
          <a:p>
            <a:fld id="{E3023D0C-1DBC-4939-858C-57C06C29A7AE}" type="datetime1">
              <a:rPr lang="en-US" smtClean="0"/>
              <a:t>7/10/2024</a:t>
            </a:fld>
            <a:endParaRPr lang="en-US"/>
          </a:p>
        </p:txBody>
      </p:sp>
    </p:spTree>
    <p:extLst>
      <p:ext uri="{BB962C8B-B14F-4D97-AF65-F5344CB8AC3E}">
        <p14:creationId xmlns:p14="http://schemas.microsoft.com/office/powerpoint/2010/main" val="363939332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200" b="1" dirty="0">
                <a:latin typeface="Book Antiqua" panose="02040602050305030304" pitchFamily="18" charset="0"/>
              </a:rPr>
              <a:t>Training RBF Hidden Layer  Using K-means</a:t>
            </a:r>
          </a:p>
        </p:txBody>
      </p:sp>
      <p:sp>
        <p:nvSpPr>
          <p:cNvPr id="3" name="Content Placeholder 2"/>
          <p:cNvSpPr>
            <a:spLocks noGrp="1"/>
          </p:cNvSpPr>
          <p:nvPr>
            <p:ph idx="1"/>
          </p:nvPr>
        </p:nvSpPr>
        <p:spPr>
          <a:xfrm>
            <a:off x="457200" y="1371600"/>
            <a:ext cx="8229600" cy="5029200"/>
          </a:xfrm>
        </p:spPr>
        <p:txBody>
          <a:bodyPr>
            <a:noAutofit/>
          </a:bodyPr>
          <a:lstStyle/>
          <a:p>
            <a:pPr marL="514350" indent="-514350" algn="just">
              <a:buFont typeface="+mj-lt"/>
              <a:buAutoNum type="arabicPeriod"/>
            </a:pPr>
            <a:r>
              <a:rPr lang="en-US" sz="2600" dirty="0">
                <a:latin typeface="Book Antiqua" pitchFamily="18" charset="0"/>
              </a:rPr>
              <a:t>Initialization: Choose the cluster centers randomly.</a:t>
            </a:r>
          </a:p>
          <a:p>
            <a:pPr marL="514350" indent="-514350" algn="just">
              <a:buFont typeface="+mj-lt"/>
              <a:buAutoNum type="arabicPeriod"/>
            </a:pPr>
            <a:r>
              <a:rPr lang="en-US" sz="2600" dirty="0">
                <a:latin typeface="Book Antiqua" pitchFamily="18" charset="0"/>
              </a:rPr>
              <a:t>Sampling: Draw a sample vector (</a:t>
            </a:r>
            <a:r>
              <a:rPr lang="en-US" sz="2600" i="1" dirty="0">
                <a:latin typeface="Book Antiqua" pitchFamily="18" charset="0"/>
              </a:rPr>
              <a:t>x</a:t>
            </a:r>
            <a:r>
              <a:rPr lang="en-US" sz="2600" dirty="0">
                <a:latin typeface="Book Antiqua" pitchFamily="18" charset="0"/>
              </a:rPr>
              <a:t>) from training set.</a:t>
            </a:r>
          </a:p>
          <a:p>
            <a:pPr marL="514350" indent="-514350" algn="just">
              <a:buFont typeface="+mj-lt"/>
              <a:buAutoNum type="arabicPeriod"/>
            </a:pPr>
            <a:r>
              <a:rPr lang="en-US" sz="2600" dirty="0">
                <a:latin typeface="Book Antiqua" pitchFamily="18" charset="0"/>
              </a:rPr>
              <a:t>Similarity Matching: Find Euclidean distance of the sample vector from each cluster center and determine closest (winning) cluster center. Mathematically, winning cluster center is given by:</a:t>
            </a:r>
          </a:p>
          <a:p>
            <a:pPr marL="514350" indent="-514350" algn="just">
              <a:buFont typeface="+mj-lt"/>
              <a:buAutoNum type="arabicPeriod"/>
            </a:pPr>
            <a:endParaRPr lang="en-US" sz="2600" dirty="0">
              <a:latin typeface="Book Antiqua" pitchFamily="18" charset="0"/>
            </a:endParaRPr>
          </a:p>
          <a:p>
            <a:pPr marL="514350" indent="-514350" algn="just">
              <a:buFont typeface="+mj-lt"/>
              <a:buAutoNum type="arabicPeriod"/>
            </a:pPr>
            <a:r>
              <a:rPr lang="en-US" sz="2600" dirty="0">
                <a:latin typeface="Book Antiqua" pitchFamily="18" charset="0"/>
              </a:rPr>
              <a:t>Update Cluster Center: Update winning cluster center as below</a:t>
            </a:r>
          </a:p>
          <a:p>
            <a:pPr marL="514350" indent="-514350" algn="just">
              <a:buFont typeface="+mj-lt"/>
              <a:buAutoNum type="arabicPeriod"/>
            </a:pPr>
            <a:endParaRPr lang="en-US" sz="2600" dirty="0">
              <a:latin typeface="Book Antiqua" pitchFamily="18" charset="0"/>
            </a:endParaRPr>
          </a:p>
          <a:p>
            <a:pPr marL="514350" indent="-514350" algn="just">
              <a:buFont typeface="+mj-lt"/>
              <a:buAutoNum type="arabicPeriod"/>
            </a:pPr>
            <a:endParaRPr lang="en-US" sz="2600" dirty="0">
              <a:latin typeface="Book Antiqua" pitchFamily="18" charset="0"/>
            </a:endParaRPr>
          </a:p>
          <a:p>
            <a:pPr marL="514350" indent="-514350" algn="just">
              <a:buFont typeface="+mj-lt"/>
              <a:buAutoNum type="arabicPeriod"/>
            </a:pPr>
            <a:endParaRPr lang="en-US" sz="2600" dirty="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21</a:t>
            </a:fld>
            <a:endParaRPr lang="en-US"/>
          </a:p>
        </p:txBody>
      </p:sp>
      <p:sp>
        <p:nvSpPr>
          <p:cNvPr id="14" name="Footer Placeholder 13"/>
          <p:cNvSpPr>
            <a:spLocks noGrp="1"/>
          </p:cNvSpPr>
          <p:nvPr>
            <p:ph type="ftr" sz="quarter" idx="11"/>
          </p:nvPr>
        </p:nvSpPr>
        <p:spPr/>
        <p:txBody>
          <a:bodyPr/>
          <a:lstStyle/>
          <a:p>
            <a:r>
              <a:rPr lang="en-US"/>
              <a:t>By: Arjun Singh Saud, PhD Fellow, TU</a:t>
            </a:r>
          </a:p>
        </p:txBody>
      </p:sp>
      <p:sp>
        <p:nvSpPr>
          <p:cNvPr id="2437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58" name="Rectangle 26"/>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8859" name="Rectangle 27"/>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0" name="Rectangle 28"/>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8861" name="Rectangle 29"/>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2" name="Rectangle 30"/>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8864" name="Rectangle 32"/>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9874"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5" name="Rectangle 19"/>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9876" name="Rectangle 20"/>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7" name="Rectangle 21"/>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9878" name="Rectangle 22"/>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9" name="Rectangle 23"/>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9880" name="Rectangle 24"/>
          <p:cNvSpPr>
            <a:spLocks noChangeArrowheads="1"/>
          </p:cNvSpPr>
          <p:nvPr/>
        </p:nvSpPr>
        <p:spPr bwMode="auto">
          <a:xfrm>
            <a:off x="0" y="29718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81" name="Rectangle 25"/>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36" name="Object 35"/>
          <p:cNvGraphicFramePr>
            <a:graphicFrameLocks noChangeAspect="1"/>
          </p:cNvGraphicFramePr>
          <p:nvPr/>
        </p:nvGraphicFramePr>
        <p:xfrm>
          <a:off x="1076325" y="4419600"/>
          <a:ext cx="7294563" cy="425450"/>
        </p:xfrm>
        <a:graphic>
          <a:graphicData uri="http://schemas.openxmlformats.org/presentationml/2006/ole">
            <mc:AlternateContent xmlns:mc="http://schemas.openxmlformats.org/markup-compatibility/2006">
              <mc:Choice xmlns:v="urn:schemas-microsoft-com:vml" Requires="v">
                <p:oleObj name="Equation" r:id="rId2" imgW="4572000" imgH="266400" progId="Equation.3">
                  <p:embed/>
                </p:oleObj>
              </mc:Choice>
              <mc:Fallback>
                <p:oleObj name="Equation" r:id="rId2" imgW="4572000" imgH="266400" progId="Equation.3">
                  <p:embed/>
                  <p:pic>
                    <p:nvPicPr>
                      <p:cNvPr id="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6325" y="4419600"/>
                        <a:ext cx="7294563"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3963" name="Object 11"/>
          <p:cNvGraphicFramePr>
            <a:graphicFrameLocks noChangeAspect="1"/>
          </p:cNvGraphicFramePr>
          <p:nvPr/>
        </p:nvGraphicFramePr>
        <p:xfrm>
          <a:off x="1219200" y="5715000"/>
          <a:ext cx="2306637" cy="412750"/>
        </p:xfrm>
        <a:graphic>
          <a:graphicData uri="http://schemas.openxmlformats.org/presentationml/2006/ole">
            <mc:AlternateContent xmlns:mc="http://schemas.openxmlformats.org/markup-compatibility/2006">
              <mc:Choice xmlns:v="urn:schemas-microsoft-com:vml" Requires="v">
                <p:oleObj name="Equation" r:id="rId4" imgW="1346040" imgH="241200" progId="Equation.3">
                  <p:embed/>
                </p:oleObj>
              </mc:Choice>
              <mc:Fallback>
                <p:oleObj name="Equation" r:id="rId4" imgW="1346040" imgH="241200" progId="Equation.3">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5715000"/>
                        <a:ext cx="2306637"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Date Placeholder 3">
            <a:extLst>
              <a:ext uri="{FF2B5EF4-FFF2-40B4-BE49-F238E27FC236}">
                <a16:creationId xmlns:a16="http://schemas.microsoft.com/office/drawing/2014/main" id="{BD91E86A-CCEA-32AB-2EF8-70AAA581529E}"/>
              </a:ext>
            </a:extLst>
          </p:cNvPr>
          <p:cNvSpPr>
            <a:spLocks noGrp="1"/>
          </p:cNvSpPr>
          <p:nvPr>
            <p:ph type="dt" sz="half" idx="10"/>
          </p:nvPr>
        </p:nvSpPr>
        <p:spPr/>
        <p:txBody>
          <a:bodyPr/>
          <a:lstStyle/>
          <a:p>
            <a:fld id="{A1BB2ECB-4607-403A-ABC6-F78A6696184A}" type="datetime1">
              <a:rPr lang="en-US" smtClean="0"/>
              <a:t>7/10/2024</a:t>
            </a:fld>
            <a:endParaRPr lang="en-US"/>
          </a:p>
        </p:txBody>
      </p:sp>
    </p:spTree>
    <p:extLst>
      <p:ext uri="{BB962C8B-B14F-4D97-AF65-F5344CB8AC3E}">
        <p14:creationId xmlns:p14="http://schemas.microsoft.com/office/powerpoint/2010/main" val="363939332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200" b="1" dirty="0">
                <a:latin typeface="Book Antiqua" panose="02040602050305030304" pitchFamily="18" charset="0"/>
              </a:rPr>
              <a:t>Training RBF Hidden Layer  Using K-means</a:t>
            </a:r>
          </a:p>
        </p:txBody>
      </p:sp>
      <p:sp>
        <p:nvSpPr>
          <p:cNvPr id="3" name="Content Placeholder 2"/>
          <p:cNvSpPr>
            <a:spLocks noGrp="1"/>
          </p:cNvSpPr>
          <p:nvPr>
            <p:ph idx="1"/>
          </p:nvPr>
        </p:nvSpPr>
        <p:spPr>
          <a:xfrm>
            <a:off x="457200" y="1371600"/>
            <a:ext cx="8229600" cy="5029200"/>
          </a:xfrm>
        </p:spPr>
        <p:txBody>
          <a:bodyPr>
            <a:noAutofit/>
          </a:bodyPr>
          <a:lstStyle/>
          <a:p>
            <a:pPr marL="514350" indent="-514350" algn="just"/>
            <a:r>
              <a:rPr lang="en-US" sz="2600" dirty="0">
                <a:latin typeface="Book Antiqua" pitchFamily="18" charset="0"/>
              </a:rPr>
              <a:t>After deciding RBF centers, next task is to decide value of parameter sigma used in RBF.</a:t>
            </a:r>
          </a:p>
          <a:p>
            <a:pPr marL="514350" indent="-514350" algn="just"/>
            <a:r>
              <a:rPr lang="en-US" sz="2600" dirty="0">
                <a:latin typeface="Book Antiqua" pitchFamily="18" charset="0"/>
              </a:rPr>
              <a:t>We can use following equation to determine value of sigma.</a:t>
            </a:r>
          </a:p>
          <a:p>
            <a:pPr marL="514350" indent="-514350" algn="just"/>
            <a:endParaRPr lang="en-US" sz="2600" dirty="0">
              <a:latin typeface="Book Antiqua" pitchFamily="18" charset="0"/>
            </a:endParaRPr>
          </a:p>
          <a:p>
            <a:pPr marL="514350" indent="-514350" algn="just"/>
            <a:endParaRPr lang="en-US" sz="2600" dirty="0">
              <a:latin typeface="Book Antiqua" pitchFamily="18" charset="0"/>
            </a:endParaRPr>
          </a:p>
          <a:p>
            <a:pPr marL="514350" indent="-514350" algn="just"/>
            <a:endParaRPr lang="en-US" sz="2600" dirty="0">
              <a:latin typeface="Book Antiqua" pitchFamily="18" charset="0"/>
            </a:endParaRPr>
          </a:p>
          <a:p>
            <a:pPr marL="514350" indent="-514350" algn="just"/>
            <a:r>
              <a:rPr lang="en-US" sz="2600" dirty="0">
                <a:latin typeface="Book Antiqua" pitchFamily="18" charset="0"/>
              </a:rPr>
              <a:t>Alternatively we can use following equation to determine the value of sigma. </a:t>
            </a: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22</a:t>
            </a:fld>
            <a:endParaRPr lang="en-US"/>
          </a:p>
        </p:txBody>
      </p:sp>
      <p:sp>
        <p:nvSpPr>
          <p:cNvPr id="14" name="Footer Placeholder 13"/>
          <p:cNvSpPr>
            <a:spLocks noGrp="1"/>
          </p:cNvSpPr>
          <p:nvPr>
            <p:ph type="ftr" sz="quarter" idx="11"/>
          </p:nvPr>
        </p:nvSpPr>
        <p:spPr/>
        <p:txBody>
          <a:bodyPr/>
          <a:lstStyle/>
          <a:p>
            <a:r>
              <a:rPr lang="en-US"/>
              <a:t>By: Arjun Singh Saud, PhD Fellow, TU</a:t>
            </a:r>
          </a:p>
        </p:txBody>
      </p:sp>
      <p:sp>
        <p:nvSpPr>
          <p:cNvPr id="2437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58" name="Rectangle 26"/>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8859" name="Rectangle 27"/>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0" name="Rectangle 28"/>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8861" name="Rectangle 29"/>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2" name="Rectangle 30"/>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8864" name="Rectangle 32"/>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9874"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5" name="Rectangle 19"/>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9876" name="Rectangle 20"/>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7" name="Rectangle 21"/>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9878" name="Rectangle 22"/>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9" name="Rectangle 23"/>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9880" name="Rectangle 24"/>
          <p:cNvSpPr>
            <a:spLocks noChangeArrowheads="1"/>
          </p:cNvSpPr>
          <p:nvPr/>
        </p:nvSpPr>
        <p:spPr bwMode="auto">
          <a:xfrm>
            <a:off x="0" y="29718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81" name="Rectangle 25"/>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254980" name="Object 4"/>
          <p:cNvGraphicFramePr>
            <a:graphicFrameLocks noChangeAspect="1"/>
          </p:cNvGraphicFramePr>
          <p:nvPr/>
        </p:nvGraphicFramePr>
        <p:xfrm>
          <a:off x="1143000" y="3124200"/>
          <a:ext cx="6962776" cy="1238250"/>
        </p:xfrm>
        <a:graphic>
          <a:graphicData uri="http://schemas.openxmlformats.org/presentationml/2006/ole">
            <mc:AlternateContent xmlns:mc="http://schemas.openxmlformats.org/markup-compatibility/2006">
              <mc:Choice xmlns:v="urn:schemas-microsoft-com:vml" Requires="v">
                <p:oleObj name="Equation" r:id="rId2" imgW="4063680" imgH="723600" progId="Equation.3">
                  <p:embed/>
                </p:oleObj>
              </mc:Choice>
              <mc:Fallback>
                <p:oleObj name="Equation" r:id="rId2" imgW="4063680" imgH="723600" progId="Equation.3">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124200"/>
                        <a:ext cx="6962776" cy="1238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4981" name="Object 5"/>
          <p:cNvGraphicFramePr>
            <a:graphicFrameLocks noChangeAspect="1"/>
          </p:cNvGraphicFramePr>
          <p:nvPr>
            <p:extLst>
              <p:ext uri="{D42A27DB-BD31-4B8C-83A1-F6EECF244321}">
                <p14:modId xmlns:p14="http://schemas.microsoft.com/office/powerpoint/2010/main" val="77918424"/>
              </p:ext>
            </p:extLst>
          </p:nvPr>
        </p:nvGraphicFramePr>
        <p:xfrm>
          <a:off x="1870075" y="5419725"/>
          <a:ext cx="5861050" cy="741363"/>
        </p:xfrm>
        <a:graphic>
          <a:graphicData uri="http://schemas.openxmlformats.org/presentationml/2006/ole">
            <mc:AlternateContent xmlns:mc="http://schemas.openxmlformats.org/markup-compatibility/2006">
              <mc:Choice xmlns:v="urn:schemas-microsoft-com:vml" Requires="v">
                <p:oleObj name="Equation" r:id="rId4" imgW="3797280" imgH="482400" progId="Equation.3">
                  <p:embed/>
                </p:oleObj>
              </mc:Choice>
              <mc:Fallback>
                <p:oleObj name="Equation" r:id="rId4" imgW="3797280" imgH="482400" progId="Equation.3">
                  <p:embed/>
                  <p:pic>
                    <p:nvPicPr>
                      <p:cNvPr id="0" name="Picture 5"/>
                      <p:cNvPicPr>
                        <a:picLocks noChangeAspect="1" noChangeArrowheads="1"/>
                      </p:cNvPicPr>
                      <p:nvPr/>
                    </p:nvPicPr>
                    <p:blipFill>
                      <a:blip r:embed="rId5"/>
                      <a:srcRect/>
                      <a:stretch>
                        <a:fillRect/>
                      </a:stretch>
                    </p:blipFill>
                    <p:spPr bwMode="auto">
                      <a:xfrm>
                        <a:off x="1870075" y="5419725"/>
                        <a:ext cx="5861050" cy="741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Date Placeholder 3">
            <a:extLst>
              <a:ext uri="{FF2B5EF4-FFF2-40B4-BE49-F238E27FC236}">
                <a16:creationId xmlns:a16="http://schemas.microsoft.com/office/drawing/2014/main" id="{FDF92CAF-0447-73A0-F131-651BDBBD25E1}"/>
              </a:ext>
            </a:extLst>
          </p:cNvPr>
          <p:cNvSpPr>
            <a:spLocks noGrp="1"/>
          </p:cNvSpPr>
          <p:nvPr>
            <p:ph type="dt" sz="half" idx="10"/>
          </p:nvPr>
        </p:nvSpPr>
        <p:spPr/>
        <p:txBody>
          <a:bodyPr/>
          <a:lstStyle/>
          <a:p>
            <a:fld id="{B890ED6B-DE86-4699-A923-F75DC625E1DF}" type="datetime1">
              <a:rPr lang="en-US" smtClean="0"/>
              <a:t>7/10/2024</a:t>
            </a:fld>
            <a:endParaRPr lang="en-US"/>
          </a:p>
        </p:txBody>
      </p:sp>
    </p:spTree>
    <p:extLst>
      <p:ext uri="{BB962C8B-B14F-4D97-AF65-F5344CB8AC3E}">
        <p14:creationId xmlns:p14="http://schemas.microsoft.com/office/powerpoint/2010/main" val="363939332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200" b="1" dirty="0">
                <a:latin typeface="Book Antiqua" panose="02040602050305030304" pitchFamily="18" charset="0"/>
              </a:rPr>
              <a:t>Training RBF Hidden Layer  Using K-means</a:t>
            </a:r>
          </a:p>
        </p:txBody>
      </p:sp>
      <p:sp>
        <p:nvSpPr>
          <p:cNvPr id="3" name="Content Placeholder 2"/>
          <p:cNvSpPr>
            <a:spLocks noGrp="1"/>
          </p:cNvSpPr>
          <p:nvPr>
            <p:ph idx="1"/>
          </p:nvPr>
        </p:nvSpPr>
        <p:spPr>
          <a:xfrm>
            <a:off x="457200" y="1371600"/>
            <a:ext cx="8229600" cy="5029200"/>
          </a:xfrm>
        </p:spPr>
        <p:txBody>
          <a:bodyPr>
            <a:noAutofit/>
          </a:bodyPr>
          <a:lstStyle/>
          <a:p>
            <a:pPr marL="514350" indent="-514350" algn="just">
              <a:buNone/>
            </a:pPr>
            <a:r>
              <a:rPr lang="en-US" sz="2600" b="1" dirty="0">
                <a:latin typeface="Book Antiqua" pitchFamily="18" charset="0"/>
              </a:rPr>
              <a:t>Example</a:t>
            </a:r>
          </a:p>
          <a:p>
            <a:pPr marL="514350" indent="-514350" algn="just"/>
            <a:r>
              <a:rPr lang="en-US" sz="2600" dirty="0">
                <a:latin typeface="Book Antiqua" pitchFamily="18" charset="0"/>
              </a:rPr>
              <a:t>Consider the </a:t>
            </a:r>
            <a:r>
              <a:rPr lang="en-US" sz="2600" dirty="0">
                <a:latin typeface="Times New Roman" pitchFamily="18" charset="0"/>
                <a:ea typeface="Tahoma" pitchFamily="34" charset="0"/>
                <a:cs typeface="Times New Roman" pitchFamily="18" charset="0"/>
              </a:rPr>
              <a:t>XOR</a:t>
            </a:r>
            <a:r>
              <a:rPr lang="en-US" sz="2600" dirty="0">
                <a:latin typeface="Book Antiqua" pitchFamily="18" charset="0"/>
              </a:rPr>
              <a:t> problem. Define two RBF centers and calculate the value of sigma for the RBF.</a:t>
            </a:r>
          </a:p>
          <a:p>
            <a:pPr marL="514350" indent="-514350" algn="just">
              <a:buNone/>
            </a:pPr>
            <a:r>
              <a:rPr lang="en-US" sz="2600" b="1" dirty="0">
                <a:latin typeface="Book Antiqua" pitchFamily="18" charset="0"/>
              </a:rPr>
              <a:t>Solution</a:t>
            </a:r>
          </a:p>
          <a:p>
            <a:pPr marL="514350" indent="-514350" algn="just">
              <a:buNone/>
            </a:pPr>
            <a:r>
              <a:rPr lang="en-US" sz="2600" dirty="0">
                <a:latin typeface="Times New Roman" pitchFamily="18" charset="0"/>
                <a:cs typeface="Times New Roman" pitchFamily="18" charset="0"/>
              </a:rPr>
              <a:t>XOR</a:t>
            </a:r>
            <a:r>
              <a:rPr lang="en-US" sz="2600" dirty="0">
                <a:latin typeface="Book Antiqua" pitchFamily="18" charset="0"/>
              </a:rPr>
              <a:t> function is given below</a:t>
            </a:r>
          </a:p>
          <a:p>
            <a:pPr marL="514350" indent="-514350" algn="just">
              <a:buNone/>
            </a:pPr>
            <a:endParaRPr lang="en-US" sz="2600" dirty="0">
              <a:latin typeface="Book Antiqua" pitchFamily="18" charset="0"/>
            </a:endParaRPr>
          </a:p>
          <a:p>
            <a:pPr marL="514350" indent="-514350" algn="just"/>
            <a:endParaRPr lang="en-US" sz="2600" dirty="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23</a:t>
            </a:fld>
            <a:endParaRPr lang="en-US"/>
          </a:p>
        </p:txBody>
      </p:sp>
      <p:sp>
        <p:nvSpPr>
          <p:cNvPr id="14" name="Footer Placeholder 13"/>
          <p:cNvSpPr>
            <a:spLocks noGrp="1"/>
          </p:cNvSpPr>
          <p:nvPr>
            <p:ph type="ftr" sz="quarter" idx="11"/>
          </p:nvPr>
        </p:nvSpPr>
        <p:spPr/>
        <p:txBody>
          <a:bodyPr/>
          <a:lstStyle/>
          <a:p>
            <a:r>
              <a:rPr lang="en-US"/>
              <a:t>By: Arjun Singh Saud, PhD Fellow, TU</a:t>
            </a:r>
          </a:p>
        </p:txBody>
      </p:sp>
      <p:sp>
        <p:nvSpPr>
          <p:cNvPr id="2437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58" name="Rectangle 26"/>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8859" name="Rectangle 27"/>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0" name="Rectangle 28"/>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8861" name="Rectangle 29"/>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2" name="Rectangle 30"/>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8864" name="Rectangle 32"/>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9874"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5" name="Rectangle 19"/>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9876" name="Rectangle 20"/>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7" name="Rectangle 21"/>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9878" name="Rectangle 22"/>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9" name="Rectangle 23"/>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9880" name="Rectangle 24"/>
          <p:cNvSpPr>
            <a:spLocks noChangeArrowheads="1"/>
          </p:cNvSpPr>
          <p:nvPr/>
        </p:nvSpPr>
        <p:spPr bwMode="auto">
          <a:xfrm>
            <a:off x="0" y="29718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81" name="Rectangle 25"/>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30" name="Table 29"/>
          <p:cNvGraphicFramePr>
            <a:graphicFrameLocks noGrp="1"/>
          </p:cNvGraphicFramePr>
          <p:nvPr/>
        </p:nvGraphicFramePr>
        <p:xfrm>
          <a:off x="685800" y="4267200"/>
          <a:ext cx="2800350" cy="1828800"/>
        </p:xfrm>
        <a:graphic>
          <a:graphicData uri="http://schemas.openxmlformats.org/drawingml/2006/table">
            <a:tbl>
              <a:tblPr firstRow="1" bandRow="1">
                <a:tableStyleId>{5C22544A-7EE6-4342-B048-85BDC9FD1C3A}</a:tableStyleId>
              </a:tblPr>
              <a:tblGrid>
                <a:gridCol w="933450">
                  <a:extLst>
                    <a:ext uri="{9D8B030D-6E8A-4147-A177-3AD203B41FA5}">
                      <a16:colId xmlns:a16="http://schemas.microsoft.com/office/drawing/2014/main" val="20000"/>
                    </a:ext>
                  </a:extLst>
                </a:gridCol>
                <a:gridCol w="933450">
                  <a:extLst>
                    <a:ext uri="{9D8B030D-6E8A-4147-A177-3AD203B41FA5}">
                      <a16:colId xmlns:a16="http://schemas.microsoft.com/office/drawing/2014/main" val="20001"/>
                    </a:ext>
                  </a:extLst>
                </a:gridCol>
                <a:gridCol w="933450">
                  <a:extLst>
                    <a:ext uri="{9D8B030D-6E8A-4147-A177-3AD203B41FA5}">
                      <a16:colId xmlns:a16="http://schemas.microsoft.com/office/drawing/2014/main" val="20002"/>
                    </a:ext>
                  </a:extLst>
                </a:gridCol>
              </a:tblGrid>
              <a:tr h="304800">
                <a:tc>
                  <a:txBody>
                    <a:bodyPr/>
                    <a:lstStyle/>
                    <a:p>
                      <a:r>
                        <a:rPr lang="en-US" i="1" dirty="0">
                          <a:latin typeface="Book Antiqua" pitchFamily="18" charset="0"/>
                        </a:rPr>
                        <a:t>x</a:t>
                      </a:r>
                      <a:r>
                        <a:rPr lang="en-US" i="1" baseline="-25000" dirty="0">
                          <a:latin typeface="Book Antiqua" pitchFamily="18" charset="0"/>
                        </a:rPr>
                        <a:t>1</a:t>
                      </a:r>
                    </a:p>
                  </a:txBody>
                  <a:tcPr/>
                </a:tc>
                <a:tc>
                  <a:txBody>
                    <a:bodyPr/>
                    <a:lstStyle/>
                    <a:p>
                      <a:r>
                        <a:rPr lang="en-US" i="1" dirty="0">
                          <a:latin typeface="Book Antiqua" pitchFamily="18" charset="0"/>
                        </a:rPr>
                        <a:t>x</a:t>
                      </a:r>
                      <a:r>
                        <a:rPr lang="en-US" i="1" baseline="-25000" dirty="0">
                          <a:latin typeface="Book Antiqua" pitchFamily="18" charset="0"/>
                        </a:rPr>
                        <a:t>2</a:t>
                      </a:r>
                    </a:p>
                  </a:txBody>
                  <a:tcPr/>
                </a:tc>
                <a:tc>
                  <a:txBody>
                    <a:bodyPr/>
                    <a:lstStyle/>
                    <a:p>
                      <a:r>
                        <a:rPr lang="en-US" i="1" baseline="0" dirty="0">
                          <a:latin typeface="Book Antiqua" pitchFamily="18" charset="0"/>
                        </a:rPr>
                        <a:t>y</a:t>
                      </a:r>
                    </a:p>
                  </a:txBody>
                  <a:tcPr/>
                </a:tc>
                <a:extLst>
                  <a:ext uri="{0D108BD9-81ED-4DB2-BD59-A6C34878D82A}">
                    <a16:rowId xmlns:a16="http://schemas.microsoft.com/office/drawing/2014/main" val="10000"/>
                  </a:ext>
                </a:extLst>
              </a:tr>
              <a:tr h="304800">
                <a:tc>
                  <a:txBody>
                    <a:bodyPr/>
                    <a:lstStyle/>
                    <a:p>
                      <a:r>
                        <a:rPr lang="en-US" dirty="0">
                          <a:latin typeface="Book Antiqua" pitchFamily="18" charset="0"/>
                        </a:rPr>
                        <a:t>0</a:t>
                      </a:r>
                    </a:p>
                  </a:txBody>
                  <a:tcPr/>
                </a:tc>
                <a:tc>
                  <a:txBody>
                    <a:bodyPr/>
                    <a:lstStyle/>
                    <a:p>
                      <a:r>
                        <a:rPr lang="en-US" dirty="0">
                          <a:latin typeface="Book Antiqua" pitchFamily="18" charset="0"/>
                        </a:rPr>
                        <a:t>0</a:t>
                      </a:r>
                    </a:p>
                  </a:txBody>
                  <a:tcPr/>
                </a:tc>
                <a:tc>
                  <a:txBody>
                    <a:bodyPr/>
                    <a:lstStyle/>
                    <a:p>
                      <a:r>
                        <a:rPr lang="en-US" dirty="0">
                          <a:latin typeface="Book Antiqua" pitchFamily="18" charset="0"/>
                        </a:rPr>
                        <a:t>0</a:t>
                      </a:r>
                    </a:p>
                  </a:txBody>
                  <a:tcPr/>
                </a:tc>
                <a:extLst>
                  <a:ext uri="{0D108BD9-81ED-4DB2-BD59-A6C34878D82A}">
                    <a16:rowId xmlns:a16="http://schemas.microsoft.com/office/drawing/2014/main" val="10001"/>
                  </a:ext>
                </a:extLst>
              </a:tr>
              <a:tr h="304800">
                <a:tc>
                  <a:txBody>
                    <a:bodyPr/>
                    <a:lstStyle/>
                    <a:p>
                      <a:r>
                        <a:rPr lang="en-US" dirty="0">
                          <a:latin typeface="Book Antiqua" pitchFamily="18" charset="0"/>
                        </a:rPr>
                        <a:t>0</a:t>
                      </a:r>
                    </a:p>
                  </a:txBody>
                  <a:tcPr/>
                </a:tc>
                <a:tc>
                  <a:txBody>
                    <a:bodyPr/>
                    <a:lstStyle/>
                    <a:p>
                      <a:r>
                        <a:rPr lang="en-US" dirty="0">
                          <a:latin typeface="Book Antiqua" pitchFamily="18" charset="0"/>
                        </a:rPr>
                        <a:t>1</a:t>
                      </a:r>
                    </a:p>
                  </a:txBody>
                  <a:tcPr/>
                </a:tc>
                <a:tc>
                  <a:txBody>
                    <a:bodyPr/>
                    <a:lstStyle/>
                    <a:p>
                      <a:r>
                        <a:rPr lang="en-US" dirty="0">
                          <a:latin typeface="Book Antiqua" pitchFamily="18" charset="0"/>
                        </a:rPr>
                        <a:t>1</a:t>
                      </a:r>
                    </a:p>
                  </a:txBody>
                  <a:tcPr/>
                </a:tc>
                <a:extLst>
                  <a:ext uri="{0D108BD9-81ED-4DB2-BD59-A6C34878D82A}">
                    <a16:rowId xmlns:a16="http://schemas.microsoft.com/office/drawing/2014/main" val="10002"/>
                  </a:ext>
                </a:extLst>
              </a:tr>
              <a:tr h="304800">
                <a:tc>
                  <a:txBody>
                    <a:bodyPr/>
                    <a:lstStyle/>
                    <a:p>
                      <a:r>
                        <a:rPr lang="en-US" dirty="0">
                          <a:latin typeface="Book Antiqua" pitchFamily="18" charset="0"/>
                        </a:rPr>
                        <a:t>1</a:t>
                      </a:r>
                    </a:p>
                  </a:txBody>
                  <a:tcPr/>
                </a:tc>
                <a:tc>
                  <a:txBody>
                    <a:bodyPr/>
                    <a:lstStyle/>
                    <a:p>
                      <a:r>
                        <a:rPr lang="en-US" dirty="0">
                          <a:latin typeface="Book Antiqua" pitchFamily="18" charset="0"/>
                        </a:rPr>
                        <a:t>0</a:t>
                      </a:r>
                    </a:p>
                  </a:txBody>
                  <a:tcPr/>
                </a:tc>
                <a:tc>
                  <a:txBody>
                    <a:bodyPr/>
                    <a:lstStyle/>
                    <a:p>
                      <a:r>
                        <a:rPr lang="en-US" dirty="0">
                          <a:latin typeface="Book Antiqua" pitchFamily="18" charset="0"/>
                        </a:rPr>
                        <a:t>1</a:t>
                      </a:r>
                    </a:p>
                  </a:txBody>
                  <a:tcPr/>
                </a:tc>
                <a:extLst>
                  <a:ext uri="{0D108BD9-81ED-4DB2-BD59-A6C34878D82A}">
                    <a16:rowId xmlns:a16="http://schemas.microsoft.com/office/drawing/2014/main" val="10003"/>
                  </a:ext>
                </a:extLst>
              </a:tr>
              <a:tr h="304800">
                <a:tc>
                  <a:txBody>
                    <a:bodyPr/>
                    <a:lstStyle/>
                    <a:p>
                      <a:r>
                        <a:rPr lang="en-US" dirty="0">
                          <a:latin typeface="Book Antiqua" pitchFamily="18" charset="0"/>
                        </a:rPr>
                        <a:t>1</a:t>
                      </a:r>
                    </a:p>
                  </a:txBody>
                  <a:tcPr/>
                </a:tc>
                <a:tc>
                  <a:txBody>
                    <a:bodyPr/>
                    <a:lstStyle/>
                    <a:p>
                      <a:r>
                        <a:rPr lang="en-US" dirty="0">
                          <a:latin typeface="Book Antiqua" pitchFamily="18" charset="0"/>
                        </a:rPr>
                        <a:t>1</a:t>
                      </a:r>
                    </a:p>
                  </a:txBody>
                  <a:tcPr/>
                </a:tc>
                <a:tc>
                  <a:txBody>
                    <a:bodyPr/>
                    <a:lstStyle/>
                    <a:p>
                      <a:r>
                        <a:rPr lang="en-US" dirty="0">
                          <a:latin typeface="Book Antiqua" pitchFamily="18" charset="0"/>
                        </a:rPr>
                        <a:t>0</a:t>
                      </a:r>
                    </a:p>
                  </a:txBody>
                  <a:tcPr/>
                </a:tc>
                <a:extLst>
                  <a:ext uri="{0D108BD9-81ED-4DB2-BD59-A6C34878D82A}">
                    <a16:rowId xmlns:a16="http://schemas.microsoft.com/office/drawing/2014/main" val="10004"/>
                  </a:ext>
                </a:extLst>
              </a:tr>
            </a:tbl>
          </a:graphicData>
        </a:graphic>
      </p:graphicFrame>
      <p:sp>
        <p:nvSpPr>
          <p:cNvPr id="31" name="TextBox 30"/>
          <p:cNvSpPr txBox="1"/>
          <p:nvPr/>
        </p:nvSpPr>
        <p:spPr>
          <a:xfrm>
            <a:off x="3657600" y="4343400"/>
            <a:ext cx="5105400" cy="1692771"/>
          </a:xfrm>
          <a:prstGeom prst="rect">
            <a:avLst/>
          </a:prstGeom>
          <a:noFill/>
        </p:spPr>
        <p:txBody>
          <a:bodyPr wrap="square" rtlCol="0">
            <a:spAutoFit/>
          </a:bodyPr>
          <a:lstStyle/>
          <a:p>
            <a:pPr algn="just"/>
            <a:r>
              <a:rPr lang="en-US" sz="2600" dirty="0">
                <a:latin typeface="Book Antiqua" pitchFamily="18" charset="0"/>
              </a:rPr>
              <a:t>Let us consider (0,0) and (1,1) are two RBF centers and </a:t>
            </a:r>
            <a:r>
              <a:rPr lang="el-GR" sz="2600" dirty="0"/>
              <a:t>ϕ</a:t>
            </a:r>
            <a:r>
              <a:rPr lang="en-US" sz="2600" baseline="-25000" dirty="0">
                <a:latin typeface="Book Antiqua" pitchFamily="18" charset="0"/>
              </a:rPr>
              <a:t>1</a:t>
            </a:r>
            <a:r>
              <a:rPr lang="en-US" sz="2600" dirty="0">
                <a:latin typeface="Book Antiqua" pitchFamily="18" charset="0"/>
              </a:rPr>
              <a:t>(</a:t>
            </a:r>
            <a:r>
              <a:rPr lang="en-US" sz="2600" i="1" dirty="0">
                <a:latin typeface="Book Antiqua" pitchFamily="18" charset="0"/>
              </a:rPr>
              <a:t>x</a:t>
            </a:r>
            <a:r>
              <a:rPr lang="en-US" sz="2600" dirty="0">
                <a:latin typeface="Book Antiqua" pitchFamily="18" charset="0"/>
              </a:rPr>
              <a:t>)</a:t>
            </a:r>
            <a:r>
              <a:rPr lang="en-US" sz="2600" dirty="0"/>
              <a:t> </a:t>
            </a:r>
            <a:r>
              <a:rPr lang="en-US" sz="2600" dirty="0">
                <a:latin typeface="Book Antiqua" pitchFamily="18" charset="0"/>
              </a:rPr>
              <a:t>and</a:t>
            </a:r>
            <a:r>
              <a:rPr lang="en-US" sz="2600" dirty="0"/>
              <a:t> </a:t>
            </a:r>
            <a:r>
              <a:rPr lang="el-GR" sz="2600" dirty="0"/>
              <a:t>ϕ</a:t>
            </a:r>
            <a:r>
              <a:rPr lang="en-US" sz="2600" baseline="-25000" dirty="0">
                <a:latin typeface="Book Antiqua" pitchFamily="18" charset="0"/>
              </a:rPr>
              <a:t>2</a:t>
            </a:r>
            <a:r>
              <a:rPr lang="en-US" sz="2600" dirty="0">
                <a:latin typeface="Book Antiqua" pitchFamily="18" charset="0"/>
              </a:rPr>
              <a:t>(</a:t>
            </a:r>
            <a:r>
              <a:rPr lang="en-US" sz="2600" i="1" dirty="0">
                <a:latin typeface="Book Antiqua" pitchFamily="18" charset="0"/>
              </a:rPr>
              <a:t>x</a:t>
            </a:r>
            <a:r>
              <a:rPr lang="en-US" sz="2600" dirty="0">
                <a:latin typeface="Book Antiqua" pitchFamily="18" charset="0"/>
              </a:rPr>
              <a:t>)</a:t>
            </a:r>
            <a:r>
              <a:rPr lang="en-US" sz="2600" dirty="0"/>
              <a:t> </a:t>
            </a:r>
            <a:r>
              <a:rPr lang="en-US" sz="2600" dirty="0">
                <a:latin typeface="Book Antiqua" pitchFamily="18" charset="0"/>
              </a:rPr>
              <a:t>are two RBFs</a:t>
            </a:r>
            <a:r>
              <a:rPr lang="en-US" sz="2600" dirty="0"/>
              <a:t>.</a:t>
            </a:r>
          </a:p>
          <a:p>
            <a:pPr algn="just"/>
            <a:endParaRPr lang="en-US" sz="2600" dirty="0"/>
          </a:p>
        </p:txBody>
      </p:sp>
      <p:sp>
        <p:nvSpPr>
          <p:cNvPr id="4" name="Date Placeholder 3">
            <a:extLst>
              <a:ext uri="{FF2B5EF4-FFF2-40B4-BE49-F238E27FC236}">
                <a16:creationId xmlns:a16="http://schemas.microsoft.com/office/drawing/2014/main" id="{BBC2E664-10AA-A24D-3FFD-A9F374EFEB7A}"/>
              </a:ext>
            </a:extLst>
          </p:cNvPr>
          <p:cNvSpPr>
            <a:spLocks noGrp="1"/>
          </p:cNvSpPr>
          <p:nvPr>
            <p:ph type="dt" sz="half" idx="10"/>
          </p:nvPr>
        </p:nvSpPr>
        <p:spPr/>
        <p:txBody>
          <a:bodyPr/>
          <a:lstStyle/>
          <a:p>
            <a:fld id="{361C8118-C6CA-4C30-A291-66AB10838830}" type="datetime1">
              <a:rPr lang="en-US" smtClean="0"/>
              <a:t>7/10/2024</a:t>
            </a:fld>
            <a:endParaRPr lang="en-US"/>
          </a:p>
        </p:txBody>
      </p:sp>
    </p:spTree>
    <p:extLst>
      <p:ext uri="{BB962C8B-B14F-4D97-AF65-F5344CB8AC3E}">
        <p14:creationId xmlns:p14="http://schemas.microsoft.com/office/powerpoint/2010/main" val="363939332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200" b="1" dirty="0">
                <a:latin typeface="Book Antiqua" panose="02040602050305030304" pitchFamily="18" charset="0"/>
              </a:rPr>
              <a:t>Training RBF Hidden Layer  Using K-means</a:t>
            </a:r>
          </a:p>
        </p:txBody>
      </p:sp>
      <p:sp>
        <p:nvSpPr>
          <p:cNvPr id="3" name="Content Placeholder 2"/>
          <p:cNvSpPr>
            <a:spLocks noGrp="1"/>
          </p:cNvSpPr>
          <p:nvPr>
            <p:ph idx="1"/>
          </p:nvPr>
        </p:nvSpPr>
        <p:spPr>
          <a:xfrm>
            <a:off x="457200" y="1371600"/>
            <a:ext cx="8229600" cy="5029200"/>
          </a:xfrm>
        </p:spPr>
        <p:txBody>
          <a:bodyPr>
            <a:noAutofit/>
          </a:bodyPr>
          <a:lstStyle/>
          <a:p>
            <a:pPr marL="514350" indent="-514350" algn="just">
              <a:buNone/>
            </a:pPr>
            <a:r>
              <a:rPr lang="en-US" sz="2600" dirty="0">
                <a:latin typeface="Book Antiqua" pitchFamily="18" charset="0"/>
              </a:rPr>
              <a:t>We know that</a:t>
            </a:r>
          </a:p>
          <a:p>
            <a:pPr marL="514350" indent="-514350" algn="just">
              <a:buNone/>
            </a:pPr>
            <a:endParaRPr lang="en-US" sz="2600" dirty="0">
              <a:latin typeface="Book Antiqua" pitchFamily="18" charset="0"/>
            </a:endParaRPr>
          </a:p>
          <a:p>
            <a:pPr marL="514350" indent="-514350" algn="just">
              <a:buNone/>
            </a:pPr>
            <a:endParaRPr lang="en-US" sz="2600" dirty="0">
              <a:latin typeface="Book Antiqua" pitchFamily="18" charset="0"/>
            </a:endParaRPr>
          </a:p>
          <a:p>
            <a:pPr marL="514350" indent="-514350" algn="just">
              <a:buNone/>
            </a:pPr>
            <a:endParaRPr lang="en-US" sz="2600" dirty="0">
              <a:latin typeface="Book Antiqua" pitchFamily="18" charset="0"/>
            </a:endParaRPr>
          </a:p>
          <a:p>
            <a:pPr marL="514350" indent="-514350" algn="just">
              <a:buNone/>
            </a:pPr>
            <a:endParaRPr lang="en-US" sz="2600" dirty="0">
              <a:latin typeface="Book Antiqua" pitchFamily="18" charset="0"/>
            </a:endParaRPr>
          </a:p>
          <a:p>
            <a:pPr marL="514350" indent="-514350" algn="just">
              <a:buNone/>
            </a:pPr>
            <a:r>
              <a:rPr lang="en-US" sz="2600" dirty="0">
                <a:latin typeface="Book Antiqua" pitchFamily="18" charset="0"/>
              </a:rPr>
              <a:t>Thus,</a:t>
            </a:r>
          </a:p>
          <a:p>
            <a:pPr marL="514350" indent="-514350" algn="just"/>
            <a:endParaRPr lang="en-US" sz="2600" dirty="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24</a:t>
            </a:fld>
            <a:endParaRPr lang="en-US"/>
          </a:p>
        </p:txBody>
      </p:sp>
      <p:sp>
        <p:nvSpPr>
          <p:cNvPr id="14" name="Footer Placeholder 13"/>
          <p:cNvSpPr>
            <a:spLocks noGrp="1"/>
          </p:cNvSpPr>
          <p:nvPr>
            <p:ph type="ftr" sz="quarter" idx="11"/>
          </p:nvPr>
        </p:nvSpPr>
        <p:spPr/>
        <p:txBody>
          <a:bodyPr/>
          <a:lstStyle/>
          <a:p>
            <a:r>
              <a:rPr lang="en-US"/>
              <a:t>By: Arjun Singh Saud, PhD Fellow, TU</a:t>
            </a:r>
          </a:p>
        </p:txBody>
      </p:sp>
      <p:sp>
        <p:nvSpPr>
          <p:cNvPr id="2437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58" name="Rectangle 26"/>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8859" name="Rectangle 27"/>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0" name="Rectangle 28"/>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8861" name="Rectangle 29"/>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2" name="Rectangle 30"/>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8864" name="Rectangle 32"/>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9874"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5" name="Rectangle 19"/>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9876" name="Rectangle 20"/>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7" name="Rectangle 21"/>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9878" name="Rectangle 22"/>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9" name="Rectangle 23"/>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9880" name="Rectangle 24"/>
          <p:cNvSpPr>
            <a:spLocks noChangeArrowheads="1"/>
          </p:cNvSpPr>
          <p:nvPr/>
        </p:nvSpPr>
        <p:spPr bwMode="auto">
          <a:xfrm>
            <a:off x="0" y="29718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81" name="Rectangle 25"/>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257026" name="Object 2"/>
          <p:cNvGraphicFramePr>
            <a:graphicFrameLocks noChangeAspect="1"/>
          </p:cNvGraphicFramePr>
          <p:nvPr/>
        </p:nvGraphicFramePr>
        <p:xfrm>
          <a:off x="533400" y="1828800"/>
          <a:ext cx="7070726" cy="2149475"/>
        </p:xfrm>
        <a:graphic>
          <a:graphicData uri="http://schemas.openxmlformats.org/presentationml/2006/ole">
            <mc:AlternateContent xmlns:mc="http://schemas.openxmlformats.org/markup-compatibility/2006">
              <mc:Choice xmlns:v="urn:schemas-microsoft-com:vml" Requires="v">
                <p:oleObj name="Equation" r:id="rId2" imgW="4127400" imgH="1257120" progId="Equation.3">
                  <p:embed/>
                </p:oleObj>
              </mc:Choice>
              <mc:Fallback>
                <p:oleObj name="Equation" r:id="rId2" imgW="4127400" imgH="125712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828800"/>
                        <a:ext cx="7070726" cy="2149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7027" name="Object 3"/>
          <p:cNvGraphicFramePr>
            <a:graphicFrameLocks noChangeAspect="1"/>
          </p:cNvGraphicFramePr>
          <p:nvPr/>
        </p:nvGraphicFramePr>
        <p:xfrm>
          <a:off x="914399" y="4267200"/>
          <a:ext cx="6286189" cy="1828800"/>
        </p:xfrm>
        <a:graphic>
          <a:graphicData uri="http://schemas.openxmlformats.org/presentationml/2006/ole">
            <mc:AlternateContent xmlns:mc="http://schemas.openxmlformats.org/markup-compatibility/2006">
              <mc:Choice xmlns:v="urn:schemas-microsoft-com:vml" Requires="v">
                <p:oleObj name="Equation" r:id="rId4" imgW="3809880" imgH="1231560" progId="Equation.3">
                  <p:embed/>
                </p:oleObj>
              </mc:Choice>
              <mc:Fallback>
                <p:oleObj name="Equation" r:id="rId4" imgW="3809880" imgH="123156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399" y="4267200"/>
                        <a:ext cx="6286189" cy="182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Date Placeholder 3">
            <a:extLst>
              <a:ext uri="{FF2B5EF4-FFF2-40B4-BE49-F238E27FC236}">
                <a16:creationId xmlns:a16="http://schemas.microsoft.com/office/drawing/2014/main" id="{FE44D297-226E-BE39-E869-932401D421DA}"/>
              </a:ext>
            </a:extLst>
          </p:cNvPr>
          <p:cNvSpPr>
            <a:spLocks noGrp="1"/>
          </p:cNvSpPr>
          <p:nvPr>
            <p:ph type="dt" sz="half" idx="10"/>
          </p:nvPr>
        </p:nvSpPr>
        <p:spPr/>
        <p:txBody>
          <a:bodyPr/>
          <a:lstStyle/>
          <a:p>
            <a:fld id="{AA0845CD-FE23-4E51-8AC4-85985EC93421}" type="datetime1">
              <a:rPr lang="en-US" smtClean="0"/>
              <a:t>7/10/2024</a:t>
            </a:fld>
            <a:endParaRPr lang="en-US"/>
          </a:p>
        </p:txBody>
      </p:sp>
    </p:spTree>
    <p:extLst>
      <p:ext uri="{BB962C8B-B14F-4D97-AF65-F5344CB8AC3E}">
        <p14:creationId xmlns:p14="http://schemas.microsoft.com/office/powerpoint/2010/main" val="363939332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200" b="1" dirty="0">
                <a:latin typeface="Book Antiqua" panose="02040602050305030304" pitchFamily="18" charset="0"/>
              </a:rPr>
              <a:t>Training RBF Hidden Layer  Using K-means</a:t>
            </a:r>
          </a:p>
        </p:txBody>
      </p:sp>
      <p:sp>
        <p:nvSpPr>
          <p:cNvPr id="3" name="Content Placeholder 2"/>
          <p:cNvSpPr>
            <a:spLocks noGrp="1"/>
          </p:cNvSpPr>
          <p:nvPr>
            <p:ph idx="1"/>
          </p:nvPr>
        </p:nvSpPr>
        <p:spPr>
          <a:xfrm>
            <a:off x="457200" y="1600200"/>
            <a:ext cx="8229600" cy="4800600"/>
          </a:xfrm>
        </p:spPr>
        <p:txBody>
          <a:bodyPr>
            <a:noAutofit/>
          </a:bodyPr>
          <a:lstStyle/>
          <a:p>
            <a:pPr marL="514350" indent="-514350" algn="just">
              <a:buNone/>
            </a:pPr>
            <a:r>
              <a:rPr lang="en-US" sz="2600" dirty="0">
                <a:latin typeface="Book Antiqua" pitchFamily="18" charset="0"/>
              </a:rPr>
              <a:t>Alternatively, We know that</a:t>
            </a:r>
          </a:p>
          <a:p>
            <a:pPr marL="514350" indent="-514350" algn="just">
              <a:buNone/>
            </a:pPr>
            <a:endParaRPr lang="en-US" sz="2600" dirty="0">
              <a:latin typeface="Book Antiqua" pitchFamily="18" charset="0"/>
            </a:endParaRPr>
          </a:p>
          <a:p>
            <a:pPr marL="514350" indent="-514350" algn="just">
              <a:buNone/>
            </a:pPr>
            <a:r>
              <a:rPr lang="en-US" sz="2600" dirty="0">
                <a:latin typeface="Book Antiqua" pitchFamily="18" charset="0"/>
              </a:rPr>
              <a:t>Let us choose P=2, thus we get</a:t>
            </a:r>
          </a:p>
          <a:p>
            <a:pPr marL="514350" indent="-514350" algn="just">
              <a:buNone/>
            </a:pPr>
            <a:endParaRPr lang="en-US" sz="2600" dirty="0">
              <a:latin typeface="Book Antiqua" pitchFamily="18" charset="0"/>
            </a:endParaRPr>
          </a:p>
          <a:p>
            <a:pPr marL="514350" indent="-514350" algn="just">
              <a:buNone/>
            </a:pPr>
            <a:endParaRPr lang="en-US" sz="2600" dirty="0">
              <a:latin typeface="Book Antiqua" pitchFamily="18" charset="0"/>
            </a:endParaRPr>
          </a:p>
          <a:p>
            <a:pPr marL="514350" indent="-514350" algn="just">
              <a:buNone/>
            </a:pPr>
            <a:endParaRPr lang="en-US" sz="2600" dirty="0">
              <a:latin typeface="Book Antiqua" pitchFamily="18" charset="0"/>
            </a:endParaRPr>
          </a:p>
          <a:p>
            <a:pPr marL="514350" indent="-514350" algn="just">
              <a:buNone/>
            </a:pPr>
            <a:r>
              <a:rPr lang="en-US" sz="2600" dirty="0">
                <a:latin typeface="Book Antiqua" pitchFamily="18" charset="0"/>
              </a:rPr>
              <a:t>Thus,</a:t>
            </a:r>
          </a:p>
          <a:p>
            <a:pPr marL="514350" indent="-514350" algn="just"/>
            <a:endParaRPr lang="en-US" sz="2600" dirty="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25</a:t>
            </a:fld>
            <a:endParaRPr lang="en-US"/>
          </a:p>
        </p:txBody>
      </p:sp>
      <p:sp>
        <p:nvSpPr>
          <p:cNvPr id="14" name="Footer Placeholder 13"/>
          <p:cNvSpPr>
            <a:spLocks noGrp="1"/>
          </p:cNvSpPr>
          <p:nvPr>
            <p:ph type="ftr" sz="quarter" idx="11"/>
          </p:nvPr>
        </p:nvSpPr>
        <p:spPr/>
        <p:txBody>
          <a:bodyPr/>
          <a:lstStyle/>
          <a:p>
            <a:r>
              <a:rPr lang="en-US"/>
              <a:t>By: Arjun Singh Saud, PhD Fellow, TU</a:t>
            </a:r>
          </a:p>
        </p:txBody>
      </p:sp>
      <p:sp>
        <p:nvSpPr>
          <p:cNvPr id="2437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58" name="Rectangle 26"/>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8859" name="Rectangle 27"/>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0" name="Rectangle 28"/>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8861" name="Rectangle 29"/>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2" name="Rectangle 30"/>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8864" name="Rectangle 32"/>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9874"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5" name="Rectangle 19"/>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9876" name="Rectangle 20"/>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7" name="Rectangle 21"/>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9878" name="Rectangle 22"/>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9" name="Rectangle 23"/>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9880" name="Rectangle 24"/>
          <p:cNvSpPr>
            <a:spLocks noChangeArrowheads="1"/>
          </p:cNvSpPr>
          <p:nvPr/>
        </p:nvSpPr>
        <p:spPr bwMode="auto">
          <a:xfrm>
            <a:off x="0" y="29718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81" name="Rectangle 25"/>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257027" name="Object 3"/>
          <p:cNvGraphicFramePr>
            <a:graphicFrameLocks noChangeAspect="1"/>
          </p:cNvGraphicFramePr>
          <p:nvPr/>
        </p:nvGraphicFramePr>
        <p:xfrm>
          <a:off x="762000" y="4724400"/>
          <a:ext cx="6391275" cy="1828800"/>
        </p:xfrm>
        <a:graphic>
          <a:graphicData uri="http://schemas.openxmlformats.org/presentationml/2006/ole">
            <mc:AlternateContent xmlns:mc="http://schemas.openxmlformats.org/markup-compatibility/2006">
              <mc:Choice xmlns:v="urn:schemas-microsoft-com:vml" Requires="v">
                <p:oleObj name="Equation" r:id="rId2" imgW="3873240" imgH="1231560" progId="Equation.3">
                  <p:embed/>
                </p:oleObj>
              </mc:Choice>
              <mc:Fallback>
                <p:oleObj name="Equation" r:id="rId2" imgW="3873240" imgH="1231560" progId="Equation.3">
                  <p:embed/>
                  <p:pic>
                    <p:nvPicPr>
                      <p:cNvPr id="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724400"/>
                        <a:ext cx="6391275" cy="182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52" name="Object 4"/>
          <p:cNvGraphicFramePr>
            <a:graphicFrameLocks noChangeAspect="1"/>
          </p:cNvGraphicFramePr>
          <p:nvPr/>
        </p:nvGraphicFramePr>
        <p:xfrm>
          <a:off x="4876800" y="1447800"/>
          <a:ext cx="2176463" cy="762000"/>
        </p:xfrm>
        <a:graphic>
          <a:graphicData uri="http://schemas.openxmlformats.org/presentationml/2006/ole">
            <mc:AlternateContent xmlns:mc="http://schemas.openxmlformats.org/markup-compatibility/2006">
              <mc:Choice xmlns:v="urn:schemas-microsoft-com:vml" Requires="v">
                <p:oleObj name="Equation" r:id="rId4" imgW="1409400" imgH="495000" progId="Equation.3">
                  <p:embed/>
                </p:oleObj>
              </mc:Choice>
              <mc:Fallback>
                <p:oleObj name="Equation" r:id="rId4" imgW="1409400" imgH="49500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1447800"/>
                        <a:ext cx="2176463"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53" name="Object 5"/>
          <p:cNvGraphicFramePr>
            <a:graphicFrameLocks noChangeAspect="1"/>
          </p:cNvGraphicFramePr>
          <p:nvPr/>
        </p:nvGraphicFramePr>
        <p:xfrm>
          <a:off x="685800" y="2971800"/>
          <a:ext cx="5686425" cy="1541463"/>
        </p:xfrm>
        <a:graphic>
          <a:graphicData uri="http://schemas.openxmlformats.org/presentationml/2006/ole">
            <mc:AlternateContent xmlns:mc="http://schemas.openxmlformats.org/markup-compatibility/2006">
              <mc:Choice xmlns:v="urn:schemas-microsoft-com:vml" Requires="v">
                <p:oleObj name="Equation" r:id="rId6" imgW="3682800" imgH="1002960" progId="Equation.3">
                  <p:embed/>
                </p:oleObj>
              </mc:Choice>
              <mc:Fallback>
                <p:oleObj name="Equation" r:id="rId6" imgW="3682800" imgH="100296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2971800"/>
                        <a:ext cx="5686425" cy="1541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Date Placeholder 3">
            <a:extLst>
              <a:ext uri="{FF2B5EF4-FFF2-40B4-BE49-F238E27FC236}">
                <a16:creationId xmlns:a16="http://schemas.microsoft.com/office/drawing/2014/main" id="{8A336A31-0BDC-F48D-1C32-6A270B1C7D43}"/>
              </a:ext>
            </a:extLst>
          </p:cNvPr>
          <p:cNvSpPr>
            <a:spLocks noGrp="1"/>
          </p:cNvSpPr>
          <p:nvPr>
            <p:ph type="dt" sz="half" idx="10"/>
          </p:nvPr>
        </p:nvSpPr>
        <p:spPr/>
        <p:txBody>
          <a:bodyPr/>
          <a:lstStyle/>
          <a:p>
            <a:fld id="{B3110579-F02F-498F-8C25-87EFCE3E7E1D}" type="datetime1">
              <a:rPr lang="en-US" smtClean="0"/>
              <a:t>7/10/2024</a:t>
            </a:fld>
            <a:endParaRPr lang="en-US"/>
          </a:p>
        </p:txBody>
      </p:sp>
    </p:spTree>
    <p:extLst>
      <p:ext uri="{BB962C8B-B14F-4D97-AF65-F5344CB8AC3E}">
        <p14:creationId xmlns:p14="http://schemas.microsoft.com/office/powerpoint/2010/main" val="363939332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200" b="1" dirty="0">
                <a:latin typeface="Book Antiqua" panose="02040602050305030304" pitchFamily="18" charset="0"/>
              </a:rPr>
              <a:t>LMS Estimation of Weight Vector</a:t>
            </a:r>
          </a:p>
        </p:txBody>
      </p:sp>
      <p:sp>
        <p:nvSpPr>
          <p:cNvPr id="3" name="Content Placeholder 2"/>
          <p:cNvSpPr>
            <a:spLocks noGrp="1"/>
          </p:cNvSpPr>
          <p:nvPr>
            <p:ph idx="1"/>
          </p:nvPr>
        </p:nvSpPr>
        <p:spPr>
          <a:xfrm>
            <a:off x="457200" y="1371600"/>
            <a:ext cx="8229600" cy="5029200"/>
          </a:xfrm>
        </p:spPr>
        <p:txBody>
          <a:bodyPr>
            <a:noAutofit/>
          </a:bodyPr>
          <a:lstStyle/>
          <a:p>
            <a:pPr marL="514350" indent="-514350" algn="just"/>
            <a:r>
              <a:rPr lang="en-US" sz="2600" dirty="0">
                <a:latin typeface="Book Antiqua" pitchFamily="18" charset="0"/>
              </a:rPr>
              <a:t>Let us assume that N is the number of input samples in the training set, M is the dimension of hidden layer and C is the number of classes (i.e. number of output nodes)</a:t>
            </a:r>
          </a:p>
          <a:p>
            <a:pPr marL="514350" indent="-514350" algn="just"/>
            <a:r>
              <a:rPr lang="en-US" sz="2600" dirty="0">
                <a:latin typeface="Book Antiqua" pitchFamily="18" charset="0"/>
              </a:rPr>
              <a:t>For notational simplicity assume that </a:t>
            </a:r>
          </a:p>
          <a:p>
            <a:pPr marL="514350" indent="-514350" algn="just"/>
            <a:r>
              <a:rPr lang="en-US" sz="2600" dirty="0">
                <a:latin typeface="Book Antiqua" pitchFamily="18" charset="0"/>
              </a:rPr>
              <a:t>For the properly adjusted weights, following relation must hold</a:t>
            </a: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26</a:t>
            </a:fld>
            <a:endParaRPr lang="en-US"/>
          </a:p>
        </p:txBody>
      </p:sp>
      <p:sp>
        <p:nvSpPr>
          <p:cNvPr id="14" name="Footer Placeholder 13"/>
          <p:cNvSpPr>
            <a:spLocks noGrp="1"/>
          </p:cNvSpPr>
          <p:nvPr>
            <p:ph type="ftr" sz="quarter" idx="11"/>
          </p:nvPr>
        </p:nvSpPr>
        <p:spPr/>
        <p:txBody>
          <a:bodyPr/>
          <a:lstStyle/>
          <a:p>
            <a:r>
              <a:rPr lang="en-US"/>
              <a:t>By: Arjun Singh Saud, PhD Fellow, TU</a:t>
            </a:r>
          </a:p>
        </p:txBody>
      </p:sp>
      <p:sp>
        <p:nvSpPr>
          <p:cNvPr id="2437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58" name="Rectangle 26"/>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8859" name="Rectangle 27"/>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0" name="Rectangle 28"/>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8861" name="Rectangle 29"/>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2" name="Rectangle 30"/>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8864" name="Rectangle 32"/>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9874"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5" name="Rectangle 19"/>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9876" name="Rectangle 20"/>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7" name="Rectangle 21"/>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9878" name="Rectangle 22"/>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9" name="Rectangle 23"/>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9880" name="Rectangle 24"/>
          <p:cNvSpPr>
            <a:spLocks noChangeArrowheads="1"/>
          </p:cNvSpPr>
          <p:nvPr/>
        </p:nvSpPr>
        <p:spPr bwMode="auto">
          <a:xfrm>
            <a:off x="0" y="29718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81" name="Rectangle 25"/>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259074" name="Object 2"/>
          <p:cNvGraphicFramePr>
            <a:graphicFrameLocks noChangeAspect="1"/>
          </p:cNvGraphicFramePr>
          <p:nvPr/>
        </p:nvGraphicFramePr>
        <p:xfrm>
          <a:off x="6705600" y="3048000"/>
          <a:ext cx="1254125" cy="411163"/>
        </p:xfrm>
        <a:graphic>
          <a:graphicData uri="http://schemas.openxmlformats.org/presentationml/2006/ole">
            <mc:AlternateContent xmlns:mc="http://schemas.openxmlformats.org/markup-compatibility/2006">
              <mc:Choice xmlns:v="urn:schemas-microsoft-com:vml" Requires="v">
                <p:oleObj name="Equation" r:id="rId2" imgW="812520" imgH="266400" progId="Equation.3">
                  <p:embed/>
                </p:oleObj>
              </mc:Choice>
              <mc:Fallback>
                <p:oleObj name="Equation" r:id="rId2" imgW="812520" imgH="26640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3048000"/>
                        <a:ext cx="1254125"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9075" name="Object 3"/>
          <p:cNvGraphicFramePr>
            <a:graphicFrameLocks noChangeAspect="1"/>
          </p:cNvGraphicFramePr>
          <p:nvPr/>
        </p:nvGraphicFramePr>
        <p:xfrm>
          <a:off x="1295400" y="4343400"/>
          <a:ext cx="3527425" cy="1665287"/>
        </p:xfrm>
        <a:graphic>
          <a:graphicData uri="http://schemas.openxmlformats.org/presentationml/2006/ole">
            <mc:AlternateContent xmlns:mc="http://schemas.openxmlformats.org/markup-compatibility/2006">
              <mc:Choice xmlns:v="urn:schemas-microsoft-com:vml" Requires="v">
                <p:oleObj name="Equation" r:id="rId4" imgW="2286000" imgH="1079280" progId="Equation.3">
                  <p:embed/>
                </p:oleObj>
              </mc:Choice>
              <mc:Fallback>
                <p:oleObj name="Equation" r:id="rId4" imgW="2286000" imgH="107928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4343400"/>
                        <a:ext cx="3527425" cy="1665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9076" name="Object 4"/>
          <p:cNvGraphicFramePr>
            <a:graphicFrameLocks noChangeAspect="1"/>
          </p:cNvGraphicFramePr>
          <p:nvPr/>
        </p:nvGraphicFramePr>
        <p:xfrm>
          <a:off x="5181600" y="4495800"/>
          <a:ext cx="3273425" cy="1254125"/>
        </p:xfrm>
        <a:graphic>
          <a:graphicData uri="http://schemas.openxmlformats.org/presentationml/2006/ole">
            <mc:AlternateContent xmlns:mc="http://schemas.openxmlformats.org/markup-compatibility/2006">
              <mc:Choice xmlns:v="urn:schemas-microsoft-com:vml" Requires="v">
                <p:oleObj name="Equation" r:id="rId6" imgW="2120760" imgH="812520" progId="Equation.3">
                  <p:embed/>
                </p:oleObj>
              </mc:Choice>
              <mc:Fallback>
                <p:oleObj name="Equation" r:id="rId6" imgW="2120760" imgH="812520" progId="Equation.3">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81600" y="4495800"/>
                        <a:ext cx="3273425" cy="1254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Date Placeholder 3">
            <a:extLst>
              <a:ext uri="{FF2B5EF4-FFF2-40B4-BE49-F238E27FC236}">
                <a16:creationId xmlns:a16="http://schemas.microsoft.com/office/drawing/2014/main" id="{DF9727F0-E255-1967-CB01-F1F7381BC213}"/>
              </a:ext>
            </a:extLst>
          </p:cNvPr>
          <p:cNvSpPr>
            <a:spLocks noGrp="1"/>
          </p:cNvSpPr>
          <p:nvPr>
            <p:ph type="dt" sz="half" idx="10"/>
          </p:nvPr>
        </p:nvSpPr>
        <p:spPr/>
        <p:txBody>
          <a:bodyPr/>
          <a:lstStyle/>
          <a:p>
            <a:fld id="{A8AC648F-2D4B-4673-8C1B-3EB021DE2A93}" type="datetime1">
              <a:rPr lang="en-US" smtClean="0"/>
              <a:t>7/10/2024</a:t>
            </a:fld>
            <a:endParaRPr lang="en-US"/>
          </a:p>
        </p:txBody>
      </p:sp>
    </p:spTree>
    <p:extLst>
      <p:ext uri="{BB962C8B-B14F-4D97-AF65-F5344CB8AC3E}">
        <p14:creationId xmlns:p14="http://schemas.microsoft.com/office/powerpoint/2010/main" val="363939332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200" b="1" dirty="0">
                <a:latin typeface="Book Antiqua" panose="02040602050305030304" pitchFamily="18" charset="0"/>
              </a:rPr>
              <a:t>LMS Estimation of Weight Vector</a:t>
            </a:r>
          </a:p>
        </p:txBody>
      </p:sp>
      <p:sp>
        <p:nvSpPr>
          <p:cNvPr id="3" name="Content Placeholder 2"/>
          <p:cNvSpPr>
            <a:spLocks noGrp="1"/>
          </p:cNvSpPr>
          <p:nvPr>
            <p:ph idx="1"/>
          </p:nvPr>
        </p:nvSpPr>
        <p:spPr>
          <a:xfrm>
            <a:off x="457200" y="1371600"/>
            <a:ext cx="8229600" cy="5029200"/>
          </a:xfrm>
        </p:spPr>
        <p:txBody>
          <a:bodyPr>
            <a:noAutofit/>
          </a:bodyPr>
          <a:lstStyle/>
          <a:p>
            <a:pPr marL="514350" indent="-514350" algn="just"/>
            <a:r>
              <a:rPr lang="en-US" sz="2600" dirty="0">
                <a:latin typeface="Book Antiqua" pitchFamily="18" charset="0"/>
              </a:rPr>
              <a:t>We know that</a:t>
            </a:r>
          </a:p>
          <a:p>
            <a:pPr marL="514350" indent="-514350" algn="just"/>
            <a:endParaRPr lang="en-US" sz="2600" dirty="0">
              <a:latin typeface="Book Antiqua" pitchFamily="18" charset="0"/>
            </a:endParaRPr>
          </a:p>
          <a:p>
            <a:pPr marL="514350" indent="-514350" algn="just"/>
            <a:endParaRPr lang="en-US" sz="2600" dirty="0">
              <a:latin typeface="Book Antiqua" pitchFamily="18" charset="0"/>
            </a:endParaRPr>
          </a:p>
          <a:p>
            <a:pPr marL="514350" indent="-514350" algn="just"/>
            <a:r>
              <a:rPr lang="en-US" sz="2600" dirty="0">
                <a:latin typeface="Book Antiqua" pitchFamily="18" charset="0"/>
              </a:rPr>
              <a:t>Above equation can be written in simplified form as below:</a:t>
            </a:r>
          </a:p>
          <a:p>
            <a:pPr marL="514350" indent="-514350" algn="just"/>
            <a:endParaRPr lang="en-US" sz="2600" dirty="0">
              <a:latin typeface="Book Antiqua" pitchFamily="18" charset="0"/>
            </a:endParaRPr>
          </a:p>
          <a:p>
            <a:pPr marL="514350" indent="-514350" algn="just"/>
            <a:r>
              <a:rPr lang="en-US" sz="2600" dirty="0">
                <a:latin typeface="Book Antiqua" pitchFamily="18" charset="0"/>
              </a:rPr>
              <a:t>However, if the network is not properly trained, above equation is not satisfied. In this case the error term is given as below </a:t>
            </a: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27</a:t>
            </a:fld>
            <a:endParaRPr lang="en-US"/>
          </a:p>
        </p:txBody>
      </p:sp>
      <p:sp>
        <p:nvSpPr>
          <p:cNvPr id="14" name="Footer Placeholder 13"/>
          <p:cNvSpPr>
            <a:spLocks noGrp="1"/>
          </p:cNvSpPr>
          <p:nvPr>
            <p:ph type="ftr" sz="quarter" idx="11"/>
          </p:nvPr>
        </p:nvSpPr>
        <p:spPr/>
        <p:txBody>
          <a:bodyPr/>
          <a:lstStyle/>
          <a:p>
            <a:r>
              <a:rPr lang="en-US"/>
              <a:t>By: Arjun Singh Saud, PhD Fellow, TU</a:t>
            </a:r>
          </a:p>
        </p:txBody>
      </p:sp>
      <p:sp>
        <p:nvSpPr>
          <p:cNvPr id="2437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58" name="Rectangle 26"/>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8859" name="Rectangle 27"/>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0" name="Rectangle 28"/>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8861" name="Rectangle 29"/>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2" name="Rectangle 30"/>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8864" name="Rectangle 32"/>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9874"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5" name="Rectangle 19"/>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9876" name="Rectangle 20"/>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7" name="Rectangle 21"/>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9878" name="Rectangle 22"/>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9" name="Rectangle 23"/>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9880" name="Rectangle 24"/>
          <p:cNvSpPr>
            <a:spLocks noChangeArrowheads="1"/>
          </p:cNvSpPr>
          <p:nvPr/>
        </p:nvSpPr>
        <p:spPr bwMode="auto">
          <a:xfrm>
            <a:off x="0" y="29718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81" name="Rectangle 25"/>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259076" name="Object 4"/>
          <p:cNvGraphicFramePr>
            <a:graphicFrameLocks noChangeAspect="1"/>
          </p:cNvGraphicFramePr>
          <p:nvPr/>
        </p:nvGraphicFramePr>
        <p:xfrm>
          <a:off x="1066800" y="1904999"/>
          <a:ext cx="2819400" cy="970253"/>
        </p:xfrm>
        <a:graphic>
          <a:graphicData uri="http://schemas.openxmlformats.org/presentationml/2006/ole">
            <mc:AlternateContent xmlns:mc="http://schemas.openxmlformats.org/markup-compatibility/2006">
              <mc:Choice xmlns:v="urn:schemas-microsoft-com:vml" Requires="v">
                <p:oleObj name="Equation" r:id="rId2" imgW="1587240" imgH="545760" progId="Equation.3">
                  <p:embed/>
                </p:oleObj>
              </mc:Choice>
              <mc:Fallback>
                <p:oleObj name="Equation" r:id="rId2" imgW="1587240" imgH="545760" progId="Equation.3">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904999"/>
                        <a:ext cx="2819400" cy="9702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0101" name="Object 5"/>
          <p:cNvGraphicFramePr>
            <a:graphicFrameLocks noChangeAspect="1"/>
          </p:cNvGraphicFramePr>
          <p:nvPr/>
        </p:nvGraphicFramePr>
        <p:xfrm>
          <a:off x="1066800" y="3657600"/>
          <a:ext cx="7195743" cy="533400"/>
        </p:xfrm>
        <a:graphic>
          <a:graphicData uri="http://schemas.openxmlformats.org/presentationml/2006/ole">
            <mc:AlternateContent xmlns:mc="http://schemas.openxmlformats.org/markup-compatibility/2006">
              <mc:Choice xmlns:v="urn:schemas-microsoft-com:vml" Requires="v">
                <p:oleObj name="Equation" r:id="rId4" imgW="3593880" imgH="266400" progId="Equation.3">
                  <p:embed/>
                </p:oleObj>
              </mc:Choice>
              <mc:Fallback>
                <p:oleObj name="Equation" r:id="rId4" imgW="3593880" imgH="266400"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3657600"/>
                        <a:ext cx="7195743"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0102" name="Object 6"/>
          <p:cNvGraphicFramePr>
            <a:graphicFrameLocks noChangeAspect="1"/>
          </p:cNvGraphicFramePr>
          <p:nvPr/>
        </p:nvGraphicFramePr>
        <p:xfrm>
          <a:off x="1066800" y="5410200"/>
          <a:ext cx="1681748" cy="438150"/>
        </p:xfrm>
        <a:graphic>
          <a:graphicData uri="http://schemas.openxmlformats.org/presentationml/2006/ole">
            <mc:AlternateContent xmlns:mc="http://schemas.openxmlformats.org/markup-compatibility/2006">
              <mc:Choice xmlns:v="urn:schemas-microsoft-com:vml" Requires="v">
                <p:oleObj name="Equation" r:id="rId6" imgW="927000" imgH="241200" progId="Equation.3">
                  <p:embed/>
                </p:oleObj>
              </mc:Choice>
              <mc:Fallback>
                <p:oleObj name="Equation" r:id="rId6" imgW="927000" imgH="241200" progId="Equation.3">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800" y="5410200"/>
                        <a:ext cx="1681748"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Date Placeholder 3">
            <a:extLst>
              <a:ext uri="{FF2B5EF4-FFF2-40B4-BE49-F238E27FC236}">
                <a16:creationId xmlns:a16="http://schemas.microsoft.com/office/drawing/2014/main" id="{21F2146D-BE07-7977-38F2-BF67857A119C}"/>
              </a:ext>
            </a:extLst>
          </p:cNvPr>
          <p:cNvSpPr>
            <a:spLocks noGrp="1"/>
          </p:cNvSpPr>
          <p:nvPr>
            <p:ph type="dt" sz="half" idx="10"/>
          </p:nvPr>
        </p:nvSpPr>
        <p:spPr/>
        <p:txBody>
          <a:bodyPr/>
          <a:lstStyle/>
          <a:p>
            <a:fld id="{DD89C42C-9400-4682-9BE2-9CA3BA89D329}" type="datetime1">
              <a:rPr lang="en-US" smtClean="0"/>
              <a:t>7/10/2024</a:t>
            </a:fld>
            <a:endParaRPr lang="en-US"/>
          </a:p>
        </p:txBody>
      </p:sp>
    </p:spTree>
    <p:extLst>
      <p:ext uri="{BB962C8B-B14F-4D97-AF65-F5344CB8AC3E}">
        <p14:creationId xmlns:p14="http://schemas.microsoft.com/office/powerpoint/2010/main" val="363939332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200" b="1" dirty="0">
                <a:latin typeface="Book Antiqua" panose="02040602050305030304" pitchFamily="18" charset="0"/>
              </a:rPr>
              <a:t>LMS Estimation of Weight Vector</a:t>
            </a:r>
          </a:p>
        </p:txBody>
      </p:sp>
      <p:sp>
        <p:nvSpPr>
          <p:cNvPr id="3" name="Content Placeholder 2"/>
          <p:cNvSpPr>
            <a:spLocks noGrp="1"/>
          </p:cNvSpPr>
          <p:nvPr>
            <p:ph idx="1"/>
          </p:nvPr>
        </p:nvSpPr>
        <p:spPr>
          <a:xfrm>
            <a:off x="457200" y="1371600"/>
            <a:ext cx="8229600" cy="5029200"/>
          </a:xfrm>
        </p:spPr>
        <p:txBody>
          <a:bodyPr>
            <a:noAutofit/>
          </a:bodyPr>
          <a:lstStyle/>
          <a:p>
            <a:pPr marL="514350" indent="-514350" algn="just"/>
            <a:r>
              <a:rPr lang="en-US" sz="2600" dirty="0">
                <a:latin typeface="Book Antiqua" pitchFamily="18" charset="0"/>
              </a:rPr>
              <a:t>Now, the energy function can be written as</a:t>
            </a:r>
          </a:p>
          <a:p>
            <a:pPr marL="514350" indent="-514350" algn="just"/>
            <a:endParaRPr lang="en-US" sz="2600" dirty="0">
              <a:latin typeface="Book Antiqua" pitchFamily="18" charset="0"/>
            </a:endParaRPr>
          </a:p>
          <a:p>
            <a:pPr marL="514350" indent="-514350" algn="just"/>
            <a:endParaRPr lang="en-US" sz="2600" dirty="0">
              <a:latin typeface="Book Antiqua" pitchFamily="18" charset="0"/>
            </a:endParaRPr>
          </a:p>
          <a:p>
            <a:pPr marL="514350" indent="-514350" algn="just"/>
            <a:r>
              <a:rPr lang="en-US" sz="2600" dirty="0">
                <a:latin typeface="Book Antiqua" pitchFamily="18" charset="0"/>
              </a:rPr>
              <a:t>Now, Using gradient descent algorithm</a:t>
            </a:r>
          </a:p>
          <a:p>
            <a:pPr marL="514350" indent="-514350" algn="just"/>
            <a:endParaRPr lang="en-US" sz="2600" dirty="0">
              <a:latin typeface="Book Antiqua" pitchFamily="18" charset="0"/>
            </a:endParaRPr>
          </a:p>
          <a:p>
            <a:pPr marL="514350" indent="-514350" algn="just"/>
            <a:r>
              <a:rPr lang="en-US" sz="2600" dirty="0">
                <a:latin typeface="Book Antiqua" pitchFamily="18" charset="0"/>
              </a:rPr>
              <a:t>Equating above equation with zero and rearranging the terms, we get</a:t>
            </a:r>
          </a:p>
          <a:p>
            <a:pPr marL="514350" indent="-514350" algn="just">
              <a:buNone/>
            </a:pPr>
            <a:r>
              <a:rPr lang="en-US" sz="2600" dirty="0">
                <a:latin typeface="Book Antiqua" pitchFamily="18" charset="0"/>
              </a:rPr>
              <a:t> </a:t>
            </a: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28</a:t>
            </a:fld>
            <a:endParaRPr lang="en-US"/>
          </a:p>
        </p:txBody>
      </p:sp>
      <p:sp>
        <p:nvSpPr>
          <p:cNvPr id="14" name="Footer Placeholder 13"/>
          <p:cNvSpPr>
            <a:spLocks noGrp="1"/>
          </p:cNvSpPr>
          <p:nvPr>
            <p:ph type="ftr" sz="quarter" idx="11"/>
          </p:nvPr>
        </p:nvSpPr>
        <p:spPr/>
        <p:txBody>
          <a:bodyPr/>
          <a:lstStyle/>
          <a:p>
            <a:r>
              <a:rPr lang="en-US"/>
              <a:t>By: Arjun Singh Saud, PhD Fellow, TU</a:t>
            </a:r>
          </a:p>
        </p:txBody>
      </p:sp>
      <p:sp>
        <p:nvSpPr>
          <p:cNvPr id="2437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58" name="Rectangle 26"/>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8859" name="Rectangle 27"/>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0" name="Rectangle 28"/>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8861" name="Rectangle 29"/>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2" name="Rectangle 30"/>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8864" name="Rectangle 32"/>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9874"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5" name="Rectangle 19"/>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9876" name="Rectangle 20"/>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7" name="Rectangle 21"/>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9878" name="Rectangle 22"/>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9" name="Rectangle 23"/>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9880" name="Rectangle 24"/>
          <p:cNvSpPr>
            <a:spLocks noChangeArrowheads="1"/>
          </p:cNvSpPr>
          <p:nvPr/>
        </p:nvSpPr>
        <p:spPr bwMode="auto">
          <a:xfrm>
            <a:off x="0" y="29718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81" name="Rectangle 25"/>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261125" name="Object 5"/>
          <p:cNvGraphicFramePr>
            <a:graphicFrameLocks noChangeAspect="1"/>
          </p:cNvGraphicFramePr>
          <p:nvPr/>
        </p:nvGraphicFramePr>
        <p:xfrm>
          <a:off x="914400" y="1905000"/>
          <a:ext cx="4398963" cy="808038"/>
        </p:xfrm>
        <a:graphic>
          <a:graphicData uri="http://schemas.openxmlformats.org/presentationml/2006/ole">
            <mc:AlternateContent xmlns:mc="http://schemas.openxmlformats.org/markup-compatibility/2006">
              <mc:Choice xmlns:v="urn:schemas-microsoft-com:vml" Requires="v">
                <p:oleObj name="Equation" r:id="rId2" imgW="2425680" imgH="444240" progId="Equation.3">
                  <p:embed/>
                </p:oleObj>
              </mc:Choice>
              <mc:Fallback>
                <p:oleObj name="Equation" r:id="rId2" imgW="2425680" imgH="444240" progId="Equation.3">
                  <p:embed/>
                  <p:pic>
                    <p:nvPicPr>
                      <p:cNvPr id="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905000"/>
                        <a:ext cx="4398963" cy="808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1126" name="Object 6"/>
          <p:cNvGraphicFramePr>
            <a:graphicFrameLocks noChangeAspect="1"/>
          </p:cNvGraphicFramePr>
          <p:nvPr/>
        </p:nvGraphicFramePr>
        <p:xfrm>
          <a:off x="1143000" y="3429000"/>
          <a:ext cx="2579687" cy="461962"/>
        </p:xfrm>
        <a:graphic>
          <a:graphicData uri="http://schemas.openxmlformats.org/presentationml/2006/ole">
            <mc:AlternateContent xmlns:mc="http://schemas.openxmlformats.org/markup-compatibility/2006">
              <mc:Choice xmlns:v="urn:schemas-microsoft-com:vml" Requires="v">
                <p:oleObj name="Equation" r:id="rId4" imgW="1422360" imgH="253800" progId="Equation.3">
                  <p:embed/>
                </p:oleObj>
              </mc:Choice>
              <mc:Fallback>
                <p:oleObj name="Equation" r:id="rId4" imgW="1422360" imgH="253800"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3429000"/>
                        <a:ext cx="2579687"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1127" name="Object 7"/>
          <p:cNvGraphicFramePr>
            <a:graphicFrameLocks noChangeAspect="1"/>
          </p:cNvGraphicFramePr>
          <p:nvPr/>
        </p:nvGraphicFramePr>
        <p:xfrm>
          <a:off x="1066800" y="4648200"/>
          <a:ext cx="2255838" cy="461963"/>
        </p:xfrm>
        <a:graphic>
          <a:graphicData uri="http://schemas.openxmlformats.org/presentationml/2006/ole">
            <mc:AlternateContent xmlns:mc="http://schemas.openxmlformats.org/markup-compatibility/2006">
              <mc:Choice xmlns:v="urn:schemas-microsoft-com:vml" Requires="v">
                <p:oleObj name="Equation" r:id="rId6" imgW="1244520" imgH="253800" progId="Equation.3">
                  <p:embed/>
                </p:oleObj>
              </mc:Choice>
              <mc:Fallback>
                <p:oleObj name="Equation" r:id="rId6" imgW="1244520" imgH="253800" progId="Equation.3">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800" y="4648200"/>
                        <a:ext cx="2255838"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Date Placeholder 3">
            <a:extLst>
              <a:ext uri="{FF2B5EF4-FFF2-40B4-BE49-F238E27FC236}">
                <a16:creationId xmlns:a16="http://schemas.microsoft.com/office/drawing/2014/main" id="{0A1F1704-78F1-5149-8213-27B4BA2E26DC}"/>
              </a:ext>
            </a:extLst>
          </p:cNvPr>
          <p:cNvSpPr>
            <a:spLocks noGrp="1"/>
          </p:cNvSpPr>
          <p:nvPr>
            <p:ph type="dt" sz="half" idx="10"/>
          </p:nvPr>
        </p:nvSpPr>
        <p:spPr/>
        <p:txBody>
          <a:bodyPr/>
          <a:lstStyle/>
          <a:p>
            <a:fld id="{720A4893-4961-46E3-9F83-36AB5B56B5D0}" type="datetime1">
              <a:rPr lang="en-US" smtClean="0"/>
              <a:t>7/10/2024</a:t>
            </a:fld>
            <a:endParaRPr lang="en-US"/>
          </a:p>
        </p:txBody>
      </p:sp>
    </p:spTree>
    <p:extLst>
      <p:ext uri="{BB962C8B-B14F-4D97-AF65-F5344CB8AC3E}">
        <p14:creationId xmlns:p14="http://schemas.microsoft.com/office/powerpoint/2010/main" val="363939332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3174" name="Picture 6"/>
          <p:cNvPicPr>
            <a:picLocks noChangeAspect="1" noChangeArrowheads="1"/>
          </p:cNvPicPr>
          <p:nvPr/>
        </p:nvPicPr>
        <p:blipFill>
          <a:blip r:embed="rId2"/>
          <a:srcRect/>
          <a:stretch>
            <a:fillRect/>
          </a:stretch>
        </p:blipFill>
        <p:spPr bwMode="auto">
          <a:xfrm>
            <a:off x="1676400" y="4343400"/>
            <a:ext cx="4744660" cy="2105025"/>
          </a:xfrm>
          <a:prstGeom prst="rect">
            <a:avLst/>
          </a:prstGeom>
          <a:noFill/>
          <a:ln w="9525">
            <a:noFill/>
            <a:miter lim="800000"/>
            <a:headEnd/>
            <a:tailEnd/>
          </a:ln>
          <a:effectLst/>
        </p:spPr>
      </p:pic>
      <p:sp>
        <p:nvSpPr>
          <p:cNvPr id="2" name="Title 1"/>
          <p:cNvSpPr>
            <a:spLocks noGrp="1"/>
          </p:cNvSpPr>
          <p:nvPr>
            <p:ph type="title"/>
          </p:nvPr>
        </p:nvSpPr>
        <p:spPr/>
        <p:txBody>
          <a:bodyPr>
            <a:normAutofit fontScale="90000"/>
          </a:bodyPr>
          <a:lstStyle/>
          <a:p>
            <a:r>
              <a:rPr lang="en-US" sz="4200" b="1" dirty="0">
                <a:latin typeface="Book Antiqua" panose="02040602050305030304" pitchFamily="18" charset="0"/>
              </a:rPr>
              <a:t>LMS Estimation of Weight Vector</a:t>
            </a:r>
          </a:p>
        </p:txBody>
      </p:sp>
      <p:sp>
        <p:nvSpPr>
          <p:cNvPr id="3" name="Content Placeholder 2"/>
          <p:cNvSpPr>
            <a:spLocks noGrp="1"/>
          </p:cNvSpPr>
          <p:nvPr>
            <p:ph idx="1"/>
          </p:nvPr>
        </p:nvSpPr>
        <p:spPr>
          <a:xfrm>
            <a:off x="457200" y="1371600"/>
            <a:ext cx="8229600" cy="5029200"/>
          </a:xfrm>
        </p:spPr>
        <p:txBody>
          <a:bodyPr>
            <a:noAutofit/>
          </a:bodyPr>
          <a:lstStyle/>
          <a:p>
            <a:pPr marL="514350" indent="-514350" algn="just">
              <a:buNone/>
            </a:pPr>
            <a:r>
              <a:rPr lang="en-US" sz="2600" b="1" dirty="0">
                <a:latin typeface="Book Antiqua" pitchFamily="18" charset="0"/>
              </a:rPr>
              <a:t>Example</a:t>
            </a:r>
          </a:p>
          <a:p>
            <a:pPr marL="514350" indent="-514350" algn="just"/>
            <a:r>
              <a:rPr lang="en-US" sz="2600" dirty="0">
                <a:latin typeface="Book Antiqua" pitchFamily="18" charset="0"/>
              </a:rPr>
              <a:t>Devise RBF neural network for </a:t>
            </a:r>
            <a:r>
              <a:rPr lang="en-US" sz="2600" dirty="0">
                <a:latin typeface="Times New Roman" pitchFamily="18" charset="0"/>
                <a:cs typeface="Times New Roman" pitchFamily="18" charset="0"/>
              </a:rPr>
              <a:t>XOR</a:t>
            </a:r>
            <a:r>
              <a:rPr lang="en-US" sz="2600" dirty="0">
                <a:latin typeface="Book Antiqua" pitchFamily="18" charset="0"/>
              </a:rPr>
              <a:t> function using two cluster centers.</a:t>
            </a:r>
          </a:p>
          <a:p>
            <a:pPr marL="514350" indent="-514350" algn="just">
              <a:buNone/>
            </a:pPr>
            <a:r>
              <a:rPr lang="en-US" sz="2600" b="1" dirty="0">
                <a:latin typeface="Book Antiqua" pitchFamily="18" charset="0"/>
              </a:rPr>
              <a:t>Solution</a:t>
            </a:r>
          </a:p>
          <a:p>
            <a:pPr marL="514350" indent="-514350" algn="just">
              <a:buNone/>
            </a:pPr>
            <a:r>
              <a:rPr lang="en-US" sz="2600" dirty="0">
                <a:latin typeface="Book Antiqua" pitchFamily="18" charset="0"/>
              </a:rPr>
              <a:t>	</a:t>
            </a:r>
            <a:r>
              <a:rPr lang="en-US" sz="2400" dirty="0">
                <a:latin typeface="Book Antiqua" pitchFamily="18" charset="0"/>
              </a:rPr>
              <a:t>Since we are assuming two cluster centers, structure of RBF network for XOR function will be like below. Assume that Activation function of output layer is step function.</a:t>
            </a: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29</a:t>
            </a:fld>
            <a:endParaRPr lang="en-US"/>
          </a:p>
        </p:txBody>
      </p:sp>
      <p:sp>
        <p:nvSpPr>
          <p:cNvPr id="14" name="Footer Placeholder 13"/>
          <p:cNvSpPr>
            <a:spLocks noGrp="1"/>
          </p:cNvSpPr>
          <p:nvPr>
            <p:ph type="ftr" sz="quarter" idx="11"/>
          </p:nvPr>
        </p:nvSpPr>
        <p:spPr/>
        <p:txBody>
          <a:bodyPr/>
          <a:lstStyle/>
          <a:p>
            <a:r>
              <a:rPr lang="en-US"/>
              <a:t>By: Arjun Singh Saud, PhD Fellow, TU</a:t>
            </a:r>
          </a:p>
        </p:txBody>
      </p:sp>
      <p:sp>
        <p:nvSpPr>
          <p:cNvPr id="2437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58" name="Rectangle 26"/>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8859" name="Rectangle 27"/>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0" name="Rectangle 28"/>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8861" name="Rectangle 29"/>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2" name="Rectangle 30"/>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8864" name="Rectangle 32"/>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9874"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5" name="Rectangle 19"/>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9876" name="Rectangle 20"/>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7" name="Rectangle 21"/>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9878" name="Rectangle 22"/>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9" name="Rectangle 23"/>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9880" name="Rectangle 24"/>
          <p:cNvSpPr>
            <a:spLocks noChangeArrowheads="1"/>
          </p:cNvSpPr>
          <p:nvPr/>
        </p:nvSpPr>
        <p:spPr bwMode="auto">
          <a:xfrm>
            <a:off x="0" y="29718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81" name="Rectangle 25"/>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 name="Date Placeholder 3">
            <a:extLst>
              <a:ext uri="{FF2B5EF4-FFF2-40B4-BE49-F238E27FC236}">
                <a16:creationId xmlns:a16="http://schemas.microsoft.com/office/drawing/2014/main" id="{40A8BA41-307B-1984-899D-A6426DEC658B}"/>
              </a:ext>
            </a:extLst>
          </p:cNvPr>
          <p:cNvSpPr>
            <a:spLocks noGrp="1"/>
          </p:cNvSpPr>
          <p:nvPr>
            <p:ph type="dt" sz="half" idx="10"/>
          </p:nvPr>
        </p:nvSpPr>
        <p:spPr/>
        <p:txBody>
          <a:bodyPr/>
          <a:lstStyle/>
          <a:p>
            <a:fld id="{FBAE3CA2-3D4F-4D98-9D59-5A5F081F5E2C}" type="datetime1">
              <a:rPr lang="en-US" smtClean="0"/>
              <a:t>7/10/2024</a:t>
            </a:fld>
            <a:endParaRPr lang="en-US"/>
          </a:p>
        </p:txBody>
      </p:sp>
    </p:spTree>
    <p:extLst>
      <p:ext uri="{BB962C8B-B14F-4D97-AF65-F5344CB8AC3E}">
        <p14:creationId xmlns:p14="http://schemas.microsoft.com/office/powerpoint/2010/main" val="363939332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Kernel Methods</a:t>
            </a: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3</a:t>
            </a:fld>
            <a:endParaRPr lang="en-US"/>
          </a:p>
        </p:txBody>
      </p:sp>
      <p:sp>
        <p:nvSpPr>
          <p:cNvPr id="14" name="Footer Placeholder 13"/>
          <p:cNvSpPr>
            <a:spLocks noGrp="1"/>
          </p:cNvSpPr>
          <p:nvPr>
            <p:ph type="ftr" sz="quarter" idx="11"/>
          </p:nvPr>
        </p:nvSpPr>
        <p:spPr/>
        <p:txBody>
          <a:bodyPr/>
          <a:lstStyle/>
          <a:p>
            <a:r>
              <a:rPr lang="en-US"/>
              <a:t>By: Arjun Singh Saud, PhD Fellow, TU</a:t>
            </a:r>
          </a:p>
        </p:txBody>
      </p:sp>
      <p:pic>
        <p:nvPicPr>
          <p:cNvPr id="214018" name="Picture 2"/>
          <p:cNvPicPr>
            <a:picLocks noChangeAspect="1" noChangeArrowheads="1"/>
          </p:cNvPicPr>
          <p:nvPr/>
        </p:nvPicPr>
        <p:blipFill>
          <a:blip r:embed="rId2"/>
          <a:srcRect/>
          <a:stretch>
            <a:fillRect/>
          </a:stretch>
        </p:blipFill>
        <p:spPr bwMode="auto">
          <a:xfrm>
            <a:off x="1143000" y="1600200"/>
            <a:ext cx="7022124" cy="3962400"/>
          </a:xfrm>
          <a:prstGeom prst="rect">
            <a:avLst/>
          </a:prstGeom>
          <a:noFill/>
          <a:ln w="9525">
            <a:noFill/>
            <a:miter lim="800000"/>
            <a:headEnd/>
            <a:tailEnd/>
          </a:ln>
          <a:effectLst/>
        </p:spPr>
      </p:pic>
      <p:sp>
        <p:nvSpPr>
          <p:cNvPr id="3" name="Date Placeholder 2">
            <a:extLst>
              <a:ext uri="{FF2B5EF4-FFF2-40B4-BE49-F238E27FC236}">
                <a16:creationId xmlns:a16="http://schemas.microsoft.com/office/drawing/2014/main" id="{CB7F761E-FC7F-0FEE-A1F6-CCAB0A02824E}"/>
              </a:ext>
            </a:extLst>
          </p:cNvPr>
          <p:cNvSpPr>
            <a:spLocks noGrp="1"/>
          </p:cNvSpPr>
          <p:nvPr>
            <p:ph type="dt" sz="half" idx="10"/>
          </p:nvPr>
        </p:nvSpPr>
        <p:spPr/>
        <p:txBody>
          <a:bodyPr/>
          <a:lstStyle/>
          <a:p>
            <a:fld id="{7D9DAB1C-AA68-4401-8B2B-F98CA533A334}" type="datetime1">
              <a:rPr lang="en-US" smtClean="0"/>
              <a:t>7/10/2024</a:t>
            </a:fld>
            <a:endParaRPr lang="en-US"/>
          </a:p>
        </p:txBody>
      </p:sp>
    </p:spTree>
    <p:extLst>
      <p:ext uri="{BB962C8B-B14F-4D97-AF65-F5344CB8AC3E}">
        <p14:creationId xmlns:p14="http://schemas.microsoft.com/office/powerpoint/2010/main" val="3639393323"/>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200" b="1" dirty="0">
                <a:latin typeface="Book Antiqua" panose="02040602050305030304" pitchFamily="18" charset="0"/>
              </a:rPr>
              <a:t>LMS Estimation of Weight Vector</a:t>
            </a:r>
          </a:p>
        </p:txBody>
      </p:sp>
      <p:sp>
        <p:nvSpPr>
          <p:cNvPr id="3" name="Content Placeholder 2"/>
          <p:cNvSpPr>
            <a:spLocks noGrp="1"/>
          </p:cNvSpPr>
          <p:nvPr>
            <p:ph idx="1"/>
          </p:nvPr>
        </p:nvSpPr>
        <p:spPr>
          <a:xfrm>
            <a:off x="457200" y="1371600"/>
            <a:ext cx="8229600" cy="5029200"/>
          </a:xfrm>
        </p:spPr>
        <p:txBody>
          <a:bodyPr>
            <a:noAutofit/>
          </a:bodyPr>
          <a:lstStyle/>
          <a:p>
            <a:pPr marL="514350" indent="-514350" algn="just"/>
            <a:r>
              <a:rPr lang="en-US" sz="2600" dirty="0">
                <a:latin typeface="Book Antiqua" pitchFamily="18" charset="0"/>
              </a:rPr>
              <a:t>Assume that (0,0) and (1,1) are two RBF centers. Thus, we have following values of sigma for two RBFs.</a:t>
            </a:r>
          </a:p>
          <a:p>
            <a:pPr marL="514350" indent="-514350" algn="just"/>
            <a:endParaRPr lang="en-US" sz="2600" dirty="0">
              <a:latin typeface="Book Antiqua" pitchFamily="18" charset="0"/>
            </a:endParaRPr>
          </a:p>
          <a:p>
            <a:pPr marL="514350" indent="-514350" algn="just"/>
            <a:endParaRPr lang="en-US" sz="2600" dirty="0">
              <a:latin typeface="Book Antiqua" pitchFamily="18" charset="0"/>
            </a:endParaRPr>
          </a:p>
          <a:p>
            <a:pPr marL="514350" indent="-514350" algn="just"/>
            <a:endParaRPr lang="en-US" sz="2600" dirty="0">
              <a:latin typeface="Book Antiqua" pitchFamily="18" charset="0"/>
            </a:endParaRPr>
          </a:p>
          <a:p>
            <a:pPr marL="514350" indent="-514350" algn="just"/>
            <a:r>
              <a:rPr lang="en-US" sz="2600" dirty="0">
                <a:latin typeface="Book Antiqua" pitchFamily="18" charset="0"/>
              </a:rPr>
              <a:t>Thus we have,</a:t>
            </a: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30</a:t>
            </a:fld>
            <a:endParaRPr lang="en-US"/>
          </a:p>
        </p:txBody>
      </p:sp>
      <p:sp>
        <p:nvSpPr>
          <p:cNvPr id="14" name="Footer Placeholder 13"/>
          <p:cNvSpPr>
            <a:spLocks noGrp="1"/>
          </p:cNvSpPr>
          <p:nvPr>
            <p:ph type="ftr" sz="quarter" idx="11"/>
          </p:nvPr>
        </p:nvSpPr>
        <p:spPr/>
        <p:txBody>
          <a:bodyPr/>
          <a:lstStyle/>
          <a:p>
            <a:r>
              <a:rPr lang="en-US"/>
              <a:t>By: Arjun Singh Saud, PhD Fellow, TU</a:t>
            </a:r>
          </a:p>
        </p:txBody>
      </p:sp>
      <p:sp>
        <p:nvSpPr>
          <p:cNvPr id="2437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58" name="Rectangle 26"/>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8859" name="Rectangle 27"/>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0" name="Rectangle 28"/>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8861" name="Rectangle 29"/>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2" name="Rectangle 30"/>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8864" name="Rectangle 32"/>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9874"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5" name="Rectangle 19"/>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9876" name="Rectangle 20"/>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7" name="Rectangle 21"/>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9878" name="Rectangle 22"/>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9" name="Rectangle 23"/>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9880" name="Rectangle 24"/>
          <p:cNvSpPr>
            <a:spLocks noChangeArrowheads="1"/>
          </p:cNvSpPr>
          <p:nvPr/>
        </p:nvSpPr>
        <p:spPr bwMode="auto">
          <a:xfrm>
            <a:off x="0" y="29718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81" name="Rectangle 25"/>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264197" name="Object 5"/>
          <p:cNvGraphicFramePr>
            <a:graphicFrameLocks noChangeAspect="1"/>
          </p:cNvGraphicFramePr>
          <p:nvPr/>
        </p:nvGraphicFramePr>
        <p:xfrm>
          <a:off x="914401" y="2514600"/>
          <a:ext cx="5943600" cy="1806833"/>
        </p:xfrm>
        <a:graphic>
          <a:graphicData uri="http://schemas.openxmlformats.org/presentationml/2006/ole">
            <mc:AlternateContent xmlns:mc="http://schemas.openxmlformats.org/markup-compatibility/2006">
              <mc:Choice xmlns:v="urn:schemas-microsoft-com:vml" Requires="v">
                <p:oleObj name="Equation" r:id="rId2" imgW="4127400" imgH="1257120" progId="Equation.3">
                  <p:embed/>
                </p:oleObj>
              </mc:Choice>
              <mc:Fallback>
                <p:oleObj name="Equation" r:id="rId2" imgW="4127400" imgH="1257120" progId="Equation.3">
                  <p:embed/>
                  <p:pic>
                    <p:nvPicPr>
                      <p:cNvPr id="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1" y="2514600"/>
                        <a:ext cx="5943600" cy="18068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4198" name="Object 6"/>
          <p:cNvGraphicFramePr>
            <a:graphicFrameLocks noChangeAspect="1"/>
          </p:cNvGraphicFramePr>
          <p:nvPr/>
        </p:nvGraphicFramePr>
        <p:xfrm>
          <a:off x="1066800" y="4572000"/>
          <a:ext cx="6286500" cy="1828800"/>
        </p:xfrm>
        <a:graphic>
          <a:graphicData uri="http://schemas.openxmlformats.org/presentationml/2006/ole">
            <mc:AlternateContent xmlns:mc="http://schemas.openxmlformats.org/markup-compatibility/2006">
              <mc:Choice xmlns:v="urn:schemas-microsoft-com:vml" Requires="v">
                <p:oleObj name="Equation" r:id="rId4" imgW="3809880" imgH="1231560" progId="Equation.3">
                  <p:embed/>
                </p:oleObj>
              </mc:Choice>
              <mc:Fallback>
                <p:oleObj name="Equation" r:id="rId4" imgW="3809880" imgH="1231560"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4572000"/>
                        <a:ext cx="6286500" cy="182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Date Placeholder 3">
            <a:extLst>
              <a:ext uri="{FF2B5EF4-FFF2-40B4-BE49-F238E27FC236}">
                <a16:creationId xmlns:a16="http://schemas.microsoft.com/office/drawing/2014/main" id="{AE0EEF6C-6D2B-0E09-EC47-6D110628591A}"/>
              </a:ext>
            </a:extLst>
          </p:cNvPr>
          <p:cNvSpPr>
            <a:spLocks noGrp="1"/>
          </p:cNvSpPr>
          <p:nvPr>
            <p:ph type="dt" sz="half" idx="10"/>
          </p:nvPr>
        </p:nvSpPr>
        <p:spPr/>
        <p:txBody>
          <a:bodyPr/>
          <a:lstStyle/>
          <a:p>
            <a:fld id="{5031922C-55EF-4BBD-BDE3-5A9093BD03D3}" type="datetime1">
              <a:rPr lang="en-US" smtClean="0"/>
              <a:t>7/10/2024</a:t>
            </a:fld>
            <a:endParaRPr lang="en-US"/>
          </a:p>
        </p:txBody>
      </p:sp>
    </p:spTree>
    <p:extLst>
      <p:ext uri="{BB962C8B-B14F-4D97-AF65-F5344CB8AC3E}">
        <p14:creationId xmlns:p14="http://schemas.microsoft.com/office/powerpoint/2010/main" val="363939332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200" b="1" dirty="0">
                <a:latin typeface="Book Antiqua" panose="02040602050305030304" pitchFamily="18" charset="0"/>
              </a:rPr>
              <a:t>LMS Estimation of Weight Vector</a:t>
            </a:r>
          </a:p>
        </p:txBody>
      </p:sp>
      <p:sp>
        <p:nvSpPr>
          <p:cNvPr id="3" name="Content Placeholder 2"/>
          <p:cNvSpPr>
            <a:spLocks noGrp="1"/>
          </p:cNvSpPr>
          <p:nvPr>
            <p:ph idx="1"/>
          </p:nvPr>
        </p:nvSpPr>
        <p:spPr>
          <a:xfrm>
            <a:off x="457200" y="1371600"/>
            <a:ext cx="8229600" cy="5029200"/>
          </a:xfrm>
        </p:spPr>
        <p:txBody>
          <a:bodyPr>
            <a:noAutofit/>
          </a:bodyPr>
          <a:lstStyle/>
          <a:p>
            <a:pPr marL="514350" indent="-514350" algn="just"/>
            <a:r>
              <a:rPr lang="en-US" sz="2600" dirty="0">
                <a:latin typeface="Book Antiqua" pitchFamily="18" charset="0"/>
              </a:rPr>
              <a:t>Now, we get following output from hidden layer of RBF network.</a:t>
            </a:r>
          </a:p>
          <a:p>
            <a:pPr marL="514350" indent="-514350" algn="just"/>
            <a:endParaRPr lang="en-US" sz="2600" dirty="0">
              <a:latin typeface="Book Antiqua" pitchFamily="18" charset="0"/>
            </a:endParaRPr>
          </a:p>
          <a:p>
            <a:pPr marL="514350" indent="-514350" algn="just"/>
            <a:endParaRPr lang="en-US" sz="2600" dirty="0">
              <a:latin typeface="Book Antiqua" pitchFamily="18" charset="0"/>
            </a:endParaRPr>
          </a:p>
          <a:p>
            <a:pPr marL="514350" indent="-514350" algn="just"/>
            <a:endParaRPr lang="en-US" sz="2600" dirty="0">
              <a:latin typeface="Book Antiqua" pitchFamily="18" charset="0"/>
            </a:endParaRPr>
          </a:p>
          <a:p>
            <a:pPr marL="514350" indent="-514350" algn="just"/>
            <a:endParaRPr lang="en-US" sz="2600" dirty="0">
              <a:latin typeface="Book Antiqua" pitchFamily="18" charset="0"/>
            </a:endParaRPr>
          </a:p>
          <a:p>
            <a:pPr marL="514350" indent="-514350" algn="just"/>
            <a:r>
              <a:rPr lang="en-US" sz="2600" dirty="0">
                <a:latin typeface="Book Antiqua" pitchFamily="18" charset="0"/>
              </a:rPr>
              <a:t>From LMS estimation method we have</a:t>
            </a:r>
          </a:p>
          <a:p>
            <a:pPr marL="514350" indent="-514350" algn="just"/>
            <a:endParaRPr lang="en-US" sz="2600" dirty="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31</a:t>
            </a:fld>
            <a:endParaRPr lang="en-US"/>
          </a:p>
        </p:txBody>
      </p:sp>
      <p:sp>
        <p:nvSpPr>
          <p:cNvPr id="14" name="Footer Placeholder 13"/>
          <p:cNvSpPr>
            <a:spLocks noGrp="1"/>
          </p:cNvSpPr>
          <p:nvPr>
            <p:ph type="ftr" sz="quarter" idx="11"/>
          </p:nvPr>
        </p:nvSpPr>
        <p:spPr/>
        <p:txBody>
          <a:bodyPr/>
          <a:lstStyle/>
          <a:p>
            <a:r>
              <a:rPr lang="en-US"/>
              <a:t>By: Arjun Singh Saud, PhD Fellow, TU</a:t>
            </a:r>
          </a:p>
        </p:txBody>
      </p:sp>
      <p:sp>
        <p:nvSpPr>
          <p:cNvPr id="2437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58" name="Rectangle 26"/>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8859" name="Rectangle 27"/>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0" name="Rectangle 28"/>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8861" name="Rectangle 29"/>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2" name="Rectangle 30"/>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8864" name="Rectangle 32"/>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9874"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5" name="Rectangle 19"/>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9876" name="Rectangle 20"/>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7" name="Rectangle 21"/>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9878" name="Rectangle 22"/>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9" name="Rectangle 23"/>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9880" name="Rectangle 24"/>
          <p:cNvSpPr>
            <a:spLocks noChangeArrowheads="1"/>
          </p:cNvSpPr>
          <p:nvPr/>
        </p:nvSpPr>
        <p:spPr bwMode="auto">
          <a:xfrm>
            <a:off x="0" y="29718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81" name="Rectangle 25"/>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30" name="Table 29"/>
          <p:cNvGraphicFramePr>
            <a:graphicFrameLocks noGrp="1"/>
          </p:cNvGraphicFramePr>
          <p:nvPr/>
        </p:nvGraphicFramePr>
        <p:xfrm>
          <a:off x="1219200" y="2362200"/>
          <a:ext cx="3733800" cy="1828800"/>
        </p:xfrm>
        <a:graphic>
          <a:graphicData uri="http://schemas.openxmlformats.org/drawingml/2006/table">
            <a:tbl>
              <a:tblPr firstRow="1" bandRow="1">
                <a:tableStyleId>{5C22544A-7EE6-4342-B048-85BDC9FD1C3A}</a:tableStyleId>
              </a:tblPr>
              <a:tblGrid>
                <a:gridCol w="933450">
                  <a:extLst>
                    <a:ext uri="{9D8B030D-6E8A-4147-A177-3AD203B41FA5}">
                      <a16:colId xmlns:a16="http://schemas.microsoft.com/office/drawing/2014/main" val="20000"/>
                    </a:ext>
                  </a:extLst>
                </a:gridCol>
                <a:gridCol w="933450">
                  <a:extLst>
                    <a:ext uri="{9D8B030D-6E8A-4147-A177-3AD203B41FA5}">
                      <a16:colId xmlns:a16="http://schemas.microsoft.com/office/drawing/2014/main" val="20001"/>
                    </a:ext>
                  </a:extLst>
                </a:gridCol>
                <a:gridCol w="933450">
                  <a:extLst>
                    <a:ext uri="{9D8B030D-6E8A-4147-A177-3AD203B41FA5}">
                      <a16:colId xmlns:a16="http://schemas.microsoft.com/office/drawing/2014/main" val="20002"/>
                    </a:ext>
                  </a:extLst>
                </a:gridCol>
                <a:gridCol w="933450">
                  <a:extLst>
                    <a:ext uri="{9D8B030D-6E8A-4147-A177-3AD203B41FA5}">
                      <a16:colId xmlns:a16="http://schemas.microsoft.com/office/drawing/2014/main" val="20003"/>
                    </a:ext>
                  </a:extLst>
                </a:gridCol>
              </a:tblGrid>
              <a:tr h="304800">
                <a:tc>
                  <a:txBody>
                    <a:bodyPr/>
                    <a:lstStyle/>
                    <a:p>
                      <a:r>
                        <a:rPr lang="en-US" i="1" dirty="0">
                          <a:latin typeface="Book Antiqua" pitchFamily="18" charset="0"/>
                        </a:rPr>
                        <a:t>x</a:t>
                      </a:r>
                      <a:r>
                        <a:rPr lang="en-US" i="1" baseline="-25000" dirty="0">
                          <a:latin typeface="Book Antiqua" pitchFamily="18" charset="0"/>
                        </a:rPr>
                        <a:t>1</a:t>
                      </a:r>
                    </a:p>
                  </a:txBody>
                  <a:tcPr/>
                </a:tc>
                <a:tc>
                  <a:txBody>
                    <a:bodyPr/>
                    <a:lstStyle/>
                    <a:p>
                      <a:r>
                        <a:rPr lang="en-US" i="1" dirty="0">
                          <a:latin typeface="Book Antiqua" pitchFamily="18" charset="0"/>
                        </a:rPr>
                        <a:t>x</a:t>
                      </a:r>
                      <a:r>
                        <a:rPr lang="en-US" i="1" baseline="-25000" dirty="0">
                          <a:latin typeface="Book Antiqua" pitchFamily="18" charset="0"/>
                        </a:rPr>
                        <a:t>2</a:t>
                      </a:r>
                    </a:p>
                  </a:txBody>
                  <a:tcPr/>
                </a:tc>
                <a:tc>
                  <a:txBody>
                    <a:bodyPr/>
                    <a:lstStyle/>
                    <a:p>
                      <a:r>
                        <a:rPr lang="el-GR" i="1" dirty="0"/>
                        <a:t>ϕ</a:t>
                      </a:r>
                      <a:r>
                        <a:rPr lang="en-US" i="1" baseline="-25000" dirty="0">
                          <a:latin typeface="Book Antiqua" pitchFamily="18" charset="0"/>
                        </a:rPr>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i="1" dirty="0"/>
                        <a:t>ϕ</a:t>
                      </a:r>
                      <a:r>
                        <a:rPr lang="en-US" i="1" baseline="-25000" dirty="0">
                          <a:latin typeface="Book Antiqua" pitchFamily="18" charset="0"/>
                        </a:rPr>
                        <a:t>2</a:t>
                      </a:r>
                    </a:p>
                  </a:txBody>
                  <a:tcPr/>
                </a:tc>
                <a:extLst>
                  <a:ext uri="{0D108BD9-81ED-4DB2-BD59-A6C34878D82A}">
                    <a16:rowId xmlns:a16="http://schemas.microsoft.com/office/drawing/2014/main" val="10000"/>
                  </a:ext>
                </a:extLst>
              </a:tr>
              <a:tr h="304800">
                <a:tc>
                  <a:txBody>
                    <a:bodyPr/>
                    <a:lstStyle/>
                    <a:p>
                      <a:r>
                        <a:rPr lang="en-US" dirty="0">
                          <a:latin typeface="Book Antiqua" pitchFamily="18" charset="0"/>
                        </a:rPr>
                        <a:t>0</a:t>
                      </a:r>
                    </a:p>
                  </a:txBody>
                  <a:tcPr/>
                </a:tc>
                <a:tc>
                  <a:txBody>
                    <a:bodyPr/>
                    <a:lstStyle/>
                    <a:p>
                      <a:r>
                        <a:rPr lang="en-US" dirty="0">
                          <a:latin typeface="Book Antiqua" pitchFamily="18" charset="0"/>
                        </a:rPr>
                        <a:t>0</a:t>
                      </a:r>
                    </a:p>
                  </a:txBody>
                  <a:tcPr/>
                </a:tc>
                <a:tc>
                  <a:txBody>
                    <a:bodyPr/>
                    <a:lstStyle/>
                    <a:p>
                      <a:r>
                        <a:rPr lang="en-US" dirty="0">
                          <a:latin typeface="Book Antiqua" pitchFamily="18" charset="0"/>
                        </a:rPr>
                        <a:t>1.0</a:t>
                      </a:r>
                    </a:p>
                  </a:txBody>
                  <a:tcPr/>
                </a:tc>
                <a:tc>
                  <a:txBody>
                    <a:bodyPr/>
                    <a:lstStyle/>
                    <a:p>
                      <a:r>
                        <a:rPr lang="en-US" dirty="0">
                          <a:latin typeface="Book Antiqua" pitchFamily="18" charset="0"/>
                        </a:rPr>
                        <a:t>0.1353</a:t>
                      </a:r>
                    </a:p>
                  </a:txBody>
                  <a:tcPr/>
                </a:tc>
                <a:extLst>
                  <a:ext uri="{0D108BD9-81ED-4DB2-BD59-A6C34878D82A}">
                    <a16:rowId xmlns:a16="http://schemas.microsoft.com/office/drawing/2014/main" val="10001"/>
                  </a:ext>
                </a:extLst>
              </a:tr>
              <a:tr h="304800">
                <a:tc>
                  <a:txBody>
                    <a:bodyPr/>
                    <a:lstStyle/>
                    <a:p>
                      <a:r>
                        <a:rPr lang="en-US" dirty="0">
                          <a:latin typeface="Book Antiqua" pitchFamily="18" charset="0"/>
                        </a:rPr>
                        <a:t>0</a:t>
                      </a:r>
                    </a:p>
                  </a:txBody>
                  <a:tcPr/>
                </a:tc>
                <a:tc>
                  <a:txBody>
                    <a:bodyPr/>
                    <a:lstStyle/>
                    <a:p>
                      <a:r>
                        <a:rPr lang="en-US" dirty="0">
                          <a:latin typeface="Book Antiqua" pitchFamily="18" charset="0"/>
                        </a:rPr>
                        <a:t>1</a:t>
                      </a:r>
                    </a:p>
                  </a:txBody>
                  <a:tcPr/>
                </a:tc>
                <a:tc>
                  <a:txBody>
                    <a:bodyPr/>
                    <a:lstStyle/>
                    <a:p>
                      <a:r>
                        <a:rPr lang="en-US" dirty="0">
                          <a:latin typeface="Book Antiqua" pitchFamily="18" charset="0"/>
                        </a:rPr>
                        <a:t>0.3678</a:t>
                      </a:r>
                    </a:p>
                  </a:txBody>
                  <a:tcPr/>
                </a:tc>
                <a:tc>
                  <a:txBody>
                    <a:bodyPr/>
                    <a:lstStyle/>
                    <a:p>
                      <a:r>
                        <a:rPr lang="en-US" dirty="0">
                          <a:latin typeface="Book Antiqua" pitchFamily="18" charset="0"/>
                        </a:rPr>
                        <a:t>0.3678</a:t>
                      </a:r>
                    </a:p>
                  </a:txBody>
                  <a:tcPr/>
                </a:tc>
                <a:extLst>
                  <a:ext uri="{0D108BD9-81ED-4DB2-BD59-A6C34878D82A}">
                    <a16:rowId xmlns:a16="http://schemas.microsoft.com/office/drawing/2014/main" val="10002"/>
                  </a:ext>
                </a:extLst>
              </a:tr>
              <a:tr h="304800">
                <a:tc>
                  <a:txBody>
                    <a:bodyPr/>
                    <a:lstStyle/>
                    <a:p>
                      <a:r>
                        <a:rPr lang="en-US" dirty="0">
                          <a:latin typeface="Book Antiqua" pitchFamily="18" charset="0"/>
                        </a:rPr>
                        <a:t>1</a:t>
                      </a:r>
                    </a:p>
                  </a:txBody>
                  <a:tcPr/>
                </a:tc>
                <a:tc>
                  <a:txBody>
                    <a:bodyPr/>
                    <a:lstStyle/>
                    <a:p>
                      <a:r>
                        <a:rPr lang="en-US" dirty="0">
                          <a:latin typeface="Book Antiqua" pitchFamily="18" charset="0"/>
                        </a:rPr>
                        <a:t>0</a:t>
                      </a:r>
                    </a:p>
                  </a:txBody>
                  <a:tcPr/>
                </a:tc>
                <a:tc>
                  <a:txBody>
                    <a:bodyPr/>
                    <a:lstStyle/>
                    <a:p>
                      <a:r>
                        <a:rPr lang="en-US" dirty="0">
                          <a:latin typeface="Book Antiqua" pitchFamily="18" charset="0"/>
                        </a:rPr>
                        <a:t>0.3678</a:t>
                      </a:r>
                    </a:p>
                  </a:txBody>
                  <a:tcPr/>
                </a:tc>
                <a:tc>
                  <a:txBody>
                    <a:bodyPr/>
                    <a:lstStyle/>
                    <a:p>
                      <a:r>
                        <a:rPr lang="en-US" dirty="0">
                          <a:latin typeface="Book Antiqua" pitchFamily="18" charset="0"/>
                        </a:rPr>
                        <a:t>0.3678</a:t>
                      </a:r>
                    </a:p>
                  </a:txBody>
                  <a:tcPr/>
                </a:tc>
                <a:extLst>
                  <a:ext uri="{0D108BD9-81ED-4DB2-BD59-A6C34878D82A}">
                    <a16:rowId xmlns:a16="http://schemas.microsoft.com/office/drawing/2014/main" val="10003"/>
                  </a:ext>
                </a:extLst>
              </a:tr>
              <a:tr h="304800">
                <a:tc>
                  <a:txBody>
                    <a:bodyPr/>
                    <a:lstStyle/>
                    <a:p>
                      <a:r>
                        <a:rPr lang="en-US" dirty="0">
                          <a:latin typeface="Book Antiqua" pitchFamily="18" charset="0"/>
                        </a:rPr>
                        <a:t>1</a:t>
                      </a:r>
                    </a:p>
                  </a:txBody>
                  <a:tcPr/>
                </a:tc>
                <a:tc>
                  <a:txBody>
                    <a:bodyPr/>
                    <a:lstStyle/>
                    <a:p>
                      <a:r>
                        <a:rPr lang="en-US" dirty="0">
                          <a:latin typeface="Book Antiqua" pitchFamily="18" charset="0"/>
                        </a:rPr>
                        <a:t>1</a:t>
                      </a:r>
                    </a:p>
                  </a:txBody>
                  <a:tcPr/>
                </a:tc>
                <a:tc>
                  <a:txBody>
                    <a:bodyPr/>
                    <a:lstStyle/>
                    <a:p>
                      <a:r>
                        <a:rPr lang="en-US" dirty="0">
                          <a:latin typeface="Book Antiqua" pitchFamily="18" charset="0"/>
                        </a:rPr>
                        <a:t>0.1353</a:t>
                      </a:r>
                    </a:p>
                  </a:txBody>
                  <a:tcPr/>
                </a:tc>
                <a:tc>
                  <a:txBody>
                    <a:bodyPr/>
                    <a:lstStyle/>
                    <a:p>
                      <a:r>
                        <a:rPr lang="en-US" dirty="0">
                          <a:latin typeface="Book Antiqua" pitchFamily="18" charset="0"/>
                        </a:rPr>
                        <a:t>1.0</a:t>
                      </a:r>
                    </a:p>
                  </a:txBody>
                  <a:tcPr/>
                </a:tc>
                <a:extLst>
                  <a:ext uri="{0D108BD9-81ED-4DB2-BD59-A6C34878D82A}">
                    <a16:rowId xmlns:a16="http://schemas.microsoft.com/office/drawing/2014/main" val="10004"/>
                  </a:ext>
                </a:extLst>
              </a:tr>
            </a:tbl>
          </a:graphicData>
        </a:graphic>
      </p:graphicFrame>
      <p:graphicFrame>
        <p:nvGraphicFramePr>
          <p:cNvPr id="265220" name="Object 4"/>
          <p:cNvGraphicFramePr>
            <a:graphicFrameLocks noChangeAspect="1"/>
          </p:cNvGraphicFramePr>
          <p:nvPr/>
        </p:nvGraphicFramePr>
        <p:xfrm>
          <a:off x="1219200" y="4724400"/>
          <a:ext cx="2255838" cy="461963"/>
        </p:xfrm>
        <a:graphic>
          <a:graphicData uri="http://schemas.openxmlformats.org/presentationml/2006/ole">
            <mc:AlternateContent xmlns:mc="http://schemas.openxmlformats.org/markup-compatibility/2006">
              <mc:Choice xmlns:v="urn:schemas-microsoft-com:vml" Requires="v">
                <p:oleObj name="Equation" r:id="rId2" imgW="1244520" imgH="253800" progId="Equation.3">
                  <p:embed/>
                </p:oleObj>
              </mc:Choice>
              <mc:Fallback>
                <p:oleObj name="Equation" r:id="rId2" imgW="1244520" imgH="253800" progId="Equation.3">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4724400"/>
                        <a:ext cx="2255838"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Date Placeholder 3">
            <a:extLst>
              <a:ext uri="{FF2B5EF4-FFF2-40B4-BE49-F238E27FC236}">
                <a16:creationId xmlns:a16="http://schemas.microsoft.com/office/drawing/2014/main" id="{2B802E33-A9FA-7A51-AA27-4D3133B73CF9}"/>
              </a:ext>
            </a:extLst>
          </p:cNvPr>
          <p:cNvSpPr>
            <a:spLocks noGrp="1"/>
          </p:cNvSpPr>
          <p:nvPr>
            <p:ph type="dt" sz="half" idx="10"/>
          </p:nvPr>
        </p:nvSpPr>
        <p:spPr/>
        <p:txBody>
          <a:bodyPr/>
          <a:lstStyle/>
          <a:p>
            <a:fld id="{4ED741E7-E278-4EB8-B733-C222B21CA44B}" type="datetime1">
              <a:rPr lang="en-US" smtClean="0"/>
              <a:t>7/10/2024</a:t>
            </a:fld>
            <a:endParaRPr lang="en-US"/>
          </a:p>
        </p:txBody>
      </p:sp>
    </p:spTree>
    <p:extLst>
      <p:ext uri="{BB962C8B-B14F-4D97-AF65-F5344CB8AC3E}">
        <p14:creationId xmlns:p14="http://schemas.microsoft.com/office/powerpoint/2010/main" val="363939332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200" b="1" dirty="0">
                <a:latin typeface="Book Antiqua" panose="02040602050305030304" pitchFamily="18" charset="0"/>
              </a:rPr>
              <a:t>LMS Estimation of Weight Vector</a:t>
            </a: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32</a:t>
            </a:fld>
            <a:endParaRPr lang="en-US"/>
          </a:p>
        </p:txBody>
      </p:sp>
      <p:sp>
        <p:nvSpPr>
          <p:cNvPr id="14" name="Footer Placeholder 13"/>
          <p:cNvSpPr>
            <a:spLocks noGrp="1"/>
          </p:cNvSpPr>
          <p:nvPr>
            <p:ph type="ftr" sz="quarter" idx="11"/>
          </p:nvPr>
        </p:nvSpPr>
        <p:spPr/>
        <p:txBody>
          <a:bodyPr/>
          <a:lstStyle/>
          <a:p>
            <a:r>
              <a:rPr lang="en-US"/>
              <a:t>By: Arjun Singh Saud, PhD Fellow, TU</a:t>
            </a:r>
          </a:p>
        </p:txBody>
      </p:sp>
      <p:sp>
        <p:nvSpPr>
          <p:cNvPr id="2437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58" name="Rectangle 26"/>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8859" name="Rectangle 27"/>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0" name="Rectangle 28"/>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8861" name="Rectangle 29"/>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2" name="Rectangle 30"/>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8864" name="Rectangle 32"/>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9874"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5" name="Rectangle 19"/>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9876" name="Rectangle 20"/>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7" name="Rectangle 21"/>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9878" name="Rectangle 22"/>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9" name="Rectangle 23"/>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9880" name="Rectangle 24"/>
          <p:cNvSpPr>
            <a:spLocks noChangeArrowheads="1"/>
          </p:cNvSpPr>
          <p:nvPr/>
        </p:nvSpPr>
        <p:spPr bwMode="auto">
          <a:xfrm>
            <a:off x="0" y="29718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81" name="Rectangle 25"/>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265220" name="Object 4"/>
          <p:cNvGraphicFramePr>
            <a:graphicFrameLocks noChangeAspect="1"/>
          </p:cNvGraphicFramePr>
          <p:nvPr/>
        </p:nvGraphicFramePr>
        <p:xfrm>
          <a:off x="152400" y="1752600"/>
          <a:ext cx="8794751" cy="2894013"/>
        </p:xfrm>
        <a:graphic>
          <a:graphicData uri="http://schemas.openxmlformats.org/presentationml/2006/ole">
            <mc:AlternateContent xmlns:mc="http://schemas.openxmlformats.org/markup-compatibility/2006">
              <mc:Choice xmlns:v="urn:schemas-microsoft-com:vml" Requires="v">
                <p:oleObj name="Equation" r:id="rId2" imgW="5663880" imgH="2019240" progId="Equation.3">
                  <p:embed/>
                </p:oleObj>
              </mc:Choice>
              <mc:Fallback>
                <p:oleObj name="Equation" r:id="rId2" imgW="5663880" imgH="201924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752600"/>
                        <a:ext cx="8794751" cy="2894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Date Placeholder 2">
            <a:extLst>
              <a:ext uri="{FF2B5EF4-FFF2-40B4-BE49-F238E27FC236}">
                <a16:creationId xmlns:a16="http://schemas.microsoft.com/office/drawing/2014/main" id="{B6DB9BE9-C5E8-3527-61CB-EB7947172B9C}"/>
              </a:ext>
            </a:extLst>
          </p:cNvPr>
          <p:cNvSpPr>
            <a:spLocks noGrp="1"/>
          </p:cNvSpPr>
          <p:nvPr>
            <p:ph type="dt" sz="half" idx="10"/>
          </p:nvPr>
        </p:nvSpPr>
        <p:spPr/>
        <p:txBody>
          <a:bodyPr/>
          <a:lstStyle/>
          <a:p>
            <a:fld id="{B1A67C75-B604-4832-BD51-03BDC380458F}" type="datetime1">
              <a:rPr lang="en-US" smtClean="0"/>
              <a:t>7/10/2024</a:t>
            </a:fld>
            <a:endParaRPr lang="en-US"/>
          </a:p>
        </p:txBody>
      </p:sp>
    </p:spTree>
    <p:extLst>
      <p:ext uri="{BB962C8B-B14F-4D97-AF65-F5344CB8AC3E}">
        <p14:creationId xmlns:p14="http://schemas.microsoft.com/office/powerpoint/2010/main" val="363939332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200" b="1" dirty="0">
                <a:latin typeface="Book Antiqua" panose="02040602050305030304" pitchFamily="18" charset="0"/>
              </a:rPr>
              <a:t>Learning Procedure for RBF Networks </a:t>
            </a:r>
          </a:p>
        </p:txBody>
      </p:sp>
      <p:sp>
        <p:nvSpPr>
          <p:cNvPr id="3" name="Content Placeholder 2"/>
          <p:cNvSpPr>
            <a:spLocks noGrp="1"/>
          </p:cNvSpPr>
          <p:nvPr>
            <p:ph idx="1"/>
          </p:nvPr>
        </p:nvSpPr>
        <p:spPr>
          <a:xfrm>
            <a:off x="457200" y="1371600"/>
            <a:ext cx="8229600" cy="5029200"/>
          </a:xfrm>
        </p:spPr>
        <p:txBody>
          <a:bodyPr>
            <a:noAutofit/>
          </a:bodyPr>
          <a:lstStyle/>
          <a:p>
            <a:pPr marL="514350" indent="-514350" algn="just"/>
            <a:r>
              <a:rPr lang="en-US" sz="2600" dirty="0">
                <a:latin typeface="Book Antiqua" pitchFamily="18" charset="0"/>
              </a:rPr>
              <a:t>Learning in RBF network use K-means and LMS of RLS algorithm. This hybrid learning procedure employed in RBF networks is summarized below.</a:t>
            </a:r>
          </a:p>
          <a:p>
            <a:pPr marL="514350" indent="-514350" algn="just"/>
            <a:r>
              <a:rPr lang="en-US" sz="2600" dirty="0">
                <a:latin typeface="Book Antiqua" pitchFamily="18" charset="0"/>
              </a:rPr>
              <a:t>Size of input layer is determined by dimensionality of training sample, let </a:t>
            </a:r>
            <a:r>
              <a:rPr lang="en-US" sz="2600" i="1" dirty="0">
                <a:latin typeface="Book Antiqua" pitchFamily="18" charset="0"/>
              </a:rPr>
              <a:t>m</a:t>
            </a:r>
            <a:r>
              <a:rPr lang="en-US" sz="2600" i="1" baseline="-25000" dirty="0">
                <a:latin typeface="Book Antiqua" pitchFamily="18" charset="0"/>
              </a:rPr>
              <a:t>0</a:t>
            </a:r>
            <a:r>
              <a:rPr lang="en-US" sz="2600" dirty="0">
                <a:latin typeface="Book Antiqua" pitchFamily="18" charset="0"/>
              </a:rPr>
              <a:t> is the dimensionality of training sample.</a:t>
            </a:r>
          </a:p>
          <a:p>
            <a:pPr marL="514350" indent="-514350" algn="just"/>
            <a:r>
              <a:rPr lang="en-US" sz="2600" dirty="0">
                <a:latin typeface="Book Antiqua" pitchFamily="18" charset="0"/>
              </a:rPr>
              <a:t>Size of input layer is determined by number of clusters, let K=</a:t>
            </a:r>
            <a:r>
              <a:rPr lang="en-US" sz="2600" i="1" dirty="0">
                <a:latin typeface="Book Antiqua" pitchFamily="18" charset="0"/>
              </a:rPr>
              <a:t>m</a:t>
            </a:r>
            <a:r>
              <a:rPr lang="en-US" sz="2600" i="1" baseline="-25000" dirty="0">
                <a:latin typeface="Book Antiqua" pitchFamily="18" charset="0"/>
              </a:rPr>
              <a:t>1</a:t>
            </a:r>
            <a:r>
              <a:rPr lang="en-US" sz="2600" dirty="0">
                <a:latin typeface="Book Antiqua" pitchFamily="18" charset="0"/>
              </a:rPr>
              <a:t> is the number of clusters.</a:t>
            </a:r>
          </a:p>
          <a:p>
            <a:pPr marL="514350" indent="-514350" algn="just"/>
            <a:r>
              <a:rPr lang="en-US" sz="2600" dirty="0">
                <a:latin typeface="Book Antiqua" pitchFamily="18" charset="0"/>
              </a:rPr>
              <a:t>Use K-means algorithm to determine cluster centers.</a:t>
            </a:r>
          </a:p>
          <a:p>
            <a:pPr marL="514350" indent="-514350" algn="just"/>
            <a:endParaRPr lang="en-US" sz="2600" dirty="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33</a:t>
            </a:fld>
            <a:endParaRPr lang="en-US"/>
          </a:p>
        </p:txBody>
      </p:sp>
      <p:sp>
        <p:nvSpPr>
          <p:cNvPr id="14" name="Footer Placeholder 13"/>
          <p:cNvSpPr>
            <a:spLocks noGrp="1"/>
          </p:cNvSpPr>
          <p:nvPr>
            <p:ph type="ftr" sz="quarter" idx="11"/>
          </p:nvPr>
        </p:nvSpPr>
        <p:spPr/>
        <p:txBody>
          <a:bodyPr/>
          <a:lstStyle/>
          <a:p>
            <a:r>
              <a:rPr lang="en-US"/>
              <a:t>By: Arjun Singh Saud, PhD Fellow, TU</a:t>
            </a:r>
          </a:p>
        </p:txBody>
      </p:sp>
      <p:sp>
        <p:nvSpPr>
          <p:cNvPr id="2437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58" name="Rectangle 26"/>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8859" name="Rectangle 27"/>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0" name="Rectangle 28"/>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8861" name="Rectangle 29"/>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2" name="Rectangle 30"/>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8864" name="Rectangle 32"/>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9874"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5" name="Rectangle 19"/>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49876" name="Rectangle 20"/>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7" name="Rectangle 21"/>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9878" name="Rectangle 22"/>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9" name="Rectangle 23"/>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9880" name="Rectangle 24"/>
          <p:cNvSpPr>
            <a:spLocks noChangeArrowheads="1"/>
          </p:cNvSpPr>
          <p:nvPr/>
        </p:nvSpPr>
        <p:spPr bwMode="auto">
          <a:xfrm>
            <a:off x="0" y="29718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81" name="Rectangle 25"/>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 name="Date Placeholder 3">
            <a:extLst>
              <a:ext uri="{FF2B5EF4-FFF2-40B4-BE49-F238E27FC236}">
                <a16:creationId xmlns:a16="http://schemas.microsoft.com/office/drawing/2014/main" id="{9D6DF96F-C866-452A-3C68-9B912F359285}"/>
              </a:ext>
            </a:extLst>
          </p:cNvPr>
          <p:cNvSpPr>
            <a:spLocks noGrp="1"/>
          </p:cNvSpPr>
          <p:nvPr>
            <p:ph type="dt" sz="half" idx="10"/>
          </p:nvPr>
        </p:nvSpPr>
        <p:spPr/>
        <p:txBody>
          <a:bodyPr/>
          <a:lstStyle/>
          <a:p>
            <a:fld id="{059E41ED-E807-4EDC-9CFB-24B85342AA5F}" type="datetime1">
              <a:rPr lang="en-US" smtClean="0"/>
              <a:t>7/10/2024</a:t>
            </a:fld>
            <a:endParaRPr lang="en-US"/>
          </a:p>
        </p:txBody>
      </p:sp>
    </p:spTree>
    <p:extLst>
      <p:ext uri="{BB962C8B-B14F-4D97-AF65-F5344CB8AC3E}">
        <p14:creationId xmlns:p14="http://schemas.microsoft.com/office/powerpoint/2010/main" val="363939332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200" b="1" dirty="0">
                <a:latin typeface="Book Antiqua" panose="02040602050305030304" pitchFamily="18" charset="0"/>
              </a:rPr>
              <a:t>Learning Procedure for RBF Networks </a:t>
            </a:r>
          </a:p>
        </p:txBody>
      </p:sp>
      <p:sp>
        <p:nvSpPr>
          <p:cNvPr id="3" name="Content Placeholder 2"/>
          <p:cNvSpPr>
            <a:spLocks noGrp="1"/>
          </p:cNvSpPr>
          <p:nvPr>
            <p:ph idx="1"/>
          </p:nvPr>
        </p:nvSpPr>
        <p:spPr>
          <a:xfrm>
            <a:off x="457200" y="1371600"/>
            <a:ext cx="8229600" cy="5029200"/>
          </a:xfrm>
        </p:spPr>
        <p:txBody>
          <a:bodyPr>
            <a:noAutofit/>
          </a:bodyPr>
          <a:lstStyle/>
          <a:p>
            <a:pPr marL="514350" indent="-514350" algn="just"/>
            <a:r>
              <a:rPr lang="en-US" sz="2600" dirty="0">
                <a:latin typeface="Book Antiqua" pitchFamily="18" charset="0"/>
              </a:rPr>
              <a:t>Determine value of parameter     (RBF width) using following formula</a:t>
            </a:r>
          </a:p>
          <a:p>
            <a:pPr marL="514350" indent="-514350" algn="just"/>
            <a:endParaRPr lang="en-US" sz="2600" dirty="0">
              <a:latin typeface="Book Antiqua" pitchFamily="18" charset="0"/>
            </a:endParaRPr>
          </a:p>
          <a:p>
            <a:pPr marL="514350" indent="-514350" algn="just"/>
            <a:endParaRPr lang="en-US" sz="2600" dirty="0">
              <a:latin typeface="Book Antiqua" pitchFamily="18" charset="0"/>
            </a:endParaRPr>
          </a:p>
          <a:p>
            <a:pPr marL="514350" indent="-514350" algn="just"/>
            <a:endParaRPr lang="en-US" sz="2600" dirty="0">
              <a:latin typeface="Book Antiqua" pitchFamily="18" charset="0"/>
            </a:endParaRPr>
          </a:p>
          <a:p>
            <a:pPr marL="514350" indent="-514350" algn="just"/>
            <a:r>
              <a:rPr lang="en-US" sz="2600" dirty="0">
                <a:latin typeface="Book Antiqua" pitchFamily="18" charset="0"/>
              </a:rPr>
              <a:t>Determine the values of parameters (weights and bias) using LMS. </a:t>
            </a: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34</a:t>
            </a:fld>
            <a:endParaRPr lang="en-US"/>
          </a:p>
        </p:txBody>
      </p:sp>
      <p:sp>
        <p:nvSpPr>
          <p:cNvPr id="14" name="Footer Placeholder 13"/>
          <p:cNvSpPr>
            <a:spLocks noGrp="1"/>
          </p:cNvSpPr>
          <p:nvPr>
            <p:ph type="ftr" sz="quarter" idx="11"/>
          </p:nvPr>
        </p:nvSpPr>
        <p:spPr/>
        <p:txBody>
          <a:bodyPr/>
          <a:lstStyle/>
          <a:p>
            <a:r>
              <a:rPr lang="en-US"/>
              <a:t>By: Arjun Singh Saud, PhD Fellow, TU</a:t>
            </a:r>
          </a:p>
        </p:txBody>
      </p:sp>
      <p:sp>
        <p:nvSpPr>
          <p:cNvPr id="2437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58" name="Rectangle 26"/>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8859" name="Rectangle 27"/>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0" name="Rectangle 28"/>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8861" name="Rectangle 29"/>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2" name="Rectangle 30"/>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8864" name="Rectangle 32"/>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9874"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5" name="Rectangle 19"/>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9876" name="Rectangle 20"/>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7" name="Rectangle 21"/>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9878" name="Rectangle 22"/>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9" name="Rectangle 23"/>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9880" name="Rectangle 24"/>
          <p:cNvSpPr>
            <a:spLocks noChangeArrowheads="1"/>
          </p:cNvSpPr>
          <p:nvPr/>
        </p:nvSpPr>
        <p:spPr bwMode="auto">
          <a:xfrm>
            <a:off x="0" y="29718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81" name="Rectangle 25"/>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28" name="Object 27"/>
          <p:cNvGraphicFramePr>
            <a:graphicFrameLocks noChangeAspect="1"/>
          </p:cNvGraphicFramePr>
          <p:nvPr/>
        </p:nvGraphicFramePr>
        <p:xfrm>
          <a:off x="5486400" y="1524000"/>
          <a:ext cx="406400" cy="304800"/>
        </p:xfrm>
        <a:graphic>
          <a:graphicData uri="http://schemas.openxmlformats.org/presentationml/2006/ole">
            <mc:AlternateContent xmlns:mc="http://schemas.openxmlformats.org/markup-compatibility/2006">
              <mc:Choice xmlns:v="urn:schemas-microsoft-com:vml" Requires="v">
                <p:oleObj name="Equation" r:id="rId2" imgW="164880" imgH="152280" progId="Equation.3">
                  <p:embed/>
                </p:oleObj>
              </mc:Choice>
              <mc:Fallback>
                <p:oleObj name="Equation" r:id="rId2" imgW="164880" imgH="15228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1524000"/>
                        <a:ext cx="4064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9555" name="Object 3"/>
          <p:cNvGraphicFramePr>
            <a:graphicFrameLocks noChangeAspect="1"/>
          </p:cNvGraphicFramePr>
          <p:nvPr/>
        </p:nvGraphicFramePr>
        <p:xfrm>
          <a:off x="1066800" y="2343150"/>
          <a:ext cx="6962775" cy="1238250"/>
        </p:xfrm>
        <a:graphic>
          <a:graphicData uri="http://schemas.openxmlformats.org/presentationml/2006/ole">
            <mc:AlternateContent xmlns:mc="http://schemas.openxmlformats.org/markup-compatibility/2006">
              <mc:Choice xmlns:v="urn:schemas-microsoft-com:vml" Requires="v">
                <p:oleObj name="Equation" r:id="rId4" imgW="4063680" imgH="723600" progId="Equation.3">
                  <p:embed/>
                </p:oleObj>
              </mc:Choice>
              <mc:Fallback>
                <p:oleObj name="Equation" r:id="rId4" imgW="4063680" imgH="72360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2343150"/>
                        <a:ext cx="6962775" cy="1238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Date Placeholder 3">
            <a:extLst>
              <a:ext uri="{FF2B5EF4-FFF2-40B4-BE49-F238E27FC236}">
                <a16:creationId xmlns:a16="http://schemas.microsoft.com/office/drawing/2014/main" id="{0B9E6EC4-4339-3D95-F67B-EA2DBC31D1EC}"/>
              </a:ext>
            </a:extLst>
          </p:cNvPr>
          <p:cNvSpPr>
            <a:spLocks noGrp="1"/>
          </p:cNvSpPr>
          <p:nvPr>
            <p:ph type="dt" sz="half" idx="10"/>
          </p:nvPr>
        </p:nvSpPr>
        <p:spPr/>
        <p:txBody>
          <a:bodyPr/>
          <a:lstStyle/>
          <a:p>
            <a:fld id="{890D5430-EA5A-4C5A-A8D6-B52DFFCD4D94}" type="datetime1">
              <a:rPr lang="en-US" smtClean="0"/>
              <a:t>7/10/2024</a:t>
            </a:fld>
            <a:endParaRPr lang="en-US"/>
          </a:p>
        </p:txBody>
      </p:sp>
    </p:spTree>
    <p:extLst>
      <p:ext uri="{BB962C8B-B14F-4D97-AF65-F5344CB8AC3E}">
        <p14:creationId xmlns:p14="http://schemas.microsoft.com/office/powerpoint/2010/main" val="363939332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200" b="1" dirty="0">
                <a:latin typeface="Book Antiqua" panose="02040602050305030304" pitchFamily="18" charset="0"/>
              </a:rPr>
              <a:t>RBFNN for Function Approximation and Classification</a:t>
            </a:r>
          </a:p>
        </p:txBody>
      </p:sp>
      <p:sp>
        <p:nvSpPr>
          <p:cNvPr id="3" name="Content Placeholder 2"/>
          <p:cNvSpPr>
            <a:spLocks noGrp="1"/>
          </p:cNvSpPr>
          <p:nvPr>
            <p:ph idx="1"/>
          </p:nvPr>
        </p:nvSpPr>
        <p:spPr>
          <a:xfrm>
            <a:off x="457200" y="1617662"/>
            <a:ext cx="8229600" cy="4783137"/>
          </a:xfrm>
        </p:spPr>
        <p:txBody>
          <a:bodyPr>
            <a:noAutofit/>
          </a:bodyPr>
          <a:lstStyle/>
          <a:p>
            <a:pPr marL="514350" indent="-514350" algn="just"/>
            <a:r>
              <a:rPr lang="en-US" sz="2600" dirty="0">
                <a:latin typeface="Book Antiqua" pitchFamily="18" charset="0"/>
              </a:rPr>
              <a:t>In case of function approximation output layer of RBFNN have only one node.</a:t>
            </a:r>
          </a:p>
          <a:p>
            <a:pPr marL="514350" indent="-514350" algn="just"/>
            <a:r>
              <a:rPr lang="en-US" sz="2600" dirty="0">
                <a:latin typeface="Book Antiqua" pitchFamily="18" charset="0"/>
              </a:rPr>
              <a:t>Whereas in case of classification number of nodes in output layer of RBFNN depends upon the classification problem we are trying to solve.</a:t>
            </a:r>
          </a:p>
          <a:p>
            <a:pPr marL="514350" indent="-514350" algn="just"/>
            <a:r>
              <a:rPr lang="en-US" sz="2600" dirty="0">
                <a:latin typeface="Book Antiqua" pitchFamily="18" charset="0"/>
              </a:rPr>
              <a:t>For classification, you typically have one node per output category, each outputting a score for their respective category.</a:t>
            </a:r>
          </a:p>
          <a:p>
            <a:pPr marL="514350" indent="-514350" algn="just"/>
            <a:endParaRPr lang="en-US" sz="2600" dirty="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35</a:t>
            </a:fld>
            <a:endParaRPr lang="en-US"/>
          </a:p>
        </p:txBody>
      </p:sp>
      <p:sp>
        <p:nvSpPr>
          <p:cNvPr id="14" name="Footer Placeholder 13"/>
          <p:cNvSpPr>
            <a:spLocks noGrp="1"/>
          </p:cNvSpPr>
          <p:nvPr>
            <p:ph type="ftr" sz="quarter" idx="11"/>
          </p:nvPr>
        </p:nvSpPr>
        <p:spPr/>
        <p:txBody>
          <a:bodyPr/>
          <a:lstStyle/>
          <a:p>
            <a:r>
              <a:rPr lang="en-US"/>
              <a:t>By: Arjun Singh Saud, PhD Fellow, TU</a:t>
            </a:r>
          </a:p>
        </p:txBody>
      </p:sp>
      <p:sp>
        <p:nvSpPr>
          <p:cNvPr id="2437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58" name="Rectangle 26"/>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8859" name="Rectangle 27"/>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0" name="Rectangle 28"/>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8861" name="Rectangle 29"/>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2" name="Rectangle 30"/>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8864" name="Rectangle 32"/>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9874"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5" name="Rectangle 19"/>
          <p:cNvSpPr>
            <a:spLocks noChangeArrowheads="1"/>
          </p:cNvSpPr>
          <p:nvPr/>
        </p:nvSpPr>
        <p:spPr bwMode="auto">
          <a:xfrm>
            <a:off x="2633007" y="518726"/>
            <a:ext cx="3877985" cy="27699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49876" name="Rectangle 20"/>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7" name="Rectangle 21"/>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9878" name="Rectangle 22"/>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9" name="Rectangle 23"/>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9880" name="Rectangle 24"/>
          <p:cNvSpPr>
            <a:spLocks noChangeArrowheads="1"/>
          </p:cNvSpPr>
          <p:nvPr/>
        </p:nvSpPr>
        <p:spPr bwMode="auto">
          <a:xfrm>
            <a:off x="0" y="29718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81" name="Rectangle 25"/>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 name="Date Placeholder 3">
            <a:extLst>
              <a:ext uri="{FF2B5EF4-FFF2-40B4-BE49-F238E27FC236}">
                <a16:creationId xmlns:a16="http://schemas.microsoft.com/office/drawing/2014/main" id="{B734444E-B64A-081E-C7ED-D52257A89252}"/>
              </a:ext>
            </a:extLst>
          </p:cNvPr>
          <p:cNvSpPr>
            <a:spLocks noGrp="1"/>
          </p:cNvSpPr>
          <p:nvPr>
            <p:ph type="dt" sz="half" idx="10"/>
          </p:nvPr>
        </p:nvSpPr>
        <p:spPr/>
        <p:txBody>
          <a:bodyPr/>
          <a:lstStyle/>
          <a:p>
            <a:fld id="{D71F9697-3671-42E7-86E4-32A20DF83638}" type="datetime1">
              <a:rPr lang="en-US" smtClean="0"/>
              <a:t>7/10/2024</a:t>
            </a:fld>
            <a:endParaRPr lang="en-US"/>
          </a:p>
        </p:txBody>
      </p:sp>
    </p:spTree>
    <p:extLst>
      <p:ext uri="{BB962C8B-B14F-4D97-AF65-F5344CB8AC3E}">
        <p14:creationId xmlns:p14="http://schemas.microsoft.com/office/powerpoint/2010/main" val="3848098812"/>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a:latin typeface="Book Antiqua" pitchFamily="18" charset="0"/>
              </a:rPr>
              <a:t>Bias Variance Tradeoff</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algn="just" fontAlgn="base"/>
            <a:r>
              <a:rPr lang="en-US" sz="2800" dirty="0">
                <a:latin typeface="Book Antiqua" pitchFamily="18" charset="0"/>
              </a:rPr>
              <a:t>The prediction error for any machine learning algorithm can be broken down into three parts:</a:t>
            </a:r>
          </a:p>
          <a:p>
            <a:pPr lvl="1" algn="just" fontAlgn="base"/>
            <a:r>
              <a:rPr lang="en-US" sz="2400" dirty="0">
                <a:latin typeface="Book Antiqua" pitchFamily="18" charset="0"/>
              </a:rPr>
              <a:t>Bias Error</a:t>
            </a:r>
          </a:p>
          <a:p>
            <a:pPr lvl="1" algn="just" fontAlgn="base"/>
            <a:r>
              <a:rPr lang="en-US" sz="2400" dirty="0">
                <a:latin typeface="Book Antiqua" pitchFamily="18" charset="0"/>
              </a:rPr>
              <a:t>Variance Error</a:t>
            </a:r>
          </a:p>
          <a:p>
            <a:pPr lvl="1" algn="just" fontAlgn="base"/>
            <a:r>
              <a:rPr lang="en-US" sz="2400" dirty="0">
                <a:latin typeface="Book Antiqua" pitchFamily="18" charset="0"/>
              </a:rPr>
              <a:t>Irreducible Error</a:t>
            </a:r>
          </a:p>
          <a:p>
            <a:pPr algn="just" fontAlgn="base"/>
            <a:r>
              <a:rPr lang="en-US" sz="2800" dirty="0">
                <a:latin typeface="Book Antiqua" pitchFamily="18" charset="0"/>
              </a:rPr>
              <a:t>The irreducible error cannot be reduced regardless of what algorithm is used. It is the error introduced from the chosen framing of the problem and may be caused by factors like unknown variables that influence the mapping of the input variables to the output variable.</a:t>
            </a:r>
          </a:p>
          <a:p>
            <a:pPr algn="just">
              <a:defRPr/>
            </a:pPr>
            <a:endParaRPr lang="en-US" sz="2800" dirty="0">
              <a:latin typeface="Book Antiqua" pitchFamily="18" charset="0"/>
            </a:endParaRPr>
          </a:p>
        </p:txBody>
      </p:sp>
      <p:sp>
        <p:nvSpPr>
          <p:cNvPr id="4" name="Date Placeholder 3"/>
          <p:cNvSpPr>
            <a:spLocks noGrp="1"/>
          </p:cNvSpPr>
          <p:nvPr>
            <p:ph type="dt" sz="half" idx="10"/>
          </p:nvPr>
        </p:nvSpPr>
        <p:spPr/>
        <p:txBody>
          <a:bodyPr/>
          <a:lstStyle/>
          <a:p>
            <a:fld id="{19D75CDD-D516-426B-BB46-2C39A286B7DA}" type="datetime1">
              <a:rPr lang="en-US" smtClean="0"/>
              <a:t>7/10/2024</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36</a:t>
            </a:fld>
            <a:endParaRPr lang="en-US"/>
          </a:p>
        </p:txBody>
      </p:sp>
      <p:sp>
        <p:nvSpPr>
          <p:cNvPr id="6" name="Footer Placeholder 5"/>
          <p:cNvSpPr>
            <a:spLocks noGrp="1"/>
          </p:cNvSpPr>
          <p:nvPr>
            <p:ph type="ftr" sz="quarter" idx="11"/>
          </p:nvPr>
        </p:nvSpPr>
        <p:spPr/>
        <p:txBody>
          <a:bodyPr/>
          <a:lstStyle/>
          <a:p>
            <a:r>
              <a:rPr lang="en-US" dirty="0"/>
              <a:t>By: Arjun Singh Saud, PhD Fellow, TU</a:t>
            </a:r>
          </a:p>
        </p:txBody>
      </p:sp>
    </p:spTree>
    <p:extLst>
      <p:ext uri="{BB962C8B-B14F-4D97-AF65-F5344CB8AC3E}">
        <p14:creationId xmlns:p14="http://schemas.microsoft.com/office/powerpoint/2010/main" val="19395762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a:latin typeface="Book Antiqua" pitchFamily="18" charset="0"/>
              </a:rPr>
              <a:t>Bias Variance Tradeoff</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algn="just">
              <a:defRPr/>
            </a:pPr>
            <a:r>
              <a:rPr lang="en-US" sz="2800" dirty="0">
                <a:latin typeface="Book Antiqua" pitchFamily="18" charset="0"/>
              </a:rPr>
              <a:t>Bias is the difference between the average prediction of our model and the correct value which we are trying to predict. </a:t>
            </a:r>
          </a:p>
          <a:p>
            <a:pPr algn="just">
              <a:defRPr/>
            </a:pPr>
            <a:r>
              <a:rPr lang="en-US" sz="2800" dirty="0">
                <a:latin typeface="Book Antiqua" pitchFamily="18" charset="0"/>
              </a:rPr>
              <a:t>Model with high bias pays very little attention to the training data and oversimplifies the model. It always leads to high error on training and test data.</a:t>
            </a:r>
          </a:p>
          <a:p>
            <a:pPr algn="just">
              <a:defRPr/>
            </a:pPr>
            <a:r>
              <a:rPr lang="en-US" sz="2800" dirty="0">
                <a:latin typeface="Book Antiqua" pitchFamily="18" charset="0"/>
              </a:rPr>
              <a:t>Bias is the tendency of an estimator to pick a model for the data that is not structurally correct. For example, suppose that we use a linear regression model on a cubic function. </a:t>
            </a:r>
          </a:p>
        </p:txBody>
      </p:sp>
      <p:sp>
        <p:nvSpPr>
          <p:cNvPr id="4" name="Date Placeholder 3"/>
          <p:cNvSpPr>
            <a:spLocks noGrp="1"/>
          </p:cNvSpPr>
          <p:nvPr>
            <p:ph type="dt" sz="half" idx="10"/>
          </p:nvPr>
        </p:nvSpPr>
        <p:spPr/>
        <p:txBody>
          <a:bodyPr/>
          <a:lstStyle/>
          <a:p>
            <a:fld id="{AD24BA9E-3C9A-41FB-BCCB-B09AF669A8F3}" type="datetime1">
              <a:rPr lang="en-US" smtClean="0"/>
              <a:t>7/10/2024</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37</a:t>
            </a:fld>
            <a:endParaRPr lang="en-US"/>
          </a:p>
        </p:txBody>
      </p:sp>
      <p:sp>
        <p:nvSpPr>
          <p:cNvPr id="6" name="Footer Placeholder 5"/>
          <p:cNvSpPr>
            <a:spLocks noGrp="1"/>
          </p:cNvSpPr>
          <p:nvPr>
            <p:ph type="ftr" sz="quarter" idx="11"/>
          </p:nvPr>
        </p:nvSpPr>
        <p:spPr/>
        <p:txBody>
          <a:bodyPr/>
          <a:lstStyle/>
          <a:p>
            <a:r>
              <a:rPr lang="en-US" dirty="0"/>
              <a:t>By: Arjun Singh Saud, PhD Fellow, TU</a:t>
            </a:r>
          </a:p>
        </p:txBody>
      </p:sp>
    </p:spTree>
    <p:extLst>
      <p:ext uri="{BB962C8B-B14F-4D97-AF65-F5344CB8AC3E}">
        <p14:creationId xmlns:p14="http://schemas.microsoft.com/office/powerpoint/2010/main" val="24115168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a:latin typeface="Book Antiqua" pitchFamily="18" charset="0"/>
              </a:rPr>
              <a:t>Bias Variance Tradeoff</a:t>
            </a:r>
          </a:p>
        </p:txBody>
      </p:sp>
      <p:sp>
        <p:nvSpPr>
          <p:cNvPr id="88067" name="Rectangle 3"/>
          <p:cNvSpPr>
            <a:spLocks noGrp="1" noChangeArrowheads="1"/>
          </p:cNvSpPr>
          <p:nvPr>
            <p:ph type="body" idx="1"/>
          </p:nvPr>
        </p:nvSpPr>
        <p:spPr>
          <a:xfrm>
            <a:off x="228600" y="1371600"/>
            <a:ext cx="8686800" cy="4953000"/>
          </a:xfrm>
        </p:spPr>
        <p:txBody>
          <a:bodyPr>
            <a:normAutofit lnSpcReduction="10000"/>
          </a:bodyPr>
          <a:lstStyle/>
          <a:p>
            <a:pPr algn="just">
              <a:defRPr/>
            </a:pPr>
            <a:r>
              <a:rPr lang="en-US" sz="2800" dirty="0">
                <a:latin typeface="Book Antiqua" pitchFamily="18" charset="0"/>
              </a:rPr>
              <a:t>Bias is caused by underfitting and is the result of simplifying assumptions made by a model to make the target function easier to learn.</a:t>
            </a:r>
          </a:p>
          <a:p>
            <a:pPr algn="just">
              <a:defRPr/>
            </a:pPr>
            <a:r>
              <a:rPr lang="en-US" sz="2800" dirty="0">
                <a:latin typeface="Book Antiqua" pitchFamily="18" charset="0"/>
              </a:rPr>
              <a:t>Variance is taken as the variability of a model prediction for a given data point.</a:t>
            </a:r>
          </a:p>
          <a:p>
            <a:pPr algn="just">
              <a:defRPr/>
            </a:pPr>
            <a:r>
              <a:rPr lang="en-US" sz="2800" dirty="0">
                <a:latin typeface="Book Antiqua" pitchFamily="18" charset="0"/>
              </a:rPr>
              <a:t>Model with high variance pays a lot of attention to training data and does not generalize on the data which it hasn’t seen before. As a result, such models perform very well on training data but has high error rates on test data.</a:t>
            </a:r>
          </a:p>
          <a:p>
            <a:pPr algn="just">
              <a:defRPr/>
            </a:pPr>
            <a:r>
              <a:rPr lang="en-US" sz="2800" dirty="0">
                <a:latin typeface="Book Antiqua" pitchFamily="18" charset="0"/>
              </a:rPr>
              <a:t>Variance is the result of overfitting. </a:t>
            </a:r>
          </a:p>
        </p:txBody>
      </p:sp>
      <p:sp>
        <p:nvSpPr>
          <p:cNvPr id="4" name="Date Placeholder 3"/>
          <p:cNvSpPr>
            <a:spLocks noGrp="1"/>
          </p:cNvSpPr>
          <p:nvPr>
            <p:ph type="dt" sz="half" idx="10"/>
          </p:nvPr>
        </p:nvSpPr>
        <p:spPr/>
        <p:txBody>
          <a:bodyPr/>
          <a:lstStyle/>
          <a:p>
            <a:fld id="{323D82DF-49C9-4B5A-9A9B-CD90DF824752}" type="datetime1">
              <a:rPr lang="en-US" smtClean="0"/>
              <a:t>7/10/2024</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38</a:t>
            </a:fld>
            <a:endParaRPr lang="en-US"/>
          </a:p>
        </p:txBody>
      </p:sp>
      <p:sp>
        <p:nvSpPr>
          <p:cNvPr id="6" name="Footer Placeholder 5"/>
          <p:cNvSpPr>
            <a:spLocks noGrp="1"/>
          </p:cNvSpPr>
          <p:nvPr>
            <p:ph type="ftr" sz="quarter" idx="11"/>
          </p:nvPr>
        </p:nvSpPr>
        <p:spPr/>
        <p:txBody>
          <a:bodyPr/>
          <a:lstStyle/>
          <a:p>
            <a:r>
              <a:rPr lang="en-US" dirty="0"/>
              <a:t>By: Arjun Singh Saud, PhD Fellow, TU</a:t>
            </a:r>
          </a:p>
        </p:txBody>
      </p:sp>
    </p:spTree>
    <p:extLst>
      <p:ext uri="{BB962C8B-B14F-4D97-AF65-F5344CB8AC3E}">
        <p14:creationId xmlns:p14="http://schemas.microsoft.com/office/powerpoint/2010/main" val="9721382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a:latin typeface="Book Antiqua" pitchFamily="18" charset="0"/>
              </a:rPr>
              <a:t>Bias Variance Tradeoff</a:t>
            </a:r>
          </a:p>
        </p:txBody>
      </p:sp>
      <p:sp>
        <p:nvSpPr>
          <p:cNvPr id="88067" name="Rectangle 3"/>
          <p:cNvSpPr>
            <a:spLocks noGrp="1" noChangeArrowheads="1"/>
          </p:cNvSpPr>
          <p:nvPr>
            <p:ph type="body" idx="1"/>
          </p:nvPr>
        </p:nvSpPr>
        <p:spPr>
          <a:xfrm>
            <a:off x="228600" y="1371600"/>
            <a:ext cx="8686800" cy="4953000"/>
          </a:xfrm>
        </p:spPr>
        <p:txBody>
          <a:bodyPr>
            <a:normAutofit fontScale="92500" lnSpcReduction="10000"/>
          </a:bodyPr>
          <a:lstStyle/>
          <a:p>
            <a:pPr algn="just">
              <a:defRPr/>
            </a:pPr>
            <a:r>
              <a:rPr lang="en-US" sz="2800" dirty="0">
                <a:latin typeface="Book Antiqua" pitchFamily="18" charset="0"/>
              </a:rPr>
              <a:t>Variance is error from sensitivity to small fluctuations in the training set. High variance can cause an algorithm to model the random noise in the training data, rather than the intended outputs.</a:t>
            </a:r>
          </a:p>
          <a:p>
            <a:pPr algn="just">
              <a:defRPr/>
            </a:pPr>
            <a:r>
              <a:rPr lang="en-US" sz="2800" dirty="0">
                <a:latin typeface="Book Antiqua" pitchFamily="18" charset="0"/>
              </a:rPr>
              <a:t>In supervised learning, underfitting happens when a model unable to capture the underlying pattern of the data. These models usually have high bias and low variance. </a:t>
            </a:r>
          </a:p>
          <a:p>
            <a:pPr algn="just">
              <a:defRPr/>
            </a:pPr>
            <a:r>
              <a:rPr lang="en-US" sz="2800" dirty="0">
                <a:latin typeface="Book Antiqua" pitchFamily="18" charset="0"/>
              </a:rPr>
              <a:t> Overfitting happens when our model captures the noise along with the underlying pattern in data. It happens when we train our model a lot over noisy dataset. These models have low bias and high variance. </a:t>
            </a:r>
          </a:p>
          <a:p>
            <a:pPr algn="just">
              <a:defRPr/>
            </a:pPr>
            <a:endParaRPr lang="en-US" sz="2800" dirty="0">
              <a:latin typeface="Book Antiqua" pitchFamily="18" charset="0"/>
            </a:endParaRPr>
          </a:p>
        </p:txBody>
      </p:sp>
      <p:sp>
        <p:nvSpPr>
          <p:cNvPr id="4" name="Date Placeholder 3"/>
          <p:cNvSpPr>
            <a:spLocks noGrp="1"/>
          </p:cNvSpPr>
          <p:nvPr>
            <p:ph type="dt" sz="half" idx="10"/>
          </p:nvPr>
        </p:nvSpPr>
        <p:spPr/>
        <p:txBody>
          <a:bodyPr/>
          <a:lstStyle/>
          <a:p>
            <a:fld id="{1393362D-3266-461E-8E2D-FDC0208CCA88}" type="datetime1">
              <a:rPr lang="en-US" smtClean="0"/>
              <a:t>7/10/2024</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39</a:t>
            </a:fld>
            <a:endParaRPr lang="en-US"/>
          </a:p>
        </p:txBody>
      </p:sp>
      <p:sp>
        <p:nvSpPr>
          <p:cNvPr id="6" name="Footer Placeholder 5"/>
          <p:cNvSpPr>
            <a:spLocks noGrp="1"/>
          </p:cNvSpPr>
          <p:nvPr>
            <p:ph type="ftr" sz="quarter" idx="11"/>
          </p:nvPr>
        </p:nvSpPr>
        <p:spPr/>
        <p:txBody>
          <a:bodyPr/>
          <a:lstStyle/>
          <a:p>
            <a:r>
              <a:rPr lang="en-US" dirty="0"/>
              <a:t>By: Arjun Singh Saud, PhD Fellow, TU</a:t>
            </a:r>
          </a:p>
        </p:txBody>
      </p:sp>
    </p:spTree>
    <p:extLst>
      <p:ext uri="{BB962C8B-B14F-4D97-AF65-F5344CB8AC3E}">
        <p14:creationId xmlns:p14="http://schemas.microsoft.com/office/powerpoint/2010/main" val="1301449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Kernel Methods</a:t>
            </a:r>
          </a:p>
        </p:txBody>
      </p:sp>
      <p:sp>
        <p:nvSpPr>
          <p:cNvPr id="3" name="Content Placeholder 2"/>
          <p:cNvSpPr>
            <a:spLocks noGrp="1"/>
          </p:cNvSpPr>
          <p:nvPr>
            <p:ph idx="1"/>
          </p:nvPr>
        </p:nvSpPr>
        <p:spPr>
          <a:xfrm>
            <a:off x="457200" y="1371600"/>
            <a:ext cx="8229600" cy="5029200"/>
          </a:xfrm>
        </p:spPr>
        <p:txBody>
          <a:bodyPr>
            <a:noAutofit/>
          </a:bodyPr>
          <a:lstStyle/>
          <a:p>
            <a:pPr algn="just"/>
            <a:r>
              <a:rPr lang="en-US" sz="2600" dirty="0">
                <a:latin typeface="Book Antiqua" pitchFamily="18" charset="0"/>
              </a:rPr>
              <a:t>Consider the following data points: {(1,18), (1,13), (</a:t>
            </a:r>
            <a:r>
              <a:rPr lang="en-US" sz="2600" b="1" i="1" dirty="0">
                <a:latin typeface="Book Antiqua" pitchFamily="18" charset="0"/>
              </a:rPr>
              <a:t>2,9</a:t>
            </a:r>
            <a:r>
              <a:rPr lang="en-US" sz="2600" dirty="0">
                <a:latin typeface="Book Antiqua" pitchFamily="18" charset="0"/>
              </a:rPr>
              <a:t>), (</a:t>
            </a:r>
            <a:r>
              <a:rPr lang="en-US" sz="2600" b="1" i="1" dirty="0">
                <a:latin typeface="Book Antiqua" pitchFamily="18" charset="0"/>
              </a:rPr>
              <a:t>3,6</a:t>
            </a:r>
            <a:r>
              <a:rPr lang="en-US" sz="2600" dirty="0">
                <a:latin typeface="Book Antiqua" pitchFamily="18" charset="0"/>
              </a:rPr>
              <a:t>), (3,15), (6,11), (6,9), (</a:t>
            </a:r>
            <a:r>
              <a:rPr lang="en-US" sz="2600" b="1" i="1" dirty="0">
                <a:latin typeface="Book Antiqua" pitchFamily="18" charset="0"/>
              </a:rPr>
              <a:t>6,3</a:t>
            </a:r>
            <a:r>
              <a:rPr lang="en-US" sz="2600" dirty="0">
                <a:latin typeface="Book Antiqua" pitchFamily="18" charset="0"/>
              </a:rPr>
              <a:t>), (9,5), (</a:t>
            </a:r>
            <a:r>
              <a:rPr lang="en-US" sz="2600" b="1" i="1" dirty="0">
                <a:latin typeface="Book Antiqua" pitchFamily="18" charset="0"/>
              </a:rPr>
              <a:t>9,2</a:t>
            </a:r>
            <a:r>
              <a:rPr lang="en-US" sz="2600" dirty="0">
                <a:latin typeface="Book Antiqua" pitchFamily="18" charset="0"/>
              </a:rPr>
              <a:t>), (10,10),(11,5),(12,6), (</a:t>
            </a:r>
            <a:r>
              <a:rPr lang="en-US" sz="2600" b="1" i="1" dirty="0">
                <a:latin typeface="Book Antiqua" pitchFamily="18" charset="0"/>
              </a:rPr>
              <a:t>13,1</a:t>
            </a:r>
            <a:r>
              <a:rPr lang="en-US" sz="2600" dirty="0">
                <a:latin typeface="Book Antiqua" pitchFamily="18" charset="0"/>
              </a:rPr>
              <a:t>),(16,3),(</a:t>
            </a:r>
            <a:r>
              <a:rPr lang="en-US" sz="2600" b="1" i="1" dirty="0">
                <a:latin typeface="Book Antiqua" pitchFamily="18" charset="0"/>
              </a:rPr>
              <a:t>18,1</a:t>
            </a:r>
            <a:r>
              <a:rPr lang="en-US" sz="2600" dirty="0">
                <a:latin typeface="Book Antiqua" pitchFamily="18" charset="0"/>
              </a:rPr>
              <a:t>)}. </a:t>
            </a:r>
          </a:p>
          <a:p>
            <a:pPr algn="just"/>
            <a:r>
              <a:rPr lang="en-US" sz="2600" dirty="0">
                <a:latin typeface="Book Antiqua" pitchFamily="18" charset="0"/>
              </a:rPr>
              <a:t>If plot the above dataset in graph, we can clearly see that the dataset is not linearly separable.</a:t>
            </a:r>
          </a:p>
          <a:p>
            <a:pPr algn="just">
              <a:buNone/>
            </a:pPr>
            <a:endParaRPr lang="en-US" sz="2600" dirty="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4</a:t>
            </a:fld>
            <a:endParaRPr lang="en-US"/>
          </a:p>
        </p:txBody>
      </p:sp>
      <p:sp>
        <p:nvSpPr>
          <p:cNvPr id="14" name="Footer Placeholder 13"/>
          <p:cNvSpPr>
            <a:spLocks noGrp="1"/>
          </p:cNvSpPr>
          <p:nvPr>
            <p:ph type="ftr" sz="quarter" idx="11"/>
          </p:nvPr>
        </p:nvSpPr>
        <p:spPr/>
        <p:txBody>
          <a:bodyPr/>
          <a:lstStyle/>
          <a:p>
            <a:r>
              <a:rPr lang="en-US"/>
              <a:t>By: Arjun Singh Saud, PhD Fellow, TU</a:t>
            </a:r>
          </a:p>
        </p:txBody>
      </p:sp>
      <p:graphicFrame>
        <p:nvGraphicFramePr>
          <p:cNvPr id="15" name="Chart 14"/>
          <p:cNvGraphicFramePr/>
          <p:nvPr/>
        </p:nvGraphicFramePr>
        <p:xfrm>
          <a:off x="2209800" y="3581400"/>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4" name="Date Placeholder 3">
            <a:extLst>
              <a:ext uri="{FF2B5EF4-FFF2-40B4-BE49-F238E27FC236}">
                <a16:creationId xmlns:a16="http://schemas.microsoft.com/office/drawing/2014/main" id="{CCB8504B-995F-8D03-7E1F-793FE28220B7}"/>
              </a:ext>
            </a:extLst>
          </p:cNvPr>
          <p:cNvSpPr>
            <a:spLocks noGrp="1"/>
          </p:cNvSpPr>
          <p:nvPr>
            <p:ph type="dt" sz="half" idx="10"/>
          </p:nvPr>
        </p:nvSpPr>
        <p:spPr/>
        <p:txBody>
          <a:bodyPr/>
          <a:lstStyle/>
          <a:p>
            <a:fld id="{47AB1318-E905-48E5-BC0F-9C4C12ADE486}" type="datetime1">
              <a:rPr lang="en-US" smtClean="0"/>
              <a:t>7/10/2024</a:t>
            </a:fld>
            <a:endParaRPr lang="en-US"/>
          </a:p>
        </p:txBody>
      </p:sp>
    </p:spTree>
    <p:extLst>
      <p:ext uri="{BB962C8B-B14F-4D97-AF65-F5344CB8AC3E}">
        <p14:creationId xmlns:p14="http://schemas.microsoft.com/office/powerpoint/2010/main" val="363939332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a:latin typeface="Book Antiqua" pitchFamily="18" charset="0"/>
              </a:rPr>
              <a:t>Bias Variance Tradeoff</a:t>
            </a:r>
          </a:p>
        </p:txBody>
      </p:sp>
      <p:sp>
        <p:nvSpPr>
          <p:cNvPr id="4" name="Date Placeholder 3"/>
          <p:cNvSpPr>
            <a:spLocks noGrp="1"/>
          </p:cNvSpPr>
          <p:nvPr>
            <p:ph type="dt" sz="half" idx="10"/>
          </p:nvPr>
        </p:nvSpPr>
        <p:spPr/>
        <p:txBody>
          <a:bodyPr/>
          <a:lstStyle/>
          <a:p>
            <a:fld id="{12B43425-C1C4-4596-AAFC-8A8DDD689CD4}" type="datetime1">
              <a:rPr lang="en-US" smtClean="0"/>
              <a:t>7/10/2024</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40</a:t>
            </a:fld>
            <a:endParaRPr lang="en-US"/>
          </a:p>
        </p:txBody>
      </p:sp>
      <p:sp>
        <p:nvSpPr>
          <p:cNvPr id="6" name="Footer Placeholder 5"/>
          <p:cNvSpPr>
            <a:spLocks noGrp="1"/>
          </p:cNvSpPr>
          <p:nvPr>
            <p:ph type="ftr" sz="quarter" idx="11"/>
          </p:nvPr>
        </p:nvSpPr>
        <p:spPr/>
        <p:txBody>
          <a:bodyPr/>
          <a:lstStyle/>
          <a:p>
            <a:r>
              <a:rPr lang="en-US" dirty="0"/>
              <a:t>By: Arjun Singh Saud, PhD Fellow, TU</a:t>
            </a:r>
          </a:p>
        </p:txBody>
      </p:sp>
      <p:pic>
        <p:nvPicPr>
          <p:cNvPr id="37890" name="Picture 2" descr="https://cdn-images-1.medium.com/max/1600/1*9hPX9pAO3jqLrzt0IE3JzA.png"/>
          <p:cNvPicPr>
            <a:picLocks noChangeAspect="1" noChangeArrowheads="1"/>
          </p:cNvPicPr>
          <p:nvPr/>
        </p:nvPicPr>
        <p:blipFill>
          <a:blip r:embed="rId3"/>
          <a:srcRect/>
          <a:stretch>
            <a:fillRect/>
          </a:stretch>
        </p:blipFill>
        <p:spPr bwMode="auto">
          <a:xfrm>
            <a:off x="533400" y="2057400"/>
            <a:ext cx="7905750" cy="3076575"/>
          </a:xfrm>
          <a:prstGeom prst="rect">
            <a:avLst/>
          </a:prstGeom>
          <a:noFill/>
        </p:spPr>
      </p:pic>
    </p:spTree>
    <p:extLst>
      <p:ext uri="{BB962C8B-B14F-4D97-AF65-F5344CB8AC3E}">
        <p14:creationId xmlns:p14="http://schemas.microsoft.com/office/powerpoint/2010/main" val="32566923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a:latin typeface="Book Antiqua" pitchFamily="18" charset="0"/>
              </a:rPr>
              <a:t>Bias Variance Tradeoff</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algn="just">
              <a:defRPr/>
            </a:pPr>
            <a:r>
              <a:rPr lang="en-US" sz="2800" dirty="0">
                <a:latin typeface="Book Antiqua" pitchFamily="18" charset="0"/>
              </a:rPr>
              <a:t>If our model is too simple and has very few parameters then it may have high bias and low variance. </a:t>
            </a:r>
          </a:p>
          <a:p>
            <a:pPr algn="just">
              <a:defRPr/>
            </a:pPr>
            <a:r>
              <a:rPr lang="en-US" sz="2800" dirty="0">
                <a:latin typeface="Book Antiqua" pitchFamily="18" charset="0"/>
              </a:rPr>
              <a:t>On the other hand if our model has large number of parameters then it’s going to have high variance and low bias. So we need to find the good balance without overfitting and underfitting the data. This keeps the MSE minimal.</a:t>
            </a:r>
          </a:p>
        </p:txBody>
      </p:sp>
      <p:sp>
        <p:nvSpPr>
          <p:cNvPr id="4" name="Date Placeholder 3"/>
          <p:cNvSpPr>
            <a:spLocks noGrp="1"/>
          </p:cNvSpPr>
          <p:nvPr>
            <p:ph type="dt" sz="half" idx="10"/>
          </p:nvPr>
        </p:nvSpPr>
        <p:spPr/>
        <p:txBody>
          <a:bodyPr/>
          <a:lstStyle/>
          <a:p>
            <a:fld id="{5D67A304-B496-49D3-AF09-D8C011E6F3FC}" type="datetime1">
              <a:rPr lang="en-US" smtClean="0"/>
              <a:t>7/10/2024</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41</a:t>
            </a:fld>
            <a:endParaRPr lang="en-US"/>
          </a:p>
        </p:txBody>
      </p:sp>
      <p:sp>
        <p:nvSpPr>
          <p:cNvPr id="6" name="Footer Placeholder 5"/>
          <p:cNvSpPr>
            <a:spLocks noGrp="1"/>
          </p:cNvSpPr>
          <p:nvPr>
            <p:ph type="ftr" sz="quarter" idx="11"/>
          </p:nvPr>
        </p:nvSpPr>
        <p:spPr/>
        <p:txBody>
          <a:bodyPr/>
          <a:lstStyle/>
          <a:p>
            <a:r>
              <a:rPr lang="en-US" dirty="0"/>
              <a:t>By: Arjun Singh Saud, PhD Fellow, TU</a:t>
            </a:r>
          </a:p>
        </p:txBody>
      </p:sp>
      <p:graphicFrame>
        <p:nvGraphicFramePr>
          <p:cNvPr id="39939" name="Object 3"/>
          <p:cNvGraphicFramePr>
            <a:graphicFrameLocks noChangeAspect="1"/>
          </p:cNvGraphicFramePr>
          <p:nvPr/>
        </p:nvGraphicFramePr>
        <p:xfrm>
          <a:off x="1454879" y="5166818"/>
          <a:ext cx="5511800" cy="457200"/>
        </p:xfrm>
        <a:graphic>
          <a:graphicData uri="http://schemas.openxmlformats.org/presentationml/2006/ole">
            <mc:AlternateContent xmlns:mc="http://schemas.openxmlformats.org/markup-compatibility/2006">
              <mc:Choice xmlns:v="urn:schemas-microsoft-com:vml" Requires="v">
                <p:oleObj name="Equation" r:id="rId3" imgW="2755800" imgH="228600" progId="Equation.3">
                  <p:embed/>
                </p:oleObj>
              </mc:Choice>
              <mc:Fallback>
                <p:oleObj name="Equation" r:id="rId3" imgW="27558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4879" y="5166818"/>
                        <a:ext cx="5511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360673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a:latin typeface="Book Antiqua" pitchFamily="18" charset="0"/>
              </a:rPr>
              <a:t>Bias Variance Tradeoff</a:t>
            </a:r>
          </a:p>
        </p:txBody>
      </p:sp>
      <p:sp>
        <p:nvSpPr>
          <p:cNvPr id="4" name="Date Placeholder 3"/>
          <p:cNvSpPr>
            <a:spLocks noGrp="1"/>
          </p:cNvSpPr>
          <p:nvPr>
            <p:ph type="dt" sz="half" idx="10"/>
          </p:nvPr>
        </p:nvSpPr>
        <p:spPr/>
        <p:txBody>
          <a:bodyPr/>
          <a:lstStyle/>
          <a:p>
            <a:fld id="{9CC80F21-FC2B-4B5C-8C27-1AABA7D9367C}" type="datetime1">
              <a:rPr lang="en-US" smtClean="0"/>
              <a:t>7/10/2024</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42</a:t>
            </a:fld>
            <a:endParaRPr lang="en-US"/>
          </a:p>
        </p:txBody>
      </p:sp>
      <p:sp>
        <p:nvSpPr>
          <p:cNvPr id="6" name="Footer Placeholder 5"/>
          <p:cNvSpPr>
            <a:spLocks noGrp="1"/>
          </p:cNvSpPr>
          <p:nvPr>
            <p:ph type="ftr" sz="quarter" idx="11"/>
          </p:nvPr>
        </p:nvSpPr>
        <p:spPr/>
        <p:txBody>
          <a:bodyPr/>
          <a:lstStyle/>
          <a:p>
            <a:r>
              <a:rPr lang="en-US" dirty="0"/>
              <a:t>By: Arjun Singh Saud, PhD Fellow, TU</a:t>
            </a:r>
          </a:p>
        </p:txBody>
      </p:sp>
      <p:pic>
        <p:nvPicPr>
          <p:cNvPr id="41986" name="Picture 2" descr="Image result for bias and variance tradeoff"/>
          <p:cNvPicPr>
            <a:picLocks noChangeAspect="1" noChangeArrowheads="1"/>
          </p:cNvPicPr>
          <p:nvPr/>
        </p:nvPicPr>
        <p:blipFill>
          <a:blip r:embed="rId3"/>
          <a:srcRect/>
          <a:stretch>
            <a:fillRect/>
          </a:stretch>
        </p:blipFill>
        <p:spPr bwMode="auto">
          <a:xfrm>
            <a:off x="2133600" y="1447799"/>
            <a:ext cx="5181600" cy="4473231"/>
          </a:xfrm>
          <a:prstGeom prst="rect">
            <a:avLst/>
          </a:prstGeom>
          <a:noFill/>
        </p:spPr>
      </p:pic>
      <p:sp>
        <p:nvSpPr>
          <p:cNvPr id="11" name="TextBox 10"/>
          <p:cNvSpPr txBox="1"/>
          <p:nvPr/>
        </p:nvSpPr>
        <p:spPr>
          <a:xfrm>
            <a:off x="1295400" y="1905000"/>
            <a:ext cx="762000" cy="369332"/>
          </a:xfrm>
          <a:prstGeom prst="rect">
            <a:avLst/>
          </a:prstGeom>
          <a:noFill/>
        </p:spPr>
        <p:txBody>
          <a:bodyPr wrap="square" rtlCol="0">
            <a:spAutoFit/>
          </a:bodyPr>
          <a:lstStyle/>
          <a:p>
            <a:r>
              <a:rPr lang="en-US" dirty="0"/>
              <a:t>Error</a:t>
            </a:r>
          </a:p>
        </p:txBody>
      </p:sp>
    </p:spTree>
    <p:extLst>
      <p:ext uri="{BB962C8B-B14F-4D97-AF65-F5344CB8AC3E}">
        <p14:creationId xmlns:p14="http://schemas.microsoft.com/office/powerpoint/2010/main" val="2535868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a:latin typeface="Book Antiqua" pitchFamily="18" charset="0"/>
              </a:rPr>
              <a:t>Regularization</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algn="just">
              <a:defRPr/>
            </a:pPr>
            <a:r>
              <a:rPr lang="en-US" sz="2800" dirty="0">
                <a:latin typeface="Book Antiqua" pitchFamily="18" charset="0"/>
              </a:rPr>
              <a:t>Regularization is a technique used in an attempt to solve the overfitting problem.</a:t>
            </a:r>
          </a:p>
          <a:p>
            <a:pPr algn="just">
              <a:defRPr/>
            </a:pPr>
            <a:r>
              <a:rPr lang="en-US" sz="2800" dirty="0">
                <a:latin typeface="Book Antiqua" pitchFamily="18" charset="0"/>
              </a:rPr>
              <a:t>A central problem in machine learning is how to make an algorithm that will perform well not just on the training data, but also on new input test data. </a:t>
            </a:r>
          </a:p>
          <a:p>
            <a:pPr algn="just">
              <a:defRPr/>
            </a:pPr>
            <a:r>
              <a:rPr lang="en-US" sz="2800" dirty="0">
                <a:latin typeface="Book Antiqua" pitchFamily="18" charset="0"/>
              </a:rPr>
              <a:t>Many strategies used in machine learning are explicitly designed to reduce the test error, possibly at the expense of increased training error. </a:t>
            </a:r>
          </a:p>
        </p:txBody>
      </p:sp>
      <p:sp>
        <p:nvSpPr>
          <p:cNvPr id="4" name="Date Placeholder 3"/>
          <p:cNvSpPr>
            <a:spLocks noGrp="1"/>
          </p:cNvSpPr>
          <p:nvPr>
            <p:ph type="dt" sz="half" idx="10"/>
          </p:nvPr>
        </p:nvSpPr>
        <p:spPr/>
        <p:txBody>
          <a:bodyPr/>
          <a:lstStyle/>
          <a:p>
            <a:fld id="{E840CFB4-A670-4DB2-B284-32A9512DAA36}" type="datetime1">
              <a:rPr lang="en-US" smtClean="0"/>
              <a:t>7/10/2024</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43</a:t>
            </a:fld>
            <a:endParaRPr lang="en-US"/>
          </a:p>
        </p:txBody>
      </p:sp>
      <p:sp>
        <p:nvSpPr>
          <p:cNvPr id="6" name="Footer Placeholder 5"/>
          <p:cNvSpPr>
            <a:spLocks noGrp="1"/>
          </p:cNvSpPr>
          <p:nvPr>
            <p:ph type="ftr" sz="quarter" idx="11"/>
          </p:nvPr>
        </p:nvSpPr>
        <p:spPr/>
        <p:txBody>
          <a:bodyPr/>
          <a:lstStyle/>
          <a:p>
            <a:r>
              <a:rPr lang="en-US" dirty="0"/>
              <a:t>By: Arjun Singh Saud, PhD Fellow, TU</a:t>
            </a:r>
          </a:p>
        </p:txBody>
      </p:sp>
    </p:spTree>
    <p:extLst>
      <p:ext uri="{BB962C8B-B14F-4D97-AF65-F5344CB8AC3E}">
        <p14:creationId xmlns:p14="http://schemas.microsoft.com/office/powerpoint/2010/main" val="8596615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a:latin typeface="Book Antiqua" pitchFamily="18" charset="0"/>
              </a:rPr>
              <a:t>Regularization</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algn="just">
              <a:defRPr/>
            </a:pPr>
            <a:r>
              <a:rPr lang="en-US" sz="2800" dirty="0">
                <a:latin typeface="Book Antiqua" pitchFamily="18" charset="0"/>
              </a:rPr>
              <a:t>In another way we can say that any modiﬁcation we make to a learning algorithm that is intended to reduce its generalization error but not its training error is regularization.</a:t>
            </a:r>
          </a:p>
          <a:p>
            <a:pPr algn="just">
              <a:defRPr/>
            </a:pPr>
            <a:r>
              <a:rPr lang="en-US" sz="2800" dirty="0">
                <a:latin typeface="Book Antiqua" pitchFamily="18" charset="0"/>
              </a:rPr>
              <a:t>There are many regularization strategies. Some put extra constraints on a machine learning model, such as adding restrictions on the parameter values. Some add extra terms in the objective function. These strategies are collectively known as regularization.</a:t>
            </a:r>
          </a:p>
        </p:txBody>
      </p:sp>
      <p:sp>
        <p:nvSpPr>
          <p:cNvPr id="4" name="Date Placeholder 3"/>
          <p:cNvSpPr>
            <a:spLocks noGrp="1"/>
          </p:cNvSpPr>
          <p:nvPr>
            <p:ph type="dt" sz="half" idx="10"/>
          </p:nvPr>
        </p:nvSpPr>
        <p:spPr/>
        <p:txBody>
          <a:bodyPr/>
          <a:lstStyle/>
          <a:p>
            <a:fld id="{4D37E166-5F05-431E-BF6D-0AEF99EB4234}" type="datetime1">
              <a:rPr lang="en-US" smtClean="0"/>
              <a:t>7/10/2024</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44</a:t>
            </a:fld>
            <a:endParaRPr lang="en-US"/>
          </a:p>
        </p:txBody>
      </p:sp>
      <p:sp>
        <p:nvSpPr>
          <p:cNvPr id="6" name="Footer Placeholder 5"/>
          <p:cNvSpPr>
            <a:spLocks noGrp="1"/>
          </p:cNvSpPr>
          <p:nvPr>
            <p:ph type="ftr" sz="quarter" idx="11"/>
          </p:nvPr>
        </p:nvSpPr>
        <p:spPr/>
        <p:txBody>
          <a:bodyPr/>
          <a:lstStyle/>
          <a:p>
            <a:r>
              <a:rPr lang="en-US" dirty="0"/>
              <a:t>By: Arjun Singh Saud, PhD Fellow, TU</a:t>
            </a:r>
          </a:p>
        </p:txBody>
      </p:sp>
    </p:spTree>
    <p:extLst>
      <p:ext uri="{BB962C8B-B14F-4D97-AF65-F5344CB8AC3E}">
        <p14:creationId xmlns:p14="http://schemas.microsoft.com/office/powerpoint/2010/main" val="42753956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a:latin typeface="Book Antiqua" pitchFamily="18" charset="0"/>
              </a:rPr>
              <a:t>Regularization</a:t>
            </a:r>
          </a:p>
        </p:txBody>
      </p:sp>
      <p:sp>
        <p:nvSpPr>
          <p:cNvPr id="88067" name="Rectangle 3"/>
          <p:cNvSpPr>
            <a:spLocks noGrp="1" noChangeArrowheads="1"/>
          </p:cNvSpPr>
          <p:nvPr>
            <p:ph type="body" idx="1"/>
          </p:nvPr>
        </p:nvSpPr>
        <p:spPr>
          <a:xfrm>
            <a:off x="228600" y="1371600"/>
            <a:ext cx="8686800" cy="4953000"/>
          </a:xfrm>
        </p:spPr>
        <p:txBody>
          <a:bodyPr>
            <a:normAutofit lnSpcReduction="10000"/>
          </a:bodyPr>
          <a:lstStyle/>
          <a:p>
            <a:pPr algn="just">
              <a:defRPr/>
            </a:pPr>
            <a:r>
              <a:rPr lang="en-US" sz="2800" dirty="0">
                <a:latin typeface="Book Antiqua" pitchFamily="18" charset="0"/>
              </a:rPr>
              <a:t>A network with large network weights can be a sign of an unstable network where small changes in the input can lead to large changes in the output. This can be a sign that the network has overfit the training dataset and will likely perform poorly when making predictions on new data.</a:t>
            </a:r>
          </a:p>
          <a:p>
            <a:pPr algn="just">
              <a:defRPr/>
            </a:pPr>
            <a:r>
              <a:rPr lang="en-US" sz="2800" dirty="0">
                <a:latin typeface="Book Antiqua" pitchFamily="18" charset="0"/>
              </a:rPr>
              <a:t>A solution to this problem is to update the learning algorithm to encourage the network to keep the weights small. This is called weight regularization and it can be used as a general technique to reduce overfitting of the training dataset and improve the generalization of the model.</a:t>
            </a:r>
          </a:p>
        </p:txBody>
      </p:sp>
      <p:sp>
        <p:nvSpPr>
          <p:cNvPr id="4" name="Date Placeholder 3"/>
          <p:cNvSpPr>
            <a:spLocks noGrp="1"/>
          </p:cNvSpPr>
          <p:nvPr>
            <p:ph type="dt" sz="half" idx="10"/>
          </p:nvPr>
        </p:nvSpPr>
        <p:spPr/>
        <p:txBody>
          <a:bodyPr/>
          <a:lstStyle/>
          <a:p>
            <a:fld id="{80431666-B1D4-411A-9911-CE2CAE04F0EE}" type="datetime1">
              <a:rPr lang="en-US" smtClean="0"/>
              <a:t>7/10/2024</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45</a:t>
            </a:fld>
            <a:endParaRPr lang="en-US"/>
          </a:p>
        </p:txBody>
      </p:sp>
      <p:sp>
        <p:nvSpPr>
          <p:cNvPr id="6" name="Footer Placeholder 5"/>
          <p:cNvSpPr>
            <a:spLocks noGrp="1"/>
          </p:cNvSpPr>
          <p:nvPr>
            <p:ph type="ftr" sz="quarter" idx="11"/>
          </p:nvPr>
        </p:nvSpPr>
        <p:spPr/>
        <p:txBody>
          <a:bodyPr/>
          <a:lstStyle/>
          <a:p>
            <a:r>
              <a:rPr lang="en-US" dirty="0"/>
              <a:t>By: Arjun Singh Saud, PhD Fellow, TU</a:t>
            </a:r>
          </a:p>
        </p:txBody>
      </p:sp>
    </p:spTree>
    <p:extLst>
      <p:ext uri="{BB962C8B-B14F-4D97-AF65-F5344CB8AC3E}">
        <p14:creationId xmlns:p14="http://schemas.microsoft.com/office/powerpoint/2010/main" val="7002462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a:latin typeface="Book Antiqua" pitchFamily="18" charset="0"/>
              </a:rPr>
              <a:t>Regularization</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algn="just" fontAlgn="base">
              <a:buNone/>
            </a:pPr>
            <a:r>
              <a:rPr lang="en-US" sz="2800" b="1" u="sng" dirty="0">
                <a:latin typeface="Book Antiqua" pitchFamily="18" charset="0"/>
              </a:rPr>
              <a:t>How to Penalize Large Weights</a:t>
            </a:r>
          </a:p>
          <a:p>
            <a:pPr algn="just" fontAlgn="base"/>
            <a:r>
              <a:rPr lang="en-US" sz="2800" dirty="0">
                <a:latin typeface="Book Antiqua" pitchFamily="18" charset="0"/>
              </a:rPr>
              <a:t>There are two parts to penalizing the model based on the size of the weights.</a:t>
            </a:r>
          </a:p>
          <a:p>
            <a:pPr algn="just" fontAlgn="base"/>
            <a:r>
              <a:rPr lang="en-US" sz="2800" dirty="0">
                <a:latin typeface="Book Antiqua" pitchFamily="18" charset="0"/>
              </a:rPr>
              <a:t>The first is the calculation of the size of the weights, and the second is the amount of attention that the optimization process should pay to the penalty.</a:t>
            </a:r>
          </a:p>
          <a:p>
            <a:pPr algn="just" fontAlgn="base"/>
            <a:r>
              <a:rPr lang="en-US" sz="2800" dirty="0">
                <a:latin typeface="Book Antiqua" pitchFamily="18" charset="0"/>
              </a:rPr>
              <a:t>Neural network weights are real-values that can be positive or negative, as such, simply adding the weights is not sufficient. </a:t>
            </a:r>
          </a:p>
        </p:txBody>
      </p:sp>
      <p:sp>
        <p:nvSpPr>
          <p:cNvPr id="4" name="Date Placeholder 3"/>
          <p:cNvSpPr>
            <a:spLocks noGrp="1"/>
          </p:cNvSpPr>
          <p:nvPr>
            <p:ph type="dt" sz="half" idx="10"/>
          </p:nvPr>
        </p:nvSpPr>
        <p:spPr/>
        <p:txBody>
          <a:bodyPr/>
          <a:lstStyle/>
          <a:p>
            <a:fld id="{ADC95A61-1D10-42D7-9520-CB5594E05F15}" type="datetime1">
              <a:rPr lang="en-US" smtClean="0"/>
              <a:t>7/10/2024</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46</a:t>
            </a:fld>
            <a:endParaRPr lang="en-US"/>
          </a:p>
        </p:txBody>
      </p:sp>
      <p:sp>
        <p:nvSpPr>
          <p:cNvPr id="6" name="Footer Placeholder 5"/>
          <p:cNvSpPr>
            <a:spLocks noGrp="1"/>
          </p:cNvSpPr>
          <p:nvPr>
            <p:ph type="ftr" sz="quarter" idx="11"/>
          </p:nvPr>
        </p:nvSpPr>
        <p:spPr/>
        <p:txBody>
          <a:bodyPr/>
          <a:lstStyle/>
          <a:p>
            <a:r>
              <a:rPr lang="en-US" dirty="0"/>
              <a:t>By: Arjun Singh Saud, PhD Fellow, TU</a:t>
            </a:r>
          </a:p>
        </p:txBody>
      </p:sp>
    </p:spTree>
    <p:extLst>
      <p:ext uri="{BB962C8B-B14F-4D97-AF65-F5344CB8AC3E}">
        <p14:creationId xmlns:p14="http://schemas.microsoft.com/office/powerpoint/2010/main" val="2488606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a:latin typeface="Book Antiqua" pitchFamily="18" charset="0"/>
              </a:rPr>
              <a:t>Regularization</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algn="just" fontAlgn="base">
              <a:buNone/>
            </a:pPr>
            <a:r>
              <a:rPr lang="en-US" sz="2800" b="1" u="sng" dirty="0">
                <a:latin typeface="Book Antiqua" pitchFamily="18" charset="0"/>
              </a:rPr>
              <a:t>How to Penalize Large Weights</a:t>
            </a:r>
          </a:p>
          <a:p>
            <a:pPr algn="just" fontAlgn="base"/>
            <a:r>
              <a:rPr lang="en-US" sz="2800" dirty="0">
                <a:latin typeface="Book Antiqua" pitchFamily="18" charset="0"/>
              </a:rPr>
              <a:t>There are two main approaches used to calculate the size of the weights, they are:</a:t>
            </a:r>
          </a:p>
          <a:p>
            <a:pPr lvl="1" algn="just" fontAlgn="base"/>
            <a:r>
              <a:rPr lang="en-US" sz="2600" dirty="0">
                <a:latin typeface="Book Antiqua" pitchFamily="18" charset="0"/>
              </a:rPr>
              <a:t>Calculate the sum of the absolute values of the weights, called L1.</a:t>
            </a:r>
          </a:p>
          <a:p>
            <a:pPr lvl="1" algn="just" fontAlgn="base"/>
            <a:r>
              <a:rPr lang="en-US" sz="2600" dirty="0">
                <a:latin typeface="Book Antiqua" pitchFamily="18" charset="0"/>
              </a:rPr>
              <a:t>Calculate the sum of the squared values of the weights, called L2.</a:t>
            </a:r>
          </a:p>
          <a:p>
            <a:pPr algn="just" fontAlgn="base"/>
            <a:endParaRPr lang="en-US" sz="2800" dirty="0">
              <a:latin typeface="Book Antiqua" pitchFamily="18" charset="0"/>
            </a:endParaRPr>
          </a:p>
          <a:p>
            <a:pPr algn="just">
              <a:defRPr/>
            </a:pPr>
            <a:endParaRPr lang="en-US" sz="2800" dirty="0">
              <a:latin typeface="Book Antiqua" pitchFamily="18" charset="0"/>
            </a:endParaRPr>
          </a:p>
        </p:txBody>
      </p:sp>
      <p:sp>
        <p:nvSpPr>
          <p:cNvPr id="4" name="Date Placeholder 3"/>
          <p:cNvSpPr>
            <a:spLocks noGrp="1"/>
          </p:cNvSpPr>
          <p:nvPr>
            <p:ph type="dt" sz="half" idx="10"/>
          </p:nvPr>
        </p:nvSpPr>
        <p:spPr/>
        <p:txBody>
          <a:bodyPr/>
          <a:lstStyle/>
          <a:p>
            <a:fld id="{DA4755A1-741C-4C10-B1B2-A9EFA548C90C}" type="datetime1">
              <a:rPr lang="en-US" smtClean="0"/>
              <a:t>7/10/2024</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47</a:t>
            </a:fld>
            <a:endParaRPr lang="en-US"/>
          </a:p>
        </p:txBody>
      </p:sp>
      <p:sp>
        <p:nvSpPr>
          <p:cNvPr id="6" name="Footer Placeholder 5"/>
          <p:cNvSpPr>
            <a:spLocks noGrp="1"/>
          </p:cNvSpPr>
          <p:nvPr>
            <p:ph type="ftr" sz="quarter" idx="11"/>
          </p:nvPr>
        </p:nvSpPr>
        <p:spPr/>
        <p:txBody>
          <a:bodyPr/>
          <a:lstStyle/>
          <a:p>
            <a:r>
              <a:rPr lang="en-US" dirty="0"/>
              <a:t>By: Arjun Singh Saud, PhD Fellow, TU</a:t>
            </a:r>
          </a:p>
        </p:txBody>
      </p:sp>
    </p:spTree>
    <p:extLst>
      <p:ext uri="{BB962C8B-B14F-4D97-AF65-F5344CB8AC3E}">
        <p14:creationId xmlns:p14="http://schemas.microsoft.com/office/powerpoint/2010/main" val="12874369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a:latin typeface="Book Antiqua" pitchFamily="18" charset="0"/>
              </a:rPr>
              <a:t>Regularization</a:t>
            </a: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dirty="0">
                <a:latin typeface="Book Antiqua" pitchFamily="18" charset="0"/>
              </a:rPr>
              <a:t>L1 Regularization </a:t>
            </a:r>
          </a:p>
          <a:p>
            <a:pPr algn="just" fontAlgn="base"/>
            <a:r>
              <a:rPr lang="en-US" sz="2800" dirty="0">
                <a:latin typeface="Book Antiqua" pitchFamily="18" charset="0"/>
              </a:rPr>
              <a:t>In this approach, we penalize the absolute value of the weights as below:</a:t>
            </a:r>
          </a:p>
          <a:p>
            <a:pPr algn="just" fontAlgn="base"/>
            <a:endParaRPr lang="en-US" sz="2800" dirty="0">
              <a:latin typeface="Book Antiqua" pitchFamily="18" charset="0"/>
            </a:endParaRPr>
          </a:p>
          <a:p>
            <a:pPr algn="just" fontAlgn="base"/>
            <a:r>
              <a:rPr lang="en-US" sz="2800" dirty="0">
                <a:latin typeface="Book Antiqua" pitchFamily="18" charset="0"/>
              </a:rPr>
              <a:t>L1 encourages weights to 0.0 if possible, resulting in more sparse weights (weights with more 0.0 values). </a:t>
            </a:r>
          </a:p>
          <a:p>
            <a:pPr algn="just" fontAlgn="base"/>
            <a:r>
              <a:rPr lang="en-US" sz="2800" dirty="0">
                <a:latin typeface="Book Antiqua" pitchFamily="18" charset="0"/>
              </a:rPr>
              <a:t>The sparsity property induced by L1 regularization has been used extensively as a feature selection mechanism.</a:t>
            </a:r>
          </a:p>
          <a:p>
            <a:pPr algn="just" fontAlgn="base">
              <a:buNone/>
            </a:pPr>
            <a:r>
              <a:rPr lang="en-US" sz="2800" dirty="0">
                <a:latin typeface="Book Antiqua" pitchFamily="18" charset="0"/>
              </a:rPr>
              <a:t>		</a:t>
            </a:r>
          </a:p>
          <a:p>
            <a:pPr algn="just" fontAlgn="base"/>
            <a:endParaRPr lang="en-US" sz="2800" dirty="0">
              <a:latin typeface="Book Antiqua" pitchFamily="18" charset="0"/>
            </a:endParaRPr>
          </a:p>
          <a:p>
            <a:pPr algn="just">
              <a:defRPr/>
            </a:pPr>
            <a:endParaRPr lang="en-US" sz="2800" dirty="0">
              <a:latin typeface="Book Antiqua" pitchFamily="18" charset="0"/>
            </a:endParaRPr>
          </a:p>
        </p:txBody>
      </p:sp>
      <p:sp>
        <p:nvSpPr>
          <p:cNvPr id="4" name="Date Placeholder 3"/>
          <p:cNvSpPr>
            <a:spLocks noGrp="1"/>
          </p:cNvSpPr>
          <p:nvPr>
            <p:ph type="dt" sz="half" idx="10"/>
          </p:nvPr>
        </p:nvSpPr>
        <p:spPr/>
        <p:txBody>
          <a:bodyPr/>
          <a:lstStyle/>
          <a:p>
            <a:fld id="{4490907D-EB78-4FBC-A34B-EF5C40078E99}" type="datetime1">
              <a:rPr lang="en-US" smtClean="0"/>
              <a:t>7/10/2024</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48</a:t>
            </a:fld>
            <a:endParaRPr lang="en-US"/>
          </a:p>
        </p:txBody>
      </p:sp>
      <p:sp>
        <p:nvSpPr>
          <p:cNvPr id="6" name="Footer Placeholder 5"/>
          <p:cNvSpPr>
            <a:spLocks noGrp="1"/>
          </p:cNvSpPr>
          <p:nvPr>
            <p:ph type="ftr" sz="quarter" idx="11"/>
          </p:nvPr>
        </p:nvSpPr>
        <p:spPr/>
        <p:txBody>
          <a:bodyPr/>
          <a:lstStyle/>
          <a:p>
            <a:r>
              <a:rPr lang="en-US" dirty="0"/>
              <a:t>By: Arjun Singh Saud, PhD Fellow, TU</a:t>
            </a:r>
          </a:p>
        </p:txBody>
      </p:sp>
      <p:graphicFrame>
        <p:nvGraphicFramePr>
          <p:cNvPr id="7" name="Object 6"/>
          <p:cNvGraphicFramePr>
            <a:graphicFrameLocks noChangeAspect="1"/>
          </p:cNvGraphicFramePr>
          <p:nvPr>
            <p:extLst>
              <p:ext uri="{D42A27DB-BD31-4B8C-83A1-F6EECF244321}">
                <p14:modId xmlns:p14="http://schemas.microsoft.com/office/powerpoint/2010/main" val="3555678143"/>
              </p:ext>
            </p:extLst>
          </p:nvPr>
        </p:nvGraphicFramePr>
        <p:xfrm>
          <a:off x="1249363" y="2940050"/>
          <a:ext cx="2303462" cy="442913"/>
        </p:xfrm>
        <a:graphic>
          <a:graphicData uri="http://schemas.openxmlformats.org/presentationml/2006/ole">
            <mc:AlternateContent xmlns:mc="http://schemas.openxmlformats.org/markup-compatibility/2006">
              <mc:Choice xmlns:v="urn:schemas-microsoft-com:vml" Requires="v">
                <p:oleObj name="Equation" r:id="rId3" imgW="1320480" imgH="253800" progId="Equation.3">
                  <p:embed/>
                </p:oleObj>
              </mc:Choice>
              <mc:Fallback>
                <p:oleObj name="Equation" r:id="rId3" imgW="1320480" imgH="253800" progId="Equation.3">
                  <p:embed/>
                  <p:pic>
                    <p:nvPicPr>
                      <p:cNvPr id="0" name=""/>
                      <p:cNvPicPr>
                        <a:picLocks noChangeAspect="1" noChangeArrowheads="1"/>
                      </p:cNvPicPr>
                      <p:nvPr/>
                    </p:nvPicPr>
                    <p:blipFill>
                      <a:blip r:embed="rId4"/>
                      <a:srcRect/>
                      <a:stretch>
                        <a:fillRect/>
                      </a:stretch>
                    </p:blipFill>
                    <p:spPr bwMode="auto">
                      <a:xfrm>
                        <a:off x="1249363" y="2940050"/>
                        <a:ext cx="2303462" cy="44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114038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a:latin typeface="Book Antiqua" pitchFamily="18" charset="0"/>
              </a:rPr>
              <a:t>Regularization</a:t>
            </a: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dirty="0">
                <a:latin typeface="Book Antiqua" pitchFamily="18" charset="0"/>
              </a:rPr>
              <a:t>L2 Regularization </a:t>
            </a:r>
          </a:p>
          <a:p>
            <a:pPr algn="just" fontAlgn="base"/>
            <a:r>
              <a:rPr lang="en-US" sz="2800" dirty="0">
                <a:latin typeface="Book Antiqua" pitchFamily="18" charset="0"/>
              </a:rPr>
              <a:t>In this approach, we penalize the absolute value of the weights as below:</a:t>
            </a:r>
          </a:p>
          <a:p>
            <a:pPr algn="just" fontAlgn="base"/>
            <a:endParaRPr lang="en-US" sz="2800" dirty="0">
              <a:latin typeface="Book Antiqua" pitchFamily="18" charset="0"/>
            </a:endParaRPr>
          </a:p>
          <a:p>
            <a:pPr algn="just" fontAlgn="base"/>
            <a:r>
              <a:rPr lang="en-US" sz="2800" dirty="0">
                <a:latin typeface="Book Antiqua" pitchFamily="18" charset="0"/>
              </a:rPr>
              <a:t>L2 offers more nuance, both penalizing larger weights more severely, but resulting in less sparse weights.  </a:t>
            </a:r>
          </a:p>
          <a:p>
            <a:pPr algn="just" fontAlgn="base"/>
            <a:r>
              <a:rPr lang="en-US" sz="2800" dirty="0">
                <a:latin typeface="Book Antiqua" pitchFamily="18" charset="0"/>
              </a:rPr>
              <a:t>L2 regularization is also known as </a:t>
            </a:r>
            <a:r>
              <a:rPr lang="en-US" sz="2800" i="1" dirty="0">
                <a:latin typeface="Book Antiqua" pitchFamily="18" charset="0"/>
              </a:rPr>
              <a:t>weight decay</a:t>
            </a:r>
            <a:r>
              <a:rPr lang="en-US" sz="2800" dirty="0">
                <a:latin typeface="Book Antiqua" pitchFamily="18" charset="0"/>
              </a:rPr>
              <a:t> as it forces the weights to decay towards zero (but not exactly zero). 		</a:t>
            </a:r>
          </a:p>
          <a:p>
            <a:pPr algn="just" fontAlgn="base"/>
            <a:endParaRPr lang="en-US" sz="2800" dirty="0">
              <a:latin typeface="Book Antiqua" pitchFamily="18" charset="0"/>
            </a:endParaRPr>
          </a:p>
          <a:p>
            <a:pPr algn="just">
              <a:defRPr/>
            </a:pPr>
            <a:endParaRPr lang="en-US" sz="2800" dirty="0">
              <a:latin typeface="Book Antiqua" pitchFamily="18" charset="0"/>
            </a:endParaRPr>
          </a:p>
        </p:txBody>
      </p:sp>
      <p:sp>
        <p:nvSpPr>
          <p:cNvPr id="4" name="Date Placeholder 3"/>
          <p:cNvSpPr>
            <a:spLocks noGrp="1"/>
          </p:cNvSpPr>
          <p:nvPr>
            <p:ph type="dt" sz="half" idx="10"/>
          </p:nvPr>
        </p:nvSpPr>
        <p:spPr/>
        <p:txBody>
          <a:bodyPr/>
          <a:lstStyle/>
          <a:p>
            <a:fld id="{57D335B6-E484-4096-8F38-68C422231CF9}" type="datetime1">
              <a:rPr lang="en-US" smtClean="0"/>
              <a:t>7/10/2024</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49</a:t>
            </a:fld>
            <a:endParaRPr lang="en-US"/>
          </a:p>
        </p:txBody>
      </p:sp>
      <p:sp>
        <p:nvSpPr>
          <p:cNvPr id="6" name="Footer Placeholder 5"/>
          <p:cNvSpPr>
            <a:spLocks noGrp="1"/>
          </p:cNvSpPr>
          <p:nvPr>
            <p:ph type="ftr" sz="quarter" idx="11"/>
          </p:nvPr>
        </p:nvSpPr>
        <p:spPr/>
        <p:txBody>
          <a:bodyPr/>
          <a:lstStyle/>
          <a:p>
            <a:r>
              <a:rPr lang="en-US" dirty="0"/>
              <a:t>By: Arjun Singh Saud, PhD Fellow, TU</a:t>
            </a:r>
          </a:p>
        </p:txBody>
      </p:sp>
      <p:graphicFrame>
        <p:nvGraphicFramePr>
          <p:cNvPr id="7" name="Object 6"/>
          <p:cNvGraphicFramePr>
            <a:graphicFrameLocks noChangeAspect="1"/>
          </p:cNvGraphicFramePr>
          <p:nvPr>
            <p:extLst>
              <p:ext uri="{D42A27DB-BD31-4B8C-83A1-F6EECF244321}">
                <p14:modId xmlns:p14="http://schemas.microsoft.com/office/powerpoint/2010/main" val="33784921"/>
              </p:ext>
            </p:extLst>
          </p:nvPr>
        </p:nvGraphicFramePr>
        <p:xfrm>
          <a:off x="1220788" y="2819400"/>
          <a:ext cx="2894012" cy="547688"/>
        </p:xfrm>
        <a:graphic>
          <a:graphicData uri="http://schemas.openxmlformats.org/presentationml/2006/ole">
            <mc:AlternateContent xmlns:mc="http://schemas.openxmlformats.org/markup-compatibility/2006">
              <mc:Choice xmlns:v="urn:schemas-microsoft-com:vml" Requires="v">
                <p:oleObj name="Equation" r:id="rId3" imgW="1346040" imgH="253800" progId="Equation.3">
                  <p:embed/>
                </p:oleObj>
              </mc:Choice>
              <mc:Fallback>
                <p:oleObj name="Equation" r:id="rId3" imgW="1346040" imgH="253800" progId="Equation.3">
                  <p:embed/>
                  <p:pic>
                    <p:nvPicPr>
                      <p:cNvPr id="0" name=""/>
                      <p:cNvPicPr>
                        <a:picLocks noChangeAspect="1" noChangeArrowheads="1"/>
                      </p:cNvPicPr>
                      <p:nvPr/>
                    </p:nvPicPr>
                    <p:blipFill>
                      <a:blip r:embed="rId4"/>
                      <a:srcRect/>
                      <a:stretch>
                        <a:fillRect/>
                      </a:stretch>
                    </p:blipFill>
                    <p:spPr bwMode="auto">
                      <a:xfrm>
                        <a:off x="1220788" y="2819400"/>
                        <a:ext cx="2894012"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52537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Kernel Methods</a:t>
            </a:r>
          </a:p>
        </p:txBody>
      </p:sp>
      <p:sp>
        <p:nvSpPr>
          <p:cNvPr id="3" name="Content Placeholder 2"/>
          <p:cNvSpPr>
            <a:spLocks noGrp="1"/>
          </p:cNvSpPr>
          <p:nvPr>
            <p:ph idx="1"/>
          </p:nvPr>
        </p:nvSpPr>
        <p:spPr>
          <a:xfrm>
            <a:off x="457200" y="1371600"/>
            <a:ext cx="8229600" cy="5029200"/>
          </a:xfrm>
        </p:spPr>
        <p:txBody>
          <a:bodyPr>
            <a:noAutofit/>
          </a:bodyPr>
          <a:lstStyle/>
          <a:p>
            <a:pPr algn="just"/>
            <a:r>
              <a:rPr lang="en-US" sz="2600" dirty="0">
                <a:latin typeface="Book Antiqua" pitchFamily="18" charset="0"/>
              </a:rPr>
              <a:t>Lets transform above data into 3D data using the following polynomial kernel given below and plot the graph of resulting points, we will get the graph like below. From the graph we can clearly see that data points are linearly separable now.</a:t>
            </a:r>
          </a:p>
          <a:p>
            <a:pPr algn="just"/>
            <a:endParaRPr lang="en-US" sz="2600" dirty="0">
              <a:latin typeface="Book Antiqua" pitchFamily="18" charset="0"/>
            </a:endParaRPr>
          </a:p>
          <a:p>
            <a:pPr algn="just"/>
            <a:endParaRPr lang="en-US" sz="2600" dirty="0">
              <a:latin typeface="Book Antiqua" pitchFamily="18" charset="0"/>
            </a:endParaRPr>
          </a:p>
          <a:p>
            <a:pPr algn="just"/>
            <a:endParaRPr lang="en-US" sz="2600" dirty="0">
              <a:latin typeface="Book Antiqua" pitchFamily="18" charset="0"/>
            </a:endParaRPr>
          </a:p>
          <a:p>
            <a:pPr algn="just"/>
            <a:endParaRPr lang="en-US" sz="2600" dirty="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5</a:t>
            </a:fld>
            <a:endParaRPr lang="en-US"/>
          </a:p>
        </p:txBody>
      </p:sp>
      <p:sp>
        <p:nvSpPr>
          <p:cNvPr id="14" name="Footer Placeholder 13"/>
          <p:cNvSpPr>
            <a:spLocks noGrp="1"/>
          </p:cNvSpPr>
          <p:nvPr>
            <p:ph type="ftr" sz="quarter" idx="11"/>
          </p:nvPr>
        </p:nvSpPr>
        <p:spPr/>
        <p:txBody>
          <a:bodyPr/>
          <a:lstStyle/>
          <a:p>
            <a:r>
              <a:rPr lang="en-US"/>
              <a:t>By: Arjun Singh Saud, PhD Fellow, TU</a:t>
            </a:r>
          </a:p>
        </p:txBody>
      </p:sp>
      <p:graphicFrame>
        <p:nvGraphicFramePr>
          <p:cNvPr id="15" name="Object 14"/>
          <p:cNvGraphicFramePr>
            <a:graphicFrameLocks noChangeAspect="1"/>
          </p:cNvGraphicFramePr>
          <p:nvPr/>
        </p:nvGraphicFramePr>
        <p:xfrm>
          <a:off x="990600" y="3657600"/>
          <a:ext cx="2365375" cy="438150"/>
        </p:xfrm>
        <a:graphic>
          <a:graphicData uri="http://schemas.openxmlformats.org/presentationml/2006/ole">
            <mc:AlternateContent xmlns:mc="http://schemas.openxmlformats.org/markup-compatibility/2006">
              <mc:Choice xmlns:v="urn:schemas-microsoft-com:vml" Requires="v">
                <p:oleObj name="Equation" r:id="rId2" imgW="1511280" imgH="279360" progId="Equation.3">
                  <p:embed/>
                </p:oleObj>
              </mc:Choice>
              <mc:Fallback>
                <p:oleObj name="Equation" r:id="rId2" imgW="1511280" imgH="27936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657600"/>
                        <a:ext cx="2365375"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044" name="AutoShape 4" descr="data:image/png;base64,iVBORw0KGgoAAAANSUhEUgAAAV0AAADnCAYAAAC9roUQAAAABHNCSVQICAgIfAhkiAAAAAlwSFlzAAALEgAACxIB0t1+/AAAADh0RVh0U29mdHdhcmUAbWF0cGxvdGxpYiB2ZXJzaW9uMy4yLjIsIGh0dHA6Ly9tYXRwbG90bGliLm9yZy+WH4yJAAAgAElEQVR4nOy9eZAjd5ktelJK7SXVvnRVdXV1rb2523bvxsOYwTaGIexhIOzGzNgzeIBxDA8PywR+z3jCzLsB9r0BjyHsuI/gGWxzAePhPqZf+JphwGA2m97c7cbu7tpVi6pKVVJp31K5vD/Kv+yUlCllplLVpXKeiA5DlXKRKvPoy/M73/koQRBgwoQJEyY2BpZrfQImTJgw8U6CSbomTJgwsYEwSdeECRMmNhAm6ZowYcLEBsIkXRMmTJjYQNAVfm9aG0yYMGFCOyilX5iVrgkTJkxsIEzSNWHChIkNhEm6JkyYMLGBMEnXhAkTJjYQJumaMGHCxAbCJF0TJkyY2ECYpGvChAkTGwiTdE2YMGFiA2GSrgkTJkxsIEzSNWHChIkNhEm6JkyYMLGBMEnXhAkTJjYQJumaMGHCxAaiUsqYCROKEAQBPM8jl8uBZVnQNA2LxQKr1QqLxQKLxQKKUgxbMmHiHQmqwmBKM9rRRAkEQQDHcWBZtuB/k99JiZaQMPlnkrGJdwgUL3CTdE2oRjHZUhQFiqLAsixYloXFYil5PfnHsizGx8exZ88eACYZm9jyULyQTXnBREUIgoB0Og1BEGC1WkFRVAnByoGQMgHDMLBarSBf9CzLIp/PF2xjkrGJrQ6TdE0oglSoLMtiamoKzc3N6Ojo0LUviqJEsiUEWkykxWQslSooioLVahV1Y0LOJhmbqDeYpGuiBDzPF+i0hPCUpCg1xCcl3XKvkdsf2a5Y2hAEAdFoFC0tLbDb7SWVsUnIJjYjTNI1IYLnebAsC47jABTKA2pIs1YoR8YLCwvweDwl50YkEJqmTTI2salgku47HGShK5/Pg+d5AKVaLLCutZLf60EtiI6cJ5EaCAgBEztb8Tbk9VKpwiRjExsFk3TfoSAeW5Zly5ItwbWsdLVCqTIGrr5vjuPAMEzB76QLeKQ6NsnYhNEwSfcdhmKyJaRSiVjqiXTLQem9Ssk4m81ifn4ew8PDACDrpjAdFSb0wiTddwiIxzaTyWBmZgYjIyOaqjiKoqqSFzY7pJ+FxWJBPp8XFw8JGZuNHyaMgEm6WxzFDQ0AEIvFNBODxWIRF9i2OoqtakqVMdHCGYYxydiEapiku0VBPLbSCo2QgZ6KdavIC0ahHBkD8o0fHMeB53l4vV6TjN/BMEl3i0Ha0ABcXa0n0OtCKLcdcQk4nc4tQSDFMoIWlLO3RSIRRKNR7Ny5s+B3hHzNxo93BkzS3SKQa2iQu2mrIZPiSjefz2Nubg5LS0uw2WyiDurxeAr+2e32dzyBSPViOXubXONHOZninf551jNM0q1zlGtoMBIWi0UkCIZhMDs7i5WVFWzfvh1Hjx4Fx3GwWCxgWRapVAqpVArhcBhzc3NgGAY0TYuuAI/Hg4aGBthstk1JHtVUulr3q7YLr3gbs/GjfmGSbh2CLOLEYjE4nU4AtSNbAoqiwDAMxsbGEAqFsGPHDhw/flyUHQjp0zSNxsZGNDY2Fmyfz+dx7tw5WCwWhEIhzM7OIp/Pg6Zp2cpYy3kZjVpp18SipwaVyFja+JHL5RAKhdDb22s2ftQBTNKtIxR7bC9cuIDjx4/X/IbKZDKYn59HNBrFrl27MDw8rCplTAqbzQar1Yqenp6Cn+fzebEyXl1dhd/vN4SMq0WtyFzr51YMOTLmeR7JZFK09ZmNH5sbJunWAZQaGoDakANBOp3G9PQ0EokE2tra4HQ60d3dbegxbDYbmpqa0NTUVPBztWRcC+/wRsoLRoDn+bIkKuc1Jv81Gz82HibpbmIohYbX+oZIJpOYnp5GJpPBwMAA9u7di2g0iqWlpZoeV4pyZJxMJpFOp7G6uopEIoHz58/D4XCUVMY2m23DzlcNtMgLWvdbroLWQsYEpte4djBJdxNCjmyrfSxVg3g8junpaeTzeQwMDKClpUV1ythG3Yw2mw3Nzc1obm4GAGSzWYyMjMBisYiVcTAYRCqVAsuysNlsmsm4lpVuLf6OlUhXCWoaP86cOYP9+/eL+zfJuHqYpLuJoNTQUGkbPRe8dLtoNIqpqSkAwMDAgEhoUkjdC5sRdrsddru95NwZhqlIxg0NDfB4PKDpq7dDPcoLRkFKxjzPg6bpgi9dc+JHdTBJdxOgUkODEggRar2wyQ0UiUQwNTUFmqYxNDRU4jgo3qacflorQqkWcmRMqjhCxsvLyyIZ2+120DSNfD6PWCxWQsbVoF5ItxjF6wdKjgolMlayt71TYZLuNQSx/aysrKCjo0OzXkvyELTccES6OHPmDJxOJ3bt2gWv11txu80iLxgBiqIUyZhhGASDQYRCISwtLSGVSoHjONjt9hKZQisZXytNt9ZQ6zWWLuIJgoBcLofm5uaSBbx6upb0wCTdawBpQ0Mul8PCwgK6uro070dLjoIgCFhdXRU123379pUsUpVDuTZgLTfJZq2IgfX34XA44PV6kcvlxGhHQsakMlYi44aGBrjdbkUy3myabq1RjowzmQymp6exd+/ekm22euOHSbobBKUJDTabTXd6l5rkL0EQEAwGMTMzA5/Ph/379+Py5ctiU4VaGBV4s5lJl6D4HAkZOxwOtLS0FLxOSsaBQADpdBocx5W4Kdxud93KC0aDoihwHCcSK8E7ZeKHSbo1RqUJDVartSrSLRdCs7S0hNnZWTQ3N+OGG24QiVbPopgRpFsvN4fa91mJjJPJZAEZp9NphMNhRKPRAkKWEo8ekMUuo1ErOQSASLpSlPOeq534QYoan89Xk/M2Aibp1ghqJzRUc1HLyQs8zyMQCGBubg5tbW04ePAgHA5HyTG1NhVUOyONHHczOyCkqObvIiXj1tZW8efj4+Pw+Xyw2WwiGadSKfA8X1AZE5lCLRnXqtKtZQXNsqymLxs1XmMA+NnPfoY33ngDX/nKVww7V6Nhkq7B2MiGBikRchyHhYUFLCwsoLOzE4cPH1Zsm9VDoEqEGY/HMTk5iVQqVZIw1tDQUJIwVg+kW0sJxOl0oqmpqYCMyaISkSkWFhZEMnY6nSUyRTFZ1YocOY6rugovt28jqvPieysWi5V14WwGmKRrEK5FQ4PFYgHDMJiZmUEgEEB3dzeOHj1a8WI2gnQJ2fI8j8HBQbjdbvA8j3Q6jWQyiUgkgoWFBeRyOVitVjQ0NIBhGESjUTQ2NhraLVYPRA4okzlFUXA6nXA6nSVknM1mRTJeW1tDOp0uIeNsNluTx+lak24t9h2LxTQtEF8LmKRbJYjHdn5+Hk1NTXC73RuyqEF8pMFgUEz8UnsR6yFdsk0sFsPU1BQEQcDg4CCamppEDdNqtcLr9ZZY0EjcYyQSQSgUwvz8PPL5PGw2m9iYoNeGVW9NDFr2S1EUXC4XXC4X2traCs5PSsbxeFzsJpSScUNDA1wul25yq7W8UIs27Vgshh07dhi+XyNhkq5OFDc0xGIxuFwueDwe3ftTc0MyDAO/34/V1VW4XC709fVh27Ztmo6lR9ONx+NIpVKYnJys2EhRDBL36HQ6MTAwIMoeZOU/mUwW2LAcDkcBGWvRNzczjLKMFZNxJpNBd3c3vF6vYmVMrk3pZ1rpXGpd6bpcLsP3a1a6WxBKExpomtbtQpCmPikhm83C7/djbW0NfX19OH78OGZnZ3U9WmtxL5AWYbI4dPDgQc3HIyiWKJQaFKT6phxxEEKuxU1LzqHeKmhin1KqjDOZjPiZhkIhpNNpCIJQloxrSbpaF9LUIh6Pm6S7VVBpQkM11i+yrVzlQUamk9lao6Oj4nFrMe+MIBqNYnJyEhaLBcPDw/D5fHj11Vc1H0sryumbUuJYWVlBJpNBJpPBxMQEfD6fSMbVzmqrV9JVAkVRcLvdcLvdaG9vLzifcmRMviSTyaThsplRC2nFiMfj5kJaPUOpoUHuxqFpumSsiloQ0pVqXKlUCtPT00gmkxgYGMDu3btLjqt3sm850iV5DFarFSMjI4Yu0FRjGVMijosXL6KnpwcsyyIej2NpaQmZTAYWi6Wik2KjsdnagCuRMbG0zc7OIp1OA0BJZexyuXQdu5YLaXKBTZsJJunKoFJDgxyMqHSB9SzbqakpZLNZDAwMoK2tTfG4FoulJGBEDeRINxKJYHJyEjRNY3R0VFUeg1bUwqdLiKNYauA4rqyTQkrGxQs675RoRyWQz5SQam9vr3icTCYjfq7kaQPQTsYsy9ak0jU13ToDsX1xHFe2oUEONE2XdMqohdVqRSwWw/j4OFiWLcmyVYIR8sLa2hqmpqZgs9lUh99Ug42yd1VyUiSTyYKJFFInRTabrUkVVm9twMX7lT49SCtjQsbF0g+gTMa1qnSLnxg3I0zSxVWyXV1dBQA0NzdrbmiwWq265IVIJIJwOIxUKoXR0VFNj0Z65QWKopBIJHD69GnY7fYNIVty3GsNpcGZUidFNBpFNptFMBg01Emx2eSFSlBLYFIyLj4vJTImc/eki6LVfjb14td+R5NucUNDOp0Gy7IFffRqoUVeEAQBa2trmJ6eBk3TaG5uRm9vr2YtSmulS447OzsLq9WK/fv3o6GhQdMxq8FmbgOWOinIl1lPT48mJ4WawPlakGOtKuhqq9FyZHz69Gl4PB4kEgksLy8jm80CgChrSCtjte+NXFub4cu9HN6RpKsUGk7TdEm6kVqoIV1BEBAKhUQTO6kwJyYmdOnBalLGyHHD4bB43J6eHlAUZSjhqrnQNzPpykGrkwK4ShpyToqt5orQC5IQ1tHRgY6OjoLjpdNppFIpkYwzmUyBxlyOjLPZLNxut+HnazTeUaQrR7bSP1w1DoRy2wqCgJWVFczMzKChoQH79u0r+PbXuwhXqdIlZDs1NQWXy4W9e/fC4/GIkxKuBeqBdCuRmNKqv5Q04vE4FhcXkc1mxYovl8shEolsCieFGtTSpysHi8WChoaGkmJAiYwtFotIxtFoFIlEYkNksmrxjiBdpYaGYhhh+5JCEAQsLy9jZmYGTU1NOHDggKyhXy/pKmm60ora7XaXkLwRiWFyx6xEIpudZKqFEmkQJ0UkEtHspFCDWsYvboYFxUpknEwm8frrr+P555/HxMQEjh07htHRUXzmM5+p2MyTzWbx7ne/G7lcDizL4iMf+Qi+/OUvY2ZmBidOnEA4HMbBgwfxve99D3a7HblcDvfddx/OnTuH1tZW/OhHP0J/f7+m97+lSbdSQ0MxjCJdnuexuLiIubk5tLS04MYbbywbGl6N31ZK1oRsp6am4PF4cN1118k+blVDusU3TDabxfT0NEKhEKxWq6zWKc1JrZdK18jHauKksNlsGBoaEn+uxkmhN5PCCGz29DIpGf/t3/4tdu/ejR//+Mf413/9V4yNjaGzs7PiPhwOB375y1+ioaEB+XweN998M97//vfj61//Oj772c/ixIkT+Pu//3s8/fTTePDBB/H000+jubkZk5OTeP755/HFL34RP/rRjzSd95YjXS0NDcWolnTz+Tzm5uYwPz+P9vZ2HDp0SDFeUYpq/bbSUTwNDQ3Yv39/WW1LT/YC2Y6Qbi6Xw/T0NCKRCHbu3ImBgQEAELXO4sdAj8eDdDqNWCwGp9Op6nNRC6OJfKOmW6hxUlzLTIpaVbq18uhGo1E0NTXB6XTiwIEDqraRrm3k83nk83lQFIVf/vKX+MEPfgAAuP/++/HYY4/hwQcfxMmTJ/HYY48BAD7ykY/g05/+tObrZcuQLmloWF1dhdPphMPh0GX70vOYz3Ec5ufnkUqlwDAMjhw5oukxsRpNN5vN4tSpU6rIVrqd3syGbDaLubk5rK2tYefOndi1axcAiB5lQgjSBRKO48SwnFgshlAoVFLRkf9qvcm3omShNZOCPG1ocVKoQS29tJsp1pHjOBw8eBCTk5P4h3/4BzE9j3wx9Pb2IhAIAAACgQC2b98O4OqXZjgcLsi6qIS6J93ihoZgMIi2tjZdYShaK12WZTE3N4fFxUX09PTA4/EUPD6qhVbSJQtz09PTyOVyOH78uKb3q0deYBgGmUwG58+fL8mAAMpLB1arVcxG6OjoEG+M4pE20uBu8thoJImoxWac46bkpOA4DmfPnoXX6y3pEivnpFADrZOm1WKzhd1YrVZcuHAB0WgUH/rQh3DlyhXDz02KuiVdpQkNNptNt0Sg9oJkGAazs7MIBoPYvn27mGW7tLSk67hqSVc6ZLKxsREHDhzAhQsXNH/BaCFdaZQkTdO48cYbdad7yaWMtbS0lMwXy2azSCaTJSQiJRDiADCxXiy0t7drclKozaSolaZbqxZgrTGnUjQ1NeE973kPXnvtNUSjUVEGWVhYQE9PDwCgp6cH8/Pz6O3tBcuyiMViBV+CalB3pFtpQoMu0uWDsGR/BIo9i329eVBMCoLtPQBV+PHkcjn4/X6EQiH09fXhpptuMuSirLSQVky20iGTeqCGdPP5PPx+P1ZWVsSQ9PPnz1c9O6ySrCGNJ5SSiFKWQi6XE90hhJCrvaE3Y6WrBKXFrkpOCjWZFLXCZpIXVldXYbPZ0NTUhEwmg5///Of44he/iPe85z348Y9/jBMnTuDZZ5/FXXfdBQC488478eyzz+L48eP48Y9/jD/7sz/TfK3UHelyHCeK3XIXm9YGByr/KqzJhwDwoMCg1QsIqS9BsO4E5/0OQLmRzWYxMzODSCSCHTt2YHh4WPbYZIFKKxErNTkQy5nf70dTU1PVZCs9nhL5sSyL2dlZLC8vi1U8eT96tWAp9G6vlKVw8eJFtLa2gmVZLC8vI5lMliw6kUGPav8uW4F0laAlkyKVSuH8+fOGOyk2U9jN0tIS7r//flGevPvuu/HBD34Qe/bswYkTJ/ClL30JN9xwAx544AEAwAMPPIC//uu/xtDQEFpaWvD8889rPs+6I13SzaIEmqbVG/+FBKzJfwSFbMGPKaQBbgJ8/HFcXrgH8XhcXDSqZDnTo4MVywtSf2/x+HQjIOdekOrTxWRbbjutxzUaFosFPp+vYAGRLDoRvTgcDovRhNXqnJsNRtm65JwUZ86cwd69ew13UmymSnf//v04f/58yc8HBgZw+vTpkp87nU7827/9m+5zBOqQdCvBZrOptl9Zci8q/o4CA5r9X+ho/zvs2bNH1Y1JQm+0GtwJ6QqCgKWlJfj9frS0tMiOTzcCUnmBzHcLBALo7e0tO2utWp/tRvl0pYtO0lVlqc4Zi8VEnZNMMSYkwrKs4URMrIxGo1ZeWnKuRkz3KD4/lmVrMvUjHo9v+ixdYAuSriYHAncFFDKKv7ZYaLQ3AVB5A+q1flEUhUwmg9dee62mZEtA5Ay/3y8uEqgZbGkEaV7L5gipzik1zhc/WodCIaysrCAQCIgEQiQKvRVaveUjlNuvmkyKck6KbDZbE824HrJ0gTok3UoXribStbRDAA0KSq9nAUr95AStpMvzvFjZsiyLo0eP6iJbLTc0x3FYWFhAPB5HR0cHjh07plpfq7Z9eLM+xhc/WtM0Da/XC5/PJxLI/Px8QTUn1YvVJGFtJdJVgtpMirW1NUQiEfj9fkOne+Tz+ZoWK0ah7ki3ErTIC9Hsn6KJ/w6sMteWAAoCfQCwqP/mVEv40jbh1tZWHD58GGfPntV1wagZakmOubCwgLm5OWzbtg0ej0fsItN6LK2/0/KazQDSBuxwOOBwOEosbZlMRtSLg8FgyXggQshSAqmXqREERuquxU6KbDaLvr4+uFwu3dM9ilEP1xVB3ZFuJXKpVG2STNmpqSnY7Xbs3XE3XPh/C2QGQbAAlBuc+0uazq3SsQnZzs7OamoTrnTMcjcez/MIBAKYm5tDZ2cnjh49CpvNhmAwqPlY1boX6oV0y0FazUlBuu7Iwt3c3BwYhgFN02I1TKyORq7c1wPpKu1brZNiZmZGXCup5KTYrE9TUtQd6QKVKy45kHyCmZkZuFwu7NmzZ/2bVzgALn8drJn/G+BnIQhWZPg/gb35nwDrdk3npUS6UuLr6OjA4cOHDTP2E322+OKTEnxHR4fm1mQ5lHMvkGqv3PuqF9LVIwWQrrviQZ4kRyEWi4FhGLzxxhvgOA5Op7NAL9bbdbeZ5AW1qNSRpjWT4q233sK5c+cgCAIuXLiAXbt2qXL7zM/P47777kMwGARFUfjkJz+Jhx56CI899hi+/e1vixLJV77yFXzgAx8AAHz1q1/F008/DavVim9+85t43/vep/n91yXpaoG0scDr9ZYmb1EUBPufg7X/OSDwmJ2bg9VKo9faq/lYxDJGUEy2RhBfMYobK6Q6cXt7u6EEL0eaqVQKExMTYvI/y7JwOBwlC1C1bOPdzEROVv9dLhfi8Tj2798vdt1JqznpgpO0BZpkiCihXitdPdW+kpOit7cXFosFr7/+Or7xjW/gypUr+MxnPoN777237P5omsbXvvY13HjjjUgkEjh48CBuu+02AMBnP/tZfOELXyh4/aVLl/D888/jrbfewuLiIm699VaMj49r/py2LOlyHIdgMCg2Flx//fWVbSqUBTStXhMuBkkaI/rp/Pw8Ojs7VZOtngpLmjRGyJboxEa3yUoX0jKZDCYnJ5FOpzE0NASfzyf+jmQqJJPJAo8ssD6okDwmGhHkXS+TGKT7lHbdyVnaymmc5L/keqpH0jXynCmKQnd3N44dO4bf/OY3eOaZZ1Rvu23bNrFt2Ov1Yvfu3WKwjRxOnjyJEydOwOFwYOfOnRgaGsLp06dx/PhxTedcl6Rb7jGVZOi+9tpraG9v12y/omlarDr0nFc4HEYgENBEtsBVQtOTshUMBrG8vFxzuxlFUWAYBpcuXUIsFsPQ0JA4Ip58UVEUJS5ASe1EPM9jZmYGDMMUEArRPKXV3UZOK5BDLSpnNUSu1LrLsmzBwl0qlRKfKARBgN1uRyKRgMfjMYzMaikv1ALxeLxEjtACv9+P8+fP4+jRo/j973+PJ598Es899xwOHTqEr33ta2hubkYgEMCxY8fEbaTpY1pQl6QrB47jEAgEMD8/D2C906RYX1MDPZm6xIbl9/vhdDpx9OhRzY9PRA9WSzhENgmFQuB5vmJQerVgGAbhcBjZbBajo6PYvXu35vR/h8MhzmgjyOfzYlUsTRojtizyb6M7x4w+VjWTgGmaRlNTU4EHVRAEMAwjLjKRaFEAJZY2PZ/dRo/qqRbRaFQ36SaTSXz4wx/GN77xDfh8Pjz44IN49NFHQVEUHn30UXz+85/Hd77zHcPOtS5JV3oBSTuqtm3bhiNHjuDy5ctVXeBqSZfk6AYCAXR1dWHv3r1YWVnRpVdpSRpbXV3F1NQUGhsb0d7ejp6enpoRrjT4xuPxoLe3F11dXbr2Jfc3sdlsaG5uLtHpiC0rkUhgaWmppHNMriI0CrWSF4ysHMkThcvlgtPpFJs9yNjz4s+OWNqkTxTl5KfNMqpHLfQ2RuTzeXz4wx/Gxz72MfzlX/4lABQ0znziE5/ABz/4QQBXE8YIpOljWlCXpAtAnNKwtLSEnp6eApN/NfGOpJW3HKRku23bNrGyjcfjujrSyHErWd3IKB6v1ytq1OPj47qPWe4GIFkMS0tL6Ovrw/HjxzE3N6e4L7XTgNU0V0htWdIwdKmVKBgMYmpqCqlUCrlcDo2NjVU7AWqJjWqOUBp7Tixt5UYDSeUdnudrEkpTK9mCTI3QAkEQ8MADD2D37t343Oc+J/58aWlJ1Hp/8pOfYN++fQDWE8buvfdefO5zn8Pi4iImJiZw5MgRzedal6QbDAYxNjammBVA07TuxbBiB4IUHMeJoTDd3d0lMoLeNmCybaUhkx6Pp2Q6hN4uMSUNmed5zM/Pi9/ix44dE19zrX26claiN998E93d3eB5vsAJQIhbWhWrXVis9UKakVBLYuUsbXJB8jzPiwRMAm2MOP9aVdDxeFzzAIHf//73+N73vofrrrsO119/PYB1e9gPf/hDXLhwARRFob+/H9/61rcAAHv37sXdd9+NPXv2gKZpPPXUU7reS12SbktLi2wKFoHRo9SJhKFEtkYcNxlO4xev/BbRQAxNnY04dMf1cLc5xPHpSkMmqxlqKSVdqb2tq6tL9j1WmzIGGL9IRR6zPR5PgRNAmhsbDocxOztbUNlJH7OLr6NaEORm9dMqBcmPjY3BbrcjlUqJGQrSLzK9bbu1mhqhR164+eabZa9H4smVwyOPPIJHHnlE8/lJUZeka7fby5KbllbgYkirVekjdnHVV2lbLTj3i4t47v/4n7BQFjjdTuQyOfz0mZdxwx17cd+X7imrXSpl8VaCnNWsvb29rOOiEulWIquNXAhT6naS2tlInoIgCAULdyTxzUhc60pXCyiKgtVqLdHaiwPQ5+fnC7rupBKFkjRRq6kRekf1XAvUJemqCb3REmRevG9BEDA9Pa2abAn0kO7KXAjf/5f/CafHDptj/cvC3kCjsa0dY7+eweT7/Lj+PfsUt9crL1AUhZWVFSwsLKC5uVlVS7LeqcXSY17rRga5yk66+BSLxRCLxXDp0iXY7XbVZFIJ9US6gLwMoPRFRhwoqVSqoFOMdN1Jg+RrWelWYxnbSNQl6VaC3oU0MjUhlUrBarWqJlsCPTfVa//fWbBMHpQT4HMCfD4vrG/f2A4Pi18899uypGu1WsVJvGpANOJoNAqapjUFpNdLnq5WSBefOjs7kcvl0NfXB4fDIdt2Ks2MVZsyVo1lrNJ+r3VzhJIDRdp1R5pkWJaFxWKB3+83NEg+FovVRZYuUKekq6bS1VKRESfE8vIyent74fF4sGPHjmpPsyJisRjO/eYCOIqDx7Ge1WqVVFKuBicWp5bL7kOLvLC2tobJyUm4XC40NTVhcHBQk9Ws3vN01YJUpWR2VrE/Vjo4szhlTKoXS2WaeksZq3a/Sl13S0tLSCQScDqdZYPk1SSLSWGS7jWG2gWtfD5fMtXXYrFgcXGxph058Xgck5OTEAQBPTu6kQquX3TFhMQyLNy+8q3LauSFWFT1unoAACAASURBVCyGiYkJ0DQtBv388Y9/1CxLbNU83WKUkwLKDc6US8Yii3wcx+meoVcOm6HS1QKe5+F2u0u83krJYsUSj1KQfC6Xq8k0ilpgS5JupYU0qeFfbh4YIW292QVKN20ikcDk5CQ4jsPQ0BCamprgzvtw+dUJQKBLSDcZSeH9n/izsscqR4SJRAITExMQBAEjIyMFdiE9BKpU6RLfci6Xg9frVeyC2qzyghGQs2SRrjEiT6TTaZw7dw4AZO1ser6U6o10OY6Tva/k7IDSzy+VShUEyZNJFKSRpp5Ql6Srd3oEwzCYnZ3FysqKaPhXmiisl3Tl/K+JRAJTU1PI5/MYGhoqeAwaPTKI/e/ejbM/fwN2tw1ujwd5hkUilEDnjjb8yYePyR1GhJxlLJVKYXJyEgzDYHh4WHZV1wjSlcZHdnZ2wuPxlHSQEVLxer2iW8JobFangTSHIpfLoampCb29vSXBNsQFoNSoUA6bVV5Qgpb5aEo5HoIgiJMoLly4gG9+85uYm5vDTTfdhD179uCjH/0obr311rL7Vop1XFtbwz333AO/34/+/n688MILaG5uhiAIeOihh/DSSy/B7XbjmWeewY033qjrM6hL0gXKV03FJn6GYeD3+7G6uoodO3aU9fgC1fltpRkKyWQSU1NTyOVy4shmuXO9//+8Bx1DbfjVD36PyFIEdpcd77n3Xbjtvj+Fp7HUm1u8PdF0M5mM2KU1NDRUcKHKbadXXiC5D9PT02htbcWRI0dEZ4O0hVK6qh0IBBCLxcCyLDKZTEGVVym+sBzqUbJQCraR5sVKGxWk88WKnyJqKYPV4rM1wjJGUZS48Hn77bfjlltuwR133IFf/OIXuHz5sqyfvRhKsY7PPPMM3vve9+Lhhx/G448/jscffxxPPPEEfvrTn2JiYgITExM4deoUHnzwQZw6dUrX+dct6aqBVrIlUNMKrASappFIJBAIBJDNZjE4OFiW/ADASltx84ePYOexHowMj4K2WVVf8ITsSPLX4OAg2tvbVSVa6al0M5kMTp06Ba/XWxCyI7eYV7yqvba2hnA4jO7ubtGeFQgENl3a2LXKXlDKi1XKoWhoaADDMIjFYmhoaKiJ/9Vo1EK2iMVi8Pl88Hg8OHTokKptlGIdT548iVdeeQUAcP/99+OWW27BE088gZMnT+K+++4DRVE4duwYotFoQbuwFmz+v5ICylW6DMMgm83i7Nmz2LFjB4aGhjRVA+VagcshnU4jHo9jbGwMIyMjaG1tVX3zEpnAZlf/JyFySTgcxr59+zQlf2nVV2OxGK5cuYJ8Po9Dhw6pqibkjgmgwJ5FIJc2JgiCYdqn3nM1CnpiO8l5lMuhCIVCYg6FkRMpaoVa+HSrnQIsjXUMBoMikXZ1dYljrQKBALZvvzpJhsQ6vqNIVw65XA5+vx/hcBhWqxVHjhzR9e2vVV4gj/XJZBIejweDg4Oa7StarF8sy8Lv9yMYDKKnpwdNTU2ak7/UVrrJZBITExPgeR79/f0IhUK6CJdAiejlvJ6VtM+GhgYxNN5I1Ep3NpL8yMKT3W7H6OioeAy5iRTSx3GtORRGoxYdadU0RhTHOkpBUVRNvuDrlnSlH0Yul8PMzAzW1tbQ39+PkZERnDt3TvcfWC3pZrNZTE1NIR6PY3BwEHv37sXY2JguElDTzcZxHGZnZ7G0tCS6LliWxerqqubjVSJd6WSI4eFhtLS0IJFI6DoWgZ6pGEraJ6mKU6kULl++DIvFArfbLbonqiGWegq8kULJG6uUQyHXcVdtqFEl1EJe0JMwBijHOhLZYGlpSXy6MCrWEahj0gXWyXZ6ehqRSAT9/f0YHR0VL2xCnHqmKFRqI85ms5ienkYsFsPAwAD27NlTclytKEe65ZK/qg28KQbDMJiamkI0Gi3Rh6sNvDHKMiZt5U0mk+jr64Pb7UY6nUYikZAllo2a16aEWnWkqYHaHAoSgu50OsEwDEKhUNULncWolaar9clSKdbxzjvvxLPPPouHH34Yzz77LO666y7x508++SROnDiBU6dOobGxUZe0ANQx6QYCAUxPT2Pnzp3YtWtXyUVRbdIYuQClkJL8wMCArIaqN/RGbjupJUsp+auawBvpdlLJQukzLVcFqc3TrVUVpVQV53I52XltHo8HTvu6/tnS1lLSPbbZQ8yNgFIOBVmXkFvolEoUesizFp9tPB7XPCVGKdbx4Ycfxt13342nn34aO3bswAsvvABgPXnspZdewtDQENxuN7773e/qPt+6Jd3Ozk50dnYq/gGrTRqTEjbDMJiensba2poiIUm31UOCUkKSJn+1tbVVTP7SA+J64Hkec3Nz4kJBOYdHPbYBy/k8w0sRvPXqZSzNrqwTituCjqFWtPe2oqGhAblcDplMBlar1TCirBWRGw0yVsntdmNwcFD8uVKojdYcilpNjejr69O0jVKsIwC8/PLLJT+jKApPPfWUrvMrRt2SbqVQm2orXY7jxBlU4XC4RL4ot62ehDNCaMT/2tTUVNMhk8C6Fra4uKhYRRdjK7QBhxbCOPPTN+DyOrFz1w5QFIV0PINUII2mwRZ4Gl0IBoOYnZ1VlamgFvWU0SsnAZQbqySd5kE+M6n1T+9nphbRaBT79++v2f6NRt2SbqULuJqRPYIgIBKJ4MyZM+jv78fw8LDqi1tPpSsIgvjoGwqFNCV/aYUgCFhZWcHExAQcDoemUe31njLG8zze+t0YGlo8cLqvfpm5fS7QdhqTZ/245cRNcDgc2LNnj/i3VMpUIJ12aiq8WhDktU4uk9rZ1ORQ2O125HI5LC8vG6qv11OWLlDHpFsJeipOEoCzvLwMiqJUN1NIoZV0I5EIJiYm4HQ64XK5sHfvXk3H04JwOIyJiQl4vV4MDQ0hlUppWuG/1uN6qkViLYlMKofW7tJFF7vThkQ4idhqvODnSpkKRCtOJBKyFR75R54eaiUv1CofoZr9Kn1mqVQKb731FnK5XIm+Xs00imp9uhuNLU26cothciA5usvLy9i+fTuOHj2Kc+fO6foWVttYQZK/rFarmPz16quvaj6eGkhTxq677jp4PB6Ew2EkEglN+ynnXuB5HgzDVKzQryXpcmz5ypCi1l+jZgKG0+mE0+kssWZJIx+lDQvZbBYulws0TavK31X1fjiubsJuKIoS37s0NpXnebEq1ptDUU+xjkAdk64aeaHSQpp0HA8ZckmqOb3aZaUWYpI0xvN8SfIXYGxFlEwmxVSzWqWMCYKA5eVlTE9Pi++dPHpLbVq1MpprgcfnAt7+28rNReOFdakBQX37t1qtsklZ2WwWly5dEn3dZJGuuO1Zq6f8WssLWiHXjWaxWMra2YoHZkpntJEA9Hg8bpLuZkC5hTQy1TcQCKC3t7dkQkQ1F7KSvCBN/ipOGiveVuvNV5zTms1mMTk5iVQqJTY2FEOOdCPBGMbOTCE0H0JDswe7jg6ja+fV1tNi0iVyRWNjIw4ePCh+bgzDIJFIiJpeOp2G1WqF0+lEOp0WswKMqqbUVs8OtwO9u7qxMLaIlm2Fn38kGMO2gQ54Gt2GfvGRhgWHwyEG5ANX23hJnoLUDSAl43JTFWplQ6tlrKPaa1tpYCZJF0skEjh//jy++MUvIp1O45/+6Z9w4MABvOtd78J1111Xdt8f//jH8eKLL6KjowNvvvkmAOCxxx7Dt7/9bVGb/spXviIOqPzqV7+Kp59+GlarFd/85jfxvve9T8/bF1G3pKsn3pHkvpImA7nx7dWiWF7Qkvyll3QJgbIsK/qIKwXfFBPolTOTePl7v10nCY8DgYkl/PE3V3D9e/fi5r88WlCpxuNxjI+Pw2aziSPheZ5HPp8viOOTPnqzLIu1tTUxWzaZTBZULmRBSquep5UcRw4PIpdmEPSvwmp7exIyy6G1uxl7bhrRvd9KKCZIpfxYuXAbpTAgvXkOlVBL0q1mv9J25o6ODgwMDOC2227DzTffjI997GN48803cfny5Yqk+zd/8zf49Kc/jfvuu6/g55/97GfxhS98oeBnly5dwvPPP4+33noLi4uLuPXWWzE+Pl7V+6hb0gXKL8xI5QWO47CwsID5+Xl0d3fj2LFjqohNT8VDHrFJI4VcZ1e5bfU2OkxNTSEUCmHnzp2qrG3SSjcSjOHl7/0WTe0+2J3E2uMBz/E4//Kb6B7swuD1/Uin08hkMmKgT3G/e7nPi6Zp+Hw+uFwu7Nq1S3w9aU+NRqMFeh4hYa/Xa2hoi81O44Zb9yEWSmBtcQ2CALRsa0ZTh6+m8oeaa0kp3EYuDIjnedA0DZ7nDe8cI/s2GrUaSmmxWHDzzTfj5ptvVvX6d7/73fD7/apee/LkSZw4cQIOhwM7d+7E0NAQTp8+jePHj+s+37om3XIg5Dc3N4f5+Xl0dXWpJltAPoxcDViWFScEVGqkkDtnLToraQ8mCwla3BZS0r1yegIURUkI9+3XWC3wNntw5mfnwTgyiEajsNlsOHz4sOw+1ZCK9EtSWrlIE8fkusjIa6XZCnqJgaIoNLX70NSurYupGlQjWSh5ZJeWlrC6uqoYken1ehXH25TDZpAX1MJIIn/yySfx3HPP4dChQ/ja176G5uZmBAIBHDt2dZAASRerBluSdHmeFysChmHKdnQpgcgTav+g0jZai8WCY8eOaa7O1Lb0CoKAxcVF+P1+dHV1oaWlBdu2bdN0PCnprs6H4fKUNmHwgoAMm8HMeT/e/ddHsWvXLrz22muy+zOyDViui4x4P4lFizgDyHTZ1tZWw3MCjITRi1MURcFut8Pr9WJgYED8ubQqXlhY0BWRuVnlBTnoaQGWw4MPPohHH30UFEXh0Ucfxec//3l85zvfMeAMS1HXpFtufExHRwc8Hg+GhoZ07VttYA5ZlFtcXBTbaP/whz/ousEqyQuksWFqagqtra1iY8PFixerGjLpbW7A0uQyAI94nHg8jmg0CofdiaHRQXR3d2t+P8Woxqer5P188803xcmypNqTRj+Sau9a5x5sVEea3ohMacpYLd0L1cSCysEoj670SesTn/gEPvjBDwIwNl2MoK5Jl0Ba+bW3t4tktLq6qvtir9RGLE3+Ijpxtd/i5Ug3HA5jcnISHo+nYGID2a4a0t11dAhv/vYyOI5HJpNGeG0NHrcbvdu3Y2U2hOvvNK5hw0ifLvF+trS0FFiOpOlZs7Ozogm/uHGhlq2pxbiWbcBqIjKlKWPkuud53tDs3VoljOnN0pVCOgXiJz/5Cfbt2wdgPV3s3nvvxec+9zksLi5iYmICR44cqepYdU+6hGyllR+BXjeAdNtiFA9jVMos0LsIV3xMaWPDvn37RMuRFHqSxqTdZV07OzB4eAde/V9n0NjqRXffNvB5AatzIfQMd2HXsWFN+1bCRj32y9mNSKYsyQQmralOp7PAPVGr9utaeGqrrUiVUsYuXrwIh8NheEQmy7KbIsD8ox/9KF555RWEQiH09vbiy1/+Ml555RVcuHABFEWhv78f3/rWtwAAe/fuxd133409e/aApmk89dRTVX9x1DXpzszMIJPJKAbDEAeDEUHmpAlgZmYGbW1tZTML9JK9tGJNpVKYmJgAy7IYHh4ue2HpbXTgeR7JZBLj4+PoOtCKu0fuwpVXpxAOrMHd6MaffOQY9hwfgd1pTKVzLduA5TJlSeNCsUUrk8lgfHxcJGPy2F0tNhvpysFiscBisaCrq6vgnioXkSmVcso9PdSq0tUqL/zwhz8s+dkDDzyg+PpHHnkEjzzyiOZzU0Jdk+7g4GBNk8ZYloUgCFhdXcXU1JTq5K9q/LbZbBZvvvmmKl+v9HhaSZfEF166dAnDw8OiBrj/XbXLfgCubRtwMaSTFqSBLadPn0Z7e3vJY7cWglE6npGolbVLrr1YbnFT2sIbDofh9/vLdiRuFtK91qhr0q2EajN1o9Eo5ubm0NDQgOuvvx4ul0v1tlof9xmGwcrKCpLJJHbv3o29e/eqvkm1yAv5fB7T09MIh8OgaRqHDx/esMf+zegqkANFUbKLUUoEI7WxGZWroAYbGe0oB7kWXkEQSjoSyZy2bDaLYDCIxsZGwzT1aDRa9cLWRmNLk27FSlfgAH5x/X9bugFq/UKLRCKYm5sDRVG44YYbNK+4aiFdadhOc3MzmpqaClZS1UCNvMDzPGZnZ7G4uIgdO3ZgeHgYf/jDHzQTBJEI9BDLtU4ZqwZKBCOXNkZyFQgZy+nwRqBWpFvNop9SRyLHcTh79ixsNpuspq73Sysej9c0ma8WqGvS1dMKLG6b+xksuf8HFL8e5SdYvEhyH8VbUztgtVqxfft2MAyjy+KiRtaQuh9I2E44HEYkEtF8vHIkL3V2bNu2rWqXBdGCpftgWRYzMzNYXl4uGA7p9XoLpJh6qXTVQiltjGXZkg4yEmsolSeqdQXUinQB4/9WVqsVFEUVVKV6IjKLEY/HDXEvbCTqmnQrQUleoHI/gTXzFAAbQDnXcwOya3BQ/4p9g5+Es/mvsLa2Js6814pKJLi0tISZmZkS90M1bcDF71MQBIRCIUxOTqK5uVlTWHk5SKtV0oQyNzeH3t5eHDp0CLlcDolEArFYDAsLC2AYRjTxNzQ0gOM4w+1Tm616pmkaTU1NBVrj6dOnsWPHDtErOzc3h3w+r6h/qkEtSbcWKH5feiIypU8QDofD1HQ3GrpG5whZWLPfBuAAL1jAMFkIvAC7ww0rJcBOfR+s8GFDxv0UHFayIKdEgkZN9o3FYhgfH4fD4dCkRas9FsdxWFtbw+TkJNra2nD06FFYrVbxycDtdosSSbHGl8vlcObMGdFNUK1DoF6qZ4qiSryycvonSWQrrvTknk5qKS9cS5SLyJR2233iE59ANpuF1WrFzTffjKNHj4pDJpUglzC2traGe+65B36/H/39/XjhhRfQ3NwMQRDw0EMP4aWXXoLb7cYzzzyDG2+8ser3V9ekWwlyI3so9g0IPIdcnoLA52Gz20FLL2ghB4o9D5q+XjfpFmfqrq2tYWJiAh6PpywJ6p3sS8ia2Mw4jsOuXbtKMkqNAMdxuHDhAtxud0GTRrkpwVKNb2VlBUeOHAHLsiLZFDsEpGRci9X5zYJyiWzS2EelRLZahZjXAtUSuZzT5OzZs7j99tvxV3/1V5iensZrr71WkXTlEsYef/xxvPe978XDDz+Mxx9/HI8//jieeOIJ/PSnP8XExAQmJiZw6tQpPPjggzh16lRV7wPY4qRL03TBY3cul8NqYBJdnhxomwe0Vc76JQACU1WlS2SCeDwuTofYu3dvSUeQ0nZawXEcgsEgQqEQhoeHVdnMCNQ+6hPvaiqVwoEDBwpIQg9omlZ0CJAGhunpaTFjVkrEWuMf6w1KsY/FrbzxeBzZbFZ0AxiRyFar6rlW+81kMrj11ltVr1PIJYydPHkSr7zyCgDg/vvvxy233IInnngCJ0+exH333QeKonDs2DFEo9GCzjW9qGvSVbuQJp3qO7RzH5wOGwCZC0AQAPAQrCOgKf2ky7IsFhcXsbKyUrGxQQqt8gIJ2VlcXITb7S4IElcD0pVWbhtiMVtbW8PQ0JBYcclBTSpbuWMpOQQymYysTtzQ0IBMJoNsNguv17uliVguke3ixYvo7+8XQ26MSGSrVfVci1hHUj1Xe77BYFAk0q6uLnEtJxAIYPv27eLrSMLYO5p0gfI2JIqiEIvFcObMGdEmZbFYwKeOgcq/Bkpwrw/GAgBBgIA0BNtRwNoNC7Q/EpFxLGtra/D5fDhw4ICm7dVWujzPi/nA27dvx3XXXYfFxUVd9i+lCoTneXG6xo4dOzAyMgKKohAIBGRH9vD8+mwx6ZOFxWIBRVFV3RTSjNni+MdEIoFIJIJAIAC/319g1TKyk6xa1Eoj5XkeTqcTPp9PVSIbmUohXYgqvmZqGYxeK6nIyC/bjRgrVfekKwfpOB5BEEpyZnn3w7CmHgG4S4DwNklQNsC6B7z7f9d8PGnDweDgIDo7OxEKhTTvp5KmKwgCgsEgpqen0dHRITofEomEbtdDcWVNjjE1NYWurq6SbAnplxwhW7IPm81WQMDkf5Nzk/6MHF8viBYaCoXQ3d0Nn88nWrUSicSm0olrEXYDKD+yKyWykakU5RLZyPZGoxbdaEblWXR2doqywdLSkhggX4uEMWALkG6xhUk6IeL48eM4depU6YVJecB5/i+AuwxL/sz6trZDgHXP1cpXBaSNDdJqMBqN6iZBpaqIzCPz+Xwlrch6shfktotEImLmwKFDh2TbnckXA7F+EUKRXvzSm4vsPx6PY3JyEj6fT/xsyH/J9tVWxXJWrXI6sbQqrqVOvNGkKwelqRTFiWyJRAL5fB6XL182NJGtFmE3iUTCkMXiO++8E88++ywefvhhPPvss7jrrrvEnz/55JM4ceIETp06hcbGxqqlBWALkC6gPvmrABQF0HvA03vKvkzuhpGSO5m1Vjz/Sg/pyiGRSIgzmcj49GJUS7qpVArj4+MQBKHsgh/5LFKpFJxOJ6xWa8WbPp/PY2pqCul0ukDfJtWw9L+A8URcTicmVV+xTpzP55FKpTR5ZsuhVlN7jSDz4qSxWCyGpaUl9PT0yCaySXXickMzi1GLSjcajWr26MoljD388MO4++678fTTT2PHjh144YUXAAAf+MAH8NJLL2FoaAhutxvf/e53DTnvuifdlZUVjI+Py0Y7Vovi4JpyjQ3F2+ldhCPIZDKYmJhALpeTnUcmd55aIQgCJiYmkMlkMDIyIjs1WPpanufR0dGBxcVFzMzMFBAauRnJjUUknmAwiJ07d2L37t0FNygh0uKqWCpZ1IqIlao+0h1F0uSknlkp2Wg9dq2m9gLG+5TJ9a42ka14PJCSjl6LhTSjEsYA4OWXXy75GUVReOqpp3SdWznUPena7fayyV/lFosqQTqyR5o0Vonc9ZIgsE48V65cQSQSwdDQENra2jQNmVQDjuMwOzuLSCSCnTt3Yv/+/YrHKNZtW1paxEUboqHG43EsLCwgmUyK55NOp9HR0YEbb7xR9RdhJSKWVsQsy4rJVRzHGaYT2+12OBwOMcRaqhMHAgHxPRa7A8o9ftdKXqgFlNwLSols0vFA5RLZarGQZlSA+Uaj7km3ubm5LMGRVuBKcYxysFqtCIfDWFhYgNvtVt3dpcfjS4gwnU7D5/OpmuhLoJZ0pTkM3d3d6OjoQGtrq+xxislWblW3WEONRqNiJ1xHRwfS6TTeeOMNcBwHt9sNn89XoKGqfW9AKRHncjmMj4+DYRi4XK4CnZhUlmTba60T10peqAW0uheUxgMVJ7Kl02nY7XbkcjnDEtnqsQUY2AKkq9arq5V0yYwwhmFUNTYUn5Nam5BUj+7p6UFDQwO6urp0+W3LIRwOY3x8vKAF+dKlS7LuBan7QI2FhkghHMdh7969JbqzIAgiSYXDYczMzCCfz4tND4SM1QyVlMoWg4OD4pMAeR/ki0IQhJKcBzXyhJqqVI1OTNwBpHJmGMZQnbhWMEJ7lft8pqam4HK5YLPZxEwFpUQ2tcevx7AbYAuQbiVorTrT6TQmJibAMAyam5vR29uriXABdTobyWIg+QVkYvHKyoqhBnXpQtyBAwcKGhukFTIhbSlRqVkkm5mZQTQaxeDgoGInnDR3gKz+Eo0wHo+Li1nZbFbMpyVETKohMpRzZmYGXV1dOHLkSMH5KVW1WhfsqomtVNKJQ6EQEomEok6shWhqjVpNAuZ5Hi6XC83NzQXyhFwim3R6MfmM5J6MotFowb7qBXVPupVuELVB5qSxIZFIiFrq5ORk1QticiDWLKUhkxzHVW3RyWazmJycRDqdxsjIiOxjGCFdqZQgJSElkHSxhYUF9PX1YXh4WFdjBtEIi5se4vE4EokElpeXkclkAEAM0xkdHUVjY6PqLyWtC3b5fF6skqtdsAPWdeLGxkbEYjHs2bPulCnWiQnRaNWJawGO4wxdjCZQWkhTkm9Iy/Pa2po4p02ayJZIJBCNRnVP+76WqHvSrYRKla60sWFgYAB79uwRCaSa/AU5kHlkABQlC71JYwQk23Z1dRWDg4Po6OhQJESKosCyrPgeK5EtiYucmpoSpy4bvTjicDjQ3t6O9vZ25HI5TE1NIZVKYWBgACzLYmFhAWNjY2LmKqmIlZK45CBHxCS/wu/3o6+vr6QiJtuRz0cLGRdrump0YmLTUtKJa+n9vdYdaXLTi4sT2f7lX/4F586dw4svvoiXX34Zx44dw/3336/pnPr7++H1emG1WkHTNM6ePauYOGYktjzpKlW6ZOFqaWmpoEVYimpJl9wYpOpMpVIYGRkp+0fUmzQmCALm5ubE1uBjx46V1S15nofP58PU1BSmp6cLCEyuayuRSGBiYgJ2ux3XX399zabmAldbkJeXl2XtZsD63y+RSCCRSBQ4Jzwej/g+aNAIjC8jFUujqaMR23d1yw7ZJBKM2+3GoUOHxEpPSrzF3XRaFuzUWMa06MQ2mw0ej0dMIzNSJ66VvFDtfosT2Z577jk8+OCD+NSnPgWaphEIBHTt91e/+lVBeJNS4piRqHvS1ZqpSxobSPB2uUkKJCNWD6xWK3K5HObm5hAKhTA4OKhq7plWuxnRhlOpFLLZbNnGkOJFstbWVrS1tYlVVjweRzAYxOTkJDiOg8fjgcvlEruUyKN9rUDey/T0NDo7O3H48OGyfxulajEej+PMy+dx5sUL4DkedocdtJVGQ6MHd3z8vdixqxfA1caNZDKJ0dHRku4mOTKVLtgVtzlvlE7MMAwikYi4KFmcwUv8snpIrlZpYLUav97T04OBgQHD9qmUOGYk6p50K4GmaVEzW1pagt/vR3t7O44dO1bxItBb6fI8D4ZhcObMGfT395etOouhhXRJWLnT6YTb7S6rrRav5hcvQhVXWYSQlpaW0NDQAIqicPnyZbhcLrGS9Pl8hul/RHpxOBy4BieLVQAAIABJREFU4YYbdFn8yPtIh7Pw/yGA0euGYbPbwDAMsrks4msJ/OC//RjH7rkeTq8DuVwO27Ztw969e1VX7noW7LLZrKE6sd1uR2NjIzweT4mfuHhBivhliQRTaa2glgtpRpN5te4FiqJw++23g6IofOpTn8InP/lJxcQxI1H3pKum0o3H4/jDH/6ApqamgsfHStBKutKONYqisH///oLQETVQQ7rEYZHP58Ww8lOnTsnqZmr8tsWvX15eFr2873rXu8SbhWS6JhIJcYGD+GQJCft8Pk2EyTCMWG1W6rxTi4u/vgyH2wGbY51g7A477A47fD4fFvKLWJ4I4cB79qC5uRmpVApXrlxBNpuF3W4vkFi0PLbL6cQsy4r2tuHh4bI6sVZCKiaxcjoxmUohpxMXp43VinQB47vnEolEVdfL7373O/T09GBlZQW33XYbdu3aVfD7WiWO1T3pAsq+2EgkgitXriCfz+PIkSOax9aoJV1BEMRAGtKxNjY2pulYBOUW0kj1GYlEMDw8XKBFFTdIaCVbYP3zmpiYQGNjIw4ePFjy5STNdO3q6hKPI7V+zc/PI5fLiX36hMSK+/SJzBMIBLBz507s2rXLsAt8aTqIhuZCrzCbZxEKhZDjsnDyXaKTQAoSF1k82Vf6PtTGRZJpISQNjmxTXBHLJbGRIY6Ask6spnKUPsFIrXpKOrHX6xXzibXkKlwrVLvoRxLDOjo68KEPfQinT59WTBwzEluCdItBFkYsFgtGRkYwNzenfU6YIMBumUKj4zegcgEI9AHA2l3yMuk8MqkPVm/ojdxCWnG2rVy3mpz9C1BHtqRyJoE3WkaGy1m/yJRXYv0KBAIFlSQArK6uoqOjA0eOHDG8srI5aHB5DrTNCoEXEIlEkEgk0NrWBrfNA2+jvO9abnROPp8XiXh2dhbJZLKscyKbzYrhQfv37y+57pQsbIC2Bbta6MSJRAIrKytYWFgQJ54YoRPXAtVa5lKpFHieh9frRSqVwn/+53/in//5nxUTx4zEliBdUumm02lMTk4il8theHgYTU1NYFkWU1NT2nbIR2DJ/Fe42Gl0+VKw5H4H5CwQbLeAd/4dQNFIp9MYHx8Hy7IYHR0tkRH0ht5I5QXyqD89PY2urq6yi35kIjBN06o7yaTNDUNDQ2UDb7SAoq5OeZXe2MSfTMK3V1dXEY1GC6QJI1bidx8bxpmfXoCn1YVQKASv14u+vj5QFgrB1VWMHFK/8GKz2QpSuIBC5wTJYyAkyTAM+vr60Nvbq8kiJf0vgbS7rnjBLpvNitkTRunEra2tsNls2Lt3LywWi2E6cTUWSCUQ0tV7rQSDQXzoQx8CsC4D3Xvvvbjjjjtw+PBh2cQxI7ElSDeXy2FiYgLxeBxDQ0MFeQKaw2cEAZbMfwPF+SFQrcixNNyWZkDgQeV/CY7zYmzuBsTj8bLzyPSG3hDXAyEor9ermG179ZQF2O12XLlyBU1NTWhsbCybbyB9tCd2uVo+ShIvdDwex+joaIHuSCqsRCIhRkDqfaQn6NvXjVdO/g5rk2vYOdoPh8uOPMMishjB9l3d6BmpLhO12DmxtraG8fFxcVZZKpXC+fPnxcwJ8oivdeFRWt0ScByHxcVFzM/Pi+OTyM9JRVxNEpvU3qZFJyZykpJObLRzIZlMVpWlOzAwgDfeeKPk562trbKJY0ZiS5Du/Pw8WlpaZP2cmsmEGwfFTQPU28QtTkmgkM44wLE/Rkvzu2SPJYXeSjefz2NhYQGRSKRi5oNUShgeHhZniUnzDYqDZuLxuNjcUItHeymknWvSkHcpSIUl/fJSeqSXkpdcxCJpDIlEIrj783dh6vQcJs5OISEIsNpo3HDbfhy4ZQ+stDHvOZvNipkTBw4cKJESyNNXPB4vWHgkI3bI+1GrnyYSCVy5cgU+nw9HjhwRiaxSqzNgzOgksh85nTibzYpz7Ip1YofDUZDlYQRisZjmRerNgi1BusPDw4aFhlP8DABenCAhYD3QJZPJwOV0wuN1w+O5+nslaNV0GYbB5OSkqvlqcrqttIuneNEkHo9jeXkZf/zjHwEAjY2NoCgKkUjEUNuXFOFwGJOTk2LOsZZKp9wjfTwex/z8vNgMQbRVhmEQDAbR19eHoaEhUBSF7r5tOPrBG8Bk83B6HKBtxlzuPM9jfn4eS0tLGBwcVOz/ly48yhFUPB4v0bvlnBMsy2J6ehqxWEx0q0ihJhJT74KdGkh1fTmdOBwOI5vN4syZM4bpxPUa6whsEdJVA/XfsjZAWK9wczlGzGptbmpe51khs/6aClDbWMFxHPx+P5aXlzEwMFDiDUzF0sjn8vC2NMBitWhaJCNkHA6HkcvlcPDgQXGFOh6PIxKJFNi+pP5bPT5ZAKLWbbFYZBeSCLKpHMKLEdA2K9q2t8JqLX/TyzVDcByHlZUVTE9Pi+91YWEB0Wi0gMAamtQvDFYCkX3a2trKNm8oQYmglJwTZAZed3c3brzxxqpaneWS2IrlCenrjNKJyTrD6Oio2EVXnDshlWHU6MR6pkZsFmwJ0lXj1VWrKwn0/vWqKr4GK22H1WqFx/321GAhBVjaAEtvxf1U0nSl2bbSkT+xWAwcx2F5ZgW/+N5vMPvWAigLBYfbjuN/cRgHb7+uoEJRAmlzXllZwcDAANrb28VtyOq11PZFpIloNIq5uTnN/ltSjUWjUQwPDyu2OrN5Fq/++1mcf/lNCG/f3G6fC396z00YPTxY9j1JQfy9qVQK+/fvF6s/aVfa8vIyJiYmwPO8GCZDyFhroBBZN8jn87juuusUx9DrRbFzIpPJ4PLly+B5Hj09PchkMjhz5oz4RCOVWbQSsdyCXTKZxNjYGFpbWw2fYScNu6FpGo2NjQVVKgm4KTceqDj6s16zdIEtQrqVQNO0uLJfDutWszlsazqInpazsNANiEZZCLwAypIChCx45/+manhlOY9vKBTCxMQEmpubxUhHAqvVitW5MF78wa9gtVrQ1tsCAQJyaQY//+6vEFuJ4fa/uUXxuKRBg+TzFkcgyoHYiFwuFxxwosnZAl9bA3jwYq6w1H9LSJjcCIFAAPPz86oSx375P36HP/72Mtp6WkHb3rZZpbJ48b//J6z0HRi6YWfZcxUEAQsLC1hYWJD190o1R+LDJDd1PB4XJ4CwLCvq3eS9yMksZNFxcXGxrJRgFKS5E3IjlDiOE6d1SJ0T0lAcLV8qPM/D7/cjFAoVtHmX04m1LthVKniUpDEiwyQSCSwuLoo68auvvoqZmRk0NDQY0szxH//xH3jooYfAcRz+7u/+Dg8//HBV+6sEqoLfrTb5cQaD47iyi1YXL17Ezp07FVc7M5kMJicnkc1m161mjT5QzIuwMP+OVDIMl8sJC70NvON+CLYbVJ0TaRQgbZrAOqmPjY3BZrNheHhYtlrKZDJ46vNPQ0hR8LV5r/oRKUDgBIQCa/jU1/8ard2l9q61tTVMTk6isbERAwMDmqq5hfElvPw/fouV2dX1VXPagkO3H8DxvzgkaqHSRgii1SWTSTgcDnR2dqKxsVGsiOWId205imceeR7t29tgsRT+Pp3IgLbRuP+/3K14E5PmjZaWFuzcubOqm03aXUfeT7HMQgipra0N/f39NfeoEumivb0d/f39qqtKaUIZeS/SLxVCxMVPKtFoFGNjY+js7ERfX1/F4ykRsRRyC3aLi4vgOA7bt29X9X7KgWEY/PrXv8b3v/99zM3NgWVZeDwevPLKK7ocEhzHYWRkBD//+c/R29uLw4cP44c//KFs84xGKFYeW6LS1ZupyzAMpqenZeeRCY47wdnfj5nZV9C3YwAez4Cm8exSeYGscmcymYqhMZlEFosTK9i5uw+88Ha+7dt/P8pKgaKAyfP+AtJNpVKYnJwEAOzbt0/zo+/SVBDPf+UncLgdaOtdd22wDItX//0MYqEE/vzvbxWrGqLRBoNBcZaY1WpFPB4XZ6Xlcjk4HA6xiiREHBhfAoASwgUAt9eF1fkwYqtxNHcWPjZKXQJ63p8cynXXke5ChmFgs9kQj8cxMzOj2F1XLRiGEYeQ6pEupNV9d3e3+F7Il4pUu3c6nfB4PEgkEuB5Hvv27VPdDKN3wY48ZRqRv2C323Hbbbfh9ddfxz333IO7774b6XRatyXt9OnTGBoaEkNzTpw4gZMnTxpBuorYEqRbCcWP+tJYx/7+fuV5ZJQNPNWNPNeqiXDJMcnNtLq6iqGhoQJdtRjixcpycDjsiEai649OtBV2uwMOux02uw2UxQImu75AR/yvsVisrI5aCb9+4TXYnDZ4W67a02g7jY4d7bj02jgOf+B6dO5oB8uy8Pv9CIfDoh+aQNoIodSRFhgLIpFIoCHtht3uAE1bxS8UAOvVvOTZiud5zM7OIhgMil+KtQRJOQsEAuLfC0DZ7rriCRdaj7e4uIi5uTkMDAyUzT7WCrkvFWLh8/v98Hq9sFgsuHjxIux2e4Edr9rMCemCXSgUEqUSMkSUnF81OrFU063mSzgQCBRU4L29vTh16pTu/anBliBdNQtpLMtCEAQEAgHMzs6iu7u7bIdX8bZawPM8lpaWEI1G0dnZqSrbllQJvlYf2rvaQNussLvt4DgOTI4RV7cjoSji+Shef/11pFIp9PX1yfpf1SKTzGLucgDt20ubPCgLBcpCYfqNWXC2PGZnZ8VHsHI3ilJH2lzrAiZ+PYtcNic+AlutNBx2O8BTsLtt8LWuEz/RXuVG89QCZKhmS0tLiX9Z7r0UT7hIp9Ow2WwFDpBy5JVMJnHlyhV4vd6ahMEXI5PJ4MqVK7Db7Th69GiBfs0wjPheVldXCxpUyHvR0qBisVjAMAzGx8fBcZw4rVvr6KRyiMfj5kLaZgZN06I5ndxUavVOLaRbPPfM4/Ggr6+v7OuL4xYtFuCmvziMn333FXRsbwVtpUG7abjdbkRXYtjW34XGngbQNI3Ozk6EQiEsLi6KWiT5p9Z7y+W5stYzNp/H2OUxtIyud8ZVM0Zo+3APdh0ahv+teXT2dq7LGByHdDKN4MIK9r9/F06dPoV8Pg+73Y7t27erGkFfDcjTCMMwmqQL6YQL6b6IrlpMXlJpwu/3IxKJYNeuXTU3+AuCgPn5eSwuLsouzAHrj+xtbW0lmRNkwY40qFAUVbBYR6YuFB+P2PgGBgYKRjFpHZ0EKBNxLBYzZKJDT08P5ufnxf+/sLAgLsDWCluCdMvdlNFoFLOzs7BYLCXzyNRgvbMsB7BvgeKXAcoDgd4PUIU3ZywWw9jYGFwul3icUCgku89KoTQH37cf0WAMZ352ARDWNVCGyQMOAbf97Z/gxiPXFyyKSBe4pPqddCFFiYjdjS742hqQSWTg8l711LIsKwbF3HnL+zA6Oqrpc5MDRVH4wCffi/985teYfH3m7aUGCharBe//+HvRPORFNBrFyMgIgKsLj5lMpqB5wOfzVT2+W+qCIK6Easm9Unfd2NgYYrEYHA4HWltbEY/HAUC2u84IxONxXLlyBS0tLZo9xXKj1YlzgrgJiHOCTOtwOBxYWlqC3W5X/QWtRieW67ALBoOGVLqHDx/GxMQEZmZm0NPTg+effx4/+MEPqt5vOWwJ9wKAgukQwPrjG0nO6ujoQCqV0kUcy4FzaKKfhseVBiC8re3S4B33QbC/uyDbtnj6wKuvvoqbbrpJ/P9aE8DCSxFcOT2B2Zk5+Do9uPmO42hqVnehSbvRyD9pWzD5Z7PZ8ObvruDF//5ztPW2wmqlEIvHkE5nQOUt6Oxpx/3/5R7DWmcJ1pajWJ0Pw0pbQPssWFpZxPbt29HT0yP7mZBHYPKPELHUR6yWiKVSQrUuCDXIZDIYGxuD1WrFyMgIrFarWEWSmV8AStqc9Z4Xx3GYmppCLBbD7t27NU+z1gLinJidnUUoFBKLAdLsILUWVnscYH1R9etf/zqee+45XLp0yZAnhZdeegn/+I//CI7j8PGPfxyPPPJI1ftEGffCliFdhmHEio+EYg8PD6OlpUXWvqUKQhr58GchcCm4PJJYR4GBwIcxs3oCi6stJdm2BIR09cQtkk41MmDSiMdsaRYAueEJEfvPLOD1/3gLmXRmvXnC5UJnfzs+9NAH4GvTHyxSDvF4HOPj42hoaMDg/9/elYc3Vafr9yRp0z1NS/fW0i2lLS20Ddu9iiADqDMigyKoXFTwKsygFaQCMiqMyDaiIHIFFUHRgevjAo4iVy+I4xQa1noFSvdK99ItTdLs+d0/4u9wkiZt0iYttHmfJ89D05JzfknOd77f973v+yUlOV264NYiaSAWCAQWDS5uXZXLEkhNTXXKwrIv4HJuezJHAiz5tzQQU/5tT7PrrNHS0oLy8nLExMQgNjbW7Z64XV1dKC4uZj9Dqj6jzAn64Hos02DsLAukqKgIeXl5mDVrFlavXt3vidluxtAPuiqVyu4UXJVKhbKyMowdO9ap12R0P8Ko2AO1LghBgeY7KgFBl6oLOt11eAmT4BO20e4X59SpU5g4cSK7TXIk2HI72rGxsYiJiXFrE4kQgqamJlRUVEDXpUdrdQf0Oj3C40YgYXQ8goODERQU5NJGD/WZUKvVkEgk/XKLsvXaNAh3dnayDS7AHCDi4+MRFxc3II25kpKSfnF8qVKMy7+1p67T6XQoKSmByWRCamqqWweHAubvDWWWWDvH2ft7bvNRoVBY7FZ6aj5qtVps3boVJ0+exJ49e5CVleXOpbkKQz/oXrhwAUFBQTaDlE6nw88//4xx48Y59Zo89U4YNBfQ1eWNIFEQNBoNlEolfH184e/nBwbNMAbuA5juFxQhBDKZjBUMiESiXu/sVNwQHByMhIQEt9/JtVot6z8skUjYbSghhJXS0ouEDqrkZpHOBmKu61hCQgIiIiLcnonJ5XIUFxfDz88PAQEBUCqVLK/T1T6+gLmGW1ZWBo1G45Zsmquu42b4RqMRI0aMQHR0dI+2nq4AdTuj5Zn+3MC4N0mFQsE2H4VCIU6cOIHw8HD813/9Fx588EHk5+ff7NktF0M/6Or1ertmySaTCTKZDJMmTXLqNXnq3TBpCtGh4IMQYraqCzDzG0GMAGn9LejeeH+5pQS9Xm9Rh9RoNBaiAZFIBKFQyGbiDMPYVaq5EkajkZ3dZe3LYA/ci50+rLe/QUFBdjM6Or4mNDR0QOqoNJu2F/zoZ0MveHqxc9fi7+/vcCDmyq8H6oZC57v5+/sjOjqaVaXZUtf1x8SIwmQyoaqqCq2trUhLS3PpDoULg8GA2tpa/OUvf8GlS5fg7e0NPz8/LFq0CEuWLHHLMd2AoR90DQZDjwYz1k0tR6DuPAWi2IYurT9CQ0dAwOdkdqbrIF7jYfJdCsCxJhl3i0U9DZRKJdvsi4iIcJvVIj1+c3MzqqqqEBkZ6ZD0sydwzWW4218aiGmjrqKiAiaTCRKJxO03FMrFrqmpcVpwQJkG3NIEl/JlLxBTsxh/f/8+1aadhT2/BC64Jkb0s3Fkdp09OCsZ7g/Onz+P5557DnPnzsXKlSshEAig0Wggl8stKGg3OTxB15mgq9VqUVFRAYWiA9nJX8OguYrAoARzGYEQgMgBhsDotw6EF+10k4z6sdbX1yM+3lw3tWYZWG/l+3sh07lxvr6+SEpK6nfWYw+0DtnR0YGGhgbWm0EsFrPr6U9nvifQeXW0POOKOjQ3ECsUCqhUKjYQBwQEsM+PGjVqQPxd+xP8rOuq3N0XNxBzWSB03JVSqURaWppbb5oajQabNm3C6dOnsWfPHmRkZLjtWAMAT9B1JOhyvW2TkpLMd1XShdqyzRgZXQsQHgAjCD8eRuFjILyRTjfJaKZJLxpbwceaZdDZ2dmtptrTVp4Lus3u6uqCRCIZEDJ+S0sLqyaj4hDamacXPACLjJjKUvsCbmMuNTXVrRQpwPxdq6mpQU1NDbsr4fF43UoTrswGubXiUaNGuTT4WTe4aPOR+k5ER0f3u3bbG86ePYsVK1Zg3rx5WLFihdsVegOAoR90e3MaO336tMUobC648uCYmJhuGcSpU6fwbxNHA6QFYPxAEA6jE8EWMGdhZWVl8PPz61OmaW8rz936cgMXpSs1NDS4XNdvDyqVCqWlpayLWk9r5FKkOjs7Lbiq3Iy4pwudW0oYqDqqRqNBSUkJGIaBRCJhWQIGg8EiI+aOGOKWJpwNXFyF18iRIxEZGen2Ner1ehQXF0Oj0UAsFkOtVrtkdp0tqNVqbNy4EWfPnsWePXuQlpbmolUMOjxB99y5c8jMzOwWCKi3bUhIiF07RKf5tqQTPMN5MKYG6AwilP0agi6NECkpKS5tPtCtvFwutwhcXl5eUCqVCA8PH5AaI9fAXCKR9FkpxJ2yS9fDMAybEYtEIvZC7+zsRElJCWtj6e7MiDuipzfOLQUNxNz1ODLrjYLrl5CSkuJWRgJFU1MTK+G1vlFz1XWdnZ1QqVROrccaMpkMK1euxCOPPIK8vLyhkN1yMfSDLmUL2ENRURFSUlLYLjbX21YikdgdKwMABQUFLN8W6Lluy+jPQ6B7F4TooNHoYdBr4ePrD8bvMRDvqf1YYe+gDR2GYSASiaBWq9kLnVuWcKYr3xO4HfvbbrsN0dHRLs/CuLPRuL63DMMgNjYWYWFhLt/KW4NKvENDQ/vtq2u9HpVKZXFjoZ9PbW0tGhoa7PoluBparRZXr15lVXOOBng6pt0ZdZ1arcaGDRtw4cIFvPvuuy6RmN+E8ATdS5cuIS4uDkKhkK2NSSSSHpsfNLMtKiqC0Whksy2qpul+EvXwUr8MtUYAlcpsIu3r5weG6AB0wOCzBoSf4oLVWoL6AisUCptrMhgMFvVhylPlBmJnvQxophkYGDgg2TRXNBIXFwd/f/9uW3nuevz8/PodiPV6PVsPHzVqVI+cW0IIOprl0Gn0CIkMhpfQ8feDG4hbW1vR3t4OgUCA0NBQiEQiNoC548ZC31c60t0V9pnW6jqFQgFCCA4cOAAfHx8cP34cixYtQn5+vtupg4OIoR90CSE9DoIsLi6GTqeDSqVyyNuWa7jBMAwrOaVbea1Wa+HsJRKJYFTsB7TfAbxw+AcEgMd9fdIGEz8LRp9lLlszHSVTV1fndL3PmkPc1dVl4RFrT6Y50E0r4EaADwoKYqWm1uDWVGkG6QjdyxYIIWhsbER1dbVD72v1pWs4/NYx1Jc3gsfnQeAtwJ1zJ+KuBXc47Flh7Zfg6+trt+btCn8GwKzQu3r1Kvz8/JCcnOzW7b1SqcSaNWtQUlKC+Ph4VFdXIyQkBP/4xz/cdsxBxvANujQwlZeXIzw8HOnp6b02Z7h2iz0FZsodbG1tRXNzMzLj/w4/Hx0E3iJ4CQTw8vK68f+JDmCM0PvtcMl6qcaejnZxRcbA5RBTOhGdiRYYGAilUskKKgaiMafX61m60qhRo5wO8PZ4t9YZMXcdVHBAA1FvGfyvl2uxe/mH4PF5CAg2B3W9Vg95Syekd4/F/DWzez1PR/0S7DUfuaUJRwIxIYRtso4aNcqtvrSEEJw+fRr5+fl44okn8Oc//5k9P8cndN+SGH5Bl3Z9KyoqEBYWBoFAAIFAYHdOU19Mabjb+pSUFIQKd8Okr4Je7wOdXg+D3gACAi+BAN5eBgi8g2AK+Jvz20RiAEOaQMCDqisQpWVlEAgESElJcavGnvI6qXSXz+eDz+fD19eXLbO4Q3LKrRW7umNvrURTqVTw8vJCQEAANBoN1Go10tLSHA5Eu5Z9gPryJoupG4D5Zt/R3Inl7z+FqETbhH6tVovS0tJ++SVw7RZpICaEdDPKoYFOqVSiuLgYYrHY7cpAlUqF9evX48qVK3j33XeRnJzstmPdhBj6QRe4Ye9IrftotuLj48NOE01IsJw225dgy6VjcalKPP1p8HXvAghnpcEE5gudGBvQ2DEV15ozHW9sEQKe/nvw9V8AJhU0Wg3UWn8w/o/BP9i9TTnATI8qLS0FIYRtNtqzjLTmEPd1q0p1/UFBQU4P1+wrGhsbUV5ezn4OarWanQLRU81b0abEqw++AXFEsM3Pr7WhDXcvvgvTFtxh8Ty3Pk3NmVwJymrhZsS0VGYwGFgOursCLiEE//rXv7Bq1So8+eSTWLp06VCu3drD0B5MSUF9S41GYzdtuEAggEqlYn/uS7C1FjdYj3UxCXLBMySBMVUAJARgvMAQA4SCdpi84hGd8AiiE/0tGluVlZVstkWzR1pP5es/B1/3BTRab3SpefDzC4E42ASGvA+D3gcmL+e8JBwFnSFHZ7tx6VF0XLufn5/FQEfKIaa7C6PR2E380NOFZ11KcJeunwvuTUUqlVpkmlz/3qamJps1b71O3zOThbkxz46Cli8CAgLcNqaHe1MHbpj+iMVi+Pv7Qy6Xo7a2tptku7fPyBEolUq88sorKC0txeeff46kpCRXLMkCixYtwtdff43w8HBcunTJ4nfbtm3DypUrcf36dYwYMQKEEOTl5eHo0aPw8/PD/v37kZOT4/JzcgZDJugSQlBeXo64uDibHEo6EdhWk8xRcQP1fs3JybG9pWa8YfB5Hnz9EfD0JwFiAMCDUTAZRu85AGPufgsEAoSEhFhQgbiNuvr6ehh0rciK/zu0Oh94efMgEvnfqIWBB77uY5gE4206nPUVdNxQZWUloqKiep2Fxi77N8pTQEAAO42WK+agUwa42156kTMMw5YS4uPj7Q8JdSG4I2zsdextjbDhBuKGhgaolCoYoEdbSzv8An3hJfACj8+7Mb2ZAeLT49j3oze/BFfDaDSivLwcSqUSmZmZ3dgX3M+ooaGBLXU46+ELmN/Tn376CatXr8ZTTz2FXbt2uY3G9/jjj2PZsmVYuHChxfM1NTX47rvvLEZkffvttygrK0NZWRlkMhmWLl3q9sGTvWHIBF2GYTBmzBi7TmN01pn1TLLeoFarUV5eDr1e75gLP+MLo/d8GL3mAERlHuuDZCbVAAAgAElEQVTD9K4+417kXV1daLz2OXgM4OcfCKPR9JsCjYDP58PLSwBvQTuM+grwvSW9vrYjUKlUKCkpgVAoRHZ2dr+9GbikeTpzitsIqq2thVwuZ5t1sbGxCAwMdHtzhXJu+zLCxuYssaeBwzu+hcCbD41GY57gzONBo9RBHB6M+KwYtLe3o7S0FBEREZBKpW738gXAjpGPjY21O7jU1mfEDcSNjY0oKyuzGMljy9ZToVDg5ZdfRmVlJQ4fPoyRI0e6dW2TJ09GdXV1t+eXL1+OrVu34v7772efO3LkCBYuXAiGYTBx4kTWEyQqKsqt59gThkzQ7QnUlrGjowNFRUUQiUTsVt5ezZA7bpxObnAKjLf54QQMBgOqqqrQ3t6OjBQx/L39QBhL0YbRYITeoIdeb0BJ8S9QqNssFFvO0oi4ajJ3Z2B8Ph8ikQh+fn6svj89PR2AmRZWXV1tQfWin5ErvG5p+UKlUiE9Pd1lVLc75/4bFC0q/PSZDMRkAsDAyBCERopxd94UnL9wHgaDAUFBQTAYDGhpabHP83YB9Ho9SktLodPpMHbsWKeP01MgVigUaGpqQnl5OYxGI/bs2YOAgACcPHkSy5YtwzvvvDMgNxRbOHLkCGJiYjBmzBiL522NWK+rq/MEXXeBW7fl8/mYNGkStFotS/OqrKy0qD1SmWljYyNqamoQFxfn8Ba7v+fJJf4nJyeDZ7oGoj6EG3PZzOAL+ODzCQBfZGTNhIn4WWSP3KmtXBqRLZtJrposJSVlQLb1lP8aHx9vkYFx2QJcqhcNlI40thw5pqvLFwzD4L4/zcC//XEcrsrKoFXrEZ0YDlFcAKp/rUZKYgoiIiIsShO1tbWszSJ3Tf3dXdB6uqt9KLiBmJaPOjs7IRQKUV5ejsmTJ+OLL77AiRMnBoV329XVhY0bN+K7774b8GP3BUMq6NIvWU9NMl9fX/j6+rJNIHoXl8vlqKioYNVAYWFh4PF46Orqcpls1hba29tRVlaG4OBgiwmqhB8Pwk8Hz3gFBKE3Ai8xmYUWXncDTAB4DNiLNjY2FsANhZNcLrfIHumNhWEY/PrrrxCJRP0eq+4olEol20Dq7ZheXl52a95026tWqy0M4WnQsubclpSUwMfHx+3rDI0S499nj2f9EoztOuTm5rK1fx8fH/j4+LBMBe4E546ODtTU1FgIbmim7wgdjyvh5R7THSCE4OTJk3jxxRexbNky7N+/n01KemFCuQ0VFRWoqqpis9za2lrk5OTgzJkzgzJivTcMKcqYXq+HwWBwuklGJwcLBAIkJyfD29ubvcDlcjm7Fe5VBuwE1Go1Wy/jekJYgHRCoHkTjKkcDKG2lTwYBRNhFD4NMI4HEb1ej9bWVlRXV0Oj0cDLy6ubos4dHrvUj7WzsxOpqakutZbkijnkcrmFSTf1nXCGc9sfcAUHffVL4AZi+uBOgKAPGlS5uxWqsnQnOjs78Ze//AV1dXXYs2ePRcNqoFFdXY0//OEP3dgLADBy5EicO3cOI0aMwDfffIO3334bR48ehUwmw7PPPoszZ84MxCkOD55ufn4+m0nl5uay3XF70Ol0FpODe7o4dTodKwGmFzhXJNBTfZgLo9HIjjyxpmPZBCHmoGssBcAHEWSC8Jy7U1NVXn19PRISElg1mfUFrtVqbY5o7wu423p3meHYOmZDQwMqKipYAyN7Y+ddic7OTouZYa7kpNrjRQuFQqjVavj7+yM1NbVHwyZXnMOJEyewdu1a5OXl4Yknnhi02i0APPzwwzh58iRaWloQERGB9evXY/HixezvuUGXEIJly5bh2LFj8PPzw759+yCVSgfiNIdH0C0pKUFhYSFkMhkuXLgAnU6H0aNHIzc3F+PGjUNGRga8vLygUqlw7do1dHR09Ln+xb0YaDCm9WGuWou79aJBaCCm/FLQ2WSOTKWla6Lr4Zqnc9fUW1ChbmeOSmldAXvqLnuG8DQQU0OZvvBlrf0SBsKHgmbUdXV1CA8Ph8lk6iZQofV8V7zvcrkcL774Ipqbm7F79267is7+wBbvNj8/H//4xz/g7e2NpKQk7Nu3j02KNm3ahL1794LP5+Ott97CzJkzXX5OLsDwCLrW0Gg0KCoqQmFhIc6ePYtLly5Bo9FAo9Fg0aJFmDNnjksd8bn1Yblczja1hEIhlEolgoKCkJqaOiC+qGq1GqWlpQDQq3VlT+BSiOiaCCHshc31uKVMCLlc7vJSgj0QQlBbW4va2lqHt9jW046th2w6cnNx1C/BlaAS3uDgYCQmJlqcn62bi8Fg6PPYJ0IIvv/+e7z88stYsWIFFi5c6LYk4Z///CcCAgKwcOFCNuh+9913uOuuuyAQCLBq1SoAwJYtW3DlyhU8/PDDOHPmDOrr6/G73/0OpaWlN6PibXgGXS5MJhPuvvtuxMXFYfr06bh69SrOnj2LX3/9FbGxsRg3bhxyc3MhlUohFotdchFRxZNarYZYLIZGo4FKpWKVTa6qD3NBRw61tLQ4Vr5wFEQHnvE8QDphJBHoVMdDLr+h9zcajdDr9QgLC0N8fLxbm48UdFsvFou7BSFnYS2dpSOFrFkglJLVH7+Evpwb/UxHjRrl8M3M+uaiUCi6jX2yleV3dHRgzZo1aGtrw+7duwek8dRTjfbLL7/EZ599hk8++QSbNm0CAKxZswYAMHPmTKxbt87pSd8DgOEhA+4JPB4PBw8e7BaE6BdaJpPh5MmTeP3116FQKJCWlsYG4TFjxjh1cVEZbXNzM5KSkrplX7QBROWY3FoqDcTObnf7qiZzBDz9aQi0r5ud0mCCAAxGCMIQHPMKFCEjUVJSgoCAAISFhUGtVqOioqKbbJY26lwRiA0GA6u0chXn1lo6C1iKOa5du4b29nbodDqIxWJERETAYDAMiJjj6tWrCA8Pd1pYYU8pSDPipqYmtpmrVqtRUFAAf39/HDx4EC+88AIWLFgwqLVbig8++ADz5s0DYObdTpw4kf0d5d3eShg2QReAzayPx+MhMTERiYmJePjhhwGYmy+//PILZDIZPvzwQ/zf//0fBAIBcnJykJOTA6lUipSUlG6ZFSEETU1NqKqqQnR0NMaPH2/zSysUChEWFsYGY24t9fr16xbeBbbqw9ZQKpUoLS2FUCi0L1HuIxjjVQg0rwEQmNV15hMGjNdh6shDadVzSE7JsSmq4DYf6+rqWHYBt/nozLly39+BkAxTMYdAIEBzczPCw8MRHx/P1vKrqqos6Hj27CL7Alov7uzsxOjRo3s0UHcGPB7PZiC+evUqfvnlF1RVVcHHxwc7duxAV1cXlixZ4pLj9hWvvfYaBAIBHn300UE9D1diWAVdR+Hl5cUG2KVLl4IQAoVCgXPnzkEmk+HVV19l/XlpNgwAFy5cwNy5c53mSnJNZKhShrvdra2thUKhYLMxrpquqqoKnZ2dvU7B6Cv4uoMATBZSZoPRCK0WEHprIM1shUlo+7je3t7dbi6UMdHW1obq6mqLBlBPTS1quC0UCt3ORaWw55fg4+MDsVjM/h3XEL65uZmlGFobGDkaiNva2lBaWoqYmBi3i1YIITh27BjWr1+PVatW4ZFHHgGPx2PXNJjYv38/vv76axw/fpx9D25G3q2zGDY1XVeDqsiOHTuGHTt2oK2tDbGxsYiOjmYpazk5OS7JeiioO5lcLkdTUxNUKhV8fX0RFhbGSptdzbX1VtwHQAgwfJhMJmi0WvB+aw4yUIPwJdD7bevz69tranGnzra2trKBbyA4twAs/BKsp0M7Aq6Yg3pMWIs5rEtWdMy6VqtFWlqa2+vFbW1tWLVqFdRqNXbt2jWo0ljrmu6xY8ewYsUK/PjjjxblucuXL+ORRx5hG2nTpk1DWVmZp5E2nLB7925ERUVh1qxZMJlMKC4uhkwmw9mzZ3HhwgUYjUZkZWVBKpVCKpUiLS2tX3Z+1O2M+s1SyhB3jJCfn59FltWf43kr7wchXtDpzGZBQqHwxhecdIHw06H329Ln17cFk8ls8NPY2Ij6+nrw+XwIhUKLNbmrUUcDn0ajwahRo+Dn5+ey17bFi6bCB5PJhObmZiQkJLh9zDohBN988w1effVVvPjii5g/f/6gTnCwxbvdtGkTtFotWxKcOHEidu/eDcBccvjggw8gEAiwfft23HPPPYN27j3AE3QHA7RWe/78eZw5cwYymQxXr16FSCRiucNSqdQhzq5Wq0V5eTm0Wi0kEond5hGXOkQDMTdzpKY4jmRuhBDo216BF/kXGH4wvK3pRkQJg3AZTN6u/dJrtVqUlZXBYDCwxH86A42uiTtck8sC6WvwoF7JlZWVLp9W0dMx6fw3g8EALy8vGAwGt4o5WltbkZ+fD4PBgF27diEiwvZUi/7AFu+2ra0N8+bNY+fOffrppxCLxTel362L4Am6NwsIIWhpaYFMJoNMJsOZM2fYwZI0G87JyWE9EnQ6Herr69HY2IjExMQeB2raA60P04ClUCgsmj8ikaibgQz1LQjyb0da9A4wMJvsgGHMjTQoQZgw6P13A4xr1FBczq0jExXsbeFpEHbUu4D6JXh7eyMlJWVA6sX2JLz2xBzWkzmc3U4TQvDVV19h48aNWLt2LebNm+e2m4ot3u0LL7yAkJAQrF69Gps3b0Z7ezu2bNmCo0ePYufOnaxMNy8vb9D9bl0ET9C9mWEymVBeXs4G4fPnz6OrqwthYWGorKzEmjVrMHv2bJdudbn1YZo5CoVC1reAjh0PDg4GYyyGQPM3MKbrAHgADCD8DOh98gGea/T+dEyPSCRCYmJin0oidKYbd106nc4uHc8Vfgl9gVqtRnFxMXx9fZGSktLrWinNi3vT5O5eehtI2dLSgueffx4Mw+Dtt992+XggW7Cu0aampuLkyZOIiopCQ0MDpkyZgpKSEjz99NOYMmUKyxzi/t0tDk/QvZWg0+kwb948KBQK3HnnnSgtLcWlS5fg4+OD7OxsNiNOTEx0GY+SNgYrKyvh7+/PDvq8kWEFIjjgOvg8FcCLdNr/wR6oIY5CoUBqaqrLx/TYyxypSlAsFkMikQxYdksnVvQ3yPcm5lAoFEhISMC3336LzZs346WXXsLcuXMHrHZrHXSDg4PR0dEBwPw+iMVidHR04A9/+ANWr16N22+/HQAwbdo0bNmyZaD8EdwJjzjiVoK3tzfWr1+PrKws9jlCCDo6OnD27FnIZDIcPnwYlZWViImJQU5ODquoGzFihNMXFndqxIQJEyxcrGiG1dx8HeXltD7cAZGIsBlWXwI/t4Z622232Z1u0F8wDAN/f3/4+/sjKiqKHWHT1taG6OhoaLVaXLx4kRUS0GyYSptdBZVKheLiYohEIqcnVtiCPTEH9SHesWMHfvzxR6hUKtx///1Qq9XQ6XRucZJzFo66/w1VeILuTQpuwAXMX1SxWIwZM2ZgxowZAMzZTk1NDQoLC1FQUIDt27ezEyBoo27MmDF2Db+5jme26FjcgMUl0tML+9q1a1Aqlb3Wh63BraEOFOcWsPRLsA7y3IBl7UHs6LpswWQysUM+nZHw9gVUzHH8+HFcvHgRb7zxBqZPn46ioiKcO3duUGlVERER7JichoYGtsQxFHi3zsJTXhhiMBgMuHz5MmvyU1RUBIZhMHbsWFbIkZKSwnaX4+LiEBsb26+sjisOkMvlrMG4dUOLBqDm5mZIJBILgYE7Yc+BrDdw18Wte/fEtWWM5eDrDoBnKAQhDBraRkPNzENMXK7bJbVNTU14/vnn4evrix07djg/YsqFsC4v5OfnIzQ0lG2ktbW1YevWrYPpd+tuDJ+a7rFjx5CXlwej0Ygnn3wSq1evHuxTGlQQQqBUKnH+/HnIZDL88MMPOHv2LOLj4zF16lRIpVKMHz/e5RQpykmlzR+1Wg29Xg+RSIT4+HgEBwe7PfPijkFyhA3hCKwbdVxf5TBRGUIFGwDoYDIREALw+TyA8YXO710QfnL/F2UDJpMJn3/+OV5//XX89a9/xezZs2863u3s2bPx0EMP4dq1a4iPj8enn36KkJCQwfS7dTeGR9A1Go2QSCT4/vvvWeewgwcPssMPhzuam5sxe/ZsbNmyBcnJyThz5gybETc2NiI5OZktS2RnZ9ucreYsdDodOygxPj6enVGnUCjsWkS6AiqVih0PlJSU1C+BSE+44avcghjhf5hVeoQHhgEYnnkcO8MYQHgJ0AUccvnxGxsbsWLFCgQGBmL79u2uc5XrAW+++Sbef/99MAyDzMxM7Nu3Dw0NDZg/fz5aW1uRm5uLAwcODFjZ6CbF8Ai6p0+fxrp16/A///M/ANDNBs4D2HXFMhqNKC0tRWFhIc6cOYOLFy9Cp9MhMzOTDcTp6elO+bHW1dWhpqaGdVqzPi518aJZI7c+TGXNzgoeTCaTRZ3andONLY6rOQ5v9SsAjODxOTPDCAEhJhDwUdr8CoT+Gf1qQLLHM5nw6aef4s0338SGDRswa9asAclu6+rqcPvtt+PKlSvw9fXFQw89hHvvvRdHjx7FnDlzMH/+fCxZsgRjxozB0qVL3X4+NzGGB3vB1rjlIUK0dhnsXZh8Ph9paWlIS0vDE088AcBcIrh48SIKCwuxc+dOXL58GQEBAWxtWCqV2vQloJzboKAgjBs3zm6WSRs/3MDIraPSAZR0ai6tEdvLoNrb21FSUoLIyEinbRD7g+vXr6Or9TySo4zgMTdKJgzD/Hbp8QEIEB3JQ0snYRuQXAYCHU3vSOBsbGxEXl4eQkJC8OOPPw4Yv5jCYDBArVbDy8sLXV1diIqKwokTJ/D3v/8dAPDYY49h3bp1wz3o2sWQCroeuBY+Pj6YNGkSaxBNCEFrayvOnj2LwsJCHDp0CNeuXcNtt90GqVSK9PR0HD16FPfddx8mT57cJ86tl5cXQkND2W0yFTzI5XK0t7dbOJPRIOzr64vKykpoNBpkZWW5VETSE3Q6HUpKSkAIweiU8eDpvwFgtPGXBIARfgHJiBPFsYkBFajQUfPcAai23MlMJhMOHTqEt956Cxs3bsTvf//7Aa/dxsTEYOXKlbjtttvg6+uLGTNmIDc3F8HBwezN9Vb0uB1IDKmg60r6yciRI9mRLQKBAOfOnbOrHx8uYBgGI0aMwD333MOajNDt/K5du/DMM89g1KhR2LBhA9LT09mMOCsrq8+OWQzDsOPLqU8AdSaTy+WoqqpCe3s7hEIhQkJC0NbWxspm3ZXpcufdsQ06ogcMQoB0ovtlZQThJYLwEyyeFQgENkfN03JLfX09NBoNvv32W3R0dODKlSuIj4/Hjz/+OGjfu/b2dhw5cgRVVVUIDg7G3LlzcezYsUE5l1sVQyrojhs3DmVlZaiqqkJMTAwOHTrEbnn6gh9++MGCdrN582ZMmzaNpb1s3rwZW7a41mHrVgOPx0NcXBz4fD4uX76M8PBw6HQ61gR+3759+OWXX+Dl5YXs7Gy2PpycnNznoMgwDPh8PpqbmyEUCnHHHXeAz+fb5NlyaWv9McSh0Gg0KC4uhlAohFQqvVHjZryg890C767nAOi47xDABELvu8Gh17f2IDYajTh//jwKCwsRHR2NpqYmTJ06FZ988gkyMjL6tZa+4H//93+RkJDAnt+cOXNQUFCAjo4OGAwGCASCYcG17Q+GVCMNAI4ePYrnnnsORqMRixYtwtq1a/v0OtwxzhT29OMe9AzqpkVN4M+cOYOKigpERERY1IfpaPjeXstRvwRaH6aDQjUajcP1YVvHra2tRV1dXY/HZUx14Ov+Dp6hAAAfRsF0GL3nAjznWQX19fV49tlnERUVhW3btrHiFZPJBELIoIgdZDIZFi1ahLNnz8LX1xePP/44pFIp/vnPf+KBBx5gG2lZWVn405/+NODndxNheLAXXImEhAR2QOXTTz+Np556yq5+3APnQdkNMpmMpa21trZCIpGwJvDZ2dkWzSW5XI6SkhKEhIQgISGhT05b1vxhvV7PTgGmkyusX5dKeIOCgpCUlOT2YGcymfDxxx/jnXfewZYtWzBz5sybSjb7yiuv4L//+78hEAiQnZ2N999/H3V1dZg/fz7a2tqQnZ2Njz/++KaQHA8iPEHXWdTV1SEmJgbNzc2YPn06du7ciVmzZlkEWbFYjPb29kE8y6EFo9GIK1eusNnwxYsXQQhBWloaWlpaEBkZiY0bN7qUBsatD1P+MHDDOEapVKKjowNpaWkDQj+rra3Fs88+i7i4OLz++usDcsyOjg48+eSTuHTpEhiGwQcffIDU1NRh3b9wATxBtz9Yt24dAgIC8N577zldXvAYOvcddMLB8uXLkZ2dDZPJhNLSUojFYuTm5rL14ZiYGJdmgkajEY2NjaisrGQ78pRV4ArDdFswmUz46KOPsGfPHvztb3/D9OnTByy7feyxx3DHHXfgySefhE6nQ1dXFzZu3GjT/9YDh+EJus5ApVKxfqUqlQrTp0/Hyy+/jOPHj9vUj/cEj6Fz/3Dq1CkkJCSw/qp01DzXBL6+vh4JCQkWJvBBQUF9ClpGoxGVlZVsdksndFDDdFqWoPVhyjPuz4SHmpoaPPPMM0hMTMTWrVvdaopjDblcjrFjx6KystLi/fL0L/oNT9B1BpWVlfjjH/8IwMylfOSRR7B27Vq0trba1I/3Bo+hs3tBTeCpmu78+fPQaDTIyMhgA/Ho0aN7bZpRcUV0dDTi4uJ6DNq0PkyDsFwuZ6lqNAjbqg9bn/f+/fvx3nvvYdu2bZg2bdqA126Liorw1FNPIT09HT///DNyc3OxY8cOxMTEePoX/cPwUKS5ComJifj555+7PR8aGorjx4/3+/WbmprYQBoZGYmmpiYAthV1dXV1nqDbC3g8HiQSCSQSCRYuXAjAbExTVFQEmUyGPXv2sCbwOTk5bCBOSEgAj8dDe3s76uvrodVqWSvM3sAwDHx9feHr64vIyEgA5iBKJxvX19dDoVCAYRgEBgZa+PQyDINr165h2bJlkEgkKCgosDvzzt0wGAy4cOECdu7ciQkTJiAvLw+bN2+2+Jvh7n/raniC7iCjr19oW7XidevW4b333mM5lBs3bsS9994LwOxDsXfvXvD5fLz11luYOXOm6xZxE4Iask+YMAHADRN4OiD0iy++QFVVFYRCIVpaWrBy5UrMmjWrX2PPeTweAgMDERgYyPJUqU+vXC5HZWUlXnrpJdTX16OlpQVLly7F4sWL4e/v75I19wWxsbGIjY1l36cHH3wQmzdvtut/60H/MTDidA8sQL/QAPps6Pz444/bVAItX74cRUVFKCoqYgPulStXcOjQIVy+fBnHjh3Dn/70JxiNtuSqQxfUBH7mzJl4+eWX8dVXX0EqlSIyMhJr1qxBVVUVFixYgEmTJuHxxx/Hzp07UVhYCLVa3a/j8vl8BAcHIz4+HkFBQTAajbj99tvxzjvvgGEYLFmyBK2trS5apfOIjIxEXFwcW689fvw40tPTMWvWLHz44YcAgA8//BD333//oJ3jUIMn0x0E0C/06tWrLb7Qs2bNwttvv4358+dDJpNBJBLZLS1MnjwZ1dXVDh3vyJEjmD9/PoRCIRISElhbR+qpMBzBMAxWr16NUaNGWTyv1+tZE/hPPvkE+fn54PF4rJpOKpVCIpE4xdU1Go3Yu3cv9u/fj+3bt+POO+8EwzCYM2eOq5fVJ+zcuROPPvoodDodEhMTsW/fPphMJjz00EPYu3cv27/wwDXwBF03g2voHBsbi/Xr12P16tU2v9DUIi85OZk1dHYWb7/9Nj766CNIpVJs27YNYrEYdXV1mDhxIvs3HkMSM6wDLmCmho0dOxZjx47FkiVLLEzgCwsLsXHjRpSWliIsLIwNwuPGjUNERITNMlFVVRWeeeYZZGZmoqCgYFBLCfYwduxYnDt3rtvzruhfeNAdHvbCLQxrVkRTUxM7mPKll15CQ0MDPvjgAyxbtgwTJ07EggULAACLFy/GPffcgwcffHAwT/+WBSEEDQ0NFibwzc3NrAm8VCrFmDFjcPDgQRw4cAA7duzAHXfcMWDNKKPRCKlUipiYGHz99deoqqryGIwPPOx+2J6a7hBCREQE+Hw+eDwe/vM//5OdNeVMrbimpgZTp05Feno6MjIysGPHDgBmQcf06dORkpKC6dOns0o8QgieffZZJCcnIysrCxcuXHDzKgcfDMMgOjoas2fPxubNm3H8+HEUFRXhtddeQ0xMDA4fPoxJkyaxA0MnT548oN3/HTt2IC0tjf151apVWL58OcrLyyEWi7F3794BOxcPbIAQ0tPDg5sYVVVVJCMjg/25vr6e/fcbb7xB5s2bRwgh5NKlSyQrK4toNBpSWVlJEhISiMFgsPma9fX15Pz584QQQjo7O0lKSgq5fPkyyc/PJ5s2bSKEELJp0ybywgsvEEII+eabb8jdd99NTCYTOX36NBk/frxb1nqrwWQyDcpxa2pqyF133UWOHz9Ofv/73xOTyURCQ0OJXq8nhBBy6tQpMmPGjEE5t2EGu3HVU9O9RWGrVnzy5El2+u/IkSOxZ88eAEBGRgYeeughpKenQyAQYNeuXXYbQVFRUWzzLjAwEGlpaairq8ORI0dw8uRJAGbZ6JQpU7BlyxYcOXIECxcuBMMwmDhxIjo6Oliq0XDGYPFan3vuOWzdupX1kGhtbfUYjN9k8ATdWxQHDx7s9tzixYvt/v3atWudtrmsrq7GxYsXMWHCBI+g4xYA5W3n5uayN0gPbj54gq4HNqFUKvHAAw9g+/bt3bwAPAqlmxMFBQX46quvcPToUdbCMi8vz2MwfpPB00jzoBv0ej0eeOABPProoyyXtL+CDnsNunXr1iEmJoalaR09epT9P5s2bUJycjJSU1PZCc8e2MemTZtQW1uL6upqHDp0CHfddRc++eQTTJ06FZ999hkAj9DhZoAn6HpgAUIIFi9ejLS0NKxYsYJ93p5CadasWfjoo49ACMoquygAAAOLSURBVEFhYaFdQYdAIMC2bdtw5coVFBYWYteuXbhy5QoAj4rO3diyZQveeOMNJCcno7W1tccylAfuh6e84IEFCgoKcODAAWRmZmLs2LEAzB4O/RV02GvQ2YNHRdc/TJkyBVOmTAFgNnCi9EEPBh+eoOuBBW6//XYQO4IZWwolhmGwa9cup47BbdAVFBR4VHQ2UFNTg4ULF6KpqQkMw+Cpp55CXl7esJ9IPRTgKS94MKCwbtAtXboUFRUVKCoqQlRUFJ5//vnBPsWbAvbKMXQidVlZGaZNm9bNhtGDmx+eoOvBgMFeg66/KjqNRoPx48djzJgxyMjIwCuvvALA7HswYcIEJCcnY968edDpzKPRtVot5s2bh+TkZEyYMMFh46CBRFRUFDuqyZov/dhjjwEw86UPHz48mKfpQR/gCboeDAjsNegoIwIAvvzyS4wePRqAuUF36NAhaLVaVFVVoaysDOPHj7f52kKhECdOnMDPP/+MoqIiHDt2DIWFhXblr3v37oVYLEZ5eTmWL1+OVatWuXHl/YcjfGkPbiH0JFcbcOGcB0MWP/30EwFAMjMzyZgxY8iYMWPIN998QxYsWEBGjx5NMjMzyX333WchZd6wYQNJTEwkEomEHD161KHjqFQqkp2dTQoLC+3KX2fMmEFOnTpFCCFEr9eT0NDQQZPt9gaFQkFycnLI559/TgghRCQSWfw+ODh4ME7Lg97hkQF7MLiw16CjFDFbcEZFZzQakZubi/Lycvz5z39GUlKSXfkrV0UnEAggEonQ2tqKESNGOLsst6InvrRnosOti96sHT3w4JYCwzDBAL4E8BKA/YSQ5N+ejwPwLSFkNMMwlwDcTQip/e13FQAmEEJaBuu8rcGYJX8fAmgjhDzHef5vAFoJIZsZhlkNIIQQ8sJgnacHzsNT0/VgSIEQ0gHgBwCTAAQzDEN3c7EAKOesDkAcAPz2exGAwZuZYxv/DuA/ANzFMEzRb497AWwGMJ1hmDIAv/vtZw9uIXjKCx7c8mAYJgyAnhDSwTCML4DpALbAHHwfBHAIwGMAjvz2X7767efTv/3+BLnJtnyEkH/BvhH2tIE8Fw9cC095wYNbHgzDZMG8FefDvHv7lBDyV4ZhEmEOuCEALgJYQAjRMgzjA+AAgGwAbQDmE0IqB+fsPRhu8ARdDzzwwIMBhKem64EHHngwgPAEXQ888MCDAcT/A1oLIMzUPmxU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15045" name="Picture 5"/>
          <p:cNvPicPr>
            <a:picLocks noChangeAspect="1" noChangeArrowheads="1"/>
          </p:cNvPicPr>
          <p:nvPr/>
        </p:nvPicPr>
        <p:blipFill>
          <a:blip r:embed="rId4"/>
          <a:srcRect/>
          <a:stretch>
            <a:fillRect/>
          </a:stretch>
        </p:blipFill>
        <p:spPr bwMode="auto">
          <a:xfrm>
            <a:off x="3429000" y="3352800"/>
            <a:ext cx="4572000" cy="3026166"/>
          </a:xfrm>
          <a:prstGeom prst="rect">
            <a:avLst/>
          </a:prstGeom>
          <a:noFill/>
          <a:ln w="9525">
            <a:noFill/>
            <a:miter lim="800000"/>
            <a:headEnd/>
            <a:tailEnd/>
          </a:ln>
          <a:effectLst/>
        </p:spPr>
      </p:pic>
      <p:sp>
        <p:nvSpPr>
          <p:cNvPr id="4" name="Date Placeholder 3">
            <a:extLst>
              <a:ext uri="{FF2B5EF4-FFF2-40B4-BE49-F238E27FC236}">
                <a16:creationId xmlns:a16="http://schemas.microsoft.com/office/drawing/2014/main" id="{74403A7F-FB3B-1615-7BF9-ABE7C35FF48C}"/>
              </a:ext>
            </a:extLst>
          </p:cNvPr>
          <p:cNvSpPr>
            <a:spLocks noGrp="1"/>
          </p:cNvSpPr>
          <p:nvPr>
            <p:ph type="dt" sz="half" idx="10"/>
          </p:nvPr>
        </p:nvSpPr>
        <p:spPr/>
        <p:txBody>
          <a:bodyPr/>
          <a:lstStyle/>
          <a:p>
            <a:fld id="{43DFEAF7-BCAB-445F-9F62-572CD6DAA0F1}" type="datetime1">
              <a:rPr lang="en-US" smtClean="0"/>
              <a:t>7/10/2024</a:t>
            </a:fld>
            <a:endParaRPr lang="en-US"/>
          </a:p>
        </p:txBody>
      </p:sp>
    </p:spTree>
    <p:extLst>
      <p:ext uri="{BB962C8B-B14F-4D97-AF65-F5344CB8AC3E}">
        <p14:creationId xmlns:p14="http://schemas.microsoft.com/office/powerpoint/2010/main" val="3639393323"/>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a:latin typeface="Book Antiqua" pitchFamily="18" charset="0"/>
              </a:rPr>
              <a:t>Regularization</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fontAlgn="base">
              <a:buNone/>
            </a:pPr>
            <a:r>
              <a:rPr lang="en-US" sz="2800" b="1" u="sng" dirty="0">
                <a:latin typeface="Book Antiqua" pitchFamily="18" charset="0"/>
              </a:rPr>
              <a:t>Control Impact of the Penalty</a:t>
            </a:r>
          </a:p>
          <a:p>
            <a:pPr algn="just" fontAlgn="base"/>
            <a:r>
              <a:rPr lang="en-US" sz="2800" dirty="0">
                <a:latin typeface="Book Antiqua" pitchFamily="18" charset="0"/>
              </a:rPr>
              <a:t>The calculated size of the weights is added to the loss objective function when training the network.</a:t>
            </a:r>
          </a:p>
          <a:p>
            <a:pPr algn="just" fontAlgn="base"/>
            <a:r>
              <a:rPr lang="en-US" sz="2800" dirty="0">
                <a:latin typeface="Book Antiqua" pitchFamily="18" charset="0"/>
              </a:rPr>
              <a:t>Rather than adding each weight to the penalty directly, they can be weighted using a new Hyperparameter called lambda. This controls the amount of attention that the learning process should pay to the penalty. </a:t>
            </a:r>
          </a:p>
        </p:txBody>
      </p:sp>
      <p:sp>
        <p:nvSpPr>
          <p:cNvPr id="4" name="Date Placeholder 3"/>
          <p:cNvSpPr>
            <a:spLocks noGrp="1"/>
          </p:cNvSpPr>
          <p:nvPr>
            <p:ph type="dt" sz="half" idx="10"/>
          </p:nvPr>
        </p:nvSpPr>
        <p:spPr/>
        <p:txBody>
          <a:bodyPr/>
          <a:lstStyle/>
          <a:p>
            <a:fld id="{AF3D2332-6B97-4E83-A8F3-16FEA1A058A2}" type="datetime1">
              <a:rPr lang="en-US" smtClean="0"/>
              <a:t>7/10/2024</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50</a:t>
            </a:fld>
            <a:endParaRPr lang="en-US"/>
          </a:p>
        </p:txBody>
      </p:sp>
      <p:sp>
        <p:nvSpPr>
          <p:cNvPr id="6" name="Footer Placeholder 5"/>
          <p:cNvSpPr>
            <a:spLocks noGrp="1"/>
          </p:cNvSpPr>
          <p:nvPr>
            <p:ph type="ftr" sz="quarter" idx="11"/>
          </p:nvPr>
        </p:nvSpPr>
        <p:spPr/>
        <p:txBody>
          <a:bodyPr/>
          <a:lstStyle/>
          <a:p>
            <a:r>
              <a:rPr lang="en-US" dirty="0"/>
              <a:t>By: Arjun Singh Saud, PhD Fellow, TU</a:t>
            </a:r>
          </a:p>
        </p:txBody>
      </p:sp>
    </p:spTree>
    <p:extLst>
      <p:ext uri="{BB962C8B-B14F-4D97-AF65-F5344CB8AC3E}">
        <p14:creationId xmlns:p14="http://schemas.microsoft.com/office/powerpoint/2010/main" val="10111560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a:latin typeface="Book Antiqua" pitchFamily="18" charset="0"/>
              </a:rPr>
              <a:t>Regularization</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fontAlgn="base">
              <a:buNone/>
            </a:pPr>
            <a:r>
              <a:rPr lang="en-US" sz="2800" b="1" u="sng" dirty="0">
                <a:latin typeface="Book Antiqua" pitchFamily="18" charset="0"/>
              </a:rPr>
              <a:t>Control Impact of the Penalty</a:t>
            </a:r>
          </a:p>
          <a:p>
            <a:pPr algn="just" fontAlgn="base"/>
            <a:r>
              <a:rPr lang="en-US" sz="2800" dirty="0">
                <a:latin typeface="Book Antiqua" pitchFamily="18" charset="0"/>
              </a:rPr>
              <a:t>The Lambda Hyperparameter has a value between 0.0 (no penalty) and 1.0 (full penalty). This Hyperparameter controls the amount of bias in the model from 0.0, or low bias (high variance), to 1.0, or high bias (low variance).</a:t>
            </a:r>
          </a:p>
          <a:p>
            <a:pPr algn="just" fontAlgn="base"/>
            <a:r>
              <a:rPr lang="en-US" sz="2800" dirty="0">
                <a:latin typeface="Book Antiqua" pitchFamily="18" charset="0"/>
              </a:rPr>
              <a:t>If the penalty is too strong, the model will underestimate the weights and underfit the problem. If the penalty is too weak, the model will be allowed to overfit the training data.</a:t>
            </a:r>
          </a:p>
          <a:p>
            <a:pPr algn="just">
              <a:defRPr/>
            </a:pPr>
            <a:endParaRPr lang="en-US" sz="2800" dirty="0">
              <a:latin typeface="Book Antiqua" pitchFamily="18" charset="0"/>
            </a:endParaRPr>
          </a:p>
        </p:txBody>
      </p:sp>
      <p:sp>
        <p:nvSpPr>
          <p:cNvPr id="4" name="Date Placeholder 3"/>
          <p:cNvSpPr>
            <a:spLocks noGrp="1"/>
          </p:cNvSpPr>
          <p:nvPr>
            <p:ph type="dt" sz="half" idx="10"/>
          </p:nvPr>
        </p:nvSpPr>
        <p:spPr/>
        <p:txBody>
          <a:bodyPr/>
          <a:lstStyle/>
          <a:p>
            <a:fld id="{7FA2A361-DB04-4503-AD82-21844CAADA1F}" type="datetime1">
              <a:rPr lang="en-US" smtClean="0"/>
              <a:t>7/10/2024</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51</a:t>
            </a:fld>
            <a:endParaRPr lang="en-US"/>
          </a:p>
        </p:txBody>
      </p:sp>
      <p:sp>
        <p:nvSpPr>
          <p:cNvPr id="6" name="Footer Placeholder 5"/>
          <p:cNvSpPr>
            <a:spLocks noGrp="1"/>
          </p:cNvSpPr>
          <p:nvPr>
            <p:ph type="ftr" sz="quarter" idx="11"/>
          </p:nvPr>
        </p:nvSpPr>
        <p:spPr/>
        <p:txBody>
          <a:bodyPr/>
          <a:lstStyle/>
          <a:p>
            <a:r>
              <a:rPr lang="en-US" dirty="0"/>
              <a:t>By: Arjun Singh Saud, PhD Fellow, TU</a:t>
            </a:r>
          </a:p>
        </p:txBody>
      </p:sp>
    </p:spTree>
    <p:extLst>
      <p:ext uri="{BB962C8B-B14F-4D97-AF65-F5344CB8AC3E}">
        <p14:creationId xmlns:p14="http://schemas.microsoft.com/office/powerpoint/2010/main" val="23474819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a:latin typeface="Book Antiqua" pitchFamily="18" charset="0"/>
              </a:rPr>
              <a:t>Regularization</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algn="just">
              <a:buNone/>
              <a:defRPr/>
            </a:pPr>
            <a:r>
              <a:rPr lang="en-US" sz="2800" b="1" u="sng" dirty="0">
                <a:latin typeface="Book Antiqua" pitchFamily="18" charset="0"/>
              </a:rPr>
              <a:t>Dropout Regularization </a:t>
            </a:r>
          </a:p>
          <a:p>
            <a:pPr algn="just">
              <a:defRPr/>
            </a:pPr>
            <a:r>
              <a:rPr lang="en-US" sz="2800" dirty="0">
                <a:latin typeface="Book Antiqua" pitchFamily="18" charset="0"/>
              </a:rPr>
              <a:t>The term “dropout” refers to dropping out units (both hidden and visible) in a neural network.</a:t>
            </a:r>
          </a:p>
          <a:p>
            <a:pPr algn="just">
              <a:defRPr/>
            </a:pPr>
            <a:r>
              <a:rPr lang="en-US" sz="2800" dirty="0">
                <a:latin typeface="Book Antiqua" pitchFamily="18" charset="0"/>
              </a:rPr>
              <a:t>Simply put, dropout refers to ignoring certain set of units/neurons, which is chosen at random, during the training phase. These units are not considered during a particular forward or backward pass. </a:t>
            </a:r>
          </a:p>
          <a:p>
            <a:pPr algn="just">
              <a:defRPr/>
            </a:pPr>
            <a:r>
              <a:rPr lang="en-US" sz="2800" dirty="0">
                <a:latin typeface="Book Antiqua" pitchFamily="18" charset="0"/>
              </a:rPr>
              <a:t>Dropout roughly doubles the number of iterations required to converge. However, training time for each epoch is less.</a:t>
            </a:r>
          </a:p>
          <a:p>
            <a:pPr algn="just">
              <a:defRPr/>
            </a:pPr>
            <a:endParaRPr lang="en-US" sz="2800" dirty="0">
              <a:latin typeface="Book Antiqua" pitchFamily="18" charset="0"/>
            </a:endParaRPr>
          </a:p>
          <a:p>
            <a:pPr algn="just">
              <a:defRPr/>
            </a:pPr>
            <a:endParaRPr lang="en-US" sz="2800" dirty="0">
              <a:latin typeface="Book Antiqua" pitchFamily="18" charset="0"/>
            </a:endParaRPr>
          </a:p>
        </p:txBody>
      </p:sp>
      <p:sp>
        <p:nvSpPr>
          <p:cNvPr id="4" name="Date Placeholder 3"/>
          <p:cNvSpPr>
            <a:spLocks noGrp="1"/>
          </p:cNvSpPr>
          <p:nvPr>
            <p:ph type="dt" sz="half" idx="10"/>
          </p:nvPr>
        </p:nvSpPr>
        <p:spPr/>
        <p:txBody>
          <a:bodyPr/>
          <a:lstStyle/>
          <a:p>
            <a:fld id="{C5AB18D2-7926-454A-AFF2-09066BEAA327}" type="datetime1">
              <a:rPr lang="en-US" smtClean="0"/>
              <a:t>7/10/2024</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52</a:t>
            </a:fld>
            <a:endParaRPr lang="en-US"/>
          </a:p>
        </p:txBody>
      </p:sp>
      <p:sp>
        <p:nvSpPr>
          <p:cNvPr id="6" name="Footer Placeholder 5"/>
          <p:cNvSpPr>
            <a:spLocks noGrp="1"/>
          </p:cNvSpPr>
          <p:nvPr>
            <p:ph type="ftr" sz="quarter" idx="11"/>
          </p:nvPr>
        </p:nvSpPr>
        <p:spPr/>
        <p:txBody>
          <a:bodyPr/>
          <a:lstStyle/>
          <a:p>
            <a:r>
              <a:rPr lang="en-US" dirty="0"/>
              <a:t>By: Arjun Singh Saud, PhD Fellow, TU</a:t>
            </a:r>
          </a:p>
        </p:txBody>
      </p:sp>
    </p:spTree>
    <p:extLst>
      <p:ext uri="{BB962C8B-B14F-4D97-AF65-F5344CB8AC3E}">
        <p14:creationId xmlns:p14="http://schemas.microsoft.com/office/powerpoint/2010/main" val="18820610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a:latin typeface="Book Antiqua" pitchFamily="18" charset="0"/>
              </a:rPr>
              <a:t>Regularization</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algn="just">
              <a:buNone/>
              <a:defRPr/>
            </a:pPr>
            <a:r>
              <a:rPr lang="en-US" sz="2800" b="1" u="sng" dirty="0">
                <a:latin typeface="Book Antiqua" pitchFamily="18" charset="0"/>
              </a:rPr>
              <a:t>Dropout Regularization </a:t>
            </a:r>
          </a:p>
          <a:p>
            <a:pPr algn="just">
              <a:defRPr/>
            </a:pPr>
            <a:r>
              <a:rPr lang="en-US" sz="2800" dirty="0">
                <a:latin typeface="Book Antiqua" pitchFamily="18" charset="0"/>
              </a:rPr>
              <a:t>A fully connected layer occupies most of the parameters, and hence, neurons develop co-dependency amongst each other during training which curbs the individual power of each neuron leading to over-fitting of training data.</a:t>
            </a:r>
          </a:p>
          <a:p>
            <a:pPr algn="just">
              <a:defRPr/>
            </a:pPr>
            <a:r>
              <a:rPr lang="en-US" sz="2800" dirty="0">
                <a:latin typeface="Book Antiqua" pitchFamily="18" charset="0"/>
              </a:rPr>
              <a:t>Dropout is an approach to regularization in neural networks which helps reducing interdependent learning amongst the neurons.</a:t>
            </a:r>
          </a:p>
          <a:p>
            <a:pPr algn="just">
              <a:defRPr/>
            </a:pPr>
            <a:endParaRPr lang="en-US" sz="2800" dirty="0">
              <a:latin typeface="Book Antiqua" pitchFamily="18" charset="0"/>
            </a:endParaRPr>
          </a:p>
        </p:txBody>
      </p:sp>
      <p:sp>
        <p:nvSpPr>
          <p:cNvPr id="4" name="Date Placeholder 3"/>
          <p:cNvSpPr>
            <a:spLocks noGrp="1"/>
          </p:cNvSpPr>
          <p:nvPr>
            <p:ph type="dt" sz="half" idx="10"/>
          </p:nvPr>
        </p:nvSpPr>
        <p:spPr/>
        <p:txBody>
          <a:bodyPr/>
          <a:lstStyle/>
          <a:p>
            <a:fld id="{EE632872-DCA0-4949-9807-3B79B85C9C5C}" type="datetime1">
              <a:rPr lang="en-US" smtClean="0"/>
              <a:t>7/10/2024</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53</a:t>
            </a:fld>
            <a:endParaRPr lang="en-US"/>
          </a:p>
        </p:txBody>
      </p:sp>
      <p:sp>
        <p:nvSpPr>
          <p:cNvPr id="6" name="Footer Placeholder 5"/>
          <p:cNvSpPr>
            <a:spLocks noGrp="1"/>
          </p:cNvSpPr>
          <p:nvPr>
            <p:ph type="ftr" sz="quarter" idx="11"/>
          </p:nvPr>
        </p:nvSpPr>
        <p:spPr/>
        <p:txBody>
          <a:bodyPr/>
          <a:lstStyle/>
          <a:p>
            <a:r>
              <a:rPr lang="en-US" dirty="0"/>
              <a:t>By: Arjun Singh Saud, PhD Fellow, TU</a:t>
            </a:r>
          </a:p>
        </p:txBody>
      </p:sp>
    </p:spTree>
    <p:extLst>
      <p:ext uri="{BB962C8B-B14F-4D97-AF65-F5344CB8AC3E}">
        <p14:creationId xmlns:p14="http://schemas.microsoft.com/office/powerpoint/2010/main" val="22756622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a:latin typeface="Book Antiqua" pitchFamily="18" charset="0"/>
              </a:rPr>
              <a:t>Regularization</a:t>
            </a:r>
          </a:p>
        </p:txBody>
      </p:sp>
      <p:sp>
        <p:nvSpPr>
          <p:cNvPr id="4" name="Date Placeholder 3"/>
          <p:cNvSpPr>
            <a:spLocks noGrp="1"/>
          </p:cNvSpPr>
          <p:nvPr>
            <p:ph type="dt" sz="half" idx="10"/>
          </p:nvPr>
        </p:nvSpPr>
        <p:spPr/>
        <p:txBody>
          <a:bodyPr/>
          <a:lstStyle/>
          <a:p>
            <a:fld id="{C623FB2B-A35C-4D9E-8682-F1E2AAF0D6C2}" type="datetime1">
              <a:rPr lang="en-US" smtClean="0"/>
              <a:t>7/10/2024</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54</a:t>
            </a:fld>
            <a:endParaRPr lang="en-US"/>
          </a:p>
        </p:txBody>
      </p:sp>
      <p:sp>
        <p:nvSpPr>
          <p:cNvPr id="6" name="Footer Placeholder 5"/>
          <p:cNvSpPr>
            <a:spLocks noGrp="1"/>
          </p:cNvSpPr>
          <p:nvPr>
            <p:ph type="ftr" sz="quarter" idx="11"/>
          </p:nvPr>
        </p:nvSpPr>
        <p:spPr/>
        <p:txBody>
          <a:bodyPr/>
          <a:lstStyle/>
          <a:p>
            <a:r>
              <a:rPr lang="en-US" dirty="0"/>
              <a:t>By: Arjun Singh Saud, PhD Fellow, TU</a:t>
            </a:r>
          </a:p>
        </p:txBody>
      </p:sp>
      <p:pic>
        <p:nvPicPr>
          <p:cNvPr id="283650" name="Picture 2" descr="Dropout in (Deep) Machine learning | by Amar Budhiraja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483" y="1524000"/>
            <a:ext cx="7219034" cy="3595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93198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a:latin typeface="Book Antiqua" pitchFamily="18" charset="0"/>
              </a:rPr>
              <a:t>Regularization</a:t>
            </a:r>
          </a:p>
        </p:txBody>
      </p:sp>
      <p:sp>
        <p:nvSpPr>
          <p:cNvPr id="88067" name="Rectangle 3"/>
          <p:cNvSpPr>
            <a:spLocks noGrp="1" noChangeArrowheads="1"/>
          </p:cNvSpPr>
          <p:nvPr>
            <p:ph type="body" idx="1"/>
          </p:nvPr>
        </p:nvSpPr>
        <p:spPr>
          <a:xfrm>
            <a:off x="228600" y="1371600"/>
            <a:ext cx="8686800" cy="4953000"/>
          </a:xfrm>
        </p:spPr>
        <p:txBody>
          <a:bodyPr>
            <a:normAutofit fontScale="92500" lnSpcReduction="10000"/>
          </a:bodyPr>
          <a:lstStyle/>
          <a:p>
            <a:pPr algn="just">
              <a:buNone/>
              <a:defRPr/>
            </a:pPr>
            <a:r>
              <a:rPr lang="en-US" sz="2800" b="1" u="sng" dirty="0">
                <a:latin typeface="Book Antiqua" pitchFamily="18" charset="0"/>
              </a:rPr>
              <a:t>Data Augmentation</a:t>
            </a:r>
          </a:p>
          <a:p>
            <a:pPr algn="just"/>
            <a:r>
              <a:rPr lang="en-US" sz="3000" dirty="0">
                <a:latin typeface="Book Antiqua" pitchFamily="18" charset="0"/>
              </a:rPr>
              <a:t>The simplest way to reduce overfitting is to increase the size of the training data. We were not able to increase the size of training data always.</a:t>
            </a:r>
          </a:p>
          <a:p>
            <a:pPr algn="just"/>
            <a:r>
              <a:rPr lang="en-US" sz="3000" dirty="0">
                <a:latin typeface="Book Antiqua" pitchFamily="18" charset="0"/>
              </a:rPr>
              <a:t>In case of digit identification, there are a few ways of increasing the size of the training data – rotating the image, flipping, scaling, shifting, etc. </a:t>
            </a:r>
          </a:p>
          <a:p>
            <a:pPr algn="just"/>
            <a:r>
              <a:rPr lang="en-US" sz="3000" dirty="0">
                <a:latin typeface="Book Antiqua" pitchFamily="18" charset="0"/>
              </a:rPr>
              <a:t>This technique is known as data augmentation. This usually provides a big leap in improving the accuracy of the model. It can be considered as a mandatory trick in order to improve our predictions.</a:t>
            </a:r>
            <a:r>
              <a:rPr lang="en-US" sz="3000" b="1" u="sng" dirty="0">
                <a:latin typeface="Book Antiqua" pitchFamily="18" charset="0"/>
              </a:rPr>
              <a:t> </a:t>
            </a:r>
          </a:p>
          <a:p>
            <a:pPr algn="just">
              <a:defRPr/>
            </a:pPr>
            <a:endParaRPr lang="en-US" sz="3000" dirty="0">
              <a:latin typeface="Book Antiqua" pitchFamily="18" charset="0"/>
            </a:endParaRPr>
          </a:p>
          <a:p>
            <a:pPr algn="just">
              <a:defRPr/>
            </a:pPr>
            <a:endParaRPr lang="en-US" sz="2800" dirty="0">
              <a:latin typeface="Book Antiqua" pitchFamily="18" charset="0"/>
            </a:endParaRPr>
          </a:p>
        </p:txBody>
      </p:sp>
      <p:sp>
        <p:nvSpPr>
          <p:cNvPr id="4" name="Date Placeholder 3"/>
          <p:cNvSpPr>
            <a:spLocks noGrp="1"/>
          </p:cNvSpPr>
          <p:nvPr>
            <p:ph type="dt" sz="half" idx="10"/>
          </p:nvPr>
        </p:nvSpPr>
        <p:spPr/>
        <p:txBody>
          <a:bodyPr/>
          <a:lstStyle/>
          <a:p>
            <a:fld id="{712FAF67-7754-4DC9-9D32-9AD782F2FB28}" type="datetime1">
              <a:rPr lang="en-US" smtClean="0"/>
              <a:t>7/10/2024</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55</a:t>
            </a:fld>
            <a:endParaRPr lang="en-US"/>
          </a:p>
        </p:txBody>
      </p:sp>
      <p:sp>
        <p:nvSpPr>
          <p:cNvPr id="6" name="Footer Placeholder 5"/>
          <p:cNvSpPr>
            <a:spLocks noGrp="1"/>
          </p:cNvSpPr>
          <p:nvPr>
            <p:ph type="ftr" sz="quarter" idx="11"/>
          </p:nvPr>
        </p:nvSpPr>
        <p:spPr/>
        <p:txBody>
          <a:bodyPr/>
          <a:lstStyle/>
          <a:p>
            <a:r>
              <a:rPr lang="en-US" dirty="0"/>
              <a:t>By: Arjun Singh Saud, PhD Fellow, TU</a:t>
            </a:r>
          </a:p>
        </p:txBody>
      </p:sp>
    </p:spTree>
    <p:extLst>
      <p:ext uri="{BB962C8B-B14F-4D97-AF65-F5344CB8AC3E}">
        <p14:creationId xmlns:p14="http://schemas.microsoft.com/office/powerpoint/2010/main" val="4116422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Kernel Methods</a:t>
            </a:r>
          </a:p>
        </p:txBody>
      </p:sp>
      <p:sp>
        <p:nvSpPr>
          <p:cNvPr id="3" name="Content Placeholder 2"/>
          <p:cNvSpPr>
            <a:spLocks noGrp="1"/>
          </p:cNvSpPr>
          <p:nvPr>
            <p:ph idx="1"/>
          </p:nvPr>
        </p:nvSpPr>
        <p:spPr>
          <a:xfrm>
            <a:off x="457200" y="1371600"/>
            <a:ext cx="8229600" cy="5029200"/>
          </a:xfrm>
        </p:spPr>
        <p:txBody>
          <a:bodyPr>
            <a:noAutofit/>
          </a:bodyPr>
          <a:lstStyle/>
          <a:p>
            <a:pPr algn="just"/>
            <a:r>
              <a:rPr lang="en-US" sz="2600" dirty="0">
                <a:latin typeface="Book Antiqua" pitchFamily="18" charset="0"/>
              </a:rPr>
              <a:t>There are different types of kernel like linear kernel, polynomial kernel, exponential kernel, Gaussian kernel, etc.</a:t>
            </a:r>
          </a:p>
          <a:p>
            <a:pPr algn="just"/>
            <a:r>
              <a:rPr lang="en-US" sz="2600" dirty="0">
                <a:latin typeface="Book Antiqua" pitchFamily="18" charset="0"/>
              </a:rPr>
              <a:t>Gaussian kernel and exponential kernel are examples of a radial basis function kernel. The equations given below are Gaussian and exponential kernel functions respectively  .</a:t>
            </a: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6</a:t>
            </a:fld>
            <a:endParaRPr lang="en-US"/>
          </a:p>
        </p:txBody>
      </p:sp>
      <p:sp>
        <p:nvSpPr>
          <p:cNvPr id="14" name="Footer Placeholder 13"/>
          <p:cNvSpPr>
            <a:spLocks noGrp="1"/>
          </p:cNvSpPr>
          <p:nvPr>
            <p:ph type="ftr" sz="quarter" idx="11"/>
          </p:nvPr>
        </p:nvSpPr>
        <p:spPr/>
        <p:txBody>
          <a:bodyPr/>
          <a:lstStyle/>
          <a:p>
            <a:r>
              <a:rPr lang="en-US"/>
              <a:t>By: Arjun Singh Saud, PhD Fellow, TU</a:t>
            </a:r>
          </a:p>
        </p:txBody>
      </p:sp>
      <p:graphicFrame>
        <p:nvGraphicFramePr>
          <p:cNvPr id="217090" name="Object 2"/>
          <p:cNvGraphicFramePr>
            <a:graphicFrameLocks noChangeAspect="1"/>
          </p:cNvGraphicFramePr>
          <p:nvPr/>
        </p:nvGraphicFramePr>
        <p:xfrm>
          <a:off x="914400" y="4419600"/>
          <a:ext cx="5703888" cy="935038"/>
        </p:xfrm>
        <a:graphic>
          <a:graphicData uri="http://schemas.openxmlformats.org/presentationml/2006/ole">
            <mc:AlternateContent xmlns:mc="http://schemas.openxmlformats.org/markup-compatibility/2006">
              <mc:Choice xmlns:v="urn:schemas-microsoft-com:vml" Requires="v">
                <p:oleObj name="Equation" r:id="rId2" imgW="3644640" imgH="596880" progId="Equation.3">
                  <p:embed/>
                </p:oleObj>
              </mc:Choice>
              <mc:Fallback>
                <p:oleObj name="Equation" r:id="rId2" imgW="3644640" imgH="59688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419600"/>
                        <a:ext cx="5703888" cy="935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7091" name="Object 3"/>
          <p:cNvGraphicFramePr>
            <a:graphicFrameLocks noChangeAspect="1"/>
          </p:cNvGraphicFramePr>
          <p:nvPr/>
        </p:nvGraphicFramePr>
        <p:xfrm>
          <a:off x="914400" y="5334000"/>
          <a:ext cx="2682875" cy="855662"/>
        </p:xfrm>
        <a:graphic>
          <a:graphicData uri="http://schemas.openxmlformats.org/presentationml/2006/ole">
            <mc:AlternateContent xmlns:mc="http://schemas.openxmlformats.org/markup-compatibility/2006">
              <mc:Choice xmlns:v="urn:schemas-microsoft-com:vml" Requires="v">
                <p:oleObj name="Equation" r:id="rId4" imgW="1714320" imgH="545760" progId="Equation.3">
                  <p:embed/>
                </p:oleObj>
              </mc:Choice>
              <mc:Fallback>
                <p:oleObj name="Equation" r:id="rId4" imgW="1714320" imgH="54576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5334000"/>
                        <a:ext cx="2682875" cy="855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Date Placeholder 3">
            <a:extLst>
              <a:ext uri="{FF2B5EF4-FFF2-40B4-BE49-F238E27FC236}">
                <a16:creationId xmlns:a16="http://schemas.microsoft.com/office/drawing/2014/main" id="{63640BB8-422F-5A3E-6B95-F368B87A4543}"/>
              </a:ext>
            </a:extLst>
          </p:cNvPr>
          <p:cNvSpPr>
            <a:spLocks noGrp="1"/>
          </p:cNvSpPr>
          <p:nvPr>
            <p:ph type="dt" sz="half" idx="10"/>
          </p:nvPr>
        </p:nvSpPr>
        <p:spPr/>
        <p:txBody>
          <a:bodyPr/>
          <a:lstStyle/>
          <a:p>
            <a:fld id="{E0FF1376-0F23-4BBA-BE8D-D7301249CE8E}" type="datetime1">
              <a:rPr lang="en-US" smtClean="0"/>
              <a:t>7/10/2024</a:t>
            </a:fld>
            <a:endParaRPr lang="en-US"/>
          </a:p>
        </p:txBody>
      </p:sp>
    </p:spTree>
    <p:extLst>
      <p:ext uri="{BB962C8B-B14F-4D97-AF65-F5344CB8AC3E}">
        <p14:creationId xmlns:p14="http://schemas.microsoft.com/office/powerpoint/2010/main" val="363939332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200" b="1" dirty="0">
                <a:latin typeface="Book Antiqua" panose="02040602050305030304" pitchFamily="18" charset="0"/>
              </a:rPr>
              <a:t>XOR Problem with Radial Basis Function</a:t>
            </a:r>
          </a:p>
        </p:txBody>
      </p:sp>
      <p:sp>
        <p:nvSpPr>
          <p:cNvPr id="3" name="Content Placeholder 2"/>
          <p:cNvSpPr>
            <a:spLocks noGrp="1"/>
          </p:cNvSpPr>
          <p:nvPr>
            <p:ph idx="1"/>
          </p:nvPr>
        </p:nvSpPr>
        <p:spPr>
          <a:xfrm>
            <a:off x="457200" y="1371600"/>
            <a:ext cx="8229600" cy="5029200"/>
          </a:xfrm>
        </p:spPr>
        <p:txBody>
          <a:bodyPr>
            <a:noAutofit/>
          </a:bodyPr>
          <a:lstStyle/>
          <a:p>
            <a:pPr algn="just"/>
            <a:r>
              <a:rPr lang="en-US" sz="2600" dirty="0">
                <a:latin typeface="Book Antiqua" pitchFamily="18" charset="0"/>
              </a:rPr>
              <a:t>We know that </a:t>
            </a:r>
            <a:r>
              <a:rPr lang="en-US" sz="2600" dirty="0">
                <a:latin typeface="Times New Roman" pitchFamily="18" charset="0"/>
                <a:ea typeface="Tahoma" pitchFamily="34" charset="0"/>
                <a:cs typeface="Times New Roman" pitchFamily="18" charset="0"/>
              </a:rPr>
              <a:t>XOR</a:t>
            </a:r>
            <a:r>
              <a:rPr lang="en-US" sz="2600" dirty="0">
                <a:latin typeface="Book Antiqua" pitchFamily="18" charset="0"/>
              </a:rPr>
              <a:t> problem cannot be solved by single layer perceptron because it is not linearly separable.</a:t>
            </a:r>
          </a:p>
          <a:p>
            <a:pPr algn="just"/>
            <a:r>
              <a:rPr lang="en-US" sz="2600" dirty="0">
                <a:latin typeface="Book Antiqua" pitchFamily="18" charset="0"/>
              </a:rPr>
              <a:t>We have dealt with this problem by introducing a hidden layer with two neurons in MLP.</a:t>
            </a:r>
          </a:p>
          <a:p>
            <a:pPr algn="just"/>
            <a:r>
              <a:rPr lang="en-US" sz="2600" dirty="0">
                <a:latin typeface="Book Antiqua" pitchFamily="18" charset="0"/>
              </a:rPr>
              <a:t>Alternatively, we can deal with </a:t>
            </a:r>
            <a:r>
              <a:rPr lang="en-US" sz="2600" dirty="0">
                <a:latin typeface="Times New Roman" pitchFamily="18" charset="0"/>
                <a:cs typeface="Times New Roman" pitchFamily="18" charset="0"/>
              </a:rPr>
              <a:t>XOR</a:t>
            </a:r>
            <a:r>
              <a:rPr lang="en-US" sz="2600" dirty="0">
                <a:latin typeface="Book Antiqua" pitchFamily="18" charset="0"/>
              </a:rPr>
              <a:t> problem using Radial Basis Function (RBF).</a:t>
            </a:r>
          </a:p>
          <a:p>
            <a:pPr algn="just"/>
            <a:r>
              <a:rPr lang="en-US" sz="2600" dirty="0">
                <a:latin typeface="Book Antiqua" pitchFamily="18" charset="0"/>
              </a:rPr>
              <a:t>To achieve the </a:t>
            </a:r>
            <a:r>
              <a:rPr lang="en-US" sz="2600" dirty="0">
                <a:latin typeface="Times New Roman" pitchFamily="18" charset="0"/>
                <a:cs typeface="Times New Roman" pitchFamily="18" charset="0"/>
              </a:rPr>
              <a:t>XOR</a:t>
            </a:r>
            <a:r>
              <a:rPr lang="en-US" sz="2600" dirty="0">
                <a:latin typeface="Book Antiqua" pitchFamily="18" charset="0"/>
              </a:rPr>
              <a:t> function we would like to construct a pattern classifier that produces the output 0 for the input patterns (0,0) and (1,1) and output 1 for the input patterns (0,1) and (1,0).</a:t>
            </a:r>
          </a:p>
          <a:p>
            <a:pPr algn="just"/>
            <a:endParaRPr lang="en-US" sz="2600" dirty="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7</a:t>
            </a:fld>
            <a:endParaRPr lang="en-US"/>
          </a:p>
        </p:txBody>
      </p:sp>
      <p:sp>
        <p:nvSpPr>
          <p:cNvPr id="14" name="Footer Placeholder 13"/>
          <p:cNvSpPr>
            <a:spLocks noGrp="1"/>
          </p:cNvSpPr>
          <p:nvPr>
            <p:ph type="ftr" sz="quarter" idx="11"/>
          </p:nvPr>
        </p:nvSpPr>
        <p:spPr/>
        <p:txBody>
          <a:bodyPr/>
          <a:lstStyle/>
          <a:p>
            <a:r>
              <a:rPr lang="en-US"/>
              <a:t>By: Arjun Singh Saud, PhD Fellow, TU</a:t>
            </a:r>
          </a:p>
        </p:txBody>
      </p:sp>
      <p:sp>
        <p:nvSpPr>
          <p:cNvPr id="4" name="Date Placeholder 3">
            <a:extLst>
              <a:ext uri="{FF2B5EF4-FFF2-40B4-BE49-F238E27FC236}">
                <a16:creationId xmlns:a16="http://schemas.microsoft.com/office/drawing/2014/main" id="{5839C13B-AF58-851B-40C2-2AFED4C652AB}"/>
              </a:ext>
            </a:extLst>
          </p:cNvPr>
          <p:cNvSpPr>
            <a:spLocks noGrp="1"/>
          </p:cNvSpPr>
          <p:nvPr>
            <p:ph type="dt" sz="half" idx="10"/>
          </p:nvPr>
        </p:nvSpPr>
        <p:spPr/>
        <p:txBody>
          <a:bodyPr/>
          <a:lstStyle/>
          <a:p>
            <a:fld id="{A08CF8CC-21A5-4A20-8237-E184ACCA6588}" type="datetime1">
              <a:rPr lang="en-US" smtClean="0"/>
              <a:t>7/10/2024</a:t>
            </a:fld>
            <a:endParaRPr lang="en-US"/>
          </a:p>
        </p:txBody>
      </p:sp>
    </p:spTree>
    <p:extLst>
      <p:ext uri="{BB962C8B-B14F-4D97-AF65-F5344CB8AC3E}">
        <p14:creationId xmlns:p14="http://schemas.microsoft.com/office/powerpoint/2010/main" val="363939332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200" b="1" dirty="0">
                <a:latin typeface="Book Antiqua" panose="02040602050305030304" pitchFamily="18" charset="0"/>
              </a:rPr>
              <a:t>XOR Problem with Radial Basis Function</a:t>
            </a:r>
          </a:p>
        </p:txBody>
      </p:sp>
      <p:sp>
        <p:nvSpPr>
          <p:cNvPr id="3" name="Content Placeholder 2"/>
          <p:cNvSpPr>
            <a:spLocks noGrp="1"/>
          </p:cNvSpPr>
          <p:nvPr>
            <p:ph idx="1"/>
          </p:nvPr>
        </p:nvSpPr>
        <p:spPr>
          <a:xfrm>
            <a:off x="457200" y="1371600"/>
            <a:ext cx="8229600" cy="5029200"/>
          </a:xfrm>
        </p:spPr>
        <p:txBody>
          <a:bodyPr>
            <a:noAutofit/>
          </a:bodyPr>
          <a:lstStyle/>
          <a:p>
            <a:pPr algn="just"/>
            <a:r>
              <a:rPr lang="en-US" sz="2600" dirty="0">
                <a:latin typeface="Book Antiqua" pitchFamily="18" charset="0"/>
              </a:rPr>
              <a:t>Lets define a pair of Gaussian hidden functions as below:</a:t>
            </a:r>
          </a:p>
          <a:p>
            <a:pPr algn="just"/>
            <a:endParaRPr lang="en-US" sz="2600" dirty="0">
              <a:latin typeface="Book Antiqua" pitchFamily="18" charset="0"/>
            </a:endParaRPr>
          </a:p>
          <a:p>
            <a:pPr algn="just"/>
            <a:r>
              <a:rPr lang="en-US" sz="2600" dirty="0">
                <a:latin typeface="Book Antiqua" pitchFamily="18" charset="0"/>
              </a:rPr>
              <a:t>RBF centers need to be chosen, assume that </a:t>
            </a:r>
            <a:r>
              <a:rPr lang="en-US" sz="2600" i="1" dirty="0">
                <a:latin typeface="Book Antiqua" pitchFamily="18" charset="0"/>
              </a:rPr>
              <a:t>c</a:t>
            </a:r>
            <a:r>
              <a:rPr lang="en-US" sz="2600" i="1" baseline="-25000" dirty="0">
                <a:latin typeface="Book Antiqua" pitchFamily="18" charset="0"/>
              </a:rPr>
              <a:t>1</a:t>
            </a:r>
            <a:r>
              <a:rPr lang="en-US" sz="2600" dirty="0">
                <a:latin typeface="Book Antiqua" pitchFamily="18" charset="0"/>
              </a:rPr>
              <a:t>=(0,0) and </a:t>
            </a:r>
            <a:r>
              <a:rPr lang="en-US" sz="2600" i="1" dirty="0">
                <a:latin typeface="Book Antiqua" pitchFamily="18" charset="0"/>
              </a:rPr>
              <a:t>c</a:t>
            </a:r>
            <a:r>
              <a:rPr lang="en-US" sz="2600" i="1" baseline="-25000" dirty="0">
                <a:latin typeface="Book Antiqua" pitchFamily="18" charset="0"/>
              </a:rPr>
              <a:t>2</a:t>
            </a:r>
            <a:r>
              <a:rPr lang="en-US" sz="2600" dirty="0">
                <a:latin typeface="Book Antiqua" pitchFamily="18" charset="0"/>
              </a:rPr>
              <a:t>=(1,1).</a:t>
            </a:r>
          </a:p>
          <a:p>
            <a:pPr algn="just"/>
            <a:r>
              <a:rPr lang="en-US" sz="2600" dirty="0">
                <a:latin typeface="Book Antiqua" pitchFamily="18" charset="0"/>
              </a:rPr>
              <a:t>After applying radial basis function on the </a:t>
            </a:r>
            <a:r>
              <a:rPr lang="en-US" sz="2600" dirty="0">
                <a:latin typeface="Times New Roman" pitchFamily="18" charset="0"/>
                <a:cs typeface="Times New Roman" pitchFamily="18" charset="0"/>
              </a:rPr>
              <a:t>XOR</a:t>
            </a:r>
            <a:r>
              <a:rPr lang="en-US" sz="2600" dirty="0">
                <a:latin typeface="Book Antiqua" pitchFamily="18" charset="0"/>
              </a:rPr>
              <a:t> input patterns, we will get the transformed input patterns as shown in next slide.</a:t>
            </a:r>
          </a:p>
          <a:p>
            <a:pPr algn="just"/>
            <a:r>
              <a:rPr lang="en-US" sz="2600" dirty="0">
                <a:latin typeface="Book Antiqua" pitchFamily="18" charset="0"/>
              </a:rPr>
              <a:t>If we draw the transformed data points we will get the graph as below, which is clearly linearly separable.</a:t>
            </a:r>
          </a:p>
          <a:p>
            <a:pPr algn="just"/>
            <a:endParaRPr lang="en-US" sz="2600" dirty="0">
              <a:latin typeface="Book Antiqua" pitchFamily="18" charset="0"/>
            </a:endParaRPr>
          </a:p>
          <a:p>
            <a:pPr algn="just"/>
            <a:endParaRPr lang="en-US" sz="2600" dirty="0">
              <a:latin typeface="Book Antiqua" pitchFamily="18" charset="0"/>
            </a:endParaRPr>
          </a:p>
          <a:p>
            <a:pPr algn="just"/>
            <a:endParaRPr lang="en-US" sz="2600" dirty="0">
              <a:latin typeface="Book Antiqua" pitchFamily="18" charset="0"/>
            </a:endParaRPr>
          </a:p>
          <a:p>
            <a:pPr algn="just"/>
            <a:endParaRPr lang="en-US" sz="2600" dirty="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8</a:t>
            </a:fld>
            <a:endParaRPr lang="en-US"/>
          </a:p>
        </p:txBody>
      </p:sp>
      <p:sp>
        <p:nvSpPr>
          <p:cNvPr id="14" name="Footer Placeholder 13"/>
          <p:cNvSpPr>
            <a:spLocks noGrp="1"/>
          </p:cNvSpPr>
          <p:nvPr>
            <p:ph type="ftr" sz="quarter" idx="11"/>
          </p:nvPr>
        </p:nvSpPr>
        <p:spPr/>
        <p:txBody>
          <a:bodyPr/>
          <a:lstStyle/>
          <a:p>
            <a:r>
              <a:rPr lang="en-US"/>
              <a:t>By: Arjun Singh Saud, PhD Fellow, TU</a:t>
            </a:r>
          </a:p>
        </p:txBody>
      </p:sp>
      <p:graphicFrame>
        <p:nvGraphicFramePr>
          <p:cNvPr id="235522" name="Object 2"/>
          <p:cNvGraphicFramePr>
            <a:graphicFrameLocks noChangeAspect="1"/>
          </p:cNvGraphicFramePr>
          <p:nvPr/>
        </p:nvGraphicFramePr>
        <p:xfrm>
          <a:off x="990600" y="2362200"/>
          <a:ext cx="6461126" cy="411163"/>
        </p:xfrm>
        <a:graphic>
          <a:graphicData uri="http://schemas.openxmlformats.org/presentationml/2006/ole">
            <mc:AlternateContent xmlns:mc="http://schemas.openxmlformats.org/markup-compatibility/2006">
              <mc:Choice xmlns:v="urn:schemas-microsoft-com:vml" Requires="v">
                <p:oleObj name="Equation" r:id="rId2" imgW="4127400" imgH="291960" progId="Equation.3">
                  <p:embed/>
                </p:oleObj>
              </mc:Choice>
              <mc:Fallback>
                <p:oleObj name="Equation" r:id="rId2" imgW="4127400" imgH="29196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362200"/>
                        <a:ext cx="6461126"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Date Placeholder 3">
            <a:extLst>
              <a:ext uri="{FF2B5EF4-FFF2-40B4-BE49-F238E27FC236}">
                <a16:creationId xmlns:a16="http://schemas.microsoft.com/office/drawing/2014/main" id="{61EA26D2-1FBA-2BF0-E7BC-B501F04258A7}"/>
              </a:ext>
            </a:extLst>
          </p:cNvPr>
          <p:cNvSpPr>
            <a:spLocks noGrp="1"/>
          </p:cNvSpPr>
          <p:nvPr>
            <p:ph type="dt" sz="half" idx="10"/>
          </p:nvPr>
        </p:nvSpPr>
        <p:spPr/>
        <p:txBody>
          <a:bodyPr/>
          <a:lstStyle/>
          <a:p>
            <a:fld id="{658A1481-8E51-4762-9619-C089B31C091B}" type="datetime1">
              <a:rPr lang="en-US" smtClean="0"/>
              <a:t>7/10/2024</a:t>
            </a:fld>
            <a:endParaRPr lang="en-US"/>
          </a:p>
        </p:txBody>
      </p:sp>
    </p:spTree>
    <p:extLst>
      <p:ext uri="{BB962C8B-B14F-4D97-AF65-F5344CB8AC3E}">
        <p14:creationId xmlns:p14="http://schemas.microsoft.com/office/powerpoint/2010/main" val="363939332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200" b="1" dirty="0">
                <a:latin typeface="Book Antiqua" panose="02040602050305030304" pitchFamily="18" charset="0"/>
              </a:rPr>
              <a:t>XOR Problem with Radial Basis Function</a:t>
            </a:r>
          </a:p>
        </p:txBody>
      </p:sp>
      <p:sp>
        <p:nvSpPr>
          <p:cNvPr id="3" name="Content Placeholder 2"/>
          <p:cNvSpPr>
            <a:spLocks noGrp="1"/>
          </p:cNvSpPr>
          <p:nvPr>
            <p:ph idx="1"/>
          </p:nvPr>
        </p:nvSpPr>
        <p:spPr>
          <a:xfrm>
            <a:off x="228600" y="2133600"/>
            <a:ext cx="3886200" cy="2895600"/>
          </a:xfrm>
        </p:spPr>
        <p:txBody>
          <a:bodyPr>
            <a:noAutofit/>
          </a:bodyPr>
          <a:lstStyle/>
          <a:p>
            <a:pPr algn="just"/>
            <a:endParaRPr lang="en-US" sz="2600" dirty="0">
              <a:latin typeface="Book Antiqua" pitchFamily="18" charset="0"/>
            </a:endParaRPr>
          </a:p>
          <a:p>
            <a:pPr algn="just"/>
            <a:endParaRPr lang="en-US" sz="2600" dirty="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9</a:t>
            </a:fld>
            <a:endParaRPr lang="en-US"/>
          </a:p>
        </p:txBody>
      </p:sp>
      <p:sp>
        <p:nvSpPr>
          <p:cNvPr id="14" name="Footer Placeholder 13"/>
          <p:cNvSpPr>
            <a:spLocks noGrp="1"/>
          </p:cNvSpPr>
          <p:nvPr>
            <p:ph type="ftr" sz="quarter" idx="11"/>
          </p:nvPr>
        </p:nvSpPr>
        <p:spPr/>
        <p:txBody>
          <a:bodyPr/>
          <a:lstStyle/>
          <a:p>
            <a:r>
              <a:rPr lang="en-US"/>
              <a:t>By: Arjun Singh Saud, PhD Fellow, TU</a:t>
            </a:r>
          </a:p>
        </p:txBody>
      </p:sp>
      <p:graphicFrame>
        <p:nvGraphicFramePr>
          <p:cNvPr id="15" name="Table 14"/>
          <p:cNvGraphicFramePr>
            <a:graphicFrameLocks noGrp="1"/>
          </p:cNvGraphicFramePr>
          <p:nvPr/>
        </p:nvGraphicFramePr>
        <p:xfrm>
          <a:off x="457200" y="2286000"/>
          <a:ext cx="3733800" cy="1828800"/>
        </p:xfrm>
        <a:graphic>
          <a:graphicData uri="http://schemas.openxmlformats.org/drawingml/2006/table">
            <a:tbl>
              <a:tblPr firstRow="1" bandRow="1">
                <a:tableStyleId>{5C22544A-7EE6-4342-B048-85BDC9FD1C3A}</a:tableStyleId>
              </a:tblPr>
              <a:tblGrid>
                <a:gridCol w="933450">
                  <a:extLst>
                    <a:ext uri="{9D8B030D-6E8A-4147-A177-3AD203B41FA5}">
                      <a16:colId xmlns:a16="http://schemas.microsoft.com/office/drawing/2014/main" val="20000"/>
                    </a:ext>
                  </a:extLst>
                </a:gridCol>
                <a:gridCol w="933450">
                  <a:extLst>
                    <a:ext uri="{9D8B030D-6E8A-4147-A177-3AD203B41FA5}">
                      <a16:colId xmlns:a16="http://schemas.microsoft.com/office/drawing/2014/main" val="20001"/>
                    </a:ext>
                  </a:extLst>
                </a:gridCol>
                <a:gridCol w="933450">
                  <a:extLst>
                    <a:ext uri="{9D8B030D-6E8A-4147-A177-3AD203B41FA5}">
                      <a16:colId xmlns:a16="http://schemas.microsoft.com/office/drawing/2014/main" val="20002"/>
                    </a:ext>
                  </a:extLst>
                </a:gridCol>
                <a:gridCol w="933450">
                  <a:extLst>
                    <a:ext uri="{9D8B030D-6E8A-4147-A177-3AD203B41FA5}">
                      <a16:colId xmlns:a16="http://schemas.microsoft.com/office/drawing/2014/main" val="20003"/>
                    </a:ext>
                  </a:extLst>
                </a:gridCol>
              </a:tblGrid>
              <a:tr h="304800">
                <a:tc>
                  <a:txBody>
                    <a:bodyPr/>
                    <a:lstStyle/>
                    <a:p>
                      <a:r>
                        <a:rPr lang="en-US" i="1" dirty="0">
                          <a:latin typeface="Book Antiqua" pitchFamily="18" charset="0"/>
                        </a:rPr>
                        <a:t>x</a:t>
                      </a:r>
                      <a:r>
                        <a:rPr lang="en-US" i="1" baseline="-25000" dirty="0">
                          <a:latin typeface="Book Antiqua" pitchFamily="18" charset="0"/>
                        </a:rPr>
                        <a:t>1</a:t>
                      </a:r>
                    </a:p>
                  </a:txBody>
                  <a:tcPr/>
                </a:tc>
                <a:tc>
                  <a:txBody>
                    <a:bodyPr/>
                    <a:lstStyle/>
                    <a:p>
                      <a:r>
                        <a:rPr lang="en-US" i="1" dirty="0">
                          <a:latin typeface="Book Antiqua" pitchFamily="18" charset="0"/>
                        </a:rPr>
                        <a:t>x</a:t>
                      </a:r>
                      <a:r>
                        <a:rPr lang="en-US" i="1" baseline="-25000" dirty="0">
                          <a:latin typeface="Book Antiqua" pitchFamily="18" charset="0"/>
                        </a:rPr>
                        <a:t>2</a:t>
                      </a:r>
                    </a:p>
                  </a:txBody>
                  <a:tcPr/>
                </a:tc>
                <a:tc>
                  <a:txBody>
                    <a:bodyPr/>
                    <a:lstStyle/>
                    <a:p>
                      <a:r>
                        <a:rPr lang="el-GR" i="1" dirty="0"/>
                        <a:t>ϕ</a:t>
                      </a:r>
                      <a:r>
                        <a:rPr lang="en-US" i="1" baseline="-25000" dirty="0">
                          <a:latin typeface="Book Antiqua" pitchFamily="18" charset="0"/>
                        </a:rPr>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i="1" dirty="0"/>
                        <a:t>ϕ</a:t>
                      </a:r>
                      <a:r>
                        <a:rPr lang="en-US" i="1" baseline="-25000" dirty="0">
                          <a:latin typeface="Book Antiqua" pitchFamily="18" charset="0"/>
                        </a:rPr>
                        <a:t>2</a:t>
                      </a:r>
                    </a:p>
                  </a:txBody>
                  <a:tcPr/>
                </a:tc>
                <a:extLst>
                  <a:ext uri="{0D108BD9-81ED-4DB2-BD59-A6C34878D82A}">
                    <a16:rowId xmlns:a16="http://schemas.microsoft.com/office/drawing/2014/main" val="10000"/>
                  </a:ext>
                </a:extLst>
              </a:tr>
              <a:tr h="304800">
                <a:tc>
                  <a:txBody>
                    <a:bodyPr/>
                    <a:lstStyle/>
                    <a:p>
                      <a:r>
                        <a:rPr lang="en-US" dirty="0">
                          <a:latin typeface="Book Antiqua" pitchFamily="18" charset="0"/>
                        </a:rPr>
                        <a:t>0</a:t>
                      </a:r>
                    </a:p>
                  </a:txBody>
                  <a:tcPr/>
                </a:tc>
                <a:tc>
                  <a:txBody>
                    <a:bodyPr/>
                    <a:lstStyle/>
                    <a:p>
                      <a:r>
                        <a:rPr lang="en-US" dirty="0">
                          <a:latin typeface="Book Antiqua" pitchFamily="18" charset="0"/>
                        </a:rPr>
                        <a:t>0</a:t>
                      </a:r>
                    </a:p>
                  </a:txBody>
                  <a:tcPr/>
                </a:tc>
                <a:tc>
                  <a:txBody>
                    <a:bodyPr/>
                    <a:lstStyle/>
                    <a:p>
                      <a:r>
                        <a:rPr lang="en-US" dirty="0">
                          <a:latin typeface="Book Antiqua" pitchFamily="18" charset="0"/>
                        </a:rPr>
                        <a:t>1.0</a:t>
                      </a:r>
                    </a:p>
                  </a:txBody>
                  <a:tcPr/>
                </a:tc>
                <a:tc>
                  <a:txBody>
                    <a:bodyPr/>
                    <a:lstStyle/>
                    <a:p>
                      <a:r>
                        <a:rPr lang="en-US" dirty="0">
                          <a:latin typeface="Book Antiqua" pitchFamily="18" charset="0"/>
                        </a:rPr>
                        <a:t>0.1353</a:t>
                      </a:r>
                    </a:p>
                  </a:txBody>
                  <a:tcPr/>
                </a:tc>
                <a:extLst>
                  <a:ext uri="{0D108BD9-81ED-4DB2-BD59-A6C34878D82A}">
                    <a16:rowId xmlns:a16="http://schemas.microsoft.com/office/drawing/2014/main" val="10001"/>
                  </a:ext>
                </a:extLst>
              </a:tr>
              <a:tr h="304800">
                <a:tc>
                  <a:txBody>
                    <a:bodyPr/>
                    <a:lstStyle/>
                    <a:p>
                      <a:r>
                        <a:rPr lang="en-US" dirty="0">
                          <a:latin typeface="Book Antiqua" pitchFamily="18" charset="0"/>
                        </a:rPr>
                        <a:t>0</a:t>
                      </a:r>
                    </a:p>
                  </a:txBody>
                  <a:tcPr/>
                </a:tc>
                <a:tc>
                  <a:txBody>
                    <a:bodyPr/>
                    <a:lstStyle/>
                    <a:p>
                      <a:r>
                        <a:rPr lang="en-US" dirty="0">
                          <a:latin typeface="Book Antiqua" pitchFamily="18" charset="0"/>
                        </a:rPr>
                        <a:t>1</a:t>
                      </a:r>
                    </a:p>
                  </a:txBody>
                  <a:tcPr/>
                </a:tc>
                <a:tc>
                  <a:txBody>
                    <a:bodyPr/>
                    <a:lstStyle/>
                    <a:p>
                      <a:r>
                        <a:rPr lang="en-US" dirty="0">
                          <a:latin typeface="Book Antiqua" pitchFamily="18" charset="0"/>
                        </a:rPr>
                        <a:t>0.3678</a:t>
                      </a:r>
                    </a:p>
                  </a:txBody>
                  <a:tcPr/>
                </a:tc>
                <a:tc>
                  <a:txBody>
                    <a:bodyPr/>
                    <a:lstStyle/>
                    <a:p>
                      <a:r>
                        <a:rPr lang="en-US" dirty="0">
                          <a:latin typeface="Book Antiqua" pitchFamily="18" charset="0"/>
                        </a:rPr>
                        <a:t>0.3678</a:t>
                      </a:r>
                    </a:p>
                  </a:txBody>
                  <a:tcPr/>
                </a:tc>
                <a:extLst>
                  <a:ext uri="{0D108BD9-81ED-4DB2-BD59-A6C34878D82A}">
                    <a16:rowId xmlns:a16="http://schemas.microsoft.com/office/drawing/2014/main" val="10002"/>
                  </a:ext>
                </a:extLst>
              </a:tr>
              <a:tr h="304800">
                <a:tc>
                  <a:txBody>
                    <a:bodyPr/>
                    <a:lstStyle/>
                    <a:p>
                      <a:r>
                        <a:rPr lang="en-US" dirty="0">
                          <a:latin typeface="Book Antiqua" pitchFamily="18" charset="0"/>
                        </a:rPr>
                        <a:t>1</a:t>
                      </a:r>
                    </a:p>
                  </a:txBody>
                  <a:tcPr/>
                </a:tc>
                <a:tc>
                  <a:txBody>
                    <a:bodyPr/>
                    <a:lstStyle/>
                    <a:p>
                      <a:r>
                        <a:rPr lang="en-US" dirty="0">
                          <a:latin typeface="Book Antiqua" pitchFamily="18" charset="0"/>
                        </a:rPr>
                        <a:t>0</a:t>
                      </a:r>
                    </a:p>
                  </a:txBody>
                  <a:tcPr/>
                </a:tc>
                <a:tc>
                  <a:txBody>
                    <a:bodyPr/>
                    <a:lstStyle/>
                    <a:p>
                      <a:r>
                        <a:rPr lang="en-US" dirty="0">
                          <a:latin typeface="Book Antiqua" pitchFamily="18" charset="0"/>
                        </a:rPr>
                        <a:t>0.3678</a:t>
                      </a:r>
                    </a:p>
                  </a:txBody>
                  <a:tcPr/>
                </a:tc>
                <a:tc>
                  <a:txBody>
                    <a:bodyPr/>
                    <a:lstStyle/>
                    <a:p>
                      <a:r>
                        <a:rPr lang="en-US" dirty="0">
                          <a:latin typeface="Book Antiqua" pitchFamily="18" charset="0"/>
                        </a:rPr>
                        <a:t>0.3678</a:t>
                      </a:r>
                    </a:p>
                  </a:txBody>
                  <a:tcPr/>
                </a:tc>
                <a:extLst>
                  <a:ext uri="{0D108BD9-81ED-4DB2-BD59-A6C34878D82A}">
                    <a16:rowId xmlns:a16="http://schemas.microsoft.com/office/drawing/2014/main" val="10003"/>
                  </a:ext>
                </a:extLst>
              </a:tr>
              <a:tr h="304800">
                <a:tc>
                  <a:txBody>
                    <a:bodyPr/>
                    <a:lstStyle/>
                    <a:p>
                      <a:r>
                        <a:rPr lang="en-US" dirty="0">
                          <a:latin typeface="Book Antiqua" pitchFamily="18" charset="0"/>
                        </a:rPr>
                        <a:t>1</a:t>
                      </a:r>
                    </a:p>
                  </a:txBody>
                  <a:tcPr/>
                </a:tc>
                <a:tc>
                  <a:txBody>
                    <a:bodyPr/>
                    <a:lstStyle/>
                    <a:p>
                      <a:r>
                        <a:rPr lang="en-US" dirty="0">
                          <a:latin typeface="Book Antiqua" pitchFamily="18" charset="0"/>
                        </a:rPr>
                        <a:t>1</a:t>
                      </a:r>
                    </a:p>
                  </a:txBody>
                  <a:tcPr/>
                </a:tc>
                <a:tc>
                  <a:txBody>
                    <a:bodyPr/>
                    <a:lstStyle/>
                    <a:p>
                      <a:r>
                        <a:rPr lang="en-US" dirty="0">
                          <a:latin typeface="Book Antiqua" pitchFamily="18" charset="0"/>
                        </a:rPr>
                        <a:t>0.1353</a:t>
                      </a:r>
                    </a:p>
                  </a:txBody>
                  <a:tcPr/>
                </a:tc>
                <a:tc>
                  <a:txBody>
                    <a:bodyPr/>
                    <a:lstStyle/>
                    <a:p>
                      <a:r>
                        <a:rPr lang="en-US" dirty="0">
                          <a:latin typeface="Book Antiqua" pitchFamily="18" charset="0"/>
                        </a:rPr>
                        <a:t>1.0</a:t>
                      </a:r>
                    </a:p>
                  </a:txBody>
                  <a:tcPr/>
                </a:tc>
                <a:extLst>
                  <a:ext uri="{0D108BD9-81ED-4DB2-BD59-A6C34878D82A}">
                    <a16:rowId xmlns:a16="http://schemas.microsoft.com/office/drawing/2014/main" val="10004"/>
                  </a:ext>
                </a:extLst>
              </a:tr>
            </a:tbl>
          </a:graphicData>
        </a:graphic>
      </p:graphicFrame>
      <p:pic>
        <p:nvPicPr>
          <p:cNvPr id="236547" name="Picture 3"/>
          <p:cNvPicPr>
            <a:picLocks noChangeAspect="1" noChangeArrowheads="1"/>
          </p:cNvPicPr>
          <p:nvPr/>
        </p:nvPicPr>
        <p:blipFill>
          <a:blip r:embed="rId2"/>
          <a:srcRect/>
          <a:stretch>
            <a:fillRect/>
          </a:stretch>
        </p:blipFill>
        <p:spPr bwMode="auto">
          <a:xfrm>
            <a:off x="4419600" y="1447800"/>
            <a:ext cx="4267200" cy="3962400"/>
          </a:xfrm>
          <a:prstGeom prst="rect">
            <a:avLst/>
          </a:prstGeom>
          <a:noFill/>
          <a:ln w="9525">
            <a:noFill/>
            <a:miter lim="800000"/>
            <a:headEnd/>
            <a:tailEnd/>
          </a:ln>
          <a:effectLst/>
        </p:spPr>
      </p:pic>
      <p:cxnSp>
        <p:nvCxnSpPr>
          <p:cNvPr id="20" name="Straight Arrow Connector 19"/>
          <p:cNvCxnSpPr/>
          <p:nvPr/>
        </p:nvCxnSpPr>
        <p:spPr>
          <a:xfrm rot="5400000" flipH="1" flipV="1">
            <a:off x="5105400" y="3962400"/>
            <a:ext cx="609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229600" y="3810000"/>
            <a:ext cx="533400" cy="369332"/>
          </a:xfrm>
          <a:prstGeom prst="rect">
            <a:avLst/>
          </a:prstGeom>
          <a:noFill/>
        </p:spPr>
        <p:txBody>
          <a:bodyPr wrap="square" rtlCol="0">
            <a:spAutoFit/>
          </a:bodyPr>
          <a:lstStyle/>
          <a:p>
            <a:r>
              <a:rPr lang="el-GR" dirty="0"/>
              <a:t>ϕ</a:t>
            </a:r>
            <a:r>
              <a:rPr lang="en-US" baseline="-25000" dirty="0"/>
              <a:t>1</a:t>
            </a:r>
          </a:p>
        </p:txBody>
      </p:sp>
      <p:sp>
        <p:nvSpPr>
          <p:cNvPr id="22" name="TextBox 21"/>
          <p:cNvSpPr txBox="1"/>
          <p:nvPr/>
        </p:nvSpPr>
        <p:spPr>
          <a:xfrm>
            <a:off x="4800600" y="1371600"/>
            <a:ext cx="533400" cy="369332"/>
          </a:xfrm>
          <a:prstGeom prst="rect">
            <a:avLst/>
          </a:prstGeom>
          <a:noFill/>
        </p:spPr>
        <p:txBody>
          <a:bodyPr wrap="square" rtlCol="0">
            <a:spAutoFit/>
          </a:bodyPr>
          <a:lstStyle/>
          <a:p>
            <a:r>
              <a:rPr lang="el-GR" dirty="0"/>
              <a:t>ϕ</a:t>
            </a:r>
            <a:r>
              <a:rPr lang="en-US" baseline="-25000" dirty="0"/>
              <a:t>2</a:t>
            </a:r>
          </a:p>
        </p:txBody>
      </p:sp>
      <p:sp>
        <p:nvSpPr>
          <p:cNvPr id="4" name="Date Placeholder 3">
            <a:extLst>
              <a:ext uri="{FF2B5EF4-FFF2-40B4-BE49-F238E27FC236}">
                <a16:creationId xmlns:a16="http://schemas.microsoft.com/office/drawing/2014/main" id="{D4FD5EBD-9383-1537-1FF2-8BFEFABC8186}"/>
              </a:ext>
            </a:extLst>
          </p:cNvPr>
          <p:cNvSpPr>
            <a:spLocks noGrp="1"/>
          </p:cNvSpPr>
          <p:nvPr>
            <p:ph type="dt" sz="half" idx="10"/>
          </p:nvPr>
        </p:nvSpPr>
        <p:spPr/>
        <p:txBody>
          <a:bodyPr/>
          <a:lstStyle/>
          <a:p>
            <a:fld id="{FCACF8AF-EB31-4A18-8985-610C6873FC7A}" type="datetime1">
              <a:rPr lang="en-US" smtClean="0"/>
              <a:t>7/10/2024</a:t>
            </a:fld>
            <a:endParaRPr lang="en-US"/>
          </a:p>
        </p:txBody>
      </p:sp>
    </p:spTree>
    <p:extLst>
      <p:ext uri="{BB962C8B-B14F-4D97-AF65-F5344CB8AC3E}">
        <p14:creationId xmlns:p14="http://schemas.microsoft.com/office/powerpoint/2010/main" val="3639393323"/>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24540</TotalTime>
  <Words>4392</Words>
  <Application>Microsoft Office PowerPoint</Application>
  <PresentationFormat>On-screen Show (4:3)</PresentationFormat>
  <Paragraphs>670</Paragraphs>
  <Slides>55</Slides>
  <Notes>20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61" baseType="lpstr">
      <vt:lpstr>Arial</vt:lpstr>
      <vt:lpstr>Book Antiqua</vt:lpstr>
      <vt:lpstr>Calibri</vt:lpstr>
      <vt:lpstr>Times New Roman</vt:lpstr>
      <vt:lpstr>Office Theme</vt:lpstr>
      <vt:lpstr>Equation</vt:lpstr>
      <vt:lpstr>PowerPoint Presentation</vt:lpstr>
      <vt:lpstr>Kernel Methods</vt:lpstr>
      <vt:lpstr>Kernel Methods</vt:lpstr>
      <vt:lpstr>Kernel Methods</vt:lpstr>
      <vt:lpstr>Kernel Methods</vt:lpstr>
      <vt:lpstr>Kernel Methods</vt:lpstr>
      <vt:lpstr>XOR Problem with Radial Basis Function</vt:lpstr>
      <vt:lpstr>XOR Problem with Radial Basis Function</vt:lpstr>
      <vt:lpstr>XOR Problem with Radial Basis Function</vt:lpstr>
      <vt:lpstr>XOR Problem with Radial Basis Function</vt:lpstr>
      <vt:lpstr>Radial Basis Function Networks</vt:lpstr>
      <vt:lpstr>Radial Basis Function Networks</vt:lpstr>
      <vt:lpstr>Radial Basis Function Networks</vt:lpstr>
      <vt:lpstr>K-means Clustering </vt:lpstr>
      <vt:lpstr>K-means Clustering</vt:lpstr>
      <vt:lpstr>K-means Clustering</vt:lpstr>
      <vt:lpstr>K-means Clustering</vt:lpstr>
      <vt:lpstr>K-means Clustering</vt:lpstr>
      <vt:lpstr>K-means Clustering</vt:lpstr>
      <vt:lpstr>K-means Clustering</vt:lpstr>
      <vt:lpstr>Training RBF Hidden Layer  Using K-means</vt:lpstr>
      <vt:lpstr>Training RBF Hidden Layer  Using K-means</vt:lpstr>
      <vt:lpstr>Training RBF Hidden Layer  Using K-means</vt:lpstr>
      <vt:lpstr>Training RBF Hidden Layer  Using K-means</vt:lpstr>
      <vt:lpstr>Training RBF Hidden Layer  Using K-means</vt:lpstr>
      <vt:lpstr>LMS Estimation of Weight Vector</vt:lpstr>
      <vt:lpstr>LMS Estimation of Weight Vector</vt:lpstr>
      <vt:lpstr>LMS Estimation of Weight Vector</vt:lpstr>
      <vt:lpstr>LMS Estimation of Weight Vector</vt:lpstr>
      <vt:lpstr>LMS Estimation of Weight Vector</vt:lpstr>
      <vt:lpstr>LMS Estimation of Weight Vector</vt:lpstr>
      <vt:lpstr>LMS Estimation of Weight Vector</vt:lpstr>
      <vt:lpstr>Learning Procedure for RBF Networks </vt:lpstr>
      <vt:lpstr>Learning Procedure for RBF Networks </vt:lpstr>
      <vt:lpstr>RBFNN for Function Approximation and Classification</vt:lpstr>
      <vt:lpstr>Bias Variance Tradeoff</vt:lpstr>
      <vt:lpstr>Bias Variance Tradeoff</vt:lpstr>
      <vt:lpstr>Bias Variance Tradeoff</vt:lpstr>
      <vt:lpstr>Bias Variance Tradeoff</vt:lpstr>
      <vt:lpstr>Bias Variance Tradeoff</vt:lpstr>
      <vt:lpstr>Bias Variance Tradeoff</vt:lpstr>
      <vt:lpstr>Bias Variance Tradeoff</vt:lpstr>
      <vt:lpstr>Regularization</vt:lpstr>
      <vt:lpstr>Regularization</vt:lpstr>
      <vt:lpstr>Regularization</vt:lpstr>
      <vt:lpstr>Regularization</vt:lpstr>
      <vt:lpstr>Regularization</vt:lpstr>
      <vt:lpstr>Regularization</vt:lpstr>
      <vt:lpstr>Regularization</vt:lpstr>
      <vt:lpstr>Regularization</vt:lpstr>
      <vt:lpstr>Regularization</vt:lpstr>
      <vt:lpstr>Regularization</vt:lpstr>
      <vt:lpstr>Regularization</vt:lpstr>
      <vt:lpstr>Regularization</vt:lpstr>
      <vt:lpstr>Regularization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SAGAR</cp:lastModifiedBy>
  <cp:revision>521</cp:revision>
  <dcterms:created xsi:type="dcterms:W3CDTF">2018-12-09T05:19:45Z</dcterms:created>
  <dcterms:modified xsi:type="dcterms:W3CDTF">2024-07-10T13:22:11Z</dcterms:modified>
</cp:coreProperties>
</file>