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12" r:id="rId3"/>
    <p:sldId id="325" r:id="rId4"/>
    <p:sldId id="326" r:id="rId5"/>
    <p:sldId id="324" r:id="rId6"/>
    <p:sldId id="313" r:id="rId7"/>
    <p:sldId id="314" r:id="rId8"/>
    <p:sldId id="315" r:id="rId9"/>
    <p:sldId id="316" r:id="rId10"/>
    <p:sldId id="318" r:id="rId11"/>
    <p:sldId id="317" r:id="rId12"/>
    <p:sldId id="319" r:id="rId13"/>
    <p:sldId id="320" r:id="rId14"/>
    <p:sldId id="321" r:id="rId15"/>
    <p:sldId id="322" r:id="rId16"/>
    <p:sldId id="323" r:id="rId17"/>
    <p:sldId id="327" r:id="rId18"/>
    <p:sldId id="328" r:id="rId19"/>
    <p:sldId id="329" r:id="rId20"/>
    <p:sldId id="330" r:id="rId21"/>
    <p:sldId id="331" r:id="rId22"/>
    <p:sldId id="332" r:id="rId23"/>
    <p:sldId id="333" r:id="rId24"/>
    <p:sldId id="33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74C88F-1564-4C1A-B108-886A85B094D8}" type="datetimeFigureOut">
              <a:rPr lang="en-US" smtClean="0"/>
              <a:t>3/23/2022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C92C28-528E-470F-A771-D5979FBCF0BF}" type="slidenum">
              <a:rPr lang="en-US" smtClean="0"/>
              <a:t>‹#›</a:t>
            </a:fld>
            <a:endParaRPr lang="en-US"/>
          </a:p>
        </p:txBody>
      </p:sp>
    </p:spTree>
    <p:extLst>
      <p:ext uri="{BB962C8B-B14F-4D97-AF65-F5344CB8AC3E}">
        <p14:creationId xmlns:p14="http://schemas.microsoft.com/office/powerpoint/2010/main" val="4001119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C0F697F-3F99-4325-A2F0-EED86B48354C}" type="datetime1">
              <a:rPr lang="en-US" smtClean="0"/>
              <a:t>3/23/2022</a:t>
            </a:fld>
            <a:endParaRPr lang="en-US"/>
          </a:p>
        </p:txBody>
      </p:sp>
      <p:sp>
        <p:nvSpPr>
          <p:cNvPr id="5" name="Footer Placeholder 4"/>
          <p:cNvSpPr>
            <a:spLocks noGrp="1"/>
          </p:cNvSpPr>
          <p:nvPr>
            <p:ph type="ftr" sz="quarter" idx="11"/>
          </p:nvPr>
        </p:nvSpPr>
        <p:spPr/>
        <p:txBody>
          <a:bodyPr/>
          <a:lstStyle/>
          <a:p>
            <a:r>
              <a:rPr lang="en-US" smtClean="0"/>
              <a:t>Data Mining-CSIT 7th                              Prepared BY: Arjun Saud</a:t>
            </a:r>
            <a:endParaRPr lang="en-US"/>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36050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65E480E-491B-4654-A7A8-7EA14EBDE236}" type="datetime1">
              <a:rPr lang="en-US" smtClean="0"/>
              <a:t>3/23/2022</a:t>
            </a:fld>
            <a:endParaRPr lang="en-US"/>
          </a:p>
        </p:txBody>
      </p:sp>
      <p:sp>
        <p:nvSpPr>
          <p:cNvPr id="5" name="Footer Placeholder 4"/>
          <p:cNvSpPr>
            <a:spLocks noGrp="1"/>
          </p:cNvSpPr>
          <p:nvPr>
            <p:ph type="ftr" sz="quarter" idx="11"/>
          </p:nvPr>
        </p:nvSpPr>
        <p:spPr/>
        <p:txBody>
          <a:bodyPr/>
          <a:lstStyle/>
          <a:p>
            <a:r>
              <a:rPr lang="en-US" smtClean="0"/>
              <a:t>Data Mining-CSIT 7th                              Prepared BY: Arjun Saud</a:t>
            </a:r>
            <a:endParaRPr lang="en-US"/>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418609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9ADD73-A139-46C0-A57E-0793485393EF}" type="datetime1">
              <a:rPr lang="en-US" smtClean="0"/>
              <a:t>3/23/2022</a:t>
            </a:fld>
            <a:endParaRPr lang="en-US"/>
          </a:p>
        </p:txBody>
      </p:sp>
      <p:sp>
        <p:nvSpPr>
          <p:cNvPr id="5" name="Footer Placeholder 4"/>
          <p:cNvSpPr>
            <a:spLocks noGrp="1"/>
          </p:cNvSpPr>
          <p:nvPr>
            <p:ph type="ftr" sz="quarter" idx="11"/>
          </p:nvPr>
        </p:nvSpPr>
        <p:spPr/>
        <p:txBody>
          <a:bodyPr/>
          <a:lstStyle/>
          <a:p>
            <a:r>
              <a:rPr lang="en-US" smtClean="0"/>
              <a:t>Data Mining-CSIT 7th                              Prepared BY: Arjun Saud</a:t>
            </a:r>
            <a:endParaRPr lang="en-US"/>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1637329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892BB7-A5A2-4CDA-959E-D14CABA6FB8C}" type="datetime1">
              <a:rPr lang="en-US" smtClean="0"/>
              <a:t>3/23/2022</a:t>
            </a:fld>
            <a:endParaRPr lang="en-US"/>
          </a:p>
        </p:txBody>
      </p:sp>
      <p:sp>
        <p:nvSpPr>
          <p:cNvPr id="5" name="Footer Placeholder 4"/>
          <p:cNvSpPr>
            <a:spLocks noGrp="1"/>
          </p:cNvSpPr>
          <p:nvPr>
            <p:ph type="ftr" sz="quarter" idx="11"/>
          </p:nvPr>
        </p:nvSpPr>
        <p:spPr/>
        <p:txBody>
          <a:bodyPr/>
          <a:lstStyle/>
          <a:p>
            <a:r>
              <a:rPr lang="en-US" smtClean="0"/>
              <a:t>Data Mining-CSIT 7th                              Prepared BY: Arjun Saud</a:t>
            </a:r>
            <a:endParaRPr lang="en-US"/>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373642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C4D5AE-9FF9-45A5-9065-CCDD914D6137}" type="datetime1">
              <a:rPr lang="en-US" smtClean="0"/>
              <a:t>3/23/2022</a:t>
            </a:fld>
            <a:endParaRPr lang="en-US"/>
          </a:p>
        </p:txBody>
      </p:sp>
      <p:sp>
        <p:nvSpPr>
          <p:cNvPr id="5" name="Footer Placeholder 4"/>
          <p:cNvSpPr>
            <a:spLocks noGrp="1"/>
          </p:cNvSpPr>
          <p:nvPr>
            <p:ph type="ftr" sz="quarter" idx="11"/>
          </p:nvPr>
        </p:nvSpPr>
        <p:spPr/>
        <p:txBody>
          <a:bodyPr/>
          <a:lstStyle/>
          <a:p>
            <a:r>
              <a:rPr lang="en-US" smtClean="0"/>
              <a:t>Data Mining-CSIT 7th                              Prepared BY: Arjun Saud</a:t>
            </a:r>
            <a:endParaRPr lang="en-US"/>
          </a:p>
        </p:txBody>
      </p:sp>
      <p:sp>
        <p:nvSpPr>
          <p:cNvPr id="6" name="Slide Number Placeholder 5"/>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073455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A458569-85A5-4FFD-B4CB-E2AE693B9587}" type="datetime1">
              <a:rPr lang="en-US" smtClean="0"/>
              <a:t>3/23/2022</a:t>
            </a:fld>
            <a:endParaRPr lang="en-US"/>
          </a:p>
        </p:txBody>
      </p:sp>
      <p:sp>
        <p:nvSpPr>
          <p:cNvPr id="6" name="Footer Placeholder 5"/>
          <p:cNvSpPr>
            <a:spLocks noGrp="1"/>
          </p:cNvSpPr>
          <p:nvPr>
            <p:ph type="ftr" sz="quarter" idx="11"/>
          </p:nvPr>
        </p:nvSpPr>
        <p:spPr/>
        <p:txBody>
          <a:bodyPr/>
          <a:lstStyle/>
          <a:p>
            <a:r>
              <a:rPr lang="en-US" smtClean="0"/>
              <a:t>Data Mining-CSIT 7th                              Prepared BY: Arjun Saud</a:t>
            </a:r>
            <a:endParaRPr lang="en-US"/>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713046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EEC1F4-EEFC-4206-A064-C94ABE1C8481}" type="datetime1">
              <a:rPr lang="en-US" smtClean="0"/>
              <a:t>3/23/2022</a:t>
            </a:fld>
            <a:endParaRPr lang="en-US"/>
          </a:p>
        </p:txBody>
      </p:sp>
      <p:sp>
        <p:nvSpPr>
          <p:cNvPr id="8" name="Footer Placeholder 7"/>
          <p:cNvSpPr>
            <a:spLocks noGrp="1"/>
          </p:cNvSpPr>
          <p:nvPr>
            <p:ph type="ftr" sz="quarter" idx="11"/>
          </p:nvPr>
        </p:nvSpPr>
        <p:spPr/>
        <p:txBody>
          <a:bodyPr/>
          <a:lstStyle/>
          <a:p>
            <a:r>
              <a:rPr lang="en-US" smtClean="0"/>
              <a:t>Data Mining-CSIT 7th                              Prepared BY: Arjun Saud</a:t>
            </a:r>
            <a:endParaRPr lang="en-US"/>
          </a:p>
        </p:txBody>
      </p:sp>
      <p:sp>
        <p:nvSpPr>
          <p:cNvPr id="9" name="Slide Number Placeholder 8"/>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487537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1B22CB-C464-4601-8000-9F2FD10A76B5}" type="datetime1">
              <a:rPr lang="en-US" smtClean="0"/>
              <a:t>3/23/2022</a:t>
            </a:fld>
            <a:endParaRPr lang="en-US"/>
          </a:p>
        </p:txBody>
      </p:sp>
      <p:sp>
        <p:nvSpPr>
          <p:cNvPr id="4" name="Footer Placeholder 3"/>
          <p:cNvSpPr>
            <a:spLocks noGrp="1"/>
          </p:cNvSpPr>
          <p:nvPr>
            <p:ph type="ftr" sz="quarter" idx="11"/>
          </p:nvPr>
        </p:nvSpPr>
        <p:spPr/>
        <p:txBody>
          <a:bodyPr/>
          <a:lstStyle/>
          <a:p>
            <a:r>
              <a:rPr lang="en-US" smtClean="0"/>
              <a:t>Data Mining-CSIT 7th                              Prepared BY: Arjun Saud</a:t>
            </a:r>
            <a:endParaRPr lang="en-US"/>
          </a:p>
        </p:txBody>
      </p:sp>
      <p:sp>
        <p:nvSpPr>
          <p:cNvPr id="5" name="Slide Number Placeholder 4"/>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12536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147FCD-C39F-4D3A-9DB7-918DF7D9617E}" type="datetime1">
              <a:rPr lang="en-US" smtClean="0"/>
              <a:t>3/23/2022</a:t>
            </a:fld>
            <a:endParaRPr lang="en-US"/>
          </a:p>
        </p:txBody>
      </p:sp>
      <p:sp>
        <p:nvSpPr>
          <p:cNvPr id="3" name="Footer Placeholder 2"/>
          <p:cNvSpPr>
            <a:spLocks noGrp="1"/>
          </p:cNvSpPr>
          <p:nvPr>
            <p:ph type="ftr" sz="quarter" idx="11"/>
          </p:nvPr>
        </p:nvSpPr>
        <p:spPr/>
        <p:txBody>
          <a:bodyPr/>
          <a:lstStyle/>
          <a:p>
            <a:r>
              <a:rPr lang="en-US" smtClean="0"/>
              <a:t>Data Mining-CSIT 7th                              Prepared BY: Arjun Saud</a:t>
            </a:r>
            <a:endParaRPr lang="en-US"/>
          </a:p>
        </p:txBody>
      </p:sp>
      <p:sp>
        <p:nvSpPr>
          <p:cNvPr id="4" name="Slide Number Placeholder 3"/>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50029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EF1709-F2E8-4E3F-96F8-A75539084510}" type="datetime1">
              <a:rPr lang="en-US" smtClean="0"/>
              <a:t>3/23/2022</a:t>
            </a:fld>
            <a:endParaRPr lang="en-US"/>
          </a:p>
        </p:txBody>
      </p:sp>
      <p:sp>
        <p:nvSpPr>
          <p:cNvPr id="6" name="Footer Placeholder 5"/>
          <p:cNvSpPr>
            <a:spLocks noGrp="1"/>
          </p:cNvSpPr>
          <p:nvPr>
            <p:ph type="ftr" sz="quarter" idx="11"/>
          </p:nvPr>
        </p:nvSpPr>
        <p:spPr/>
        <p:txBody>
          <a:bodyPr/>
          <a:lstStyle/>
          <a:p>
            <a:r>
              <a:rPr lang="en-US" smtClean="0"/>
              <a:t>Data Mining-CSIT 7th                              Prepared BY: Arjun Saud</a:t>
            </a:r>
            <a:endParaRPr lang="en-US"/>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276277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8BC10F-0386-426E-9DF2-7ABE08AB636D}" type="datetime1">
              <a:rPr lang="en-US" smtClean="0"/>
              <a:t>3/23/2022</a:t>
            </a:fld>
            <a:endParaRPr lang="en-US"/>
          </a:p>
        </p:txBody>
      </p:sp>
      <p:sp>
        <p:nvSpPr>
          <p:cNvPr id="6" name="Footer Placeholder 5"/>
          <p:cNvSpPr>
            <a:spLocks noGrp="1"/>
          </p:cNvSpPr>
          <p:nvPr>
            <p:ph type="ftr" sz="quarter" idx="11"/>
          </p:nvPr>
        </p:nvSpPr>
        <p:spPr/>
        <p:txBody>
          <a:bodyPr/>
          <a:lstStyle/>
          <a:p>
            <a:r>
              <a:rPr lang="en-US" smtClean="0"/>
              <a:t>Data Mining-CSIT 7th                              Prepared BY: Arjun Saud</a:t>
            </a:r>
            <a:endParaRPr lang="en-US"/>
          </a:p>
        </p:txBody>
      </p:sp>
      <p:sp>
        <p:nvSpPr>
          <p:cNvPr id="7" name="Slide Number Placeholder 6"/>
          <p:cNvSpPr>
            <a:spLocks noGrp="1"/>
          </p:cNvSpPr>
          <p:nvPr>
            <p:ph type="sldNum" sz="quarter" idx="12"/>
          </p:nvPr>
        </p:nvSpPr>
        <p:spPr/>
        <p:txBody>
          <a:bodyPr/>
          <a:lstStyle/>
          <a:p>
            <a:fld id="{00B14D77-5B36-4651-9B6A-2D4DEB1BE99D}" type="slidenum">
              <a:rPr lang="en-US" smtClean="0"/>
              <a:t>‹#›</a:t>
            </a:fld>
            <a:endParaRPr lang="en-US"/>
          </a:p>
        </p:txBody>
      </p:sp>
    </p:spTree>
    <p:extLst>
      <p:ext uri="{BB962C8B-B14F-4D97-AF65-F5344CB8AC3E}">
        <p14:creationId xmlns:p14="http://schemas.microsoft.com/office/powerpoint/2010/main" val="2463185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513D2-AB46-40A6-B9F7-42924821A3AD}" type="datetime1">
              <a:rPr lang="en-US" smtClean="0"/>
              <a:t>3/23/2022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Data Mining-CSIT 7th                              Prepared BY: Arjun Saud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14D77-5B36-4651-9B6A-2D4DEB1BE99D}" type="slidenum">
              <a:rPr lang="en-US" smtClean="0"/>
              <a:t>‹#›</a:t>
            </a:fld>
            <a:endParaRPr lang="en-US"/>
          </a:p>
        </p:txBody>
      </p:sp>
    </p:spTree>
    <p:extLst>
      <p:ext uri="{BB962C8B-B14F-4D97-AF65-F5344CB8AC3E}">
        <p14:creationId xmlns:p14="http://schemas.microsoft.com/office/powerpoint/2010/main" val="2888110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0.wmf"/><Relationship Id="rId4"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0" indent="0" algn="ctr">
              <a:buNone/>
            </a:pPr>
            <a:endParaRPr lang="en-US" dirty="0" smtClean="0"/>
          </a:p>
          <a:p>
            <a:pPr marL="0" indent="0" algn="ctr">
              <a:buNone/>
            </a:pPr>
            <a:r>
              <a:rPr lang="en-US" sz="3200" b="1" dirty="0" smtClean="0">
                <a:latin typeface="Book Antiqua" panose="02040602050305030304" pitchFamily="18" charset="0"/>
              </a:rPr>
              <a:t>Unit </a:t>
            </a:r>
            <a:r>
              <a:rPr lang="en-US" sz="3200" b="1" dirty="0" smtClean="0">
                <a:latin typeface="Book Antiqua" panose="02040602050305030304" pitchFamily="18" charset="0"/>
              </a:rPr>
              <a:t>5</a:t>
            </a:r>
            <a:endParaRPr lang="en-US" sz="3200" b="1" dirty="0" smtClean="0">
              <a:latin typeface="Book Antiqua" panose="02040602050305030304" pitchFamily="18" charset="0"/>
            </a:endParaRPr>
          </a:p>
          <a:p>
            <a:pPr marL="0" indent="0" algn="ctr">
              <a:buNone/>
            </a:pPr>
            <a:r>
              <a:rPr lang="en-US" sz="3200" b="1" dirty="0" smtClean="0">
                <a:latin typeface="Book Antiqua" panose="02040602050305030304" pitchFamily="18" charset="0"/>
              </a:rPr>
              <a:t>Kernel Methods for Pattern Analysis</a:t>
            </a:r>
            <a:endParaRPr lang="en-US" sz="3200" b="1" dirty="0" smtClean="0">
              <a:latin typeface="Book Antiqua" panose="02040602050305030304" pitchFamily="18" charset="0"/>
            </a:endParaRPr>
          </a:p>
          <a:p>
            <a:pPr marL="0" indent="0">
              <a:buNone/>
            </a:pPr>
            <a:r>
              <a:rPr lang="en-US" b="1" u="sng" dirty="0" smtClean="0">
                <a:latin typeface="Book Antiqua" panose="02040602050305030304" pitchFamily="18" charset="0"/>
              </a:rPr>
              <a:t>Prepared By </a:t>
            </a:r>
          </a:p>
          <a:p>
            <a:pPr marL="0" indent="0">
              <a:buNone/>
            </a:pPr>
            <a:r>
              <a:rPr lang="en-US" b="1" dirty="0" smtClean="0">
                <a:latin typeface="Book Antiqua" panose="02040602050305030304" pitchFamily="18" charset="0"/>
              </a:rPr>
              <a:t>Arjun Singh Saud, Asst. Prof. CDCSIT</a:t>
            </a:r>
          </a:p>
          <a:p>
            <a:pPr marL="0" indent="0" algn="ctr">
              <a:buNone/>
            </a:pPr>
            <a:endParaRPr lang="en-US" sz="3200" b="1" dirty="0" smtClean="0">
              <a:latin typeface="Book Antiqua" panose="02040602050305030304" pitchFamily="18" charset="0"/>
            </a:endParaRPr>
          </a:p>
        </p:txBody>
      </p:sp>
      <p:sp>
        <p:nvSpPr>
          <p:cNvPr id="2" name="Footer Placeholder 1"/>
          <p:cNvSpPr>
            <a:spLocks noGrp="1"/>
          </p:cNvSpPr>
          <p:nvPr>
            <p:ph type="ftr" sz="quarter" idx="11"/>
          </p:nvPr>
        </p:nvSpPr>
        <p:spPr/>
        <p:txBody>
          <a:bodyPr/>
          <a:lstStyle/>
          <a:p>
            <a:r>
              <a:rPr lang="en-US" smtClean="0"/>
              <a:t>Data Mining-CSIT 7th                              Prepared BY: Arjun Saud</a:t>
            </a:r>
            <a:endParaRPr lang="en-US"/>
          </a:p>
        </p:txBody>
      </p:sp>
    </p:spTree>
    <p:extLst>
      <p:ext uri="{BB962C8B-B14F-4D97-AF65-F5344CB8AC3E}">
        <p14:creationId xmlns:p14="http://schemas.microsoft.com/office/powerpoint/2010/main" val="37186407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smtClean="0">
                <a:latin typeface="Book Antiqua" panose="02040602050305030304" pitchFamily="18" charset="0"/>
              </a:rPr>
              <a:t>Non-linear SVM works in following two steps:</a:t>
            </a:r>
          </a:p>
          <a:p>
            <a:pPr lvl="1" algn="just"/>
            <a:r>
              <a:rPr lang="en-US" dirty="0" smtClean="0">
                <a:latin typeface="Book Antiqua" panose="02040602050305030304" pitchFamily="18" charset="0"/>
              </a:rPr>
              <a:t>It transforms low–dimensional data points into high-dimensional data points, that are linearly separable, by using kernel-trick.</a:t>
            </a:r>
          </a:p>
          <a:p>
            <a:pPr lvl="1" algn="just"/>
            <a:r>
              <a:rPr lang="en-US" dirty="0" smtClean="0">
                <a:latin typeface="Book Antiqua" panose="02040602050305030304" pitchFamily="18" charset="0"/>
              </a:rPr>
              <a:t>Then, it classifies data points using linear-hyperplane.</a:t>
            </a:r>
          </a:p>
          <a:p>
            <a:pPr algn="just"/>
            <a:r>
              <a:rPr lang="en-US" dirty="0" smtClean="0">
                <a:latin typeface="Book Antiqua" panose="02040602050305030304" pitchFamily="18" charset="0"/>
              </a:rPr>
              <a:t>SVM </a:t>
            </a:r>
            <a:r>
              <a:rPr lang="en-US" dirty="0">
                <a:latin typeface="Book Antiqua" panose="02040602050305030304" pitchFamily="18" charset="0"/>
              </a:rPr>
              <a:t>algorithms use a set of mathematical functions that are defined as the kernel</a:t>
            </a:r>
            <a:r>
              <a:rPr lang="en-US" dirty="0" smtClean="0">
                <a:latin typeface="Book Antiqua" panose="02040602050305030304" pitchFamily="18" charset="0"/>
              </a:rPr>
              <a:t>. </a:t>
            </a:r>
          </a:p>
          <a:p>
            <a:pPr algn="just"/>
            <a:r>
              <a:rPr lang="en-US" dirty="0" smtClean="0">
                <a:latin typeface="Book Antiqua" panose="02040602050305030304" pitchFamily="18" charset="0"/>
              </a:rPr>
              <a:t>These functions are used to transform non-linearly separable low-dimensional data points into linearly separable high-dimensional data points. </a:t>
            </a:r>
          </a:p>
          <a:p>
            <a:pPr algn="just"/>
            <a:r>
              <a:rPr lang="en-US" dirty="0">
                <a:latin typeface="Book Antiqua" panose="02040602050305030304" pitchFamily="18" charset="0"/>
              </a:rPr>
              <a:t>Popular kernels are: Linear Kernel, Polynomial Kernel, Gaussian Kernel, Radial Basis Function (RBF), Sigmoid Kernel, etc.</a:t>
            </a: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27328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smtClean="0">
                <a:latin typeface="Book Antiqua" panose="02040602050305030304" pitchFamily="18" charset="0"/>
              </a:rPr>
              <a:t>Consider the following 2-D data points which are linearly inseparable. We can transform the data points into linearly separable data points by adding </a:t>
            </a:r>
            <a:r>
              <a:rPr lang="en-US" dirty="0">
                <a:latin typeface="Book Antiqua" panose="02040602050305030304" pitchFamily="18" charset="0"/>
              </a:rPr>
              <a:t>t</a:t>
            </a:r>
            <a:r>
              <a:rPr lang="en-US" dirty="0" smtClean="0">
                <a:latin typeface="Book Antiqua" panose="02040602050305030304" pitchFamily="18" charset="0"/>
              </a:rPr>
              <a:t>hird dimension z=x</a:t>
            </a:r>
            <a:r>
              <a:rPr lang="en-US" baseline="30000" dirty="0" smtClean="0">
                <a:latin typeface="Book Antiqua" panose="02040602050305030304" pitchFamily="18" charset="0"/>
              </a:rPr>
              <a:t>2</a:t>
            </a:r>
            <a:r>
              <a:rPr lang="en-US" dirty="0" smtClean="0">
                <a:latin typeface="Book Antiqua" panose="02040602050305030304" pitchFamily="18" charset="0"/>
              </a:rPr>
              <a:t>+y</a:t>
            </a:r>
            <a:r>
              <a:rPr lang="en-US" baseline="30000" dirty="0" smtClean="0">
                <a:latin typeface="Book Antiqua" panose="02040602050305030304" pitchFamily="18" charset="0"/>
              </a:rPr>
              <a:t>2</a:t>
            </a:r>
            <a:r>
              <a:rPr lang="en-US" dirty="0" smtClean="0">
                <a:latin typeface="Book Antiqua" panose="02040602050305030304" pitchFamily="18" charset="0"/>
              </a:rPr>
              <a:t>.</a:t>
            </a:r>
            <a:endParaRPr lang="en-US" baseline="300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a:picLocks noChangeAspect="1"/>
          </p:cNvPicPr>
          <p:nvPr/>
        </p:nvPicPr>
        <p:blipFill>
          <a:blip r:embed="rId2"/>
          <a:stretch>
            <a:fillRect/>
          </a:stretch>
        </p:blipFill>
        <p:spPr>
          <a:xfrm>
            <a:off x="1206500" y="2854888"/>
            <a:ext cx="9020175" cy="2971800"/>
          </a:xfrm>
          <a:prstGeom prst="rect">
            <a:avLst/>
          </a:prstGeom>
        </p:spPr>
      </p:pic>
    </p:spTree>
    <p:extLst>
      <p:ext uri="{BB962C8B-B14F-4D97-AF65-F5344CB8AC3E}">
        <p14:creationId xmlns:p14="http://schemas.microsoft.com/office/powerpoint/2010/main" val="6845643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marL="0" indent="0" algn="just">
              <a:buNone/>
            </a:pPr>
            <a:r>
              <a:rPr lang="en-US" b="1" dirty="0" smtClean="0">
                <a:latin typeface="Book Antiqua" panose="02040602050305030304" pitchFamily="18" charset="0"/>
              </a:rPr>
              <a:t>Example</a:t>
            </a:r>
          </a:p>
          <a:p>
            <a:pPr algn="just"/>
            <a:r>
              <a:rPr lang="en-US" dirty="0" smtClean="0">
                <a:latin typeface="Book Antiqua" panose="02040602050305030304" pitchFamily="18" charset="0"/>
              </a:rPr>
              <a:t>Consider following data points:</a:t>
            </a:r>
          </a:p>
          <a:p>
            <a:pPr lvl="1" algn="just"/>
            <a:r>
              <a:rPr lang="en-US" dirty="0" smtClean="0">
                <a:latin typeface="Book Antiqua" panose="02040602050305030304" pitchFamily="18" charset="0"/>
              </a:rPr>
              <a:t>Positively Labelled Data Points:(3,1),(3,-1),(6,1),(6,-1)</a:t>
            </a:r>
          </a:p>
          <a:p>
            <a:pPr lvl="1" algn="just"/>
            <a:r>
              <a:rPr lang="en-US" dirty="0" smtClean="0">
                <a:latin typeface="Book Antiqua" panose="02040602050305030304" pitchFamily="18" charset="0"/>
              </a:rPr>
              <a:t>Negatively </a:t>
            </a:r>
            <a:r>
              <a:rPr lang="en-US" dirty="0">
                <a:latin typeface="Book Antiqua" panose="02040602050305030304" pitchFamily="18" charset="0"/>
              </a:rPr>
              <a:t>Labelled Data Points</a:t>
            </a:r>
            <a:r>
              <a:rPr lang="en-US" dirty="0" smtClean="0">
                <a:latin typeface="Book Antiqua" panose="02040602050305030304" pitchFamily="18" charset="0"/>
              </a:rPr>
              <a:t>:(1,0),(0,1),(0,-1),(-1,0)</a:t>
            </a:r>
          </a:p>
          <a:p>
            <a:pPr algn="just"/>
            <a:r>
              <a:rPr lang="en-US" dirty="0" smtClean="0">
                <a:latin typeface="Book Antiqua" panose="02040602050305030304" pitchFamily="18" charset="0"/>
              </a:rPr>
              <a:t>Determine the equation of hyperplane that divides the above data points into two classes:</a:t>
            </a:r>
            <a:endParaRPr lang="en-US" dirty="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726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20952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marL="0" indent="0" algn="just">
              <a:buNone/>
            </a:pPr>
            <a:r>
              <a:rPr lang="en-US" b="1" dirty="0" smtClean="0">
                <a:latin typeface="Book Antiqua" panose="02040602050305030304" pitchFamily="18" charset="0"/>
              </a:rPr>
              <a:t>Solution</a:t>
            </a:r>
          </a:p>
          <a:p>
            <a:pPr marL="0" indent="0" algn="just">
              <a:buNone/>
            </a:pPr>
            <a:r>
              <a:rPr lang="en-US" dirty="0" smtClean="0">
                <a:latin typeface="Book Antiqua" panose="02040602050305030304" pitchFamily="18" charset="0"/>
              </a:rPr>
              <a:t>	Support vectors are</a:t>
            </a: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s1=(1,0),	 s2=(3,1), </a:t>
            </a:r>
            <a:r>
              <a:rPr lang="en-US" dirty="0" smtClean="0">
                <a:latin typeface="Book Antiqua" panose="02040602050305030304" pitchFamily="18" charset="0"/>
              </a:rPr>
              <a:t>	s3</a:t>
            </a:r>
            <a:r>
              <a:rPr lang="en-US" dirty="0" smtClean="0">
                <a:latin typeface="Book Antiqua" panose="02040602050305030304" pitchFamily="18" charset="0"/>
              </a:rPr>
              <a:t>=(3,-1)		why???</a:t>
            </a:r>
          </a:p>
          <a:p>
            <a:pPr marL="0" indent="0" algn="just">
              <a:buNone/>
            </a:pPr>
            <a:r>
              <a:rPr lang="en-US" dirty="0" smtClean="0">
                <a:latin typeface="Book Antiqua" panose="02040602050305030304" pitchFamily="18" charset="0"/>
              </a:rPr>
              <a:t>	Augment support vectors with b=1</a:t>
            </a:r>
          </a:p>
          <a:p>
            <a:pPr marL="0" indent="0" algn="just">
              <a:buNone/>
            </a:pPr>
            <a:r>
              <a:rPr lang="en-US" dirty="0" smtClean="0">
                <a:latin typeface="Book Antiqua" panose="02040602050305030304" pitchFamily="18" charset="0"/>
              </a:rPr>
              <a:t>	s1</a:t>
            </a:r>
            <a:r>
              <a:rPr lang="en-US" dirty="0">
                <a:latin typeface="Book Antiqua" panose="02040602050305030304" pitchFamily="18" charset="0"/>
              </a:rPr>
              <a:t>=(</a:t>
            </a:r>
            <a:r>
              <a:rPr lang="en-US" dirty="0" smtClean="0">
                <a:latin typeface="Book Antiqua" panose="02040602050305030304" pitchFamily="18" charset="0"/>
              </a:rPr>
              <a:t>1,0,1),</a:t>
            </a:r>
            <a:r>
              <a:rPr lang="en-US" dirty="0">
                <a:latin typeface="Book Antiqua" panose="02040602050305030304" pitchFamily="18" charset="0"/>
              </a:rPr>
              <a:t>	 s2=(</a:t>
            </a:r>
            <a:r>
              <a:rPr lang="en-US" dirty="0" smtClean="0">
                <a:latin typeface="Book Antiqua" panose="02040602050305030304" pitchFamily="18" charset="0"/>
              </a:rPr>
              <a:t>3,1,1), </a:t>
            </a:r>
            <a:r>
              <a:rPr lang="en-US" dirty="0">
                <a:latin typeface="Book Antiqua" panose="02040602050305030304" pitchFamily="18" charset="0"/>
              </a:rPr>
              <a:t>s3=(3,-</a:t>
            </a:r>
            <a:r>
              <a:rPr lang="en-US" dirty="0" smtClean="0">
                <a:latin typeface="Book Antiqua" panose="02040602050305030304" pitchFamily="18" charset="0"/>
              </a:rPr>
              <a:t>1,1)</a:t>
            </a:r>
          </a:p>
          <a:p>
            <a:pPr marL="0" indent="0" algn="just">
              <a:buNone/>
            </a:pPr>
            <a:r>
              <a:rPr lang="en-US" dirty="0" smtClean="0">
                <a:latin typeface="Book Antiqua" panose="02040602050305030304" pitchFamily="18" charset="0"/>
              </a:rPr>
              <a:t>	</a:t>
            </a:r>
          </a:p>
          <a:p>
            <a:pPr marL="0" indent="0" algn="just">
              <a:buNone/>
            </a:pPr>
            <a:r>
              <a:rPr lang="en-US" dirty="0">
                <a:latin typeface="Book Antiqua" panose="02040602050305030304" pitchFamily="18" charset="0"/>
              </a:rPr>
              <a:t>	</a:t>
            </a: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757915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marL="0" indent="0" algn="just">
              <a:buNone/>
            </a:pPr>
            <a:r>
              <a:rPr lang="en-US" b="1" dirty="0" smtClean="0">
                <a:latin typeface="Book Antiqua" panose="02040602050305030304" pitchFamily="18" charset="0"/>
              </a:rPr>
              <a:t>Solution</a:t>
            </a:r>
          </a:p>
          <a:p>
            <a:pPr marL="0" indent="0" algn="just">
              <a:buNone/>
            </a:pPr>
            <a:r>
              <a:rPr lang="en-US" dirty="0" smtClean="0">
                <a:latin typeface="Book Antiqua" panose="02040602050305030304" pitchFamily="18" charset="0"/>
              </a:rPr>
              <a:t>	Since there are three support vectors, we need to calculate 	three variables</a:t>
            </a: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Thus, three linear equations can be written as:</a:t>
            </a:r>
          </a:p>
          <a:p>
            <a:pPr marL="0" indent="0" algn="just">
              <a:buNone/>
            </a:pP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r>
              <a:rPr lang="en-US" dirty="0" smtClean="0">
                <a:latin typeface="Book Antiqua" panose="02040602050305030304" pitchFamily="18" charset="0"/>
              </a:rPr>
              <a:t>	After simplifying above equations, we get</a:t>
            </a:r>
          </a:p>
          <a:p>
            <a:pPr marL="0" indent="0" algn="just">
              <a:buNone/>
            </a:pPr>
            <a:r>
              <a:rPr lang="en-US" dirty="0">
                <a:latin typeface="Book Antiqua" panose="02040602050305030304" pitchFamily="18" charset="0"/>
              </a:rPr>
              <a:t>	</a:t>
            </a: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673605515"/>
              </p:ext>
            </p:extLst>
          </p:nvPr>
        </p:nvGraphicFramePr>
        <p:xfrm>
          <a:off x="2230716" y="3447256"/>
          <a:ext cx="3201895" cy="1350799"/>
        </p:xfrm>
        <a:graphic>
          <a:graphicData uri="http://schemas.openxmlformats.org/presentationml/2006/ole">
            <mc:AlternateContent xmlns:mc="http://schemas.openxmlformats.org/markup-compatibility/2006">
              <mc:Choice xmlns:v="urn:schemas-microsoft-com:vml" Requires="v">
                <p:oleObj spid="_x0000_s25650" name="Equation" r:id="rId3" imgW="1625400" imgH="685800" progId="Equation.3">
                  <p:embed/>
                </p:oleObj>
              </mc:Choice>
              <mc:Fallback>
                <p:oleObj name="Equation" r:id="rId3" imgW="1625400" imgH="685800" progId="Equation.3">
                  <p:embed/>
                  <p:pic>
                    <p:nvPicPr>
                      <p:cNvPr id="0" name=""/>
                      <p:cNvPicPr/>
                      <p:nvPr/>
                    </p:nvPicPr>
                    <p:blipFill>
                      <a:blip r:embed="rId4"/>
                      <a:stretch>
                        <a:fillRect/>
                      </a:stretch>
                    </p:blipFill>
                    <p:spPr>
                      <a:xfrm>
                        <a:off x="2230716" y="3447256"/>
                        <a:ext cx="3201895" cy="1350799"/>
                      </a:xfrm>
                      <a:prstGeom prst="rect">
                        <a:avLst/>
                      </a:prstGeom>
                    </p:spPr>
                  </p:pic>
                </p:oleObj>
              </mc:Fallback>
            </mc:AlternateContent>
          </a:graphicData>
        </a:graphic>
      </p:graphicFrame>
    </p:spTree>
    <p:extLst>
      <p:ext uri="{BB962C8B-B14F-4D97-AF65-F5344CB8AC3E}">
        <p14:creationId xmlns:p14="http://schemas.microsoft.com/office/powerpoint/2010/main" val="9193451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marL="0" indent="0" algn="just">
              <a:buNone/>
            </a:pPr>
            <a:r>
              <a:rPr lang="en-US" b="1" dirty="0" smtClean="0">
                <a:latin typeface="Book Antiqua" panose="02040602050305030304" pitchFamily="18" charset="0"/>
              </a:rPr>
              <a:t>Solution</a:t>
            </a:r>
          </a:p>
          <a:p>
            <a:pPr marL="0" indent="0" algn="just">
              <a:buNone/>
            </a:pPr>
            <a:r>
              <a:rPr lang="en-US" dirty="0" smtClean="0">
                <a:latin typeface="Book Antiqua" panose="02040602050305030304" pitchFamily="18" charset="0"/>
              </a:rPr>
              <a:t>	After simplifying above equations, we get</a:t>
            </a:r>
          </a:p>
          <a:p>
            <a:pPr marL="0" indent="0" algn="just">
              <a:buNone/>
            </a:pP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r>
              <a:rPr lang="en-US" dirty="0" smtClean="0">
                <a:latin typeface="Book Antiqua" panose="02040602050305030304" pitchFamily="18" charset="0"/>
              </a:rPr>
              <a:t>	Solving these equations, we get</a:t>
            </a:r>
          </a:p>
          <a:p>
            <a:pPr marL="0" indent="0" algn="just">
              <a:buNone/>
            </a:pPr>
            <a:endParaRPr lang="en-US" dirty="0" smtClean="0">
              <a:latin typeface="Book Antiqua" panose="02040602050305030304" pitchFamily="18" charset="0"/>
            </a:endParaRP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Now, we can compute weight vector of hyperplane as below</a:t>
            </a:r>
          </a:p>
          <a:p>
            <a:pPr marL="0" indent="0" algn="just">
              <a:buNone/>
            </a:pPr>
            <a:r>
              <a:rPr lang="en-US" dirty="0">
                <a:latin typeface="Book Antiqua" panose="02040602050305030304" pitchFamily="18" charset="0"/>
              </a:rPr>
              <a:t>	</a:t>
            </a: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244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413918064"/>
              </p:ext>
            </p:extLst>
          </p:nvPr>
        </p:nvGraphicFramePr>
        <p:xfrm>
          <a:off x="2370138" y="2600325"/>
          <a:ext cx="2276475" cy="1300163"/>
        </p:xfrm>
        <a:graphic>
          <a:graphicData uri="http://schemas.openxmlformats.org/presentationml/2006/ole">
            <mc:AlternateContent xmlns:mc="http://schemas.openxmlformats.org/markup-compatibility/2006">
              <mc:Choice xmlns:v="urn:schemas-microsoft-com:vml" Requires="v">
                <p:oleObj spid="_x0000_s26774" name="Equation" r:id="rId3" imgW="1155600" imgH="660240" progId="Equation.3">
                  <p:embed/>
                </p:oleObj>
              </mc:Choice>
              <mc:Fallback>
                <p:oleObj name="Equation" r:id="rId3" imgW="1155600" imgH="660240" progId="Equation.3">
                  <p:embed/>
                  <p:pic>
                    <p:nvPicPr>
                      <p:cNvPr id="0" name=""/>
                      <p:cNvPicPr/>
                      <p:nvPr/>
                    </p:nvPicPr>
                    <p:blipFill>
                      <a:blip r:embed="rId4"/>
                      <a:stretch>
                        <a:fillRect/>
                      </a:stretch>
                    </p:blipFill>
                    <p:spPr>
                      <a:xfrm>
                        <a:off x="2370138" y="2600325"/>
                        <a:ext cx="2276475" cy="130016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048593212"/>
              </p:ext>
            </p:extLst>
          </p:nvPr>
        </p:nvGraphicFramePr>
        <p:xfrm>
          <a:off x="1951038" y="4754609"/>
          <a:ext cx="3727450" cy="400050"/>
        </p:xfrm>
        <a:graphic>
          <a:graphicData uri="http://schemas.openxmlformats.org/presentationml/2006/ole">
            <mc:AlternateContent xmlns:mc="http://schemas.openxmlformats.org/markup-compatibility/2006">
              <mc:Choice xmlns:v="urn:schemas-microsoft-com:vml" Requires="v">
                <p:oleObj spid="_x0000_s26775" name="Equation" r:id="rId5" imgW="1892160" imgH="203040" progId="Equation.3">
                  <p:embed/>
                </p:oleObj>
              </mc:Choice>
              <mc:Fallback>
                <p:oleObj name="Equation" r:id="rId5" imgW="1892160" imgH="203040" progId="Equation.3">
                  <p:embed/>
                  <p:pic>
                    <p:nvPicPr>
                      <p:cNvPr id="0" name=""/>
                      <p:cNvPicPr/>
                      <p:nvPr/>
                    </p:nvPicPr>
                    <p:blipFill>
                      <a:blip r:embed="rId6"/>
                      <a:stretch>
                        <a:fillRect/>
                      </a:stretch>
                    </p:blipFill>
                    <p:spPr>
                      <a:xfrm>
                        <a:off x="1951038" y="4754609"/>
                        <a:ext cx="3727450" cy="4000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78260534"/>
              </p:ext>
            </p:extLst>
          </p:nvPr>
        </p:nvGraphicFramePr>
        <p:xfrm>
          <a:off x="1720850" y="5722938"/>
          <a:ext cx="3576638" cy="449262"/>
        </p:xfrm>
        <a:graphic>
          <a:graphicData uri="http://schemas.openxmlformats.org/presentationml/2006/ole">
            <mc:AlternateContent xmlns:mc="http://schemas.openxmlformats.org/markup-compatibility/2006">
              <mc:Choice xmlns:v="urn:schemas-microsoft-com:vml" Requires="v">
                <p:oleObj spid="_x0000_s26776" name="Equation" r:id="rId7" imgW="1815840" imgH="228600" progId="Equation.3">
                  <p:embed/>
                </p:oleObj>
              </mc:Choice>
              <mc:Fallback>
                <p:oleObj name="Equation" r:id="rId7" imgW="1815840" imgH="228600" progId="Equation.3">
                  <p:embed/>
                  <p:pic>
                    <p:nvPicPr>
                      <p:cNvPr id="0" name=""/>
                      <p:cNvPicPr/>
                      <p:nvPr/>
                    </p:nvPicPr>
                    <p:blipFill>
                      <a:blip r:embed="rId8"/>
                      <a:stretch>
                        <a:fillRect/>
                      </a:stretch>
                    </p:blipFill>
                    <p:spPr>
                      <a:xfrm>
                        <a:off x="1720850" y="5722938"/>
                        <a:ext cx="3576638" cy="449262"/>
                      </a:xfrm>
                      <a:prstGeom prst="rect">
                        <a:avLst/>
                      </a:prstGeom>
                    </p:spPr>
                  </p:pic>
                </p:oleObj>
              </mc:Fallback>
            </mc:AlternateContent>
          </a:graphicData>
        </a:graphic>
      </p:graphicFrame>
    </p:spTree>
    <p:extLst>
      <p:ext uri="{BB962C8B-B14F-4D97-AF65-F5344CB8AC3E}">
        <p14:creationId xmlns:p14="http://schemas.microsoft.com/office/powerpoint/2010/main" val="18146701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559860"/>
                <a:ext cx="10927976" cy="4617104"/>
              </a:xfrm>
            </p:spPr>
            <p:txBody>
              <a:bodyPr>
                <a:noAutofit/>
              </a:bodyPr>
              <a:lstStyle/>
              <a:p>
                <a:pPr marL="0" indent="0" algn="just">
                  <a:buNone/>
                </a:pPr>
                <a:r>
                  <a:rPr lang="en-US" b="1" dirty="0" smtClean="0">
                    <a:latin typeface="Book Antiqua" panose="02040602050305030304" pitchFamily="18" charset="0"/>
                  </a:rPr>
                  <a:t>Solution</a:t>
                </a:r>
              </a:p>
              <a:p>
                <a:pPr marL="0" indent="0" algn="just">
                  <a:buNone/>
                </a:pPr>
                <a:r>
                  <a:rPr lang="en-US" dirty="0" smtClean="0">
                    <a:latin typeface="Book Antiqua" panose="02040602050305030304" pitchFamily="18" charset="0"/>
                  </a:rPr>
                  <a:t>	Thus,</a:t>
                </a:r>
              </a:p>
              <a:p>
                <a:pPr marL="0" indent="0" algn="just">
                  <a:buNone/>
                </a:pPr>
                <a:endParaRPr lang="en-US" dirty="0">
                  <a:latin typeface="Book Antiqua" panose="02040602050305030304" pitchFamily="18" charset="0"/>
                </a:endParaRP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=&gt; equation of the hyperplane is:</a:t>
                </a:r>
              </a:p>
              <a:p>
                <a:pPr marL="0" indent="0" algn="just">
                  <a:buNone/>
                </a:pPr>
                <a:r>
                  <a:rPr lang="en-US" dirty="0">
                    <a:latin typeface="Book Antiqua" panose="02040602050305030304" pitchFamily="18" charset="0"/>
                  </a:rPr>
                  <a:t>	</a:t>
                </a:r>
                <a:r>
                  <a:rPr lang="en-US" dirty="0" smtClean="0">
                    <a:latin typeface="Book Antiqua" panose="02040602050305030304" pitchFamily="18" charset="0"/>
                  </a:rPr>
                  <a:t>w</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=0</m:t>
                    </m:r>
                  </m:oMath>
                </a14:m>
                <a:endParaRPr lang="en-US" b="0" dirty="0" smtClean="0">
                  <a:latin typeface="Book Antiqua" panose="02040602050305030304" pitchFamily="18" charset="0"/>
                </a:endParaRPr>
              </a:p>
              <a:p>
                <a:pPr marL="0" indent="0" algn="just">
                  <a:buNone/>
                </a:pPr>
                <a:r>
                  <a:rPr lang="en-US" dirty="0" smtClean="0">
                    <a:latin typeface="Book Antiqua" panose="02040602050305030304" pitchFamily="18" charset="0"/>
                  </a:rPr>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1,0</m:t>
                        </m:r>
                      </m:e>
                    </m:d>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−2=0</m:t>
                    </m:r>
                  </m:oMath>
                </a14:m>
                <a:endParaRPr lang="en-US" dirty="0">
                  <a:latin typeface="Book Antiqua" panose="02040602050305030304" pitchFamily="18" charset="0"/>
                </a:endParaRPr>
              </a:p>
              <a:p>
                <a:pPr marL="0" indent="0" algn="just">
                  <a:buNone/>
                </a:pPr>
                <a:r>
                  <a:rPr lang="en-US" dirty="0" smtClean="0">
                    <a:latin typeface="Book Antiqua" panose="02040602050305030304" pitchFamily="18" charset="0"/>
                  </a:rPr>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−2=0</m:t>
                    </m:r>
                  </m:oMath>
                </a14:m>
                <a:endParaRPr lang="en-US" dirty="0">
                  <a:latin typeface="Book Antiqua" panose="02040602050305030304" pitchFamily="18" charset="0"/>
                </a:endParaRPr>
              </a:p>
              <a:p>
                <a:pPr marL="0" indent="0" algn="just">
                  <a:buNone/>
                </a:pPr>
                <a:r>
                  <a:rPr lang="en-US" dirty="0" smtClean="0">
                    <a:latin typeface="Book Antiqua" panose="02040602050305030304" pitchFamily="18" charset="0"/>
                  </a:rPr>
                  <a:t>	</a:t>
                </a:r>
                <a:endParaRPr lang="en-US" dirty="0" smtClean="0">
                  <a:latin typeface="Book Antiqua" panose="02040602050305030304" pitchFamily="18" charset="0"/>
                </a:endParaRPr>
              </a:p>
              <a:p>
                <a:pPr marL="0" indent="0" algn="just">
                  <a:buNone/>
                </a:pPr>
                <a:r>
                  <a:rPr lang="en-US" dirty="0">
                    <a:latin typeface="Book Antiqua" panose="02040602050305030304" pitchFamily="18" charset="0"/>
                  </a:rPr>
                  <a:t>		</a:t>
                </a: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smtClean="0">
                  <a:latin typeface="Book Antiqua" panose="02040602050305030304" pitchFamily="18" charset="0"/>
                </a:endParaRPr>
              </a:p>
              <a:p>
                <a:pPr algn="just"/>
                <a:endParaRPr lang="en-US" dirty="0" smtClean="0">
                  <a:latin typeface="Book Antiqua" panose="0204060205030503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559860"/>
                <a:ext cx="10927976" cy="4617104"/>
              </a:xfrm>
              <a:blipFill rotWithShape="0">
                <a:blip r:embed="rId3"/>
                <a:stretch>
                  <a:fillRect l="-1172" t="-2510"/>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extLst>
              <p:ext uri="{D42A27DB-BD31-4B8C-83A1-F6EECF244321}">
                <p14:modId xmlns:p14="http://schemas.microsoft.com/office/powerpoint/2010/main" val="4166616230"/>
              </p:ext>
            </p:extLst>
          </p:nvPr>
        </p:nvGraphicFramePr>
        <p:xfrm>
          <a:off x="2968625" y="2163763"/>
          <a:ext cx="2501900" cy="400050"/>
        </p:xfrm>
        <a:graphic>
          <a:graphicData uri="http://schemas.openxmlformats.org/presentationml/2006/ole">
            <mc:AlternateContent xmlns:mc="http://schemas.openxmlformats.org/markup-compatibility/2006">
              <mc:Choice xmlns:v="urn:schemas-microsoft-com:vml" Requires="v">
                <p:oleObj spid="_x0000_s27700" name="Equation" r:id="rId4" imgW="1269720" imgH="203040" progId="Equation.3">
                  <p:embed/>
                </p:oleObj>
              </mc:Choice>
              <mc:Fallback>
                <p:oleObj name="Equation" r:id="rId4" imgW="1269720" imgH="203040" progId="Equation.3">
                  <p:embed/>
                  <p:pic>
                    <p:nvPicPr>
                      <p:cNvPr id="0" name=""/>
                      <p:cNvPicPr/>
                      <p:nvPr/>
                    </p:nvPicPr>
                    <p:blipFill>
                      <a:blip r:embed="rId5"/>
                      <a:stretch>
                        <a:fillRect/>
                      </a:stretch>
                    </p:blipFill>
                    <p:spPr>
                      <a:xfrm>
                        <a:off x="2968625" y="2163763"/>
                        <a:ext cx="2501900" cy="400050"/>
                      </a:xfrm>
                      <a:prstGeom prst="rect">
                        <a:avLst/>
                      </a:prstGeom>
                    </p:spPr>
                  </p:pic>
                </p:oleObj>
              </mc:Fallback>
            </mc:AlternateContent>
          </a:graphicData>
        </a:graphic>
      </p:graphicFrame>
    </p:spTree>
    <p:extLst>
      <p:ext uri="{BB962C8B-B14F-4D97-AF65-F5344CB8AC3E}">
        <p14:creationId xmlns:p14="http://schemas.microsoft.com/office/powerpoint/2010/main" val="38743765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smtClean="0">
                <a:latin typeface="Book Antiqua" panose="02040602050305030304" pitchFamily="18" charset="0"/>
              </a:rPr>
              <a:t>Vector Regression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a:latin typeface="Book Antiqua" panose="02040602050305030304" pitchFamily="18" charset="0"/>
              </a:rPr>
              <a:t>Support Vector Regression (SVR) uses the same principle as SVM, but for regression problems. </a:t>
            </a:r>
            <a:endParaRPr lang="en-US" dirty="0" smtClean="0">
              <a:latin typeface="Book Antiqua" panose="02040602050305030304" pitchFamily="18" charset="0"/>
            </a:endParaRPr>
          </a:p>
          <a:p>
            <a:pPr algn="just"/>
            <a:r>
              <a:rPr lang="en-US" dirty="0">
                <a:latin typeface="Book Antiqua" panose="02040602050305030304" pitchFamily="18" charset="0"/>
              </a:rPr>
              <a:t>The problem of regression is to find a function that approximates mapping from an input domain to real numbers on the basis of a training sample. </a:t>
            </a:r>
            <a:endParaRPr lang="en-US" dirty="0" smtClean="0">
              <a:latin typeface="Book Antiqua" panose="02040602050305030304" pitchFamily="18" charset="0"/>
            </a:endParaRPr>
          </a:p>
          <a:p>
            <a:pPr algn="just"/>
            <a:r>
              <a:rPr lang="en-US" dirty="0">
                <a:latin typeface="Book Antiqua" panose="02040602050305030304" pitchFamily="18" charset="0"/>
              </a:rPr>
              <a:t>In Support Vector Regression, the straight line that is required to fit the data is referred to as hyperplane.</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68368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smtClean="0">
                <a:latin typeface="Book Antiqua" panose="02040602050305030304" pitchFamily="18" charset="0"/>
              </a:rPr>
              <a:t>Vector Regression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smtClean="0">
                <a:latin typeface="Book Antiqua" panose="02040602050305030304" pitchFamily="18" charset="0"/>
              </a:rPr>
              <a:t>Key hyperparameters </a:t>
            </a:r>
            <a:r>
              <a:rPr lang="en-US" dirty="0">
                <a:latin typeface="Book Antiqua" panose="02040602050305030304" pitchFamily="18" charset="0"/>
              </a:rPr>
              <a:t>that are used in Support Vector </a:t>
            </a:r>
            <a:r>
              <a:rPr lang="en-US" dirty="0" smtClean="0">
                <a:latin typeface="Book Antiqua" panose="02040602050305030304" pitchFamily="18" charset="0"/>
              </a:rPr>
              <a:t>Regression are discussed below:</a:t>
            </a:r>
          </a:p>
          <a:p>
            <a:pPr lvl="1" algn="just"/>
            <a:r>
              <a:rPr lang="en-US" sz="2700" b="1" dirty="0" smtClean="0">
                <a:latin typeface="Book Antiqua" panose="02040602050305030304" pitchFamily="18" charset="0"/>
              </a:rPr>
              <a:t>Hyperplane:</a:t>
            </a:r>
            <a:r>
              <a:rPr lang="en-US" sz="2700" dirty="0" smtClean="0">
                <a:latin typeface="Book Antiqua" panose="02040602050305030304" pitchFamily="18" charset="0"/>
              </a:rPr>
              <a:t> Hyperplanes </a:t>
            </a:r>
            <a:r>
              <a:rPr lang="en-US" sz="2700" dirty="0">
                <a:latin typeface="Book Antiqua" panose="02040602050305030304" pitchFamily="18" charset="0"/>
              </a:rPr>
              <a:t>are decision boundaries that is used to predict the continuous output. The data points on either side of the hyperplane that are closest to the hyperplane are called Support Vectors. These are used to plot the required line that shows the predicted output of the algorithm. </a:t>
            </a:r>
            <a:endParaRPr lang="en-US" sz="2700" dirty="0" smtClean="0">
              <a:latin typeface="Book Antiqua" panose="02040602050305030304" pitchFamily="18" charset="0"/>
            </a:endParaRPr>
          </a:p>
          <a:p>
            <a:pPr lvl="1" algn="just"/>
            <a:r>
              <a:rPr lang="en-US" sz="2700" b="1" dirty="0">
                <a:latin typeface="Book Antiqua" panose="02040602050305030304" pitchFamily="18" charset="0"/>
              </a:rPr>
              <a:t>Kernel</a:t>
            </a:r>
            <a:r>
              <a:rPr lang="en-US" sz="2700" b="1" dirty="0" smtClean="0">
                <a:latin typeface="Book Antiqua" panose="02040602050305030304" pitchFamily="18" charset="0"/>
              </a:rPr>
              <a:t>:</a:t>
            </a:r>
            <a:r>
              <a:rPr lang="en-US" sz="2700" dirty="0" smtClean="0">
                <a:latin typeface="Book Antiqua" panose="02040602050305030304" pitchFamily="18" charset="0"/>
              </a:rPr>
              <a:t> A </a:t>
            </a:r>
            <a:r>
              <a:rPr lang="en-US" sz="2700" dirty="0">
                <a:latin typeface="Book Antiqua" panose="02040602050305030304" pitchFamily="18" charset="0"/>
              </a:rPr>
              <a:t>kernel is a set of mathematical functions that takes data as input and transform it into the required form. These are generally used for finding a hyperplane in the higher dimensional space.</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627158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smtClean="0">
                <a:latin typeface="Book Antiqua" panose="02040602050305030304" pitchFamily="18" charset="0"/>
              </a:rPr>
              <a:t>Vector Regression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b="1" dirty="0">
                <a:latin typeface="Book Antiqua" panose="02040602050305030304" pitchFamily="18" charset="0"/>
              </a:rPr>
              <a:t>Boundary Lines</a:t>
            </a:r>
            <a:r>
              <a:rPr lang="en-US" sz="2700" b="1" dirty="0" smtClean="0">
                <a:latin typeface="Book Antiqua" panose="02040602050305030304" pitchFamily="18" charset="0"/>
              </a:rPr>
              <a:t>:</a:t>
            </a:r>
            <a:r>
              <a:rPr lang="en-US" sz="2700" dirty="0" smtClean="0">
                <a:latin typeface="Book Antiqua" panose="02040602050305030304" pitchFamily="18" charset="0"/>
              </a:rPr>
              <a:t> These </a:t>
            </a:r>
            <a:r>
              <a:rPr lang="en-US" sz="2700" dirty="0">
                <a:latin typeface="Book Antiqua" panose="02040602050305030304" pitchFamily="18" charset="0"/>
              </a:rPr>
              <a:t>are the two lines that are drawn around the hyperplane at a distance of ε (epsilon). It is used to create a margin between the </a:t>
            </a:r>
            <a:r>
              <a:rPr lang="en-US" sz="2700" dirty="0" smtClean="0">
                <a:latin typeface="Book Antiqua" panose="02040602050305030304" pitchFamily="18" charset="0"/>
              </a:rPr>
              <a:t>data </a:t>
            </a:r>
            <a:r>
              <a:rPr lang="en-US" sz="2700" dirty="0">
                <a:latin typeface="Book Antiqua" panose="02040602050305030304" pitchFamily="18" charset="0"/>
              </a:rPr>
              <a:t>points</a:t>
            </a:r>
            <a:r>
              <a:rPr lang="en-US" sz="2700" dirty="0" smtClean="0">
                <a:latin typeface="Book Antiqua" panose="02040602050305030304" pitchFamily="18" charset="0"/>
              </a:rPr>
              <a:t>.</a:t>
            </a: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smtClean="0">
              <a:latin typeface="Book Antiqua" panose="02040602050305030304" pitchFamily="18" charset="0"/>
            </a:endParaRPr>
          </a:p>
          <a:p>
            <a:pPr algn="just"/>
            <a:endParaRPr lang="en-US" sz="2700" dirty="0">
              <a:latin typeface="Book Antiqua" panose="02040602050305030304" pitchFamily="18" charset="0"/>
            </a:endParaRPr>
          </a:p>
          <a:p>
            <a:pPr algn="just"/>
            <a:r>
              <a:rPr lang="en-US" sz="2700" dirty="0" smtClean="0">
                <a:latin typeface="Book Antiqua" panose="02040602050305030304" pitchFamily="18" charset="0"/>
              </a:rPr>
              <a:t>The </a:t>
            </a:r>
            <a:r>
              <a:rPr lang="en-US" sz="2700" dirty="0">
                <a:latin typeface="Book Antiqua" panose="02040602050305030304" pitchFamily="18" charset="0"/>
              </a:rPr>
              <a:t>basic idea behind SVR is to find the best fit line. In SVR, the best fit line is the hyperplane that has the maximum number of points.</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stretch>
            <a:fillRect/>
          </a:stretch>
        </p:blipFill>
        <p:spPr>
          <a:xfrm>
            <a:off x="5305425" y="2291557"/>
            <a:ext cx="2847975" cy="2667000"/>
          </a:xfrm>
          <a:prstGeom prst="rect">
            <a:avLst/>
          </a:prstGeom>
        </p:spPr>
      </p:pic>
    </p:spTree>
    <p:extLst>
      <p:ext uri="{BB962C8B-B14F-4D97-AF65-F5344CB8AC3E}">
        <p14:creationId xmlns:p14="http://schemas.microsoft.com/office/powerpoint/2010/main" val="12304483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Statistical Learning Theory</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690688"/>
            <a:ext cx="10927976" cy="4486275"/>
          </a:xfrm>
        </p:spPr>
        <p:txBody>
          <a:bodyPr>
            <a:noAutofit/>
          </a:bodyPr>
          <a:lstStyle/>
          <a:p>
            <a:pPr algn="just"/>
            <a:r>
              <a:rPr lang="en-US" dirty="0">
                <a:latin typeface="Book Antiqua" panose="02040602050305030304" pitchFamily="18" charset="0"/>
              </a:rPr>
              <a:t>Statistical learning theory is a framework for machine learning that draws from statistics and functional analysis. </a:t>
            </a:r>
            <a:endParaRPr lang="en-US" dirty="0" smtClean="0">
              <a:latin typeface="Book Antiqua" panose="02040602050305030304" pitchFamily="18" charset="0"/>
            </a:endParaRPr>
          </a:p>
          <a:p>
            <a:pPr algn="just"/>
            <a:r>
              <a:rPr lang="en-US" dirty="0" smtClean="0">
                <a:latin typeface="Book Antiqua" panose="02040602050305030304" pitchFamily="18" charset="0"/>
              </a:rPr>
              <a:t>It </a:t>
            </a:r>
            <a:r>
              <a:rPr lang="en-US" dirty="0">
                <a:latin typeface="Book Antiqua" panose="02040602050305030304" pitchFamily="18" charset="0"/>
              </a:rPr>
              <a:t>deals with finding a predictive function based on the data presented. </a:t>
            </a:r>
            <a:endParaRPr lang="en-US" dirty="0" smtClean="0">
              <a:latin typeface="Book Antiqua" panose="02040602050305030304" pitchFamily="18" charset="0"/>
            </a:endParaRPr>
          </a:p>
          <a:p>
            <a:pPr algn="just"/>
            <a:r>
              <a:rPr lang="en-US" dirty="0" smtClean="0">
                <a:latin typeface="Book Antiqua" panose="02040602050305030304" pitchFamily="18" charset="0"/>
              </a:rPr>
              <a:t>The </a:t>
            </a:r>
            <a:r>
              <a:rPr lang="en-US" dirty="0">
                <a:latin typeface="Book Antiqua" panose="02040602050305030304" pitchFamily="18" charset="0"/>
              </a:rPr>
              <a:t>main idea in statistical learning theory is to build a model that can draw conclusions from data and make predictions</a:t>
            </a:r>
            <a:r>
              <a:rPr lang="en-US" dirty="0" smtClean="0">
                <a:latin typeface="Book Antiqua" panose="02040602050305030304" pitchFamily="18" charset="0"/>
              </a:rPr>
              <a:t>.</a:t>
            </a: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11503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smtClean="0">
                <a:latin typeface="Book Antiqua" panose="02040602050305030304" pitchFamily="18" charset="0"/>
              </a:rPr>
              <a:t>Vector Regression</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dirty="0">
                <a:latin typeface="Book Antiqua" panose="02040602050305030304" pitchFamily="18" charset="0"/>
              </a:rPr>
              <a:t>Unlike other Regression models that try to minimize the error between the real and predicted value, the SVR tries to fit the best line within a threshold value.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The </a:t>
            </a:r>
            <a:r>
              <a:rPr lang="en-US" sz="2700" dirty="0">
                <a:latin typeface="Book Antiqua" panose="02040602050305030304" pitchFamily="18" charset="0"/>
              </a:rPr>
              <a:t>threshold value is the distance between the hyperplane and boundary line. </a:t>
            </a:r>
            <a:endParaRPr lang="en-US" sz="2700" dirty="0" smtClean="0">
              <a:latin typeface="Book Antiqua" panose="02040602050305030304" pitchFamily="18" charset="0"/>
            </a:endParaRPr>
          </a:p>
          <a:p>
            <a:pPr algn="just"/>
            <a:r>
              <a:rPr lang="en-US" sz="2700" dirty="0" smtClean="0">
                <a:latin typeface="Book Antiqua" panose="02040602050305030304" pitchFamily="18" charset="0"/>
              </a:rPr>
              <a:t>The </a:t>
            </a:r>
            <a:r>
              <a:rPr lang="en-US" sz="2700" dirty="0">
                <a:latin typeface="Book Antiqua" panose="02040602050305030304" pitchFamily="18" charset="0"/>
              </a:rPr>
              <a:t>fit time complexity of SVR is more than quadratic with the number of samples which makes it hard to scale to datasets with more than a couple of 10000 samples.</a:t>
            </a:r>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686267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Kernel Functions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dirty="0">
                <a:latin typeface="Book Antiqua" panose="02040602050305030304" pitchFamily="18" charset="0"/>
              </a:rPr>
              <a:t>Kernels are a way to solve non-linear problems with the help of linear classifiers. This is known as the kernel trick method. </a:t>
            </a:r>
            <a:endParaRPr lang="en-US" sz="2700" dirty="0" smtClean="0">
              <a:latin typeface="Book Antiqua" panose="02040602050305030304" pitchFamily="18" charset="0"/>
            </a:endParaRPr>
          </a:p>
          <a:p>
            <a:pPr algn="just"/>
            <a:r>
              <a:rPr lang="en-US" sz="2700" dirty="0">
                <a:latin typeface="Book Antiqua" panose="02040602050305030304" pitchFamily="18" charset="0"/>
              </a:rPr>
              <a:t>Kernel Function generally transforms the training set of data so that a non-linear decision surface is able to transform to a linear equation in a higher number of dimension spaces. </a:t>
            </a:r>
            <a:endParaRPr lang="en-US" sz="2700" dirty="0" smtClean="0">
              <a:latin typeface="Book Antiqua" panose="02040602050305030304" pitchFamily="18" charset="0"/>
            </a:endParaRPr>
          </a:p>
          <a:p>
            <a:pPr algn="just"/>
            <a:r>
              <a:rPr lang="en-US" sz="2700" dirty="0">
                <a:latin typeface="Book Antiqua" panose="02040602050305030304" pitchFamily="18" charset="0"/>
              </a:rPr>
              <a:t>Let us see some of the kernel function or the types that are being used in SVM</a:t>
            </a:r>
            <a:r>
              <a:rPr lang="en-US" sz="2700" dirty="0" smtClean="0">
                <a:latin typeface="Book Antiqua" panose="02040602050305030304" pitchFamily="18" charset="0"/>
              </a:rPr>
              <a:t>:</a:t>
            </a: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2231197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Kernel Functions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b="1" dirty="0" smtClean="0">
                <a:latin typeface="Book Antiqua" panose="02040602050305030304" pitchFamily="18" charset="0"/>
              </a:rPr>
              <a:t>Liner Kernel: </a:t>
            </a:r>
            <a:r>
              <a:rPr lang="en-US" sz="2700" dirty="0" smtClean="0">
                <a:latin typeface="Book Antiqua" panose="02040602050305030304" pitchFamily="18" charset="0"/>
              </a:rPr>
              <a:t>Let </a:t>
            </a:r>
            <a:r>
              <a:rPr lang="en-US" sz="2700" dirty="0">
                <a:latin typeface="Book Antiqua" panose="02040602050305030304" pitchFamily="18" charset="0"/>
              </a:rPr>
              <a:t>us say that we have two vectors with name x1 and </a:t>
            </a:r>
            <a:r>
              <a:rPr lang="en-US" sz="2700" dirty="0" smtClean="0">
                <a:latin typeface="Book Antiqua" panose="02040602050305030304" pitchFamily="18" charset="0"/>
              </a:rPr>
              <a:t>y1</a:t>
            </a:r>
            <a:r>
              <a:rPr lang="en-US" sz="2700" dirty="0">
                <a:latin typeface="Book Antiqua" panose="02040602050305030304" pitchFamily="18" charset="0"/>
              </a:rPr>
              <a:t>, then the linear kernel is defined by the dot product of these two vectors:</a:t>
            </a:r>
          </a:p>
          <a:p>
            <a:pPr marL="0" indent="0" algn="just">
              <a:buNone/>
            </a:pPr>
            <a:r>
              <a:rPr lang="en-US" sz="2700" dirty="0" smtClean="0">
                <a:latin typeface="Book Antiqua" panose="02040602050305030304" pitchFamily="18" charset="0"/>
              </a:rPr>
              <a:t>	K(x1</a:t>
            </a:r>
            <a:r>
              <a:rPr lang="en-US" sz="2700" dirty="0">
                <a:latin typeface="Book Antiqua" panose="02040602050305030304" pitchFamily="18" charset="0"/>
              </a:rPr>
              <a:t>, x2) = x1 . </a:t>
            </a:r>
            <a:r>
              <a:rPr lang="en-US" sz="2700" dirty="0" smtClean="0">
                <a:latin typeface="Book Antiqua" panose="02040602050305030304" pitchFamily="18" charset="0"/>
              </a:rPr>
              <a:t>x2</a:t>
            </a:r>
          </a:p>
          <a:p>
            <a:pPr algn="just"/>
            <a:r>
              <a:rPr lang="en-US" sz="2700" b="1" dirty="0" smtClean="0">
                <a:latin typeface="Book Antiqua" panose="02040602050305030304" pitchFamily="18" charset="0"/>
              </a:rPr>
              <a:t>Polynomial Kernel: </a:t>
            </a:r>
            <a:r>
              <a:rPr lang="en-US" sz="2700" dirty="0" smtClean="0">
                <a:latin typeface="Book Antiqua" panose="02040602050305030304" pitchFamily="18" charset="0"/>
              </a:rPr>
              <a:t>A </a:t>
            </a:r>
            <a:r>
              <a:rPr lang="en-US" sz="2700" dirty="0">
                <a:latin typeface="Book Antiqua" panose="02040602050305030304" pitchFamily="18" charset="0"/>
              </a:rPr>
              <a:t>polynomial kernel is defined by the following equation:</a:t>
            </a:r>
          </a:p>
          <a:p>
            <a:pPr marL="0" indent="0" algn="just">
              <a:buNone/>
            </a:pPr>
            <a:r>
              <a:rPr lang="en-US" sz="2700" dirty="0" smtClean="0">
                <a:latin typeface="Book Antiqua" panose="02040602050305030304" pitchFamily="18" charset="0"/>
              </a:rPr>
              <a:t>	K(x1</a:t>
            </a:r>
            <a:r>
              <a:rPr lang="en-US" sz="2700" dirty="0">
                <a:latin typeface="Book Antiqua" panose="02040602050305030304" pitchFamily="18" charset="0"/>
              </a:rPr>
              <a:t>, x2) = (x1 . x2 + </a:t>
            </a:r>
            <a:r>
              <a:rPr lang="en-US" sz="2700" dirty="0" smtClean="0">
                <a:latin typeface="Book Antiqua" panose="02040602050305030304" pitchFamily="18" charset="0"/>
              </a:rPr>
              <a:t>1)</a:t>
            </a:r>
            <a:r>
              <a:rPr lang="en-US" sz="2700" baseline="30000" dirty="0" smtClean="0">
                <a:latin typeface="Book Antiqua" panose="02040602050305030304" pitchFamily="18" charset="0"/>
              </a:rPr>
              <a:t>d</a:t>
            </a:r>
            <a:endParaRPr lang="en-US" sz="2700" dirty="0">
              <a:latin typeface="Book Antiqua" panose="02040602050305030304" pitchFamily="18" charset="0"/>
            </a:endParaRPr>
          </a:p>
          <a:p>
            <a:pPr marL="0" indent="0" algn="just">
              <a:buNone/>
            </a:pPr>
            <a:r>
              <a:rPr lang="en-US" sz="2700" dirty="0">
                <a:latin typeface="Book Antiqua" panose="02040602050305030304" pitchFamily="18" charset="0"/>
              </a:rPr>
              <a:t>	</a:t>
            </a:r>
            <a:r>
              <a:rPr lang="en-US" sz="2400" dirty="0" smtClean="0">
                <a:latin typeface="Book Antiqua" panose="02040602050305030304" pitchFamily="18" charset="0"/>
              </a:rPr>
              <a:t>Where, d </a:t>
            </a:r>
            <a:r>
              <a:rPr lang="en-US" sz="2400" dirty="0">
                <a:latin typeface="Book Antiqua" panose="02040602050305030304" pitchFamily="18" charset="0"/>
              </a:rPr>
              <a:t>is the degree of the polynomial and x1 and x2 are vectors</a:t>
            </a:r>
            <a:endParaRPr lang="en-US" sz="24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572505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Kernel Functions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b="1" dirty="0">
                <a:latin typeface="Book Antiqua" panose="02040602050305030304" pitchFamily="18" charset="0"/>
              </a:rPr>
              <a:t>Gaussian </a:t>
            </a:r>
            <a:r>
              <a:rPr lang="en-US" sz="2700" b="1" dirty="0" smtClean="0">
                <a:latin typeface="Book Antiqua" panose="02040602050305030304" pitchFamily="18" charset="0"/>
              </a:rPr>
              <a:t>Kernel: </a:t>
            </a:r>
            <a:r>
              <a:rPr lang="en-US" sz="2700" dirty="0" smtClean="0">
                <a:latin typeface="Book Antiqua" panose="02040602050305030304" pitchFamily="18" charset="0"/>
              </a:rPr>
              <a:t>This </a:t>
            </a:r>
            <a:r>
              <a:rPr lang="en-US" sz="2700" dirty="0">
                <a:latin typeface="Book Antiqua" panose="02040602050305030304" pitchFamily="18" charset="0"/>
              </a:rPr>
              <a:t>kernel is an example of a radial basis function kernel. Below is the equation for </a:t>
            </a:r>
            <a:r>
              <a:rPr lang="en-US" sz="2700" dirty="0" smtClean="0">
                <a:latin typeface="Book Antiqua" panose="02040602050305030304" pitchFamily="18" charset="0"/>
              </a:rPr>
              <a:t>this.</a:t>
            </a:r>
          </a:p>
          <a:p>
            <a:pPr algn="just"/>
            <a:endParaRPr lang="en-US" sz="2700" dirty="0">
              <a:latin typeface="Book Antiqua" panose="02040602050305030304" pitchFamily="18" charset="0"/>
            </a:endParaRPr>
          </a:p>
          <a:p>
            <a:pPr marL="0" indent="0" algn="just">
              <a:buNone/>
            </a:pPr>
            <a:endParaRPr lang="en-US" sz="2700" dirty="0" smtClean="0">
              <a:latin typeface="Book Antiqua" panose="02040602050305030304" pitchFamily="18" charset="0"/>
            </a:endParaRPr>
          </a:p>
          <a:p>
            <a:pPr algn="just"/>
            <a:r>
              <a:rPr lang="en-US" sz="2700" b="1" dirty="0" smtClean="0">
                <a:latin typeface="Book Antiqua" panose="02040602050305030304" pitchFamily="18" charset="0"/>
              </a:rPr>
              <a:t>Exponential Kernel: </a:t>
            </a:r>
            <a:r>
              <a:rPr lang="en-US" sz="2700" dirty="0" smtClean="0">
                <a:latin typeface="Book Antiqua" panose="02040602050305030304" pitchFamily="18" charset="0"/>
              </a:rPr>
              <a:t>This </a:t>
            </a:r>
            <a:r>
              <a:rPr lang="en-US" sz="2700" dirty="0">
                <a:latin typeface="Book Antiqua" panose="02040602050305030304" pitchFamily="18" charset="0"/>
              </a:rPr>
              <a:t>is in close relation with the previous kernel i.e. the Gaussian kernel with the only difference is – the square of the norm is removed</a:t>
            </a:r>
            <a:r>
              <a:rPr lang="en-US" sz="2700" dirty="0" smtClean="0">
                <a:latin typeface="Book Antiqua" panose="02040602050305030304" pitchFamily="18" charset="0"/>
              </a:rPr>
              <a:t>. The </a:t>
            </a:r>
            <a:r>
              <a:rPr lang="en-US" sz="2700" dirty="0">
                <a:latin typeface="Book Antiqua" panose="02040602050305030304" pitchFamily="18" charset="0"/>
              </a:rPr>
              <a:t>function of the exponential function is:</a:t>
            </a:r>
          </a:p>
          <a:p>
            <a:pPr marL="0" indent="0" algn="just">
              <a:buNone/>
            </a:pPr>
            <a:endParaRPr lang="en-US" sz="24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AutoShape 2" descr=" Gaussian Kerne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p:cNvPicPr>
            <a:picLocks noChangeAspect="1"/>
          </p:cNvPicPr>
          <p:nvPr/>
        </p:nvPicPr>
        <p:blipFill>
          <a:blip r:embed="rId2"/>
          <a:stretch>
            <a:fillRect/>
          </a:stretch>
        </p:blipFill>
        <p:spPr>
          <a:xfrm>
            <a:off x="1206500" y="2517287"/>
            <a:ext cx="4831229" cy="679088"/>
          </a:xfrm>
          <a:prstGeom prst="rect">
            <a:avLst/>
          </a:prstGeom>
        </p:spPr>
      </p:pic>
      <p:pic>
        <p:nvPicPr>
          <p:cNvPr id="10" name="Picture 9"/>
          <p:cNvPicPr>
            <a:picLocks noChangeAspect="1"/>
          </p:cNvPicPr>
          <p:nvPr/>
        </p:nvPicPr>
        <p:blipFill>
          <a:blip r:embed="rId3"/>
          <a:stretch>
            <a:fillRect/>
          </a:stretch>
        </p:blipFill>
        <p:spPr>
          <a:xfrm>
            <a:off x="1345265" y="4644373"/>
            <a:ext cx="4356287" cy="1189742"/>
          </a:xfrm>
          <a:prstGeom prst="rect">
            <a:avLst/>
          </a:prstGeom>
        </p:spPr>
      </p:pic>
    </p:spTree>
    <p:extLst>
      <p:ext uri="{BB962C8B-B14F-4D97-AF65-F5344CB8AC3E}">
        <p14:creationId xmlns:p14="http://schemas.microsoft.com/office/powerpoint/2010/main" val="4039736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Kernel Functions</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sz="2700" b="1" dirty="0">
                <a:latin typeface="Book Antiqua" panose="02040602050305030304" pitchFamily="18" charset="0"/>
              </a:rPr>
              <a:t>Laplacian </a:t>
            </a:r>
            <a:r>
              <a:rPr lang="en-US" sz="2700" b="1" dirty="0" smtClean="0">
                <a:latin typeface="Book Antiqua" panose="02040602050305030304" pitchFamily="18" charset="0"/>
              </a:rPr>
              <a:t>Kernel: </a:t>
            </a:r>
            <a:r>
              <a:rPr lang="en-US" sz="2700" dirty="0" smtClean="0">
                <a:latin typeface="Book Antiqua" panose="02040602050305030304" pitchFamily="18" charset="0"/>
              </a:rPr>
              <a:t>This </a:t>
            </a:r>
            <a:r>
              <a:rPr lang="en-US" sz="2700" dirty="0">
                <a:latin typeface="Book Antiqua" panose="02040602050305030304" pitchFamily="18" charset="0"/>
              </a:rPr>
              <a:t>type of kernel is less prone for changes and is totally equal to previously discussed exponential function kernel, the equation of Laplacian kernel is given as</a:t>
            </a:r>
            <a:r>
              <a:rPr lang="en-US" sz="2700" dirty="0" smtClean="0">
                <a:latin typeface="Book Antiqua" panose="02040602050305030304" pitchFamily="18" charset="0"/>
              </a:rPr>
              <a:t>:</a:t>
            </a:r>
          </a:p>
          <a:p>
            <a:pPr algn="just"/>
            <a:endParaRPr lang="en-US" sz="2700" dirty="0">
              <a:latin typeface="Book Antiqua" panose="02040602050305030304" pitchFamily="18" charset="0"/>
            </a:endParaRPr>
          </a:p>
          <a:p>
            <a:pPr algn="just"/>
            <a:endParaRPr lang="en-US" sz="2700" smtClean="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a:latin typeface="Book Antiqua" panose="02040602050305030304" pitchFamily="18" charset="0"/>
            </a:endParaRPr>
          </a:p>
          <a:p>
            <a:pPr algn="just"/>
            <a:endParaRPr lang="en-US" sz="2700"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stretch>
            <a:fillRect/>
          </a:stretch>
        </p:blipFill>
        <p:spPr>
          <a:xfrm>
            <a:off x="1206500" y="2941639"/>
            <a:ext cx="3432735" cy="1031360"/>
          </a:xfrm>
          <a:prstGeom prst="rect">
            <a:avLst/>
          </a:prstGeom>
        </p:spPr>
      </p:pic>
    </p:spTree>
    <p:extLst>
      <p:ext uri="{BB962C8B-B14F-4D97-AF65-F5344CB8AC3E}">
        <p14:creationId xmlns:p14="http://schemas.microsoft.com/office/powerpoint/2010/main" val="31858281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Statistical Learning Theory</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690688"/>
            <a:ext cx="10927976" cy="4486275"/>
          </a:xfrm>
        </p:spPr>
        <p:txBody>
          <a:bodyPr>
            <a:noAutofit/>
          </a:bodyPr>
          <a:lstStyle/>
          <a:p>
            <a:r>
              <a:rPr lang="en-US" dirty="0">
                <a:latin typeface="Book Antiqua" panose="02040602050305030304" pitchFamily="18" charset="0"/>
              </a:rPr>
              <a:t>With statistical learning theory, there are two main types of data:</a:t>
            </a:r>
          </a:p>
          <a:p>
            <a:pPr lvl="1" algn="just"/>
            <a:r>
              <a:rPr lang="en-US" sz="2800" b="1" dirty="0">
                <a:latin typeface="Book Antiqua" panose="02040602050305030304" pitchFamily="18" charset="0"/>
              </a:rPr>
              <a:t>Dependent </a:t>
            </a:r>
            <a:r>
              <a:rPr lang="en-US" sz="2800" b="1" dirty="0" smtClean="0">
                <a:latin typeface="Book Antiqua" panose="02040602050305030304" pitchFamily="18" charset="0"/>
              </a:rPr>
              <a:t>Variable: </a:t>
            </a:r>
            <a:r>
              <a:rPr lang="en-US" sz="2800" dirty="0">
                <a:latin typeface="Book Antiqua" panose="02040602050305030304" pitchFamily="18" charset="0"/>
              </a:rPr>
              <a:t>A</a:t>
            </a:r>
            <a:r>
              <a:rPr lang="en-US" sz="2800" dirty="0" smtClean="0">
                <a:latin typeface="Book Antiqua" panose="02040602050305030304" pitchFamily="18" charset="0"/>
              </a:rPr>
              <a:t> </a:t>
            </a:r>
            <a:r>
              <a:rPr lang="en-US" sz="2800" dirty="0">
                <a:latin typeface="Book Antiqua" panose="02040602050305030304" pitchFamily="18" charset="0"/>
              </a:rPr>
              <a:t>variable (y) whose values depend on the values of other variables (a dependent variable is sometimes also referred to as a target variable)</a:t>
            </a:r>
          </a:p>
          <a:p>
            <a:pPr lvl="1" algn="just"/>
            <a:r>
              <a:rPr lang="en-US" sz="2800" b="1" dirty="0">
                <a:latin typeface="Book Antiqua" panose="02040602050305030304" pitchFamily="18" charset="0"/>
              </a:rPr>
              <a:t>Independent </a:t>
            </a:r>
            <a:r>
              <a:rPr lang="en-US" sz="2800" b="1" dirty="0" smtClean="0">
                <a:latin typeface="Book Antiqua" panose="02040602050305030304" pitchFamily="18" charset="0"/>
              </a:rPr>
              <a:t>Variables: </a:t>
            </a:r>
            <a:r>
              <a:rPr lang="en-US" sz="2800" dirty="0" smtClean="0">
                <a:latin typeface="Book Antiqua" panose="02040602050305030304" pitchFamily="18" charset="0"/>
              </a:rPr>
              <a:t>A </a:t>
            </a:r>
            <a:r>
              <a:rPr lang="en-US" sz="2800" dirty="0">
                <a:latin typeface="Book Antiqua" panose="02040602050305030304" pitchFamily="18" charset="0"/>
              </a:rPr>
              <a:t>variable (x) whose value does not depend on the values of other variables (independent variables are sometimes also referred to as predictor variables, input variables, explanatory variables, or features)</a:t>
            </a: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116913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Statistical Learning Theory</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690688"/>
            <a:ext cx="10927976" cy="4486275"/>
          </a:xfrm>
        </p:spPr>
        <p:txBody>
          <a:bodyPr>
            <a:noAutofit/>
          </a:bodyPr>
          <a:lstStyle/>
          <a:p>
            <a:pPr algn="just"/>
            <a:r>
              <a:rPr lang="en-US" dirty="0">
                <a:latin typeface="Book Antiqua" panose="02040602050305030304" pitchFamily="18" charset="0"/>
              </a:rPr>
              <a:t>A statistical model defines the relationships between a dependent and independent variable. </a:t>
            </a:r>
            <a:endParaRPr lang="en-US" dirty="0" smtClean="0">
              <a:latin typeface="Book Antiqua" panose="02040602050305030304" pitchFamily="18" charset="0"/>
            </a:endParaRPr>
          </a:p>
          <a:p>
            <a:pPr algn="just"/>
            <a:r>
              <a:rPr lang="en-US" dirty="0" smtClean="0">
                <a:latin typeface="Book Antiqua" panose="02040602050305030304" pitchFamily="18" charset="0"/>
              </a:rPr>
              <a:t>For example, if the </a:t>
            </a:r>
            <a:r>
              <a:rPr lang="en-US" dirty="0">
                <a:latin typeface="Book Antiqua" panose="02040602050305030304" pitchFamily="18" charset="0"/>
              </a:rPr>
              <a:t>relationships between the size of the </a:t>
            </a:r>
            <a:r>
              <a:rPr lang="en-US" dirty="0" smtClean="0">
                <a:latin typeface="Book Antiqua" panose="02040602050305030304" pitchFamily="18" charset="0"/>
              </a:rPr>
              <a:t>home (x) </a:t>
            </a:r>
            <a:r>
              <a:rPr lang="en-US" dirty="0">
                <a:latin typeface="Book Antiqua" panose="02040602050305030304" pitchFamily="18" charset="0"/>
              </a:rPr>
              <a:t>and the price of the </a:t>
            </a:r>
            <a:r>
              <a:rPr lang="en-US" dirty="0" smtClean="0">
                <a:latin typeface="Book Antiqua" panose="02040602050305030304" pitchFamily="18" charset="0"/>
              </a:rPr>
              <a:t>home (y) is linear. </a:t>
            </a:r>
            <a:r>
              <a:rPr lang="en-US" dirty="0">
                <a:latin typeface="Book Antiqua" panose="02040602050305030304" pitchFamily="18" charset="0"/>
              </a:rPr>
              <a:t>We can define this relationship by using y = </a:t>
            </a:r>
            <a:r>
              <a:rPr lang="en-US" dirty="0" smtClean="0">
                <a:latin typeface="Book Antiqua" panose="02040602050305030304" pitchFamily="18" charset="0"/>
              </a:rPr>
              <a:t>ax </a:t>
            </a:r>
            <a:r>
              <a:rPr lang="en-US" dirty="0">
                <a:latin typeface="Book Antiqua" panose="02040602050305030304" pitchFamily="18" charset="0"/>
              </a:rPr>
              <a:t>+ </a:t>
            </a:r>
            <a:r>
              <a:rPr lang="en-US" dirty="0" smtClean="0">
                <a:latin typeface="Book Antiqua" panose="02040602050305030304" pitchFamily="18" charset="0"/>
              </a:rPr>
              <a:t>b </a:t>
            </a:r>
            <a:r>
              <a:rPr lang="en-US" dirty="0">
                <a:latin typeface="Book Antiqua" panose="02040602050305030304" pitchFamily="18" charset="0"/>
              </a:rPr>
              <a:t>where </a:t>
            </a:r>
            <a:r>
              <a:rPr lang="en-US" dirty="0" smtClean="0">
                <a:latin typeface="Book Antiqua" panose="02040602050305030304" pitchFamily="18" charset="0"/>
              </a:rPr>
              <a:t>a </a:t>
            </a:r>
            <a:r>
              <a:rPr lang="en-US" dirty="0">
                <a:latin typeface="Book Antiqua" panose="02040602050305030304" pitchFamily="18" charset="0"/>
              </a:rPr>
              <a:t>represents the gradient and </a:t>
            </a:r>
            <a:r>
              <a:rPr lang="en-US" dirty="0" smtClean="0">
                <a:latin typeface="Book Antiqua" panose="02040602050305030304" pitchFamily="18" charset="0"/>
              </a:rPr>
              <a:t>b </a:t>
            </a:r>
            <a:r>
              <a:rPr lang="en-US" dirty="0">
                <a:latin typeface="Book Antiqua" panose="02040602050305030304" pitchFamily="18" charset="0"/>
              </a:rPr>
              <a:t>is the intercept. </a:t>
            </a:r>
            <a:endParaRPr lang="en-US" dirty="0" smtClean="0">
              <a:latin typeface="Book Antiqua" panose="02040602050305030304" pitchFamily="18" charset="0"/>
            </a:endParaRPr>
          </a:p>
          <a:p>
            <a:pPr algn="just"/>
            <a:r>
              <a:rPr lang="en-US" dirty="0">
                <a:latin typeface="Book Antiqua" panose="02040602050305030304" pitchFamily="18" charset="0"/>
              </a:rPr>
              <a:t>If we suppose that the </a:t>
            </a:r>
            <a:r>
              <a:rPr lang="en-US" dirty="0" smtClean="0">
                <a:latin typeface="Book Antiqua" panose="02040602050305030304" pitchFamily="18" charset="0"/>
              </a:rPr>
              <a:t>price (y) of the depends upon size (x1) </a:t>
            </a:r>
            <a:r>
              <a:rPr lang="en-US" dirty="0">
                <a:latin typeface="Book Antiqua" panose="02040602050305030304" pitchFamily="18" charset="0"/>
              </a:rPr>
              <a:t>of the </a:t>
            </a:r>
            <a:r>
              <a:rPr lang="en-US" dirty="0" smtClean="0">
                <a:latin typeface="Book Antiqua" panose="02040602050305030304" pitchFamily="18" charset="0"/>
              </a:rPr>
              <a:t>home and the number </a:t>
            </a:r>
            <a:r>
              <a:rPr lang="en-US" dirty="0">
                <a:latin typeface="Book Antiqua" panose="02040602050305030304" pitchFamily="18" charset="0"/>
              </a:rPr>
              <a:t>of </a:t>
            </a:r>
            <a:r>
              <a:rPr lang="en-US" dirty="0" smtClean="0">
                <a:latin typeface="Book Antiqua" panose="02040602050305030304" pitchFamily="18" charset="0"/>
              </a:rPr>
              <a:t>bathrooms (x2). </a:t>
            </a:r>
            <a:r>
              <a:rPr lang="en-US" dirty="0">
                <a:latin typeface="Book Antiqua" panose="02040602050305030304" pitchFamily="18" charset="0"/>
              </a:rPr>
              <a:t>We can define this relationship by using y = </a:t>
            </a:r>
            <a:r>
              <a:rPr lang="en-US" dirty="0" smtClean="0">
                <a:latin typeface="Book Antiqua" panose="02040602050305030304" pitchFamily="18" charset="0"/>
              </a:rPr>
              <a:t>ax1 </a:t>
            </a:r>
            <a:r>
              <a:rPr lang="en-US" dirty="0">
                <a:latin typeface="Book Antiqua" panose="02040602050305030304" pitchFamily="18" charset="0"/>
              </a:rPr>
              <a:t>+ </a:t>
            </a:r>
            <a:r>
              <a:rPr lang="en-US" dirty="0" smtClean="0">
                <a:latin typeface="Book Antiqua" panose="02040602050305030304" pitchFamily="18" charset="0"/>
              </a:rPr>
              <a:t>bx2+c. </a:t>
            </a:r>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218272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690688"/>
            <a:ext cx="10927976" cy="4486275"/>
          </a:xfrm>
        </p:spPr>
        <p:txBody>
          <a:bodyPr>
            <a:noAutofit/>
          </a:bodyPr>
          <a:lstStyle/>
          <a:p>
            <a:pPr algn="just"/>
            <a:r>
              <a:rPr lang="en-US" dirty="0">
                <a:latin typeface="Book Antiqua" panose="02040602050305030304" pitchFamily="18" charset="0"/>
              </a:rPr>
              <a:t>Support Vector Machine or SVM is one of the most popular Supervised Learning algorithms, which is used for Classification as well as Regression problems. However, primarily, it is used for Classification problems in Machine Learning.</a:t>
            </a:r>
          </a:p>
          <a:p>
            <a:pPr algn="just"/>
            <a:r>
              <a:rPr lang="en-US" dirty="0">
                <a:latin typeface="Book Antiqua" panose="02040602050305030304" pitchFamily="18" charset="0"/>
              </a:rPr>
              <a:t>A support vector machine takes </a:t>
            </a:r>
            <a:r>
              <a:rPr lang="en-US" dirty="0" smtClean="0">
                <a:latin typeface="Book Antiqua" panose="02040602050305030304" pitchFamily="18" charset="0"/>
              </a:rPr>
              <a:t>input </a:t>
            </a:r>
            <a:r>
              <a:rPr lang="en-US" dirty="0">
                <a:latin typeface="Book Antiqua" panose="02040602050305030304" pitchFamily="18" charset="0"/>
              </a:rPr>
              <a:t>data points and outputs the hyperplane (which in two dimensions it’s simply a line) that best separates the </a:t>
            </a:r>
            <a:r>
              <a:rPr lang="en-US" dirty="0" smtClean="0">
                <a:latin typeface="Book Antiqua" panose="02040602050305030304" pitchFamily="18" charset="0"/>
              </a:rPr>
              <a:t>data points into two classes. </a:t>
            </a:r>
          </a:p>
          <a:p>
            <a:pPr algn="just"/>
            <a:r>
              <a:rPr lang="en-US" dirty="0" smtClean="0">
                <a:latin typeface="Book Antiqua" panose="02040602050305030304" pitchFamily="18" charset="0"/>
              </a:rPr>
              <a:t>This line or hyperplane </a:t>
            </a:r>
            <a:r>
              <a:rPr lang="en-US" dirty="0">
                <a:latin typeface="Book Antiqua" panose="02040602050305030304" pitchFamily="18" charset="0"/>
              </a:rPr>
              <a:t>is the </a:t>
            </a:r>
            <a:r>
              <a:rPr lang="en-US" b="1" dirty="0">
                <a:latin typeface="Book Antiqua" panose="02040602050305030304" pitchFamily="18" charset="0"/>
              </a:rPr>
              <a:t>decision boundary</a:t>
            </a:r>
            <a:r>
              <a:rPr lang="en-US" dirty="0">
                <a:latin typeface="Book Antiqua" panose="02040602050305030304" pitchFamily="18" charset="0"/>
              </a:rPr>
              <a:t>: </a:t>
            </a:r>
            <a:r>
              <a:rPr lang="en-US" dirty="0" smtClean="0">
                <a:latin typeface="Book Antiqua" panose="02040602050305030304" pitchFamily="18" charset="0"/>
              </a:rPr>
              <a:t>any data points  </a:t>
            </a:r>
            <a:r>
              <a:rPr lang="en-US" dirty="0">
                <a:latin typeface="Book Antiqua" panose="02040602050305030304" pitchFamily="18" charset="0"/>
              </a:rPr>
              <a:t>that falls to one side of it </a:t>
            </a:r>
            <a:r>
              <a:rPr lang="en-US" dirty="0" smtClean="0">
                <a:latin typeface="Book Antiqua" panose="02040602050305030304" pitchFamily="18" charset="0"/>
              </a:rPr>
              <a:t>is classified in one class and, </a:t>
            </a:r>
            <a:r>
              <a:rPr lang="en-US" dirty="0">
                <a:latin typeface="Book Antiqua" panose="02040602050305030304" pitchFamily="18" charset="0"/>
              </a:rPr>
              <a:t>and </a:t>
            </a:r>
            <a:r>
              <a:rPr lang="en-US" dirty="0" smtClean="0">
                <a:latin typeface="Book Antiqua" panose="02040602050305030304" pitchFamily="18" charset="0"/>
              </a:rPr>
              <a:t>the data points  </a:t>
            </a:r>
            <a:r>
              <a:rPr lang="en-US" dirty="0">
                <a:latin typeface="Book Antiqua" panose="02040602050305030304" pitchFamily="18" charset="0"/>
              </a:rPr>
              <a:t>that falls to the other </a:t>
            </a:r>
            <a:r>
              <a:rPr lang="en-US" dirty="0" smtClean="0">
                <a:latin typeface="Book Antiqua" panose="02040602050305030304" pitchFamily="18" charset="0"/>
              </a:rPr>
              <a:t>of it is classified in another class.</a:t>
            </a:r>
            <a:endParaRPr lang="en-US" dirty="0">
              <a:latin typeface="Book Antiqua" panose="02040602050305030304" pitchFamily="18" charset="0"/>
            </a:endParaRP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528919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690688"/>
            <a:ext cx="10927976" cy="4486275"/>
          </a:xfrm>
        </p:spPr>
        <p:txBody>
          <a:bodyPr>
            <a:noAutofit/>
          </a:bodyPr>
          <a:lstStyle/>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r>
              <a:rPr lang="en-US" dirty="0">
                <a:latin typeface="Book Antiqua" panose="02040602050305030304" pitchFamily="18" charset="0"/>
              </a:rPr>
              <a:t>Compared to newer algorithms like neural networks, they have two main advantages: higher speed and better performance with a limited number of samples (in the thousands). </a:t>
            </a: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a:blip r:embed="rId2"/>
          <a:stretch>
            <a:fillRect/>
          </a:stretch>
        </p:blipFill>
        <p:spPr>
          <a:xfrm>
            <a:off x="2249375" y="1626721"/>
            <a:ext cx="8105625" cy="2307104"/>
          </a:xfrm>
          <a:prstGeom prst="rect">
            <a:avLst/>
          </a:prstGeom>
        </p:spPr>
      </p:pic>
    </p:spTree>
    <p:extLst>
      <p:ext uri="{BB962C8B-B14F-4D97-AF65-F5344CB8AC3E}">
        <p14:creationId xmlns:p14="http://schemas.microsoft.com/office/powerpoint/2010/main" val="742932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a:latin typeface="Book Antiqua" panose="02040602050305030304" pitchFamily="18" charset="0"/>
              </a:rPr>
              <a:t>Support vectors are data points that are closest to the hyperplane and influence the position and orientation of the hyperplane.  </a:t>
            </a:r>
          </a:p>
          <a:p>
            <a:pPr algn="just"/>
            <a:r>
              <a:rPr lang="en-US" dirty="0" smtClean="0">
                <a:latin typeface="Book Antiqua" panose="02040602050305030304" pitchFamily="18" charset="0"/>
              </a:rPr>
              <a:t>To </a:t>
            </a:r>
            <a:r>
              <a:rPr lang="en-US" dirty="0">
                <a:latin typeface="Book Antiqua" panose="02040602050305030304" pitchFamily="18" charset="0"/>
              </a:rPr>
              <a:t>separate the two classes of data points, there are many possible </a:t>
            </a:r>
            <a:r>
              <a:rPr lang="en-US" dirty="0" err="1">
                <a:latin typeface="Book Antiqua" panose="02040602050305030304" pitchFamily="18" charset="0"/>
              </a:rPr>
              <a:t>hyperplanes</a:t>
            </a:r>
            <a:r>
              <a:rPr lang="en-US" dirty="0">
                <a:latin typeface="Book Antiqua" panose="02040602050305030304" pitchFamily="18" charset="0"/>
              </a:rPr>
              <a:t> that could be chosen. </a:t>
            </a:r>
            <a:r>
              <a:rPr lang="en-US" dirty="0" smtClean="0">
                <a:latin typeface="Book Antiqua" panose="02040602050305030304" pitchFamily="18" charset="0"/>
              </a:rPr>
              <a:t> </a:t>
            </a:r>
          </a:p>
          <a:p>
            <a:pPr algn="just"/>
            <a:r>
              <a:rPr lang="en-US" dirty="0" smtClean="0">
                <a:latin typeface="Book Antiqua" panose="02040602050305030304" pitchFamily="18" charset="0"/>
              </a:rPr>
              <a:t>SVM algorithm selects optimal hyperplane by choosing hyperplane with largest margin. Such hyperplane is called </a:t>
            </a:r>
            <a:r>
              <a:rPr lang="en-US" dirty="0">
                <a:latin typeface="Book Antiqua" panose="02040602050305030304" pitchFamily="18" charset="0"/>
              </a:rPr>
              <a:t>maximum marginal </a:t>
            </a:r>
            <a:r>
              <a:rPr lang="en-US" dirty="0" smtClean="0">
                <a:latin typeface="Book Antiqua" panose="02040602050305030304" pitchFamily="18" charset="0"/>
              </a:rPr>
              <a:t>hyperplane (MMH).</a:t>
            </a:r>
          </a:p>
          <a:p>
            <a:pPr algn="just"/>
            <a:r>
              <a:rPr lang="en-US" dirty="0" smtClean="0">
                <a:latin typeface="Book Antiqua" panose="02040602050305030304" pitchFamily="18" charset="0"/>
              </a:rPr>
              <a:t>Let H1 and H2 are planes that   passes through support vectors and parallel to the hyperplane of decision boundary. </a:t>
            </a: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5731022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a:latin typeface="Book Antiqua" panose="02040602050305030304" pitchFamily="18" charset="0"/>
              </a:rPr>
              <a:t>Distance between plane H1 and the hyperplane should be equal to distance between plane H2 and the hyperplane. </a:t>
            </a:r>
            <a:r>
              <a:rPr lang="en-US" dirty="0" smtClean="0">
                <a:latin typeface="Book Antiqua" panose="02040602050305030304" pitchFamily="18" charset="0"/>
              </a:rPr>
              <a:t>Margin is the distance between planes H1 and H2.</a:t>
            </a: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p:cNvPicPr>
            <a:picLocks noChangeAspect="1"/>
          </p:cNvPicPr>
          <p:nvPr/>
        </p:nvPicPr>
        <p:blipFill>
          <a:blip r:embed="rId2"/>
          <a:stretch>
            <a:fillRect/>
          </a:stretch>
        </p:blipFill>
        <p:spPr>
          <a:xfrm>
            <a:off x="963706" y="2750954"/>
            <a:ext cx="6109447" cy="2694096"/>
          </a:xfrm>
          <a:prstGeom prst="rect">
            <a:avLst/>
          </a:prstGeom>
        </p:spPr>
      </p:pic>
      <p:pic>
        <p:nvPicPr>
          <p:cNvPr id="9" name="Picture 8"/>
          <p:cNvPicPr>
            <a:picLocks noChangeAspect="1"/>
          </p:cNvPicPr>
          <p:nvPr/>
        </p:nvPicPr>
        <p:blipFill>
          <a:blip r:embed="rId3"/>
          <a:stretch>
            <a:fillRect/>
          </a:stretch>
        </p:blipFill>
        <p:spPr>
          <a:xfrm>
            <a:off x="7747856" y="2750954"/>
            <a:ext cx="3605944" cy="2694096"/>
          </a:xfrm>
          <a:prstGeom prst="rect">
            <a:avLst/>
          </a:prstGeom>
        </p:spPr>
      </p:pic>
    </p:spTree>
    <p:extLst>
      <p:ext uri="{BB962C8B-B14F-4D97-AF65-F5344CB8AC3E}">
        <p14:creationId xmlns:p14="http://schemas.microsoft.com/office/powerpoint/2010/main" val="3251877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200" b="1" dirty="0" smtClean="0">
                <a:latin typeface="Book Antiqua" panose="02040602050305030304" pitchFamily="18" charset="0"/>
              </a:rPr>
              <a:t>Support </a:t>
            </a:r>
            <a:r>
              <a:rPr lang="en-US" sz="4200" b="1" dirty="0">
                <a:latin typeface="Book Antiqua" panose="02040602050305030304" pitchFamily="18" charset="0"/>
              </a:rPr>
              <a:t>V</a:t>
            </a:r>
            <a:r>
              <a:rPr lang="en-US" sz="4200" b="1" dirty="0" smtClean="0">
                <a:latin typeface="Book Antiqua" panose="02040602050305030304" pitchFamily="18" charset="0"/>
              </a:rPr>
              <a:t>ector Machine</a:t>
            </a:r>
            <a:endParaRPr lang="en-US" sz="4200" b="1" dirty="0">
              <a:latin typeface="Book Antiqua" panose="02040602050305030304" pitchFamily="18" charset="0"/>
            </a:endParaRPr>
          </a:p>
        </p:txBody>
      </p:sp>
      <p:sp>
        <p:nvSpPr>
          <p:cNvPr id="3" name="Content Placeholder 2"/>
          <p:cNvSpPr>
            <a:spLocks noGrp="1"/>
          </p:cNvSpPr>
          <p:nvPr>
            <p:ph idx="1"/>
          </p:nvPr>
        </p:nvSpPr>
        <p:spPr>
          <a:xfrm>
            <a:off x="838200" y="1559860"/>
            <a:ext cx="10927976" cy="4617104"/>
          </a:xfrm>
        </p:spPr>
        <p:txBody>
          <a:bodyPr>
            <a:noAutofit/>
          </a:bodyPr>
          <a:lstStyle/>
          <a:p>
            <a:pPr algn="just"/>
            <a:r>
              <a:rPr lang="en-US" dirty="0" smtClean="0">
                <a:latin typeface="Book Antiqua" panose="02040602050305030304" pitchFamily="18" charset="0"/>
              </a:rPr>
              <a:t>Support Vector Machine(SVM) can be of two types: Linear SVM and Non-linear SVM.</a:t>
            </a:r>
          </a:p>
          <a:p>
            <a:pPr algn="just"/>
            <a:r>
              <a:rPr lang="en-US" dirty="0" smtClean="0">
                <a:latin typeface="Book Antiqua" panose="02040602050305030304" pitchFamily="18" charset="0"/>
              </a:rPr>
              <a:t>SVM that is used to classify linearly separable data points is called linear SVM whereas the SVM that is used to classify non-linearly separable data points is called non-linear SVM.</a:t>
            </a:r>
          </a:p>
          <a:p>
            <a:pPr algn="just"/>
            <a:endParaRPr lang="en-US" dirty="0" smtClean="0">
              <a:latin typeface="Book Antiqua" panose="02040602050305030304" pitchFamily="18" charset="0"/>
            </a:endParaRPr>
          </a:p>
        </p:txBody>
      </p:sp>
      <p:sp>
        <p:nvSpPr>
          <p:cNvPr id="4" name="Footer Placeholder 3"/>
          <p:cNvSpPr>
            <a:spLocks noGrp="1"/>
          </p:cNvSpPr>
          <p:nvPr>
            <p:ph type="ftr" sz="quarter" idx="11"/>
          </p:nvPr>
        </p:nvSpPr>
        <p:spPr/>
        <p:txBody>
          <a:bodyPr/>
          <a:lstStyle/>
          <a:p>
            <a:r>
              <a:rPr lang="en-US" dirty="0" smtClean="0"/>
              <a:t>Data Mining-CSIT 7th                              Prepared BY: Arjun Saud</a:t>
            </a:r>
            <a:endParaRPr lang="en-US" dirty="0"/>
          </a:p>
        </p:txBody>
      </p:sp>
      <p:sp>
        <p:nvSpPr>
          <p:cNvPr id="5" name="Rectangle 2"/>
          <p:cNvSpPr>
            <a:spLocks noChangeArrowheads="1"/>
          </p:cNvSpPr>
          <p:nvPr/>
        </p:nvSpPr>
        <p:spPr bwMode="auto">
          <a:xfrm>
            <a:off x="1206500" y="3759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838200" y="513794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1" name="Picture 10"/>
          <p:cNvPicPr>
            <a:picLocks noChangeAspect="1"/>
          </p:cNvPicPr>
          <p:nvPr/>
        </p:nvPicPr>
        <p:blipFill>
          <a:blip r:embed="rId2"/>
          <a:stretch>
            <a:fillRect/>
          </a:stretch>
        </p:blipFill>
        <p:spPr>
          <a:xfrm>
            <a:off x="2979924" y="3622955"/>
            <a:ext cx="5804759" cy="2733395"/>
          </a:xfrm>
          <a:prstGeom prst="rect">
            <a:avLst/>
          </a:prstGeom>
        </p:spPr>
      </p:pic>
    </p:spTree>
    <p:extLst>
      <p:ext uri="{BB962C8B-B14F-4D97-AF65-F5344CB8AC3E}">
        <p14:creationId xmlns:p14="http://schemas.microsoft.com/office/powerpoint/2010/main" val="34804177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9633</TotalTime>
  <Words>1355</Words>
  <Application>Microsoft Office PowerPoint</Application>
  <PresentationFormat>Widescreen</PresentationFormat>
  <Paragraphs>163</Paragraphs>
  <Slides>24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2" baseType="lpstr">
      <vt:lpstr>Arial</vt:lpstr>
      <vt:lpstr>Book Antiqua</vt:lpstr>
      <vt:lpstr>Calibri</vt:lpstr>
      <vt:lpstr>Calibri Light</vt:lpstr>
      <vt:lpstr>Cambria Math</vt:lpstr>
      <vt:lpstr>Office Theme</vt:lpstr>
      <vt:lpstr>Equation</vt:lpstr>
      <vt:lpstr>Microsoft Equation 3.0</vt:lpstr>
      <vt:lpstr>PowerPoint Presentation</vt:lpstr>
      <vt:lpstr>Statistical Learning Theory</vt:lpstr>
      <vt:lpstr>Statistical Learning Theory</vt:lpstr>
      <vt:lpstr>Statistical Learning Theory</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Machine</vt:lpstr>
      <vt:lpstr>Support Vector Regression</vt:lpstr>
      <vt:lpstr>Support Vector Regression</vt:lpstr>
      <vt:lpstr>Support Vector Regression</vt:lpstr>
      <vt:lpstr>Support Vector Regression</vt:lpstr>
      <vt:lpstr>Kernel Functions</vt:lpstr>
      <vt:lpstr>Kernel Functions</vt:lpstr>
      <vt:lpstr>Kernel Functions</vt:lpstr>
      <vt:lpstr>Kernel Functions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dc:creator>
  <cp:lastModifiedBy>Com</cp:lastModifiedBy>
  <cp:revision>652</cp:revision>
  <dcterms:created xsi:type="dcterms:W3CDTF">2021-05-28T08:39:10Z</dcterms:created>
  <dcterms:modified xsi:type="dcterms:W3CDTF">2022-03-23T17:33:47Z</dcterms:modified>
</cp:coreProperties>
</file>