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Tahom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ahom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 name="Google Shape;2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0e9ea8a4d_2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0e9ea8a4d_2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d0e9ea8a4d_2_2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0e9ea8a4d_2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0e9ea8a4d_2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d0e9ea8a4d_2_7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0e9ea8a4d_2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0e9ea8a4d_2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d0e9ea8a4d_2_3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0e9ea8a4d_2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0e9ea8a4d_2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d0e9ea8a4d_2_4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0e9ea8a4d_2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0e9ea8a4d_2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d0e9ea8a4d_2_9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0e9ea8a4d_2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0e9ea8a4d_2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d0e9ea8a4d_2_5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e9ea8a4d_2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e9ea8a4d_2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d0e9ea8a4d_2_10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0e9ea8a4d_2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0e9ea8a4d_2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d0e9ea8a4d_2_10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0e9ea8a4d_2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0e9ea8a4d_2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d0e9ea8a4d_2_6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2d0e9ea8a4d_2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2d0e9ea8a4d_2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g2d0e9ea8a4d_2_12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 name="Google Shape;3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d0e9ea8a4d_2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2d0e9ea8a4d_2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g2d0e9ea8a4d_2_9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d0e9ea8a4d_2_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d0e9ea8a4d_2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2d0e9ea8a4d_2_12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0e9ea8a4d_2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0e9ea8a4d_2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d0e9ea8a4d_2_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0e9ea8a4d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0e9ea8a4d_2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d0e9ea8a4d_2_1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0e9ea8a4d_2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0e9ea8a4d_2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d0e9ea8a4d_2_1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1619250" y="4437062"/>
            <a:ext cx="6048375" cy="7508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1619250" y="5157787"/>
            <a:ext cx="6048375" cy="503237"/>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lt1"/>
              </a:buClr>
              <a:buSzPts val="1800"/>
              <a:buChar char="•"/>
              <a:defRPr/>
            </a:lvl1pPr>
            <a:lvl2pPr lvl="1" algn="l">
              <a:lnSpc>
                <a:spcPct val="100000"/>
              </a:lnSpc>
              <a:spcBef>
                <a:spcPts val="360"/>
              </a:spcBef>
              <a:spcAft>
                <a:spcPts val="0"/>
              </a:spcAft>
              <a:buClr>
                <a:schemeClr val="lt1"/>
              </a:buClr>
              <a:buSzPts val="1800"/>
              <a:buChar char="–"/>
              <a:defRPr/>
            </a:lvl2pPr>
            <a:lvl3pPr lvl="2" algn="l">
              <a:lnSpc>
                <a:spcPct val="100000"/>
              </a:lnSpc>
              <a:spcBef>
                <a:spcPts val="360"/>
              </a:spcBef>
              <a:spcAft>
                <a:spcPts val="0"/>
              </a:spcAft>
              <a:buClr>
                <a:schemeClr val="lt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1835150" y="188912"/>
            <a:ext cx="7129462" cy="508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body"/>
          </p:nvPr>
        </p:nvSpPr>
        <p:spPr>
          <a:xfrm>
            <a:off x="1476375" y="1125537"/>
            <a:ext cx="7488237" cy="532765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lt1"/>
              </a:buClr>
              <a:buSzPts val="1800"/>
              <a:buChar char="•"/>
              <a:defRPr/>
            </a:lvl1pPr>
            <a:lvl2pPr indent="-342900" lvl="1" marL="914400" algn="l">
              <a:lnSpc>
                <a:spcPct val="100000"/>
              </a:lnSpc>
              <a:spcBef>
                <a:spcPts val="360"/>
              </a:spcBef>
              <a:spcAft>
                <a:spcPts val="0"/>
              </a:spcAft>
              <a:buClr>
                <a:schemeClr val="lt1"/>
              </a:buClr>
              <a:buSzPts val="1800"/>
              <a:buChar char="–"/>
              <a:defRPr/>
            </a:lvl2pPr>
            <a:lvl3pPr indent="-342900" lvl="2" marL="1371600" algn="l">
              <a:lnSpc>
                <a:spcPct val="100000"/>
              </a:lnSpc>
              <a:spcBef>
                <a:spcPts val="360"/>
              </a:spcBef>
              <a:spcAft>
                <a:spcPts val="0"/>
              </a:spcAft>
              <a:buClr>
                <a:schemeClr val="lt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835150" y="188912"/>
            <a:ext cx="7129462" cy="508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lt1"/>
                </a:solidFill>
                <a:latin typeface="Arial"/>
                <a:ea typeface="Arial"/>
                <a:cs typeface="Arial"/>
                <a:sym typeface="Arial"/>
              </a:defRPr>
            </a:lvl9pPr>
          </a:lstStyle>
          <a:p/>
        </p:txBody>
      </p:sp>
      <p:sp>
        <p:nvSpPr>
          <p:cNvPr id="11" name="Google Shape;11;p1"/>
          <p:cNvSpPr txBox="1"/>
          <p:nvPr>
            <p:ph idx="1" type="body"/>
          </p:nvPr>
        </p:nvSpPr>
        <p:spPr>
          <a:xfrm>
            <a:off x="1476375" y="1125537"/>
            <a:ext cx="7488237" cy="532765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100000"/>
              </a:lnSpc>
              <a:spcBef>
                <a:spcPts val="480"/>
              </a:spcBef>
              <a:spcAft>
                <a:spcPts val="0"/>
              </a:spcAft>
              <a:buClr>
                <a:schemeClr val="lt1"/>
              </a:buClr>
              <a:buSzPts val="2400"/>
              <a:buFont typeface="Arial"/>
              <a:buChar char="–"/>
              <a:defRPr b="1" i="0" sz="2400" u="none" cap="none" strike="noStrike">
                <a:solidFill>
                  <a:schemeClr val="lt1"/>
                </a:solidFill>
                <a:latin typeface="Arial"/>
                <a:ea typeface="Arial"/>
                <a:cs typeface="Arial"/>
                <a:sym typeface="Arial"/>
              </a:defRPr>
            </a:lvl2pPr>
            <a:lvl3pPr indent="-381000" lvl="2" marL="1371600" marR="0" rtl="0" algn="l">
              <a:lnSpc>
                <a:spcPct val="100000"/>
              </a:lnSpc>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github.com/msg-byu/ML-for-CurieTemp-Predictions" TargetMode="External"/><Relationship Id="rId4" Type="http://schemas.openxmlformats.org/officeDocument/2006/relationships/hyperlink" Target="https://pubs.acs.org/doi/10.1021/acs.chemmater.3c00892" TargetMode="External"/><Relationship Id="rId5" Type="http://schemas.openxmlformats.org/officeDocument/2006/relationships/hyperlink" Target="https://ar5iv.labs.arxiv.org/html/1906.08534" TargetMode="External"/><Relationship Id="rId6" Type="http://schemas.openxmlformats.org/officeDocument/2006/relationships/hyperlink" Target="https://www.sciencedirect.com/science/article/pii/S0927025619303489" TargetMode="External"/><Relationship Id="rId7" Type="http://schemas.openxmlformats.org/officeDocument/2006/relationships/hyperlink" Target="https://en.wikipedia.org/wiki/Curie_temperatur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ctrTitle"/>
          </p:nvPr>
        </p:nvSpPr>
        <p:spPr>
          <a:xfrm>
            <a:off x="1831200" y="4057356"/>
            <a:ext cx="5798700" cy="1472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Font typeface="Tahoma"/>
              <a:buNone/>
            </a:pPr>
            <a:r>
              <a:rPr b="1" lang="en-US" sz="4000"/>
              <a:t>Machine Learning Project</a:t>
            </a:r>
            <a:endParaRPr sz="4000"/>
          </a:p>
        </p:txBody>
      </p:sp>
      <p:sp>
        <p:nvSpPr>
          <p:cNvPr id="26" name="Google Shape;26;p4"/>
          <p:cNvSpPr txBox="1"/>
          <p:nvPr>
            <p:ph idx="1" type="subTitle"/>
          </p:nvPr>
        </p:nvSpPr>
        <p:spPr>
          <a:xfrm>
            <a:off x="5619250" y="6175800"/>
            <a:ext cx="3524700" cy="682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b="1" lang="en-US" sz="2200"/>
              <a:t>Sagar Kumar Wadhwani</a:t>
            </a:r>
            <a:endParaRPr b="1" sz="2200"/>
          </a:p>
          <a:p>
            <a:pPr indent="0" lvl="0" marL="0" rtl="0" algn="ctr">
              <a:lnSpc>
                <a:spcPct val="90000"/>
              </a:lnSpc>
              <a:spcBef>
                <a:spcPts val="0"/>
              </a:spcBef>
              <a:spcAft>
                <a:spcPts val="0"/>
              </a:spcAft>
              <a:buClr>
                <a:schemeClr val="lt1"/>
              </a:buClr>
              <a:buSzPts val="2400"/>
              <a:buFont typeface="Arial"/>
              <a:buNone/>
            </a:pPr>
            <a:r>
              <a:rPr b="1" lang="en-US" sz="2200"/>
              <a:t>MM20B053</a:t>
            </a:r>
            <a:endParaRPr b="1"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6916700" y="-100"/>
            <a:ext cx="2227200" cy="68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Regularized </a:t>
            </a:r>
            <a:endParaRPr sz="3000"/>
          </a:p>
          <a:p>
            <a:pPr indent="0" lvl="0" marL="0" rtl="0" algn="l">
              <a:spcBef>
                <a:spcPts val="0"/>
              </a:spcBef>
              <a:spcAft>
                <a:spcPts val="0"/>
              </a:spcAft>
              <a:buNone/>
            </a:pPr>
            <a:r>
              <a:rPr lang="en-US" sz="3000"/>
              <a:t>Linear</a:t>
            </a:r>
            <a:endParaRPr sz="3000"/>
          </a:p>
          <a:p>
            <a:pPr indent="0" lvl="0" marL="0" rtl="0" algn="l">
              <a:spcBef>
                <a:spcPts val="0"/>
              </a:spcBef>
              <a:spcAft>
                <a:spcPts val="0"/>
              </a:spcAft>
              <a:buNone/>
            </a:pPr>
            <a:r>
              <a:rPr lang="en-US" sz="3000"/>
              <a:t>Regression Model</a:t>
            </a:r>
            <a:endParaRPr sz="3000"/>
          </a:p>
          <a:p>
            <a:pPr indent="0" lvl="0" marL="0" rtl="0" algn="l">
              <a:spcBef>
                <a:spcPts val="0"/>
              </a:spcBef>
              <a:spcAft>
                <a:spcPts val="0"/>
              </a:spcAft>
              <a:buNone/>
            </a:pPr>
            <a:r>
              <a:rPr lang="en-US" sz="3000"/>
              <a:t>(Ridge)</a:t>
            </a:r>
            <a:endParaRPr sz="3000"/>
          </a:p>
          <a:p>
            <a:pPr indent="0" lvl="0" marL="0" rtl="0" algn="l">
              <a:spcBef>
                <a:spcPts val="0"/>
              </a:spcBef>
              <a:spcAft>
                <a:spcPts val="0"/>
              </a:spcAft>
              <a:buNone/>
            </a:pPr>
            <a:r>
              <a:rPr lang="en-US" sz="3000"/>
              <a:t>𝞪=1</a:t>
            </a:r>
            <a:endParaRPr sz="3000"/>
          </a:p>
        </p:txBody>
      </p:sp>
      <p:pic>
        <p:nvPicPr>
          <p:cNvPr id="88" name="Google Shape;88;p13"/>
          <p:cNvPicPr preferRelativeResize="0"/>
          <p:nvPr/>
        </p:nvPicPr>
        <p:blipFill>
          <a:blip r:embed="rId3">
            <a:alphaModFix/>
          </a:blip>
          <a:stretch>
            <a:fillRect/>
          </a:stretch>
        </p:blipFill>
        <p:spPr>
          <a:xfrm>
            <a:off x="0" y="0"/>
            <a:ext cx="6916701"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5915400" y="2980175"/>
            <a:ext cx="3228600" cy="3877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Ridge regularized</a:t>
            </a:r>
            <a:endParaRPr sz="3000"/>
          </a:p>
          <a:p>
            <a:pPr indent="0" lvl="0" marL="0" rtl="0" algn="l">
              <a:spcBef>
                <a:spcPts val="0"/>
              </a:spcBef>
              <a:spcAft>
                <a:spcPts val="0"/>
              </a:spcAft>
              <a:buNone/>
            </a:pPr>
            <a:r>
              <a:rPr lang="en-US" sz="3000"/>
              <a:t>Linear Regression</a:t>
            </a:r>
            <a:endParaRPr sz="3000"/>
          </a:p>
          <a:p>
            <a:pPr indent="0" lvl="0" marL="0" rtl="0" algn="l">
              <a:spcBef>
                <a:spcPts val="0"/>
              </a:spcBef>
              <a:spcAft>
                <a:spcPts val="0"/>
              </a:spcAft>
              <a:buNone/>
            </a:pPr>
            <a:r>
              <a:rPr lang="en-US" sz="3000"/>
              <a:t>5 fold</a:t>
            </a:r>
            <a:endParaRPr sz="3000"/>
          </a:p>
          <a:p>
            <a:pPr indent="0" lvl="0" marL="0" rtl="0" algn="l">
              <a:spcBef>
                <a:spcPts val="0"/>
              </a:spcBef>
              <a:spcAft>
                <a:spcPts val="0"/>
              </a:spcAft>
              <a:buNone/>
            </a:pPr>
            <a:r>
              <a:rPr lang="en-US" sz="3000"/>
              <a:t>Cross-validation</a:t>
            </a:r>
            <a:endParaRPr sz="3000"/>
          </a:p>
          <a:p>
            <a:pPr indent="0" lvl="0" marL="0" rtl="0" algn="l">
              <a:spcBef>
                <a:spcPts val="0"/>
              </a:spcBef>
              <a:spcAft>
                <a:spcPts val="0"/>
              </a:spcAft>
              <a:buNone/>
            </a:pPr>
            <a:r>
              <a:rPr lang="en-US" sz="3000"/>
              <a:t>Avg rmse=199.2</a:t>
            </a:r>
            <a:endParaRPr sz="3000"/>
          </a:p>
          <a:p>
            <a:pPr indent="0" lvl="0" marL="0" rtl="0" algn="l">
              <a:spcBef>
                <a:spcPts val="0"/>
              </a:spcBef>
              <a:spcAft>
                <a:spcPts val="0"/>
              </a:spcAft>
              <a:buNone/>
            </a:pPr>
            <a:r>
              <a:rPr lang="en-US" sz="3000"/>
              <a:t>Avg r2=0.59</a:t>
            </a:r>
            <a:endParaRPr sz="3000"/>
          </a:p>
        </p:txBody>
      </p:sp>
      <p:pic>
        <p:nvPicPr>
          <p:cNvPr id="95" name="Google Shape;95;p14"/>
          <p:cNvPicPr preferRelativeResize="0"/>
          <p:nvPr/>
        </p:nvPicPr>
        <p:blipFill rotWithShape="1">
          <a:blip r:embed="rId3">
            <a:alphaModFix/>
          </a:blip>
          <a:srcRect b="0" l="0" r="80366" t="0"/>
          <a:stretch/>
        </p:blipFill>
        <p:spPr>
          <a:xfrm>
            <a:off x="0" y="0"/>
            <a:ext cx="2972498" cy="2958178"/>
          </a:xfrm>
          <a:prstGeom prst="rect">
            <a:avLst/>
          </a:prstGeom>
          <a:noFill/>
          <a:ln>
            <a:noFill/>
          </a:ln>
        </p:spPr>
      </p:pic>
      <p:pic>
        <p:nvPicPr>
          <p:cNvPr id="96" name="Google Shape;96;p14"/>
          <p:cNvPicPr preferRelativeResize="0"/>
          <p:nvPr/>
        </p:nvPicPr>
        <p:blipFill rotWithShape="1">
          <a:blip r:embed="rId3">
            <a:alphaModFix/>
          </a:blip>
          <a:srcRect b="0" l="19930" r="60436" t="0"/>
          <a:stretch/>
        </p:blipFill>
        <p:spPr>
          <a:xfrm>
            <a:off x="3029125" y="0"/>
            <a:ext cx="2972498" cy="2958170"/>
          </a:xfrm>
          <a:prstGeom prst="rect">
            <a:avLst/>
          </a:prstGeom>
          <a:noFill/>
          <a:ln>
            <a:noFill/>
          </a:ln>
        </p:spPr>
      </p:pic>
      <p:pic>
        <p:nvPicPr>
          <p:cNvPr id="97" name="Google Shape;97;p14"/>
          <p:cNvPicPr preferRelativeResize="0"/>
          <p:nvPr/>
        </p:nvPicPr>
        <p:blipFill rotWithShape="1">
          <a:blip r:embed="rId3">
            <a:alphaModFix/>
          </a:blip>
          <a:srcRect b="0" l="40055" r="40310" t="0"/>
          <a:stretch/>
        </p:blipFill>
        <p:spPr>
          <a:xfrm>
            <a:off x="6058248" y="0"/>
            <a:ext cx="3085751" cy="3070882"/>
          </a:xfrm>
          <a:prstGeom prst="rect">
            <a:avLst/>
          </a:prstGeom>
          <a:noFill/>
          <a:ln>
            <a:noFill/>
          </a:ln>
        </p:spPr>
      </p:pic>
      <p:pic>
        <p:nvPicPr>
          <p:cNvPr id="98" name="Google Shape;98;p14"/>
          <p:cNvPicPr preferRelativeResize="0"/>
          <p:nvPr/>
        </p:nvPicPr>
        <p:blipFill rotWithShape="1">
          <a:blip r:embed="rId3">
            <a:alphaModFix/>
          </a:blip>
          <a:srcRect b="0" l="59691" r="19791" t="0"/>
          <a:stretch/>
        </p:blipFill>
        <p:spPr>
          <a:xfrm>
            <a:off x="-56625" y="2958175"/>
            <a:ext cx="3085751" cy="2938548"/>
          </a:xfrm>
          <a:prstGeom prst="rect">
            <a:avLst/>
          </a:prstGeom>
          <a:noFill/>
          <a:ln>
            <a:noFill/>
          </a:ln>
        </p:spPr>
      </p:pic>
      <p:pic>
        <p:nvPicPr>
          <p:cNvPr id="99" name="Google Shape;99;p14"/>
          <p:cNvPicPr preferRelativeResize="0"/>
          <p:nvPr/>
        </p:nvPicPr>
        <p:blipFill rotWithShape="1">
          <a:blip r:embed="rId3">
            <a:alphaModFix/>
          </a:blip>
          <a:srcRect b="0" l="80366" r="0" t="0"/>
          <a:stretch/>
        </p:blipFill>
        <p:spPr>
          <a:xfrm>
            <a:off x="3029123" y="2948363"/>
            <a:ext cx="2972498" cy="29581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6916700" y="-100"/>
            <a:ext cx="2227200" cy="68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Random Forest Model</a:t>
            </a:r>
            <a:endParaRPr sz="3000"/>
          </a:p>
        </p:txBody>
      </p:sp>
      <p:pic>
        <p:nvPicPr>
          <p:cNvPr id="106" name="Google Shape;106;p15"/>
          <p:cNvPicPr preferRelativeResize="0"/>
          <p:nvPr/>
        </p:nvPicPr>
        <p:blipFill>
          <a:blip r:embed="rId3">
            <a:alphaModFix/>
          </a:blip>
          <a:stretch>
            <a:fillRect/>
          </a:stretch>
        </p:blipFill>
        <p:spPr>
          <a:xfrm>
            <a:off x="0" y="0"/>
            <a:ext cx="6887355"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6"/>
          <p:cNvPicPr preferRelativeResize="0"/>
          <p:nvPr/>
        </p:nvPicPr>
        <p:blipFill>
          <a:blip r:embed="rId3">
            <a:alphaModFix/>
          </a:blip>
          <a:stretch>
            <a:fillRect/>
          </a:stretch>
        </p:blipFill>
        <p:spPr>
          <a:xfrm>
            <a:off x="0" y="1170452"/>
            <a:ext cx="9143999" cy="5789073"/>
          </a:xfrm>
          <a:prstGeom prst="rect">
            <a:avLst/>
          </a:prstGeom>
          <a:noFill/>
          <a:ln>
            <a:noFill/>
          </a:ln>
        </p:spPr>
      </p:pic>
      <p:sp>
        <p:nvSpPr>
          <p:cNvPr id="113" name="Google Shape;113;p16"/>
          <p:cNvSpPr txBox="1"/>
          <p:nvPr>
            <p:ph type="title"/>
          </p:nvPr>
        </p:nvSpPr>
        <p:spPr>
          <a:xfrm>
            <a:off x="1472125" y="188892"/>
            <a:ext cx="7492500" cy="85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Random forest model</a:t>
            </a:r>
            <a:endParaRPr/>
          </a:p>
          <a:p>
            <a:pPr indent="0" lvl="0" marL="0" rtl="0" algn="l">
              <a:spcBef>
                <a:spcPts val="0"/>
              </a:spcBef>
              <a:spcAft>
                <a:spcPts val="0"/>
              </a:spcAft>
              <a:buNone/>
            </a:pPr>
            <a:r>
              <a:rPr lang="en-US"/>
              <a:t>optimum #estimators =162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1472125" y="188892"/>
            <a:ext cx="7492500" cy="85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Random forest model</a:t>
            </a:r>
            <a:endParaRPr/>
          </a:p>
          <a:p>
            <a:pPr indent="0" lvl="0" marL="0" rtl="0" algn="l">
              <a:spcBef>
                <a:spcPts val="0"/>
              </a:spcBef>
              <a:spcAft>
                <a:spcPts val="0"/>
              </a:spcAft>
              <a:buNone/>
            </a:pPr>
            <a:r>
              <a:rPr lang="en-US"/>
              <a:t>optimum #estimators =162 </a:t>
            </a:r>
            <a:endParaRPr/>
          </a:p>
        </p:txBody>
      </p:sp>
      <p:pic>
        <p:nvPicPr>
          <p:cNvPr id="120" name="Google Shape;120;p17"/>
          <p:cNvPicPr preferRelativeResize="0"/>
          <p:nvPr/>
        </p:nvPicPr>
        <p:blipFill>
          <a:blip r:embed="rId3">
            <a:alphaModFix/>
          </a:blip>
          <a:stretch>
            <a:fillRect/>
          </a:stretch>
        </p:blipFill>
        <p:spPr>
          <a:xfrm>
            <a:off x="0" y="1170450"/>
            <a:ext cx="9143999" cy="568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5915400" y="2980175"/>
            <a:ext cx="3228600" cy="3877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Random </a:t>
            </a:r>
            <a:endParaRPr sz="3000"/>
          </a:p>
          <a:p>
            <a:pPr indent="0" lvl="0" marL="0" rtl="0" algn="l">
              <a:spcBef>
                <a:spcPts val="0"/>
              </a:spcBef>
              <a:spcAft>
                <a:spcPts val="0"/>
              </a:spcAft>
              <a:buNone/>
            </a:pPr>
            <a:r>
              <a:rPr lang="en-US" sz="3000"/>
              <a:t>Forest Model </a:t>
            </a:r>
            <a:endParaRPr sz="3000"/>
          </a:p>
          <a:p>
            <a:pPr indent="0" lvl="0" marL="0" rtl="0" algn="l">
              <a:spcBef>
                <a:spcPts val="0"/>
              </a:spcBef>
              <a:spcAft>
                <a:spcPts val="0"/>
              </a:spcAft>
              <a:buNone/>
            </a:pPr>
            <a:r>
              <a:rPr lang="en-US" sz="3000"/>
              <a:t>5 fold</a:t>
            </a:r>
            <a:endParaRPr sz="3000"/>
          </a:p>
          <a:p>
            <a:pPr indent="0" lvl="0" marL="0" rtl="0" algn="l">
              <a:spcBef>
                <a:spcPts val="0"/>
              </a:spcBef>
              <a:spcAft>
                <a:spcPts val="0"/>
              </a:spcAft>
              <a:buNone/>
            </a:pPr>
            <a:r>
              <a:rPr lang="en-US" sz="3000"/>
              <a:t>Cross-validation</a:t>
            </a:r>
            <a:endParaRPr sz="3000"/>
          </a:p>
          <a:p>
            <a:pPr indent="0" lvl="0" marL="0" rtl="0" algn="l">
              <a:spcBef>
                <a:spcPts val="0"/>
              </a:spcBef>
              <a:spcAft>
                <a:spcPts val="0"/>
              </a:spcAft>
              <a:buNone/>
            </a:pPr>
            <a:r>
              <a:rPr lang="en-US" sz="3000"/>
              <a:t>Avg rmse=115.32</a:t>
            </a:r>
            <a:endParaRPr sz="3000"/>
          </a:p>
          <a:p>
            <a:pPr indent="0" lvl="0" marL="0" rtl="0" algn="l">
              <a:spcBef>
                <a:spcPts val="0"/>
              </a:spcBef>
              <a:spcAft>
                <a:spcPts val="0"/>
              </a:spcAft>
              <a:buNone/>
            </a:pPr>
            <a:r>
              <a:rPr lang="en-US" sz="3000"/>
              <a:t>Avg r2=0.862</a:t>
            </a:r>
            <a:endParaRPr sz="3000"/>
          </a:p>
        </p:txBody>
      </p:sp>
      <p:pic>
        <p:nvPicPr>
          <p:cNvPr id="127" name="Google Shape;127;p18"/>
          <p:cNvPicPr preferRelativeResize="0"/>
          <p:nvPr/>
        </p:nvPicPr>
        <p:blipFill rotWithShape="1">
          <a:blip r:embed="rId3">
            <a:alphaModFix/>
          </a:blip>
          <a:srcRect b="0" l="0" r="80170" t="0"/>
          <a:stretch/>
        </p:blipFill>
        <p:spPr>
          <a:xfrm>
            <a:off x="0" y="0"/>
            <a:ext cx="3029125" cy="2980175"/>
          </a:xfrm>
          <a:prstGeom prst="rect">
            <a:avLst/>
          </a:prstGeom>
          <a:noFill/>
          <a:ln>
            <a:noFill/>
          </a:ln>
        </p:spPr>
      </p:pic>
      <p:pic>
        <p:nvPicPr>
          <p:cNvPr id="128" name="Google Shape;128;p18"/>
          <p:cNvPicPr preferRelativeResize="0"/>
          <p:nvPr/>
        </p:nvPicPr>
        <p:blipFill rotWithShape="1">
          <a:blip r:embed="rId3">
            <a:alphaModFix/>
          </a:blip>
          <a:srcRect b="0" l="19729" r="60439" t="0"/>
          <a:stretch/>
        </p:blipFill>
        <p:spPr>
          <a:xfrm>
            <a:off x="6058250" y="-109250"/>
            <a:ext cx="3140179" cy="3089425"/>
          </a:xfrm>
          <a:prstGeom prst="rect">
            <a:avLst/>
          </a:prstGeom>
          <a:noFill/>
          <a:ln>
            <a:noFill/>
          </a:ln>
        </p:spPr>
      </p:pic>
      <p:pic>
        <p:nvPicPr>
          <p:cNvPr id="129" name="Google Shape;129;p18"/>
          <p:cNvPicPr preferRelativeResize="0"/>
          <p:nvPr/>
        </p:nvPicPr>
        <p:blipFill rotWithShape="1">
          <a:blip r:embed="rId3">
            <a:alphaModFix/>
          </a:blip>
          <a:srcRect b="0" l="40055" r="40114" t="0"/>
          <a:stretch/>
        </p:blipFill>
        <p:spPr>
          <a:xfrm>
            <a:off x="3029125" y="2980175"/>
            <a:ext cx="2886271" cy="2839625"/>
          </a:xfrm>
          <a:prstGeom prst="rect">
            <a:avLst/>
          </a:prstGeom>
          <a:noFill/>
          <a:ln>
            <a:noFill/>
          </a:ln>
        </p:spPr>
      </p:pic>
      <p:pic>
        <p:nvPicPr>
          <p:cNvPr id="130" name="Google Shape;130;p18"/>
          <p:cNvPicPr preferRelativeResize="0"/>
          <p:nvPr/>
        </p:nvPicPr>
        <p:blipFill rotWithShape="1">
          <a:blip r:embed="rId3">
            <a:alphaModFix/>
          </a:blip>
          <a:srcRect b="0" l="59592" r="19595" t="0"/>
          <a:stretch/>
        </p:blipFill>
        <p:spPr>
          <a:xfrm>
            <a:off x="0" y="2980176"/>
            <a:ext cx="3029125" cy="2839611"/>
          </a:xfrm>
          <a:prstGeom prst="rect">
            <a:avLst/>
          </a:prstGeom>
          <a:noFill/>
          <a:ln>
            <a:noFill/>
          </a:ln>
        </p:spPr>
      </p:pic>
      <p:pic>
        <p:nvPicPr>
          <p:cNvPr id="131" name="Google Shape;131;p18"/>
          <p:cNvPicPr preferRelativeResize="0"/>
          <p:nvPr/>
        </p:nvPicPr>
        <p:blipFill rotWithShape="1">
          <a:blip r:embed="rId3">
            <a:alphaModFix/>
          </a:blip>
          <a:srcRect b="0" l="80170" r="0" t="0"/>
          <a:stretch/>
        </p:blipFill>
        <p:spPr>
          <a:xfrm>
            <a:off x="3029125" y="0"/>
            <a:ext cx="3029130" cy="298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1835150" y="188912"/>
            <a:ext cx="71295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000"/>
              <a:t>Conclusions</a:t>
            </a:r>
            <a:endParaRPr sz="4000"/>
          </a:p>
        </p:txBody>
      </p:sp>
      <p:sp>
        <p:nvSpPr>
          <p:cNvPr id="138" name="Google Shape;138;p19"/>
          <p:cNvSpPr txBox="1"/>
          <p:nvPr>
            <p:ph idx="1" type="body"/>
          </p:nvPr>
        </p:nvSpPr>
        <p:spPr>
          <a:xfrm>
            <a:off x="1476375" y="1125524"/>
            <a:ext cx="7488300" cy="57324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Random Forest model is able to handle non linear </a:t>
            </a:r>
            <a:r>
              <a:rPr lang="en-US"/>
              <a:t>correlations</a:t>
            </a:r>
            <a:r>
              <a:rPr lang="en-US"/>
              <a:t> better and is more accurate than regularised Linear Regression.</a:t>
            </a:r>
            <a:endParaRPr/>
          </a:p>
          <a:p>
            <a:pPr indent="-342900" lvl="0" marL="457200" rtl="0" algn="l">
              <a:spcBef>
                <a:spcPts val="0"/>
              </a:spcBef>
              <a:spcAft>
                <a:spcPts val="0"/>
              </a:spcAft>
              <a:buSzPts val="1800"/>
              <a:buChar char="•"/>
            </a:pPr>
            <a:r>
              <a:rPr lang="en-US"/>
              <a:t>There is a large </a:t>
            </a:r>
            <a:r>
              <a:rPr lang="en-US"/>
              <a:t>uncertainty</a:t>
            </a:r>
            <a:r>
              <a:rPr lang="en-US"/>
              <a:t> ,more than 100 degrees celsius of any model predictions of curie temperature.</a:t>
            </a:r>
            <a:endParaRPr/>
          </a:p>
          <a:p>
            <a:pPr indent="-342900" lvl="0" marL="457200" rtl="0" algn="l">
              <a:spcBef>
                <a:spcPts val="0"/>
              </a:spcBef>
              <a:spcAft>
                <a:spcPts val="0"/>
              </a:spcAft>
              <a:buSzPts val="1800"/>
              <a:buChar char="•"/>
            </a:pPr>
            <a:r>
              <a:rPr lang="en-US"/>
              <a:t>To find useful Ferromagnets for use in engineering purposes ,high Tc is </a:t>
            </a:r>
            <a:r>
              <a:rPr lang="en-US"/>
              <a:t>necessary. The ML models developed will help accelerate research by helping to find candidates faster than ab inito or DFT calculations.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1835150" y="188912"/>
            <a:ext cx="71295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Refferences</a:t>
            </a:r>
            <a:endParaRPr/>
          </a:p>
        </p:txBody>
      </p:sp>
      <p:sp>
        <p:nvSpPr>
          <p:cNvPr id="145" name="Google Shape;145;p20"/>
          <p:cNvSpPr txBox="1"/>
          <p:nvPr>
            <p:ph idx="1" type="body"/>
          </p:nvPr>
        </p:nvSpPr>
        <p:spPr>
          <a:xfrm>
            <a:off x="1476375" y="1125537"/>
            <a:ext cx="7488300" cy="53277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u="sng">
                <a:hlinkClick r:id="rId3"/>
              </a:rPr>
              <a:t>https://github.com/msg-byu/ML-for-CurieTemp-Predictions</a:t>
            </a:r>
            <a:endParaRPr/>
          </a:p>
          <a:p>
            <a:pPr indent="-342900" lvl="0" marL="457200" rtl="0" algn="l">
              <a:spcBef>
                <a:spcPts val="0"/>
              </a:spcBef>
              <a:spcAft>
                <a:spcPts val="0"/>
              </a:spcAft>
              <a:buSzPts val="1800"/>
              <a:buChar char="•"/>
            </a:pPr>
            <a:r>
              <a:rPr lang="en-US" u="sng">
                <a:hlinkClick r:id="rId4"/>
              </a:rPr>
              <a:t>https://pubs.acs.org/doi/10.1021/acs.chemmater.3c00892</a:t>
            </a:r>
            <a:endParaRPr/>
          </a:p>
          <a:p>
            <a:pPr indent="-342900" lvl="0" marL="457200" rtl="0" algn="l">
              <a:spcBef>
                <a:spcPts val="0"/>
              </a:spcBef>
              <a:spcAft>
                <a:spcPts val="0"/>
              </a:spcAft>
              <a:buSzPts val="1800"/>
              <a:buChar char="•"/>
            </a:pPr>
            <a:r>
              <a:rPr lang="en-US" u="sng">
                <a:hlinkClick r:id="rId5"/>
              </a:rPr>
              <a:t>https://ar5iv.labs.arxiv.org/html/1906.08534</a:t>
            </a:r>
            <a:endParaRPr/>
          </a:p>
          <a:p>
            <a:pPr indent="-342900" lvl="0" marL="457200" rtl="0" algn="l">
              <a:spcBef>
                <a:spcPts val="0"/>
              </a:spcBef>
              <a:spcAft>
                <a:spcPts val="0"/>
              </a:spcAft>
              <a:buSzPts val="1800"/>
              <a:buChar char="•"/>
            </a:pPr>
            <a:r>
              <a:rPr lang="en-US" u="sng">
                <a:hlinkClick r:id="rId6"/>
              </a:rPr>
              <a:t>https://www.sciencedirect.com/science/article/pii/S0927025619303489</a:t>
            </a:r>
            <a:endParaRPr/>
          </a:p>
          <a:p>
            <a:pPr indent="-342900" lvl="0" marL="457200" rtl="0" algn="l">
              <a:spcBef>
                <a:spcPts val="0"/>
              </a:spcBef>
              <a:spcAft>
                <a:spcPts val="0"/>
              </a:spcAft>
              <a:buSzPts val="1800"/>
              <a:buChar char="•"/>
            </a:pPr>
            <a:r>
              <a:rPr lang="en-US" u="sng">
                <a:hlinkClick r:id="rId7"/>
              </a:rPr>
              <a:t>https://en.wikipedia.org/wiki/Curie_temperature</a:t>
            </a:r>
            <a:endParaRPr/>
          </a:p>
          <a:p>
            <a:pPr indent="-342900" lvl="0" marL="457200" rtl="0" algn="l">
              <a:spcBef>
                <a:spcPts val="0"/>
              </a:spcBef>
              <a:spcAft>
                <a:spcPts val="0"/>
              </a:spcAft>
              <a:buSzPts val="1800"/>
              <a:buChar char="•"/>
            </a:pPr>
            <a:r>
              <a:rPr lang="en-US"/>
              <a:t>chat.openai.com</a:t>
            </a:r>
            <a:endParaRPr/>
          </a:p>
          <a:p>
            <a:pPr indent="0" lvl="0" marL="457200" rtl="0" algn="l">
              <a:spcBef>
                <a:spcPts val="36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rot="-1218328">
            <a:off x="1458075" y="2648433"/>
            <a:ext cx="7129454" cy="1193410"/>
          </a:xfrm>
          <a:prstGeom prst="rect">
            <a:avLst/>
          </a:prstGeom>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ctr">
              <a:spcBef>
                <a:spcPts val="0"/>
              </a:spcBef>
              <a:spcAft>
                <a:spcPts val="0"/>
              </a:spcAft>
              <a:buNone/>
            </a:pPr>
            <a:r>
              <a:rPr b="1" i="1" lang="en-US" sz="6000"/>
              <a:t>Thank You</a:t>
            </a:r>
            <a:endParaRPr b="1" i="1"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5"/>
          <p:cNvSpPr txBox="1"/>
          <p:nvPr>
            <p:ph type="title"/>
          </p:nvPr>
        </p:nvSpPr>
        <p:spPr>
          <a:xfrm>
            <a:off x="1835150" y="188912"/>
            <a:ext cx="71295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Abstract</a:t>
            </a:r>
            <a:endParaRPr/>
          </a:p>
        </p:txBody>
      </p:sp>
      <p:sp>
        <p:nvSpPr>
          <p:cNvPr id="33" name="Google Shape;33;p5"/>
          <p:cNvSpPr txBox="1"/>
          <p:nvPr>
            <p:ph idx="1" type="body"/>
          </p:nvPr>
        </p:nvSpPr>
        <p:spPr>
          <a:xfrm>
            <a:off x="1476375" y="1125537"/>
            <a:ext cx="7488300" cy="532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INPUT : Compositional Data of molecules (89 features) 4560 Datapoints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OUTPUT : The Curie Temperature (Target)</a:t>
            </a:r>
            <a:endParaRPr/>
          </a:p>
          <a:p>
            <a:pPr indent="0" lvl="0" marL="0" rtl="0" algn="l">
              <a:spcBef>
                <a:spcPts val="360"/>
              </a:spcBef>
              <a:spcAft>
                <a:spcPts val="0"/>
              </a:spcAft>
              <a:buNone/>
            </a:pPr>
            <a:r>
              <a:rPr lang="en-US"/>
              <a:t>To Create ML Models that can predict the curie temperature from compositional data of compounds.</a:t>
            </a:r>
            <a:endParaRPr/>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 name="Shape 37"/>
        <p:cNvGrpSpPr/>
        <p:nvPr/>
      </p:nvGrpSpPr>
      <p:grpSpPr>
        <a:xfrm>
          <a:off x="0" y="0"/>
          <a:ext cx="0" cy="0"/>
          <a:chOff x="0" y="0"/>
          <a:chExt cx="0" cy="0"/>
        </a:xfrm>
      </p:grpSpPr>
      <p:sp>
        <p:nvSpPr>
          <p:cNvPr id="38" name="Google Shape;38;p6"/>
          <p:cNvSpPr txBox="1"/>
          <p:nvPr>
            <p:ph type="title"/>
          </p:nvPr>
        </p:nvSpPr>
        <p:spPr>
          <a:xfrm>
            <a:off x="1651675" y="188900"/>
            <a:ext cx="7313100" cy="71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200"/>
              <a:buFont typeface="Tahoma"/>
              <a:buNone/>
            </a:pPr>
            <a:r>
              <a:rPr b="1" lang="en-US">
                <a:latin typeface="Tahoma"/>
                <a:ea typeface="Tahoma"/>
                <a:cs typeface="Tahoma"/>
                <a:sym typeface="Tahoma"/>
              </a:rPr>
              <a:t>Prediction of Curie Temperature</a:t>
            </a:r>
            <a:endParaRPr/>
          </a:p>
        </p:txBody>
      </p:sp>
      <p:sp>
        <p:nvSpPr>
          <p:cNvPr id="39" name="Google Shape;39;p6"/>
          <p:cNvSpPr txBox="1"/>
          <p:nvPr>
            <p:ph idx="1" type="body"/>
          </p:nvPr>
        </p:nvSpPr>
        <p:spPr>
          <a:xfrm>
            <a:off x="1436225" y="1041275"/>
            <a:ext cx="7707900" cy="5816700"/>
          </a:xfrm>
          <a:prstGeom prst="rect">
            <a:avLst/>
          </a:prstGeom>
          <a:noFill/>
          <a:ln>
            <a:noFill/>
          </a:ln>
        </p:spPr>
        <p:txBody>
          <a:bodyPr anchorCtr="0" anchor="t" bIns="45700" lIns="91425" spcFirstLastPara="1" rIns="91425" wrap="square" tIns="45700">
            <a:noAutofit/>
          </a:bodyPr>
          <a:lstStyle/>
          <a:p>
            <a:pPr indent="-330200" lvl="0" marL="342900" marR="0" rtl="0" algn="l">
              <a:lnSpc>
                <a:spcPct val="80000"/>
              </a:lnSpc>
              <a:spcBef>
                <a:spcPts val="400"/>
              </a:spcBef>
              <a:spcAft>
                <a:spcPts val="0"/>
              </a:spcAft>
              <a:buSzPts val="1800"/>
              <a:buFont typeface="Verdana"/>
              <a:buChar char="•"/>
            </a:pPr>
            <a:r>
              <a:rPr lang="en-US" sz="1800"/>
              <a:t>High-performance permanent magnets with a high Curie temperature, containing less critical materials, are integral to zero-carbon energy solutions.Building a machine-learning model trained over available experimentally measured Curie temperature values to predict the </a:t>
            </a:r>
            <a:r>
              <a:rPr i="1" lang="en-US" sz="1800"/>
              <a:t>T</a:t>
            </a:r>
            <a:r>
              <a:rPr baseline="-25000" lang="en-US" sz="1800"/>
              <a:t>C</a:t>
            </a:r>
            <a:r>
              <a:rPr lang="en-US" sz="1800"/>
              <a:t> of multicomponent magnetic materials is a important first step to find such materials.</a:t>
            </a:r>
            <a:endParaRPr sz="1800"/>
          </a:p>
          <a:p>
            <a:pPr indent="-330200" lvl="0" marL="342900" marR="0" rtl="0" algn="l">
              <a:lnSpc>
                <a:spcPct val="80000"/>
              </a:lnSpc>
              <a:spcBef>
                <a:spcPts val="400"/>
              </a:spcBef>
              <a:spcAft>
                <a:spcPts val="0"/>
              </a:spcAft>
              <a:buSzPts val="1800"/>
              <a:buFont typeface="Verdana"/>
              <a:buChar char="•"/>
            </a:pPr>
            <a:r>
              <a:rPr lang="en-US" sz="1800"/>
              <a:t>High-performance permanent magnets with a high </a:t>
            </a:r>
            <a:r>
              <a:rPr i="1" lang="en-US" sz="1800"/>
              <a:t>T</a:t>
            </a:r>
            <a:r>
              <a:rPr baseline="-25000" lang="en-US" sz="1800"/>
              <a:t>C</a:t>
            </a:r>
            <a:r>
              <a:rPr lang="en-US" sz="1800"/>
              <a:t> are critical in a wide variety of current and emerging applications, including wind energy, data storage, electric vehicles, magnetic refrigeration, etc . Compounds of magnetic lanthanides with 3</a:t>
            </a:r>
            <a:r>
              <a:rPr i="1" lang="en-US" sz="1800"/>
              <a:t>d</a:t>
            </a:r>
            <a:r>
              <a:rPr lang="en-US" sz="1800"/>
              <a:t> magnetic metals, e.g., Nd</a:t>
            </a:r>
            <a:r>
              <a:rPr baseline="-25000" lang="en-US" sz="1800"/>
              <a:t>2</a:t>
            </a:r>
            <a:r>
              <a:rPr lang="en-US" sz="1800"/>
              <a:t>Fe</a:t>
            </a:r>
            <a:r>
              <a:rPr baseline="-25000" lang="en-US" sz="1800"/>
              <a:t>14</a:t>
            </a:r>
            <a:r>
              <a:rPr lang="en-US" sz="1800"/>
              <a:t>B and SmCo</a:t>
            </a:r>
            <a:r>
              <a:rPr baseline="-25000" lang="en-US" sz="1800"/>
              <a:t>5</a:t>
            </a:r>
            <a:r>
              <a:rPr lang="en-US" sz="1800"/>
              <a:t>, possess a highly desired combination of electronic and magnetic properties such as a high </a:t>
            </a:r>
            <a:r>
              <a:rPr i="1" lang="en-US" sz="1800"/>
              <a:t>T</a:t>
            </a:r>
            <a:r>
              <a:rPr baseline="-25000" lang="en-US" sz="1800"/>
              <a:t>C</a:t>
            </a:r>
            <a:r>
              <a:rPr lang="en-US" sz="1800"/>
              <a:t>, large saturation magnetization, and strong magnetic anisotropy, making them the best available permanent magnetic materials known today, and the interest in them has continued unabated in recent years. Unfortunately, these high-performance magnets contain critical elements, such as Nd, Dy, or Co.  Considering the anticipated increase in the number of electric vehicles and the use of wind power generators, the use of critical materials in permanent magnet production puts significant stress on the supply chains and threatens the security and sustainable growth of the energy-hungry modern world. Thus, there is a growing demand to both discover new materials that do not contain critical elements  and also better understand the underlying physics of the existing ones to reduce the content of critical materials in high-performance magnets without compromising performance. </a:t>
            </a:r>
            <a:r>
              <a:rPr i="0" lang="en-US" sz="1800" u="none" cap="none" strike="noStrike"/>
              <a:t> </a:t>
            </a:r>
            <a:endParaRPr sz="1800"/>
          </a:p>
          <a:p>
            <a:pPr indent="-215900" lvl="0" marL="342900" marR="0" rtl="0" algn="l">
              <a:lnSpc>
                <a:spcPct val="80000"/>
              </a:lnSpc>
              <a:spcBef>
                <a:spcPts val="400"/>
              </a:spcBef>
              <a:spcAft>
                <a:spcPts val="0"/>
              </a:spcAft>
              <a:buClr>
                <a:schemeClr val="lt1"/>
              </a:buClr>
              <a:buSzPts val="2000"/>
              <a:buFont typeface="Arial"/>
              <a:buNone/>
            </a:pPr>
            <a:r>
              <a:t/>
            </a:r>
            <a:endParaRPr i="0" sz="1800" u="none" cap="none" strike="noStrike"/>
          </a:p>
          <a:p>
            <a:pPr indent="0" lvl="0" marL="342900" marR="0" rtl="0" algn="l">
              <a:lnSpc>
                <a:spcPct val="80000"/>
              </a:lnSpc>
              <a:spcBef>
                <a:spcPts val="400"/>
              </a:spcBef>
              <a:spcAft>
                <a:spcPts val="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ph type="title"/>
          </p:nvPr>
        </p:nvSpPr>
        <p:spPr>
          <a:xfrm>
            <a:off x="1835150" y="188912"/>
            <a:ext cx="71295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 Machine Learning Pipeline</a:t>
            </a:r>
            <a:endParaRPr/>
          </a:p>
        </p:txBody>
      </p:sp>
      <p:sp>
        <p:nvSpPr>
          <p:cNvPr id="46" name="Google Shape;46;p7"/>
          <p:cNvSpPr txBox="1"/>
          <p:nvPr>
            <p:ph idx="1" type="body"/>
          </p:nvPr>
        </p:nvSpPr>
        <p:spPr>
          <a:xfrm>
            <a:off x="1476375" y="1759375"/>
            <a:ext cx="7488300" cy="4694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Data collection (from combined github database 4560 ferromagnetic compounds)</a:t>
            </a:r>
            <a:endParaRPr/>
          </a:p>
          <a:p>
            <a:pPr indent="-342900" lvl="0" marL="457200" rtl="0" algn="l">
              <a:spcBef>
                <a:spcPts val="0"/>
              </a:spcBef>
              <a:spcAft>
                <a:spcPts val="0"/>
              </a:spcAft>
              <a:buSzPts val="1800"/>
              <a:buChar char="•"/>
            </a:pPr>
            <a:r>
              <a:rPr lang="en-US"/>
              <a:t>Data cleaning (Normalisation)</a:t>
            </a:r>
            <a:endParaRPr/>
          </a:p>
          <a:p>
            <a:pPr indent="-342900" lvl="0" marL="457200" rtl="0" algn="l">
              <a:spcBef>
                <a:spcPts val="0"/>
              </a:spcBef>
              <a:spcAft>
                <a:spcPts val="0"/>
              </a:spcAft>
              <a:buSzPts val="1800"/>
              <a:buChar char="•"/>
            </a:pPr>
            <a:r>
              <a:rPr lang="en-US"/>
              <a:t>Visualize Data</a:t>
            </a:r>
            <a:endParaRPr/>
          </a:p>
          <a:p>
            <a:pPr indent="-342900" lvl="0" marL="457200" rtl="0" algn="l">
              <a:spcBef>
                <a:spcPts val="0"/>
              </a:spcBef>
              <a:spcAft>
                <a:spcPts val="0"/>
              </a:spcAft>
              <a:buSzPts val="1800"/>
              <a:buChar char="•"/>
            </a:pPr>
            <a:r>
              <a:rPr lang="en-US"/>
              <a:t>Create ML models</a:t>
            </a:r>
            <a:endParaRPr/>
          </a:p>
          <a:p>
            <a:pPr indent="-342900" lvl="0" marL="457200" rtl="0" algn="l">
              <a:spcBef>
                <a:spcPts val="0"/>
              </a:spcBef>
              <a:spcAft>
                <a:spcPts val="0"/>
              </a:spcAft>
              <a:buSzPts val="1800"/>
              <a:buChar char="•"/>
            </a:pPr>
            <a:r>
              <a:rPr lang="en-US"/>
              <a:t>optimize hyperparameters of model</a:t>
            </a:r>
            <a:endParaRPr/>
          </a:p>
          <a:p>
            <a:pPr indent="-342900" lvl="0" marL="457200" rtl="0" algn="l">
              <a:spcBef>
                <a:spcPts val="0"/>
              </a:spcBef>
              <a:spcAft>
                <a:spcPts val="0"/>
              </a:spcAft>
              <a:buSzPts val="1800"/>
              <a:buChar char="•"/>
            </a:pPr>
            <a:r>
              <a:rPr lang="en-US"/>
              <a:t>cross-validate the model</a:t>
            </a:r>
            <a:endParaRPr/>
          </a:p>
          <a:p>
            <a:pPr indent="-342900" lvl="0" marL="457200" rtl="0" algn="l">
              <a:spcBef>
                <a:spcPts val="0"/>
              </a:spcBef>
              <a:spcAft>
                <a:spcPts val="0"/>
              </a:spcAft>
              <a:buSzPts val="1800"/>
              <a:buChar char="•"/>
            </a:pPr>
            <a:r>
              <a:rPr lang="en-US"/>
              <a:t>Conclusions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8"/>
          <p:cNvSpPr txBox="1"/>
          <p:nvPr>
            <p:ph type="title"/>
          </p:nvPr>
        </p:nvSpPr>
        <p:spPr>
          <a:xfrm>
            <a:off x="1835150" y="188912"/>
            <a:ext cx="7129500" cy="507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Common </a:t>
            </a:r>
            <a:r>
              <a:rPr lang="en-US"/>
              <a:t>elements</a:t>
            </a:r>
            <a:r>
              <a:rPr lang="en-US"/>
              <a:t> in Ferromagnets</a:t>
            </a:r>
            <a:endParaRPr/>
          </a:p>
        </p:txBody>
      </p:sp>
      <p:pic>
        <p:nvPicPr>
          <p:cNvPr id="53" name="Google Shape;53;p8"/>
          <p:cNvPicPr preferRelativeResize="0"/>
          <p:nvPr/>
        </p:nvPicPr>
        <p:blipFill>
          <a:blip r:embed="rId3">
            <a:alphaModFix/>
          </a:blip>
          <a:stretch>
            <a:fillRect/>
          </a:stretch>
        </p:blipFill>
        <p:spPr>
          <a:xfrm>
            <a:off x="0" y="696800"/>
            <a:ext cx="9144000" cy="5856399"/>
          </a:xfrm>
          <a:prstGeom prst="rect">
            <a:avLst/>
          </a:prstGeom>
          <a:noFill/>
          <a:ln>
            <a:noFill/>
          </a:ln>
        </p:spPr>
      </p:pic>
      <p:sp>
        <p:nvSpPr>
          <p:cNvPr id="54" name="Google Shape;54;p8"/>
          <p:cNvSpPr txBox="1"/>
          <p:nvPr/>
        </p:nvSpPr>
        <p:spPr>
          <a:xfrm>
            <a:off x="89775" y="6516900"/>
            <a:ext cx="8958600" cy="34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lt1"/>
                </a:solidFill>
              </a:rPr>
              <a:t>A larger dataset was used to train ml models,this dataset is to show important elements.</a:t>
            </a:r>
            <a:endParaRPr sz="17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type="title"/>
          </p:nvPr>
        </p:nvSpPr>
        <p:spPr>
          <a:xfrm>
            <a:off x="1908175" y="117475"/>
            <a:ext cx="7056437" cy="7191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US">
                <a:solidFill>
                  <a:schemeClr val="dk1"/>
                </a:solidFill>
              </a:rPr>
              <a:t>simple linear regression</a:t>
            </a:r>
            <a:endParaRPr b="0" i="0" sz="3200" u="none">
              <a:solidFill>
                <a:schemeClr val="dk1"/>
              </a:solidFill>
              <a:latin typeface="Arial"/>
              <a:ea typeface="Arial"/>
              <a:cs typeface="Arial"/>
              <a:sym typeface="Arial"/>
            </a:endParaRPr>
          </a:p>
        </p:txBody>
      </p:sp>
      <p:pic>
        <p:nvPicPr>
          <p:cNvPr id="60" name="Google Shape;60;p9"/>
          <p:cNvPicPr preferRelativeResize="0"/>
          <p:nvPr/>
        </p:nvPicPr>
        <p:blipFill>
          <a:blip r:embed="rId4">
            <a:alphaModFix/>
          </a:blip>
          <a:stretch>
            <a:fillRect/>
          </a:stretch>
        </p:blipFill>
        <p:spPr>
          <a:xfrm>
            <a:off x="0" y="0"/>
            <a:ext cx="9215825"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1835150" y="188912"/>
            <a:ext cx="7129500" cy="507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Data Visualization </a:t>
            </a:r>
            <a:endParaRPr/>
          </a:p>
        </p:txBody>
      </p:sp>
      <p:pic>
        <p:nvPicPr>
          <p:cNvPr id="67" name="Google Shape;67;p10"/>
          <p:cNvPicPr preferRelativeResize="0"/>
          <p:nvPr/>
        </p:nvPicPr>
        <p:blipFill>
          <a:blip r:embed="rId3">
            <a:alphaModFix/>
          </a:blip>
          <a:stretch>
            <a:fillRect/>
          </a:stretch>
        </p:blipFill>
        <p:spPr>
          <a:xfrm>
            <a:off x="0" y="696800"/>
            <a:ext cx="9143999" cy="616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6916700" y="-100"/>
            <a:ext cx="2227200" cy="68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100"/>
              <a:t>Simple </a:t>
            </a:r>
            <a:endParaRPr sz="3100"/>
          </a:p>
          <a:p>
            <a:pPr indent="0" lvl="0" marL="0" rtl="0" algn="l">
              <a:spcBef>
                <a:spcPts val="0"/>
              </a:spcBef>
              <a:spcAft>
                <a:spcPts val="0"/>
              </a:spcAft>
              <a:buNone/>
            </a:pPr>
            <a:r>
              <a:rPr lang="en-US" sz="3100"/>
              <a:t>Linear</a:t>
            </a:r>
            <a:endParaRPr sz="3100"/>
          </a:p>
          <a:p>
            <a:pPr indent="0" lvl="0" marL="0" rtl="0" algn="l">
              <a:spcBef>
                <a:spcPts val="0"/>
              </a:spcBef>
              <a:spcAft>
                <a:spcPts val="0"/>
              </a:spcAft>
              <a:buNone/>
            </a:pPr>
            <a:r>
              <a:rPr lang="en-US" sz="3100"/>
              <a:t>Regression Model</a:t>
            </a:r>
            <a:endParaRPr sz="3100"/>
          </a:p>
        </p:txBody>
      </p:sp>
      <p:pic>
        <p:nvPicPr>
          <p:cNvPr id="74" name="Google Shape;74;p11"/>
          <p:cNvPicPr preferRelativeResize="0"/>
          <p:nvPr/>
        </p:nvPicPr>
        <p:blipFill>
          <a:blip r:embed="rId3">
            <a:alphaModFix/>
          </a:blip>
          <a:stretch>
            <a:fillRect/>
          </a:stretch>
        </p:blipFill>
        <p:spPr>
          <a:xfrm>
            <a:off x="0" y="0"/>
            <a:ext cx="6916699" cy="7244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ph type="title"/>
          </p:nvPr>
        </p:nvSpPr>
        <p:spPr>
          <a:xfrm>
            <a:off x="6916700" y="-100"/>
            <a:ext cx="2227200" cy="6858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Regularized</a:t>
            </a:r>
            <a:r>
              <a:rPr lang="en-US" sz="3000"/>
              <a:t> </a:t>
            </a:r>
            <a:endParaRPr sz="3000"/>
          </a:p>
          <a:p>
            <a:pPr indent="0" lvl="0" marL="0" rtl="0" algn="l">
              <a:spcBef>
                <a:spcPts val="0"/>
              </a:spcBef>
              <a:spcAft>
                <a:spcPts val="0"/>
              </a:spcAft>
              <a:buNone/>
            </a:pPr>
            <a:r>
              <a:rPr lang="en-US" sz="3000"/>
              <a:t>Linear</a:t>
            </a:r>
            <a:endParaRPr sz="3000"/>
          </a:p>
          <a:p>
            <a:pPr indent="0" lvl="0" marL="0" rtl="0" algn="l">
              <a:spcBef>
                <a:spcPts val="0"/>
              </a:spcBef>
              <a:spcAft>
                <a:spcPts val="0"/>
              </a:spcAft>
              <a:buNone/>
            </a:pPr>
            <a:r>
              <a:rPr lang="en-US" sz="3000"/>
              <a:t>Regression Model</a:t>
            </a:r>
            <a:endParaRPr sz="3000"/>
          </a:p>
          <a:p>
            <a:pPr indent="0" lvl="0" marL="0" rtl="0" algn="l">
              <a:spcBef>
                <a:spcPts val="0"/>
              </a:spcBef>
              <a:spcAft>
                <a:spcPts val="0"/>
              </a:spcAft>
              <a:buNone/>
            </a:pPr>
            <a:r>
              <a:rPr lang="en-US" sz="3000"/>
              <a:t>(Ridge)</a:t>
            </a:r>
            <a:endParaRPr sz="3000"/>
          </a:p>
        </p:txBody>
      </p:sp>
      <p:pic>
        <p:nvPicPr>
          <p:cNvPr id="81" name="Google Shape;81;p12"/>
          <p:cNvPicPr preferRelativeResize="0"/>
          <p:nvPr/>
        </p:nvPicPr>
        <p:blipFill>
          <a:blip r:embed="rId3">
            <a:alphaModFix/>
          </a:blip>
          <a:stretch>
            <a:fillRect/>
          </a:stretch>
        </p:blipFill>
        <p:spPr>
          <a:xfrm>
            <a:off x="0" y="0"/>
            <a:ext cx="6916699"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
  <a:themeElements>
    <a:clrScheme name="default">
      <a:dk1>
        <a:srgbClr val="4D4D4D"/>
      </a:dk1>
      <a:lt1>
        <a:srgbClr val="FFFFFF"/>
      </a:lt1>
      <a:dk2>
        <a:srgbClr val="4D4D4D"/>
      </a:dk2>
      <a:lt2>
        <a:srgbClr val="195C86"/>
      </a:lt2>
      <a:accent1>
        <a:srgbClr val="5F80AD"/>
      </a:accent1>
      <a:accent2>
        <a:srgbClr val="79CCF9"/>
      </a:accent2>
      <a:accent3>
        <a:srgbClr val="FFFFFF"/>
      </a:accent3>
      <a:accent4>
        <a:srgbClr val="5F80AD"/>
      </a:accent4>
      <a:accent5>
        <a:srgbClr val="79CCF9"/>
      </a:accent5>
      <a:accent6>
        <a:srgbClr val="FFFFFF"/>
      </a:accent6>
      <a:hlink>
        <a:srgbClr val="5CC1E5"/>
      </a:hlink>
      <a:folHlink>
        <a:srgbClr val="DDDDD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