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lIns="68400" rIns="68400" tIns="34200" bIns="34200" anchor="b">
            <a:normAutofit/>
          </a:bodyPr>
          <a:p>
            <a:r>
              <a:rPr b="0" lang="en-IN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90AC50B-F4CE-4069-9AA0-17C718C06E1F}" type="slidenum">
              <a:rPr b="0" lang="en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68400" rIns="68400" tIns="34200" bIns="34200" anchor="ctr">
            <a:normAutofit/>
          </a:bodyPr>
          <a:p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68400" rIns="68400" tIns="34200" bIns="342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1495458-FDFE-428F-A470-D5D85A6273C0}" type="slidenum">
              <a:rPr b="0" lang="en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8E5F191-49FC-4EA0-8331-0AAA503A26CF}" type="slidenum">
              <a:rPr b="0" lang="en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68400" rIns="68400" tIns="34200" bIns="34200" anchor="ctr">
            <a:normAutofit/>
          </a:bodyPr>
          <a:p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85840" cy="3263040"/>
          </a:xfrm>
          <a:prstGeom prst="rect">
            <a:avLst/>
          </a:prstGeom>
        </p:spPr>
        <p:txBody>
          <a:bodyPr lIns="68400" rIns="68400" tIns="34200" bIns="34200">
            <a:normAutofit fontScale="4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29240" y="1369080"/>
            <a:ext cx="3885840" cy="3263040"/>
          </a:xfrm>
          <a:prstGeom prst="rect">
            <a:avLst/>
          </a:prstGeom>
        </p:spPr>
        <p:txBody>
          <a:bodyPr lIns="68400" rIns="68400" tIns="34200" bIns="34200">
            <a:normAutofit fontScale="4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6E94A63-1E0B-4C60-B269-0C6DC85F6C96}" type="slidenum">
              <a:rPr b="0" lang="en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" sz="4500" spc="-1" strike="noStrike">
                <a:solidFill>
                  <a:srgbClr val="000000"/>
                </a:solidFill>
                <a:latin typeface="Calibri"/>
                <a:ea typeface="Calibri"/>
              </a:rPr>
              <a:t>SCG &amp; GCG - Heart Diseases</a:t>
            </a:r>
            <a:endParaRPr b="0" lang="en-IN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143000" y="2701440"/>
            <a:ext cx="6857640" cy="12416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Sagar Panwar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67" name="Google Shape;131;p25" descr="2ca3d639-0c51-4c32-9603-e8d2820d127f"/>
          <p:cNvPicPr/>
          <p:nvPr/>
        </p:nvPicPr>
        <p:blipFill>
          <a:blip r:embed="rId1"/>
          <a:stretch/>
        </p:blipFill>
        <p:spPr>
          <a:xfrm>
            <a:off x="6505560" y="4305600"/>
            <a:ext cx="2638080" cy="83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300" spc="-1" strike="noStrike">
                <a:solidFill>
                  <a:srgbClr val="000000"/>
                </a:solidFill>
                <a:latin typeface="Calibri"/>
                <a:ea typeface="Calibri"/>
              </a:rPr>
              <a:t>PCA and Plotting 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 marL="177840" indent="-132840">
              <a:lnSpc>
                <a:spcPct val="70000"/>
              </a:lnSpc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Different types of activities or labels in our accelerometer data are Breathing_ </a:t>
            </a: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normal,Breathing_ deep,Breathing _speaking , Not_connected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7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we used PCA, a technique that takes our complex data and turns it into a </a:t>
            </a: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simpler form while keeping the important information.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7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we  plotted  it on a graph. Each point on the graph represents one set of </a:t>
            </a: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accelerometer readings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70000"/>
              </a:lnSpc>
              <a:spcBef>
                <a:spcPts val="799"/>
              </a:spcBef>
              <a:buClr>
                <a:srgbClr val="000000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As we plotted 2 principal component with the labels, We clearly observe that </a:t>
            </a:r>
            <a:r>
              <a:rPr b="0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Breathing_speaking and Not_connected are very unique other than other </a:t>
            </a:r>
            <a:r>
              <a:rPr b="0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labels. Whereas Breathing_normal and Brething_deep are very near and little </a:t>
            </a:r>
            <a:r>
              <a:rPr b="0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hard to distinguish apart.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799"/>
              </a:spcBef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Google Shape;197;p34" descr="2ca3d639-0c51-4c32-9603-e8d2820d127f"/>
          <p:cNvPicPr/>
          <p:nvPr/>
        </p:nvPicPr>
        <p:blipFill>
          <a:blip r:embed="rId1"/>
          <a:stretch/>
        </p:blipFill>
        <p:spPr>
          <a:xfrm>
            <a:off x="6505560" y="4305600"/>
            <a:ext cx="2638080" cy="83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202;p35" descr=""/>
          <p:cNvPicPr/>
          <p:nvPr/>
        </p:nvPicPr>
        <p:blipFill>
          <a:blip r:embed="rId1"/>
          <a:stretch/>
        </p:blipFill>
        <p:spPr>
          <a:xfrm>
            <a:off x="838440" y="0"/>
            <a:ext cx="6743880" cy="4523760"/>
          </a:xfrm>
          <a:prstGeom prst="rect">
            <a:avLst/>
          </a:prstGeom>
          <a:ln>
            <a:noFill/>
          </a:ln>
        </p:spPr>
      </p:pic>
      <p:pic>
        <p:nvPicPr>
          <p:cNvPr id="199" name="Google Shape;203;p35" descr="2ca3d639-0c51-4c32-9603-e8d2820d127f"/>
          <p:cNvPicPr/>
          <p:nvPr/>
        </p:nvPicPr>
        <p:blipFill>
          <a:blip r:embed="rId2"/>
          <a:stretch/>
        </p:blipFill>
        <p:spPr>
          <a:xfrm>
            <a:off x="6505560" y="4305600"/>
            <a:ext cx="2638080" cy="83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300" spc="-1" strike="noStrike">
                <a:solidFill>
                  <a:srgbClr val="000000"/>
                </a:solidFill>
                <a:latin typeface="Calibri"/>
                <a:ea typeface="Calibri"/>
              </a:rPr>
              <a:t>Standardization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628560" y="1369080"/>
            <a:ext cx="467964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79000">
              <a:lnSpc>
                <a:spcPct val="8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Rescales data to have a mean of 0 and standard deviation of 1.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279000">
              <a:lnSpc>
                <a:spcPct val="8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Brings features onto the same scale, aiding model convergence.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279000">
              <a:lnSpc>
                <a:spcPct val="8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Maintains original data distribution while adjusting scale.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279000">
              <a:lnSpc>
                <a:spcPct val="8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Reduce sensitivity to outliers.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279000">
              <a:lnSpc>
                <a:spcPct val="8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Improves performance, particularly for distance-based algorithms.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80000"/>
              </a:lnSpc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Google Shape;210;p36" descr=""/>
          <p:cNvPicPr/>
          <p:nvPr/>
        </p:nvPicPr>
        <p:blipFill>
          <a:blip r:embed="rId1"/>
          <a:stretch/>
        </p:blipFill>
        <p:spPr>
          <a:xfrm>
            <a:off x="5308560" y="1267920"/>
            <a:ext cx="3646080" cy="2229480"/>
          </a:xfrm>
          <a:prstGeom prst="rect">
            <a:avLst/>
          </a:prstGeom>
          <a:ln>
            <a:noFill/>
          </a:ln>
        </p:spPr>
      </p:pic>
      <p:pic>
        <p:nvPicPr>
          <p:cNvPr id="203" name="Google Shape;211;p36" descr=""/>
          <p:cNvPicPr/>
          <p:nvPr/>
        </p:nvPicPr>
        <p:blipFill>
          <a:blip r:embed="rId2"/>
          <a:stretch/>
        </p:blipFill>
        <p:spPr>
          <a:xfrm>
            <a:off x="1442880" y="3347640"/>
            <a:ext cx="2533320" cy="1682640"/>
          </a:xfrm>
          <a:prstGeom prst="rect">
            <a:avLst/>
          </a:prstGeom>
          <a:ln>
            <a:noFill/>
          </a:ln>
        </p:spPr>
      </p:pic>
      <p:pic>
        <p:nvPicPr>
          <p:cNvPr id="204" name="Google Shape;212;p36" descr="2ca3d639-0c51-4c32-9603-e8d2820d127f"/>
          <p:cNvPicPr/>
          <p:nvPr/>
        </p:nvPicPr>
        <p:blipFill>
          <a:blip r:embed="rId3"/>
          <a:stretch/>
        </p:blipFill>
        <p:spPr>
          <a:xfrm>
            <a:off x="6505560" y="4305600"/>
            <a:ext cx="2638080" cy="83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28560" y="122760"/>
            <a:ext cx="4275000" cy="6807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3300" spc="-1" strike="noStrike">
                <a:solidFill>
                  <a:srgbClr val="000000"/>
                </a:solidFill>
                <a:latin typeface="Calibri"/>
                <a:ea typeface="Calibri"/>
              </a:rPr>
              <a:t>KNN Classifier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6" name="Group 2"/>
          <p:cNvGrpSpPr/>
          <p:nvPr/>
        </p:nvGrpSpPr>
        <p:grpSpPr>
          <a:xfrm>
            <a:off x="503640" y="630360"/>
            <a:ext cx="1752840" cy="3063240"/>
            <a:chOff x="503640" y="630360"/>
            <a:chExt cx="1752840" cy="3063240"/>
          </a:xfrm>
        </p:grpSpPr>
        <p:sp>
          <p:nvSpPr>
            <p:cNvPr id="207" name="CustomShape 3"/>
            <p:cNvSpPr/>
            <p:nvPr/>
          </p:nvSpPr>
          <p:spPr>
            <a:xfrm>
              <a:off x="617040" y="838080"/>
              <a:ext cx="1558440" cy="1558440"/>
            </a:xfrm>
            <a:prstGeom prst="rect">
              <a:avLst/>
            </a:prstGeom>
            <a:noFill/>
            <a:ln w="19080">
              <a:solidFill>
                <a:srgbClr val="42719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4"/>
            <p:cNvSpPr/>
            <p:nvPr/>
          </p:nvSpPr>
          <p:spPr>
            <a:xfrm>
              <a:off x="693360" y="63036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09" name="CustomShape 5"/>
            <p:cNvSpPr/>
            <p:nvPr/>
          </p:nvSpPr>
          <p:spPr>
            <a:xfrm>
              <a:off x="1434600" y="71712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10" name="CustomShape 6"/>
            <p:cNvSpPr/>
            <p:nvPr/>
          </p:nvSpPr>
          <p:spPr>
            <a:xfrm>
              <a:off x="1907640" y="77940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11" name="CustomShape 7"/>
            <p:cNvSpPr/>
            <p:nvPr/>
          </p:nvSpPr>
          <p:spPr>
            <a:xfrm>
              <a:off x="795600" y="93636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12" name="CustomShape 8"/>
            <p:cNvSpPr/>
            <p:nvPr/>
          </p:nvSpPr>
          <p:spPr>
            <a:xfrm>
              <a:off x="1128240" y="87480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13" name="CustomShape 9"/>
            <p:cNvSpPr/>
            <p:nvPr/>
          </p:nvSpPr>
          <p:spPr>
            <a:xfrm>
              <a:off x="1536840" y="96408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14" name="CustomShape 10"/>
            <p:cNvSpPr/>
            <p:nvPr/>
          </p:nvSpPr>
          <p:spPr>
            <a:xfrm>
              <a:off x="655200" y="123552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15" name="CustomShape 11"/>
            <p:cNvSpPr/>
            <p:nvPr/>
          </p:nvSpPr>
          <p:spPr>
            <a:xfrm>
              <a:off x="1217520" y="141372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16" name="CustomShape 12"/>
            <p:cNvSpPr/>
            <p:nvPr/>
          </p:nvSpPr>
          <p:spPr>
            <a:xfrm>
              <a:off x="823680" y="173196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17" name="CustomShape 13"/>
            <p:cNvSpPr/>
            <p:nvPr/>
          </p:nvSpPr>
          <p:spPr>
            <a:xfrm>
              <a:off x="1521720" y="137412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18" name="CustomShape 14"/>
            <p:cNvSpPr/>
            <p:nvPr/>
          </p:nvSpPr>
          <p:spPr>
            <a:xfrm>
              <a:off x="1872360" y="126036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19" name="CustomShape 15"/>
            <p:cNvSpPr/>
            <p:nvPr/>
          </p:nvSpPr>
          <p:spPr>
            <a:xfrm>
              <a:off x="1848960" y="180108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20" name="CustomShape 16"/>
            <p:cNvSpPr/>
            <p:nvPr/>
          </p:nvSpPr>
          <p:spPr>
            <a:xfrm>
              <a:off x="1339560" y="189720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21" name="CustomShape 17"/>
            <p:cNvSpPr/>
            <p:nvPr/>
          </p:nvSpPr>
          <p:spPr>
            <a:xfrm>
              <a:off x="1670760" y="200052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22" name="CustomShape 18"/>
            <p:cNvSpPr/>
            <p:nvPr/>
          </p:nvSpPr>
          <p:spPr>
            <a:xfrm>
              <a:off x="1020240" y="205668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23" name="CustomShape 19"/>
            <p:cNvSpPr/>
            <p:nvPr/>
          </p:nvSpPr>
          <p:spPr>
            <a:xfrm>
              <a:off x="1355400" y="1683360"/>
              <a:ext cx="199440" cy="235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x</a:t>
              </a:r>
              <a:endParaRPr b="0" lang="en-IN" sz="1100" spc="-1" strike="noStrike">
                <a:latin typeface="Arial"/>
              </a:endParaRPr>
            </a:p>
          </p:txBody>
        </p:sp>
        <p:sp>
          <p:nvSpPr>
            <p:cNvPr id="224" name="CustomShape 20"/>
            <p:cNvSpPr/>
            <p:nvPr/>
          </p:nvSpPr>
          <p:spPr>
            <a:xfrm>
              <a:off x="1262160" y="1617480"/>
              <a:ext cx="279360" cy="279360"/>
            </a:xfrm>
            <a:prstGeom prst="ellipse">
              <a:avLst/>
            </a:prstGeom>
            <a:noFill/>
            <a:ln w="19080">
              <a:solidFill>
                <a:srgbClr val="ff0000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21"/>
            <p:cNvSpPr/>
            <p:nvPr/>
          </p:nvSpPr>
          <p:spPr>
            <a:xfrm>
              <a:off x="547560" y="2407320"/>
              <a:ext cx="1708920" cy="27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(a) 1-nearest neighbor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26" name="CustomShape 22"/>
            <p:cNvSpPr/>
            <p:nvPr/>
          </p:nvSpPr>
          <p:spPr>
            <a:xfrm>
              <a:off x="1402200" y="2684160"/>
              <a:ext cx="36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23"/>
            <p:cNvSpPr/>
            <p:nvPr/>
          </p:nvSpPr>
          <p:spPr>
            <a:xfrm>
              <a:off x="503640" y="3001320"/>
              <a:ext cx="1695600" cy="69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Test data ‘X’ will be classified as it’s immediate neighbor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228" name="Group 24"/>
          <p:cNvGrpSpPr/>
          <p:nvPr/>
        </p:nvGrpSpPr>
        <p:grpSpPr>
          <a:xfrm>
            <a:off x="3178800" y="630360"/>
            <a:ext cx="2395800" cy="3267000"/>
            <a:chOff x="3178800" y="630360"/>
            <a:chExt cx="2395800" cy="3267000"/>
          </a:xfrm>
        </p:grpSpPr>
        <p:sp>
          <p:nvSpPr>
            <p:cNvPr id="229" name="CustomShape 25"/>
            <p:cNvSpPr/>
            <p:nvPr/>
          </p:nvSpPr>
          <p:spPr>
            <a:xfrm>
              <a:off x="3591720" y="838080"/>
              <a:ext cx="1558440" cy="1558440"/>
            </a:xfrm>
            <a:prstGeom prst="rect">
              <a:avLst/>
            </a:prstGeom>
            <a:noFill/>
            <a:ln w="19080">
              <a:solidFill>
                <a:srgbClr val="42719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26"/>
            <p:cNvSpPr/>
            <p:nvPr/>
          </p:nvSpPr>
          <p:spPr>
            <a:xfrm>
              <a:off x="3668040" y="63036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31" name="CustomShape 27"/>
            <p:cNvSpPr/>
            <p:nvPr/>
          </p:nvSpPr>
          <p:spPr>
            <a:xfrm>
              <a:off x="4409280" y="71712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32" name="CustomShape 28"/>
            <p:cNvSpPr/>
            <p:nvPr/>
          </p:nvSpPr>
          <p:spPr>
            <a:xfrm>
              <a:off x="4881960" y="77940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33" name="CustomShape 29"/>
            <p:cNvSpPr/>
            <p:nvPr/>
          </p:nvSpPr>
          <p:spPr>
            <a:xfrm>
              <a:off x="3770280" y="93636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34" name="CustomShape 30"/>
            <p:cNvSpPr/>
            <p:nvPr/>
          </p:nvSpPr>
          <p:spPr>
            <a:xfrm>
              <a:off x="4102920" y="87480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35" name="CustomShape 31"/>
            <p:cNvSpPr/>
            <p:nvPr/>
          </p:nvSpPr>
          <p:spPr>
            <a:xfrm>
              <a:off x="4511520" y="96408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36" name="CustomShape 32"/>
            <p:cNvSpPr/>
            <p:nvPr/>
          </p:nvSpPr>
          <p:spPr>
            <a:xfrm>
              <a:off x="3629880" y="123552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37" name="CustomShape 33"/>
            <p:cNvSpPr/>
            <p:nvPr/>
          </p:nvSpPr>
          <p:spPr>
            <a:xfrm>
              <a:off x="4191840" y="141372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38" name="CustomShape 34"/>
            <p:cNvSpPr/>
            <p:nvPr/>
          </p:nvSpPr>
          <p:spPr>
            <a:xfrm>
              <a:off x="3798360" y="173196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39" name="CustomShape 35"/>
            <p:cNvSpPr/>
            <p:nvPr/>
          </p:nvSpPr>
          <p:spPr>
            <a:xfrm>
              <a:off x="4496400" y="137412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40" name="CustomShape 36"/>
            <p:cNvSpPr/>
            <p:nvPr/>
          </p:nvSpPr>
          <p:spPr>
            <a:xfrm>
              <a:off x="4847040" y="126036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41" name="CustomShape 37"/>
            <p:cNvSpPr/>
            <p:nvPr/>
          </p:nvSpPr>
          <p:spPr>
            <a:xfrm>
              <a:off x="4823280" y="180108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42" name="CustomShape 38"/>
            <p:cNvSpPr/>
            <p:nvPr/>
          </p:nvSpPr>
          <p:spPr>
            <a:xfrm>
              <a:off x="4314240" y="189720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43" name="CustomShape 39"/>
            <p:cNvSpPr/>
            <p:nvPr/>
          </p:nvSpPr>
          <p:spPr>
            <a:xfrm>
              <a:off x="4645080" y="200052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44" name="CustomShape 40"/>
            <p:cNvSpPr/>
            <p:nvPr/>
          </p:nvSpPr>
          <p:spPr>
            <a:xfrm>
              <a:off x="3994920" y="205668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45" name="CustomShape 41"/>
            <p:cNvSpPr/>
            <p:nvPr/>
          </p:nvSpPr>
          <p:spPr>
            <a:xfrm>
              <a:off x="4329720" y="1683360"/>
              <a:ext cx="199440" cy="235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x</a:t>
              </a:r>
              <a:endParaRPr b="0" lang="en-IN" sz="1100" spc="-1" strike="noStrike">
                <a:latin typeface="Arial"/>
              </a:endParaRPr>
            </a:p>
          </p:txBody>
        </p:sp>
        <p:sp>
          <p:nvSpPr>
            <p:cNvPr id="246" name="CustomShape 42"/>
            <p:cNvSpPr/>
            <p:nvPr/>
          </p:nvSpPr>
          <p:spPr>
            <a:xfrm>
              <a:off x="4235400" y="1416600"/>
              <a:ext cx="498240" cy="498240"/>
            </a:xfrm>
            <a:prstGeom prst="ellipse">
              <a:avLst/>
            </a:prstGeom>
            <a:noFill/>
            <a:ln w="19080">
              <a:solidFill>
                <a:srgbClr val="ff0000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43"/>
            <p:cNvSpPr/>
            <p:nvPr/>
          </p:nvSpPr>
          <p:spPr>
            <a:xfrm>
              <a:off x="3522240" y="2407320"/>
              <a:ext cx="1717200" cy="27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(b) 2-nearest neighbor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48" name="CustomShape 44"/>
            <p:cNvSpPr/>
            <p:nvPr/>
          </p:nvSpPr>
          <p:spPr>
            <a:xfrm flipH="1">
              <a:off x="4375800" y="2684160"/>
              <a:ext cx="396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45"/>
            <p:cNvSpPr/>
            <p:nvPr/>
          </p:nvSpPr>
          <p:spPr>
            <a:xfrm>
              <a:off x="3178800" y="2997360"/>
              <a:ext cx="23958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If no requirement is specified, nearest neighbor will be used. This selection criteria is also called as weighted distance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250" name="Group 46"/>
          <p:cNvGrpSpPr/>
          <p:nvPr/>
        </p:nvGrpSpPr>
        <p:grpSpPr>
          <a:xfrm>
            <a:off x="5699880" y="630360"/>
            <a:ext cx="3242520" cy="4264200"/>
            <a:chOff x="5699880" y="630360"/>
            <a:chExt cx="3242520" cy="4264200"/>
          </a:xfrm>
        </p:grpSpPr>
        <p:sp>
          <p:nvSpPr>
            <p:cNvPr id="251" name="CustomShape 47"/>
            <p:cNvSpPr/>
            <p:nvPr/>
          </p:nvSpPr>
          <p:spPr>
            <a:xfrm>
              <a:off x="6586560" y="838080"/>
              <a:ext cx="1558440" cy="1558440"/>
            </a:xfrm>
            <a:prstGeom prst="rect">
              <a:avLst/>
            </a:prstGeom>
            <a:noFill/>
            <a:ln w="19080">
              <a:solidFill>
                <a:srgbClr val="42719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48"/>
            <p:cNvSpPr/>
            <p:nvPr/>
          </p:nvSpPr>
          <p:spPr>
            <a:xfrm>
              <a:off x="6662880" y="63036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53" name="CustomShape 49"/>
            <p:cNvSpPr/>
            <p:nvPr/>
          </p:nvSpPr>
          <p:spPr>
            <a:xfrm>
              <a:off x="7404120" y="71712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54" name="CustomShape 50"/>
            <p:cNvSpPr/>
            <p:nvPr/>
          </p:nvSpPr>
          <p:spPr>
            <a:xfrm>
              <a:off x="7877160" y="77940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55" name="CustomShape 51"/>
            <p:cNvSpPr/>
            <p:nvPr/>
          </p:nvSpPr>
          <p:spPr>
            <a:xfrm>
              <a:off x="6765120" y="93636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56" name="CustomShape 52"/>
            <p:cNvSpPr/>
            <p:nvPr/>
          </p:nvSpPr>
          <p:spPr>
            <a:xfrm>
              <a:off x="7097760" y="87480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57" name="CustomShape 53"/>
            <p:cNvSpPr/>
            <p:nvPr/>
          </p:nvSpPr>
          <p:spPr>
            <a:xfrm>
              <a:off x="7506360" y="96408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58" name="CustomShape 54"/>
            <p:cNvSpPr/>
            <p:nvPr/>
          </p:nvSpPr>
          <p:spPr>
            <a:xfrm>
              <a:off x="6624720" y="123552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59" name="CustomShape 55"/>
            <p:cNvSpPr/>
            <p:nvPr/>
          </p:nvSpPr>
          <p:spPr>
            <a:xfrm>
              <a:off x="7187040" y="141372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60" name="CustomShape 56"/>
            <p:cNvSpPr/>
            <p:nvPr/>
          </p:nvSpPr>
          <p:spPr>
            <a:xfrm>
              <a:off x="6793200" y="1731960"/>
              <a:ext cx="267840" cy="571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3300" spc="-1" strike="noStrike">
                  <a:solidFill>
                    <a:srgbClr val="0070c0"/>
                  </a:solidFill>
                  <a:latin typeface="Calibri"/>
                  <a:ea typeface="Calibri"/>
                </a:rPr>
                <a:t>-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261" name="CustomShape 57"/>
            <p:cNvSpPr/>
            <p:nvPr/>
          </p:nvSpPr>
          <p:spPr>
            <a:xfrm>
              <a:off x="7491240" y="137412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62" name="CustomShape 58"/>
            <p:cNvSpPr/>
            <p:nvPr/>
          </p:nvSpPr>
          <p:spPr>
            <a:xfrm>
              <a:off x="7841880" y="126036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63" name="CustomShape 59"/>
            <p:cNvSpPr/>
            <p:nvPr/>
          </p:nvSpPr>
          <p:spPr>
            <a:xfrm>
              <a:off x="7818480" y="180108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64" name="CustomShape 60"/>
            <p:cNvSpPr/>
            <p:nvPr/>
          </p:nvSpPr>
          <p:spPr>
            <a:xfrm>
              <a:off x="7309080" y="189720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65" name="CustomShape 61"/>
            <p:cNvSpPr/>
            <p:nvPr/>
          </p:nvSpPr>
          <p:spPr>
            <a:xfrm>
              <a:off x="7640280" y="200052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66" name="CustomShape 62"/>
            <p:cNvSpPr/>
            <p:nvPr/>
          </p:nvSpPr>
          <p:spPr>
            <a:xfrm>
              <a:off x="6989760" y="2056680"/>
              <a:ext cx="291960" cy="43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2400" spc="-1" strike="noStrike">
                  <a:solidFill>
                    <a:srgbClr val="c00000"/>
                  </a:solidFill>
                  <a:latin typeface="Calibri"/>
                  <a:ea typeface="Calibri"/>
                </a:rPr>
                <a:t>+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67" name="CustomShape 63"/>
            <p:cNvSpPr/>
            <p:nvPr/>
          </p:nvSpPr>
          <p:spPr>
            <a:xfrm>
              <a:off x="7324920" y="1683360"/>
              <a:ext cx="199440" cy="235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1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x</a:t>
              </a:r>
              <a:endParaRPr b="0" lang="en-IN" sz="1100" spc="-1" strike="noStrike">
                <a:latin typeface="Arial"/>
              </a:endParaRPr>
            </a:p>
          </p:txBody>
        </p:sp>
        <p:sp>
          <p:nvSpPr>
            <p:cNvPr id="268" name="CustomShape 64"/>
            <p:cNvSpPr/>
            <p:nvPr/>
          </p:nvSpPr>
          <p:spPr>
            <a:xfrm>
              <a:off x="7077240" y="1458000"/>
              <a:ext cx="781200" cy="781200"/>
            </a:xfrm>
            <a:prstGeom prst="ellipse">
              <a:avLst/>
            </a:prstGeom>
            <a:noFill/>
            <a:ln w="19080">
              <a:solidFill>
                <a:srgbClr val="ff0000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65"/>
            <p:cNvSpPr/>
            <p:nvPr/>
          </p:nvSpPr>
          <p:spPr>
            <a:xfrm>
              <a:off x="6517080" y="2407320"/>
              <a:ext cx="1699200" cy="276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(c) 3-nearest neighbor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70" name="CustomShape 66"/>
            <p:cNvSpPr/>
            <p:nvPr/>
          </p:nvSpPr>
          <p:spPr>
            <a:xfrm>
              <a:off x="7366680" y="2684160"/>
              <a:ext cx="4320" cy="26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67"/>
            <p:cNvSpPr/>
            <p:nvPr/>
          </p:nvSpPr>
          <p:spPr>
            <a:xfrm>
              <a:off x="5699880" y="2955960"/>
              <a:ext cx="3242520" cy="193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In this case, majority votes will be considered. Note that in case of equal (even) number of neighbors, tie may occur.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In case of tie, either nearest neighbors with shortest weighted distance will be considered, or selection will be done on specified requirements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272" name="CustomShape 68"/>
          <p:cNvSpPr/>
          <p:nvPr/>
        </p:nvSpPr>
        <p:spPr>
          <a:xfrm>
            <a:off x="2798640" y="1513440"/>
            <a:ext cx="360" cy="257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69"/>
          <p:cNvSpPr/>
          <p:nvPr/>
        </p:nvSpPr>
        <p:spPr>
          <a:xfrm>
            <a:off x="5585040" y="1458360"/>
            <a:ext cx="360" cy="257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accent1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70"/>
          <p:cNvSpPr/>
          <p:nvPr/>
        </p:nvSpPr>
        <p:spPr>
          <a:xfrm>
            <a:off x="0" y="4087440"/>
            <a:ext cx="5827320" cy="126792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/>
          </a:solidFill>
          <a:ln w="12600">
            <a:solidFill>
              <a:srgbClr val="42719b"/>
            </a:solidFill>
            <a:miter/>
          </a:ln>
          <a:effectLst>
            <a:outerShdw algn="bl" blurRad="381000" dir="189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Calibri"/>
                <a:ea typeface="Calibri"/>
              </a:rPr>
              <a:t>The k-nearest neighbors of an instance ‘x’ are defined as the data points having the ‘k‘ smallest distances to ‘x’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28560" y="174960"/>
            <a:ext cx="7886520" cy="5590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3300" spc="-1" strike="noStrike">
                <a:solidFill>
                  <a:srgbClr val="000000"/>
                </a:solidFill>
                <a:latin typeface="Calibri"/>
                <a:ea typeface="Calibri"/>
              </a:rPr>
              <a:t>Model training functions 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28560" y="627120"/>
            <a:ext cx="2070000" cy="443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 fontScale="54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KNN Classifier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Google Shape;293;p38" descr="2ca3d639-0c51-4c32-9603-e8d2820d127f"/>
          <p:cNvPicPr/>
          <p:nvPr/>
        </p:nvPicPr>
        <p:blipFill>
          <a:blip r:embed="rId1"/>
          <a:stretch/>
        </p:blipFill>
        <p:spPr>
          <a:xfrm>
            <a:off x="6505560" y="4305600"/>
            <a:ext cx="2638080" cy="837360"/>
          </a:xfrm>
          <a:prstGeom prst="rect">
            <a:avLst/>
          </a:prstGeom>
          <a:ln>
            <a:noFill/>
          </a:ln>
        </p:spPr>
      </p:pic>
      <p:pic>
        <p:nvPicPr>
          <p:cNvPr id="278" name="Google Shape;294;p38" descr="output-onlinepngtools (9)"/>
          <p:cNvPicPr/>
          <p:nvPr/>
        </p:nvPicPr>
        <p:blipFill>
          <a:blip r:embed="rId2"/>
          <a:stretch/>
        </p:blipFill>
        <p:spPr>
          <a:xfrm>
            <a:off x="628560" y="986760"/>
            <a:ext cx="4274640" cy="3952440"/>
          </a:xfrm>
          <a:prstGeom prst="rect">
            <a:avLst/>
          </a:prstGeom>
          <a:ln>
            <a:noFill/>
          </a:ln>
        </p:spPr>
      </p:pic>
      <p:sp>
        <p:nvSpPr>
          <p:cNvPr id="279" name="CustomShape 3"/>
          <p:cNvSpPr/>
          <p:nvPr/>
        </p:nvSpPr>
        <p:spPr>
          <a:xfrm>
            <a:off x="4903560" y="722520"/>
            <a:ext cx="3949560" cy="35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marL="17784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X &amp; y, representing input features &amp; target labels, are converted into numpy array.</a:t>
            </a:r>
            <a:endParaRPr b="0" lang="en-IN" sz="1500" spc="-1" strike="noStrike">
              <a:latin typeface="Arial"/>
            </a:endParaRPr>
          </a:p>
          <a:p>
            <a:pPr marL="177840" indent="-171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LeaveOneOut is used for leave-one-out cross-validation (LOOCV) - a procedure used to estimate the performance of a machine learning algorithm when making predictions on data not used during the training of the model.</a:t>
            </a:r>
            <a:endParaRPr b="0" lang="en-IN" sz="1500" spc="-1" strike="noStrike">
              <a:latin typeface="Arial"/>
            </a:endParaRPr>
          </a:p>
          <a:p>
            <a:pPr marL="177840" indent="-17100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true_y and pred_y are lists to store the true labels and predicted labels during each iteration of LOOCV.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28560" y="174960"/>
            <a:ext cx="7886520" cy="5590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3300" spc="-1" strike="noStrike">
                <a:solidFill>
                  <a:srgbClr val="000000"/>
                </a:solidFill>
                <a:latin typeface="Calibri"/>
                <a:ea typeface="Calibri"/>
              </a:rPr>
              <a:t>Model training functions 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628560" y="627120"/>
            <a:ext cx="4614480" cy="443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KNN Classifier - Results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Google Shape;302;p39" descr="2ca3d639-0c51-4c32-9603-e8d2820d127f"/>
          <p:cNvPicPr/>
          <p:nvPr/>
        </p:nvPicPr>
        <p:blipFill>
          <a:blip r:embed="rId1"/>
          <a:stretch/>
        </p:blipFill>
        <p:spPr>
          <a:xfrm>
            <a:off x="6505560" y="4305600"/>
            <a:ext cx="2638080" cy="837360"/>
          </a:xfrm>
          <a:prstGeom prst="rect">
            <a:avLst/>
          </a:prstGeom>
          <a:ln>
            <a:noFill/>
          </a:ln>
        </p:spPr>
      </p:pic>
      <p:pic>
        <p:nvPicPr>
          <p:cNvPr id="283" name="Google Shape;303;p39" descr="Screenshot (465)"/>
          <p:cNvPicPr/>
          <p:nvPr/>
        </p:nvPicPr>
        <p:blipFill>
          <a:blip r:embed="rId2"/>
          <a:stretch/>
        </p:blipFill>
        <p:spPr>
          <a:xfrm>
            <a:off x="1056960" y="1327680"/>
            <a:ext cx="3053520" cy="2720520"/>
          </a:xfrm>
          <a:prstGeom prst="rect">
            <a:avLst/>
          </a:prstGeom>
          <a:ln>
            <a:noFill/>
          </a:ln>
        </p:spPr>
      </p:pic>
      <p:pic>
        <p:nvPicPr>
          <p:cNvPr id="284" name="Google Shape;304;p39" descr="Screenshot (466)"/>
          <p:cNvPicPr/>
          <p:nvPr/>
        </p:nvPicPr>
        <p:blipFill>
          <a:blip r:embed="rId3"/>
          <a:stretch/>
        </p:blipFill>
        <p:spPr>
          <a:xfrm>
            <a:off x="4110480" y="1120680"/>
            <a:ext cx="4558680" cy="318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628560" y="174960"/>
            <a:ext cx="7886520" cy="5590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3300" spc="-1" strike="noStrike">
                <a:solidFill>
                  <a:srgbClr val="000000"/>
                </a:solidFill>
                <a:latin typeface="Calibri"/>
                <a:ea typeface="Calibri"/>
              </a:rPr>
              <a:t>Random Forest Classifier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Google Shape;310;p40" descr="2ca3d639-0c51-4c32-9603-e8d2820d127f"/>
          <p:cNvPicPr/>
          <p:nvPr/>
        </p:nvPicPr>
        <p:blipFill>
          <a:blip r:embed="rId1"/>
          <a:stretch/>
        </p:blipFill>
        <p:spPr>
          <a:xfrm>
            <a:off x="6505560" y="4305600"/>
            <a:ext cx="2638080" cy="837360"/>
          </a:xfrm>
          <a:prstGeom prst="rect">
            <a:avLst/>
          </a:prstGeom>
          <a:ln>
            <a:noFill/>
          </a:ln>
        </p:spPr>
      </p:pic>
      <p:pic>
        <p:nvPicPr>
          <p:cNvPr id="287" name="Google Shape;311;p40" descr="Screenshot (468)"/>
          <p:cNvPicPr/>
          <p:nvPr/>
        </p:nvPicPr>
        <p:blipFill>
          <a:blip r:embed="rId2"/>
          <a:stretch/>
        </p:blipFill>
        <p:spPr>
          <a:xfrm>
            <a:off x="4338720" y="740520"/>
            <a:ext cx="4176360" cy="3661920"/>
          </a:xfrm>
          <a:prstGeom prst="rect">
            <a:avLst/>
          </a:prstGeom>
          <a:ln>
            <a:noFill/>
          </a:ln>
        </p:spPr>
      </p:pic>
      <p:sp>
        <p:nvSpPr>
          <p:cNvPr id="288" name="CustomShape 2"/>
          <p:cNvSpPr/>
          <p:nvPr/>
        </p:nvSpPr>
        <p:spPr>
          <a:xfrm>
            <a:off x="628560" y="864360"/>
            <a:ext cx="3514320" cy="35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It takes less training time as compared to other algorithms.</a:t>
            </a:r>
            <a:endParaRPr b="0" lang="en-IN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It predicts output with high accuracy, even for the large dataset it runs efficiently.</a:t>
            </a:r>
            <a:endParaRPr b="0" lang="en-IN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It can also maintain accuracy when a large proportion of data is missing.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628560" y="174960"/>
            <a:ext cx="7886520" cy="5590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3300" spc="-1" strike="noStrike">
                <a:solidFill>
                  <a:srgbClr val="000000"/>
                </a:solidFill>
                <a:latin typeface="Calibri"/>
                <a:ea typeface="Calibri"/>
              </a:rPr>
              <a:t>Model training functions 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628560" y="627120"/>
            <a:ext cx="3132360" cy="443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 fontScale="54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Random Forest Classifier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Google Shape;319;p41" descr="2ca3d639-0c51-4c32-9603-e8d2820d127f"/>
          <p:cNvPicPr/>
          <p:nvPr/>
        </p:nvPicPr>
        <p:blipFill>
          <a:blip r:embed="rId1"/>
          <a:stretch/>
        </p:blipFill>
        <p:spPr>
          <a:xfrm>
            <a:off x="6505560" y="4305600"/>
            <a:ext cx="2638080" cy="837360"/>
          </a:xfrm>
          <a:prstGeom prst="rect">
            <a:avLst/>
          </a:prstGeom>
          <a:ln>
            <a:noFill/>
          </a:ln>
        </p:spPr>
      </p:pic>
      <p:pic>
        <p:nvPicPr>
          <p:cNvPr id="292" name="Google Shape;320;p41" descr="output-onlinepngtools (11)"/>
          <p:cNvPicPr/>
          <p:nvPr/>
        </p:nvPicPr>
        <p:blipFill>
          <a:blip r:embed="rId2"/>
          <a:stretch/>
        </p:blipFill>
        <p:spPr>
          <a:xfrm>
            <a:off x="628560" y="926280"/>
            <a:ext cx="4167000" cy="400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628560" y="174960"/>
            <a:ext cx="7886520" cy="5590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3300" spc="-1" strike="noStrike">
                <a:solidFill>
                  <a:srgbClr val="000000"/>
                </a:solidFill>
                <a:latin typeface="Calibri"/>
                <a:ea typeface="Calibri"/>
              </a:rPr>
              <a:t>Model training functions 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628560" y="627120"/>
            <a:ext cx="4614480" cy="4435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RF Classifier - Results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Google Shape;327;p42" descr="2ca3d639-0c51-4c32-9603-e8d2820d127f"/>
          <p:cNvPicPr/>
          <p:nvPr/>
        </p:nvPicPr>
        <p:blipFill>
          <a:blip r:embed="rId1"/>
          <a:stretch/>
        </p:blipFill>
        <p:spPr>
          <a:xfrm>
            <a:off x="6505560" y="4305600"/>
            <a:ext cx="2638080" cy="837360"/>
          </a:xfrm>
          <a:prstGeom prst="rect">
            <a:avLst/>
          </a:prstGeom>
          <a:ln>
            <a:noFill/>
          </a:ln>
        </p:spPr>
      </p:pic>
      <p:pic>
        <p:nvPicPr>
          <p:cNvPr id="296" name="Google Shape;328;p42" descr="Screenshot (472)"/>
          <p:cNvPicPr/>
          <p:nvPr/>
        </p:nvPicPr>
        <p:blipFill>
          <a:blip r:embed="rId2"/>
          <a:stretch/>
        </p:blipFill>
        <p:spPr>
          <a:xfrm>
            <a:off x="4201560" y="1129680"/>
            <a:ext cx="4445280" cy="3274200"/>
          </a:xfrm>
          <a:prstGeom prst="rect">
            <a:avLst/>
          </a:prstGeom>
          <a:ln>
            <a:noFill/>
          </a:ln>
        </p:spPr>
      </p:pic>
      <p:pic>
        <p:nvPicPr>
          <p:cNvPr id="297" name="Google Shape;329;p42" descr="Screenshot (471)"/>
          <p:cNvPicPr/>
          <p:nvPr/>
        </p:nvPicPr>
        <p:blipFill>
          <a:blip r:embed="rId3"/>
          <a:stretch/>
        </p:blipFill>
        <p:spPr>
          <a:xfrm>
            <a:off x="628560" y="1260000"/>
            <a:ext cx="3464280" cy="301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2099880" y="2175840"/>
            <a:ext cx="4943520" cy="55908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" sz="3300" spc="-1" strike="noStrike">
                <a:solidFill>
                  <a:srgbClr val="000000"/>
                </a:solidFill>
                <a:latin typeface="Calibri"/>
                <a:ea typeface="Calibri"/>
              </a:rPr>
              <a:t>Thank you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" name="Google Shape;335;p43" descr="2ca3d639-0c51-4c32-9603-e8d2820d127f"/>
          <p:cNvPicPr/>
          <p:nvPr/>
        </p:nvPicPr>
        <p:blipFill>
          <a:blip r:embed="rId1"/>
          <a:stretch/>
        </p:blipFill>
        <p:spPr>
          <a:xfrm>
            <a:off x="6505560" y="4305600"/>
            <a:ext cx="2638080" cy="83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300" spc="-1" strike="noStrike">
                <a:solidFill>
                  <a:srgbClr val="000000"/>
                </a:solidFill>
                <a:latin typeface="Calibri"/>
                <a:ea typeface="Calibri"/>
              </a:rPr>
              <a:t>Loading  and plotting of Data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 marL="177840" indent="-132840">
              <a:lnSpc>
                <a:spcPct val="70000"/>
              </a:lnSpc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Extracted file paths from a directory structure and Associate them with labels.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7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Load the data where each row represents a file and folder name as a  label.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7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Extracted the shape of the DataFrame (number of rows and columns)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7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Plot signals for accX ,accY,accZ against time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799"/>
              </a:spcBef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138;p26" descr="2ca3d639-0c51-4c32-9603-e8d2820d127f"/>
          <p:cNvPicPr/>
          <p:nvPr/>
        </p:nvPicPr>
        <p:blipFill>
          <a:blip r:embed="rId1"/>
          <a:stretch/>
        </p:blipFill>
        <p:spPr>
          <a:xfrm>
            <a:off x="6505560" y="4305600"/>
            <a:ext cx="2638080" cy="83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43;p27" descr=""/>
          <p:cNvPicPr/>
          <p:nvPr/>
        </p:nvPicPr>
        <p:blipFill>
          <a:blip r:embed="rId1"/>
          <a:stretch/>
        </p:blipFill>
        <p:spPr>
          <a:xfrm>
            <a:off x="159120" y="122040"/>
            <a:ext cx="4183560" cy="2560320"/>
          </a:xfrm>
          <a:prstGeom prst="rect">
            <a:avLst/>
          </a:prstGeom>
          <a:ln>
            <a:noFill/>
          </a:ln>
        </p:spPr>
      </p:pic>
      <p:pic>
        <p:nvPicPr>
          <p:cNvPr id="172" name="Google Shape;144;p27" descr=""/>
          <p:cNvPicPr/>
          <p:nvPr/>
        </p:nvPicPr>
        <p:blipFill>
          <a:blip r:embed="rId2"/>
          <a:stretch/>
        </p:blipFill>
        <p:spPr>
          <a:xfrm>
            <a:off x="4342680" y="122040"/>
            <a:ext cx="4640760" cy="2560320"/>
          </a:xfrm>
          <a:prstGeom prst="rect">
            <a:avLst/>
          </a:prstGeom>
          <a:ln>
            <a:noFill/>
          </a:ln>
        </p:spPr>
      </p:pic>
      <p:pic>
        <p:nvPicPr>
          <p:cNvPr id="173" name="Google Shape;145;p27" descr=""/>
          <p:cNvPicPr/>
          <p:nvPr/>
        </p:nvPicPr>
        <p:blipFill>
          <a:blip r:embed="rId3"/>
          <a:stretch/>
        </p:blipFill>
        <p:spPr>
          <a:xfrm>
            <a:off x="1256400" y="2781000"/>
            <a:ext cx="6172200" cy="224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28560" y="1047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300" spc="-1" strike="noStrike">
                <a:solidFill>
                  <a:srgbClr val="000000"/>
                </a:solidFill>
                <a:latin typeface="Calibri"/>
                <a:ea typeface="Calibri"/>
              </a:rPr>
              <a:t>DFT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28560" y="1099080"/>
            <a:ext cx="7886520" cy="35334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 marL="177840" indent="-132840">
              <a:lnSpc>
                <a:spcPct val="70000"/>
              </a:lnSpc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Conversion of  a discrete sequence of time-domain samples into its equivalent frequency-domain representation.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7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It allowed us to analyze the frequency component of a signal by decomposing it into its constituent sinusoidal components.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7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We Performed  frequency domain analysis on accX ,accY and accZ signal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7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Calculated  the frequency spectrum by using FFT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7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Remove the freq outside the range (below 0.5 and above 20Hz)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7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Plotted magnitude spectrum which helps us to analyze the dominant frequency component within the signal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oogle Shape;152;p28" descr="2ca3d639-0c51-4c32-9603-e8d2820d127f"/>
          <p:cNvPicPr/>
          <p:nvPr/>
        </p:nvPicPr>
        <p:blipFill>
          <a:blip r:embed="rId1"/>
          <a:stretch/>
        </p:blipFill>
        <p:spPr>
          <a:xfrm>
            <a:off x="6505560" y="4305600"/>
            <a:ext cx="2638080" cy="83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57;p29" descr=""/>
          <p:cNvPicPr/>
          <p:nvPr/>
        </p:nvPicPr>
        <p:blipFill>
          <a:blip r:embed="rId1"/>
          <a:stretch/>
        </p:blipFill>
        <p:spPr>
          <a:xfrm>
            <a:off x="0" y="238320"/>
            <a:ext cx="3762720" cy="1430640"/>
          </a:xfrm>
          <a:prstGeom prst="rect">
            <a:avLst/>
          </a:prstGeom>
          <a:ln>
            <a:noFill/>
          </a:ln>
        </p:spPr>
      </p:pic>
      <p:pic>
        <p:nvPicPr>
          <p:cNvPr id="178" name="Google Shape;158;p29" descr=""/>
          <p:cNvPicPr/>
          <p:nvPr/>
        </p:nvPicPr>
        <p:blipFill>
          <a:blip r:embed="rId2"/>
          <a:stretch/>
        </p:blipFill>
        <p:spPr>
          <a:xfrm>
            <a:off x="3894480" y="238320"/>
            <a:ext cx="4818960" cy="1334880"/>
          </a:xfrm>
          <a:prstGeom prst="rect">
            <a:avLst/>
          </a:prstGeom>
          <a:ln>
            <a:noFill/>
          </a:ln>
        </p:spPr>
      </p:pic>
      <p:pic>
        <p:nvPicPr>
          <p:cNvPr id="179" name="Google Shape;159;p29" descr=""/>
          <p:cNvPicPr/>
          <p:nvPr/>
        </p:nvPicPr>
        <p:blipFill>
          <a:blip r:embed="rId3"/>
          <a:stretch/>
        </p:blipFill>
        <p:spPr>
          <a:xfrm>
            <a:off x="0" y="1647720"/>
            <a:ext cx="3762720" cy="1261800"/>
          </a:xfrm>
          <a:prstGeom prst="rect">
            <a:avLst/>
          </a:prstGeom>
          <a:ln>
            <a:noFill/>
          </a:ln>
        </p:spPr>
      </p:pic>
      <p:pic>
        <p:nvPicPr>
          <p:cNvPr id="180" name="Google Shape;160;p29" descr=""/>
          <p:cNvPicPr/>
          <p:nvPr/>
        </p:nvPicPr>
        <p:blipFill>
          <a:blip r:embed="rId4"/>
          <a:stretch/>
        </p:blipFill>
        <p:spPr>
          <a:xfrm>
            <a:off x="4220640" y="1626480"/>
            <a:ext cx="4202280" cy="1430640"/>
          </a:xfrm>
          <a:prstGeom prst="rect">
            <a:avLst/>
          </a:prstGeom>
          <a:ln>
            <a:noFill/>
          </a:ln>
        </p:spPr>
      </p:pic>
      <p:pic>
        <p:nvPicPr>
          <p:cNvPr id="181" name="Google Shape;161;p29" descr=""/>
          <p:cNvPicPr/>
          <p:nvPr/>
        </p:nvPicPr>
        <p:blipFill>
          <a:blip r:embed="rId5"/>
          <a:stretch/>
        </p:blipFill>
        <p:spPr>
          <a:xfrm>
            <a:off x="0" y="3156120"/>
            <a:ext cx="3762720" cy="1504080"/>
          </a:xfrm>
          <a:prstGeom prst="rect">
            <a:avLst/>
          </a:prstGeom>
          <a:ln>
            <a:noFill/>
          </a:ln>
        </p:spPr>
      </p:pic>
      <p:pic>
        <p:nvPicPr>
          <p:cNvPr id="182" name="Google Shape;162;p29" descr=""/>
          <p:cNvPicPr/>
          <p:nvPr/>
        </p:nvPicPr>
        <p:blipFill>
          <a:blip r:embed="rId6"/>
          <a:stretch/>
        </p:blipFill>
        <p:spPr>
          <a:xfrm>
            <a:off x="4075200" y="3057840"/>
            <a:ext cx="4457880" cy="170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300" spc="-1" strike="noStrike">
                <a:solidFill>
                  <a:srgbClr val="000000"/>
                </a:solidFill>
                <a:latin typeface="Calibri"/>
                <a:ea typeface="Calibri"/>
              </a:rPr>
              <a:t>Filtering and Plotting 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Autofit/>
          </a:bodyPr>
          <a:p>
            <a:pPr marL="177840" indent="-13284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00000"/>
                </a:solidFill>
                <a:latin typeface="Calibri"/>
                <a:ea typeface="Calibri"/>
              </a:rPr>
              <a:t>By the above analysis we designed Band pass filter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9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defined a function to filter accelerometer data using a Butterworth filter 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9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Applied this filter to each entry in a DataFrame containing raw accelerometer data.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9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The Butterworth filter smooths out the frequencies we want to keep (passband) without creating wavy or bumpy distortions.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9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After filtering we observed that signals are much more clear as compared to raw input data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Google Shape;169;p30" descr="2ca3d639-0c51-4c32-9603-e8d2820d127f"/>
          <p:cNvPicPr/>
          <p:nvPr/>
        </p:nvPicPr>
        <p:blipFill>
          <a:blip r:embed="rId1"/>
          <a:stretch/>
        </p:blipFill>
        <p:spPr>
          <a:xfrm>
            <a:off x="6505560" y="4305600"/>
            <a:ext cx="2638080" cy="83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74;p31" descr=""/>
          <p:cNvPicPr/>
          <p:nvPr/>
        </p:nvPicPr>
        <p:blipFill>
          <a:blip r:embed="rId1"/>
          <a:stretch/>
        </p:blipFill>
        <p:spPr>
          <a:xfrm>
            <a:off x="1200600" y="183240"/>
            <a:ext cx="6126480" cy="2244600"/>
          </a:xfrm>
          <a:prstGeom prst="rect">
            <a:avLst/>
          </a:prstGeom>
          <a:ln>
            <a:noFill/>
          </a:ln>
        </p:spPr>
      </p:pic>
      <p:pic>
        <p:nvPicPr>
          <p:cNvPr id="187" name="Google Shape;175;p31" descr=""/>
          <p:cNvPicPr/>
          <p:nvPr/>
        </p:nvPicPr>
        <p:blipFill>
          <a:blip r:embed="rId2"/>
          <a:stretch/>
        </p:blipFill>
        <p:spPr>
          <a:xfrm>
            <a:off x="71280" y="2571840"/>
            <a:ext cx="4192560" cy="1951920"/>
          </a:xfrm>
          <a:prstGeom prst="rect">
            <a:avLst/>
          </a:prstGeom>
          <a:ln>
            <a:noFill/>
          </a:ln>
        </p:spPr>
      </p:pic>
      <p:pic>
        <p:nvPicPr>
          <p:cNvPr id="188" name="Google Shape;176;p31" descr=""/>
          <p:cNvPicPr/>
          <p:nvPr/>
        </p:nvPicPr>
        <p:blipFill>
          <a:blip r:embed="rId3"/>
          <a:stretch/>
        </p:blipFill>
        <p:spPr>
          <a:xfrm>
            <a:off x="4337280" y="2494080"/>
            <a:ext cx="4302360" cy="202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1;p32" descr=""/>
          <p:cNvPicPr/>
          <p:nvPr/>
        </p:nvPicPr>
        <p:blipFill>
          <a:blip r:embed="rId1"/>
          <a:stretch/>
        </p:blipFill>
        <p:spPr>
          <a:xfrm>
            <a:off x="1508400" y="2682720"/>
            <a:ext cx="6126480" cy="2244600"/>
          </a:xfrm>
          <a:prstGeom prst="rect">
            <a:avLst/>
          </a:prstGeom>
          <a:ln>
            <a:noFill/>
          </a:ln>
        </p:spPr>
      </p:pic>
      <p:pic>
        <p:nvPicPr>
          <p:cNvPr id="190" name="Google Shape;182;p32" descr=""/>
          <p:cNvPicPr/>
          <p:nvPr/>
        </p:nvPicPr>
        <p:blipFill>
          <a:blip r:embed="rId2"/>
          <a:stretch/>
        </p:blipFill>
        <p:spPr>
          <a:xfrm>
            <a:off x="1559160" y="722520"/>
            <a:ext cx="6024960" cy="195984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653040" y="138960"/>
            <a:ext cx="351576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Calibri"/>
                <a:ea typeface="Calibri"/>
              </a:rPr>
              <a:t>Comparison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300" spc="-1" strike="noStrike">
                <a:solidFill>
                  <a:srgbClr val="000000"/>
                </a:solidFill>
                <a:latin typeface="Calibri"/>
                <a:ea typeface="Calibri"/>
              </a:rPr>
              <a:t>Feature Extraction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 marL="177840" indent="-132840">
              <a:lnSpc>
                <a:spcPct val="90000"/>
              </a:lnSpc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Extracts both time-domain and frequency-domain features from accelerometer signals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9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Organized them into a DataFrame for further analysis.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9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For Example Absolute Energy,RMS value,Median Value ,Standard Deviation Kurtosis ,skewness ,spectral entropy and power band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177840" indent="-132840">
              <a:lnSpc>
                <a:spcPct val="90000"/>
              </a:lnSpc>
              <a:spcBef>
                <a:spcPts val="799"/>
              </a:spcBef>
              <a:buClr>
                <a:srgbClr val="0d0d0d"/>
              </a:buClr>
              <a:buFont typeface="Calibri"/>
              <a:buChar char="•"/>
            </a:pPr>
            <a:r>
              <a:rPr b="0" lang="en" sz="1500" spc="-1" strike="noStrike">
                <a:solidFill>
                  <a:srgbClr val="0d0d0d"/>
                </a:solidFill>
                <a:latin typeface="Calibri"/>
                <a:ea typeface="Calibri"/>
              </a:rPr>
              <a:t>These features gives  various information about  the signals such as their energy, distribution, and frequency content, which can be useful for further analysis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oogle Shape;190;p33" descr="2ca3d639-0c51-4c32-9603-e8d2820d127f"/>
          <p:cNvPicPr/>
          <p:nvPr/>
        </p:nvPicPr>
        <p:blipFill>
          <a:blip r:embed="rId1"/>
          <a:stretch/>
        </p:blipFill>
        <p:spPr>
          <a:xfrm>
            <a:off x="6505560" y="4305600"/>
            <a:ext cx="2638080" cy="83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2025-01-17T21:11:28Z</dcterms:modified>
  <cp:revision>1</cp:revision>
  <dc:subject/>
  <dc:title/>
</cp:coreProperties>
</file>