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6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2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6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6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3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2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5C7F-EADC-45B5-9C9A-9AB76A27AAB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823FAE-7945-4D58-8E45-41071983A0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5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9F6B-243A-4574-ABAF-84536DBB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79" y="80619"/>
            <a:ext cx="9603275" cy="1049235"/>
          </a:xfrm>
        </p:spPr>
        <p:txBody>
          <a:bodyPr>
            <a:noAutofit/>
          </a:bodyPr>
          <a:lstStyle/>
          <a:p>
            <a:r>
              <a:rPr lang="en-US" sz="4000" b="1" dirty="0"/>
              <a:t>Introduction of java programming language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A782-0115-4E0C-814F-112EE085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723496"/>
            <a:ext cx="12124266" cy="4486275"/>
          </a:xfrm>
        </p:spPr>
        <p:txBody>
          <a:bodyPr>
            <a:normAutofit/>
          </a:bodyPr>
          <a:lstStyle/>
          <a:p>
            <a:r>
              <a:rPr lang="en-US" b="1" dirty="0"/>
              <a:t>1. Java: High-level, object-oriented, platform-independent language.</a:t>
            </a:r>
          </a:p>
          <a:p>
            <a:r>
              <a:rPr lang="en-US" b="1" dirty="0"/>
              <a:t>2. Developed by Sun Microsystems, released in 1995.</a:t>
            </a:r>
          </a:p>
          <a:p>
            <a:r>
              <a:rPr lang="en-US" b="1" dirty="0"/>
              <a:t>3. Syntax similar to C++, but simpler and with strong memory management.</a:t>
            </a:r>
          </a:p>
          <a:p>
            <a:r>
              <a:rPr lang="en-US" b="1" dirty="0"/>
              <a:t>4. Key features:</a:t>
            </a:r>
          </a:p>
          <a:p>
            <a:r>
              <a:rPr lang="en-US" b="1" dirty="0"/>
              <a:t>5. - Object-Oriented: Organizes code around objects and classes.</a:t>
            </a:r>
          </a:p>
          <a:p>
            <a:r>
              <a:rPr lang="en-US" b="1" dirty="0"/>
              <a:t>6. - Platform-Independent: "Write Once, Run Anywhere" via Java Virtual Machine (JVM).</a:t>
            </a:r>
          </a:p>
          <a:p>
            <a:r>
              <a:rPr lang="en-US" b="1" dirty="0"/>
              <a:t>7. - Robust: Strong memory management, exception handling.</a:t>
            </a:r>
          </a:p>
          <a:p>
            <a:r>
              <a:rPr lang="en-US" b="1" dirty="0"/>
              <a:t>8. - Multithreaded: Can handle multiple tasks simultaneously.</a:t>
            </a:r>
          </a:p>
          <a:p>
            <a:r>
              <a:rPr lang="en-US" b="1" dirty="0"/>
              <a:t>9. - Secure: Includes built-in security features.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420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88F-20E9-4294-9361-62DFDFF1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00050"/>
            <a:ext cx="10515600" cy="7651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49F0-63E7-4827-B341-16950B1E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47650"/>
            <a:ext cx="10953750" cy="5938838"/>
          </a:xfrm>
        </p:spPr>
        <p:txBody>
          <a:bodyPr>
            <a:normAutofit fontScale="47500" lnSpcReduction="20000"/>
          </a:bodyPr>
          <a:lstStyle/>
          <a:p>
            <a:r>
              <a:rPr lang="en-IN" sz="3600" b="1" dirty="0"/>
              <a:t> **Polymorphism**:</a:t>
            </a:r>
          </a:p>
          <a:p>
            <a:r>
              <a:rPr lang="en-IN" b="1" i="1" dirty="0"/>
              <a:t> - Ability of a method to do different things based on the object it is acting upon.</a:t>
            </a:r>
          </a:p>
          <a:p>
            <a:r>
              <a:rPr lang="en-IN" b="1" i="1" dirty="0"/>
              <a:t> - Two types: Compile-time (method overloading) and runtime (method overriding).</a:t>
            </a:r>
          </a:p>
          <a:p>
            <a:r>
              <a:rPr lang="en-IN" b="1" i="1" dirty="0"/>
              <a:t> - Example (Overloading):</a:t>
            </a:r>
          </a:p>
          <a:p>
            <a:r>
              <a:rPr lang="en-IN" b="1" i="1" dirty="0"/>
              <a:t> ```java</a:t>
            </a:r>
          </a:p>
          <a:p>
            <a:r>
              <a:rPr lang="en-IN" b="1" i="1" dirty="0"/>
              <a:t> public class </a:t>
            </a:r>
            <a:r>
              <a:rPr lang="en-IN" b="1" i="1" dirty="0" err="1"/>
              <a:t>MathUtils</a:t>
            </a:r>
            <a:r>
              <a:rPr lang="en-IN" b="1" i="1" dirty="0"/>
              <a:t> {</a:t>
            </a:r>
          </a:p>
          <a:p>
            <a:r>
              <a:rPr lang="en-IN" b="1" i="1" dirty="0"/>
              <a:t>     int add(int a, int b) { return a + b; }</a:t>
            </a:r>
          </a:p>
          <a:p>
            <a:r>
              <a:rPr lang="en-IN" b="1" i="1" dirty="0"/>
              <a:t>     double add(double a, double b) { return a + b; }</a:t>
            </a:r>
          </a:p>
          <a:p>
            <a:r>
              <a:rPr lang="en-IN" b="1" i="1" dirty="0"/>
              <a:t> }</a:t>
            </a:r>
          </a:p>
          <a:p>
            <a:r>
              <a:rPr lang="en-IN" b="1" i="1" dirty="0"/>
              <a:t>. ```</a:t>
            </a:r>
          </a:p>
          <a:p>
            <a:r>
              <a:rPr lang="en-IN" b="1" i="1" dirty="0"/>
              <a:t> - Example (Overriding):</a:t>
            </a:r>
          </a:p>
          <a:p>
            <a:r>
              <a:rPr lang="en-IN" b="1" i="1" dirty="0"/>
              <a:t> ```java</a:t>
            </a:r>
          </a:p>
          <a:p>
            <a:r>
              <a:rPr lang="en-IN" b="1" i="1" dirty="0"/>
              <a:t> class Animal {</a:t>
            </a:r>
          </a:p>
          <a:p>
            <a:r>
              <a:rPr lang="en-IN" b="1" i="1" dirty="0"/>
              <a:t>     void </a:t>
            </a:r>
            <a:r>
              <a:rPr lang="en-IN" b="1" i="1" dirty="0" err="1"/>
              <a:t>makeSound</a:t>
            </a:r>
            <a:r>
              <a:rPr lang="en-IN" b="1" i="1" dirty="0"/>
              <a:t>() { </a:t>
            </a:r>
            <a:r>
              <a:rPr lang="en-IN" b="1" i="1" dirty="0" err="1"/>
              <a:t>System.out.println</a:t>
            </a:r>
            <a:r>
              <a:rPr lang="en-IN" b="1" i="1" dirty="0"/>
              <a:t>("Animal sound"); }</a:t>
            </a:r>
          </a:p>
          <a:p>
            <a:r>
              <a:rPr lang="en-IN" b="1" i="1" dirty="0"/>
              <a:t> }</a:t>
            </a:r>
          </a:p>
          <a:p>
            <a:r>
              <a:rPr lang="en-IN" b="1" i="1" dirty="0"/>
              <a:t> class Dog extends Animal {</a:t>
            </a:r>
          </a:p>
          <a:p>
            <a:r>
              <a:rPr lang="en-IN" b="1" i="1" dirty="0"/>
              <a:t>     @Override</a:t>
            </a:r>
          </a:p>
          <a:p>
            <a:r>
              <a:rPr lang="en-IN" b="1" i="1" dirty="0"/>
              <a:t>     void </a:t>
            </a:r>
            <a:r>
              <a:rPr lang="en-IN" b="1" i="1" dirty="0" err="1"/>
              <a:t>makeSound</a:t>
            </a:r>
            <a:r>
              <a:rPr lang="en-IN" b="1" i="1" dirty="0"/>
              <a:t>() { </a:t>
            </a:r>
            <a:r>
              <a:rPr lang="en-IN" b="1" i="1" dirty="0" err="1"/>
              <a:t>System.out.println</a:t>
            </a:r>
            <a:r>
              <a:rPr lang="en-IN" b="1" i="1" dirty="0"/>
              <a:t>("Bark"); }</a:t>
            </a:r>
          </a:p>
          <a:p>
            <a:r>
              <a:rPr lang="en-IN" b="1" i="1" dirty="0"/>
              <a:t> }</a:t>
            </a:r>
          </a:p>
          <a:p>
            <a:r>
              <a:rPr lang="en-IN" b="1" i="1" dirty="0"/>
              <a:t> ```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13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6100-C763-4F0D-89EA-107F88E8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402D-0952-474A-B453-F8662F91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763428"/>
            <a:ext cx="10658475" cy="533114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3200" b="1" dirty="0"/>
              <a:t>**Abstraction**:</a:t>
            </a:r>
            <a:endParaRPr lang="en-IN" b="1" dirty="0"/>
          </a:p>
          <a:p>
            <a:r>
              <a:rPr lang="en-IN" dirty="0"/>
              <a:t> - Hiding complex implementation details and showing only the necessary features.</a:t>
            </a:r>
          </a:p>
          <a:p>
            <a:r>
              <a:rPr lang="en-IN" dirty="0"/>
              <a:t> - Achieved through abstract classes and interfaces.</a:t>
            </a:r>
          </a:p>
          <a:p>
            <a:r>
              <a:rPr lang="en-IN" dirty="0"/>
              <a:t> - Example (Abstract Class):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5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71EC-B117-4F02-A410-0C4A72A8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5403-CF89-4C37-BA55-B62BE84A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4000" b="1" dirty="0"/>
              <a:t>**Features of OOP**:</a:t>
            </a:r>
          </a:p>
          <a:p>
            <a:r>
              <a:rPr lang="en-IN" dirty="0"/>
              <a:t> - **Modularity**: Code is organized into objects, making it easier to manage and understand.</a:t>
            </a:r>
          </a:p>
          <a:p>
            <a:r>
              <a:rPr lang="en-IN" dirty="0"/>
              <a:t> - **Code Reuse**: Inheritance allows classes to inherit commonly used state and </a:t>
            </a:r>
            <a:r>
              <a:rPr lang="en-IN" dirty="0" err="1"/>
              <a:t>behavior</a:t>
            </a:r>
            <a:r>
              <a:rPr lang="en-IN" dirty="0"/>
              <a:t> from other classes.</a:t>
            </a:r>
          </a:p>
          <a:p>
            <a:r>
              <a:rPr lang="en-IN" dirty="0"/>
              <a:t> - **Pluggability and Debugging Ease**: If a particular object turns out to be problematic, you can simply remove it from your application and plug in a different object as its replacement.</a:t>
            </a:r>
          </a:p>
          <a:p>
            <a:r>
              <a:rPr lang="en-IN" dirty="0"/>
              <a:t> - **Maintainability**: Encapsulation ensures that the internal representation of an object is hidden from the outside.</a:t>
            </a:r>
          </a:p>
          <a:p>
            <a:r>
              <a:rPr lang="en-IN" dirty="0"/>
              <a:t> - **Extensibility**: Polymorphism and inheritance make it easy to extend existing functionality with new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dirty="0"/>
              <a:t> - **Flexibility**: Polymorphism enables a single interface to represent different underlying forms (data types).</a:t>
            </a:r>
          </a:p>
          <a:p>
            <a:r>
              <a:rPr lang="en-IN" dirty="0"/>
              <a:t> - **Security**: Encapsulation allows the hiding of the internal state of objects, protecting the integrity of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BBC-02FC-4B7C-8E02-45C6AB92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-120650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F694-5A82-4FB9-A805-35CAC864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10. Basic Syntax:</a:t>
            </a:r>
          </a:p>
          <a:p>
            <a:r>
              <a:rPr lang="en-US" b="1" dirty="0"/>
              <a:t>11. - Case-sensitive, class names capitalize first letter.</a:t>
            </a:r>
          </a:p>
          <a:p>
            <a:r>
              <a:rPr lang="en-US" b="1" dirty="0"/>
              <a:t>12. - File name should match class name.</a:t>
            </a:r>
          </a:p>
          <a:p>
            <a:r>
              <a:rPr lang="en-US" b="1" dirty="0"/>
              <a:t>13. - Main method: public static void main(String[] </a:t>
            </a:r>
            <a:r>
              <a:rPr lang="en-US" b="1" dirty="0" err="1"/>
              <a:t>args</a:t>
            </a:r>
            <a:r>
              <a:rPr lang="en-US" b="1" dirty="0"/>
              <a:t>).</a:t>
            </a:r>
          </a:p>
          <a:p>
            <a:endParaRPr lang="en-US" b="1" dirty="0"/>
          </a:p>
          <a:p>
            <a:r>
              <a:rPr lang="en-US" b="1" dirty="0"/>
              <a:t>14. Data Types:</a:t>
            </a:r>
          </a:p>
          <a:p>
            <a:r>
              <a:rPr lang="en-US" b="1" dirty="0"/>
              <a:t>15. - Primitive: int, byte, short, long, float, double, </a:t>
            </a:r>
            <a:r>
              <a:rPr lang="en-US" b="1" dirty="0" err="1"/>
              <a:t>boolean</a:t>
            </a:r>
            <a:r>
              <a:rPr lang="en-US" b="1" dirty="0"/>
              <a:t>, char.</a:t>
            </a:r>
          </a:p>
          <a:p>
            <a:r>
              <a:rPr lang="en-US" b="1" dirty="0"/>
              <a:t>16. - Non-Primitive: Strings, Arrays, Classes, Interfaces.</a:t>
            </a:r>
          </a:p>
          <a:p>
            <a:endParaRPr lang="en-US" b="1" dirty="0"/>
          </a:p>
          <a:p>
            <a:r>
              <a:rPr lang="en-US" b="1" dirty="0"/>
              <a:t>17. Variables:</a:t>
            </a:r>
          </a:p>
          <a:p>
            <a:r>
              <a:rPr lang="en-US" b="1" dirty="0"/>
              <a:t>18. - Declaration: int number;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984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E3B-3927-4A47-8B4C-E052E54B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150" y="1419225"/>
            <a:ext cx="247650" cy="27146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6C5C-247D-4B44-9BDF-6B1F4FEE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0975"/>
            <a:ext cx="11163300" cy="599598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19. - Initialization: number = 10;</a:t>
            </a:r>
          </a:p>
          <a:p>
            <a:r>
              <a:rPr lang="en-US" b="1" dirty="0"/>
              <a:t>20. - Combined: int number = 10;</a:t>
            </a:r>
          </a:p>
          <a:p>
            <a:endParaRPr lang="en-US" b="1" dirty="0"/>
          </a:p>
          <a:p>
            <a:r>
              <a:rPr lang="en-US" b="1" dirty="0"/>
              <a:t>21. Control Structures:</a:t>
            </a:r>
          </a:p>
          <a:p>
            <a:r>
              <a:rPr lang="en-US" b="1" dirty="0"/>
              <a:t>22. - Conditional: if, else if, else, switch.</a:t>
            </a:r>
          </a:p>
          <a:p>
            <a:r>
              <a:rPr lang="en-US" b="1" dirty="0"/>
              <a:t>23. - Loops: for, while, do-while.</a:t>
            </a:r>
          </a:p>
          <a:p>
            <a:endParaRPr lang="en-US" b="1" dirty="0"/>
          </a:p>
          <a:p>
            <a:r>
              <a:rPr lang="en-US" b="1" dirty="0"/>
              <a:t>24. Arrays:</a:t>
            </a:r>
          </a:p>
          <a:p>
            <a:r>
              <a:rPr lang="en-US" b="1" dirty="0"/>
              <a:t>25. - Declaration: int[] numbers;</a:t>
            </a:r>
          </a:p>
          <a:p>
            <a:r>
              <a:rPr lang="en-US" b="1" dirty="0"/>
              <a:t>26. - Initialization: numbers = new int[10];</a:t>
            </a:r>
          </a:p>
          <a:p>
            <a:r>
              <a:rPr lang="en-US" b="1" dirty="0"/>
              <a:t>27. - Combined: int[] numbers = {1, 2, 3, 4, 5};</a:t>
            </a:r>
          </a:p>
          <a:p>
            <a:endParaRPr lang="en-US" b="1" dirty="0"/>
          </a:p>
          <a:p>
            <a:r>
              <a:rPr lang="en-US" b="1" dirty="0"/>
              <a:t>28. Methods:</a:t>
            </a:r>
          </a:p>
          <a:p>
            <a:r>
              <a:rPr lang="en-US" b="1" dirty="0"/>
              <a:t>29. - Define: public void </a:t>
            </a:r>
            <a:r>
              <a:rPr lang="en-US" b="1" dirty="0" err="1"/>
              <a:t>myMethod</a:t>
            </a:r>
            <a:r>
              <a:rPr lang="en-US" b="1" dirty="0"/>
              <a:t>() { }</a:t>
            </a:r>
          </a:p>
          <a:p>
            <a:r>
              <a:rPr lang="en-US" b="1" dirty="0"/>
              <a:t>30. - Call: </a:t>
            </a:r>
            <a:r>
              <a:rPr lang="en-US" b="1" dirty="0" err="1"/>
              <a:t>myMethod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31. Classes and Objects:</a:t>
            </a:r>
          </a:p>
          <a:p>
            <a:r>
              <a:rPr lang="en-US" b="1" dirty="0"/>
              <a:t>32. - Class: Blueprint for objects.</a:t>
            </a:r>
          </a:p>
          <a:p>
            <a:r>
              <a:rPr lang="en-US" b="1" dirty="0"/>
              <a:t>33. - Object: Instance of a class.</a:t>
            </a:r>
          </a:p>
          <a:p>
            <a:r>
              <a:rPr lang="en-US" b="1" dirty="0"/>
              <a:t>34. - Define class: public class </a:t>
            </a:r>
            <a:r>
              <a:rPr lang="en-US" b="1" dirty="0" err="1"/>
              <a:t>MyClass</a:t>
            </a:r>
            <a:r>
              <a:rPr lang="en-US" b="1" dirty="0"/>
              <a:t> { }</a:t>
            </a:r>
          </a:p>
          <a:p>
            <a:r>
              <a:rPr lang="en-US" b="1" dirty="0"/>
              <a:t>35. - Instantiate object: </a:t>
            </a:r>
            <a:r>
              <a:rPr lang="en-US" b="1" dirty="0" err="1"/>
              <a:t>MyClass</a:t>
            </a:r>
            <a:r>
              <a:rPr lang="en-US" b="1" dirty="0"/>
              <a:t> obj = new </a:t>
            </a:r>
            <a:r>
              <a:rPr lang="en-US" b="1" dirty="0" err="1"/>
              <a:t>MyClass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00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6EEB-3CE8-45A9-804B-8C95894D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5315-A48D-4417-8388-57A5DB09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447676"/>
            <a:ext cx="11039475" cy="572928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36. Inheritance:</a:t>
            </a:r>
          </a:p>
          <a:p>
            <a:r>
              <a:rPr lang="en-US" b="1" dirty="0"/>
              <a:t>37. - One class inherits fields and methods from another.</a:t>
            </a:r>
          </a:p>
          <a:p>
            <a:r>
              <a:rPr lang="en-US" b="1" dirty="0"/>
              <a:t>38. - Syntax: class </a:t>
            </a:r>
            <a:r>
              <a:rPr lang="en-US" b="1" dirty="0" err="1"/>
              <a:t>SubClass</a:t>
            </a:r>
            <a:r>
              <a:rPr lang="en-US" b="1" dirty="0"/>
              <a:t> extends </a:t>
            </a:r>
            <a:r>
              <a:rPr lang="en-US" b="1" dirty="0" err="1"/>
              <a:t>SuperClass</a:t>
            </a:r>
            <a:r>
              <a:rPr lang="en-US" b="1" dirty="0"/>
              <a:t> { }</a:t>
            </a:r>
          </a:p>
          <a:p>
            <a:endParaRPr lang="en-US" b="1" dirty="0"/>
          </a:p>
          <a:p>
            <a:r>
              <a:rPr lang="en-US" b="1" dirty="0"/>
              <a:t>39. Interfaces:</a:t>
            </a:r>
          </a:p>
          <a:p>
            <a:r>
              <a:rPr lang="en-US" b="1" dirty="0"/>
              <a:t>40. - Abstract type, only method signatures.</a:t>
            </a:r>
          </a:p>
          <a:p>
            <a:r>
              <a:rPr lang="en-US" b="1" dirty="0"/>
              <a:t>41. - Implemented by classes using `implements` keyword.</a:t>
            </a:r>
          </a:p>
          <a:p>
            <a:r>
              <a:rPr lang="en-US" b="1" dirty="0"/>
              <a:t>42. - Define: public interface </a:t>
            </a:r>
            <a:r>
              <a:rPr lang="en-US" b="1" dirty="0" err="1"/>
              <a:t>MyInterface</a:t>
            </a:r>
            <a:r>
              <a:rPr lang="en-US" b="1" dirty="0"/>
              <a:t> { void </a:t>
            </a:r>
            <a:r>
              <a:rPr lang="en-US" b="1" dirty="0" err="1"/>
              <a:t>myMethod</a:t>
            </a:r>
            <a:r>
              <a:rPr lang="en-US" b="1" dirty="0"/>
              <a:t>(); }</a:t>
            </a:r>
          </a:p>
          <a:p>
            <a:endParaRPr lang="en-US" b="1" dirty="0"/>
          </a:p>
          <a:p>
            <a:r>
              <a:rPr lang="en-US" b="1" dirty="0"/>
              <a:t>43. Exception Handling:</a:t>
            </a:r>
          </a:p>
          <a:p>
            <a:r>
              <a:rPr lang="en-US" b="1" dirty="0"/>
              <a:t>44. - Try-catch block: try { // code } catch (Exception e) { // handle exception }</a:t>
            </a:r>
          </a:p>
          <a:p>
            <a:endParaRPr lang="en-US" b="1" dirty="0"/>
          </a:p>
          <a:p>
            <a:r>
              <a:rPr lang="en-US" b="1" dirty="0"/>
              <a:t>45. Libraries:</a:t>
            </a:r>
          </a:p>
          <a:p>
            <a:r>
              <a:rPr lang="en-US" b="1" dirty="0"/>
              <a:t>46. - Java Standard Library: Built-in classes and methods.</a:t>
            </a:r>
          </a:p>
          <a:p>
            <a:r>
              <a:rPr lang="en-US" b="1" dirty="0"/>
              <a:t>47. - Import using `import` keyword.</a:t>
            </a:r>
          </a:p>
          <a:p>
            <a:endParaRPr lang="en-US" b="1" dirty="0"/>
          </a:p>
          <a:p>
            <a:r>
              <a:rPr lang="en-US" b="1" dirty="0"/>
              <a:t>48. Compiling and Running:</a:t>
            </a:r>
          </a:p>
          <a:p>
            <a:r>
              <a:rPr lang="en-US" b="1" dirty="0"/>
              <a:t>49. - Compile: `</a:t>
            </a:r>
            <a:r>
              <a:rPr lang="en-US" b="1" dirty="0" err="1"/>
              <a:t>javac</a:t>
            </a:r>
            <a:r>
              <a:rPr lang="en-US" b="1" dirty="0"/>
              <a:t> MyClass.java`</a:t>
            </a:r>
          </a:p>
          <a:p>
            <a:r>
              <a:rPr lang="en-US" b="1" dirty="0"/>
              <a:t>50. - Run: `java </a:t>
            </a:r>
            <a:r>
              <a:rPr lang="en-US" b="1" dirty="0" err="1"/>
              <a:t>MyClass</a:t>
            </a:r>
            <a:r>
              <a:rPr lang="en-US" b="1" dirty="0"/>
              <a:t>`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53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F2A9-0BBB-4ABD-A583-071CF1C6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219075"/>
            <a:ext cx="10515600" cy="814388"/>
          </a:xfrm>
        </p:spPr>
        <p:txBody>
          <a:bodyPr/>
          <a:lstStyle/>
          <a:p>
            <a:r>
              <a:rPr lang="en-US" dirty="0"/>
              <a:t>History of java programing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2A18-3197-4A60-BDDE-D9F0F500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 **Early 1990s**: Java development began at Sun Microsystems by James Gosling and team.</a:t>
            </a:r>
          </a:p>
          <a:p>
            <a:r>
              <a:rPr lang="en-US" b="1" dirty="0"/>
              <a:t>2. **1991**: Project "Oak" started; aimed at creating a platform-independent language for consumer electronics.</a:t>
            </a:r>
          </a:p>
          <a:p>
            <a:r>
              <a:rPr lang="en-US" b="1" dirty="0"/>
              <a:t>3. **1992**: Oak failed to gain traction in the consumer electronics industry.</a:t>
            </a:r>
          </a:p>
          <a:p>
            <a:r>
              <a:rPr lang="en-US" b="1" dirty="0"/>
              <a:t>4. **1995**: Oak was renamed Java; reoriented towards web and enterprise development.</a:t>
            </a:r>
          </a:p>
          <a:p>
            <a:r>
              <a:rPr lang="en-US" b="1" dirty="0"/>
              <a:t>5. **May 23, 1995**: Java 1.0 officially released by Sun Microsystems.</a:t>
            </a:r>
          </a:p>
          <a:p>
            <a:r>
              <a:rPr lang="en-US" b="1" dirty="0"/>
              <a:t>6. **1996**: JDK 1.0 released, first stable version of Java Development Kit.</a:t>
            </a:r>
          </a:p>
          <a:p>
            <a:r>
              <a:rPr lang="en-US" b="1" dirty="0"/>
              <a:t>7. **1997**: Java 1.1 released; introduced inner classes, JavaBeans, and JDBC.</a:t>
            </a:r>
          </a:p>
          <a:p>
            <a:r>
              <a:rPr lang="en-US" b="1" dirty="0"/>
              <a:t>8. **1998**: Java 2 (J2SE 1.2) released; significant enhancements, including Swing for GUI, and Collections framework.</a:t>
            </a:r>
          </a:p>
          <a:p>
            <a:r>
              <a:rPr lang="en-US" b="1" dirty="0"/>
              <a:t>9. **1999**: Java 2 Platform split into three editions:</a:t>
            </a:r>
          </a:p>
          <a:p>
            <a:r>
              <a:rPr lang="en-US" b="1" dirty="0"/>
              <a:t>10. - J2SE (Java 2 Standard Edition)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0896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3149-AC38-4884-A8D0-4D6FA5E7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355601"/>
            <a:ext cx="9639300" cy="635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6C91-9431-4ACE-B9DD-CC15E7AF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11. - J2EE (Java 2 Enterprise Edition)</a:t>
            </a:r>
          </a:p>
          <a:p>
            <a:r>
              <a:rPr lang="en-US" b="1" dirty="0"/>
              <a:t>12. - J2ME (Java 2 Micro Edition)</a:t>
            </a:r>
          </a:p>
          <a:p>
            <a:endParaRPr lang="en-US" b="1" dirty="0"/>
          </a:p>
          <a:p>
            <a:r>
              <a:rPr lang="en-US" b="1" dirty="0"/>
              <a:t>13. **2000**: J2SE 1.3 and J2SE 1.4 released; performance improvements and new APIs.</a:t>
            </a:r>
          </a:p>
          <a:p>
            <a:r>
              <a:rPr lang="en-US" b="1" dirty="0"/>
              <a:t>14. **2004**: Java 5.0 (J2SE 5.0) released; introduced generics, metadata, enumerated types.</a:t>
            </a:r>
          </a:p>
          <a:p>
            <a:r>
              <a:rPr lang="en-US" b="1" dirty="0"/>
              <a:t>15. **2006**: Sun Microsystems made Java open source; OpenJDK project launched.</a:t>
            </a:r>
          </a:p>
          <a:p>
            <a:r>
              <a:rPr lang="en-US" b="1" dirty="0"/>
              <a:t>16. **2009**: Oracle Corporation acquired Sun Microsystems.</a:t>
            </a:r>
          </a:p>
          <a:p>
            <a:r>
              <a:rPr lang="en-US" b="1" dirty="0"/>
              <a:t>17. **2010**: Oracle continued Java development; released Java SE 6 with performance improvements.</a:t>
            </a:r>
          </a:p>
          <a:p>
            <a:r>
              <a:rPr lang="en-US" b="1" dirty="0"/>
              <a:t>18. **2011**: Java SE 7 released; introduced try-with-resources, the diamond operator, and improved multi-core performance.</a:t>
            </a:r>
          </a:p>
          <a:p>
            <a:r>
              <a:rPr lang="en-US" b="1" dirty="0"/>
              <a:t>19. **2014**: Java SE 8 released; significant changes including lambda expressions, the Stream API, and the new Date-Time API.</a:t>
            </a:r>
          </a:p>
          <a:p>
            <a:r>
              <a:rPr lang="en-US" b="1" dirty="0"/>
              <a:t>20. **2017**: Java SE 9 released; introduced modularity with the Java Platform Module System.</a:t>
            </a:r>
          </a:p>
          <a:p>
            <a:r>
              <a:rPr lang="en-US" b="1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68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B21-4F74-4197-A478-30FD4296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66750" y="319405"/>
            <a:ext cx="10687050" cy="480694"/>
          </a:xfrm>
        </p:spPr>
        <p:txBody>
          <a:bodyPr>
            <a:normAutofit fontScale="90000"/>
          </a:bodyPr>
          <a:lstStyle/>
          <a:p>
            <a:r>
              <a:rPr lang="en-IN" dirty="0"/>
              <a:t>. **Object-Oriented Programming (OOP)**: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97D9-D448-428B-8CC8-08FA4E6B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IN" sz="1600" b="1" dirty="0"/>
          </a:p>
          <a:p>
            <a:r>
              <a:rPr lang="en-IN" sz="1600" b="1" dirty="0"/>
              <a:t> - A programming paradigm based on the concept of objects containing data and methods.</a:t>
            </a:r>
          </a:p>
          <a:p>
            <a:endParaRPr lang="en-IN" sz="1600" b="1" dirty="0"/>
          </a:p>
          <a:p>
            <a:r>
              <a:rPr lang="en-IN" sz="1600" b="1" dirty="0"/>
              <a:t> **Class**:</a:t>
            </a:r>
          </a:p>
          <a:p>
            <a:r>
              <a:rPr lang="en-IN" sz="1600" b="1" dirty="0"/>
              <a:t> - Blueprint for creating objects.</a:t>
            </a:r>
          </a:p>
          <a:p>
            <a:r>
              <a:rPr lang="en-IN" sz="1600" b="1" dirty="0"/>
              <a:t>. - Defines a type of object according to its properties (fields) and </a:t>
            </a:r>
            <a:r>
              <a:rPr lang="en-IN" sz="1600" b="1" dirty="0" err="1"/>
              <a:t>behaviors</a:t>
            </a:r>
            <a:r>
              <a:rPr lang="en-IN" sz="1600" b="1" dirty="0"/>
              <a:t> (methods).</a:t>
            </a:r>
          </a:p>
          <a:p>
            <a:r>
              <a:rPr lang="en-IN" sz="1600" b="1" dirty="0"/>
              <a:t>. - Syntax: `class </a:t>
            </a:r>
            <a:r>
              <a:rPr lang="en-IN" sz="1600" b="1" dirty="0" err="1"/>
              <a:t>ClassName</a:t>
            </a:r>
            <a:r>
              <a:rPr lang="en-IN" sz="1600" b="1" dirty="0"/>
              <a:t> { // fields and methods }`</a:t>
            </a:r>
          </a:p>
          <a:p>
            <a:endParaRPr lang="en-IN" sz="1600" b="1" dirty="0"/>
          </a:p>
          <a:p>
            <a:r>
              <a:rPr lang="en-IN" sz="1600" b="1" dirty="0"/>
              <a:t> **Object**:</a:t>
            </a:r>
          </a:p>
          <a:p>
            <a:r>
              <a:rPr lang="en-IN" sz="1600" b="1" dirty="0"/>
              <a:t> - Instance of a class.</a:t>
            </a:r>
          </a:p>
          <a:p>
            <a:r>
              <a:rPr lang="en-IN" sz="1600" b="1" dirty="0"/>
              <a:t> - Created using the `new` keyword.</a:t>
            </a:r>
          </a:p>
          <a:p>
            <a:r>
              <a:rPr lang="en-IN" sz="1600" b="1" dirty="0"/>
              <a:t> - Syntax: `</a:t>
            </a:r>
            <a:r>
              <a:rPr lang="en-IN" sz="1600" b="1" dirty="0" err="1"/>
              <a:t>ClassName</a:t>
            </a:r>
            <a:r>
              <a:rPr lang="en-IN" sz="1600" b="1" dirty="0"/>
              <a:t> </a:t>
            </a:r>
            <a:r>
              <a:rPr lang="en-IN" sz="1600" b="1" dirty="0" err="1"/>
              <a:t>obj</a:t>
            </a:r>
            <a:r>
              <a:rPr lang="en-IN" sz="1600" b="1" dirty="0"/>
              <a:t> = new </a:t>
            </a:r>
            <a:r>
              <a:rPr lang="en-IN" sz="1600" b="1" dirty="0" err="1"/>
              <a:t>ClassName</a:t>
            </a:r>
            <a:r>
              <a:rPr lang="en-IN" sz="1600" b="1" dirty="0"/>
              <a:t>();`</a:t>
            </a:r>
          </a:p>
          <a:p>
            <a:endParaRPr lang="en-IN" sz="1600" b="1" dirty="0"/>
          </a:p>
          <a:p>
            <a:r>
              <a:rPr lang="en-IN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47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95E5-B8E7-4764-A171-D89AEE02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**Encapsulation**: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9282-47CB-49F4-81F5-F83909C7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- Bundling data (fields) and methods operating on the data into a single unit (class).</a:t>
            </a:r>
          </a:p>
          <a:p>
            <a:r>
              <a:rPr lang="en-IN" dirty="0"/>
              <a:t> - Ensures data hiding by making fields private and providing public getter and setter methods.</a:t>
            </a:r>
          </a:p>
          <a:p>
            <a:r>
              <a:rPr lang="en-IN" dirty="0"/>
              <a:t> - Example:</a:t>
            </a:r>
          </a:p>
          <a:p>
            <a:r>
              <a:rPr lang="en-IN" dirty="0"/>
              <a:t> ```java</a:t>
            </a:r>
          </a:p>
          <a:p>
            <a:r>
              <a:rPr lang="en-IN" dirty="0"/>
              <a:t> public class Person {</a:t>
            </a:r>
          </a:p>
          <a:p>
            <a:r>
              <a:rPr lang="en-IN" dirty="0"/>
              <a:t>     private String name;</a:t>
            </a:r>
          </a:p>
          <a:p>
            <a:r>
              <a:rPr lang="en-IN" dirty="0"/>
              <a:t>     public String </a:t>
            </a:r>
            <a:r>
              <a:rPr lang="en-IN" dirty="0" err="1"/>
              <a:t>getName</a:t>
            </a:r>
            <a:r>
              <a:rPr lang="en-IN" dirty="0"/>
              <a:t>() { return name; }</a:t>
            </a:r>
          </a:p>
          <a:p>
            <a:r>
              <a:rPr lang="en-IN" dirty="0"/>
              <a:t>     public void </a:t>
            </a:r>
            <a:r>
              <a:rPr lang="en-IN" dirty="0" err="1"/>
              <a:t>setName</a:t>
            </a:r>
            <a:r>
              <a:rPr lang="en-IN" dirty="0"/>
              <a:t>(String name) { this.name = name; }</a:t>
            </a:r>
          </a:p>
          <a:p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83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E7E-E434-4686-9A43-6EDCD3B5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76200"/>
            <a:ext cx="10515600" cy="2889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492C-DC99-4D74-9199-B5A792C8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542925"/>
            <a:ext cx="10610850" cy="56340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</a:t>
            </a:r>
            <a:r>
              <a:rPr lang="en-IN" sz="4500" b="1" dirty="0"/>
              <a:t>**Inheritance**:</a:t>
            </a:r>
          </a:p>
          <a:p>
            <a:r>
              <a:rPr lang="en-IN" b="1" dirty="0"/>
              <a:t> - Mechanism for creating a new class using the properties and methods of an existing class.</a:t>
            </a:r>
          </a:p>
          <a:p>
            <a:r>
              <a:rPr lang="en-IN" b="1" dirty="0"/>
              <a:t> - </a:t>
            </a:r>
          </a:p>
          <a:p>
            <a:r>
              <a:rPr lang="en-IN" b="1" dirty="0"/>
              <a:t>Promotes code reusability.</a:t>
            </a:r>
          </a:p>
          <a:p>
            <a:r>
              <a:rPr lang="en-IN" b="1" dirty="0"/>
              <a:t>- Uses `extends` keyword.</a:t>
            </a:r>
          </a:p>
          <a:p>
            <a:r>
              <a:rPr lang="en-IN" b="1" dirty="0"/>
              <a:t> - Example:</a:t>
            </a:r>
          </a:p>
          <a:p>
            <a:r>
              <a:rPr lang="en-IN" b="1" dirty="0"/>
              <a:t> ```java</a:t>
            </a:r>
          </a:p>
          <a:p>
            <a:r>
              <a:rPr lang="en-IN" b="1" dirty="0"/>
              <a:t> public class Animal {</a:t>
            </a:r>
          </a:p>
          <a:p>
            <a:r>
              <a:rPr lang="en-IN" b="1" dirty="0"/>
              <a:t>     void eat() { </a:t>
            </a:r>
            <a:r>
              <a:rPr lang="en-IN" b="1" dirty="0" err="1"/>
              <a:t>System.out.println</a:t>
            </a:r>
            <a:r>
              <a:rPr lang="en-IN" b="1" dirty="0"/>
              <a:t>("Eating..."); }</a:t>
            </a:r>
          </a:p>
          <a:p>
            <a:r>
              <a:rPr lang="en-IN" b="1" dirty="0"/>
              <a:t> }</a:t>
            </a:r>
          </a:p>
          <a:p>
            <a:r>
              <a:rPr lang="en-IN" b="1" dirty="0"/>
              <a:t> public class Dog extends Animal {</a:t>
            </a:r>
          </a:p>
          <a:p>
            <a:r>
              <a:rPr lang="en-IN" b="1" dirty="0"/>
              <a:t>     void bark() { </a:t>
            </a:r>
            <a:r>
              <a:rPr lang="en-IN" b="1" dirty="0" err="1"/>
              <a:t>System.out.println</a:t>
            </a:r>
            <a:r>
              <a:rPr lang="en-IN" b="1" dirty="0"/>
              <a:t>("Barking..."); }</a:t>
            </a:r>
          </a:p>
          <a:p>
            <a:r>
              <a:rPr lang="en-IN" b="1" dirty="0"/>
              <a:t> }</a:t>
            </a:r>
          </a:p>
          <a:p>
            <a:r>
              <a:rPr lang="en-IN" b="1" dirty="0"/>
              <a:t>```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46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1473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Introduction of java programming language</vt:lpstr>
      <vt:lpstr>PowerPoint Presentation</vt:lpstr>
      <vt:lpstr>PowerPoint Presentation</vt:lpstr>
      <vt:lpstr>PowerPoint Presentation</vt:lpstr>
      <vt:lpstr>History of java programing language</vt:lpstr>
      <vt:lpstr>PowerPoint Presentation</vt:lpstr>
      <vt:lpstr>. **Object-Oriented Programming (OOP)**:</vt:lpstr>
      <vt:lpstr>**Encapsulation**: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JAAT ✌✌</dc:creator>
  <cp:lastModifiedBy>JAAT ✌✌</cp:lastModifiedBy>
  <cp:revision>4</cp:revision>
  <dcterms:created xsi:type="dcterms:W3CDTF">2024-07-03T08:34:50Z</dcterms:created>
  <dcterms:modified xsi:type="dcterms:W3CDTF">2024-07-03T09:03:08Z</dcterms:modified>
</cp:coreProperties>
</file>