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66" d="100"/>
          <a:sy n="66" d="100"/>
        </p:scale>
        <p:origin x="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FBEB-E669-4FE5-8C6E-56C6DB3CF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D3044-69FC-4071-AA5E-E943A5CD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068E-BE14-477B-B4EE-6DAD424F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0F58-D8AE-4419-A9FA-D904E829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35C60-F883-45A3-8AE9-FF7E5D35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0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BABB-285F-4C81-A9DC-FC1EBC4B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107BF-ECCC-45A2-B6A3-423462A6B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1405-901D-49AB-AA18-6F0A196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73BA-EED3-4CEB-B93C-56B3619C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6D50-0F6A-4AFC-85B5-B7ABAEC4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21E2E-950E-47AB-B5A6-0D9687A07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AC01F-891E-4640-9672-5FF7186D4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5787-C2B2-4DC2-81CE-0FDF0E90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CB45-89D2-417E-A784-3FDB0A78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A8C6-0A20-4AF6-ADCB-DA494C08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B-73DD-4A21-8C6F-12A2C277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7856-65C0-4A22-AD68-F8D7294C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7275-8904-4791-9680-20B3AB80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A90B-4BD5-4998-A452-C2AC53CB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5F33-AF24-4650-9F26-03B6B916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8205-4C25-4A62-A537-58886F67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4B2C-58AD-4EAD-BE50-2F9AE8ED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96B5-06D4-474C-9175-F32B45B4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7A858-038D-41DA-A798-86706D6A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D050-5CA1-4936-BF72-B40EC7F6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5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3A62-D116-46EF-9E0B-BE3C76B6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F9D3-A150-4974-A9F4-532B36D53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0EC33-592B-4E11-A154-C31A9CEF9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49FEC-1BF6-4A61-9204-84FE600A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B9D33-082A-4333-92ED-D79F235C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01A45-667A-4217-938A-A225B238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43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E009-87C1-4198-9A2F-83423D34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685B-C9CD-4386-BA72-A296197C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92E96-642A-4977-8CF7-B6D42E156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925D5-F0FC-4607-AD1C-2F9A79CA6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3E072-6A74-435A-B387-5F7C6629E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8333D-066E-4445-99C3-684037FA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68280-D528-4BE6-B7CF-5A75D4A3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21E46-FC08-4757-8AEB-F1101CAC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7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96D0-4993-4C62-AA26-EAEBBA45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C691D-231F-4F4F-BB72-A4C437A2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CA9EE-477D-4E56-9269-C31A31FC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7773C-E1B4-49DB-BCE6-C2024A0E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3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7A0C4-075B-4C33-A829-317DA5CA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79A88-D78F-4E79-B7BA-152A65A4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1E05E-EE74-48E9-9C53-865C6A13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B9AB-2FCD-4462-95E8-E2DAEFB3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E299-1155-495D-8975-91AF1EB1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8DD31-6C4A-4854-8E8D-89921FBF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3A403-844E-4643-B861-FD27A53F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D787A-BB22-49B5-9872-6CCC40F6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FA0F9-475C-4DE2-8B4D-D31C4BE6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1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C57E-6B04-44B9-B1F3-4BCD4AEA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5D113-DFE5-4BCF-B031-225E2B786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77145-C9FB-4391-A916-24C9153E7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491DB-222D-4A58-90D8-BEFA2015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DFA5C-6110-4EFC-AFC6-87CDF8A1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F9A1-74A4-4674-9C29-2E696C05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2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78AC4-F583-488C-A88E-29E6D353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F5FE2-EBA8-48CB-B4AD-A334D2DA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9729-8ACA-4291-9B49-06108D1E0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1D5D-675E-4975-887F-BE629846310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15AC-2413-4BC6-9EBF-013EC372A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5801-59CF-46B1-AAFA-70CE3ACF9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F592-FC9C-4EA7-A654-D1E4D608E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1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arrays.asp" TargetMode="External"/><Relationship Id="rId2" Type="http://schemas.openxmlformats.org/officeDocument/2006/relationships/hyperlink" Target="https://www.w3schools.com/java/java_string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ava/java_classes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martherd.com/conditional-decision-making-statements-in-java#decision-if-else" TargetMode="External"/><Relationship Id="rId3" Type="http://schemas.openxmlformats.org/officeDocument/2006/relationships/hyperlink" Target="https://www.smartherd.com/control-structures-in-java/#conditional-control" TargetMode="External"/><Relationship Id="rId7" Type="http://schemas.openxmlformats.org/officeDocument/2006/relationships/hyperlink" Target="https://www.smartherd.com/conditional-decision-making-statements-in-java#decision-if" TargetMode="External"/><Relationship Id="rId2" Type="http://schemas.openxmlformats.org/officeDocument/2006/relationships/hyperlink" Target="https://www.smartherd.com/control-structures-in-java/#sequential-cont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artherd.com/control-structures-in-java/#jump-control" TargetMode="External"/><Relationship Id="rId5" Type="http://schemas.openxmlformats.org/officeDocument/2006/relationships/hyperlink" Target="https://www.smartherd.com/control-structures-in-java/#selection-control" TargetMode="External"/><Relationship Id="rId10" Type="http://schemas.openxmlformats.org/officeDocument/2006/relationships/hyperlink" Target="https://www.smartherd.com/conditional-decision-making-statements-in-java#decision-nested-if" TargetMode="External"/><Relationship Id="rId4" Type="http://schemas.openxmlformats.org/officeDocument/2006/relationships/hyperlink" Target="https://www.smartherd.com/control-structures-in-java/#repetition-control" TargetMode="External"/><Relationship Id="rId9" Type="http://schemas.openxmlformats.org/officeDocument/2006/relationships/hyperlink" Target="https://www.smartherd.com/conditional-decision-making-statements-in-java#decision-multiple-i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herd.com/loop-control-statements-in-java#while-loop" TargetMode="External"/><Relationship Id="rId2" Type="http://schemas.openxmlformats.org/officeDocument/2006/relationships/hyperlink" Target="https://www.smartherd.com/loop-control-statements-in-java#for-lo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martherd.com/loop-control-statements-in-java#for-each-loop" TargetMode="External"/><Relationship Id="rId4" Type="http://schemas.openxmlformats.org/officeDocument/2006/relationships/hyperlink" Target="https://www.smartherd.com/loop-control-statements-in-java#do-while-loo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A517-4DC5-4A58-BED1-EEA2A352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                        Vault of code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239F-7B62-4080-B86C-D6F897B9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Submitted by: Sagar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Course:B.Sc</a:t>
            </a:r>
            <a:r>
              <a:rPr lang="en-US" dirty="0"/>
              <a:t>(</a:t>
            </a:r>
            <a:r>
              <a:rPr lang="en-US" dirty="0" err="1"/>
              <a:t>Honrs</a:t>
            </a:r>
            <a:r>
              <a:rPr lang="en-US" dirty="0"/>
              <a:t>) computer science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Assignment and Projects Week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33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A4E5-F6CD-4F9B-BED3-DAB675C7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File Handling in java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1D12FD-17D1-4C88-9E52-E82608281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146" y="1467898"/>
            <a:ext cx="6603288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from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java.io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package, allows us to work with files.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class, create an object of the class, and specify the filename or directory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With the help of File Handling we can perform many operation: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1.C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reate or write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2.Read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3.Delete file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FC5FB9-B4B7-4F4C-A659-3CC679DAB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80633"/>
              </p:ext>
            </p:extLst>
          </p:nvPr>
        </p:nvGraphicFramePr>
        <p:xfrm>
          <a:off x="7319210" y="1315273"/>
          <a:ext cx="4202231" cy="4921899"/>
        </p:xfrm>
        <a:graphic>
          <a:graphicData uri="http://schemas.openxmlformats.org/drawingml/2006/table">
            <a:tbl>
              <a:tblPr/>
              <a:tblGrid>
                <a:gridCol w="1154059">
                  <a:extLst>
                    <a:ext uri="{9D8B030D-6E8A-4147-A177-3AD203B41FA5}">
                      <a16:colId xmlns:a16="http://schemas.microsoft.com/office/drawing/2014/main" val="2172391050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118954103"/>
                    </a:ext>
                  </a:extLst>
                </a:gridCol>
                <a:gridCol w="2425433">
                  <a:extLst>
                    <a:ext uri="{9D8B030D-6E8A-4147-A177-3AD203B41FA5}">
                      <a16:colId xmlns:a16="http://schemas.microsoft.com/office/drawing/2014/main" val="2168375004"/>
                    </a:ext>
                  </a:extLst>
                </a:gridCol>
              </a:tblGrid>
              <a:tr h="31917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Method</a:t>
                      </a:r>
                    </a:p>
                  </a:txBody>
                  <a:tcPr marL="64274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Type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Description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26963"/>
                  </a:ext>
                </a:extLst>
              </a:tr>
              <a:tr h="549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 err="1">
                          <a:effectLst/>
                        </a:rPr>
                        <a:t>canRead</a:t>
                      </a:r>
                      <a:r>
                        <a:rPr lang="en-IN" sz="1100" dirty="0">
                          <a:effectLst/>
                        </a:rPr>
                        <a:t>()</a:t>
                      </a:r>
                    </a:p>
                  </a:txBody>
                  <a:tcPr marL="64274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Boolean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Tests whether the file is readable or not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10674"/>
                  </a:ext>
                </a:extLst>
              </a:tr>
              <a:tr h="549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canWrite()</a:t>
                      </a:r>
                    </a:p>
                  </a:txBody>
                  <a:tcPr marL="64274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Boolean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Tests whether the file is writable or not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053934"/>
                  </a:ext>
                </a:extLst>
              </a:tr>
              <a:tr h="40052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createNewFile()</a:t>
                      </a:r>
                    </a:p>
                  </a:txBody>
                  <a:tcPr marL="64274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Boolean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Creates an empty file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704066"/>
                  </a:ext>
                </a:extLst>
              </a:tr>
              <a:tr h="40052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delete()</a:t>
                      </a:r>
                    </a:p>
                  </a:txBody>
                  <a:tcPr marL="64274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Boolean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Deletes a file</a:t>
                      </a:r>
                      <a:endParaRPr lang="en-IN" sz="1100" dirty="0">
                        <a:effectLst/>
                      </a:endParaRP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86399"/>
                  </a:ext>
                </a:extLst>
              </a:tr>
              <a:tr h="40052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exists()</a:t>
                      </a:r>
                    </a:p>
                  </a:txBody>
                  <a:tcPr marL="64274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Boolean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Tests whether the file exists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98088"/>
                  </a:ext>
                </a:extLst>
              </a:tr>
              <a:tr h="40052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getName()</a:t>
                      </a:r>
                    </a:p>
                  </a:txBody>
                  <a:tcPr marL="64274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String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name of the file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15700"/>
                  </a:ext>
                </a:extLst>
              </a:tr>
              <a:tr h="549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getAbsolutePath()</a:t>
                      </a:r>
                    </a:p>
                  </a:txBody>
                  <a:tcPr marL="64274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String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absolute pathname of the file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858"/>
                  </a:ext>
                </a:extLst>
              </a:tr>
              <a:tr h="40052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length()</a:t>
                      </a:r>
                    </a:p>
                  </a:txBody>
                  <a:tcPr marL="64274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Long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size of the file in bytes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10754"/>
                  </a:ext>
                </a:extLst>
              </a:tr>
              <a:tr h="549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list()</a:t>
                      </a:r>
                    </a:p>
                  </a:txBody>
                  <a:tcPr marL="64274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String[]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an array of the files in the directory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9603"/>
                  </a:ext>
                </a:extLst>
              </a:tr>
              <a:tr h="40052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mkdir()</a:t>
                      </a:r>
                    </a:p>
                  </a:txBody>
                  <a:tcPr marL="64274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Boolean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Creates a directory</a:t>
                      </a:r>
                    </a:p>
                  </a:txBody>
                  <a:tcPr marL="32137" marR="32137" marT="32137" marB="3213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2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70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4401-8FBF-4B7D-B156-30A5B03A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Language feature and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3451-01FA-42DB-BFEC-503F5074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" y="1511166"/>
            <a:ext cx="10612655" cy="466579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202124"/>
                </a:solidFill>
                <a:effectLst/>
                <a:latin typeface="Google Sans"/>
              </a:rPr>
              <a:t>Feature of  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Inspired by C and C++ Java is inspired by C and C++.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Object-Oriented. Java is a fully object-oriented language, unlike C++, which is semi-object-oriented.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Platform Independent.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Compiled and Interpreted.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Multi-Threaded.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Dynamic.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Robust.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Secure.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9B41-4CDC-4C23-BFEE-8473644E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java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779DF8-8155-441B-B4FB-D0D07931F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0021" y="2147123"/>
            <a:ext cx="7954953" cy="24749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1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13E8-3ADB-4200-8947-2ABC6D11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17" y="432502"/>
            <a:ext cx="10515600" cy="1325563"/>
          </a:xfrm>
        </p:spPr>
        <p:txBody>
          <a:bodyPr/>
          <a:lstStyle/>
          <a:p>
            <a:r>
              <a:rPr lang="en-US" dirty="0"/>
              <a:t>Data type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497EC0-CE45-4DCB-AB49-947ABD4390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2657" y="1301801"/>
            <a:ext cx="10712320" cy="1877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types are divided into two groups: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Primitive data types - includes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Non-primitive data types - such as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Arrays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Classes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20C214-4221-480A-B546-E875DDE40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18745"/>
              </p:ext>
            </p:extLst>
          </p:nvPr>
        </p:nvGraphicFramePr>
        <p:xfrm>
          <a:off x="375386" y="2790350"/>
          <a:ext cx="11454896" cy="3916365"/>
        </p:xfrm>
        <a:graphic>
          <a:graphicData uri="http://schemas.openxmlformats.org/drawingml/2006/table">
            <a:tbl>
              <a:tblPr/>
              <a:tblGrid>
                <a:gridCol w="2290953">
                  <a:extLst>
                    <a:ext uri="{9D8B030D-6E8A-4147-A177-3AD203B41FA5}">
                      <a16:colId xmlns:a16="http://schemas.microsoft.com/office/drawing/2014/main" val="3439231586"/>
                    </a:ext>
                  </a:extLst>
                </a:gridCol>
                <a:gridCol w="1947200">
                  <a:extLst>
                    <a:ext uri="{9D8B030D-6E8A-4147-A177-3AD203B41FA5}">
                      <a16:colId xmlns:a16="http://schemas.microsoft.com/office/drawing/2014/main" val="142664497"/>
                    </a:ext>
                  </a:extLst>
                </a:gridCol>
                <a:gridCol w="7216743">
                  <a:extLst>
                    <a:ext uri="{9D8B030D-6E8A-4147-A177-3AD203B41FA5}">
                      <a16:colId xmlns:a16="http://schemas.microsoft.com/office/drawing/2014/main" val="1830371606"/>
                    </a:ext>
                  </a:extLst>
                </a:gridCol>
              </a:tblGrid>
              <a:tr h="25035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Data Type</a:t>
                      </a:r>
                    </a:p>
                  </a:txBody>
                  <a:tcPr marL="79259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Size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Description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6684"/>
                  </a:ext>
                </a:extLst>
              </a:tr>
              <a:tr h="43304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byte</a:t>
                      </a:r>
                    </a:p>
                  </a:txBody>
                  <a:tcPr marL="79259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 byte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whole numbers from -128 to 127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6270"/>
                  </a:ext>
                </a:extLst>
              </a:tr>
              <a:tr h="43304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short</a:t>
                      </a:r>
                    </a:p>
                  </a:txBody>
                  <a:tcPr marL="79259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2 bytes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whole numbers from -32,768 to 32,767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04141"/>
                  </a:ext>
                </a:extLst>
              </a:tr>
              <a:tr h="43304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int</a:t>
                      </a:r>
                    </a:p>
                  </a:txBody>
                  <a:tcPr marL="79259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4 bytes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41041"/>
                  </a:ext>
                </a:extLst>
              </a:tr>
              <a:tr h="6157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long</a:t>
                      </a:r>
                    </a:p>
                  </a:txBody>
                  <a:tcPr marL="79259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8 bytes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673599"/>
                  </a:ext>
                </a:extLst>
              </a:tr>
              <a:tr h="43304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float</a:t>
                      </a:r>
                    </a:p>
                  </a:txBody>
                  <a:tcPr marL="79259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4 bytes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97462"/>
                  </a:ext>
                </a:extLst>
              </a:tr>
              <a:tr h="43304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double</a:t>
                      </a:r>
                    </a:p>
                  </a:txBody>
                  <a:tcPr marL="79259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8 bytes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69945"/>
                  </a:ext>
                </a:extLst>
              </a:tr>
              <a:tr h="25035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boolean</a:t>
                      </a:r>
                    </a:p>
                  </a:txBody>
                  <a:tcPr marL="79259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 bit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Stores true or false values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642763"/>
                  </a:ext>
                </a:extLst>
              </a:tr>
              <a:tr h="55017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char</a:t>
                      </a:r>
                    </a:p>
                  </a:txBody>
                  <a:tcPr marL="79259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2 bytes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39630" marR="39630" marT="39630" marB="3963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2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62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911A-8DC7-4DA7-8EEB-87758FDE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0811-8681-4099-8AA8-F5E3CD86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11" y="1241659"/>
            <a:ext cx="11665819" cy="5544152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444444"/>
                </a:solidFill>
                <a:effectLst/>
                <a:latin typeface="Helvetica Neue"/>
              </a:rPr>
              <a:t>Types of Control Structures</a:t>
            </a:r>
          </a:p>
          <a:p>
            <a:pPr algn="l"/>
            <a:r>
              <a:rPr lang="en-US" sz="2000" b="0" i="0" dirty="0">
                <a:solidFill>
                  <a:srgbClr val="3A3A3A"/>
                </a:solidFill>
                <a:effectLst/>
                <a:latin typeface="Helvetica Neue"/>
              </a:rPr>
              <a:t>Java supports 5 types of control structures to control the flow of a program.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44444"/>
                </a:solidFill>
                <a:effectLst/>
                <a:latin typeface="Helvetica Neue"/>
                <a:hlinkClick r:id="rId2"/>
              </a:rPr>
              <a:t>Sequential Control Structure</a:t>
            </a:r>
            <a:endParaRPr lang="en-US" sz="18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44444"/>
                </a:solidFill>
                <a:effectLst/>
                <a:latin typeface="Helvetica Neue"/>
                <a:hlinkClick r:id="rId3"/>
              </a:rPr>
              <a:t>Conditional Control Structure</a:t>
            </a:r>
            <a:endParaRPr lang="en-US" sz="18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44444"/>
                </a:solidFill>
                <a:effectLst/>
                <a:latin typeface="Helvetica Neue"/>
                <a:hlinkClick r:id="rId4"/>
              </a:rPr>
              <a:t>Repetition Control Structure</a:t>
            </a:r>
            <a:endParaRPr lang="en-US" sz="18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44444"/>
                </a:solidFill>
                <a:effectLst/>
                <a:latin typeface="Helvetica Neue"/>
                <a:hlinkClick r:id="rId5"/>
              </a:rPr>
              <a:t>Selection Control Structure</a:t>
            </a:r>
            <a:endParaRPr lang="en-US" sz="18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44444"/>
                </a:solidFill>
                <a:effectLst/>
                <a:latin typeface="Helvetica Neue"/>
                <a:hlinkClick r:id="rId6"/>
              </a:rPr>
              <a:t>Jump Control Structure</a:t>
            </a:r>
            <a:endParaRPr lang="en-US" sz="18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pPr algn="l"/>
            <a:r>
              <a:rPr lang="en-US" sz="1400" b="1" i="0" dirty="0">
                <a:solidFill>
                  <a:srgbClr val="444444"/>
                </a:solidFill>
                <a:effectLst/>
                <a:latin typeface="Helvetica Neue"/>
              </a:rPr>
              <a:t>Sequential Control Structure: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A3A3A"/>
                </a:solidFill>
                <a:effectLst/>
                <a:latin typeface="Helvetica Neue"/>
              </a:rPr>
              <a:t>If the programmer uses no control structure within a Java program, the control moves forward to the next statements sequentially. This scenario is known as </a:t>
            </a:r>
            <a:r>
              <a:rPr lang="en-US" sz="1400" b="1" i="1" dirty="0">
                <a:solidFill>
                  <a:srgbClr val="DD0055"/>
                </a:solidFill>
                <a:effectLst/>
                <a:latin typeface="Helvetica Neue"/>
              </a:rPr>
              <a:t>Sequential </a:t>
            </a:r>
            <a:r>
              <a:rPr lang="en-US" sz="1400" i="1" dirty="0">
                <a:solidFill>
                  <a:srgbClr val="002060"/>
                </a:solidFill>
                <a:effectLst/>
                <a:latin typeface="Helvetica Neue"/>
              </a:rPr>
              <a:t>Control Structure</a:t>
            </a:r>
            <a:r>
              <a:rPr lang="en-US" sz="1400" i="0" dirty="0">
                <a:solidFill>
                  <a:srgbClr val="002060"/>
                </a:solidFill>
                <a:effectLst/>
                <a:latin typeface="Helvetica Neue"/>
              </a:rPr>
              <a:t>.</a:t>
            </a:r>
          </a:p>
          <a:p>
            <a:r>
              <a:rPr lang="en-IN" sz="1400" b="1" i="0" dirty="0">
                <a:solidFill>
                  <a:srgbClr val="444444"/>
                </a:solidFill>
                <a:effectLst/>
                <a:latin typeface="Helvetica Neue"/>
              </a:rPr>
              <a:t>Conditional Control Structure:</a:t>
            </a:r>
          </a:p>
          <a:p>
            <a:r>
              <a:rPr lang="en-IN" sz="2000" dirty="0"/>
              <a:t>For example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Helvetica Neue"/>
                <a:hlinkClick r:id="rId7"/>
              </a:rPr>
              <a:t>if</a:t>
            </a:r>
            <a:endParaRPr lang="en-US" sz="14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444444"/>
                </a:solidFill>
                <a:effectLst/>
                <a:latin typeface="Helvetica Neue"/>
                <a:hlinkClick r:id="rId8"/>
              </a:rPr>
              <a:t>if..else</a:t>
            </a:r>
            <a:endParaRPr lang="en-US" sz="14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444444"/>
                </a:solidFill>
                <a:effectLst/>
                <a:latin typeface="Helvetica Neue"/>
                <a:hlinkClick r:id="rId9"/>
              </a:rPr>
              <a:t>if..else</a:t>
            </a: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Helvetica Neue"/>
                <a:hlinkClick r:id="rId9"/>
              </a:rPr>
              <a:t> ladder (multiple if)</a:t>
            </a:r>
            <a:endParaRPr lang="en-US" sz="14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44444"/>
                </a:solidFill>
                <a:effectLst/>
                <a:latin typeface="Helvetica Neue"/>
                <a:hlinkClick r:id="rId10"/>
              </a:rPr>
              <a:t>nested if</a:t>
            </a:r>
            <a:endParaRPr lang="en-US" sz="14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58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78ED-DA22-4BF8-9553-5199E99D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353799" y="681037"/>
            <a:ext cx="116305" cy="100965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CA85-5A11-4DF3-8990-319379D7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885524"/>
            <a:ext cx="10631905" cy="5291439"/>
          </a:xfrm>
        </p:spPr>
        <p:txBody>
          <a:bodyPr>
            <a:normAutofit/>
          </a:bodyPr>
          <a:lstStyle/>
          <a:p>
            <a:r>
              <a:rPr lang="en-IN" sz="2400" b="1" i="0" dirty="0">
                <a:solidFill>
                  <a:srgbClr val="444444"/>
                </a:solidFill>
                <a:effectLst/>
                <a:latin typeface="Helvetica Neue"/>
              </a:rPr>
              <a:t>Repetition Control Structure: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A3A3A"/>
                </a:solidFill>
                <a:effectLst/>
                <a:latin typeface="Helvetica Neue"/>
              </a:rPr>
              <a:t>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Helvetica Neue"/>
                <a:hlinkClick r:id="rId2"/>
              </a:rPr>
              <a:t>for loop</a:t>
            </a:r>
            <a:endParaRPr lang="en-US" sz="20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Helvetica Neue"/>
                <a:hlinkClick r:id="rId3"/>
              </a:rPr>
              <a:t>while loop</a:t>
            </a:r>
            <a:endParaRPr lang="en-US" sz="20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444444"/>
                </a:solidFill>
                <a:effectLst/>
                <a:latin typeface="Helvetica Neue"/>
                <a:hlinkClick r:id="rId4"/>
              </a:rPr>
              <a:t>do..while</a:t>
            </a:r>
            <a:endParaRPr lang="en-US" sz="20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Helvetica Neue"/>
                <a:hlinkClick r:id="rId5"/>
              </a:rPr>
              <a:t>for each</a:t>
            </a:r>
            <a:endParaRPr lang="en-US" sz="2000" b="0" i="0" dirty="0">
              <a:solidFill>
                <a:srgbClr val="3A3A3A"/>
              </a:solidFill>
              <a:effectLst/>
              <a:latin typeface="Helvetica Neue"/>
            </a:endParaRPr>
          </a:p>
          <a:p>
            <a:r>
              <a:rPr lang="en-IN" sz="2400" b="1" i="0" dirty="0">
                <a:solidFill>
                  <a:srgbClr val="444444"/>
                </a:solidFill>
                <a:effectLst/>
                <a:latin typeface="Helvetica Neue"/>
              </a:rPr>
              <a:t>Selection Control Structure: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A3A3A"/>
                </a:solidFill>
                <a:effectLst/>
                <a:latin typeface="Helvetica Neue"/>
              </a:rPr>
              <a:t>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Helvetica Neue"/>
              </a:rPr>
              <a:t>the switch case</a:t>
            </a:r>
          </a:p>
          <a:p>
            <a:pPr algn="l"/>
            <a:r>
              <a:rPr lang="en-US" sz="1800" b="1" i="0" dirty="0">
                <a:solidFill>
                  <a:srgbClr val="444444"/>
                </a:solidFill>
                <a:effectLst/>
                <a:latin typeface="Helvetica Neue"/>
              </a:rPr>
              <a:t>Jump Control Structure: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A3A3A"/>
                </a:solidFill>
                <a:effectLst/>
                <a:latin typeface="Helvetica Neue"/>
              </a:rPr>
              <a:t>There are 2 jump control statements i.e. </a:t>
            </a:r>
            <a:r>
              <a:rPr lang="en-US" sz="1600" b="1" i="0" dirty="0">
                <a:solidFill>
                  <a:srgbClr val="3A3A3A"/>
                </a:solidFill>
                <a:effectLst/>
                <a:latin typeface="Helvetica Neue"/>
              </a:rPr>
              <a:t>break</a:t>
            </a:r>
            <a:r>
              <a:rPr lang="en-US" sz="1600" b="0" i="0" dirty="0">
                <a:solidFill>
                  <a:srgbClr val="3A3A3A"/>
                </a:solidFill>
                <a:effectLst/>
                <a:latin typeface="Helvetica Neue"/>
              </a:rPr>
              <a:t> and </a:t>
            </a:r>
            <a:r>
              <a:rPr lang="en-US" sz="1600" b="1" i="0" dirty="0">
                <a:solidFill>
                  <a:srgbClr val="3A3A3A"/>
                </a:solidFill>
                <a:effectLst/>
                <a:latin typeface="Helvetica Neue"/>
              </a:rPr>
              <a:t>continue</a:t>
            </a:r>
            <a:r>
              <a:rPr lang="en-US" sz="1600" b="0" i="0" dirty="0">
                <a:solidFill>
                  <a:srgbClr val="3A3A3A"/>
                </a:solidFill>
                <a:effectLst/>
                <a:latin typeface="Helvetica Neue"/>
              </a:rPr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452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D212-2294-4242-8D3C-D2339D31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Exception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B4AB-0B56-49E5-B3C9-F65DFDFB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94" y="1280160"/>
            <a:ext cx="10670406" cy="4896803"/>
          </a:xfrm>
        </p:spPr>
        <p:txBody>
          <a:bodyPr>
            <a:norm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executing Java code, different errors can occur: coding errors made by the programmer, errors due to wrong input, or other unforeseeable things.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error occurs, Java will normally stop and generate an error message. The technical term for this is: Java will throw an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exception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(throw an error).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990971-ABF5-4173-9081-06057398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27" y="28009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 try and catch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tested for errors while it is being executed.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executed, if an error occurs in the try block.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9BE93F-832E-430E-9F28-8B7936D5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27" y="3730797"/>
            <a:ext cx="9747861" cy="1005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throw keyword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create a custom error.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is used together with an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exception type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There are many exception types available in Java: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ArithmeticException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ArrayIndexOutOfBoundsException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SecurityException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0CA5D4-9B27-49B5-A15A-8DF04495D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27" y="512064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Finally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lets you execute code, after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try...catch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regardless of the result: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9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E971-8B6A-459C-840A-D7AD7F8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712BB-C516-4569-935B-B0D1DE5F8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68" y="406983"/>
            <a:ext cx="10809171" cy="5769980"/>
          </a:xfrm>
        </p:spPr>
      </p:pic>
    </p:spTree>
    <p:extLst>
      <p:ext uri="{BB962C8B-B14F-4D97-AF65-F5344CB8AC3E}">
        <p14:creationId xmlns:p14="http://schemas.microsoft.com/office/powerpoint/2010/main" val="270697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6744</TotalTime>
  <Words>728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Google Sans</vt:lpstr>
      <vt:lpstr>Helvetica Neue</vt:lpstr>
      <vt:lpstr>Segoe UI</vt:lpstr>
      <vt:lpstr>Verdana</vt:lpstr>
      <vt:lpstr>Office Theme</vt:lpstr>
      <vt:lpstr>                        Vault of code</vt:lpstr>
      <vt:lpstr>           File Handling in java</vt:lpstr>
      <vt:lpstr>Java Language feature and syntax</vt:lpstr>
      <vt:lpstr>Syntax of java</vt:lpstr>
      <vt:lpstr>Data type</vt:lpstr>
      <vt:lpstr>Flow control structure</vt:lpstr>
      <vt:lpstr>PowerPoint Presentation</vt:lpstr>
      <vt:lpstr>                  Exception Handling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Vault of code</dc:title>
  <dc:creator>JAAT ✌✌</dc:creator>
  <cp:lastModifiedBy>JAAT ✌✌</cp:lastModifiedBy>
  <cp:revision>5</cp:revision>
  <dcterms:created xsi:type="dcterms:W3CDTF">2024-07-03T13:03:52Z</dcterms:created>
  <dcterms:modified xsi:type="dcterms:W3CDTF">2024-07-08T05:28:45Z</dcterms:modified>
</cp:coreProperties>
</file>