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61" r:id="rId7"/>
    <p:sldId id="289" r:id="rId8"/>
    <p:sldId id="288" r:id="rId9"/>
    <p:sldId id="290" r:id="rId10"/>
    <p:sldId id="291" r:id="rId11"/>
    <p:sldId id="292" r:id="rId12"/>
    <p:sldId id="29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11752"/>
            <a:ext cx="9321655" cy="1243584"/>
          </a:xfrm>
        </p:spPr>
        <p:txBody>
          <a:bodyPr/>
          <a:lstStyle/>
          <a:p>
            <a:r>
              <a:rPr lang="en-US" sz="4400" dirty="0"/>
              <a:t>End-to-End Retail Performance and Behavioral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234792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Presented by: </a:t>
            </a:r>
          </a:p>
          <a:p>
            <a:pPr marL="0" indent="0">
              <a:buNone/>
            </a:pPr>
            <a:r>
              <a:rPr lang="en-US" sz="1600" dirty="0"/>
              <a:t>SAGAR BADITYA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4D64-F618-6B7D-3728-EA2DCE3F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52256"/>
            <a:ext cx="11214100" cy="590931"/>
          </a:xfrm>
        </p:spPr>
        <p:txBody>
          <a:bodyPr/>
          <a:lstStyle/>
          <a:p>
            <a:r>
              <a:rPr lang="en-IN" sz="3600" dirty="0"/>
              <a:t>Project 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68CDBB-385E-6443-64AC-16F2D01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70798-3E63-CABC-29F8-D0424076A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32079"/>
            <a:ext cx="7486521" cy="4093243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🎯 Goal</a:t>
            </a:r>
          </a:p>
          <a:p>
            <a:pPr>
              <a:buNone/>
            </a:pPr>
            <a:r>
              <a:rPr lang="en-US" sz="2000" dirty="0"/>
              <a:t>Use end-to-end analytics to understand and improve business performance by analyzing: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Sales trends and revenue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Customer behavior across age groups and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Product profitability and return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Store-wise operational efficiency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715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&amp; Schema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📦 Key Entities in the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Cleaned and standardized </a:t>
            </a:r>
            <a:r>
              <a:rPr lang="en-US" b="1" dirty="0"/>
              <a:t>CSV files</a:t>
            </a:r>
            <a:r>
              <a:rPr lang="en-US" dirty="0"/>
              <a:t> were integrated and related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Primary keys</a:t>
            </a:r>
            <a:r>
              <a:rPr lang="en-US" dirty="0"/>
              <a:t>: customer_id, product_id, </a:t>
            </a:r>
            <a:r>
              <a:rPr lang="en-US" dirty="0" err="1"/>
              <a:t>store_id</a:t>
            </a:r>
            <a:r>
              <a:rPr lang="en-US" dirty="0"/>
              <a:t>, </a:t>
            </a:r>
            <a:r>
              <a:rPr lang="en-US" dirty="0" err="1"/>
              <a:t>order_id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Foreign keys</a:t>
            </a:r>
            <a:r>
              <a:rPr lang="en-US" dirty="0"/>
              <a:t>: Enforced in SQL Server to ensure relational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a normalized schema using an </a:t>
            </a:r>
            <a:r>
              <a:rPr lang="en-US" b="1" dirty="0"/>
              <a:t>ER diagram</a:t>
            </a:r>
            <a:r>
              <a:rPr lang="en-US" dirty="0"/>
              <a:t> in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</a:t>
            </a:r>
            <a:r>
              <a:rPr lang="en-US" b="1" dirty="0"/>
              <a:t>relationships</a:t>
            </a:r>
            <a:r>
              <a:rPr lang="en-US" dirty="0"/>
              <a:t> in Power BI to enable cross-table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🧩 Data Schema &amp; Model Highlights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project involved analyzing data from 5 interconnected datasets: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Customers</a:t>
            </a:r>
            <a:r>
              <a:rPr lang="en-US" dirty="0"/>
              <a:t>: Personal and regional demographics, age, gender, and signup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Products</a:t>
            </a:r>
            <a:r>
              <a:rPr lang="en-US" dirty="0"/>
              <a:t>: Product IDs, brand, category, cost price, unit price, and margin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Stores</a:t>
            </a:r>
            <a:r>
              <a:rPr lang="en-US" dirty="0"/>
              <a:t>: Store information including location, region, and operating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Transactions</a:t>
            </a:r>
            <a:r>
              <a:rPr lang="en-US" dirty="0"/>
              <a:t>: Orders with product, quantity, unit price, discount, and total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Returns</a:t>
            </a:r>
            <a:r>
              <a:rPr lang="en-US" dirty="0"/>
              <a:t>: Records of returned orders linked to sales, including product and return date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C27D-C583-2C1D-C85C-1EC76391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Python Work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7E6DF-B3EE-724B-9EC9-7F027031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C50D2-0010-3AF2-9F12-41F9D964B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14746"/>
            <a:ext cx="6718300" cy="3340154"/>
          </a:xfrm>
        </p:spPr>
        <p:txBody>
          <a:bodyPr/>
          <a:lstStyle/>
          <a:p>
            <a:r>
              <a:rPr lang="en-US" dirty="0"/>
              <a:t>Identified and filled missing values (e.g., age, brand, store_id)</a:t>
            </a:r>
          </a:p>
          <a:p>
            <a:r>
              <a:rPr lang="en-US" dirty="0"/>
              <a:t>Removed duplicates and handled outliers using statistical thresholds</a:t>
            </a:r>
          </a:p>
          <a:p>
            <a:r>
              <a:rPr lang="en-IN" b="1" dirty="0"/>
              <a:t>Converted data types</a:t>
            </a:r>
            <a:r>
              <a:rPr lang="en-IN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Dates → datetime</a:t>
            </a:r>
          </a:p>
          <a:p>
            <a:pPr marL="0" indent="0">
              <a:buNone/>
            </a:pPr>
            <a:r>
              <a:rPr lang="en-US" dirty="0"/>
              <a:t>     Amounts → decimal (for precision in financial metrics)</a:t>
            </a:r>
          </a:p>
          <a:p>
            <a:r>
              <a:rPr lang="en-IN" b="1" dirty="0"/>
              <a:t>Created</a:t>
            </a:r>
            <a:r>
              <a:rPr lang="en-IN" dirty="0"/>
              <a:t> </a:t>
            </a:r>
            <a:r>
              <a:rPr lang="en-IN" b="1" dirty="0"/>
              <a:t>derived columns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US" dirty="0"/>
              <a:t>profit = (</a:t>
            </a:r>
            <a:r>
              <a:rPr lang="en-US" dirty="0" err="1"/>
              <a:t>unit_price</a:t>
            </a:r>
            <a:r>
              <a:rPr lang="en-US" dirty="0"/>
              <a:t> - </a:t>
            </a:r>
            <a:r>
              <a:rPr lang="en-US" dirty="0" err="1"/>
              <a:t>cost_price</a:t>
            </a:r>
            <a:r>
              <a:rPr lang="en-US" dirty="0"/>
              <a:t>) × quantity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age_group</a:t>
            </a:r>
            <a:r>
              <a:rPr lang="en-US" dirty="0"/>
              <a:t> = categorical bins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order_month</a:t>
            </a:r>
            <a:r>
              <a:rPr lang="en-US" dirty="0"/>
              <a:t> = extracted for time-based trend analysis</a:t>
            </a:r>
            <a:endParaRPr lang="en-I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E5CB19C-B098-4963-8B37-EDE8BCB9656F}"/>
              </a:ext>
            </a:extLst>
          </p:cNvPr>
          <p:cNvSpPr txBox="1">
            <a:spLocks/>
          </p:cNvSpPr>
          <p:nvPr/>
        </p:nvSpPr>
        <p:spPr>
          <a:xfrm>
            <a:off x="442571" y="5415063"/>
            <a:ext cx="6718300" cy="499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200" dirty="0"/>
              <a:t>📊 Exploratory Data Analysis Highlights:</a:t>
            </a:r>
            <a:endParaRPr lang="en-IN" sz="22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FBAF2FE-E03C-1B58-10BA-21095F9B681D}"/>
              </a:ext>
            </a:extLst>
          </p:cNvPr>
          <p:cNvSpPr txBox="1">
            <a:spLocks/>
          </p:cNvSpPr>
          <p:nvPr/>
        </p:nvSpPr>
        <p:spPr>
          <a:xfrm>
            <a:off x="442571" y="1422709"/>
            <a:ext cx="660641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🧹 Data Cleaning Tasks Performed: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9CC64-88B2-EBA5-9358-2DDF9E0A5B7A}"/>
              </a:ext>
            </a:extLst>
          </p:cNvPr>
          <p:cNvSpPr txBox="1"/>
          <p:nvPr/>
        </p:nvSpPr>
        <p:spPr>
          <a:xfrm>
            <a:off x="442571" y="5905982"/>
            <a:ext cx="8863313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"Tracked monthly sales trends and seasonal peaks while segmenting the top 5 customers based on profit."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54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1C9F-D737-6415-35D8-E867C8A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Work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54D1A-EB8C-6BEB-2FBA-C8332E7B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48DCA-5F7B-A24F-396D-4189A7F99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📁 Work Highlights: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6BB0CD4-473E-3E31-96F7-CEC49C9D8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4369" y="1681163"/>
            <a:ext cx="5157788" cy="823912"/>
          </a:xfrm>
        </p:spPr>
        <p:txBody>
          <a:bodyPr/>
          <a:lstStyle/>
          <a:p>
            <a:r>
              <a:rPr lang="en-IN" dirty="0"/>
              <a:t>🧠 Techniques Used in Queries: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EB445-98A5-EF8B-218F-D1F0D4B7F9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Created and implemented the </a:t>
            </a:r>
            <a:r>
              <a:rPr lang="en-US" dirty="0" err="1"/>
              <a:t>RetailAnalytics</a:t>
            </a:r>
            <a:r>
              <a:rPr lang="en-US" dirty="0"/>
              <a:t> schema in SQL Server</a:t>
            </a:r>
          </a:p>
          <a:p>
            <a:endParaRPr lang="en-US" dirty="0"/>
          </a:p>
          <a:p>
            <a:r>
              <a:rPr lang="en-US" dirty="0"/>
              <a:t>Defined primary and foreign key constraints across all tables to enforce relationships</a:t>
            </a:r>
          </a:p>
          <a:p>
            <a:endParaRPr lang="en-US" dirty="0"/>
          </a:p>
          <a:p>
            <a:r>
              <a:rPr lang="en-US" dirty="0"/>
              <a:t>Built a relational model using an ER diagram for structured querying</a:t>
            </a:r>
          </a:p>
          <a:p>
            <a:endParaRPr lang="en-US" dirty="0"/>
          </a:p>
          <a:p>
            <a:r>
              <a:rPr lang="en-US" dirty="0"/>
              <a:t>Added indexes on key columns to improve query performance</a:t>
            </a:r>
          </a:p>
          <a:p>
            <a:endParaRPr lang="en-US" dirty="0"/>
          </a:p>
          <a:p>
            <a:r>
              <a:rPr lang="en-US" dirty="0"/>
              <a:t>Solved Business Question's Answered via SQL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210E39-C8A2-4969-727B-0AF5FD60C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69012" y="2505075"/>
            <a:ext cx="5065834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Multi-table joins with filters and aggregations</a:t>
            </a:r>
          </a:p>
          <a:p>
            <a:endParaRPr lang="en-US" dirty="0"/>
          </a:p>
          <a:p>
            <a:r>
              <a:rPr lang="en-US" dirty="0"/>
              <a:t>GROUP BY for summary metrics by region, category, etc.</a:t>
            </a:r>
          </a:p>
          <a:p>
            <a:endParaRPr lang="en-US" dirty="0"/>
          </a:p>
          <a:p>
            <a:r>
              <a:rPr lang="en-US" dirty="0"/>
              <a:t>Common Table Expressions (CTEs) for step-wise logic</a:t>
            </a:r>
          </a:p>
          <a:p>
            <a:endParaRPr lang="en-US" dirty="0"/>
          </a:p>
          <a:p>
            <a:r>
              <a:rPr lang="en-US" dirty="0"/>
              <a:t>Window functions like RANK() and ROW_NUMBER() for customer ranking</a:t>
            </a:r>
          </a:p>
          <a:p>
            <a:endParaRPr lang="en-US" dirty="0"/>
          </a:p>
          <a:p>
            <a:r>
              <a:rPr lang="en-US" dirty="0"/>
              <a:t>Calculated derived metrics: profit, discount%, return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35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CCE9-6DAC-F586-5CF6-ECC7D4D4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– Interactive Dashboards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3BBDF0-3F1E-44E9-F4D6-1E558AED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8E846-4E0B-C03B-5F07-3A7725DD5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400" y="4959873"/>
            <a:ext cx="6718300" cy="1614547"/>
          </a:xfrm>
        </p:spPr>
        <p:txBody>
          <a:bodyPr/>
          <a:lstStyle/>
          <a:p>
            <a:r>
              <a:rPr lang="en-US" dirty="0"/>
              <a:t>Visuals: Cards, line charts, bar graphs, heatmaps</a:t>
            </a:r>
          </a:p>
          <a:p>
            <a:r>
              <a:rPr lang="en-US" dirty="0"/>
              <a:t>Filters: Region, Channel, Category, Time</a:t>
            </a:r>
          </a:p>
          <a:p>
            <a:r>
              <a:rPr lang="en-US" dirty="0"/>
              <a:t>Slicer/Tile: Monthly, region, category-wise</a:t>
            </a:r>
            <a:endParaRPr lang="en-I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A052F64-23F9-5FF4-A771-0E2B4BC36DB9}"/>
              </a:ext>
            </a:extLst>
          </p:cNvPr>
          <p:cNvSpPr txBox="1">
            <a:spLocks/>
          </p:cNvSpPr>
          <p:nvPr/>
        </p:nvSpPr>
        <p:spPr>
          <a:xfrm>
            <a:off x="442571" y="1422709"/>
            <a:ext cx="6606411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📊</a:t>
            </a:r>
            <a:r>
              <a:rPr lang="en-US" sz="2400" dirty="0">
                <a:solidFill>
                  <a:schemeClr val="bg1"/>
                </a:solidFill>
              </a:rPr>
              <a:t> Dashboards created: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044C514-C2E5-776E-2D40-8834516E2A1A}"/>
              </a:ext>
            </a:extLst>
          </p:cNvPr>
          <p:cNvSpPr txBox="1">
            <a:spLocks/>
          </p:cNvSpPr>
          <p:nvPr/>
        </p:nvSpPr>
        <p:spPr>
          <a:xfrm>
            <a:off x="442571" y="4398381"/>
            <a:ext cx="6606411" cy="5614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📊</a:t>
            </a:r>
            <a:r>
              <a:rPr lang="en-US" sz="2400" dirty="0">
                <a:solidFill>
                  <a:schemeClr val="bg1"/>
                </a:solidFill>
              </a:rPr>
              <a:t> Features: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E421B5F-A005-BB8E-35EA-359781523B6C}"/>
              </a:ext>
            </a:extLst>
          </p:cNvPr>
          <p:cNvSpPr txBox="1">
            <a:spLocks/>
          </p:cNvSpPr>
          <p:nvPr/>
        </p:nvSpPr>
        <p:spPr>
          <a:xfrm>
            <a:off x="594971" y="2136601"/>
            <a:ext cx="6718300" cy="2414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/>
              <a:t>Sales Overview </a:t>
            </a:r>
            <a:r>
              <a:rPr lang="en-US"/>
              <a:t>– KPIs, revenue trends, top products</a:t>
            </a:r>
          </a:p>
          <a:p>
            <a:r>
              <a:rPr lang="en-US" u="sng"/>
              <a:t>Customer Insights </a:t>
            </a:r>
            <a:r>
              <a:rPr lang="en-US"/>
              <a:t>– Age segments, revenue, loyalty</a:t>
            </a:r>
          </a:p>
          <a:p>
            <a:r>
              <a:rPr lang="en-US" u="sng"/>
              <a:t>Product Performance </a:t>
            </a:r>
            <a:r>
              <a:rPr lang="en-US"/>
              <a:t>– Profit by category, return rate</a:t>
            </a:r>
          </a:p>
          <a:p>
            <a:r>
              <a:rPr lang="en-US" u="sng"/>
              <a:t>Store Analysis </a:t>
            </a:r>
            <a:r>
              <a:rPr lang="en-US"/>
              <a:t>– Profitability, cost, top stores</a:t>
            </a:r>
          </a:p>
          <a:p>
            <a:r>
              <a:rPr lang="en-US" u="sng"/>
              <a:t>Return Analysis </a:t>
            </a:r>
            <a:r>
              <a:rPr lang="en-US"/>
              <a:t>– Trend, return rate, geography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18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C028-2013-243C-D47C-C451311A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dirty="0"/>
              <a:t>Key Business Insights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39EED-11A1-02AB-9061-57EADC9B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9523F-EA99-0FF0-5AAD-89B05C107D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504712"/>
            <a:ext cx="7495733" cy="5324355"/>
          </a:xfrm>
        </p:spPr>
        <p:txBody>
          <a:bodyPr/>
          <a:lstStyle/>
          <a:p>
            <a:r>
              <a:rPr lang="en-US" dirty="0"/>
              <a:t>Johnson Inc. is the top-performing store in terms of overall profit.</a:t>
            </a:r>
          </a:p>
          <a:p>
            <a:r>
              <a:rPr lang="en-US" dirty="0"/>
              <a:t>Customers aged 25–34(Adults) contribute the highest average revenue per user, making them a key target segment.</a:t>
            </a:r>
          </a:p>
          <a:p>
            <a:r>
              <a:rPr lang="en-US" dirty="0"/>
              <a:t>Online drives overall 40% revenue, but In-Store yields higher profit.</a:t>
            </a:r>
          </a:p>
          <a:p>
            <a:r>
              <a:rPr lang="en-US" dirty="0"/>
              <a:t>Sales peak during the festive season (November to February), indicating seasonal buying behavior.</a:t>
            </a:r>
          </a:p>
          <a:p>
            <a:r>
              <a:rPr lang="en-US" dirty="0"/>
              <a:t>Electronics and Apparel are the most profitable categories, but they also show a higher return rate, suggesting a trade-off between sales and satisfaction.</a:t>
            </a:r>
          </a:p>
          <a:p>
            <a:r>
              <a:rPr lang="en-US" dirty="0"/>
              <a:t>Returns are most common in Electronics, Home Appliance and Personal care category products are leading.</a:t>
            </a:r>
          </a:p>
          <a:p>
            <a:r>
              <a:rPr lang="en-US" dirty="0"/>
              <a:t>West and Central regions outperform others consistently in both revenue and customer volume.</a:t>
            </a:r>
          </a:p>
          <a:p>
            <a:r>
              <a:rPr lang="en-US" dirty="0"/>
              <a:t>A few physical stores show lower profitability, largely due to high operating costs, indicating areas for operational review.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40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9794-D3AA-5742-2009-D9127D50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B962B8-88C2-8830-18CB-26E77299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AAF70-E5C7-CE14-634D-3EE129EAA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ER design &amp; PK-FK implementation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Advanced SQL: window functions, subqueries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Visual design best practices in Power BI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Extracting actionable business insights from data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5514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06D6-0B89-045C-9285-AF960548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D8A6E-90A1-CBB6-21F4-6BC0B02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63C9B78-0CE0-A673-5263-A8A3ED4E6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  Improve quality control on high-return products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  Promote products with high revenue but low return rates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  Focus marketing on top-performing age groups and regions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  Monitor underperforming stores and optimize their operations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704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200</TotalTime>
  <Words>730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End-to-End Retail Performance and Behavioral Analytics </vt:lpstr>
      <vt:lpstr>Project Objective</vt:lpstr>
      <vt:lpstr>Dataset &amp; Schema</vt:lpstr>
      <vt:lpstr>Python Work</vt:lpstr>
      <vt:lpstr>SQL Work</vt:lpstr>
      <vt:lpstr>Power BI – Interactive Dashboards</vt:lpstr>
      <vt:lpstr>Key Business Insights</vt:lpstr>
      <vt:lpstr>Learning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Baditya</dc:creator>
  <cp:lastModifiedBy>Sagar Baditya</cp:lastModifiedBy>
  <cp:revision>9</cp:revision>
  <dcterms:created xsi:type="dcterms:W3CDTF">2025-06-02T07:00:18Z</dcterms:created>
  <dcterms:modified xsi:type="dcterms:W3CDTF">2025-06-02T10:21:18Z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