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98" r:id="rId1"/>
  </p:sldMasterIdLst>
  <p:notesMasterIdLst>
    <p:notesMasterId r:id="rId11"/>
  </p:notesMasterIdLst>
  <p:sldIdLst>
    <p:sldId id="256" r:id="rId2"/>
    <p:sldId id="257" r:id="rId3"/>
    <p:sldId id="258" r:id="rId4"/>
    <p:sldId id="260" r:id="rId5"/>
    <p:sldId id="265" r:id="rId6"/>
    <p:sldId id="266" r:id="rId7"/>
    <p:sldId id="269" r:id="rId8"/>
    <p:sldId id="264"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F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2443"/>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13T12:06:09.69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1668 1,'-28'1,"0"1,-37 9,22-4,-1290 222,1229-202,39-8,126-29,78-3,-39 5,1361-69,-826 80,-648-2,0 1,0 0,0 1,0 1,1 0,-1 1,1 0,-12 7,-12 4,-211 86,-430 116,470-164,-275 60,385-108,447-85,-164 34,996-198,-1012 221,-194 24,-44 9,37-5,-139 28,-91 15,-1364 203,1611-250,-54 5,-70-1,123-7,23-1,33-1,-38 3,544-47,41-3,3 32,-586 18,0 0,0 0,0 0,0 1,0 0,5 1,-10-1,1-1,-1 0,0 0,0 0,0 0,1 0,-1 1,0-1,0 0,0 0,1 0,-1 0,0 1,0-1,0 0,0 0,0 1,0-1,0 0,0 0,1 0,-1 1,0-1,0 0,0 0,0 1,0-1,0 0,0 0,0 1,0-1,-1 0,1 0,0 1,0-1,0 0,0 0,0 0,0 1,0-1,0 0,-1 0,1 0,0 1,0-1,0 0,-1 0,1 0,0 0,0 1,0-1,-1 0,1 0,0 0,0 0,0 0,-1 0,1 0,-1 0,-12 7,-1 0,-1-1,-17 4,-891 217,834-208,-188 33,202-41,-127 1,156-14,32 0,30 0,440-25,366-4,-822 31,1 0,-1 0,1 0,0 0,-1 0,1 0,-1 1,1-1,-1-1,1 1,0 0,-1 0,1 0,-1 0,1 0,-1 0,1-1,-1 1,1 0,-1 0,1-1,-1 1,1 0,-1-1,1 0,-12-7,-32-10,39 16,-33-11,0 2,0 1,-64-7,97 17,0-1,0 0,0 0,1 0,-1 0,0-1,1 1,-6-4,8 4,1 1,-1 0,1-1,-1 1,1 0,0-1,-1 1,1-1,0 1,-1-1,1 1,0-1,0 1,-1-1,1 1,0-1,0 1,0-1,0 1,0-1,-1 1,1-1,0 0,1 0,-1 0,1 0,-1-1,1 1,-1 0,1 0,0 0,0 0,0 0,0 0,0 0,0 0,0 1,0-1,0 0,2-1,27-14,2 2,0 0,0 2,1 2,42-8,-51 12,505-112,-376 94,-138 24,-13 4,-28 8,-180 42,111-32,-105 23,-1-9,-2-9,-1-8,-229-9,422-10,6 0,0 0,0 0,0-1,0 1,0-1,0 0,0 0,-9-4,14 5,-1-1,1 1,0 0,-1 0,1 0,0-1,0 1,-1 0,1 0,0-1,0 1,-1 0,1-1,0 1,0 0,0-1,0 1,0 0,-1-1,1 1,0 0,0-1,0 1,0 0,0-1,0 1,0-1,0 1,0 0,0-1,0 1,1 0,-1-1,0 1,0 0,0-1,0 1,1 0,-1-1,0 1,0 0,1-1,5-6,0 1,0 0,1 0,0 0,0 1,0 0,1 1,-1-1,1 1,12-4,8-5,120-57,253-81,174-4,-545 148,159-33,-148 33,1 2,59 1,-98 4,0 0,-1 0,1 0,0 0,-1 1,1-1,0 1,-1 0,1-1,-1 1,1 0,-1 1,1-1,-1 0,0 1,1-1,-1 1,3 3,-4-4,-1 0,1 0,-1 0,0 0,1 0,-1 0,0 0,1 0,-1 0,0 0,0 0,0 0,0 0,0 0,0 0,-1 0,1 0,0 0,-1 1,0 1,0-1,-1 1,1-1,-1 1,1-1,-1 1,0-1,0 0,-3 2,-15 13,0-2,0-1,-43 22,-74 26,70-36,-1-3,-82 16,110-31,0-2,-1-2,1-1,-1-3,-53-5,91 5,1 0,-1-1,1 1,-1-1,0 0,1 1,0-1,-1 0,1-1,0 1,-1 0,1-1,0 1,0-1,-2-2,3 3,1 0,-1 0,1 0,-1 0,1-1,0 1,0 0,-1 0,1-1,0 1,0 0,0 0,0-1,0 1,0 0,1 0,-1 0,0-1,1 1,-1 0,1 0,-1 0,1 0,-1 0,1 0,0 0,0 0,-1 0,1 0,0 0,0 0,0 0,0 1,1-2,18-15,1 1,1 1,0 1,1 1,32-13,-25 11,474-193,-494 205,9-4,1 0,-1 1,1 2,32-5,-51 9,-1 0,1 0,-1 0,1-1,0 1,-1 0,1 0,-1 0,1 0,-1 0,1 1,-1-1,1 0,-1 0,1 0,-1 0,1 1,-1-1,1 0,-1 0,1 1,-1-1,1 0,-1 1,1 0,-8 8,-24 10,-56 17,-2-5,-121 27,131-37,2-4,50-13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77075-AC34-4A85-9D1E-04A6FF3EFAB2}" type="datetimeFigureOut">
              <a:rPr lang="en-IN" smtClean="0"/>
              <a:t>16-04-2025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73CEA-A1E4-403D-9498-9C226EA24BC9}" type="slidenum">
              <a:rPr lang="en-IN" smtClean="0"/>
              <a:t>‹#›</a:t>
            </a:fld>
            <a:endParaRPr lang="en-IN"/>
          </a:p>
        </p:txBody>
      </p:sp>
    </p:spTree>
    <p:extLst>
      <p:ext uri="{BB962C8B-B14F-4D97-AF65-F5344CB8AC3E}">
        <p14:creationId xmlns:p14="http://schemas.microsoft.com/office/powerpoint/2010/main" val="843060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73CEA-A1E4-403D-9498-9C226EA24BC9}" type="slidenum">
              <a:rPr lang="en-IN" smtClean="0"/>
              <a:t>2</a:t>
            </a:fld>
            <a:endParaRPr lang="en-IN"/>
          </a:p>
        </p:txBody>
      </p:sp>
    </p:spTree>
    <p:extLst>
      <p:ext uri="{BB962C8B-B14F-4D97-AF65-F5344CB8AC3E}">
        <p14:creationId xmlns:p14="http://schemas.microsoft.com/office/powerpoint/2010/main" val="11380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73CEA-A1E4-403D-9498-9C226EA24BC9}" type="slidenum">
              <a:rPr lang="en-IN" smtClean="0"/>
              <a:t>3</a:t>
            </a:fld>
            <a:endParaRPr lang="en-IN"/>
          </a:p>
        </p:txBody>
      </p:sp>
    </p:spTree>
    <p:extLst>
      <p:ext uri="{BB962C8B-B14F-4D97-AF65-F5344CB8AC3E}">
        <p14:creationId xmlns:p14="http://schemas.microsoft.com/office/powerpoint/2010/main" val="178793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73CEA-A1E4-403D-9498-9C226EA24BC9}" type="slidenum">
              <a:rPr lang="en-IN" smtClean="0"/>
              <a:t>4</a:t>
            </a:fld>
            <a:endParaRPr lang="en-IN"/>
          </a:p>
        </p:txBody>
      </p:sp>
    </p:spTree>
    <p:extLst>
      <p:ext uri="{BB962C8B-B14F-4D97-AF65-F5344CB8AC3E}">
        <p14:creationId xmlns:p14="http://schemas.microsoft.com/office/powerpoint/2010/main" val="334738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BB73CEA-A1E4-403D-9498-9C226EA24BC9}" type="slidenum">
              <a:rPr lang="en-IN" smtClean="0"/>
              <a:t>6</a:t>
            </a:fld>
            <a:endParaRPr lang="en-IN"/>
          </a:p>
        </p:txBody>
      </p:sp>
    </p:spTree>
    <p:extLst>
      <p:ext uri="{BB962C8B-B14F-4D97-AF65-F5344CB8AC3E}">
        <p14:creationId xmlns:p14="http://schemas.microsoft.com/office/powerpoint/2010/main" val="50264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B73CEA-A1E4-403D-9498-9C226EA24BC9}" type="slidenum">
              <a:rPr lang="en-IN" smtClean="0"/>
              <a:t>8</a:t>
            </a:fld>
            <a:endParaRPr lang="en-IN"/>
          </a:p>
        </p:txBody>
      </p:sp>
    </p:spTree>
    <p:extLst>
      <p:ext uri="{BB962C8B-B14F-4D97-AF65-F5344CB8AC3E}">
        <p14:creationId xmlns:p14="http://schemas.microsoft.com/office/powerpoint/2010/main" val="103835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4/16/2025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14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00751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7748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7744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1524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9503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4/16/2025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78252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27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983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84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16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46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78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37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270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5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4/16/2025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9625276"/>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B982-8FEF-34BA-E504-ADAC386BDCCE}"/>
              </a:ext>
            </a:extLst>
          </p:cNvPr>
          <p:cNvSpPr>
            <a:spLocks noGrp="1"/>
          </p:cNvSpPr>
          <p:nvPr>
            <p:ph type="ctrTitle"/>
          </p:nvPr>
        </p:nvSpPr>
        <p:spPr>
          <a:xfrm>
            <a:off x="1154955" y="1126340"/>
            <a:ext cx="8825658" cy="2677648"/>
          </a:xfrm>
        </p:spPr>
        <p:txBody>
          <a:bodyPr/>
          <a:lstStyle/>
          <a:p>
            <a:r>
              <a:rPr lang="en-US" sz="6600" dirty="0">
                <a:latin typeface="Times New Roman" panose="02020603050405020304" pitchFamily="18" charset="0"/>
                <a:cs typeface="Times New Roman" panose="02020603050405020304" pitchFamily="18" charset="0"/>
              </a:rPr>
              <a:t>Used Cars Price Analysis</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3E3C4C-9C36-F4B3-4C7B-5BC132F30D3C}"/>
              </a:ext>
            </a:extLst>
          </p:cNvPr>
          <p:cNvSpPr>
            <a:spLocks noGrp="1"/>
          </p:cNvSpPr>
          <p:nvPr>
            <p:ph type="subTitle" idx="1"/>
          </p:nvPr>
        </p:nvSpPr>
        <p:spPr>
          <a:xfrm>
            <a:off x="1154955" y="4545776"/>
            <a:ext cx="8825658" cy="861420"/>
          </a:xfrm>
        </p:spPr>
        <p:txBody>
          <a:bodyPr>
            <a:normAutofit/>
          </a:bodyPr>
          <a:lstStyle/>
          <a:p>
            <a:r>
              <a:rPr lang="en-US" sz="1600" u="sng" dirty="0">
                <a:latin typeface="Times New Roman" panose="02020603050405020304" pitchFamily="18" charset="0"/>
                <a:cs typeface="Times New Roman" panose="02020603050405020304" pitchFamily="18" charset="0"/>
              </a:rPr>
              <a:t>Presented by : </a:t>
            </a:r>
          </a:p>
          <a:p>
            <a:r>
              <a:rPr lang="en-US" sz="2400" b="1" dirty="0">
                <a:latin typeface="Times New Roman" panose="02020603050405020304" pitchFamily="18" charset="0"/>
                <a:cs typeface="Times New Roman" panose="02020603050405020304" pitchFamily="18" charset="0"/>
              </a:rPr>
              <a:t>sagar baditya</a:t>
            </a:r>
          </a:p>
        </p:txBody>
      </p:sp>
    </p:spTree>
    <p:extLst>
      <p:ext uri="{BB962C8B-B14F-4D97-AF65-F5344CB8AC3E}">
        <p14:creationId xmlns:p14="http://schemas.microsoft.com/office/powerpoint/2010/main" val="190955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9137-F901-3E10-8313-B23EBB865930}"/>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1A2512F2-7C6E-65B2-3444-44351DE42E86}"/>
              </a:ext>
            </a:extLst>
          </p:cNvPr>
          <p:cNvSpPr>
            <a:spLocks noGrp="1"/>
          </p:cNvSpPr>
          <p:nvPr>
            <p:ph type="body" sz="half" idx="4294967295"/>
          </p:nvPr>
        </p:nvSpPr>
        <p:spPr>
          <a:xfrm>
            <a:off x="726274" y="2834158"/>
            <a:ext cx="10739452" cy="2954790"/>
          </a:xfrm>
        </p:spPr>
        <p:txBody>
          <a:bodyPr>
            <a:normAutofit lnSpcReduction="10000"/>
          </a:bodyPr>
          <a:lstStyle/>
          <a:p>
            <a:pPr algn="just">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The used car market in India has witnessed significant growth in recent years, driven by the rising demand for affordable personal transportation and growing trust in pre-owned vehicle platforms.</a:t>
            </a:r>
          </a:p>
          <a:p>
            <a:pPr marL="0" indent="0" algn="just">
              <a:buNone/>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With a wide variety of brands, models, and price segments available, the market caters to diverse consumer needs, making used cars a practical and popular choice in both urban and rural areas.</a:t>
            </a:r>
          </a:p>
          <a:p>
            <a:pPr algn="just">
              <a:buFont typeface="Wingdings" panose="05000000000000000000" pitchFamily="2" charset="2"/>
              <a:buChar char="v"/>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This project aims to analyze the prices of used cars across India using data collected from platforms like Spinny. The primary objective is to explore how car prices vary based on brand, fuel type, transmission, and other key features.</a:t>
            </a:r>
          </a:p>
        </p:txBody>
      </p:sp>
      <p:pic>
        <p:nvPicPr>
          <p:cNvPr id="9" name="Picture 8">
            <a:extLst>
              <a:ext uri="{FF2B5EF4-FFF2-40B4-BE49-F238E27FC236}">
                <a16:creationId xmlns:a16="http://schemas.microsoft.com/office/drawing/2014/main" id="{45110382-8EB6-E0EE-C490-6F4428A62660}"/>
              </a:ext>
            </a:extLst>
          </p:cNvPr>
          <p:cNvPicPr>
            <a:picLocks noChangeAspect="1"/>
          </p:cNvPicPr>
          <p:nvPr/>
        </p:nvPicPr>
        <p:blipFill>
          <a:blip r:embed="rId3">
            <a:duotone>
              <a:schemeClr val="accent6">
                <a:shade val="45000"/>
                <a:satMod val="135000"/>
              </a:schemeClr>
              <a:prstClr val="white"/>
            </a:duotone>
            <a:alphaModFix amt="15000"/>
          </a:blip>
          <a:stretch>
            <a:fillRect/>
          </a:stretch>
        </p:blipFill>
        <p:spPr>
          <a:xfrm>
            <a:off x="4050904" y="2541440"/>
            <a:ext cx="4713107" cy="3540227"/>
          </a:xfrm>
          <a:prstGeom prst="rect">
            <a:avLst/>
          </a:prstGeom>
        </p:spPr>
      </p:pic>
      <p:pic>
        <p:nvPicPr>
          <p:cNvPr id="11" name="Picture 10">
            <a:extLst>
              <a:ext uri="{FF2B5EF4-FFF2-40B4-BE49-F238E27FC236}">
                <a16:creationId xmlns:a16="http://schemas.microsoft.com/office/drawing/2014/main" id="{749ED11B-BD4C-DAEE-0667-1FE82AB5A358}"/>
              </a:ext>
            </a:extLst>
          </p:cNvPr>
          <p:cNvPicPr>
            <a:picLocks noChangeAspect="1"/>
          </p:cNvPicPr>
          <p:nvPr/>
        </p:nvPicPr>
        <p:blipFill>
          <a:blip r:embed="rId4">
            <a:duotone>
              <a:schemeClr val="accent6">
                <a:shade val="45000"/>
                <a:satMod val="135000"/>
              </a:schemeClr>
              <a:prstClr val="white"/>
            </a:duotone>
            <a:alphaModFix amt="15000"/>
          </a:blip>
          <a:stretch>
            <a:fillRect/>
          </a:stretch>
        </p:blipFill>
        <p:spPr>
          <a:xfrm>
            <a:off x="6841219" y="3964750"/>
            <a:ext cx="1353400" cy="1210916"/>
          </a:xfrm>
          <a:prstGeom prst="rect">
            <a:avLst/>
          </a:prstGeom>
        </p:spPr>
      </p:pic>
    </p:spTree>
    <p:extLst>
      <p:ext uri="{BB962C8B-B14F-4D97-AF65-F5344CB8AC3E}">
        <p14:creationId xmlns:p14="http://schemas.microsoft.com/office/powerpoint/2010/main" val="29576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F87536-8CEF-A67D-2459-B7F454149F25}"/>
              </a:ext>
            </a:extLst>
          </p:cNvPr>
          <p:cNvSpPr>
            <a:spLocks noGrp="1"/>
          </p:cNvSpPr>
          <p:nvPr>
            <p:ph type="title"/>
          </p:nvPr>
        </p:nvSpPr>
        <p:spPr>
          <a:xfrm>
            <a:off x="663340" y="2428568"/>
            <a:ext cx="4108723" cy="1681315"/>
          </a:xfrm>
        </p:spPr>
        <p:txBody>
          <a:bodyPr>
            <a:normAutofit/>
          </a:bodyPr>
          <a:lstStyle/>
          <a:p>
            <a:pPr algn="ctr"/>
            <a:r>
              <a:rPr lang="en-US" sz="3400" dirty="0">
                <a:latin typeface="Times New Roman" panose="02020603050405020304" pitchFamily="18" charset="0"/>
                <a:cs typeface="Times New Roman" panose="02020603050405020304" pitchFamily="18" charset="0"/>
              </a:rPr>
              <a:t>Web Scraping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and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Data Collection</a:t>
            </a:r>
            <a:endParaRPr lang="en-IN" sz="3400" dirty="0">
              <a:latin typeface="Times New Roman" panose="02020603050405020304" pitchFamily="18" charset="0"/>
              <a:cs typeface="Times New Roman" panose="02020603050405020304" pitchFamily="18" charset="0"/>
            </a:endParaRPr>
          </a:p>
        </p:txBody>
      </p:sp>
      <p:pic>
        <p:nvPicPr>
          <p:cNvPr id="10" name="Content Placeholder 9" descr="Internet with solid fill">
            <a:extLst>
              <a:ext uri="{FF2B5EF4-FFF2-40B4-BE49-F238E27FC236}">
                <a16:creationId xmlns:a16="http://schemas.microsoft.com/office/drawing/2014/main" id="{4A71386E-80A3-4580-6F55-5617F0481F3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990481" y="1049330"/>
            <a:ext cx="698090" cy="797819"/>
          </a:xfrm>
        </p:spPr>
      </p:pic>
      <p:sp>
        <p:nvSpPr>
          <p:cNvPr id="11" name="TextBox 10">
            <a:extLst>
              <a:ext uri="{FF2B5EF4-FFF2-40B4-BE49-F238E27FC236}">
                <a16:creationId xmlns:a16="http://schemas.microsoft.com/office/drawing/2014/main" id="{9152AEFC-E247-34DA-2C56-39912B66EAE1}"/>
              </a:ext>
            </a:extLst>
          </p:cNvPr>
          <p:cNvSpPr txBox="1"/>
          <p:nvPr/>
        </p:nvSpPr>
        <p:spPr>
          <a:xfrm>
            <a:off x="5761703" y="1049330"/>
            <a:ext cx="2015613" cy="400110"/>
          </a:xfrm>
          <a:prstGeom prst="rect">
            <a:avLst/>
          </a:prstGeom>
          <a:noFill/>
        </p:spPr>
        <p:txBody>
          <a:bodyPr wrap="square" rtlCol="0">
            <a:spAutoFit/>
          </a:bodyPr>
          <a:lstStyle/>
          <a:p>
            <a:r>
              <a:rPr lang="en-US" sz="2000" b="1" u="sng" dirty="0">
                <a:solidFill>
                  <a:schemeClr val="accent1"/>
                </a:solidFill>
                <a:latin typeface="Times New Roman" panose="02020603050405020304" pitchFamily="18" charset="0"/>
                <a:cs typeface="Times New Roman" panose="02020603050405020304" pitchFamily="18" charset="0"/>
              </a:rPr>
              <a:t>Website Used</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EE26B8-115F-CF5E-AD0E-54D9CC662AF3}"/>
              </a:ext>
            </a:extLst>
          </p:cNvPr>
          <p:cNvSpPr txBox="1"/>
          <p:nvPr/>
        </p:nvSpPr>
        <p:spPr>
          <a:xfrm>
            <a:off x="5761702" y="1380323"/>
            <a:ext cx="5889523" cy="553998"/>
          </a:xfrm>
          <a:prstGeom prst="rect">
            <a:avLst/>
          </a:prstGeom>
          <a:noFill/>
        </p:spPr>
        <p:txBody>
          <a:bodyPr wrap="square" rtlCol="0">
            <a:spAutoFit/>
          </a:bodyPr>
          <a:lstStyle/>
          <a:p>
            <a:r>
              <a:rPr lang="en-US" sz="1500" b="1" dirty="0">
                <a:solidFill>
                  <a:schemeClr val="tx1">
                    <a:lumMod val="95000"/>
                    <a:lumOff val="5000"/>
                  </a:schemeClr>
                </a:solidFill>
                <a:latin typeface="Times New Roman" panose="02020603050405020304" pitchFamily="18" charset="0"/>
                <a:cs typeface="Times New Roman" panose="02020603050405020304" pitchFamily="18" charset="0"/>
              </a:rPr>
              <a:t>Data was extracted from Spinny.com, a prominent platform for  used car listing.</a:t>
            </a:r>
            <a:endParaRPr lang="en-IN" sz="15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4" name="Graphic 13" descr="Network with solid fill">
            <a:extLst>
              <a:ext uri="{FF2B5EF4-FFF2-40B4-BE49-F238E27FC236}">
                <a16:creationId xmlns:a16="http://schemas.microsoft.com/office/drawing/2014/main" id="{0990E53E-2E62-3118-16F0-8060E531EC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0316" y="2138938"/>
            <a:ext cx="689431" cy="689431"/>
          </a:xfrm>
          <a:prstGeom prst="rect">
            <a:avLst/>
          </a:prstGeom>
        </p:spPr>
      </p:pic>
      <p:sp>
        <p:nvSpPr>
          <p:cNvPr id="17" name="TextBox 16">
            <a:extLst>
              <a:ext uri="{FF2B5EF4-FFF2-40B4-BE49-F238E27FC236}">
                <a16:creationId xmlns:a16="http://schemas.microsoft.com/office/drawing/2014/main" id="{C6D48D6D-C004-8DCF-1BFC-44D879DB6F88}"/>
              </a:ext>
            </a:extLst>
          </p:cNvPr>
          <p:cNvSpPr txBox="1"/>
          <p:nvPr/>
        </p:nvSpPr>
        <p:spPr>
          <a:xfrm>
            <a:off x="5771539" y="2090351"/>
            <a:ext cx="4763725" cy="400110"/>
          </a:xfrm>
          <a:prstGeom prst="rect">
            <a:avLst/>
          </a:prstGeom>
          <a:noFill/>
        </p:spPr>
        <p:txBody>
          <a:bodyPr wrap="square">
            <a:spAutoFit/>
          </a:bodyPr>
          <a:lstStyle/>
          <a:p>
            <a:r>
              <a:rPr lang="en-US" sz="2000" b="1" u="sng" dirty="0">
                <a:solidFill>
                  <a:schemeClr val="accent1"/>
                </a:solidFill>
                <a:latin typeface="Times New Roman" panose="02020603050405020304" pitchFamily="18" charset="0"/>
                <a:cs typeface="Times New Roman" panose="02020603050405020304" pitchFamily="18" charset="0"/>
              </a:rPr>
              <a:t>Key Data Points</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E02FF60-2114-0E31-BD61-81CB8BCE9F10}"/>
              </a:ext>
            </a:extLst>
          </p:cNvPr>
          <p:cNvSpPr txBox="1"/>
          <p:nvPr/>
        </p:nvSpPr>
        <p:spPr>
          <a:xfrm>
            <a:off x="5771539" y="2441251"/>
            <a:ext cx="5757120" cy="553998"/>
          </a:xfrm>
          <a:prstGeom prst="rect">
            <a:avLst/>
          </a:prstGeom>
          <a:noFill/>
        </p:spPr>
        <p:txBody>
          <a:bodyPr wrap="square" rtlCol="0">
            <a:spAutoFit/>
          </a:bodyPr>
          <a:lstStyle>
            <a:defPPr>
              <a:defRPr lang="en-US"/>
            </a:defPPr>
            <a:lvl1pPr>
              <a:defRPr sz="1400">
                <a:solidFill>
                  <a:schemeClr val="tx1">
                    <a:lumMod val="95000"/>
                    <a:lumOff val="5000"/>
                  </a:schemeClr>
                </a:solidFill>
              </a:defRPr>
            </a:lvl1pPr>
          </a:lstStyle>
          <a:p>
            <a:r>
              <a:rPr lang="en-US" sz="1500" b="1" dirty="0">
                <a:latin typeface="Times New Roman" panose="02020603050405020304" pitchFamily="18" charset="0"/>
                <a:cs typeface="Times New Roman" panose="02020603050405020304" pitchFamily="18" charset="0"/>
              </a:rPr>
              <a:t>Focused on extracting car model, year of manufacture, driven, fuel type, transmission, and location.</a:t>
            </a:r>
            <a:endParaRPr lang="en-IN" sz="1500" b="1" dirty="0">
              <a:latin typeface="Times New Roman" panose="02020603050405020304" pitchFamily="18" charset="0"/>
              <a:cs typeface="Times New Roman" panose="02020603050405020304" pitchFamily="18" charset="0"/>
            </a:endParaRPr>
          </a:p>
        </p:txBody>
      </p:sp>
      <p:pic>
        <p:nvPicPr>
          <p:cNvPr id="20" name="Graphic 19" descr="Closed book with solid fill">
            <a:extLst>
              <a:ext uri="{FF2B5EF4-FFF2-40B4-BE49-F238E27FC236}">
                <a16:creationId xmlns:a16="http://schemas.microsoft.com/office/drawing/2014/main" id="{B49E41B9-3E1E-F3D0-180A-702CE21766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80652" y="3223904"/>
            <a:ext cx="756475" cy="650398"/>
          </a:xfrm>
          <a:prstGeom prst="rect">
            <a:avLst/>
          </a:prstGeom>
        </p:spPr>
      </p:pic>
      <p:sp>
        <p:nvSpPr>
          <p:cNvPr id="21" name="TextBox 20">
            <a:extLst>
              <a:ext uri="{FF2B5EF4-FFF2-40B4-BE49-F238E27FC236}">
                <a16:creationId xmlns:a16="http://schemas.microsoft.com/office/drawing/2014/main" id="{AC6F071A-628C-35B4-9174-FEA9D54E6A00}"/>
              </a:ext>
            </a:extLst>
          </p:cNvPr>
          <p:cNvSpPr txBox="1"/>
          <p:nvPr/>
        </p:nvSpPr>
        <p:spPr>
          <a:xfrm>
            <a:off x="5766627" y="3127648"/>
            <a:ext cx="4763725" cy="400110"/>
          </a:xfrm>
          <a:prstGeom prst="rect">
            <a:avLst/>
          </a:prstGeom>
          <a:noFill/>
        </p:spPr>
        <p:txBody>
          <a:bodyPr wrap="square">
            <a:spAutoFit/>
          </a:bodyPr>
          <a:lstStyle/>
          <a:p>
            <a:r>
              <a:rPr lang="en-US" sz="2000" b="1" u="sng" dirty="0">
                <a:solidFill>
                  <a:schemeClr val="accent1"/>
                </a:solidFill>
                <a:latin typeface="Times New Roman" panose="02020603050405020304" pitchFamily="18" charset="0"/>
                <a:cs typeface="Times New Roman" panose="02020603050405020304" pitchFamily="18" charset="0"/>
              </a:rPr>
              <a:t>Python Library</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5AE6CAF-B371-3104-35FD-BEF795F688A6}"/>
              </a:ext>
            </a:extLst>
          </p:cNvPr>
          <p:cNvSpPr txBox="1"/>
          <p:nvPr/>
        </p:nvSpPr>
        <p:spPr>
          <a:xfrm>
            <a:off x="5766627" y="3478548"/>
            <a:ext cx="5884598" cy="553998"/>
          </a:xfrm>
          <a:prstGeom prst="rect">
            <a:avLst/>
          </a:prstGeom>
          <a:noFill/>
        </p:spPr>
        <p:txBody>
          <a:bodyPr wrap="square" rtlCol="0">
            <a:spAutoFit/>
          </a:bodyPr>
          <a:lstStyle>
            <a:defPPr>
              <a:defRPr lang="en-US"/>
            </a:defPPr>
            <a:lvl1pPr>
              <a:defRPr sz="1400">
                <a:solidFill>
                  <a:schemeClr val="tx1">
                    <a:lumMod val="95000"/>
                    <a:lumOff val="5000"/>
                  </a:schemeClr>
                </a:solidFill>
              </a:defRPr>
            </a:lvl1pPr>
          </a:lstStyle>
          <a:p>
            <a:r>
              <a:rPr lang="en-US" sz="1500" b="1" dirty="0">
                <a:latin typeface="Times New Roman" panose="02020603050405020304" pitchFamily="18" charset="0"/>
                <a:cs typeface="Times New Roman" panose="02020603050405020304" pitchFamily="18" charset="0"/>
              </a:rPr>
              <a:t>Used selenium for dynamic browsing, </a:t>
            </a:r>
          </a:p>
          <a:p>
            <a:r>
              <a:rPr lang="en-US" sz="1500" b="1" dirty="0">
                <a:latin typeface="Times New Roman" panose="02020603050405020304" pitchFamily="18" charset="0"/>
                <a:cs typeface="Times New Roman" panose="02020603050405020304" pitchFamily="18" charset="0"/>
              </a:rPr>
              <a:t>BeautifulSoup for HTML parsing, Pandas for data handling.</a:t>
            </a:r>
            <a:endParaRPr lang="en-IN" sz="1500"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2C5A2759-2560-6E77-F4A3-3813647A11A2}"/>
              </a:ext>
            </a:extLst>
          </p:cNvPr>
          <p:cNvSpPr txBox="1"/>
          <p:nvPr/>
        </p:nvSpPr>
        <p:spPr>
          <a:xfrm>
            <a:off x="5756791" y="4151401"/>
            <a:ext cx="2443312" cy="400110"/>
          </a:xfrm>
          <a:prstGeom prst="rect">
            <a:avLst/>
          </a:prstGeom>
          <a:noFill/>
        </p:spPr>
        <p:txBody>
          <a:bodyPr wrap="square" rtlCol="0">
            <a:spAutoFit/>
          </a:bodyPr>
          <a:lstStyle/>
          <a:p>
            <a:r>
              <a:rPr lang="en-US" sz="2000" b="1" u="sng" dirty="0">
                <a:solidFill>
                  <a:schemeClr val="accent1"/>
                </a:solidFill>
                <a:latin typeface="Times New Roman" panose="02020603050405020304" pitchFamily="18" charset="0"/>
                <a:cs typeface="Times New Roman" panose="02020603050405020304" pitchFamily="18" charset="0"/>
              </a:rPr>
              <a:t>Data Accuracy</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06705A1C-E1BA-18A4-99CD-68962C017970}"/>
              </a:ext>
            </a:extLst>
          </p:cNvPr>
          <p:cNvSpPr txBox="1"/>
          <p:nvPr/>
        </p:nvSpPr>
        <p:spPr>
          <a:xfrm>
            <a:off x="5756791" y="4482394"/>
            <a:ext cx="5771868" cy="553998"/>
          </a:xfrm>
          <a:prstGeom prst="rect">
            <a:avLst/>
          </a:prstGeom>
          <a:noFill/>
        </p:spPr>
        <p:txBody>
          <a:bodyPr wrap="square" rtlCol="0">
            <a:spAutoFit/>
          </a:bodyPr>
          <a:lstStyle/>
          <a:p>
            <a:r>
              <a:rPr lang="en-US" sz="1500" b="1" dirty="0">
                <a:solidFill>
                  <a:schemeClr val="tx1">
                    <a:lumMod val="95000"/>
                    <a:lumOff val="5000"/>
                  </a:schemeClr>
                </a:solidFill>
                <a:latin typeface="Times New Roman" panose="02020603050405020304" pitchFamily="18" charset="0"/>
                <a:cs typeface="Times New Roman" panose="02020603050405020304" pitchFamily="18" charset="0"/>
              </a:rPr>
              <a:t>Implemented measures to verify the accuracy and completeness of  the scraped data.</a:t>
            </a:r>
            <a:endParaRPr lang="en-IN" sz="15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1" name="Graphic 30" descr="Bullseye with solid fill">
            <a:extLst>
              <a:ext uri="{FF2B5EF4-FFF2-40B4-BE49-F238E27FC236}">
                <a16:creationId xmlns:a16="http://schemas.microsoft.com/office/drawing/2014/main" id="{41CB0B27-703E-0C61-60D3-9548072E72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24676" y="4206260"/>
            <a:ext cx="702457" cy="702457"/>
          </a:xfrm>
          <a:prstGeom prst="rect">
            <a:avLst/>
          </a:prstGeom>
        </p:spPr>
      </p:pic>
      <p:pic>
        <p:nvPicPr>
          <p:cNvPr id="34" name="Graphic 33" descr="Document with solid fill">
            <a:extLst>
              <a:ext uri="{FF2B5EF4-FFF2-40B4-BE49-F238E27FC236}">
                <a16:creationId xmlns:a16="http://schemas.microsoft.com/office/drawing/2014/main" id="{1A4DC26C-B3BF-0AE6-9C52-8E107BB642C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44502" y="5251688"/>
            <a:ext cx="702457" cy="702457"/>
          </a:xfrm>
          <a:prstGeom prst="rect">
            <a:avLst/>
          </a:prstGeom>
        </p:spPr>
      </p:pic>
      <p:sp>
        <p:nvSpPr>
          <p:cNvPr id="35" name="TextBox 34">
            <a:extLst>
              <a:ext uri="{FF2B5EF4-FFF2-40B4-BE49-F238E27FC236}">
                <a16:creationId xmlns:a16="http://schemas.microsoft.com/office/drawing/2014/main" id="{C551B77A-F36B-8950-B3C3-56FF4FB250E3}"/>
              </a:ext>
            </a:extLst>
          </p:cNvPr>
          <p:cNvSpPr txBox="1"/>
          <p:nvPr/>
        </p:nvSpPr>
        <p:spPr>
          <a:xfrm>
            <a:off x="5756791" y="5183799"/>
            <a:ext cx="2015613" cy="400110"/>
          </a:xfrm>
          <a:prstGeom prst="rect">
            <a:avLst/>
          </a:prstGeom>
          <a:noFill/>
        </p:spPr>
        <p:txBody>
          <a:bodyPr wrap="square" rtlCol="0">
            <a:spAutoFit/>
          </a:bodyPr>
          <a:lstStyle/>
          <a:p>
            <a:r>
              <a:rPr lang="en-US" sz="2000" b="1" u="sng" dirty="0">
                <a:solidFill>
                  <a:schemeClr val="accent1"/>
                </a:solidFill>
                <a:latin typeface="Times New Roman" panose="02020603050405020304" pitchFamily="18" charset="0"/>
                <a:cs typeface="Times New Roman" panose="02020603050405020304" pitchFamily="18" charset="0"/>
              </a:rPr>
              <a:t>Saved</a:t>
            </a:r>
            <a:endParaRPr lang="en-IN" sz="2000" b="1" u="sng" dirty="0">
              <a:solidFill>
                <a:schemeClr val="accent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697B3661-3BB7-F5FA-ED0F-FD4BED82455A}"/>
              </a:ext>
            </a:extLst>
          </p:cNvPr>
          <p:cNvSpPr txBox="1"/>
          <p:nvPr/>
        </p:nvSpPr>
        <p:spPr>
          <a:xfrm>
            <a:off x="5756791" y="5514792"/>
            <a:ext cx="5894434" cy="553998"/>
          </a:xfrm>
          <a:prstGeom prst="rect">
            <a:avLst/>
          </a:prstGeom>
          <a:noFill/>
        </p:spPr>
        <p:txBody>
          <a:bodyPr wrap="square" rtlCol="0">
            <a:spAutoFit/>
          </a:bodyPr>
          <a:lstStyle/>
          <a:p>
            <a:r>
              <a:rPr lang="en-US" sz="1500" b="1" dirty="0">
                <a:solidFill>
                  <a:schemeClr val="tx1">
                    <a:lumMod val="95000"/>
                    <a:lumOff val="5000"/>
                  </a:schemeClr>
                </a:solidFill>
                <a:latin typeface="Times New Roman" panose="02020603050405020304" pitchFamily="18" charset="0"/>
                <a:cs typeface="Times New Roman" panose="02020603050405020304" pitchFamily="18" charset="0"/>
              </a:rPr>
              <a:t>Saved the dataframe into .csv format using Pandas, forming the foundation for further cleaning, transformation, and visualization.</a:t>
            </a:r>
            <a:endParaRPr lang="en-IN" sz="15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487523-2387-31E7-0468-1E20885D518E}"/>
              </a:ext>
            </a:extLst>
          </p:cNvPr>
          <p:cNvPicPr>
            <a:picLocks noChangeAspect="1"/>
          </p:cNvPicPr>
          <p:nvPr/>
        </p:nvPicPr>
        <p:blipFill>
          <a:blip r:embed="rId13">
            <a:duotone>
              <a:schemeClr val="accent6">
                <a:shade val="45000"/>
                <a:satMod val="135000"/>
              </a:schemeClr>
              <a:prstClr val="white"/>
            </a:duotone>
            <a:alphaModFix amt="10000"/>
          </a:blip>
          <a:stretch>
            <a:fillRect/>
          </a:stretch>
        </p:blipFill>
        <p:spPr>
          <a:xfrm>
            <a:off x="6580764" y="573552"/>
            <a:ext cx="5298713" cy="5298713"/>
          </a:xfrm>
          <a:prstGeom prst="rect">
            <a:avLst/>
          </a:prstGeom>
        </p:spPr>
      </p:pic>
    </p:spTree>
    <p:extLst>
      <p:ext uri="{BB962C8B-B14F-4D97-AF65-F5344CB8AC3E}">
        <p14:creationId xmlns:p14="http://schemas.microsoft.com/office/powerpoint/2010/main" val="387183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ED559-B737-6722-39AF-4640B6F4AFF0}"/>
              </a:ext>
            </a:extLst>
          </p:cNvPr>
          <p:cNvSpPr>
            <a:spLocks noGrp="1"/>
          </p:cNvSpPr>
          <p:nvPr>
            <p:ph idx="1"/>
          </p:nvPr>
        </p:nvSpPr>
        <p:spPr>
          <a:xfrm>
            <a:off x="5269881" y="993058"/>
            <a:ext cx="6754971" cy="5083280"/>
          </a:xfrm>
        </p:spPr>
        <p:txBody>
          <a:bodyPr>
            <a:noAutofit/>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Removed duplicate entries to avoid data repetition.</a:t>
            </a:r>
          </a:p>
          <a:p>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Handled missing values by removing or imputing them.</a:t>
            </a:r>
          </a:p>
          <a:p>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Corrected data types using Power Query (e.g., text → number).</a:t>
            </a:r>
          </a:p>
          <a:p>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Standardized values (e.g., fuel types, car brands).</a:t>
            </a:r>
          </a:p>
          <a:p>
            <a:pPr marL="0" indent="0">
              <a:buNone/>
            </a:pP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Utilized</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Power Query to streamline the data transformation process.</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itle 5">
            <a:extLst>
              <a:ext uri="{FF2B5EF4-FFF2-40B4-BE49-F238E27FC236}">
                <a16:creationId xmlns:a16="http://schemas.microsoft.com/office/drawing/2014/main" id="{68F57690-53AE-B109-86FB-29B8EE003DFE}"/>
              </a:ext>
            </a:extLst>
          </p:cNvPr>
          <p:cNvSpPr txBox="1">
            <a:spLocks/>
          </p:cNvSpPr>
          <p:nvPr/>
        </p:nvSpPr>
        <p:spPr bwMode="gray">
          <a:xfrm>
            <a:off x="594516" y="2438391"/>
            <a:ext cx="3859496" cy="1681315"/>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latin typeface="Times New Roman" panose="02020603050405020304" pitchFamily="18" charset="0"/>
                <a:cs typeface="Times New Roman" panose="02020603050405020304" pitchFamily="18" charset="0"/>
              </a:rPr>
              <a:t>Data Cleaning</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and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Transformation</a:t>
            </a:r>
            <a:endParaRPr lang="en-IN" sz="36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7F8B1BF3-A131-D24C-82E6-9159766703FD}"/>
              </a:ext>
            </a:extLst>
          </p:cNvPr>
          <p:cNvPicPr>
            <a:picLocks noChangeAspect="1"/>
          </p:cNvPicPr>
          <p:nvPr/>
        </p:nvPicPr>
        <p:blipFill>
          <a:blip r:embed="rId3">
            <a:duotone>
              <a:schemeClr val="accent6">
                <a:shade val="45000"/>
                <a:satMod val="135000"/>
              </a:schemeClr>
              <a:prstClr val="white"/>
            </a:duotone>
            <a:alphaModFix amt="10000"/>
          </a:blip>
          <a:stretch>
            <a:fillRect/>
          </a:stretch>
        </p:blipFill>
        <p:spPr>
          <a:xfrm>
            <a:off x="6474879" y="1238866"/>
            <a:ext cx="4876800" cy="4876800"/>
          </a:xfrm>
          <a:prstGeom prst="rect">
            <a:avLst/>
          </a:prstGeom>
        </p:spPr>
      </p:pic>
    </p:spTree>
    <p:extLst>
      <p:ext uri="{BB962C8B-B14F-4D97-AF65-F5344CB8AC3E}">
        <p14:creationId xmlns:p14="http://schemas.microsoft.com/office/powerpoint/2010/main" val="65126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6D50-6786-ABF3-0221-EB1FABC6B8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Visualization &amp; Dashboards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FD667F3-DB3C-22C4-911F-7FB6EBB2108E}"/>
              </a:ext>
            </a:extLst>
          </p:cNvPr>
          <p:cNvSpPr>
            <a:spLocks noGrp="1"/>
          </p:cNvSpPr>
          <p:nvPr>
            <p:ph type="body" sz="half" idx="2"/>
          </p:nvPr>
        </p:nvSpPr>
        <p:spPr>
          <a:xfrm>
            <a:off x="1154954" y="3543300"/>
            <a:ext cx="10220969" cy="2070919"/>
          </a:xfrm>
        </p:spPr>
        <p:txBody>
          <a:bodyPr>
            <a:normAutofit/>
          </a:bodyPr>
          <a:lstStyle/>
          <a:p>
            <a:pPr marL="285750" indent="-285750">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Create interactive dashboards and visualizations for analyzing used car data across various dimensions using Power BI</a:t>
            </a:r>
          </a:p>
          <a:p>
            <a:pPr marL="285750" indent="-285750">
              <a:buFont typeface="Wingdings" panose="05000000000000000000" pitchFamily="2" charset="2"/>
              <a:buChar char="v"/>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Utilized within Power BI to create custom measures and calculations for deeper insights.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295EB4-8CC4-F7B2-B726-2D0873D83208}"/>
              </a:ext>
            </a:extLst>
          </p:cNvPr>
          <p:cNvPicPr>
            <a:picLocks noChangeAspect="1"/>
          </p:cNvPicPr>
          <p:nvPr/>
        </p:nvPicPr>
        <p:blipFill>
          <a:blip r:embed="rId2">
            <a:duotone>
              <a:schemeClr val="accent6">
                <a:shade val="45000"/>
                <a:satMod val="135000"/>
              </a:schemeClr>
              <a:prstClr val="white"/>
            </a:duotone>
            <a:alphaModFix amt="10000"/>
          </a:blip>
          <a:stretch>
            <a:fillRect/>
          </a:stretch>
        </p:blipFill>
        <p:spPr>
          <a:xfrm>
            <a:off x="3527490" y="3314700"/>
            <a:ext cx="5137019" cy="3308257"/>
          </a:xfrm>
          <a:prstGeom prst="rect">
            <a:avLst/>
          </a:prstGeom>
        </p:spPr>
      </p:pic>
    </p:spTree>
    <p:extLst>
      <p:ext uri="{BB962C8B-B14F-4D97-AF65-F5344CB8AC3E}">
        <p14:creationId xmlns:p14="http://schemas.microsoft.com/office/powerpoint/2010/main" val="318013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9B4779-4458-4192-56BB-449AA90DC8E4}"/>
              </a:ext>
            </a:extLst>
          </p:cNvPr>
          <p:cNvPicPr>
            <a:picLocks noChangeAspect="1"/>
          </p:cNvPicPr>
          <p:nvPr/>
        </p:nvPicPr>
        <p:blipFill>
          <a:blip r:embed="rId3"/>
          <a:stretch>
            <a:fillRect/>
          </a:stretch>
        </p:blipFill>
        <p:spPr>
          <a:xfrm>
            <a:off x="1419519" y="1292847"/>
            <a:ext cx="9220469" cy="478866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7A15686-2405-EECB-C8AB-27EF2C54FA4A}"/>
                  </a:ext>
                </a:extLst>
              </p14:cNvPr>
              <p14:cNvContentPartPr/>
              <p14:nvPr/>
            </p14:nvContentPartPr>
            <p14:xfrm>
              <a:off x="10205288" y="452028"/>
              <a:ext cx="869400" cy="347760"/>
            </p14:xfrm>
          </p:contentPart>
        </mc:Choice>
        <mc:Fallback xmlns="">
          <p:pic>
            <p:nvPicPr>
              <p:cNvPr id="3" name="Ink 2">
                <a:extLst>
                  <a:ext uri="{FF2B5EF4-FFF2-40B4-BE49-F238E27FC236}">
                    <a16:creationId xmlns:a16="http://schemas.microsoft.com/office/drawing/2014/main" id="{87A15686-2405-EECB-C8AB-27EF2C54FA4A}"/>
                  </a:ext>
                </a:extLst>
              </p:cNvPr>
              <p:cNvPicPr/>
              <p:nvPr/>
            </p:nvPicPr>
            <p:blipFill>
              <a:blip r:embed="rId5"/>
              <a:stretch>
                <a:fillRect/>
              </a:stretch>
            </p:blipFill>
            <p:spPr>
              <a:xfrm>
                <a:off x="10151288" y="344388"/>
                <a:ext cx="977040" cy="563400"/>
              </a:xfrm>
              <a:prstGeom prst="rect">
                <a:avLst/>
              </a:prstGeom>
            </p:spPr>
          </p:pic>
        </mc:Fallback>
      </mc:AlternateContent>
      <p:sp>
        <p:nvSpPr>
          <p:cNvPr id="12" name="Subtitle 9">
            <a:extLst>
              <a:ext uri="{FF2B5EF4-FFF2-40B4-BE49-F238E27FC236}">
                <a16:creationId xmlns:a16="http://schemas.microsoft.com/office/drawing/2014/main" id="{A4C872C2-668B-DD21-2311-6D29C2401DFE}"/>
              </a:ext>
            </a:extLst>
          </p:cNvPr>
          <p:cNvSpPr txBox="1">
            <a:spLocks/>
          </p:cNvSpPr>
          <p:nvPr/>
        </p:nvSpPr>
        <p:spPr bwMode="gray">
          <a:xfrm>
            <a:off x="1384550" y="63298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400" u="sng" dirty="0">
                <a:solidFill>
                  <a:schemeClr val="bg1"/>
                </a:solidFill>
                <a:latin typeface="Times New Roman" panose="02020603050405020304" pitchFamily="18" charset="0"/>
                <a:cs typeface="Times New Roman" panose="02020603050405020304" pitchFamily="18" charset="0"/>
              </a:rPr>
              <a:t>DASHBOARDS</a:t>
            </a:r>
          </a:p>
        </p:txBody>
      </p:sp>
    </p:spTree>
    <p:extLst>
      <p:ext uri="{BB962C8B-B14F-4D97-AF65-F5344CB8AC3E}">
        <p14:creationId xmlns:p14="http://schemas.microsoft.com/office/powerpoint/2010/main" val="223396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D5D472-DA85-2B86-10A4-79A41497C0CF}"/>
              </a:ext>
            </a:extLst>
          </p:cNvPr>
          <p:cNvPicPr>
            <a:picLocks noChangeAspect="1"/>
          </p:cNvPicPr>
          <p:nvPr/>
        </p:nvPicPr>
        <p:blipFill>
          <a:blip r:embed="rId2"/>
          <a:stretch>
            <a:fillRect/>
          </a:stretch>
        </p:blipFill>
        <p:spPr>
          <a:xfrm>
            <a:off x="1419518" y="1292847"/>
            <a:ext cx="9220469" cy="4788664"/>
          </a:xfrm>
          <a:prstGeom prst="rect">
            <a:avLst/>
          </a:prstGeom>
          <a:ln>
            <a:solidFill>
              <a:srgbClr val="490F48"/>
            </a:solidFill>
          </a:ln>
        </p:spPr>
      </p:pic>
      <p:sp>
        <p:nvSpPr>
          <p:cNvPr id="4" name="Subtitle 9">
            <a:extLst>
              <a:ext uri="{FF2B5EF4-FFF2-40B4-BE49-F238E27FC236}">
                <a16:creationId xmlns:a16="http://schemas.microsoft.com/office/drawing/2014/main" id="{6F1C2F22-D080-2C1B-F92E-1DDEC94BBD50}"/>
              </a:ext>
            </a:extLst>
          </p:cNvPr>
          <p:cNvSpPr>
            <a:spLocks noGrp="1"/>
          </p:cNvSpPr>
          <p:nvPr>
            <p:ph type="subTitle" idx="1"/>
          </p:nvPr>
        </p:nvSpPr>
        <p:spPr>
          <a:xfrm>
            <a:off x="1379630" y="628072"/>
            <a:ext cx="8825658" cy="861420"/>
          </a:xfrm>
        </p:spPr>
        <p:txBody>
          <a:bodyPr>
            <a:normAutofit/>
          </a:bodyPr>
          <a:lstStyle/>
          <a:p>
            <a:r>
              <a:rPr lang="en-US" sz="2400" u="sng" dirty="0">
                <a:solidFill>
                  <a:schemeClr val="bg1"/>
                </a:solidFill>
                <a:latin typeface="Times New Roman" panose="02020603050405020304" pitchFamily="18" charset="0"/>
                <a:cs typeface="Times New Roman" panose="02020603050405020304" pitchFamily="18" charset="0"/>
              </a:rPr>
              <a:t>DASHBOARDS</a:t>
            </a:r>
          </a:p>
        </p:txBody>
      </p:sp>
    </p:spTree>
    <p:extLst>
      <p:ext uri="{BB962C8B-B14F-4D97-AF65-F5344CB8AC3E}">
        <p14:creationId xmlns:p14="http://schemas.microsoft.com/office/powerpoint/2010/main" val="266030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00DE-6378-5B6D-305B-868DFA8E3A0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EDE6B4A-581C-E435-9F29-AAB75970947F}"/>
              </a:ext>
            </a:extLst>
          </p:cNvPr>
          <p:cNvSpPr>
            <a:spLocks noGrp="1"/>
          </p:cNvSpPr>
          <p:nvPr>
            <p:ph type="body" sz="half" idx="2"/>
          </p:nvPr>
        </p:nvSpPr>
        <p:spPr>
          <a:xfrm>
            <a:off x="750854" y="3546196"/>
            <a:ext cx="10690291" cy="2450690"/>
          </a:xfrm>
        </p:spPr>
        <p:txBody>
          <a:bodyPr>
            <a:noAutofit/>
          </a:bodyPr>
          <a:lstStyle/>
          <a:p>
            <a:pPr marL="285750" indent="-285750">
              <a:lnSpc>
                <a:spcPct val="150000"/>
              </a:lnSpc>
              <a:buFont typeface="Wingdings" panose="05000000000000000000" pitchFamily="2" charset="2"/>
              <a:buChar char="v"/>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The used car market in India is diverse, with varying prices across different brands and segments.</a:t>
            </a:r>
          </a:p>
          <a:p>
            <a:pPr marL="285750" indent="-285750">
              <a:lnSpc>
                <a:spcPct val="150000"/>
              </a:lnSpc>
              <a:buFont typeface="Wingdings" panose="05000000000000000000" pitchFamily="2" charset="2"/>
              <a:buChar char="v"/>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Affordable brands like Maruti Suzuki, Honda, and Hyundai offer the best value, with stable prices and minimal depreciation.</a:t>
            </a:r>
          </a:p>
          <a:p>
            <a:pPr marL="285750" indent="-285750">
              <a:lnSpc>
                <a:spcPct val="150000"/>
              </a:lnSpc>
              <a:buFont typeface="Wingdings" panose="05000000000000000000" pitchFamily="2" charset="2"/>
              <a:buChar char="v"/>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Premium brands, such as BMW and Mercedes-Benz, have higher resale values but show more price volatility.</a:t>
            </a:r>
          </a:p>
          <a:p>
            <a:pPr marL="285750" indent="-285750">
              <a:lnSpc>
                <a:spcPct val="150000"/>
              </a:lnSpc>
              <a:buFont typeface="Wingdings" panose="05000000000000000000" pitchFamily="2" charset="2"/>
              <a:buChar char="v"/>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EMI options are crucial for making higher-priced cars more accessible, providing flexible repayment terms.</a:t>
            </a:r>
          </a:p>
        </p:txBody>
      </p:sp>
      <p:pic>
        <p:nvPicPr>
          <p:cNvPr id="6" name="Picture 5">
            <a:extLst>
              <a:ext uri="{FF2B5EF4-FFF2-40B4-BE49-F238E27FC236}">
                <a16:creationId xmlns:a16="http://schemas.microsoft.com/office/drawing/2014/main" id="{AE2F4FB9-A7C7-948F-32A4-12E9FEB5304B}"/>
              </a:ext>
            </a:extLst>
          </p:cNvPr>
          <p:cNvPicPr>
            <a:picLocks noChangeAspect="1"/>
          </p:cNvPicPr>
          <p:nvPr/>
        </p:nvPicPr>
        <p:blipFill>
          <a:blip r:embed="rId3">
            <a:duotone>
              <a:schemeClr val="accent6">
                <a:shade val="45000"/>
                <a:satMod val="135000"/>
              </a:schemeClr>
              <a:prstClr val="white"/>
            </a:duotone>
            <a:alphaModFix amt="15000"/>
          </a:blip>
          <a:stretch>
            <a:fillRect/>
          </a:stretch>
        </p:blipFill>
        <p:spPr>
          <a:xfrm>
            <a:off x="6096001" y="3429000"/>
            <a:ext cx="4975122" cy="3322338"/>
          </a:xfrm>
          <a:prstGeom prst="rect">
            <a:avLst/>
          </a:prstGeom>
        </p:spPr>
      </p:pic>
    </p:spTree>
    <p:extLst>
      <p:ext uri="{BB962C8B-B14F-4D97-AF65-F5344CB8AC3E}">
        <p14:creationId xmlns:p14="http://schemas.microsoft.com/office/powerpoint/2010/main" val="188366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B732-BD00-814F-0482-FD2B1FC6F1A5}"/>
              </a:ext>
            </a:extLst>
          </p:cNvPr>
          <p:cNvSpPr>
            <a:spLocks noGrp="1"/>
          </p:cNvSpPr>
          <p:nvPr>
            <p:ph type="ctrTitle"/>
          </p:nvPr>
        </p:nvSpPr>
        <p:spPr>
          <a:xfrm>
            <a:off x="1683171" y="2824864"/>
            <a:ext cx="8825658" cy="1208271"/>
          </a:xfrm>
        </p:spPr>
        <p:txBody>
          <a:bodyPr/>
          <a:lstStyle/>
          <a:p>
            <a:pPr algn="ct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97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1942</TotalTime>
  <Words>405</Words>
  <Application>Microsoft Office PowerPoint</Application>
  <PresentationFormat>Widescreen</PresentationFormat>
  <Paragraphs>48</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 Boardroom</vt:lpstr>
      <vt:lpstr>Used Cars Price Analysis</vt:lpstr>
      <vt:lpstr>Introduction</vt:lpstr>
      <vt:lpstr>Web Scraping  and  Data Collection</vt:lpstr>
      <vt:lpstr>PowerPoint Presentation</vt:lpstr>
      <vt:lpstr>Visualization &amp; Dashboards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Baditya</dc:creator>
  <cp:lastModifiedBy>Sagar Baditya</cp:lastModifiedBy>
  <cp:revision>14</cp:revision>
  <dcterms:created xsi:type="dcterms:W3CDTF">2025-04-06T17:09:19Z</dcterms:created>
  <dcterms:modified xsi:type="dcterms:W3CDTF">2025-04-16T09:08:01Z</dcterms:modified>
</cp:coreProperties>
</file>