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 id="2147483857" r:id="rId5"/>
  </p:sldMasterIdLst>
  <p:notesMasterIdLst>
    <p:notesMasterId r:id="rId17"/>
  </p:notesMasterIdLst>
  <p:handoutMasterIdLst>
    <p:handoutMasterId r:id="rId18"/>
  </p:handoutMasterIdLst>
  <p:sldIdLst>
    <p:sldId id="446" r:id="rId6"/>
    <p:sldId id="445" r:id="rId7"/>
    <p:sldId id="454" r:id="rId8"/>
    <p:sldId id="461" r:id="rId9"/>
    <p:sldId id="460" r:id="rId10"/>
    <p:sldId id="455" r:id="rId11"/>
    <p:sldId id="456" r:id="rId12"/>
    <p:sldId id="457" r:id="rId13"/>
    <p:sldId id="459" r:id="rId14"/>
    <p:sldId id="462" r:id="rId15"/>
    <p:sldId id="458" r:id="rId1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1"/>
    <p:restoredTop sz="96327"/>
  </p:normalViewPr>
  <p:slideViewPr>
    <p:cSldViewPr snapToGrid="0">
      <p:cViewPr varScale="1">
        <p:scale>
          <a:sx n="158" d="100"/>
          <a:sy n="158" d="100"/>
        </p:scale>
        <p:origin x="232" y="400"/>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8/10/relationships/authors" Target="authors.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7194463-BB47-4B36-91B7-153B258F4D90}" type="datetime1">
              <a:rPr lang="en-GB" smtClean="0"/>
              <a:t>04/02/2023</a:t>
            </a:fld>
            <a:endParaRPr lang="en-GB"/>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004FE7-BA7C-4FF4-9756-C6A1F2BCA37F}" type="slidenum">
              <a:rPr lang="en-GB" smtClean="0"/>
              <a:t>‹#›</a:t>
            </a:fld>
            <a:endParaRPr lang="en-GB"/>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8101A6-4DD6-450C-BDEC-5915490A5285}" type="datetime1">
              <a:rPr lang="en-GB" noProof="0" smtClean="0"/>
              <a:t>04/02/2023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83F1C3-4FA3-4491-97F4-43CA9C8BDFDF}" type="slidenum">
              <a:rPr lang="en-GB" noProof="0" smtClean="0"/>
              <a:t>‹#›</a:t>
            </a:fld>
            <a:endParaRPr lang="en-GB" noProof="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6B83F1C3-4FA3-4491-97F4-43CA9C8BDFDF}" type="slidenum">
              <a:rPr lang="en-GB" smtClean="0"/>
              <a:t>1</a:t>
            </a:fld>
            <a:endParaRPr lang="en-GB"/>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10</a:t>
            </a:fld>
            <a:endParaRPr lang="en-GB"/>
          </a:p>
        </p:txBody>
      </p:sp>
    </p:spTree>
    <p:extLst>
      <p:ext uri="{BB962C8B-B14F-4D97-AF65-F5344CB8AC3E}">
        <p14:creationId xmlns:p14="http://schemas.microsoft.com/office/powerpoint/2010/main" val="1635526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11</a:t>
            </a:fld>
            <a:endParaRPr lang="en-GB"/>
          </a:p>
        </p:txBody>
      </p:sp>
    </p:spTree>
    <p:extLst>
      <p:ext uri="{BB962C8B-B14F-4D97-AF65-F5344CB8AC3E}">
        <p14:creationId xmlns:p14="http://schemas.microsoft.com/office/powerpoint/2010/main" val="122243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2</a:t>
            </a:fld>
            <a:endParaRPr lang="en-GB"/>
          </a:p>
        </p:txBody>
      </p:sp>
    </p:spTree>
    <p:extLst>
      <p:ext uri="{BB962C8B-B14F-4D97-AF65-F5344CB8AC3E}">
        <p14:creationId xmlns:p14="http://schemas.microsoft.com/office/powerpoint/2010/main" val="213613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3</a:t>
            </a:fld>
            <a:endParaRPr lang="en-GB"/>
          </a:p>
        </p:txBody>
      </p:sp>
    </p:spTree>
    <p:extLst>
      <p:ext uri="{BB962C8B-B14F-4D97-AF65-F5344CB8AC3E}">
        <p14:creationId xmlns:p14="http://schemas.microsoft.com/office/powerpoint/2010/main" val="7063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4</a:t>
            </a:fld>
            <a:endParaRPr lang="en-GB"/>
          </a:p>
        </p:txBody>
      </p:sp>
    </p:spTree>
    <p:extLst>
      <p:ext uri="{BB962C8B-B14F-4D97-AF65-F5344CB8AC3E}">
        <p14:creationId xmlns:p14="http://schemas.microsoft.com/office/powerpoint/2010/main" val="1461423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5</a:t>
            </a:fld>
            <a:endParaRPr lang="en-GB"/>
          </a:p>
        </p:txBody>
      </p:sp>
    </p:spTree>
    <p:extLst>
      <p:ext uri="{BB962C8B-B14F-4D97-AF65-F5344CB8AC3E}">
        <p14:creationId xmlns:p14="http://schemas.microsoft.com/office/powerpoint/2010/main" val="330333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6</a:t>
            </a:fld>
            <a:endParaRPr lang="en-GB"/>
          </a:p>
        </p:txBody>
      </p:sp>
    </p:spTree>
    <p:extLst>
      <p:ext uri="{BB962C8B-B14F-4D97-AF65-F5344CB8AC3E}">
        <p14:creationId xmlns:p14="http://schemas.microsoft.com/office/powerpoint/2010/main" val="3464328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7</a:t>
            </a:fld>
            <a:endParaRPr lang="en-GB"/>
          </a:p>
        </p:txBody>
      </p:sp>
    </p:spTree>
    <p:extLst>
      <p:ext uri="{BB962C8B-B14F-4D97-AF65-F5344CB8AC3E}">
        <p14:creationId xmlns:p14="http://schemas.microsoft.com/office/powerpoint/2010/main" val="32089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8</a:t>
            </a:fld>
            <a:endParaRPr lang="en-GB"/>
          </a:p>
        </p:txBody>
      </p:sp>
    </p:spTree>
    <p:extLst>
      <p:ext uri="{BB962C8B-B14F-4D97-AF65-F5344CB8AC3E}">
        <p14:creationId xmlns:p14="http://schemas.microsoft.com/office/powerpoint/2010/main" val="3699317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6B83F1C3-4FA3-4491-97F4-43CA9C8BDFDF}" type="slidenum">
              <a:rPr lang="en-GB" smtClean="0"/>
              <a:t>9</a:t>
            </a:fld>
            <a:endParaRPr lang="en-GB"/>
          </a:p>
        </p:txBody>
      </p:sp>
    </p:spTree>
    <p:extLst>
      <p:ext uri="{BB962C8B-B14F-4D97-AF65-F5344CB8AC3E}">
        <p14:creationId xmlns:p14="http://schemas.microsoft.com/office/powerpoint/2010/main" val="2990313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84874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256620573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205942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08838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132679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2784262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52580245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2110896766"/>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82074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363931621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639615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237455394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553920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2371526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2908818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42234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1569832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45870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2901903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316902744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144250831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9491330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176335707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5428899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34358639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7460006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7322089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54734396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885279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220720463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2795161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72922836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2359908285"/>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3268221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rtlCol="0" anchor="ctr"/>
          <a:lstStyle>
            <a:lvl1pPr marL="0" indent="0">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rtlCol="0"/>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rtlCol="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rtl="0"/>
            <a:r>
              <a:rPr lang="en-GB" noProof="0"/>
              <a:t>Click to text</a:t>
            </a:r>
          </a:p>
        </p:txBody>
      </p:sp>
    </p:spTree>
    <p:extLst>
      <p:ext uri="{BB962C8B-B14F-4D97-AF65-F5344CB8AC3E}">
        <p14:creationId xmlns:p14="http://schemas.microsoft.com/office/powerpoint/2010/main" val="30446563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cap="all" baseline="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r>
              <a:rPr lang="en-GB" noProof="0"/>
              <a:t>Click icon to add picture</a:t>
            </a:r>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r>
              <a:rPr lang="en-GB" noProof="0"/>
              <a:t>Click icon to add picture</a:t>
            </a:r>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r>
              <a:rPr lang="en-GB" noProof="0"/>
              <a:t>Click icon to add picture</a:t>
            </a:r>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r>
              <a:rPr lang="en-GB" noProof="0"/>
              <a:t>Click icon to add picture</a:t>
            </a:r>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r>
              <a:rPr lang="en-GB" noProof="0"/>
              <a:t>Click icon to add picture</a:t>
            </a:r>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r>
              <a:rPr lang="en-GB" noProof="0"/>
              <a:t>Click icon to add picture</a:t>
            </a:r>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r>
              <a:rPr lang="en-GB" noProof="0"/>
              <a:t>Click icon to add picture</a:t>
            </a:r>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r>
              <a:rPr lang="en-GB" noProof="0"/>
              <a:t>Click icon to add picture</a:t>
            </a:r>
          </a:p>
        </p:txBody>
      </p:sp>
    </p:spTree>
    <p:extLst>
      <p:ext uri="{BB962C8B-B14F-4D97-AF65-F5344CB8AC3E}">
        <p14:creationId xmlns:p14="http://schemas.microsoft.com/office/powerpoint/2010/main" val="16524618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rtlCol="0"/>
          <a:lstStyle>
            <a:lvl1pPr>
              <a:defRPr cap="all" baseline="0">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rtlCol="0" anchor="ctr"/>
          <a:lstStyle>
            <a:lvl1pPr marL="0" indent="0" algn="ctr">
              <a:buNone/>
              <a:defRPr>
                <a:solidFill>
                  <a:schemeClr val="bg1"/>
                </a:solidFill>
              </a:defRPr>
            </a:lvl1pPr>
          </a:lstStyle>
          <a:p>
            <a:pPr rtl="0"/>
            <a:r>
              <a:rPr lang="en-GB" noProof="0"/>
              <a:t>Click icon to add picture</a:t>
            </a:r>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266163796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248699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211361376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17003024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418469428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4721230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rtlCol="0" anchor="ctr" anchorCtr="0"/>
          <a:lstStyle>
            <a:lvl1pPr>
              <a:defRPr>
                <a:solidFill>
                  <a:schemeClr val="bg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rtlCol="0"/>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281197963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2304530797"/>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9BD7-42E6-4055-704F-0935C270875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EE3CAED-ABED-94DA-7812-B7CA4F5FB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57D0161-8BCE-568C-E314-A593C4B01ACB}"/>
              </a:ext>
            </a:extLst>
          </p:cNvPr>
          <p:cNvSpPr>
            <a:spLocks noGrp="1"/>
          </p:cNvSpPr>
          <p:nvPr>
            <p:ph type="dt" sz="half" idx="10"/>
          </p:nvPr>
        </p:nvSpPr>
        <p:spPr/>
        <p:txBody>
          <a:bodyPr/>
          <a:lstStyle/>
          <a:p>
            <a:pPr rtl="0"/>
            <a:fld id="{3A1EFD6E-39BF-4D74-9381-BC19FCC78926}" type="datetime1">
              <a:rPr lang="en-GB" noProof="0" smtClean="0"/>
              <a:t>04/02/2023</a:t>
            </a:fld>
            <a:endParaRPr lang="en-GB" noProof="0"/>
          </a:p>
        </p:txBody>
      </p:sp>
      <p:sp>
        <p:nvSpPr>
          <p:cNvPr id="5" name="Footer Placeholder 4">
            <a:extLst>
              <a:ext uri="{FF2B5EF4-FFF2-40B4-BE49-F238E27FC236}">
                <a16:creationId xmlns:a16="http://schemas.microsoft.com/office/drawing/2014/main" id="{8AA85BA3-276A-B812-3D6D-1FD16362CED2}"/>
              </a:ext>
            </a:extLst>
          </p:cNvPr>
          <p:cNvSpPr>
            <a:spLocks noGrp="1"/>
          </p:cNvSpPr>
          <p:nvPr>
            <p:ph type="ftr" sz="quarter" idx="11"/>
          </p:nvPr>
        </p:nvSpPr>
        <p:spPr/>
        <p:txBody>
          <a:bodyPr/>
          <a:lstStyle/>
          <a:p>
            <a:pPr rtl="0"/>
            <a:endParaRPr lang="en-GB" noProof="0"/>
          </a:p>
        </p:txBody>
      </p:sp>
      <p:sp>
        <p:nvSpPr>
          <p:cNvPr id="6" name="Slide Number Placeholder 5">
            <a:extLst>
              <a:ext uri="{FF2B5EF4-FFF2-40B4-BE49-F238E27FC236}">
                <a16:creationId xmlns:a16="http://schemas.microsoft.com/office/drawing/2014/main" id="{C16D5517-7A43-4825-0B0B-6E45BE2B8067}"/>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4079302987"/>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8DF9-6926-0107-158B-A2E6D04745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C801DE-7A70-A4BE-FFBB-5E1334FBC18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36FB20-02EC-D8E5-9440-A1FBCE3F2FF3}"/>
              </a:ext>
            </a:extLst>
          </p:cNvPr>
          <p:cNvSpPr>
            <a:spLocks noGrp="1"/>
          </p:cNvSpPr>
          <p:nvPr>
            <p:ph type="dt" sz="half" idx="10"/>
          </p:nvPr>
        </p:nvSpPr>
        <p:spPr/>
        <p:txBody>
          <a:bodyPr/>
          <a:lstStyle/>
          <a:p>
            <a:pPr rtl="0"/>
            <a:fld id="{3A1EFD6E-39BF-4D74-9381-BC19FCC78926}" type="datetime1">
              <a:rPr lang="en-GB" noProof="0" smtClean="0"/>
              <a:t>04/02/2023</a:t>
            </a:fld>
            <a:endParaRPr lang="en-GB" noProof="0"/>
          </a:p>
        </p:txBody>
      </p:sp>
      <p:sp>
        <p:nvSpPr>
          <p:cNvPr id="5" name="Footer Placeholder 4">
            <a:extLst>
              <a:ext uri="{FF2B5EF4-FFF2-40B4-BE49-F238E27FC236}">
                <a16:creationId xmlns:a16="http://schemas.microsoft.com/office/drawing/2014/main" id="{9E34836F-7736-16F9-2968-3E341056D05A}"/>
              </a:ext>
            </a:extLst>
          </p:cNvPr>
          <p:cNvSpPr>
            <a:spLocks noGrp="1"/>
          </p:cNvSpPr>
          <p:nvPr>
            <p:ph type="ftr" sz="quarter" idx="11"/>
          </p:nvPr>
        </p:nvSpPr>
        <p:spPr/>
        <p:txBody>
          <a:bodyPr/>
          <a:lstStyle/>
          <a:p>
            <a:pPr rtl="0"/>
            <a:endParaRPr lang="en-GB" noProof="0"/>
          </a:p>
        </p:txBody>
      </p:sp>
      <p:sp>
        <p:nvSpPr>
          <p:cNvPr id="6" name="Slide Number Placeholder 5">
            <a:extLst>
              <a:ext uri="{FF2B5EF4-FFF2-40B4-BE49-F238E27FC236}">
                <a16:creationId xmlns:a16="http://schemas.microsoft.com/office/drawing/2014/main" id="{EAAD2755-2407-024B-C112-F5DB2045B85B}"/>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17315391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7AA4-C3A8-011D-0303-04BB6609040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837A199-8A23-C417-78DF-E601C2E394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736DB62-3E90-F6F1-663A-ACD0EC92294A}"/>
              </a:ext>
            </a:extLst>
          </p:cNvPr>
          <p:cNvSpPr>
            <a:spLocks noGrp="1"/>
          </p:cNvSpPr>
          <p:nvPr>
            <p:ph type="dt" sz="half" idx="10"/>
          </p:nvPr>
        </p:nvSpPr>
        <p:spPr/>
        <p:txBody>
          <a:bodyPr/>
          <a:lstStyle/>
          <a:p>
            <a:pPr rtl="0"/>
            <a:fld id="{3A1EFD6E-39BF-4D74-9381-BC19FCC78926}" type="datetime1">
              <a:rPr lang="en-GB" noProof="0" smtClean="0"/>
              <a:t>04/02/2023</a:t>
            </a:fld>
            <a:endParaRPr lang="en-GB" noProof="0"/>
          </a:p>
        </p:txBody>
      </p:sp>
      <p:sp>
        <p:nvSpPr>
          <p:cNvPr id="5" name="Footer Placeholder 4">
            <a:extLst>
              <a:ext uri="{FF2B5EF4-FFF2-40B4-BE49-F238E27FC236}">
                <a16:creationId xmlns:a16="http://schemas.microsoft.com/office/drawing/2014/main" id="{6D03CA7C-1573-31FB-75B3-ECB139A1938B}"/>
              </a:ext>
            </a:extLst>
          </p:cNvPr>
          <p:cNvSpPr>
            <a:spLocks noGrp="1"/>
          </p:cNvSpPr>
          <p:nvPr>
            <p:ph type="ftr" sz="quarter" idx="11"/>
          </p:nvPr>
        </p:nvSpPr>
        <p:spPr/>
        <p:txBody>
          <a:bodyPr/>
          <a:lstStyle/>
          <a:p>
            <a:pPr rtl="0"/>
            <a:endParaRPr lang="en-GB" noProof="0"/>
          </a:p>
        </p:txBody>
      </p:sp>
      <p:sp>
        <p:nvSpPr>
          <p:cNvPr id="6" name="Slide Number Placeholder 5">
            <a:extLst>
              <a:ext uri="{FF2B5EF4-FFF2-40B4-BE49-F238E27FC236}">
                <a16:creationId xmlns:a16="http://schemas.microsoft.com/office/drawing/2014/main" id="{ED1D8A88-01D9-8270-6B15-4AF037547120}"/>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071432013"/>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D1E0-5F46-891C-46D8-16CDB067013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54B5E4B-03D1-C3E8-9B07-7343F01FF28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6782A3-2D54-9BF5-95BB-1E82770EF7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D283410-7CA9-2CBF-6E17-997AC2240B38}"/>
              </a:ext>
            </a:extLst>
          </p:cNvPr>
          <p:cNvSpPr>
            <a:spLocks noGrp="1"/>
          </p:cNvSpPr>
          <p:nvPr>
            <p:ph type="dt" sz="half" idx="10"/>
          </p:nvPr>
        </p:nvSpPr>
        <p:spPr/>
        <p:txBody>
          <a:bodyPr/>
          <a:lstStyle/>
          <a:p>
            <a:pPr rtl="0"/>
            <a:fld id="{3A1EFD6E-39BF-4D74-9381-BC19FCC78926}" type="datetime1">
              <a:rPr lang="en-GB" noProof="0" smtClean="0"/>
              <a:t>04/02/2023</a:t>
            </a:fld>
            <a:endParaRPr lang="en-GB" noProof="0"/>
          </a:p>
        </p:txBody>
      </p:sp>
      <p:sp>
        <p:nvSpPr>
          <p:cNvPr id="6" name="Footer Placeholder 5">
            <a:extLst>
              <a:ext uri="{FF2B5EF4-FFF2-40B4-BE49-F238E27FC236}">
                <a16:creationId xmlns:a16="http://schemas.microsoft.com/office/drawing/2014/main" id="{ADEA6FFB-8119-AA61-A9EF-C8F246588646}"/>
              </a:ext>
            </a:extLst>
          </p:cNvPr>
          <p:cNvSpPr>
            <a:spLocks noGrp="1"/>
          </p:cNvSpPr>
          <p:nvPr>
            <p:ph type="ftr" sz="quarter" idx="11"/>
          </p:nvPr>
        </p:nvSpPr>
        <p:spPr/>
        <p:txBody>
          <a:bodyPr/>
          <a:lstStyle/>
          <a:p>
            <a:pPr rtl="0"/>
            <a:endParaRPr lang="en-GB" noProof="0"/>
          </a:p>
        </p:txBody>
      </p:sp>
      <p:sp>
        <p:nvSpPr>
          <p:cNvPr id="7" name="Slide Number Placeholder 6">
            <a:extLst>
              <a:ext uri="{FF2B5EF4-FFF2-40B4-BE49-F238E27FC236}">
                <a16:creationId xmlns:a16="http://schemas.microsoft.com/office/drawing/2014/main" id="{7FC24F61-3B84-78BC-908F-0C3102B4F444}"/>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7022947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b"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41382987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AC9D-9BDF-0363-B1C2-DD6C416CCAC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BB0EA0-2C3A-BD39-FDDF-F84A262CD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F5621D2-2CF0-6396-D0BD-BD2D3954FFF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70246FC-1EA6-AA83-E912-99F850C0D3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C0F4C1-EEEB-EAAB-B2E2-11DCB14594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35CECAF-13F6-738E-538C-B81E7954FAD8}"/>
              </a:ext>
            </a:extLst>
          </p:cNvPr>
          <p:cNvSpPr>
            <a:spLocks noGrp="1"/>
          </p:cNvSpPr>
          <p:nvPr>
            <p:ph type="dt" sz="half" idx="10"/>
          </p:nvPr>
        </p:nvSpPr>
        <p:spPr/>
        <p:txBody>
          <a:bodyPr/>
          <a:lstStyle/>
          <a:p>
            <a:pPr rtl="0"/>
            <a:fld id="{3A1EFD6E-39BF-4D74-9381-BC19FCC78926}" type="datetime1">
              <a:rPr lang="en-GB" noProof="0" smtClean="0"/>
              <a:t>04/02/2023</a:t>
            </a:fld>
            <a:endParaRPr lang="en-GB" noProof="0"/>
          </a:p>
        </p:txBody>
      </p:sp>
      <p:sp>
        <p:nvSpPr>
          <p:cNvPr id="8" name="Footer Placeholder 7">
            <a:extLst>
              <a:ext uri="{FF2B5EF4-FFF2-40B4-BE49-F238E27FC236}">
                <a16:creationId xmlns:a16="http://schemas.microsoft.com/office/drawing/2014/main" id="{14CBEE5C-EE9C-6DA5-1D6F-A274848C4DB0}"/>
              </a:ext>
            </a:extLst>
          </p:cNvPr>
          <p:cNvSpPr>
            <a:spLocks noGrp="1"/>
          </p:cNvSpPr>
          <p:nvPr>
            <p:ph type="ftr" sz="quarter" idx="11"/>
          </p:nvPr>
        </p:nvSpPr>
        <p:spPr/>
        <p:txBody>
          <a:bodyPr/>
          <a:lstStyle/>
          <a:p>
            <a:pPr rtl="0"/>
            <a:endParaRPr lang="en-GB" noProof="0"/>
          </a:p>
        </p:txBody>
      </p:sp>
      <p:sp>
        <p:nvSpPr>
          <p:cNvPr id="9" name="Slide Number Placeholder 8">
            <a:extLst>
              <a:ext uri="{FF2B5EF4-FFF2-40B4-BE49-F238E27FC236}">
                <a16:creationId xmlns:a16="http://schemas.microsoft.com/office/drawing/2014/main" id="{8E5CD6F8-ADAD-AB95-7FB5-AD3E0BFA9940}"/>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323307112"/>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D1867-1140-BC6A-2756-D3698AC550B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EF17BEA-030D-E24B-02E9-7B646CFB71BC}"/>
              </a:ext>
            </a:extLst>
          </p:cNvPr>
          <p:cNvSpPr>
            <a:spLocks noGrp="1"/>
          </p:cNvSpPr>
          <p:nvPr>
            <p:ph type="dt" sz="half" idx="10"/>
          </p:nvPr>
        </p:nvSpPr>
        <p:spPr/>
        <p:txBody>
          <a:bodyPr/>
          <a:lstStyle/>
          <a:p>
            <a:pPr rtl="0"/>
            <a:fld id="{3A1EFD6E-39BF-4D74-9381-BC19FCC78926}" type="datetime1">
              <a:rPr lang="en-GB" noProof="0" smtClean="0"/>
              <a:t>04/02/2023</a:t>
            </a:fld>
            <a:endParaRPr lang="en-GB" noProof="0"/>
          </a:p>
        </p:txBody>
      </p:sp>
      <p:sp>
        <p:nvSpPr>
          <p:cNvPr id="4" name="Footer Placeholder 3">
            <a:extLst>
              <a:ext uri="{FF2B5EF4-FFF2-40B4-BE49-F238E27FC236}">
                <a16:creationId xmlns:a16="http://schemas.microsoft.com/office/drawing/2014/main" id="{91E0FFA2-6A4C-4FDA-B521-20AF73FE9727}"/>
              </a:ext>
            </a:extLst>
          </p:cNvPr>
          <p:cNvSpPr>
            <a:spLocks noGrp="1"/>
          </p:cNvSpPr>
          <p:nvPr>
            <p:ph type="ftr" sz="quarter" idx="11"/>
          </p:nvPr>
        </p:nvSpPr>
        <p:spPr/>
        <p:txBody>
          <a:bodyPr/>
          <a:lstStyle/>
          <a:p>
            <a:pPr rtl="0"/>
            <a:endParaRPr lang="en-GB" noProof="0"/>
          </a:p>
        </p:txBody>
      </p:sp>
      <p:sp>
        <p:nvSpPr>
          <p:cNvPr id="5" name="Slide Number Placeholder 4">
            <a:extLst>
              <a:ext uri="{FF2B5EF4-FFF2-40B4-BE49-F238E27FC236}">
                <a16:creationId xmlns:a16="http://schemas.microsoft.com/office/drawing/2014/main" id="{DE3A3224-EEA2-F39C-BC6C-80EF2E7809C8}"/>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3845933721"/>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2A9C8-74A4-3BBD-91D8-E7169D0A50F4}"/>
              </a:ext>
            </a:extLst>
          </p:cNvPr>
          <p:cNvSpPr>
            <a:spLocks noGrp="1"/>
          </p:cNvSpPr>
          <p:nvPr>
            <p:ph type="dt" sz="half" idx="10"/>
          </p:nvPr>
        </p:nvSpPr>
        <p:spPr/>
        <p:txBody>
          <a:bodyPr/>
          <a:lstStyle/>
          <a:p>
            <a:pPr rtl="0"/>
            <a:fld id="{3A1EFD6E-39BF-4D74-9381-BC19FCC78926}" type="datetime1">
              <a:rPr lang="en-GB" noProof="0" smtClean="0"/>
              <a:t>04/02/2023</a:t>
            </a:fld>
            <a:endParaRPr lang="en-GB" noProof="0"/>
          </a:p>
        </p:txBody>
      </p:sp>
      <p:sp>
        <p:nvSpPr>
          <p:cNvPr id="3" name="Footer Placeholder 2">
            <a:extLst>
              <a:ext uri="{FF2B5EF4-FFF2-40B4-BE49-F238E27FC236}">
                <a16:creationId xmlns:a16="http://schemas.microsoft.com/office/drawing/2014/main" id="{14CC7E0E-861A-CD61-398D-CF8EECB2041C}"/>
              </a:ext>
            </a:extLst>
          </p:cNvPr>
          <p:cNvSpPr>
            <a:spLocks noGrp="1"/>
          </p:cNvSpPr>
          <p:nvPr>
            <p:ph type="ftr" sz="quarter" idx="11"/>
          </p:nvPr>
        </p:nvSpPr>
        <p:spPr/>
        <p:txBody>
          <a:bodyPr/>
          <a:lstStyle/>
          <a:p>
            <a:pPr rtl="0"/>
            <a:endParaRPr lang="en-GB" noProof="0"/>
          </a:p>
        </p:txBody>
      </p:sp>
      <p:sp>
        <p:nvSpPr>
          <p:cNvPr id="4" name="Slide Number Placeholder 3">
            <a:extLst>
              <a:ext uri="{FF2B5EF4-FFF2-40B4-BE49-F238E27FC236}">
                <a16:creationId xmlns:a16="http://schemas.microsoft.com/office/drawing/2014/main" id="{B748BF1A-678B-CC56-3532-FFD77A8C3125}"/>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752084411"/>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9ABA-8EB1-A8E8-39BB-6FFDD6DD87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47FDF9A-1C81-8BC8-50ED-93995F464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25E0E-E5BB-DCED-3746-3888297DA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161196-B5F4-BAF7-B263-9CB4F42E8D59}"/>
              </a:ext>
            </a:extLst>
          </p:cNvPr>
          <p:cNvSpPr>
            <a:spLocks noGrp="1"/>
          </p:cNvSpPr>
          <p:nvPr>
            <p:ph type="dt" sz="half" idx="10"/>
          </p:nvPr>
        </p:nvSpPr>
        <p:spPr/>
        <p:txBody>
          <a:bodyPr/>
          <a:lstStyle/>
          <a:p>
            <a:pPr rtl="0"/>
            <a:fld id="{3A1EFD6E-39BF-4D74-9381-BC19FCC78926}" type="datetime1">
              <a:rPr lang="en-GB" noProof="0" smtClean="0"/>
              <a:t>04/02/2023</a:t>
            </a:fld>
            <a:endParaRPr lang="en-GB" noProof="0"/>
          </a:p>
        </p:txBody>
      </p:sp>
      <p:sp>
        <p:nvSpPr>
          <p:cNvPr id="6" name="Footer Placeholder 5">
            <a:extLst>
              <a:ext uri="{FF2B5EF4-FFF2-40B4-BE49-F238E27FC236}">
                <a16:creationId xmlns:a16="http://schemas.microsoft.com/office/drawing/2014/main" id="{2DD976D4-D2DC-24E8-66F5-74FC8FD36477}"/>
              </a:ext>
            </a:extLst>
          </p:cNvPr>
          <p:cNvSpPr>
            <a:spLocks noGrp="1"/>
          </p:cNvSpPr>
          <p:nvPr>
            <p:ph type="ftr" sz="quarter" idx="11"/>
          </p:nvPr>
        </p:nvSpPr>
        <p:spPr/>
        <p:txBody>
          <a:bodyPr/>
          <a:lstStyle/>
          <a:p>
            <a:pPr rtl="0"/>
            <a:endParaRPr lang="en-GB" noProof="0"/>
          </a:p>
        </p:txBody>
      </p:sp>
      <p:sp>
        <p:nvSpPr>
          <p:cNvPr id="7" name="Slide Number Placeholder 6">
            <a:extLst>
              <a:ext uri="{FF2B5EF4-FFF2-40B4-BE49-F238E27FC236}">
                <a16:creationId xmlns:a16="http://schemas.microsoft.com/office/drawing/2014/main" id="{E4AB4CFE-0064-55F8-4BB9-3D5BD46EEAA0}"/>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257817914"/>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9F87-E36F-1A51-E970-580A793C5C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5B5965B-76A6-F84D-9C86-8E938506E2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50CAD0-06D7-1DCC-0781-C26B24799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0A4F67-7C78-3A07-7060-8F9FFCFB4805}"/>
              </a:ext>
            </a:extLst>
          </p:cNvPr>
          <p:cNvSpPr>
            <a:spLocks noGrp="1"/>
          </p:cNvSpPr>
          <p:nvPr>
            <p:ph type="dt" sz="half" idx="10"/>
          </p:nvPr>
        </p:nvSpPr>
        <p:spPr/>
        <p:txBody>
          <a:bodyPr/>
          <a:lstStyle/>
          <a:p>
            <a:pPr rtl="0"/>
            <a:fld id="{3A1EFD6E-39BF-4D74-9381-BC19FCC78926}" type="datetime1">
              <a:rPr lang="en-GB" noProof="0" smtClean="0"/>
              <a:t>04/02/2023</a:t>
            </a:fld>
            <a:endParaRPr lang="en-GB" noProof="0"/>
          </a:p>
        </p:txBody>
      </p:sp>
      <p:sp>
        <p:nvSpPr>
          <p:cNvPr id="6" name="Footer Placeholder 5">
            <a:extLst>
              <a:ext uri="{FF2B5EF4-FFF2-40B4-BE49-F238E27FC236}">
                <a16:creationId xmlns:a16="http://schemas.microsoft.com/office/drawing/2014/main" id="{63570071-7DD8-DFA8-9981-9E2895C0C0AA}"/>
              </a:ext>
            </a:extLst>
          </p:cNvPr>
          <p:cNvSpPr>
            <a:spLocks noGrp="1"/>
          </p:cNvSpPr>
          <p:nvPr>
            <p:ph type="ftr" sz="quarter" idx="11"/>
          </p:nvPr>
        </p:nvSpPr>
        <p:spPr/>
        <p:txBody>
          <a:bodyPr/>
          <a:lstStyle/>
          <a:p>
            <a:pPr rtl="0"/>
            <a:endParaRPr lang="en-GB" noProof="0"/>
          </a:p>
        </p:txBody>
      </p:sp>
      <p:sp>
        <p:nvSpPr>
          <p:cNvPr id="7" name="Slide Number Placeholder 6">
            <a:extLst>
              <a:ext uri="{FF2B5EF4-FFF2-40B4-BE49-F238E27FC236}">
                <a16:creationId xmlns:a16="http://schemas.microsoft.com/office/drawing/2014/main" id="{BDBED510-F0B2-AAF0-BB92-4972E145BE12}"/>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278577063"/>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5326-4DE9-956B-8969-4154786B150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045F641-CAEA-AD7B-D840-BD21F2BCEB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9BEB65-19EF-D657-2E4D-F3D27669D2F2}"/>
              </a:ext>
            </a:extLst>
          </p:cNvPr>
          <p:cNvSpPr>
            <a:spLocks noGrp="1"/>
          </p:cNvSpPr>
          <p:nvPr>
            <p:ph type="dt" sz="half" idx="10"/>
          </p:nvPr>
        </p:nvSpPr>
        <p:spPr/>
        <p:txBody>
          <a:bodyPr/>
          <a:lstStyle/>
          <a:p>
            <a:pPr rtl="0"/>
            <a:fld id="{3A1EFD6E-39BF-4D74-9381-BC19FCC78926}" type="datetime1">
              <a:rPr lang="en-GB" noProof="0" smtClean="0"/>
              <a:t>04/02/2023</a:t>
            </a:fld>
            <a:endParaRPr lang="en-GB" noProof="0"/>
          </a:p>
        </p:txBody>
      </p:sp>
      <p:sp>
        <p:nvSpPr>
          <p:cNvPr id="5" name="Footer Placeholder 4">
            <a:extLst>
              <a:ext uri="{FF2B5EF4-FFF2-40B4-BE49-F238E27FC236}">
                <a16:creationId xmlns:a16="http://schemas.microsoft.com/office/drawing/2014/main" id="{F8875175-8319-7963-9E11-E1774D7D42BB}"/>
              </a:ext>
            </a:extLst>
          </p:cNvPr>
          <p:cNvSpPr>
            <a:spLocks noGrp="1"/>
          </p:cNvSpPr>
          <p:nvPr>
            <p:ph type="ftr" sz="quarter" idx="11"/>
          </p:nvPr>
        </p:nvSpPr>
        <p:spPr/>
        <p:txBody>
          <a:bodyPr/>
          <a:lstStyle/>
          <a:p>
            <a:pPr rtl="0"/>
            <a:endParaRPr lang="en-GB" noProof="0"/>
          </a:p>
        </p:txBody>
      </p:sp>
      <p:sp>
        <p:nvSpPr>
          <p:cNvPr id="6" name="Slide Number Placeholder 5">
            <a:extLst>
              <a:ext uri="{FF2B5EF4-FFF2-40B4-BE49-F238E27FC236}">
                <a16:creationId xmlns:a16="http://schemas.microsoft.com/office/drawing/2014/main" id="{E1EDB6CB-2463-5972-9BF4-81A9A183DEEC}"/>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3915501217"/>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F41C7-4CB6-CE08-B0D0-3B917BDC29D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362070-7BD0-8616-5864-995087A8697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A9B095-8819-E2B2-BEE5-C4ACFACADA2F}"/>
              </a:ext>
            </a:extLst>
          </p:cNvPr>
          <p:cNvSpPr>
            <a:spLocks noGrp="1"/>
          </p:cNvSpPr>
          <p:nvPr>
            <p:ph type="dt" sz="half" idx="10"/>
          </p:nvPr>
        </p:nvSpPr>
        <p:spPr/>
        <p:txBody>
          <a:bodyPr/>
          <a:lstStyle/>
          <a:p>
            <a:pPr rtl="0"/>
            <a:fld id="{3A1EFD6E-39BF-4D74-9381-BC19FCC78926}" type="datetime1">
              <a:rPr lang="en-GB" noProof="0" smtClean="0"/>
              <a:t>04/02/2023</a:t>
            </a:fld>
            <a:endParaRPr lang="en-GB" noProof="0"/>
          </a:p>
        </p:txBody>
      </p:sp>
      <p:sp>
        <p:nvSpPr>
          <p:cNvPr id="5" name="Footer Placeholder 4">
            <a:extLst>
              <a:ext uri="{FF2B5EF4-FFF2-40B4-BE49-F238E27FC236}">
                <a16:creationId xmlns:a16="http://schemas.microsoft.com/office/drawing/2014/main" id="{91600A69-B6FE-9C0E-7834-B58C63973EC7}"/>
              </a:ext>
            </a:extLst>
          </p:cNvPr>
          <p:cNvSpPr>
            <a:spLocks noGrp="1"/>
          </p:cNvSpPr>
          <p:nvPr>
            <p:ph type="ftr" sz="quarter" idx="11"/>
          </p:nvPr>
        </p:nvSpPr>
        <p:spPr/>
        <p:txBody>
          <a:bodyPr/>
          <a:lstStyle/>
          <a:p>
            <a:pPr rtl="0"/>
            <a:endParaRPr lang="en-GB" noProof="0"/>
          </a:p>
        </p:txBody>
      </p:sp>
      <p:sp>
        <p:nvSpPr>
          <p:cNvPr id="6" name="Slide Number Placeholder 5">
            <a:extLst>
              <a:ext uri="{FF2B5EF4-FFF2-40B4-BE49-F238E27FC236}">
                <a16:creationId xmlns:a16="http://schemas.microsoft.com/office/drawing/2014/main" id="{8CC2F5C5-5984-CE1F-C25D-564463F95006}"/>
              </a:ext>
            </a:extLst>
          </p:cNvPr>
          <p:cNvSpPr>
            <a:spLocks noGrp="1"/>
          </p:cNvSpPr>
          <p:nvPr>
            <p:ph type="sldNum" sz="quarter" idx="12"/>
          </p:nvPr>
        </p:nvSpPr>
        <p:spPr/>
        <p:txBody>
          <a:body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3411065574"/>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rtlCol="0" anchor="ctr"/>
          <a:lstStyle>
            <a:lvl1pPr marL="0" indent="0" algn="ctr">
              <a:buNone/>
              <a:defRPr>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rtlCol="0">
            <a:normAutofit/>
          </a:bodyPr>
          <a:lstStyle>
            <a:lvl1pPr>
              <a:lnSpc>
                <a:spcPts val="4600"/>
              </a:lnSpc>
              <a:defRPr sz="3600" cap="all" baseline="0">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3098862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rtlCol="0"/>
          <a:lstStyle>
            <a:lvl1pPr>
              <a:lnSpc>
                <a:spcPts val="4600"/>
              </a:lnSpc>
              <a:defRPr/>
            </a:lvl1pPr>
          </a:lstStyle>
          <a:p>
            <a:pPr rtl="0"/>
            <a:r>
              <a:rPr lang="en-GB" noProof="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rtlCol="0"/>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rtlCol="0" anchor="ctr"/>
          <a:lstStyle>
            <a:lvl1pPr marL="0" indent="0" algn="ctr">
              <a:buNone/>
              <a:defRPr/>
            </a:lvl1pPr>
          </a:lstStyle>
          <a:p>
            <a:pPr rtl="0"/>
            <a:r>
              <a:rPr lang="en-GB" noProof="0"/>
              <a:t>Click icon to add picture</a:t>
            </a:r>
          </a:p>
        </p:txBody>
      </p:sp>
    </p:spTree>
    <p:extLst>
      <p:ext uri="{BB962C8B-B14F-4D97-AF65-F5344CB8AC3E}">
        <p14:creationId xmlns:p14="http://schemas.microsoft.com/office/powerpoint/2010/main" val="3464066295"/>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rtlCol="0" anchor="ctr"/>
          <a:lstStyle>
            <a:lvl1pPr marL="0" indent="0" algn="ctr">
              <a:buNone/>
              <a:defRPr>
                <a:solidFill>
                  <a:schemeClr val="bg1"/>
                </a:solidFill>
              </a:defRPr>
            </a:lvl1pPr>
          </a:lstStyle>
          <a:p>
            <a:pPr rtl="0"/>
            <a:endParaRPr lang="en-GB" noProof="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rtlCol="0"/>
          <a:lstStyle>
            <a:lvl1pPr>
              <a:lnSpc>
                <a:spcPts val="4320"/>
              </a:lnSpc>
              <a:defRPr>
                <a:solidFill>
                  <a:schemeClr val="tx1"/>
                </a:solidFill>
              </a:defRPr>
            </a:lvl1pPr>
          </a:lstStyle>
          <a:p>
            <a:pPr rtl="0"/>
            <a:r>
              <a:rPr lang="en-GB" noProof="0"/>
              <a:t>Click to edit Master title style</a:t>
            </a:r>
          </a:p>
        </p:txBody>
      </p:sp>
    </p:spTree>
    <p:extLst>
      <p:ext uri="{BB962C8B-B14F-4D97-AF65-F5344CB8AC3E}">
        <p14:creationId xmlns:p14="http://schemas.microsoft.com/office/powerpoint/2010/main" val="154411007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rtlCol="0" anchor="t" anchorCtr="0">
            <a:normAutofit/>
          </a:bodyPr>
          <a:lstStyle>
            <a:lvl1pPr>
              <a:lnSpc>
                <a:spcPts val="4000"/>
              </a:lnSpc>
              <a:defRPr sz="3200"/>
            </a:lvl1pPr>
          </a:lstStyle>
          <a:p>
            <a:pPr rtl="0"/>
            <a:r>
              <a:rPr lang="en-GB" noProof="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rtlCol="0"/>
          <a:lstStyle>
            <a:lvl1pPr>
              <a:defRPr sz="2000"/>
            </a:lvl1pPr>
          </a:lstStyle>
          <a:p>
            <a:pPr rtl="0"/>
            <a:endParaRPr lang="en-GB" noProof="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rtlCol="0"/>
          <a:lstStyle>
            <a:lvl1pPr>
              <a:defRPr sz="2000"/>
            </a:lvl1pPr>
          </a:lstStyle>
          <a:p>
            <a:pPr rtl="0"/>
            <a:endParaRPr lang="en-GB" noProof="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rtlCol="0"/>
          <a:lstStyle>
            <a:lvl1pPr>
              <a:defRPr sz="2000"/>
            </a:lvl1pPr>
          </a:lstStyle>
          <a:p>
            <a:pPr rtl="0"/>
            <a:endParaRPr lang="en-GB" noProof="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rtlCol="0"/>
          <a:lstStyle>
            <a:lvl1pPr>
              <a:defRPr sz="2000"/>
            </a:lvl1pPr>
          </a:lstStyle>
          <a:p>
            <a:pPr rtl="0"/>
            <a:endParaRPr lang="en-GB" noProof="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rtlCol="0"/>
          <a:lstStyle>
            <a:lvl1pPr>
              <a:defRPr sz="2000"/>
            </a:lvl1pPr>
          </a:lstStyle>
          <a:p>
            <a:pPr rtl="0"/>
            <a:endParaRPr lang="en-GB" noProof="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rtlCol="0"/>
          <a:lstStyle>
            <a:lvl1pPr>
              <a:defRPr sz="2000"/>
            </a:lvl1pPr>
          </a:lstStyle>
          <a:p>
            <a:pPr rtl="0"/>
            <a:endParaRPr lang="en-GB" noProof="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rtlCol="0"/>
          <a:lstStyle>
            <a:lvl1pPr>
              <a:defRPr sz="2000"/>
            </a:lvl1pPr>
          </a:lstStyle>
          <a:p>
            <a:pPr rtl="0"/>
            <a:endParaRPr lang="en-GB" noProof="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rtlCol="0"/>
          <a:lstStyle>
            <a:lvl1pPr>
              <a:defRPr sz="2000"/>
            </a:lvl1pPr>
          </a:lstStyle>
          <a:p>
            <a:pPr rtl="0"/>
            <a:endParaRPr lang="en-GB" noProof="0"/>
          </a:p>
        </p:txBody>
      </p:sp>
    </p:spTree>
    <p:extLst>
      <p:ext uri="{BB962C8B-B14F-4D97-AF65-F5344CB8AC3E}">
        <p14:creationId xmlns:p14="http://schemas.microsoft.com/office/powerpoint/2010/main" val="295841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rtlCol="0" anchor="t" anchorCtr="0">
            <a:noAutofit/>
          </a:bodyPr>
          <a:lstStyle>
            <a:lvl1pPr>
              <a:defRPr>
                <a:solidFill>
                  <a:schemeClr val="tx1"/>
                </a:solidFill>
              </a:defRPr>
            </a:lvl1pPr>
          </a:lstStyle>
          <a:p>
            <a:pPr rtl="0"/>
            <a:r>
              <a:rPr lang="en-GB" noProof="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rtlCol="0"/>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rtl="0"/>
            <a:r>
              <a:rPr lang="en-GB" noProof="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rtlCol="0" anchor="ctr"/>
          <a:lstStyle>
            <a:lvl1pPr marL="0" indent="0" algn="ctr">
              <a:buNone/>
              <a:defRPr/>
            </a:lvl1pPr>
          </a:lstStyle>
          <a:p>
            <a:pPr rtl="0"/>
            <a:endParaRPr lang="en-GB" noProof="0"/>
          </a:p>
        </p:txBody>
      </p:sp>
    </p:spTree>
    <p:extLst>
      <p:ext uri="{BB962C8B-B14F-4D97-AF65-F5344CB8AC3E}">
        <p14:creationId xmlns:p14="http://schemas.microsoft.com/office/powerpoint/2010/main" val="205818589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theme" Target="../theme/theme4.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A1EFD6E-39BF-4D74-9381-BC19FCC78926}" type="datetime1">
              <a:rPr lang="en-GB" noProof="0" smtClean="0"/>
              <a:t>04/02/2023</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 id="2147483828" r:id="rId6"/>
    <p:sldLayoutId id="2147483829" r:id="rId7"/>
    <p:sldLayoutId id="2147483830" r:id="rId8"/>
    <p:sldLayoutId id="2147483831" r:id="rId9"/>
    <p:sldLayoutId id="2147483832" r:id="rId10"/>
    <p:sldLayoutId id="2147483833" r:id="rId11"/>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BF3EA5D2-BB7B-454C-AD60-E7ADCC7B837E}" type="datetime1">
              <a:rPr lang="en-GB" noProof="0" smtClean="0"/>
              <a:t>04/02/2023</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 id="2147483732" r:id="rId3"/>
    <p:sldLayoutId id="2147483733" r:id="rId4"/>
    <p:sldLayoutId id="2147483734" r:id="rId5"/>
    <p:sldLayoutId id="2147483735" r:id="rId6"/>
    <p:sldLayoutId id="2147483736" r:id="rId7"/>
    <p:sldLayoutId id="2147483824" r:id="rId8"/>
    <p:sldLayoutId id="2147483825" r:id="rId9"/>
    <p:sldLayoutId id="2147483826" r:id="rId10"/>
    <p:sldLayoutId id="2147483827" r:id="rId11"/>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6B77B7B-98A2-43E7-B343-92483A4C89E0}" type="datetime1">
              <a:rPr lang="en-GB" noProof="0" smtClean="0"/>
              <a:t>04/02/2023</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 id="2147483737" r:id="rId3"/>
    <p:sldLayoutId id="2147483738" r:id="rId4"/>
    <p:sldLayoutId id="2147483739" r:id="rId5"/>
    <p:sldLayoutId id="2147483740" r:id="rId6"/>
    <p:sldLayoutId id="2147483741" r:id="rId7"/>
    <p:sldLayoutId id="2147483742" r:id="rId8"/>
    <p:sldLayoutId id="2147483743" r:id="rId9"/>
    <p:sldLayoutId id="2147483822" r:id="rId10"/>
    <p:sldLayoutId id="2147483823" r:id="rId11"/>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pPr rtl="0"/>
            <a:r>
              <a:rPr lang="en-GB" noProof="0"/>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2799F4B1-797B-4E32-8DB8-780E3DFC7B73}" type="datetime1">
              <a:rPr lang="en-GB" noProof="0" smtClean="0"/>
              <a:t>04/02/2023</a:t>
            </a:fld>
            <a:endParaRPr lang="en-GB" noProof="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17B16-D2A8-748B-650E-2A9B5D271A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C84496C-6779-F589-CC69-5C56A945B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13AEF0-1F6C-865B-E8B0-BF3AA9C41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A1EFD6E-39BF-4D74-9381-BC19FCC78926}" type="datetime1">
              <a:rPr lang="en-GB" noProof="0" smtClean="0"/>
              <a:t>04/02/2023</a:t>
            </a:fld>
            <a:endParaRPr lang="en-GB" noProof="0"/>
          </a:p>
        </p:txBody>
      </p:sp>
      <p:sp>
        <p:nvSpPr>
          <p:cNvPr id="5" name="Footer Placeholder 4">
            <a:extLst>
              <a:ext uri="{FF2B5EF4-FFF2-40B4-BE49-F238E27FC236}">
                <a16:creationId xmlns:a16="http://schemas.microsoft.com/office/drawing/2014/main" id="{F4EE14E6-E682-3278-D9FC-6E554E2E66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30FC0D9C-48FD-C3F6-B734-7A5EE1211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FC5FADE3-B84E-4AF7-91CC-AB47E1A43619}" type="slidenum">
              <a:rPr lang="en-GB" noProof="0" smtClean="0"/>
              <a:t>‹#›</a:t>
            </a:fld>
            <a:endParaRPr lang="en-GB" noProof="0"/>
          </a:p>
        </p:txBody>
      </p:sp>
    </p:spTree>
    <p:extLst>
      <p:ext uri="{BB962C8B-B14F-4D97-AF65-F5344CB8AC3E}">
        <p14:creationId xmlns:p14="http://schemas.microsoft.com/office/powerpoint/2010/main" val="989433940"/>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9"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pos="2568">
          <p15:clr>
            <a:srgbClr val="F26B43"/>
          </p15:clr>
        </p15:guide>
        <p15:guide id="3" pos="288">
          <p15:clr>
            <a:srgbClr val="5ACBF0"/>
          </p15:clr>
        </p15:guide>
        <p15:guide id="4" pos="7392">
          <p15:clr>
            <a:srgbClr val="5ACBF0"/>
          </p15:clr>
        </p15:guide>
        <p15:guide id="5" orient="horz" pos="576">
          <p15:clr>
            <a:srgbClr val="5ACBF0"/>
          </p15:clr>
        </p15:guide>
        <p15:guide id="6" orient="horz" pos="3744">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937760" y="3865615"/>
            <a:ext cx="6757415" cy="1748006"/>
          </a:xfrm>
        </p:spPr>
        <p:txBody>
          <a:bodyPr vert="horz" lIns="91440" tIns="45720" rIns="91440" bIns="45720" rtlCol="0" anchor="t" anchorCtr="0">
            <a:normAutofit/>
          </a:bodyPr>
          <a:lstStyle/>
          <a:p>
            <a:pPr algn="r">
              <a:lnSpc>
                <a:spcPct val="90000"/>
              </a:lnSpc>
            </a:pPr>
            <a:r>
              <a:rPr lang="en-US" sz="4000" b="1" dirty="0">
                <a:solidFill>
                  <a:schemeClr val="tx1"/>
                </a:solidFill>
              </a:rPr>
              <a:t>Monitor Kubernetes cluster using Prometheus &amp; Grafana</a:t>
            </a:r>
          </a:p>
        </p:txBody>
      </p:sp>
      <p:pic>
        <p:nvPicPr>
          <p:cNvPr id="6" name="Picture 5" descr="Icon&#10;&#10;Description automatically generated">
            <a:extLst>
              <a:ext uri="{FF2B5EF4-FFF2-40B4-BE49-F238E27FC236}">
                <a16:creationId xmlns:a16="http://schemas.microsoft.com/office/drawing/2014/main" id="{B48B9A12-DE27-E2A8-CDAD-73FEE5822723}"/>
              </a:ext>
            </a:extLst>
          </p:cNvPr>
          <p:cNvPicPr>
            <a:picLocks noChangeAspect="1"/>
          </p:cNvPicPr>
          <p:nvPr/>
        </p:nvPicPr>
        <p:blipFill>
          <a:blip r:embed="rId3"/>
          <a:stretch>
            <a:fillRect/>
          </a:stretch>
        </p:blipFill>
        <p:spPr>
          <a:xfrm>
            <a:off x="1288112" y="3565051"/>
            <a:ext cx="2964704" cy="1171058"/>
          </a:xfrm>
          <a:prstGeom prst="rect">
            <a:avLst/>
          </a:prstGeom>
        </p:spPr>
      </p:pic>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4"/>
          <a:srcRect t="18" b="18"/>
          <a:stretch/>
        </p:blipFill>
        <p:spPr>
          <a:xfrm>
            <a:off x="4577477" y="1605442"/>
            <a:ext cx="2135083" cy="1200551"/>
          </a:xfrm>
          <a:prstGeom prst="rect">
            <a:avLst/>
          </a:prstGeom>
        </p:spPr>
      </p:pic>
      <p:sp>
        <p:nvSpPr>
          <p:cNvPr id="7" name="TextBox 6">
            <a:extLst>
              <a:ext uri="{FF2B5EF4-FFF2-40B4-BE49-F238E27FC236}">
                <a16:creationId xmlns:a16="http://schemas.microsoft.com/office/drawing/2014/main" id="{B5D689A9-4DE0-6FEB-4881-57B7DF214C64}"/>
              </a:ext>
            </a:extLst>
          </p:cNvPr>
          <p:cNvSpPr txBox="1"/>
          <p:nvPr/>
        </p:nvSpPr>
        <p:spPr>
          <a:xfrm>
            <a:off x="8314441" y="5727769"/>
            <a:ext cx="3314882" cy="646331"/>
          </a:xfrm>
          <a:prstGeom prst="rect">
            <a:avLst/>
          </a:prstGeom>
          <a:noFill/>
        </p:spPr>
        <p:txBody>
          <a:bodyPr wrap="none" rtlCol="0">
            <a:spAutoFit/>
          </a:bodyPr>
          <a:lstStyle/>
          <a:p>
            <a:r>
              <a:rPr lang="en-US" dirty="0"/>
              <a:t>Sagar Utekar</a:t>
            </a:r>
          </a:p>
          <a:p>
            <a:r>
              <a:rPr lang="en-US" dirty="0"/>
              <a:t>VMWare Software India PVT. LTD.</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Tools used in demo</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fontScale="85000" lnSpcReduction="20000"/>
          </a:bodyPr>
          <a:lstStyle/>
          <a:p>
            <a:pPr marL="114300" indent="0">
              <a:lnSpc>
                <a:spcPct val="90000"/>
              </a:lnSpc>
              <a:spcAft>
                <a:spcPts val="600"/>
              </a:spcAft>
              <a:buNone/>
            </a:pPr>
            <a:r>
              <a:rPr lang="en-US" sz="1700" b="1" dirty="0"/>
              <a:t>Kubernetes</a:t>
            </a:r>
          </a:p>
          <a:p>
            <a:pPr indent="-228600">
              <a:lnSpc>
                <a:spcPct val="90000"/>
              </a:lnSpc>
              <a:spcAft>
                <a:spcPts val="600"/>
              </a:spcAft>
              <a:buFont typeface="Arial" panose="020B0604020202020204" pitchFamily="34" charset="0"/>
              <a:buChar char="•"/>
            </a:pPr>
            <a:r>
              <a:rPr lang="en-IN" sz="1600" b="0" i="0" dirty="0">
                <a:solidFill>
                  <a:srgbClr val="151515"/>
                </a:solidFill>
                <a:effectLst/>
              </a:rPr>
              <a:t>Kubernetes (also known as k8s) is an Open-source container orchestration platform that automates many of the manual processes involved in deploying, managing, and scaling containerized applications.</a:t>
            </a:r>
          </a:p>
          <a:p>
            <a:pPr marL="114300" indent="0">
              <a:lnSpc>
                <a:spcPct val="90000"/>
              </a:lnSpc>
              <a:spcAft>
                <a:spcPts val="600"/>
              </a:spcAft>
              <a:buNone/>
            </a:pPr>
            <a:endParaRPr lang="en-US" sz="1700" b="1" dirty="0"/>
          </a:p>
          <a:p>
            <a:pPr marL="114300" indent="0">
              <a:lnSpc>
                <a:spcPct val="90000"/>
              </a:lnSpc>
              <a:spcAft>
                <a:spcPts val="600"/>
              </a:spcAft>
              <a:buNone/>
            </a:pPr>
            <a:r>
              <a:rPr lang="en-US" sz="1700" b="1" dirty="0"/>
              <a:t>Helm</a:t>
            </a:r>
          </a:p>
          <a:p>
            <a:pPr indent="-228600">
              <a:lnSpc>
                <a:spcPct val="90000"/>
              </a:lnSpc>
              <a:spcAft>
                <a:spcPts val="600"/>
              </a:spcAft>
              <a:buFont typeface="Arial" panose="020B0604020202020204" pitchFamily="34" charset="0"/>
              <a:buChar char="•"/>
            </a:pPr>
            <a:r>
              <a:rPr lang="en-US" sz="1700" b="0" i="0" dirty="0">
                <a:solidFill>
                  <a:srgbClr val="292929"/>
                </a:solidFill>
                <a:effectLst/>
              </a:rPr>
              <a:t>P</a:t>
            </a:r>
            <a:r>
              <a:rPr lang="en-IN" sz="1700" b="0" i="0" dirty="0">
                <a:solidFill>
                  <a:srgbClr val="292929"/>
                </a:solidFill>
                <a:effectLst/>
              </a:rPr>
              <a:t>ackage manager for Kubernetes.</a:t>
            </a:r>
          </a:p>
          <a:p>
            <a:pPr indent="-228600">
              <a:lnSpc>
                <a:spcPct val="90000"/>
              </a:lnSpc>
              <a:spcAft>
                <a:spcPts val="600"/>
              </a:spcAft>
              <a:buFont typeface="Arial" panose="020B0604020202020204" pitchFamily="34" charset="0"/>
              <a:buChar char="•"/>
            </a:pPr>
            <a:r>
              <a:rPr lang="en-IN" sz="1700" dirty="0">
                <a:solidFill>
                  <a:srgbClr val="292929"/>
                </a:solidFill>
              </a:rPr>
              <a:t>A</a:t>
            </a:r>
            <a:r>
              <a:rPr lang="en-IN" sz="1700" b="0" i="0" dirty="0">
                <a:solidFill>
                  <a:srgbClr val="292929"/>
                </a:solidFill>
                <a:effectLst/>
              </a:rPr>
              <a:t>llows us to streamline installation and management of Kubernetes applications.</a:t>
            </a:r>
          </a:p>
          <a:p>
            <a:pPr marL="114300" indent="0">
              <a:lnSpc>
                <a:spcPct val="90000"/>
              </a:lnSpc>
              <a:spcAft>
                <a:spcPts val="600"/>
              </a:spcAft>
              <a:buNone/>
            </a:pPr>
            <a:endParaRPr lang="en-US" sz="1700" b="1" i="0" dirty="0">
              <a:effectLst/>
            </a:endParaRPr>
          </a:p>
          <a:p>
            <a:pPr marL="114300" indent="0">
              <a:lnSpc>
                <a:spcPct val="90000"/>
              </a:lnSpc>
              <a:spcAft>
                <a:spcPts val="600"/>
              </a:spcAft>
              <a:buNone/>
            </a:pPr>
            <a:r>
              <a:rPr lang="en-US" sz="1700" b="1" dirty="0"/>
              <a:t>Prometheus</a:t>
            </a:r>
          </a:p>
          <a:p>
            <a:pPr indent="-228600">
              <a:lnSpc>
                <a:spcPct val="90000"/>
              </a:lnSpc>
              <a:spcAft>
                <a:spcPts val="600"/>
              </a:spcAft>
              <a:buFont typeface="Arial" panose="020B0604020202020204" pitchFamily="34" charset="0"/>
              <a:buChar char="•"/>
            </a:pPr>
            <a:r>
              <a:rPr lang="en-IN" sz="1700" b="0" i="0" dirty="0">
                <a:solidFill>
                  <a:srgbClr val="292929"/>
                </a:solidFill>
                <a:effectLst/>
              </a:rPr>
              <a:t>Open-source systems monitoring and alerting toolkit.</a:t>
            </a:r>
          </a:p>
          <a:p>
            <a:pPr indent="-228600">
              <a:lnSpc>
                <a:spcPct val="90000"/>
              </a:lnSpc>
              <a:spcAft>
                <a:spcPts val="600"/>
              </a:spcAft>
              <a:buFont typeface="Arial" panose="020B0604020202020204" pitchFamily="34" charset="0"/>
              <a:buChar char="•"/>
            </a:pPr>
            <a:r>
              <a:rPr lang="en-IN" sz="1700" dirty="0">
                <a:solidFill>
                  <a:srgbClr val="292929"/>
                </a:solidFill>
              </a:rPr>
              <a:t>C</a:t>
            </a:r>
            <a:r>
              <a:rPr lang="en-IN" sz="1700" b="0" i="0" dirty="0">
                <a:solidFill>
                  <a:srgbClr val="292929"/>
                </a:solidFill>
                <a:effectLst/>
              </a:rPr>
              <a:t>ollects and stores the metrics as time series data.</a:t>
            </a:r>
          </a:p>
          <a:p>
            <a:pPr indent="-228600">
              <a:lnSpc>
                <a:spcPct val="90000"/>
              </a:lnSpc>
              <a:spcAft>
                <a:spcPts val="600"/>
              </a:spcAft>
              <a:buFont typeface="Arial" panose="020B0604020202020204" pitchFamily="34" charset="0"/>
              <a:buChar char="•"/>
            </a:pPr>
            <a:r>
              <a:rPr lang="en-IN" sz="1700" dirty="0">
                <a:solidFill>
                  <a:srgbClr val="292929"/>
                </a:solidFill>
              </a:rPr>
              <a:t>P</a:t>
            </a:r>
            <a:r>
              <a:rPr lang="en-IN" sz="1700" b="0" i="0" dirty="0">
                <a:solidFill>
                  <a:srgbClr val="292929"/>
                </a:solidFill>
                <a:effectLst/>
              </a:rPr>
              <a:t>rovides out-of-box monitoring capabilities for container orchestration platforms such as Kubernetes.</a:t>
            </a:r>
            <a:endParaRPr lang="en-US" sz="1700" dirty="0"/>
          </a:p>
          <a:p>
            <a:pPr marL="114300" indent="0">
              <a:lnSpc>
                <a:spcPct val="90000"/>
              </a:lnSpc>
              <a:spcAft>
                <a:spcPts val="600"/>
              </a:spcAft>
              <a:buNone/>
            </a:pPr>
            <a:endParaRPr lang="en-US" sz="1700" b="1" i="0" dirty="0">
              <a:effectLst/>
            </a:endParaRPr>
          </a:p>
          <a:p>
            <a:pPr marL="114300" indent="0">
              <a:lnSpc>
                <a:spcPct val="90000"/>
              </a:lnSpc>
              <a:spcAft>
                <a:spcPts val="600"/>
              </a:spcAft>
              <a:buNone/>
            </a:pPr>
            <a:r>
              <a:rPr lang="en-US" sz="1700" b="1" i="0" dirty="0">
                <a:effectLst/>
              </a:rPr>
              <a:t>Grafana</a:t>
            </a:r>
          </a:p>
          <a:p>
            <a:pPr indent="-228600">
              <a:lnSpc>
                <a:spcPct val="90000"/>
              </a:lnSpc>
              <a:spcAft>
                <a:spcPts val="600"/>
              </a:spcAft>
              <a:buFont typeface="Arial" panose="020B0604020202020204" pitchFamily="34" charset="0"/>
              <a:buChar char="•"/>
            </a:pPr>
            <a:r>
              <a:rPr lang="en-IN" sz="1600" b="0" i="0" dirty="0">
                <a:solidFill>
                  <a:srgbClr val="292929"/>
                </a:solidFill>
                <a:effectLst/>
                <a:latin typeface="source-serif-pro"/>
              </a:rPr>
              <a:t>Open-source analytics and interactive visualization web application.</a:t>
            </a:r>
          </a:p>
          <a:p>
            <a:pPr indent="-228600">
              <a:lnSpc>
                <a:spcPct val="90000"/>
              </a:lnSpc>
              <a:spcAft>
                <a:spcPts val="600"/>
              </a:spcAft>
              <a:buFont typeface="Arial" panose="020B0604020202020204" pitchFamily="34" charset="0"/>
              <a:buChar char="•"/>
            </a:pPr>
            <a:r>
              <a:rPr lang="en-IN" sz="1600" b="0" i="0" dirty="0">
                <a:solidFill>
                  <a:srgbClr val="292929"/>
                </a:solidFill>
                <a:effectLst/>
                <a:latin typeface="source-serif-pro"/>
              </a:rPr>
              <a:t>Provides charts, graphs and alerts for the web when connected to supported data services.</a:t>
            </a:r>
            <a:endParaRPr lang="en-IN" sz="1600" dirty="0">
              <a:solidFill>
                <a:srgbClr val="292929"/>
              </a:solidFill>
              <a:latin typeface="source-serif-pro"/>
            </a:endParaRPr>
          </a:p>
          <a:p>
            <a:pPr indent="-228600">
              <a:lnSpc>
                <a:spcPct val="90000"/>
              </a:lnSpc>
              <a:spcAft>
                <a:spcPts val="600"/>
              </a:spcAft>
              <a:buFont typeface="Arial" panose="020B0604020202020204" pitchFamily="34" charset="0"/>
              <a:buChar char="•"/>
            </a:pPr>
            <a:r>
              <a:rPr lang="en-IN" sz="1600" b="0" i="0" dirty="0">
                <a:solidFill>
                  <a:srgbClr val="292929"/>
                </a:solidFill>
                <a:effectLst/>
                <a:latin typeface="source-serif-pro"/>
              </a:rPr>
              <a:t>Allows us to query, visualize, alert on and understand our metrics, no matter where they are stored. Some supported data sources in addition to Prometheus are AWS CloudWatch, Azure Monitor, PostgreSQL, Elasticsearch and many more.</a:t>
            </a:r>
          </a:p>
        </p:txBody>
      </p:sp>
    </p:spTree>
    <p:extLst>
      <p:ext uri="{BB962C8B-B14F-4D97-AF65-F5344CB8AC3E}">
        <p14:creationId xmlns:p14="http://schemas.microsoft.com/office/powerpoint/2010/main" val="14273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Conclusion</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a:bodyPr>
          <a:lstStyle/>
          <a:p>
            <a:pPr marL="114300" indent="0">
              <a:lnSpc>
                <a:spcPct val="90000"/>
              </a:lnSpc>
              <a:spcAft>
                <a:spcPts val="600"/>
              </a:spcAft>
              <a:buNone/>
            </a:pPr>
            <a:r>
              <a:rPr lang="en-US" sz="1700" dirty="0"/>
              <a:t>Design your monitoring system with an eye toward simplicity. In choosing what to monitor, keep the following guidelines in mind :</a:t>
            </a:r>
          </a:p>
          <a:p>
            <a:pPr marL="457200">
              <a:lnSpc>
                <a:spcPct val="90000"/>
              </a:lnSpc>
              <a:spcAft>
                <a:spcPts val="600"/>
              </a:spcAft>
            </a:pPr>
            <a:r>
              <a:rPr lang="en-US" sz="1700" dirty="0"/>
              <a:t>The rules that catch real incidents most often should be as </a:t>
            </a:r>
            <a:r>
              <a:rPr lang="en-US" sz="1700" b="1" dirty="0"/>
              <a:t>simple, predictable and reliable </a:t>
            </a:r>
            <a:r>
              <a:rPr lang="en-US" sz="1700" dirty="0"/>
              <a:t>as possible.</a:t>
            </a:r>
          </a:p>
          <a:p>
            <a:pPr marL="457200">
              <a:lnSpc>
                <a:spcPct val="90000"/>
              </a:lnSpc>
              <a:spcAft>
                <a:spcPts val="600"/>
              </a:spcAft>
            </a:pPr>
            <a:r>
              <a:rPr lang="en-US" sz="1700" dirty="0"/>
              <a:t>Data collection, aggregation and alerting configuration that is </a:t>
            </a:r>
            <a:r>
              <a:rPr lang="en-US" sz="1700" b="1" dirty="0"/>
              <a:t>rarely exercised </a:t>
            </a:r>
            <a:r>
              <a:rPr lang="en-US" sz="1700" dirty="0"/>
              <a:t>should be up for removal.</a:t>
            </a:r>
          </a:p>
          <a:p>
            <a:pPr marL="457200">
              <a:lnSpc>
                <a:spcPct val="90000"/>
              </a:lnSpc>
              <a:spcAft>
                <a:spcPts val="600"/>
              </a:spcAft>
            </a:pPr>
            <a:r>
              <a:rPr lang="en-US" sz="1700" dirty="0"/>
              <a:t>Signals that are collected, but </a:t>
            </a:r>
            <a:r>
              <a:rPr lang="en-US" sz="1700" b="1" dirty="0"/>
              <a:t>not exposed </a:t>
            </a:r>
            <a:r>
              <a:rPr lang="en-US" sz="1700" dirty="0"/>
              <a:t>in any prebaked dashboards </a:t>
            </a:r>
            <a:r>
              <a:rPr lang="en-US" sz="1700" b="1" dirty="0"/>
              <a:t>nor used</a:t>
            </a:r>
            <a:r>
              <a:rPr lang="en-US" sz="1700" dirty="0"/>
              <a:t> by any alert, are candidates for removal.</a:t>
            </a:r>
          </a:p>
          <a:p>
            <a:pPr marL="457200">
              <a:lnSpc>
                <a:spcPct val="90000"/>
              </a:lnSpc>
              <a:spcAft>
                <a:spcPts val="600"/>
              </a:spcAft>
            </a:pPr>
            <a:endParaRPr lang="en-US" sz="1700" dirty="0"/>
          </a:p>
          <a:p>
            <a:pPr marL="114300" indent="0">
              <a:lnSpc>
                <a:spcPct val="90000"/>
              </a:lnSpc>
              <a:spcAft>
                <a:spcPts val="600"/>
              </a:spcAft>
              <a:buNone/>
            </a:pPr>
            <a:r>
              <a:rPr lang="en-US" sz="1700" dirty="0"/>
              <a:t>A healthy monitoring and alerting is </a:t>
            </a:r>
            <a:r>
              <a:rPr lang="en-US" sz="1700" b="1" dirty="0"/>
              <a:t>simple and easy</a:t>
            </a:r>
            <a:r>
              <a:rPr lang="en-US" sz="1700" dirty="0"/>
              <a:t> to reason about. It focuses primarily on symptoms for paging, reserving cause-oriented heuristics to serve as aids to debugging problems.</a:t>
            </a:r>
          </a:p>
        </p:txBody>
      </p:sp>
    </p:spTree>
    <p:extLst>
      <p:ext uri="{BB962C8B-B14F-4D97-AF65-F5344CB8AC3E}">
        <p14:creationId xmlns:p14="http://schemas.microsoft.com/office/powerpoint/2010/main" val="97525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a:solidFill>
                  <a:schemeClr val="tx1"/>
                </a:solidFill>
                <a:latin typeface="+mj-lt"/>
                <a:ea typeface="+mj-ea"/>
                <a:cs typeface="+mj-cs"/>
              </a:rPr>
              <a:t>What’s on the Agenda ?</a:t>
            </a:r>
          </a:p>
        </p:txBody>
      </p:sp>
      <p:sp>
        <p:nvSpPr>
          <p:cNvPr id="5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Kubernetes Cluster Monitoring</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The Four Golden Signals</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System Architecture</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Components</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Demo</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36644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Prometheus Monitoring</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a:bodyPr>
          <a:lstStyle/>
          <a:p>
            <a:pPr marL="0" indent="0">
              <a:lnSpc>
                <a:spcPct val="90000"/>
              </a:lnSpc>
              <a:spcAft>
                <a:spcPts val="600"/>
              </a:spcAft>
              <a:buNone/>
            </a:pPr>
            <a:r>
              <a:rPr lang="en-US" sz="2400" b="1" dirty="0"/>
              <a:t>WHAT ?</a:t>
            </a:r>
          </a:p>
          <a:p>
            <a:pPr indent="-228600">
              <a:lnSpc>
                <a:spcPct val="90000"/>
              </a:lnSpc>
              <a:spcAft>
                <a:spcPts val="600"/>
              </a:spcAft>
              <a:buFont typeface="Arial" panose="020B0604020202020204" pitchFamily="34" charset="0"/>
              <a:buChar char="•"/>
            </a:pPr>
            <a:r>
              <a:rPr lang="en-US" sz="2400" b="0" i="0" dirty="0">
                <a:effectLst/>
              </a:rPr>
              <a:t>Prometheus is a leading Open-Source monitoring solution with alerting capabilities.</a:t>
            </a:r>
          </a:p>
          <a:p>
            <a:pPr indent="-228600">
              <a:lnSpc>
                <a:spcPct val="90000"/>
              </a:lnSpc>
              <a:spcAft>
                <a:spcPts val="600"/>
              </a:spcAft>
              <a:buFont typeface="Arial" panose="020B0604020202020204" pitchFamily="34" charset="0"/>
              <a:buChar char="•"/>
            </a:pPr>
            <a:endParaRPr lang="en-US" sz="2400" b="0" i="0" dirty="0">
              <a:effectLst/>
            </a:endParaRPr>
          </a:p>
          <a:p>
            <a:pPr indent="-228600">
              <a:lnSpc>
                <a:spcPct val="90000"/>
              </a:lnSpc>
              <a:spcAft>
                <a:spcPts val="600"/>
              </a:spcAft>
              <a:buFont typeface="Arial" panose="020B0604020202020204" pitchFamily="34" charset="0"/>
              <a:buChar char="•"/>
            </a:pPr>
            <a:r>
              <a:rPr lang="en-US" sz="2400" dirty="0"/>
              <a:t>It scrapes HTTP endpoints of targets to gather, organize and store scraped metrics into time series DB.</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b="0" i="0" dirty="0">
                <a:effectLst/>
              </a:rPr>
              <a:t>When specified condition met it can trigger alerts and send notification via Email, PagerDuty or slack, etc.</a:t>
            </a:r>
          </a:p>
        </p:txBody>
      </p:sp>
    </p:spTree>
    <p:extLst>
      <p:ext uri="{BB962C8B-B14F-4D97-AF65-F5344CB8AC3E}">
        <p14:creationId xmlns:p14="http://schemas.microsoft.com/office/powerpoint/2010/main" val="391280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Why we need </a:t>
            </a:r>
            <a:r>
              <a:rPr lang="en-US" sz="5400" dirty="0"/>
              <a:t>monitoring</a:t>
            </a:r>
            <a:r>
              <a:rPr lang="en-US" sz="5400" kern="1200" dirty="0">
                <a:solidFill>
                  <a:schemeClr val="tx1"/>
                </a:solidFill>
                <a:latin typeface="+mj-lt"/>
                <a:ea typeface="+mj-ea"/>
                <a:cs typeface="+mj-cs"/>
              </a:rPr>
              <a:t> ?</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fontScale="92500"/>
          </a:bodyPr>
          <a:lstStyle/>
          <a:p>
            <a:pPr marL="0" indent="0">
              <a:lnSpc>
                <a:spcPct val="90000"/>
              </a:lnSpc>
              <a:spcAft>
                <a:spcPts val="600"/>
              </a:spcAft>
              <a:buNone/>
            </a:pPr>
            <a:r>
              <a:rPr lang="en-US" sz="2200" b="1" dirty="0"/>
              <a:t>WHY ?</a:t>
            </a:r>
          </a:p>
          <a:p>
            <a:pPr marL="114300" indent="-228600">
              <a:lnSpc>
                <a:spcPct val="90000"/>
              </a:lnSpc>
              <a:spcAft>
                <a:spcPts val="600"/>
              </a:spcAft>
              <a:buFont typeface="Arial" panose="020B0604020202020204" pitchFamily="34" charset="0"/>
              <a:buChar char="•"/>
            </a:pPr>
            <a:r>
              <a:rPr lang="en-IN" sz="2200" dirty="0"/>
              <a:t> Need a way to have a </a:t>
            </a:r>
            <a:r>
              <a:rPr lang="en-IN" sz="2200" b="1" dirty="0"/>
              <a:t>visibility and consistent monitoring </a:t>
            </a:r>
            <a:r>
              <a:rPr lang="en-US" sz="2200" dirty="0"/>
              <a:t>in highly dynamic containerized environment without that </a:t>
            </a:r>
            <a:r>
              <a:rPr lang="en-IN" sz="2200" dirty="0"/>
              <a:t>we will have no idea what is happening, what has caused the issue and what is not working.</a:t>
            </a:r>
          </a:p>
          <a:p>
            <a:pPr marL="0" indent="0">
              <a:lnSpc>
                <a:spcPct val="90000"/>
              </a:lnSpc>
              <a:spcAft>
                <a:spcPts val="600"/>
              </a:spcAft>
              <a:buNone/>
            </a:pPr>
            <a:endParaRPr lang="en-IN" sz="2200" dirty="0"/>
          </a:p>
          <a:p>
            <a:pPr marL="114300" indent="-228600">
              <a:lnSpc>
                <a:spcPct val="90000"/>
              </a:lnSpc>
              <a:spcAft>
                <a:spcPts val="600"/>
              </a:spcAft>
              <a:buFont typeface="Arial" panose="020B0604020202020204" pitchFamily="34" charset="0"/>
              <a:buChar char="•"/>
            </a:pPr>
            <a:r>
              <a:rPr lang="en-IN" sz="2200" dirty="0"/>
              <a:t>Instead of manually trying to troubleshoot across multiple components. It will help exactly </a:t>
            </a:r>
            <a:r>
              <a:rPr lang="en-IN" sz="2200" b="1" dirty="0"/>
              <a:t>pinpoint directly to the root cause </a:t>
            </a:r>
            <a:r>
              <a:rPr lang="en-IN" sz="2200" dirty="0"/>
              <a:t>– help to save time, effort and money.</a:t>
            </a:r>
          </a:p>
          <a:p>
            <a:pPr marL="0" indent="0">
              <a:lnSpc>
                <a:spcPct val="90000"/>
              </a:lnSpc>
              <a:spcAft>
                <a:spcPts val="600"/>
              </a:spcAft>
              <a:buNone/>
            </a:pPr>
            <a:endParaRPr lang="en-IN" sz="2200" dirty="0"/>
          </a:p>
          <a:p>
            <a:pPr marL="114300" indent="-228600">
              <a:lnSpc>
                <a:spcPct val="90000"/>
              </a:lnSpc>
              <a:spcAft>
                <a:spcPts val="600"/>
              </a:spcAft>
              <a:buFont typeface="Arial" panose="020B0604020202020204" pitchFamily="34" charset="0"/>
              <a:buChar char="•"/>
            </a:pPr>
            <a:r>
              <a:rPr lang="en-IN" sz="2200" dirty="0"/>
              <a:t>With Prometheus everything is automated. It's constantly monitor and looking out for any issues real time and may even </a:t>
            </a:r>
            <a:r>
              <a:rPr lang="en-IN" sz="2200" b="1" dirty="0"/>
              <a:t>identify a potential issue before it happens</a:t>
            </a:r>
            <a:r>
              <a:rPr lang="en-IN" sz="2200" dirty="0"/>
              <a:t>, so you can prevent it.</a:t>
            </a:r>
          </a:p>
          <a:p>
            <a:pPr marL="0" indent="0">
              <a:lnSpc>
                <a:spcPct val="90000"/>
              </a:lnSpc>
              <a:spcAft>
                <a:spcPts val="600"/>
              </a:spcAft>
              <a:buNone/>
            </a:pPr>
            <a:endParaRPr lang="en-US" sz="2400" dirty="0"/>
          </a:p>
          <a:p>
            <a:pPr marL="0" indent="0">
              <a:lnSpc>
                <a:spcPct val="90000"/>
              </a:lnSpc>
              <a:spcAft>
                <a:spcPts val="600"/>
              </a:spcAft>
              <a:buNone/>
            </a:pPr>
            <a:r>
              <a:rPr lang="en-US" sz="1900" b="1" dirty="0"/>
              <a:t>HOW ?</a:t>
            </a:r>
          </a:p>
          <a:p>
            <a:pPr indent="-228600">
              <a:lnSpc>
                <a:spcPct val="90000"/>
              </a:lnSpc>
              <a:spcAft>
                <a:spcPts val="600"/>
              </a:spcAft>
              <a:buFont typeface="Arial" panose="020B0604020202020204" pitchFamily="34" charset="0"/>
              <a:buChar char="•"/>
            </a:pPr>
            <a:r>
              <a:rPr lang="en-US" sz="1900" i="0" dirty="0">
                <a:solidFill>
                  <a:srgbClr val="0070C0"/>
                </a:solidFill>
                <a:effectLst/>
              </a:rPr>
              <a:t>https://github.com/Sagar2366/kubernetes-monitoring/blob/main/README.md</a:t>
            </a:r>
          </a:p>
        </p:txBody>
      </p:sp>
    </p:spTree>
    <p:extLst>
      <p:ext uri="{BB962C8B-B14F-4D97-AF65-F5344CB8AC3E}">
        <p14:creationId xmlns:p14="http://schemas.microsoft.com/office/powerpoint/2010/main" val="268725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Kubernetes Cluster Monitoring</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lnSpcReduction="10000"/>
          </a:bodyPr>
          <a:lstStyle/>
          <a:p>
            <a:pPr marL="0" indent="0">
              <a:lnSpc>
                <a:spcPct val="90000"/>
              </a:lnSpc>
              <a:spcAft>
                <a:spcPts val="600"/>
              </a:spcAft>
              <a:buNone/>
            </a:pPr>
            <a:r>
              <a:rPr lang="en-US" sz="1700" b="1" dirty="0"/>
              <a:t>WHAT ?</a:t>
            </a:r>
          </a:p>
          <a:p>
            <a:pPr indent="-228600">
              <a:lnSpc>
                <a:spcPct val="90000"/>
              </a:lnSpc>
              <a:spcAft>
                <a:spcPts val="600"/>
              </a:spcAft>
              <a:buFont typeface="Arial" panose="020B0604020202020204" pitchFamily="34" charset="0"/>
              <a:buChar char="•"/>
            </a:pPr>
            <a:r>
              <a:rPr lang="en-US" sz="1700" dirty="0"/>
              <a:t>Collecting, processing, aggregating and displaying real time quantitative data about a system, such as query counts and types, error counts and types, processing times and server lifetimes, CPU &amp; memory usage, health of the cluster components.</a:t>
            </a:r>
          </a:p>
          <a:p>
            <a:pPr indent="-228600">
              <a:lnSpc>
                <a:spcPct val="90000"/>
              </a:lnSpc>
              <a:spcAft>
                <a:spcPts val="600"/>
              </a:spcAft>
              <a:buFont typeface="Arial" panose="020B0604020202020204" pitchFamily="34" charset="0"/>
              <a:buChar char="•"/>
            </a:pPr>
            <a:endParaRPr lang="en-US" sz="1700" b="0" i="0" dirty="0">
              <a:effectLst/>
            </a:endParaRPr>
          </a:p>
          <a:p>
            <a:pPr marL="0" indent="0">
              <a:lnSpc>
                <a:spcPct val="90000"/>
              </a:lnSpc>
              <a:spcAft>
                <a:spcPts val="600"/>
              </a:spcAft>
              <a:buNone/>
            </a:pPr>
            <a:r>
              <a:rPr lang="en-US" sz="1700" b="1" dirty="0"/>
              <a:t>WHY ?</a:t>
            </a:r>
          </a:p>
          <a:p>
            <a:pPr indent="-228600">
              <a:lnSpc>
                <a:spcPct val="90000"/>
              </a:lnSpc>
              <a:spcAft>
                <a:spcPts val="600"/>
              </a:spcAft>
              <a:buFont typeface="Arial" panose="020B0604020202020204" pitchFamily="34" charset="0"/>
              <a:buChar char="•"/>
            </a:pPr>
            <a:r>
              <a:rPr lang="en-US" sz="1700" dirty="0"/>
              <a:t>Your Kubernetes cluster is up and running. Does it mean your work is done ? Avoid calls at 3 AM.</a:t>
            </a:r>
            <a:endParaRPr lang="en-US" sz="1700" b="0" i="0" dirty="0">
              <a:effectLst/>
            </a:endParaRPr>
          </a:p>
          <a:p>
            <a:pPr indent="-228600">
              <a:lnSpc>
                <a:spcPct val="90000"/>
              </a:lnSpc>
              <a:spcAft>
                <a:spcPts val="600"/>
              </a:spcAft>
              <a:buFont typeface="Arial" panose="020B0604020202020204" pitchFamily="34" charset="0"/>
              <a:buChar char="•"/>
            </a:pPr>
            <a:r>
              <a:rPr lang="en-US" sz="1700" b="0" i="0" dirty="0">
                <a:effectLst/>
              </a:rPr>
              <a:t>Analyzing long-term trends</a:t>
            </a:r>
          </a:p>
          <a:p>
            <a:pPr indent="-228600">
              <a:lnSpc>
                <a:spcPct val="90000"/>
              </a:lnSpc>
              <a:spcAft>
                <a:spcPts val="600"/>
              </a:spcAft>
              <a:buFont typeface="Arial" panose="020B0604020202020204" pitchFamily="34" charset="0"/>
              <a:buChar char="•"/>
            </a:pPr>
            <a:r>
              <a:rPr lang="en-US" sz="1700" b="0" i="0" dirty="0">
                <a:effectLst/>
              </a:rPr>
              <a:t>Comparing over time or experiment groups</a:t>
            </a:r>
          </a:p>
          <a:p>
            <a:pPr indent="-228600">
              <a:lnSpc>
                <a:spcPct val="90000"/>
              </a:lnSpc>
              <a:spcAft>
                <a:spcPts val="600"/>
              </a:spcAft>
              <a:buFont typeface="Arial" panose="020B0604020202020204" pitchFamily="34" charset="0"/>
              <a:buChar char="•"/>
            </a:pPr>
            <a:r>
              <a:rPr lang="en-US" sz="1700" b="0" i="0" dirty="0">
                <a:effectLst/>
              </a:rPr>
              <a:t>Alerting</a:t>
            </a:r>
          </a:p>
          <a:p>
            <a:pPr indent="-228600">
              <a:lnSpc>
                <a:spcPct val="90000"/>
              </a:lnSpc>
              <a:spcAft>
                <a:spcPts val="600"/>
              </a:spcAft>
              <a:buFont typeface="Arial" panose="020B0604020202020204" pitchFamily="34" charset="0"/>
              <a:buChar char="•"/>
            </a:pPr>
            <a:r>
              <a:rPr lang="en-US" sz="1700" dirty="0"/>
              <a:t>Building dashboards</a:t>
            </a:r>
          </a:p>
          <a:p>
            <a:pPr indent="-228600">
              <a:lnSpc>
                <a:spcPct val="90000"/>
              </a:lnSpc>
              <a:spcAft>
                <a:spcPts val="600"/>
              </a:spcAft>
              <a:buFont typeface="Arial" panose="020B0604020202020204" pitchFamily="34" charset="0"/>
              <a:buChar char="•"/>
            </a:pPr>
            <a:r>
              <a:rPr lang="en-US" sz="1700" b="0" i="0" dirty="0">
                <a:effectLst/>
              </a:rPr>
              <a:t>Debugging</a:t>
            </a:r>
            <a:endParaRPr lang="en-US" sz="1700" dirty="0"/>
          </a:p>
          <a:p>
            <a:pPr marL="114300" indent="-228600">
              <a:lnSpc>
                <a:spcPct val="90000"/>
              </a:lnSpc>
              <a:spcAft>
                <a:spcPts val="600"/>
              </a:spcAft>
              <a:buFont typeface="Arial" panose="020B0604020202020204" pitchFamily="34" charset="0"/>
              <a:buChar char="•"/>
            </a:pPr>
            <a:endParaRPr lang="en-US" sz="1700" dirty="0"/>
          </a:p>
          <a:p>
            <a:pPr marL="0" indent="0">
              <a:lnSpc>
                <a:spcPct val="90000"/>
              </a:lnSpc>
              <a:spcAft>
                <a:spcPts val="600"/>
              </a:spcAft>
              <a:buNone/>
            </a:pPr>
            <a:r>
              <a:rPr lang="en-US" sz="1700" b="1" dirty="0"/>
              <a:t>HOW ?</a:t>
            </a:r>
          </a:p>
          <a:p>
            <a:pPr indent="-228600">
              <a:lnSpc>
                <a:spcPct val="90000"/>
              </a:lnSpc>
              <a:spcAft>
                <a:spcPts val="600"/>
              </a:spcAft>
              <a:buFont typeface="Arial" panose="020B0604020202020204" pitchFamily="34" charset="0"/>
              <a:buChar char="•"/>
            </a:pPr>
            <a:r>
              <a:rPr lang="en-US" sz="1700" i="0" dirty="0">
                <a:solidFill>
                  <a:srgbClr val="0070C0"/>
                </a:solidFill>
                <a:effectLst/>
              </a:rPr>
              <a:t>https://github.com/Sagar2366/kubernetes-monitoring/blob/main/README.md</a:t>
            </a:r>
          </a:p>
        </p:txBody>
      </p:sp>
    </p:spTree>
    <p:extLst>
      <p:ext uri="{BB962C8B-B14F-4D97-AF65-F5344CB8AC3E}">
        <p14:creationId xmlns:p14="http://schemas.microsoft.com/office/powerpoint/2010/main" val="341537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The Four Golden Signals</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fontScale="92500" lnSpcReduction="20000"/>
          </a:bodyPr>
          <a:lstStyle/>
          <a:p>
            <a:pPr marL="114300" indent="0">
              <a:lnSpc>
                <a:spcPct val="90000"/>
              </a:lnSpc>
              <a:spcAft>
                <a:spcPts val="600"/>
              </a:spcAft>
              <a:buNone/>
            </a:pPr>
            <a:r>
              <a:rPr lang="en-US" sz="1700" b="1" dirty="0"/>
              <a:t>Latency</a:t>
            </a:r>
          </a:p>
          <a:p>
            <a:pPr indent="-228600">
              <a:lnSpc>
                <a:spcPct val="90000"/>
              </a:lnSpc>
              <a:spcAft>
                <a:spcPts val="600"/>
              </a:spcAft>
              <a:buFont typeface="Arial" panose="020B0604020202020204" pitchFamily="34" charset="0"/>
              <a:buChar char="•"/>
            </a:pPr>
            <a:r>
              <a:rPr lang="en-US" sz="1700" dirty="0"/>
              <a:t>Time it takes to service a request.</a:t>
            </a:r>
          </a:p>
          <a:p>
            <a:pPr indent="-228600">
              <a:lnSpc>
                <a:spcPct val="90000"/>
              </a:lnSpc>
              <a:spcAft>
                <a:spcPts val="600"/>
              </a:spcAft>
              <a:buFont typeface="Arial" panose="020B0604020202020204" pitchFamily="34" charset="0"/>
              <a:buChar char="•"/>
            </a:pPr>
            <a:r>
              <a:rPr lang="en-US" sz="1700" dirty="0"/>
              <a:t>It’s important to track error latency, as opposed to just filtering out errors.</a:t>
            </a:r>
          </a:p>
          <a:p>
            <a:pPr marL="114300" indent="0">
              <a:lnSpc>
                <a:spcPct val="90000"/>
              </a:lnSpc>
              <a:spcAft>
                <a:spcPts val="600"/>
              </a:spcAft>
              <a:buNone/>
            </a:pPr>
            <a:endParaRPr lang="en-US" sz="1700" b="1" dirty="0"/>
          </a:p>
          <a:p>
            <a:pPr marL="114300" indent="0">
              <a:lnSpc>
                <a:spcPct val="90000"/>
              </a:lnSpc>
              <a:spcAft>
                <a:spcPts val="600"/>
              </a:spcAft>
              <a:buNone/>
            </a:pPr>
            <a:r>
              <a:rPr lang="en-US" sz="1700" b="1" dirty="0"/>
              <a:t>Traffic</a:t>
            </a:r>
          </a:p>
          <a:p>
            <a:pPr indent="-228600">
              <a:lnSpc>
                <a:spcPct val="90000"/>
              </a:lnSpc>
              <a:spcAft>
                <a:spcPts val="600"/>
              </a:spcAft>
              <a:buFont typeface="Arial" panose="020B0604020202020204" pitchFamily="34" charset="0"/>
              <a:buChar char="•"/>
            </a:pPr>
            <a:r>
              <a:rPr lang="en-US" sz="1700" dirty="0"/>
              <a:t>Measure of how much demand is being placed on your system – req/sec, transactions/sec.</a:t>
            </a:r>
            <a:endParaRPr lang="en-US" sz="1700" b="1" dirty="0"/>
          </a:p>
          <a:p>
            <a:pPr marL="114300" indent="0">
              <a:lnSpc>
                <a:spcPct val="90000"/>
              </a:lnSpc>
              <a:spcAft>
                <a:spcPts val="600"/>
              </a:spcAft>
              <a:buNone/>
            </a:pPr>
            <a:endParaRPr lang="en-US" sz="1700" b="1" i="0" dirty="0">
              <a:effectLst/>
            </a:endParaRPr>
          </a:p>
          <a:p>
            <a:pPr marL="114300" indent="0">
              <a:lnSpc>
                <a:spcPct val="90000"/>
              </a:lnSpc>
              <a:spcAft>
                <a:spcPts val="600"/>
              </a:spcAft>
              <a:buNone/>
            </a:pPr>
            <a:r>
              <a:rPr lang="en-US" sz="1700" b="1" dirty="0"/>
              <a:t>Errors</a:t>
            </a:r>
          </a:p>
          <a:p>
            <a:pPr indent="-228600">
              <a:lnSpc>
                <a:spcPct val="90000"/>
              </a:lnSpc>
              <a:spcAft>
                <a:spcPts val="600"/>
              </a:spcAft>
              <a:buFont typeface="Arial" panose="020B0604020202020204" pitchFamily="34" charset="0"/>
              <a:buChar char="•"/>
            </a:pPr>
            <a:r>
              <a:rPr lang="en-US" sz="1700" dirty="0"/>
              <a:t>The rate of requests that fail, either explicitly or implicitly.</a:t>
            </a:r>
          </a:p>
          <a:p>
            <a:pPr indent="-228600">
              <a:lnSpc>
                <a:spcPct val="90000"/>
              </a:lnSpc>
              <a:spcAft>
                <a:spcPts val="600"/>
              </a:spcAft>
              <a:buFont typeface="Arial" panose="020B0604020202020204" pitchFamily="34" charset="0"/>
              <a:buChar char="•"/>
            </a:pPr>
            <a:endParaRPr lang="en-US" sz="1700" b="1" i="0" dirty="0">
              <a:effectLst/>
            </a:endParaRPr>
          </a:p>
          <a:p>
            <a:pPr marL="114300" indent="0">
              <a:lnSpc>
                <a:spcPct val="90000"/>
              </a:lnSpc>
              <a:spcAft>
                <a:spcPts val="600"/>
              </a:spcAft>
              <a:buNone/>
            </a:pPr>
            <a:r>
              <a:rPr lang="en-US" sz="1700" b="1" i="0" dirty="0">
                <a:effectLst/>
              </a:rPr>
              <a:t>Saturation</a:t>
            </a:r>
          </a:p>
          <a:p>
            <a:pPr indent="-228600">
              <a:lnSpc>
                <a:spcPct val="90000"/>
              </a:lnSpc>
              <a:spcAft>
                <a:spcPts val="600"/>
              </a:spcAft>
              <a:buFont typeface="Arial" panose="020B0604020202020204" pitchFamily="34" charset="0"/>
              <a:buChar char="•"/>
            </a:pPr>
            <a:r>
              <a:rPr lang="en-US" sz="1700" b="0" i="0" dirty="0">
                <a:effectLst/>
              </a:rPr>
              <a:t>How full your service is.</a:t>
            </a:r>
            <a:endParaRPr lang="en-US" sz="1700" dirty="0"/>
          </a:p>
          <a:p>
            <a:pPr indent="-228600">
              <a:lnSpc>
                <a:spcPct val="90000"/>
              </a:lnSpc>
              <a:spcAft>
                <a:spcPts val="600"/>
              </a:spcAft>
              <a:buFont typeface="Arial" panose="020B0604020202020204" pitchFamily="34" charset="0"/>
              <a:buChar char="•"/>
            </a:pPr>
            <a:r>
              <a:rPr lang="en-US" sz="1700" b="0" i="0" dirty="0">
                <a:effectLst/>
              </a:rPr>
              <a:t>Having utilization target is essential.</a:t>
            </a:r>
          </a:p>
          <a:p>
            <a:pPr indent="-228600">
              <a:lnSpc>
                <a:spcPct val="90000"/>
              </a:lnSpc>
              <a:spcAft>
                <a:spcPts val="600"/>
              </a:spcAft>
              <a:buFont typeface="Arial" panose="020B0604020202020204" pitchFamily="34" charset="0"/>
              <a:buChar char="•"/>
            </a:pPr>
            <a:r>
              <a:rPr lang="en-US" sz="1700" dirty="0"/>
              <a:t>Predictions of impeding saturation, such as “database will fill in 4 hours”</a:t>
            </a:r>
          </a:p>
          <a:p>
            <a:pPr indent="-228600">
              <a:lnSpc>
                <a:spcPct val="90000"/>
              </a:lnSpc>
              <a:spcAft>
                <a:spcPts val="600"/>
              </a:spcAft>
              <a:buFont typeface="Arial" panose="020B0604020202020204" pitchFamily="34" charset="0"/>
              <a:buChar char="•"/>
            </a:pPr>
            <a:endParaRPr lang="en-US" sz="1700" dirty="0"/>
          </a:p>
          <a:p>
            <a:pPr marL="114300" indent="0">
              <a:lnSpc>
                <a:spcPct val="90000"/>
              </a:lnSpc>
              <a:spcAft>
                <a:spcPts val="600"/>
              </a:spcAft>
              <a:buNone/>
            </a:pPr>
            <a:r>
              <a:rPr lang="en-US" sz="1700" dirty="0"/>
              <a:t>If you measure all four golden signals and page a human when one signal is problematic, your service will be at least decently covered by monitoring.</a:t>
            </a:r>
          </a:p>
          <a:p>
            <a:pPr marL="0" indent="0">
              <a:lnSpc>
                <a:spcPct val="90000"/>
              </a:lnSpc>
              <a:spcAft>
                <a:spcPts val="600"/>
              </a:spcAft>
              <a:buNone/>
            </a:pPr>
            <a:endParaRPr lang="en-US" sz="1700" dirty="0"/>
          </a:p>
        </p:txBody>
      </p:sp>
    </p:spTree>
    <p:extLst>
      <p:ext uri="{BB962C8B-B14F-4D97-AF65-F5344CB8AC3E}">
        <p14:creationId xmlns:p14="http://schemas.microsoft.com/office/powerpoint/2010/main" val="255262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a:solidFill>
                  <a:schemeClr val="tx1"/>
                </a:solidFill>
                <a:latin typeface="+mj-lt"/>
                <a:ea typeface="+mj-ea"/>
                <a:cs typeface="+mj-cs"/>
              </a:rPr>
              <a:t>System Architecture</a:t>
            </a:r>
            <a:endParaRPr lang="en-US" sz="5400" kern="1200" dirty="0">
              <a:solidFill>
                <a:schemeClr val="tx1"/>
              </a:solidFill>
              <a:latin typeface="+mj-lt"/>
              <a:ea typeface="+mj-ea"/>
              <a:cs typeface="+mj-cs"/>
            </a:endParaRP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A38D4F8-D335-EF21-A566-07C6FC882E8C}"/>
              </a:ext>
            </a:extLst>
          </p:cNvPr>
          <p:cNvPicPr>
            <a:picLocks noChangeAspect="1"/>
          </p:cNvPicPr>
          <p:nvPr/>
        </p:nvPicPr>
        <p:blipFill>
          <a:blip r:embed="rId3"/>
          <a:stretch>
            <a:fillRect/>
          </a:stretch>
        </p:blipFill>
        <p:spPr>
          <a:xfrm>
            <a:off x="2208276" y="2055813"/>
            <a:ext cx="7772400" cy="4663440"/>
          </a:xfrm>
          <a:prstGeom prst="rect">
            <a:avLst/>
          </a:prstGeom>
        </p:spPr>
      </p:pic>
    </p:spTree>
    <p:extLst>
      <p:ext uri="{BB962C8B-B14F-4D97-AF65-F5344CB8AC3E}">
        <p14:creationId xmlns:p14="http://schemas.microsoft.com/office/powerpoint/2010/main" val="92779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System Components</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fontScale="70000" lnSpcReduction="20000"/>
          </a:bodyPr>
          <a:lstStyle/>
          <a:p>
            <a:pPr marL="114300" indent="0">
              <a:lnSpc>
                <a:spcPct val="90000"/>
              </a:lnSpc>
              <a:spcAft>
                <a:spcPts val="600"/>
              </a:spcAft>
              <a:buNone/>
            </a:pPr>
            <a:r>
              <a:rPr lang="en-US" b="1" dirty="0"/>
              <a:t>Prometheus Server</a:t>
            </a:r>
          </a:p>
          <a:p>
            <a:pPr indent="-228600">
              <a:lnSpc>
                <a:spcPct val="90000"/>
              </a:lnSpc>
              <a:spcAft>
                <a:spcPts val="600"/>
              </a:spcAft>
              <a:buFont typeface="Arial" panose="020B0604020202020204" pitchFamily="34" charset="0"/>
              <a:buChar char="•"/>
            </a:pPr>
            <a:r>
              <a:rPr lang="en-IN" dirty="0"/>
              <a:t>Is the main component which does the actual monitoring of scraping and storing time series data.</a:t>
            </a:r>
          </a:p>
          <a:p>
            <a:pPr marL="114300" indent="0">
              <a:lnSpc>
                <a:spcPct val="90000"/>
              </a:lnSpc>
              <a:spcAft>
                <a:spcPts val="600"/>
              </a:spcAft>
              <a:buNone/>
            </a:pPr>
            <a:endParaRPr lang="en-US" b="1" dirty="0"/>
          </a:p>
          <a:p>
            <a:pPr marL="114300" indent="0">
              <a:lnSpc>
                <a:spcPct val="90000"/>
              </a:lnSpc>
              <a:spcAft>
                <a:spcPts val="600"/>
              </a:spcAft>
              <a:buNone/>
            </a:pPr>
            <a:r>
              <a:rPr lang="en-US" b="1" dirty="0"/>
              <a:t>Data Retrieval </a:t>
            </a:r>
          </a:p>
          <a:p>
            <a:pPr marL="400050" indent="-285750">
              <a:lnSpc>
                <a:spcPct val="90000"/>
              </a:lnSpc>
              <a:spcAft>
                <a:spcPts val="600"/>
              </a:spcAft>
              <a:buFont typeface="Arial" panose="020B0604020202020204" pitchFamily="34" charset="0"/>
              <a:buChar char="•"/>
            </a:pPr>
            <a:r>
              <a:rPr lang="en-IN" dirty="0"/>
              <a:t>Pulls metrics from /metrics endpoint of registered targets. Metrics should be in correct format which Prometheus can understand.</a:t>
            </a:r>
          </a:p>
          <a:p>
            <a:pPr marL="400050" indent="-285750">
              <a:lnSpc>
                <a:spcPct val="90000"/>
              </a:lnSpc>
              <a:spcAft>
                <a:spcPts val="600"/>
              </a:spcAft>
              <a:buFont typeface="Arial" panose="020B0604020202020204" pitchFamily="34" charset="0"/>
              <a:buChar char="•"/>
            </a:pPr>
            <a:r>
              <a:rPr lang="en-US" dirty="0"/>
              <a:t>Target can be Linux/windows server, Apache server, Kubernetes cluster, Database, etc.</a:t>
            </a:r>
          </a:p>
          <a:p>
            <a:pPr marL="400050" indent="-285750">
              <a:lnSpc>
                <a:spcPct val="90000"/>
              </a:lnSpc>
              <a:spcAft>
                <a:spcPts val="600"/>
              </a:spcAft>
              <a:buFont typeface="Arial" panose="020B0604020202020204" pitchFamily="34" charset="0"/>
              <a:buChar char="•"/>
            </a:pPr>
            <a:r>
              <a:rPr lang="en-US" dirty="0"/>
              <a:t>Metrics examples – CPU, Memory/disk usage, Request count, exceptions count, etc.</a:t>
            </a:r>
          </a:p>
          <a:p>
            <a:pPr marL="114300" indent="0">
              <a:lnSpc>
                <a:spcPct val="90000"/>
              </a:lnSpc>
              <a:spcAft>
                <a:spcPts val="600"/>
              </a:spcAft>
              <a:buNone/>
            </a:pPr>
            <a:endParaRPr lang="en-US" dirty="0"/>
          </a:p>
          <a:p>
            <a:pPr marL="114300" indent="0">
              <a:lnSpc>
                <a:spcPct val="90000"/>
              </a:lnSpc>
              <a:spcAft>
                <a:spcPts val="600"/>
              </a:spcAft>
              <a:buNone/>
            </a:pPr>
            <a:r>
              <a:rPr lang="en-US" b="1" dirty="0"/>
              <a:t>Exporters</a:t>
            </a:r>
          </a:p>
          <a:p>
            <a:pPr indent="-228600">
              <a:lnSpc>
                <a:spcPct val="90000"/>
              </a:lnSpc>
              <a:spcAft>
                <a:spcPts val="600"/>
              </a:spcAft>
              <a:buFont typeface="Arial" panose="020B0604020202020204" pitchFamily="34" charset="0"/>
              <a:buChar char="•"/>
            </a:pPr>
            <a:r>
              <a:rPr lang="en-IN" dirty="0"/>
              <a:t>Exporters help in collecting metrics from third-party systems which do not expose /metrics endpoint by default, convert metrics in Prometheus metrics format and expose them on /metrics endpoint.</a:t>
            </a:r>
          </a:p>
          <a:p>
            <a:pPr marL="114300" indent="0">
              <a:lnSpc>
                <a:spcPct val="90000"/>
              </a:lnSpc>
              <a:spcAft>
                <a:spcPts val="600"/>
              </a:spcAft>
              <a:buNone/>
            </a:pPr>
            <a:endParaRPr lang="en-US" b="1" dirty="0"/>
          </a:p>
          <a:p>
            <a:pPr marL="114300" indent="0">
              <a:lnSpc>
                <a:spcPct val="90000"/>
              </a:lnSpc>
              <a:spcAft>
                <a:spcPts val="600"/>
              </a:spcAft>
              <a:buNone/>
            </a:pPr>
            <a:r>
              <a:rPr lang="en-US" b="1" dirty="0"/>
              <a:t>Pushgateway</a:t>
            </a:r>
          </a:p>
          <a:p>
            <a:pPr marL="114300" indent="0">
              <a:lnSpc>
                <a:spcPct val="90000"/>
              </a:lnSpc>
              <a:spcAft>
                <a:spcPts val="600"/>
              </a:spcAft>
              <a:buNone/>
            </a:pPr>
            <a:r>
              <a:rPr lang="en-IN" b="0" i="0" dirty="0">
                <a:solidFill>
                  <a:srgbClr val="333333"/>
                </a:solidFill>
                <a:effectLst/>
                <a:latin typeface="Overpass"/>
              </a:rPr>
              <a:t>Pushgateway exists to allow ephemeral and batch jobs to expose their metrics to Prometheus. Since these kinds of jobs may not exist long enough to be scraped, they can instead push their metrics to a Pushgateway. The Pushgateway then exposes these metrics to Prometheus. The Pushgateway is explicitly not an aggregator, but rather a metrics cache</a:t>
            </a:r>
          </a:p>
          <a:p>
            <a:pPr marL="114300" indent="0">
              <a:lnSpc>
                <a:spcPct val="90000"/>
              </a:lnSpc>
              <a:spcAft>
                <a:spcPts val="600"/>
              </a:spcAft>
              <a:buNone/>
            </a:pPr>
            <a:endParaRPr lang="en-IN" dirty="0">
              <a:solidFill>
                <a:srgbClr val="333333"/>
              </a:solidFill>
              <a:latin typeface="Overpass"/>
            </a:endParaRPr>
          </a:p>
          <a:p>
            <a:pPr marL="114300" indent="0">
              <a:lnSpc>
                <a:spcPct val="90000"/>
              </a:lnSpc>
              <a:spcAft>
                <a:spcPts val="600"/>
              </a:spcAft>
              <a:buNone/>
            </a:pPr>
            <a:r>
              <a:rPr lang="en-IN" b="1" i="0" dirty="0">
                <a:solidFill>
                  <a:srgbClr val="333333"/>
                </a:solidFill>
                <a:effectLst/>
                <a:latin typeface="Overpass"/>
              </a:rPr>
              <a:t>Alertmanager</a:t>
            </a:r>
          </a:p>
          <a:p>
            <a:pPr marL="114300" indent="0">
              <a:lnSpc>
                <a:spcPct val="90000"/>
              </a:lnSpc>
              <a:spcAft>
                <a:spcPts val="600"/>
              </a:spcAft>
              <a:buNone/>
            </a:pPr>
            <a:r>
              <a:rPr lang="en-IN" dirty="0"/>
              <a:t>The Alertmanager handles alerts sent by Prometheus server </a:t>
            </a:r>
          </a:p>
          <a:p>
            <a:pPr marL="114300" indent="0">
              <a:lnSpc>
                <a:spcPct val="90000"/>
              </a:lnSpc>
              <a:spcAft>
                <a:spcPts val="600"/>
              </a:spcAft>
              <a:buNone/>
            </a:pPr>
            <a:r>
              <a:rPr lang="en-IN" dirty="0"/>
              <a:t>Takes care of deduplicating, grouping and routing them to the correct receiver integration – email, PD, Slack</a:t>
            </a:r>
            <a:endParaRPr lang="en-IN" b="0" i="0" dirty="0">
              <a:solidFill>
                <a:srgbClr val="333333"/>
              </a:solidFill>
              <a:effectLst/>
              <a:latin typeface="Overpass"/>
            </a:endParaRPr>
          </a:p>
          <a:p>
            <a:pPr marL="114300" indent="0">
              <a:lnSpc>
                <a:spcPct val="90000"/>
              </a:lnSpc>
              <a:spcAft>
                <a:spcPts val="600"/>
              </a:spcAft>
              <a:buNone/>
            </a:pPr>
            <a:endParaRPr lang="en-IN" dirty="0"/>
          </a:p>
          <a:p>
            <a:pPr indent="-228600">
              <a:lnSpc>
                <a:spcPct val="90000"/>
              </a:lnSpc>
              <a:spcAft>
                <a:spcPts val="600"/>
              </a:spcAft>
              <a:buFont typeface="Arial" panose="020B0604020202020204" pitchFamily="34" charset="0"/>
              <a:buChar char="•"/>
            </a:pPr>
            <a:endParaRPr lang="en-IN" dirty="0"/>
          </a:p>
        </p:txBody>
      </p:sp>
    </p:spTree>
    <p:extLst>
      <p:ext uri="{BB962C8B-B14F-4D97-AF65-F5344CB8AC3E}">
        <p14:creationId xmlns:p14="http://schemas.microsoft.com/office/powerpoint/2010/main" val="125116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E4EF4-8D58-4BFD-9454-26C0FB623C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pPr>
            <a:r>
              <a:rPr lang="en-US" sz="5400" kern="1200" dirty="0">
                <a:solidFill>
                  <a:schemeClr val="tx1"/>
                </a:solidFill>
                <a:latin typeface="+mj-lt"/>
                <a:ea typeface="+mj-ea"/>
                <a:cs typeface="+mj-cs"/>
              </a:rPr>
              <a:t>Metrics</a:t>
            </a:r>
          </a:p>
        </p:txBody>
      </p:sp>
      <p:sp>
        <p:nvSpPr>
          <p:cNvPr id="9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28D8AA20-608C-4737-B926-56858E7E7E7C}"/>
              </a:ext>
            </a:extLst>
          </p:cNvPr>
          <p:cNvSpPr>
            <a:spLocks noGrp="1"/>
          </p:cNvSpPr>
          <p:nvPr>
            <p:ph type="body" sz="quarter" idx="14"/>
          </p:nvPr>
        </p:nvSpPr>
        <p:spPr>
          <a:xfrm>
            <a:off x="838200" y="1929384"/>
            <a:ext cx="10515600" cy="4251960"/>
          </a:xfrm>
        </p:spPr>
        <p:txBody>
          <a:bodyPr vert="horz" lIns="91440" tIns="45720" rIns="91440" bIns="45720" rtlCol="0">
            <a:normAutofit/>
          </a:bodyPr>
          <a:lstStyle/>
          <a:p>
            <a:pPr marL="0" indent="0">
              <a:buNone/>
            </a:pPr>
            <a:r>
              <a:rPr lang="en-IN" sz="1600" dirty="0">
                <a:effectLst/>
                <a:latin typeface="Helvetica Neue" panose="02000503000000020004" pitchFamily="2" charset="0"/>
              </a:rPr>
              <a:t>Prometheus can collect metrics that were emitted by applications and servers as time series data - these are very simple sets of data that include a timestamp, label and the measurement itself. The Prometheus data model provides four core metrics :</a:t>
            </a:r>
          </a:p>
          <a:p>
            <a:pPr>
              <a:buFont typeface="Arial" panose="020B0604020202020204" pitchFamily="34" charset="0"/>
              <a:buChar char="•"/>
            </a:pPr>
            <a:r>
              <a:rPr lang="en-IN" sz="1600" b="1" dirty="0">
                <a:effectLst/>
                <a:latin typeface="Helvetica Neue" panose="02000503000000020004" pitchFamily="2" charset="0"/>
              </a:rPr>
              <a:t>Counter</a:t>
            </a:r>
            <a:r>
              <a:rPr lang="en-IN" sz="1600" dirty="0">
                <a:effectLst/>
                <a:latin typeface="Helvetica Neue" panose="02000503000000020004" pitchFamily="2" charset="0"/>
              </a:rPr>
              <a:t> : A value that increases, like a request or error count</a:t>
            </a:r>
          </a:p>
          <a:p>
            <a:pPr>
              <a:buFont typeface="Arial" panose="020B0604020202020204" pitchFamily="34" charset="0"/>
              <a:buChar char="•"/>
            </a:pPr>
            <a:r>
              <a:rPr lang="en-IN" sz="1600" b="1" dirty="0">
                <a:effectLst/>
                <a:latin typeface="Helvetica Neue" panose="02000503000000020004" pitchFamily="2" charset="0"/>
              </a:rPr>
              <a:t>Gauge </a:t>
            </a:r>
            <a:r>
              <a:rPr lang="en-IN" sz="1600" dirty="0">
                <a:effectLst/>
                <a:latin typeface="Helvetica Neue" panose="02000503000000020004" pitchFamily="2" charset="0"/>
              </a:rPr>
              <a:t>: Values the increase or decrease, like memory size</a:t>
            </a:r>
          </a:p>
          <a:p>
            <a:pPr>
              <a:buFont typeface="Arial" panose="020B0604020202020204" pitchFamily="34" charset="0"/>
              <a:buChar char="•"/>
            </a:pPr>
            <a:r>
              <a:rPr lang="en-IN" sz="1600" b="1" dirty="0">
                <a:effectLst/>
                <a:latin typeface="Helvetica Neue" panose="02000503000000020004" pitchFamily="2" charset="0"/>
              </a:rPr>
              <a:t>Histogram </a:t>
            </a:r>
            <a:r>
              <a:rPr lang="en-IN" sz="1600" dirty="0">
                <a:effectLst/>
                <a:latin typeface="Helvetica Neue" panose="02000503000000020004" pitchFamily="2" charset="0"/>
              </a:rPr>
              <a:t>: A sample of observations, like request duration or response size</a:t>
            </a:r>
          </a:p>
          <a:p>
            <a:pPr>
              <a:buFont typeface="Arial" panose="020B0604020202020204" pitchFamily="34" charset="0"/>
              <a:buChar char="•"/>
            </a:pPr>
            <a:r>
              <a:rPr lang="en-IN" sz="1600" b="1" dirty="0">
                <a:effectLst/>
                <a:latin typeface="Helvetica Neue" panose="02000503000000020004" pitchFamily="2" charset="0"/>
              </a:rPr>
              <a:t>Summary </a:t>
            </a:r>
            <a:r>
              <a:rPr lang="en-IN" sz="1600" dirty="0">
                <a:effectLst/>
                <a:latin typeface="Helvetica Neue" panose="02000503000000020004" pitchFamily="2" charset="0"/>
              </a:rPr>
              <a:t>: Like a histogram, but also provides the total count of observations.</a:t>
            </a:r>
          </a:p>
          <a:p>
            <a:pPr marL="0" indent="0">
              <a:buNone/>
            </a:pPr>
            <a:endParaRPr lang="en-IN" sz="1600" dirty="0">
              <a:effectLst/>
              <a:latin typeface="Helvetica Neue" panose="02000503000000020004" pitchFamily="2" charset="0"/>
            </a:endParaRPr>
          </a:p>
          <a:p>
            <a:pPr marL="0" indent="0">
              <a:buNone/>
            </a:pPr>
            <a:r>
              <a:rPr lang="en-IN" sz="1600" dirty="0">
                <a:effectLst/>
                <a:latin typeface="Helvetica Neue" panose="02000503000000020004" pitchFamily="2" charset="0"/>
              </a:rPr>
              <a:t>To expose these metrics, applications can expose an HTTP endpoint under </a:t>
            </a:r>
            <a:r>
              <a:rPr lang="en-IN" sz="1600" b="1" dirty="0">
                <a:effectLst/>
                <a:latin typeface="Helvetica Neue" panose="02000503000000020004" pitchFamily="2" charset="0"/>
              </a:rPr>
              <a:t>/metrics</a:t>
            </a:r>
            <a:r>
              <a:rPr lang="en-IN" sz="1600" dirty="0">
                <a:effectLst/>
                <a:latin typeface="Helvetica Neue" panose="02000503000000020004" pitchFamily="2" charset="0"/>
              </a:rPr>
              <a:t> instead of implementing it yourself. </a:t>
            </a:r>
          </a:p>
          <a:p>
            <a:pPr marL="114300" indent="0">
              <a:lnSpc>
                <a:spcPct val="90000"/>
              </a:lnSpc>
              <a:spcAft>
                <a:spcPts val="600"/>
              </a:spcAft>
              <a:buNone/>
            </a:pPr>
            <a:endParaRPr lang="en-US" sz="1700" b="1" dirty="0"/>
          </a:p>
          <a:p>
            <a:pPr marL="114300" indent="0">
              <a:lnSpc>
                <a:spcPct val="90000"/>
              </a:lnSpc>
              <a:spcAft>
                <a:spcPts val="600"/>
              </a:spcAft>
              <a:buNone/>
            </a:pPr>
            <a:endParaRPr lang="en-US" sz="1700" b="1" dirty="0"/>
          </a:p>
          <a:p>
            <a:pPr marL="114300" indent="0">
              <a:lnSpc>
                <a:spcPct val="90000"/>
              </a:lnSpc>
              <a:spcAft>
                <a:spcPts val="600"/>
              </a:spcAft>
              <a:buNone/>
            </a:pPr>
            <a:endParaRPr lang="en-US" sz="1700" b="1" dirty="0"/>
          </a:p>
        </p:txBody>
      </p:sp>
    </p:spTree>
    <p:extLst>
      <p:ext uri="{BB962C8B-B14F-4D97-AF65-F5344CB8AC3E}">
        <p14:creationId xmlns:p14="http://schemas.microsoft.com/office/powerpoint/2010/main" val="38923630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D0CD087D-3784-4051-993A-DCD320E11131}"/>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B0135648-3A67-4268-9BA1-044BA5FC9795}"/>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1980BB4A-C572-4B5E-9030-AE366E4DC02E}"/>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605075_TF78479028_Win32" id="{468DEE6C-74B7-4C4F-AFDF-900F4959E344}" vid="{633C6420-6C6E-4D6F-8915-1E4716AC76E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Balancing Act</Template>
  <TotalTime>1027</TotalTime>
  <Words>1037</Words>
  <Application>Microsoft Macintosh PowerPoint</Application>
  <PresentationFormat>Widescreen</PresentationFormat>
  <Paragraphs>127</Paragraphs>
  <Slides>11</Slides>
  <Notes>11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11</vt:i4>
      </vt:variant>
    </vt:vector>
  </HeadingPairs>
  <TitlesOfParts>
    <vt:vector size="24" baseType="lpstr">
      <vt:lpstr>Arial</vt:lpstr>
      <vt:lpstr>Calibri</vt:lpstr>
      <vt:lpstr>Calibri Light</vt:lpstr>
      <vt:lpstr>Helvetica Neue</vt:lpstr>
      <vt:lpstr>Overpass</vt:lpstr>
      <vt:lpstr>Segoe UI</vt:lpstr>
      <vt:lpstr>Segoe UI Light</vt:lpstr>
      <vt:lpstr>source-serif-pro</vt:lpstr>
      <vt:lpstr>Balancing Act</vt:lpstr>
      <vt:lpstr>Wellspring</vt:lpstr>
      <vt:lpstr>Star of the show</vt:lpstr>
      <vt:lpstr>Amusements</vt:lpstr>
      <vt:lpstr>Office Theme</vt:lpstr>
      <vt:lpstr>Monitor Kubernetes cluster using Prometheus &amp; Grafana</vt:lpstr>
      <vt:lpstr>What’s on the Agenda ?</vt:lpstr>
      <vt:lpstr>Prometheus Monitoring</vt:lpstr>
      <vt:lpstr>Why we need monitoring ?</vt:lpstr>
      <vt:lpstr>Kubernetes Cluster Monitoring</vt:lpstr>
      <vt:lpstr>The Four Golden Signals</vt:lpstr>
      <vt:lpstr>System Architecture</vt:lpstr>
      <vt:lpstr>System Components</vt:lpstr>
      <vt:lpstr>Metrics</vt:lpstr>
      <vt:lpstr>Tools used in 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 Kubernetes cluster using Prometheus &amp; grafana</dc:title>
  <dc:creator>Sagar Utekar</dc:creator>
  <cp:lastModifiedBy>Sagar Utekar</cp:lastModifiedBy>
  <cp:revision>66</cp:revision>
  <dcterms:created xsi:type="dcterms:W3CDTF">2022-10-07T02:29:44Z</dcterms:created>
  <dcterms:modified xsi:type="dcterms:W3CDTF">2023-02-04T04:59:16Z</dcterms:modified>
</cp:coreProperties>
</file>