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00" r:id="rId4"/>
    <p:sldMasterId id="2147483713" r:id="rId5"/>
  </p:sldMasterIdLst>
  <p:notesMasterIdLst>
    <p:notesMasterId r:id="rId22"/>
  </p:notesMasterIdLst>
  <p:sldIdLst>
    <p:sldId id="257" r:id="rId6"/>
    <p:sldId id="263" r:id="rId7"/>
    <p:sldId id="260" r:id="rId8"/>
    <p:sldId id="275" r:id="rId9"/>
    <p:sldId id="276" r:id="rId10"/>
    <p:sldId id="279" r:id="rId11"/>
    <p:sldId id="284" r:id="rId12"/>
    <p:sldId id="268" r:id="rId13"/>
    <p:sldId id="282" r:id="rId14"/>
    <p:sldId id="292" r:id="rId15"/>
    <p:sldId id="286" r:id="rId16"/>
    <p:sldId id="288" r:id="rId17"/>
    <p:sldId id="289" r:id="rId18"/>
    <p:sldId id="290" r:id="rId19"/>
    <p:sldId id="291" r:id="rId20"/>
    <p:sldId id="267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98"/>
    <p:restoredTop sz="94679"/>
  </p:normalViewPr>
  <p:slideViewPr>
    <p:cSldViewPr snapToGrid="0">
      <p:cViewPr varScale="1">
        <p:scale>
          <a:sx n="111" d="100"/>
          <a:sy n="111" d="100"/>
        </p:scale>
        <p:origin x="224" y="1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46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46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46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7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FECDC1C-6DE5-42D5-A60E-09F37E0B8E0F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0A6820A-8102-42A6-93D5-B163141EE17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97720" y="2270520"/>
            <a:ext cx="192384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297720" y="2448720"/>
            <a:ext cx="192384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297720" y="2270520"/>
            <a:ext cx="93852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283400" y="2270520"/>
            <a:ext cx="93852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283400" y="2448720"/>
            <a:ext cx="93852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297720" y="2448720"/>
            <a:ext cx="93852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97720" y="2270520"/>
            <a:ext cx="61920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948240" y="2270520"/>
            <a:ext cx="61920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598760" y="2270520"/>
            <a:ext cx="61920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1598760" y="2448720"/>
            <a:ext cx="61920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948240" y="2448720"/>
            <a:ext cx="61920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297720" y="2448720"/>
            <a:ext cx="61920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297720" y="1988280"/>
            <a:ext cx="1923840" cy="905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297720" y="2270520"/>
            <a:ext cx="1923840" cy="34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297720" y="2270520"/>
            <a:ext cx="938520" cy="34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283400" y="2270520"/>
            <a:ext cx="938520" cy="34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297720" y="2270520"/>
            <a:ext cx="93852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297720" y="2448720"/>
            <a:ext cx="93852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1283400" y="2270520"/>
            <a:ext cx="938520" cy="34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297720" y="1988280"/>
            <a:ext cx="1923840" cy="905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297720" y="2270520"/>
            <a:ext cx="938520" cy="34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1283400" y="2270520"/>
            <a:ext cx="93852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1283400" y="2448720"/>
            <a:ext cx="93852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97720" y="2270520"/>
            <a:ext cx="93852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283400" y="2270520"/>
            <a:ext cx="93852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297720" y="2448720"/>
            <a:ext cx="192384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97720" y="2270520"/>
            <a:ext cx="192384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297720" y="2448720"/>
            <a:ext cx="192384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297720" y="2270520"/>
            <a:ext cx="93852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283400" y="2270520"/>
            <a:ext cx="93852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283400" y="2448720"/>
            <a:ext cx="93852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297720" y="2448720"/>
            <a:ext cx="93852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297720" y="2270520"/>
            <a:ext cx="61920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948240" y="2270520"/>
            <a:ext cx="61920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1598760" y="2270520"/>
            <a:ext cx="61920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1598760" y="2448720"/>
            <a:ext cx="61920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948240" y="2448720"/>
            <a:ext cx="61920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297720" y="2448720"/>
            <a:ext cx="61920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297720" y="1988280"/>
            <a:ext cx="1923840" cy="905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297720" y="2270520"/>
            <a:ext cx="1923840" cy="34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297720" y="2270520"/>
            <a:ext cx="938520" cy="34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1283400" y="2270520"/>
            <a:ext cx="938520" cy="34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97720" y="2270520"/>
            <a:ext cx="1923840" cy="34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297720" y="2270520"/>
            <a:ext cx="93852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297720" y="2448720"/>
            <a:ext cx="93852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1283400" y="2270520"/>
            <a:ext cx="938520" cy="34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297720" y="2270520"/>
            <a:ext cx="938520" cy="34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1283400" y="2270520"/>
            <a:ext cx="93852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1283400" y="2448720"/>
            <a:ext cx="93852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297720" y="2270520"/>
            <a:ext cx="93852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1283400" y="2270520"/>
            <a:ext cx="93852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297720" y="2448720"/>
            <a:ext cx="192384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297720" y="2270520"/>
            <a:ext cx="192384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297720" y="2448720"/>
            <a:ext cx="192384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297720" y="2270520"/>
            <a:ext cx="93852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1283400" y="2270520"/>
            <a:ext cx="93852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1283400" y="2448720"/>
            <a:ext cx="93852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297720" y="2448720"/>
            <a:ext cx="93852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297720" y="2270520"/>
            <a:ext cx="61920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948240" y="2270520"/>
            <a:ext cx="61920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1598760" y="2270520"/>
            <a:ext cx="61920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1598760" y="2448720"/>
            <a:ext cx="61920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948240" y="2448720"/>
            <a:ext cx="61920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297720" y="2448720"/>
            <a:ext cx="61920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297720" y="1988280"/>
            <a:ext cx="1923840" cy="905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297720" y="2270520"/>
            <a:ext cx="1923840" cy="34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97720" y="2270520"/>
            <a:ext cx="938520" cy="34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1283400" y="2270520"/>
            <a:ext cx="938520" cy="34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297720" y="2270520"/>
            <a:ext cx="938520" cy="34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1283400" y="2270520"/>
            <a:ext cx="938520" cy="34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297720" y="2270520"/>
            <a:ext cx="93852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297720" y="2448720"/>
            <a:ext cx="93852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1283400" y="2270520"/>
            <a:ext cx="938520" cy="34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297720" y="2270520"/>
            <a:ext cx="938520" cy="34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1283400" y="2270520"/>
            <a:ext cx="93852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1283400" y="2448720"/>
            <a:ext cx="93852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297720" y="2270520"/>
            <a:ext cx="93852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1283400" y="2270520"/>
            <a:ext cx="93852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297720" y="2448720"/>
            <a:ext cx="192384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297720" y="2270520"/>
            <a:ext cx="192384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297720" y="2448720"/>
            <a:ext cx="192384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297720" y="2270520"/>
            <a:ext cx="93852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1283400" y="2270520"/>
            <a:ext cx="93852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1283400" y="2448720"/>
            <a:ext cx="93852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297720" y="2448720"/>
            <a:ext cx="93852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297720" y="2270520"/>
            <a:ext cx="61920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948240" y="2270520"/>
            <a:ext cx="61920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1598760" y="2270520"/>
            <a:ext cx="61920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1598760" y="2448720"/>
            <a:ext cx="61920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body"/>
          </p:nvPr>
        </p:nvSpPr>
        <p:spPr>
          <a:xfrm>
            <a:off x="948240" y="2448720"/>
            <a:ext cx="61920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 type="body"/>
          </p:nvPr>
        </p:nvSpPr>
        <p:spPr>
          <a:xfrm>
            <a:off x="297720" y="2448720"/>
            <a:ext cx="61920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ubTitle"/>
          </p:nvPr>
        </p:nvSpPr>
        <p:spPr>
          <a:xfrm>
            <a:off x="297720" y="1988280"/>
            <a:ext cx="1923840" cy="905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297720" y="2270520"/>
            <a:ext cx="1923840" cy="34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297720" y="2270520"/>
            <a:ext cx="938520" cy="34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1283400" y="2270520"/>
            <a:ext cx="938520" cy="34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297720" y="2270520"/>
            <a:ext cx="93852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297720" y="2448720"/>
            <a:ext cx="93852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1283400" y="2270520"/>
            <a:ext cx="938520" cy="34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297720" y="2270520"/>
            <a:ext cx="938520" cy="34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1283400" y="2270520"/>
            <a:ext cx="93852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1283400" y="2448720"/>
            <a:ext cx="93852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297720" y="2270520"/>
            <a:ext cx="93852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1283400" y="2270520"/>
            <a:ext cx="93852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297720" y="2448720"/>
            <a:ext cx="192384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297720" y="2270520"/>
            <a:ext cx="192384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297720" y="2448720"/>
            <a:ext cx="192384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297720" y="2270520"/>
            <a:ext cx="93852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1283400" y="2270520"/>
            <a:ext cx="93852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1283400" y="2448720"/>
            <a:ext cx="93852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body"/>
          </p:nvPr>
        </p:nvSpPr>
        <p:spPr>
          <a:xfrm>
            <a:off x="297720" y="2448720"/>
            <a:ext cx="93852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297720" y="2270520"/>
            <a:ext cx="61920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948240" y="2270520"/>
            <a:ext cx="61920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1598760" y="2270520"/>
            <a:ext cx="61920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body"/>
          </p:nvPr>
        </p:nvSpPr>
        <p:spPr>
          <a:xfrm>
            <a:off x="1598760" y="2448720"/>
            <a:ext cx="61920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240" name="PlaceHolder 6"/>
          <p:cNvSpPr>
            <a:spLocks noGrp="1"/>
          </p:cNvSpPr>
          <p:nvPr>
            <p:ph type="body"/>
          </p:nvPr>
        </p:nvSpPr>
        <p:spPr>
          <a:xfrm>
            <a:off x="948240" y="2448720"/>
            <a:ext cx="61920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241" name="PlaceHolder 7"/>
          <p:cNvSpPr>
            <a:spLocks noGrp="1"/>
          </p:cNvSpPr>
          <p:nvPr>
            <p:ph type="body"/>
          </p:nvPr>
        </p:nvSpPr>
        <p:spPr>
          <a:xfrm>
            <a:off x="297720" y="2448720"/>
            <a:ext cx="61920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297720" y="2270520"/>
            <a:ext cx="93852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297720" y="2448720"/>
            <a:ext cx="93852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283400" y="2270520"/>
            <a:ext cx="938520" cy="34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297720" y="2270520"/>
            <a:ext cx="938520" cy="34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283400" y="2270520"/>
            <a:ext cx="93852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283400" y="2448720"/>
            <a:ext cx="93852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297720" y="2270520"/>
            <a:ext cx="93852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283400" y="2270520"/>
            <a:ext cx="93852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297720" y="2448720"/>
            <a:ext cx="1923840" cy="1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872720" y="-753480"/>
            <a:ext cx="245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32F3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374040" y="4908600"/>
            <a:ext cx="302724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2018, Amazon Web Services, Inc. or its Affiliates. All rights reserved.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11040" y="2286000"/>
            <a:ext cx="8205120" cy="75312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  <a:ea typeface="Amazon Ember Light"/>
              </a:rPr>
              <a:t>Click to edit Master title style</a:t>
            </a:r>
            <a:endParaRPr lang="en-US" sz="3200" b="0" strike="noStrike" spc="-1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11040" y="3039480"/>
            <a:ext cx="5371920" cy="499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"/>
                <a:ea typeface="Amazon Ember"/>
              </a:rPr>
              <a:t>CLICK TO EDIT MASTER TEXT STYLES</a:t>
            </a:r>
            <a:endParaRPr lang="en-US" sz="1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872720" y="-753480"/>
            <a:ext cx="245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32F3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374040" y="4908600"/>
            <a:ext cx="302724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2018, Amazon Web Services, Inc. or its Affiliates. All rights reserved.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11040" y="2396160"/>
            <a:ext cx="5175000" cy="7441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en-US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  <a:ea typeface="Amazon Ember Light"/>
              </a:rPr>
              <a:t>Click to edit Master title style</a:t>
            </a:r>
            <a:endParaRPr lang="en-US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308160" y="3140640"/>
            <a:ext cx="6041160" cy="487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"/>
                <a:ea typeface="Amazon Ember"/>
              </a:rPr>
              <a:t>CLICK TO EDIT MASTER TEXT STYLES</a:t>
            </a:r>
            <a:endParaRPr lang="en-US" sz="1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232F3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872720" y="-753480"/>
            <a:ext cx="245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32F3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74040" y="4908600"/>
            <a:ext cx="302724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2018, Amazon Web Services, Inc. or its Affiliates. All rights reserved.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274320" y="1371600"/>
            <a:ext cx="7370640" cy="36403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  <a:ea typeface="Amazon Ember Light"/>
              </a:rPr>
              <a:t>Click to edit Master text styles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  <a:ea typeface="Amazon Ember Light"/>
              </a:rPr>
              <a:t>Second level</a:t>
            </a:r>
            <a:endParaRPr lang="en-U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  <a:p>
            <a:pPr marL="1143000" lvl="2" indent="-228240">
              <a:lnSpc>
                <a:spcPct val="100000"/>
              </a:lnSpc>
              <a:spcBef>
                <a:spcPts val="320"/>
              </a:spcBef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  <a:ea typeface="Amazon Ember Light"/>
              </a:rPr>
              <a:t>Third level</a:t>
            </a:r>
            <a:endParaRPr lang="en-U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  <a:p>
            <a:pPr marL="1600200" lvl="3" indent="-228240">
              <a:lnSpc>
                <a:spcPct val="100000"/>
              </a:lnSpc>
              <a:spcBef>
                <a:spcPts val="320"/>
              </a:spcBef>
              <a:buClr>
                <a:srgbClr val="FFFFFF"/>
              </a:buClr>
              <a:buFont typeface="Arial"/>
              <a:buChar char="–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  <a:ea typeface="Amazon Ember Light"/>
              </a:rPr>
              <a:t>Fourth level</a:t>
            </a:r>
            <a:endParaRPr lang="en-U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  <a:p>
            <a:pPr marL="2057400" lvl="4" indent="-228240">
              <a:lnSpc>
                <a:spcPct val="100000"/>
              </a:lnSpc>
              <a:spcBef>
                <a:spcPts val="320"/>
              </a:spcBef>
              <a:buClr>
                <a:srgbClr val="FFFFFF"/>
              </a:buClr>
              <a:buFont typeface="Arial"/>
              <a:buChar char="»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  <a:ea typeface="Amazon Ember Light"/>
              </a:rPr>
              <a:t>Fifth level</a:t>
            </a:r>
            <a:endParaRPr lang="en-U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232F3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872720" y="-753480"/>
            <a:ext cx="245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32F3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374040" y="4908600"/>
            <a:ext cx="302724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2018, Amazon Web Services, Inc. or its Affiliates. All rights reserved.</a:t>
            </a: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274320" y="1320840"/>
            <a:ext cx="8606880" cy="3331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Console"/>
                <a:ea typeface="Calibri"/>
              </a:rPr>
              <a:t>; Syntax Test file for 68k Assembly code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Console"/>
                <a:ea typeface="Calibri"/>
              </a:rPr>
              <a:t>; Some comments about this file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Console"/>
                <a:ea typeface="Calibri"/>
              </a:rPr>
              <a:t>.D0 00000000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Console"/>
                <a:ea typeface="Calibri"/>
              </a:rPr>
              <a:t>MS 2100 00000002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Console"/>
                <a:ea typeface="Calibri"/>
              </a:rPr>
              <a:t>MM 2000;DI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Console"/>
                <a:ea typeface="Calibri"/>
              </a:rPr>
              <a:t> LEA.L $002100,A1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Console"/>
                <a:ea typeface="Calibri"/>
              </a:rPr>
              <a:t> MOVE.L #2,-(A1)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Console"/>
                <a:ea typeface="Calibri"/>
              </a:rPr>
              <a:t> BSR $00002050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Console"/>
                <a:ea typeface="Calibri"/>
              </a:rPr>
              <a:t>MM 2050;DI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Console"/>
                <a:ea typeface="Calibri"/>
              </a:rPr>
              <a:t> MOVE.L (A1)+,D1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Console"/>
                <a:ea typeface="Calibri"/>
              </a:rPr>
              <a:t> MOVE.L (A1),D2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Console"/>
                <a:ea typeface="Calibri"/>
              </a:rPr>
              <a:t> ADD.L D1,D2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Console"/>
                <a:ea typeface="Calibri"/>
              </a:rPr>
              <a:t> MOVE.L D2,D0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Console"/>
                <a:ea typeface="Calibri"/>
              </a:rPr>
              <a:t> RTS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232F3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1872720" y="-753480"/>
            <a:ext cx="245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32F3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374040" y="4908600"/>
            <a:ext cx="302724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2018, Amazon Web Services, Inc. or its Affiliates. All rights reserved.</a:t>
            </a:r>
          </a:p>
        </p:txBody>
      </p:sp>
      <p:sp>
        <p:nvSpPr>
          <p:cNvPr id="204" name="PlaceHolder 3"/>
          <p:cNvSpPr>
            <a:spLocks noGrp="1"/>
          </p:cNvSpPr>
          <p:nvPr>
            <p:ph type="title"/>
          </p:nvPr>
        </p:nvSpPr>
        <p:spPr>
          <a:xfrm>
            <a:off x="277920" y="1969200"/>
            <a:ext cx="7772040" cy="92988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  <a:ea typeface="Amazon Ember Light"/>
              </a:rPr>
              <a:t>Click to edit Master title style</a:t>
            </a:r>
            <a:endParaRPr lang="en-US" sz="4000" b="0" strike="noStrike" spc="-1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gar2366" TargetMode="External"/><Relationship Id="rId2" Type="http://schemas.openxmlformats.org/officeDocument/2006/relationships/hyperlink" Target="https://twitter.com/me_sagar_utekar" TargetMode="Externa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Picture 3"/>
          <p:cNvPicPr/>
          <p:nvPr/>
        </p:nvPicPr>
        <p:blipFill>
          <a:blip r:embed="rId3"/>
          <a:stretch/>
        </p:blipFill>
        <p:spPr>
          <a:xfrm>
            <a:off x="0" y="18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476" name="CustomShape 1"/>
          <p:cNvSpPr/>
          <p:nvPr/>
        </p:nvSpPr>
        <p:spPr>
          <a:xfrm>
            <a:off x="3571560" y="2831400"/>
            <a:ext cx="20062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Amazon Ember"/>
                <a:ea typeface="Amazon Ember"/>
              </a:rPr>
              <a:t>Pune</a:t>
            </a:r>
            <a:r>
              <a:rPr lang="en-US" sz="1600" b="1" strike="noStrike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Amazon Ember"/>
                <a:ea typeface="Amazon Ember"/>
              </a:rPr>
              <a:t> </a:t>
            </a:r>
            <a:endParaRPr lang="en-US" sz="1600" b="0" strike="noStrike" spc="-1" dirty="0">
              <a:solidFill>
                <a:schemeClr val="accent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7" name="Line 2"/>
          <p:cNvSpPr/>
          <p:nvPr/>
        </p:nvSpPr>
        <p:spPr>
          <a:xfrm flipH="1">
            <a:off x="2721934" y="3099974"/>
            <a:ext cx="1348585" cy="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EC894-3953-0092-8569-C2AEA28D09C9}"/>
              </a:ext>
            </a:extLst>
          </p:cNvPr>
          <p:cNvSpPr txBox="1"/>
          <p:nvPr/>
        </p:nvSpPr>
        <p:spPr>
          <a:xfrm>
            <a:off x="4141267" y="3249028"/>
            <a:ext cx="861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2022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2BEF1E47-0786-978A-31B6-EE92901415C1}"/>
              </a:ext>
            </a:extLst>
          </p:cNvPr>
          <p:cNvSpPr/>
          <p:nvPr/>
        </p:nvSpPr>
        <p:spPr>
          <a:xfrm flipH="1">
            <a:off x="5089320" y="3099974"/>
            <a:ext cx="1348585" cy="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" name="Google Shape;59;p2">
            <a:extLst>
              <a:ext uri="{FF2B5EF4-FFF2-40B4-BE49-F238E27FC236}">
                <a16:creationId xmlns:a16="http://schemas.microsoft.com/office/drawing/2014/main" id="{9073839A-8A3A-9D42-54EF-624C6C75829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061" y="81262"/>
            <a:ext cx="1526896" cy="141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TextShape 1"/>
          <p:cNvSpPr txBox="1"/>
          <p:nvPr/>
        </p:nvSpPr>
        <p:spPr>
          <a:xfrm>
            <a:off x="443520" y="1300320"/>
            <a:ext cx="8623800" cy="781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  <a:ea typeface="Amazon Ember Light"/>
              </a:rPr>
              <a:t>Who’s responsible when it breaks ? </a:t>
            </a:r>
            <a:endParaRPr lang="en-US" sz="2400" b="0" strike="noStrike" spc="-1" dirty="0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3" name="TextShape 2"/>
          <p:cNvSpPr txBox="1"/>
          <p:nvPr/>
        </p:nvSpPr>
        <p:spPr>
          <a:xfrm>
            <a:off x="443520" y="1972800"/>
            <a:ext cx="7370640" cy="3039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11C349-8884-337F-52A7-375E8110C2B1}"/>
              </a:ext>
            </a:extLst>
          </p:cNvPr>
          <p:cNvSpPr txBox="1"/>
          <p:nvPr/>
        </p:nvSpPr>
        <p:spPr>
          <a:xfrm>
            <a:off x="1187303" y="999091"/>
            <a:ext cx="12085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Amazon Ember"/>
                <a:ea typeface="Amazon Ember"/>
              </a:rPr>
              <a:t>Pune </a:t>
            </a:r>
            <a:r>
              <a:rPr lang="en-US" sz="1400" b="1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Amazon Ember"/>
                <a:ea typeface="Amazon Ember"/>
              </a:rPr>
              <a:t>2022</a:t>
            </a:r>
            <a:endParaRPr lang="en-US" sz="1400" b="0" strike="noStrike" spc="-1" dirty="0">
              <a:solidFill>
                <a:schemeClr val="accent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Google Shape;59;p2">
            <a:extLst>
              <a:ext uri="{FF2B5EF4-FFF2-40B4-BE49-F238E27FC236}">
                <a16:creationId xmlns:a16="http://schemas.microsoft.com/office/drawing/2014/main" id="{72BAC5BA-BCA0-DC1F-E75B-2D48630F4A0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81506" y="4047460"/>
            <a:ext cx="1044887" cy="85424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56C659-035D-D1BF-C2EE-1D6AE92AC3DA}"/>
              </a:ext>
            </a:extLst>
          </p:cNvPr>
          <p:cNvGraphicFramePr>
            <a:graphicFrameLocks noGrp="1"/>
          </p:cNvGraphicFramePr>
          <p:nvPr/>
        </p:nvGraphicFramePr>
        <p:xfrm>
          <a:off x="443520" y="1763321"/>
          <a:ext cx="7370640" cy="3242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44">
                  <a:extLst>
                    <a:ext uri="{9D8B030D-6E8A-4147-A177-3AD203B41FA5}">
                      <a16:colId xmlns:a16="http://schemas.microsoft.com/office/drawing/2014/main" val="2175533346"/>
                    </a:ext>
                  </a:extLst>
                </a:gridCol>
                <a:gridCol w="3146516">
                  <a:extLst>
                    <a:ext uri="{9D8B030D-6E8A-4147-A177-3AD203B41FA5}">
                      <a16:colId xmlns:a16="http://schemas.microsoft.com/office/drawing/2014/main" val="618815687"/>
                    </a:ext>
                  </a:extLst>
                </a:gridCol>
                <a:gridCol w="2456880">
                  <a:extLst>
                    <a:ext uri="{9D8B030D-6E8A-4147-A177-3AD203B41FA5}">
                      <a16:colId xmlns:a16="http://schemas.microsoft.com/office/drawing/2014/main" val="475152821"/>
                    </a:ext>
                  </a:extLst>
                </a:gridCol>
              </a:tblGrid>
              <a:tr h="331870">
                <a:tc>
                  <a:txBody>
                    <a:bodyPr/>
                    <a:lstStyle/>
                    <a:p>
                      <a:r>
                        <a:rPr lang="en-US" dirty="0"/>
                        <a:t>Area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KOPS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EKS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649507"/>
                  </a:ext>
                </a:extLst>
              </a:tr>
              <a:tr h="33187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Control plane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Community Support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EKS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027223"/>
                  </a:ext>
                </a:extLst>
              </a:tr>
              <a:tr h="33187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Networking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“”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AWS Support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49211"/>
                  </a:ext>
                </a:extLst>
              </a:tr>
              <a:tr h="46712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Cert manager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””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Community Support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391009"/>
                  </a:ext>
                </a:extLst>
              </a:tr>
              <a:tr h="33187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Monitoring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””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AWS Support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257651"/>
                  </a:ext>
                </a:extLst>
              </a:tr>
              <a:tr h="33187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Logging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“”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“”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468114"/>
                  </a:ext>
                </a:extLst>
              </a:tr>
              <a:tr h="33187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Storage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“”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“”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589066"/>
                  </a:ext>
                </a:extLst>
              </a:tr>
              <a:tr h="5807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Load Balancing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“”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“”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808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806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Shape 1"/>
          <p:cNvSpPr txBox="1"/>
          <p:nvPr/>
        </p:nvSpPr>
        <p:spPr>
          <a:xfrm>
            <a:off x="277920" y="1969200"/>
            <a:ext cx="7772040" cy="929880"/>
          </a:xfrm>
          <a:prstGeom prst="rect">
            <a:avLst/>
          </a:prstGeom>
          <a:solidFill>
            <a:srgbClr val="232F3D"/>
          </a:solidFill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  <a:ea typeface="Amazon Ember Light"/>
              </a:rPr>
              <a:t>Setup K8S cluster in AWS using KOPS</a:t>
            </a:r>
            <a:endParaRPr lang="en-US" sz="4000" b="0" strike="noStrike" spc="-1" dirty="0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Google Shape;59;p2">
            <a:extLst>
              <a:ext uri="{FF2B5EF4-FFF2-40B4-BE49-F238E27FC236}">
                <a16:creationId xmlns:a16="http://schemas.microsoft.com/office/drawing/2014/main" id="{FBA307DC-C270-DD0D-D0E5-4BAC654B67A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81506" y="4047460"/>
            <a:ext cx="1044887" cy="854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5728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Shape 1"/>
          <p:cNvSpPr txBox="1"/>
          <p:nvPr/>
        </p:nvSpPr>
        <p:spPr>
          <a:xfrm>
            <a:off x="277920" y="1969200"/>
            <a:ext cx="7772040" cy="929880"/>
          </a:xfrm>
          <a:prstGeom prst="rect">
            <a:avLst/>
          </a:prstGeom>
          <a:solidFill>
            <a:srgbClr val="232F3D"/>
          </a:solidFill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  <a:ea typeface="Amazon Ember Light"/>
              </a:rPr>
              <a:t>SSH access to K8S cluster</a:t>
            </a:r>
            <a:endParaRPr lang="en-US" sz="4000" b="0" strike="noStrike" spc="-1" dirty="0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Google Shape;59;p2">
            <a:extLst>
              <a:ext uri="{FF2B5EF4-FFF2-40B4-BE49-F238E27FC236}">
                <a16:creationId xmlns:a16="http://schemas.microsoft.com/office/drawing/2014/main" id="{FBA307DC-C270-DD0D-D0E5-4BAC654B67A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81506" y="4047460"/>
            <a:ext cx="1044887" cy="854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4879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Shape 1"/>
          <p:cNvSpPr txBox="1"/>
          <p:nvPr/>
        </p:nvSpPr>
        <p:spPr>
          <a:xfrm>
            <a:off x="277920" y="1969200"/>
            <a:ext cx="7772040" cy="929880"/>
          </a:xfrm>
          <a:prstGeom prst="rect">
            <a:avLst/>
          </a:prstGeom>
          <a:solidFill>
            <a:srgbClr val="232F3D"/>
          </a:solidFill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  <a:ea typeface="Amazon Ember Light"/>
              </a:rPr>
              <a:t>Upgrade </a:t>
            </a:r>
            <a:r>
              <a:rPr lang="en-US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  <a:ea typeface="Amazon Ember Light"/>
              </a:rPr>
              <a:t>K8S cluster</a:t>
            </a:r>
            <a:endParaRPr lang="en-US" sz="4000" b="0" strike="noStrike" spc="-1" dirty="0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Google Shape;59;p2">
            <a:extLst>
              <a:ext uri="{FF2B5EF4-FFF2-40B4-BE49-F238E27FC236}">
                <a16:creationId xmlns:a16="http://schemas.microsoft.com/office/drawing/2014/main" id="{FBA307DC-C270-DD0D-D0E5-4BAC654B67A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81506" y="4047460"/>
            <a:ext cx="1044887" cy="854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0923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Shape 1"/>
          <p:cNvSpPr txBox="1"/>
          <p:nvPr/>
        </p:nvSpPr>
        <p:spPr>
          <a:xfrm>
            <a:off x="277920" y="1969200"/>
            <a:ext cx="7772040" cy="929880"/>
          </a:xfrm>
          <a:prstGeom prst="rect">
            <a:avLst/>
          </a:prstGeom>
          <a:solidFill>
            <a:srgbClr val="232F3D"/>
          </a:solidFill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  <a:ea typeface="Amazon Ember Light"/>
              </a:rPr>
              <a:t>Decide what’s best for your use case</a:t>
            </a:r>
            <a:endParaRPr lang="en-US" sz="4000" b="0" strike="noStrike" spc="-1" dirty="0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Google Shape;59;p2">
            <a:extLst>
              <a:ext uri="{FF2B5EF4-FFF2-40B4-BE49-F238E27FC236}">
                <a16:creationId xmlns:a16="http://schemas.microsoft.com/office/drawing/2014/main" id="{FBA307DC-C270-DD0D-D0E5-4BAC654B67A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81506" y="4047460"/>
            <a:ext cx="1044887" cy="854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504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Shape 1"/>
          <p:cNvSpPr txBox="1"/>
          <p:nvPr/>
        </p:nvSpPr>
        <p:spPr>
          <a:xfrm>
            <a:off x="277920" y="1969200"/>
            <a:ext cx="7772040" cy="929880"/>
          </a:xfrm>
          <a:prstGeom prst="rect">
            <a:avLst/>
          </a:prstGeom>
          <a:solidFill>
            <a:srgbClr val="232F3D"/>
          </a:solidFill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  <a:ea typeface="Amazon Ember Light"/>
              </a:rPr>
              <a:t>Questions &amp; Answers</a:t>
            </a:r>
            <a:endParaRPr lang="en-US" sz="4000" b="0" strike="noStrike" spc="-1" dirty="0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Google Shape;59;p2">
            <a:extLst>
              <a:ext uri="{FF2B5EF4-FFF2-40B4-BE49-F238E27FC236}">
                <a16:creationId xmlns:a16="http://schemas.microsoft.com/office/drawing/2014/main" id="{FBA307DC-C270-DD0D-D0E5-4BAC654B67A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81506" y="4047460"/>
            <a:ext cx="1044887" cy="854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6956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TextShape 1"/>
          <p:cNvSpPr txBox="1"/>
          <p:nvPr/>
        </p:nvSpPr>
        <p:spPr>
          <a:xfrm>
            <a:off x="274320" y="1402200"/>
            <a:ext cx="8606880" cy="776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  <a:ea typeface="Amazon Ember Light"/>
              </a:rPr>
              <a:t>Connect with me</a:t>
            </a:r>
          </a:p>
          <a:p>
            <a:pPr marL="114300" indent="0">
              <a:spcAft>
                <a:spcPts val="600"/>
              </a:spcAft>
              <a:buFont typeface="Wingdings" pitchFamily="2" charset="2"/>
              <a:buNone/>
            </a:pPr>
            <a:endParaRPr lang="en-US" sz="3600" dirty="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14300" indent="0">
              <a:spcAft>
                <a:spcPts val="600"/>
              </a:spcAft>
              <a:buFont typeface="Wingdings" pitchFamily="2" charset="2"/>
              <a:buNone/>
            </a:pPr>
            <a:r>
              <a:rPr lang="en-US" sz="1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https://www.linkedin.com/in/sagar-utekar/</a:t>
            </a:r>
            <a:endParaRPr lang="en-US" sz="1600" dirty="0">
              <a:solidFill>
                <a:schemeClr val="bg1"/>
              </a:solidFill>
            </a:endParaRPr>
          </a:p>
          <a:p>
            <a:pPr marL="114300" indent="0">
              <a:spcAft>
                <a:spcPts val="600"/>
              </a:spcAft>
              <a:buFont typeface="Wingdings" pitchFamily="2" charset="2"/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114300" indent="0">
              <a:spcAft>
                <a:spcPts val="600"/>
              </a:spcAft>
              <a:buFont typeface="Wingdings" pitchFamily="2" charset="2"/>
              <a:buNone/>
            </a:pPr>
            <a:r>
              <a:rPr lang="en-US" sz="1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https://twitter.com/me_sagar_utekar</a:t>
            </a:r>
            <a:endParaRPr lang="en-US" sz="1600" dirty="0">
              <a:solidFill>
                <a:schemeClr val="bg1"/>
              </a:solidFill>
            </a:endParaRPr>
          </a:p>
          <a:p>
            <a:pPr marL="114300" indent="0">
              <a:spcAft>
                <a:spcPts val="600"/>
              </a:spcAft>
              <a:buFont typeface="Wingdings" pitchFamily="2" charset="2"/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114300" indent="0">
              <a:spcAft>
                <a:spcPts val="600"/>
              </a:spcAft>
              <a:buFont typeface="Wingdings" pitchFamily="2" charset="2"/>
              <a:buNone/>
            </a:pPr>
            <a:r>
              <a:rPr lang="en-US" sz="16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https://github.com/Sagar2366</a:t>
            </a:r>
            <a:endParaRPr lang="en-US" sz="16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C78C58-1185-023F-BD44-6A290C8FFF4B}"/>
              </a:ext>
            </a:extLst>
          </p:cNvPr>
          <p:cNvSpPr txBox="1"/>
          <p:nvPr/>
        </p:nvSpPr>
        <p:spPr>
          <a:xfrm>
            <a:off x="1187303" y="999091"/>
            <a:ext cx="12085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Amazon Ember"/>
                <a:ea typeface="Amazon Ember"/>
              </a:rPr>
              <a:t>Pune </a:t>
            </a:r>
            <a:r>
              <a:rPr lang="en-US" sz="1400" b="1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Amazon Ember"/>
                <a:ea typeface="Amazon Ember"/>
              </a:rPr>
              <a:t>2022</a:t>
            </a:r>
            <a:endParaRPr lang="en-US" sz="1400" b="0" strike="noStrike" spc="-1" dirty="0">
              <a:solidFill>
                <a:schemeClr val="accent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Google Shape;59;p2">
            <a:extLst>
              <a:ext uri="{FF2B5EF4-FFF2-40B4-BE49-F238E27FC236}">
                <a16:creationId xmlns:a16="http://schemas.microsoft.com/office/drawing/2014/main" id="{5C1C623E-59B0-1A1A-53AC-3D491F493FA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1506" y="4047460"/>
            <a:ext cx="1044887" cy="854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7D4A5DA9-0F4C-DAFB-7C59-35BADED4C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3616" y="2178720"/>
            <a:ext cx="2352940" cy="23529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TextShape 1"/>
          <p:cNvSpPr txBox="1"/>
          <p:nvPr/>
        </p:nvSpPr>
        <p:spPr>
          <a:xfrm>
            <a:off x="311040" y="2396160"/>
            <a:ext cx="6038280" cy="7441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spcBef>
                <a:spcPts val="799"/>
              </a:spcBef>
            </a:pPr>
            <a:r>
              <a:rPr lang="en-US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  <a:ea typeface="Amazon Ember Light"/>
              </a:rPr>
              <a:t>Simplifying K8S setup on AWS using KOPS</a:t>
            </a:r>
            <a:endParaRPr lang="en-US" sz="4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499" name="TextShape 2"/>
          <p:cNvSpPr txBox="1"/>
          <p:nvPr/>
        </p:nvSpPr>
        <p:spPr>
          <a:xfrm>
            <a:off x="308160" y="3140640"/>
            <a:ext cx="6041160" cy="487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US" sz="1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"/>
                <a:ea typeface="Amazon Ember"/>
              </a:rPr>
              <a:t>Sagar </a:t>
            </a:r>
            <a:r>
              <a:rPr lang="en-US" sz="1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"/>
                <a:ea typeface="Amazon Ember"/>
              </a:rPr>
              <a:t>Utekar</a:t>
            </a:r>
            <a:r>
              <a:rPr lang="en-US" sz="1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"/>
                <a:ea typeface="Amazon Ember"/>
              </a:rPr>
              <a:t>  |  </a:t>
            </a:r>
            <a:r>
              <a:rPr lang="en-US" sz="1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"/>
                <a:ea typeface="Amazon Ember"/>
              </a:rPr>
              <a:t>December 10, 2022</a:t>
            </a:r>
            <a:endParaRPr lang="en-US" sz="1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CD88E1-3680-EE8C-93DC-9D36B54D090F}"/>
              </a:ext>
            </a:extLst>
          </p:cNvPr>
          <p:cNvSpPr txBox="1"/>
          <p:nvPr/>
        </p:nvSpPr>
        <p:spPr>
          <a:xfrm>
            <a:off x="1187303" y="999091"/>
            <a:ext cx="12085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Amazon Ember"/>
                <a:ea typeface="Amazon Ember"/>
              </a:rPr>
              <a:t>Pune </a:t>
            </a:r>
            <a:r>
              <a:rPr lang="en-US" sz="1400" b="1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Amazon Ember"/>
                <a:ea typeface="Amazon Ember"/>
              </a:rPr>
              <a:t>2022</a:t>
            </a:r>
            <a:endParaRPr lang="en-US" sz="1400" b="0" strike="noStrike" spc="-1" dirty="0">
              <a:solidFill>
                <a:schemeClr val="accent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Google Shape;59;p2">
            <a:extLst>
              <a:ext uri="{FF2B5EF4-FFF2-40B4-BE49-F238E27FC236}">
                <a16:creationId xmlns:a16="http://schemas.microsoft.com/office/drawing/2014/main" id="{DAE9EB21-A213-3BD5-07E0-AB8328C9462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81506" y="4047460"/>
            <a:ext cx="1044887" cy="854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TextShape 1"/>
          <p:cNvSpPr txBox="1"/>
          <p:nvPr/>
        </p:nvSpPr>
        <p:spPr>
          <a:xfrm>
            <a:off x="509760" y="1534320"/>
            <a:ext cx="5577120" cy="3107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  <a:ea typeface="Amazon Ember Light"/>
              </a:rPr>
              <a:t>About Me</a:t>
            </a:r>
            <a:endParaRPr lang="en-US" sz="1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  <a:ea typeface="Amazon Ember Light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</a:rPr>
              <a:t>Sagar is working as Site Reliability Engineer at VMWare Software Ind</a:t>
            </a:r>
            <a:r>
              <a:rPr lang="en-US" sz="1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</a:rPr>
              <a:t>ia PVT. LTD.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</a:rPr>
              <a:t>Open-Source Enthusiast, A firm believer in the power of community education.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</a:rPr>
              <a:t>Google Summer Of Code Admin, Mentor, 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</a:rPr>
              <a:t>Mentee 2022 @</a:t>
            </a:r>
            <a:r>
              <a:rPr lang="en-US" sz="1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</a:rPr>
              <a:t>PEcAn</a:t>
            </a:r>
            <a:r>
              <a:rPr lang="en-US" sz="1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</a:rPr>
              <a:t> Project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</a:rPr>
              <a:t>CKS | CKA | CKAD | Terraform Certified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</a:rPr>
              <a:t>Mentored 5000+ students &amp; professionals across India for career guidance, Job Search, Open Source, Cloud Native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077755-CEF6-E723-EF01-D603422C22F1}"/>
              </a:ext>
            </a:extLst>
          </p:cNvPr>
          <p:cNvSpPr txBox="1"/>
          <p:nvPr/>
        </p:nvSpPr>
        <p:spPr>
          <a:xfrm>
            <a:off x="1187303" y="999091"/>
            <a:ext cx="12085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Amazon Ember"/>
                <a:ea typeface="Amazon Ember"/>
              </a:rPr>
              <a:t>Pune </a:t>
            </a:r>
            <a:r>
              <a:rPr lang="en-US" sz="1400" b="1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Amazon Ember"/>
                <a:ea typeface="Amazon Ember"/>
              </a:rPr>
              <a:t>2022</a:t>
            </a:r>
            <a:endParaRPr lang="en-US" sz="1400" b="0" strike="noStrike" spc="-1" dirty="0">
              <a:solidFill>
                <a:schemeClr val="accent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Google Shape;59;p2">
            <a:extLst>
              <a:ext uri="{FF2B5EF4-FFF2-40B4-BE49-F238E27FC236}">
                <a16:creationId xmlns:a16="http://schemas.microsoft.com/office/drawing/2014/main" id="{7543404E-1848-4D6A-66E8-67DC118D08B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81506" y="4047460"/>
            <a:ext cx="1044887" cy="854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TextShape 1"/>
          <p:cNvSpPr txBox="1"/>
          <p:nvPr/>
        </p:nvSpPr>
        <p:spPr>
          <a:xfrm>
            <a:off x="443520" y="1300320"/>
            <a:ext cx="8623800" cy="781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  <a:ea typeface="Amazon Ember Light"/>
              </a:rPr>
              <a:t>Agenda</a:t>
            </a:r>
            <a:endParaRPr lang="en-US" sz="2400" b="0" strike="noStrike" spc="-1" dirty="0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3" name="TextShape 2"/>
          <p:cNvSpPr txBox="1"/>
          <p:nvPr/>
        </p:nvSpPr>
        <p:spPr>
          <a:xfrm>
            <a:off x="443520" y="1972800"/>
            <a:ext cx="7370640" cy="3039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</a:rPr>
              <a:t>Kubernetes, KOPS, EKS 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</a:rPr>
              <a:t>System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</a:rPr>
              <a:t>Activities needed to get production ready k8s in AWS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</a:rPr>
              <a:t>Setup k8s Cluster in AWS using KOPS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</a:rPr>
              <a:t>SSH access to clusters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</a:rPr>
              <a:t>Upgrading clusters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</a:rPr>
              <a:t>Deciding best solution for your use case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11C349-8884-337F-52A7-375E8110C2B1}"/>
              </a:ext>
            </a:extLst>
          </p:cNvPr>
          <p:cNvSpPr txBox="1"/>
          <p:nvPr/>
        </p:nvSpPr>
        <p:spPr>
          <a:xfrm>
            <a:off x="1187303" y="999091"/>
            <a:ext cx="12085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Amazon Ember"/>
                <a:ea typeface="Amazon Ember"/>
              </a:rPr>
              <a:t>Pune </a:t>
            </a:r>
            <a:r>
              <a:rPr lang="en-US" sz="1400" b="1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Amazon Ember"/>
                <a:ea typeface="Amazon Ember"/>
              </a:rPr>
              <a:t>2022</a:t>
            </a:r>
            <a:endParaRPr lang="en-US" sz="1400" b="0" strike="noStrike" spc="-1" dirty="0">
              <a:solidFill>
                <a:schemeClr val="accent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Google Shape;59;p2">
            <a:extLst>
              <a:ext uri="{FF2B5EF4-FFF2-40B4-BE49-F238E27FC236}">
                <a16:creationId xmlns:a16="http://schemas.microsoft.com/office/drawing/2014/main" id="{72BAC5BA-BCA0-DC1F-E75B-2D48630F4A0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81506" y="4047460"/>
            <a:ext cx="1044887" cy="854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1454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TextShape 1"/>
          <p:cNvSpPr txBox="1"/>
          <p:nvPr/>
        </p:nvSpPr>
        <p:spPr>
          <a:xfrm>
            <a:off x="443520" y="1300320"/>
            <a:ext cx="8623800" cy="781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  <a:ea typeface="Amazon Ember Light"/>
              </a:rPr>
              <a:t>Kubernetes, KOPS, EKS overview</a:t>
            </a:r>
            <a:endParaRPr lang="en-US" sz="2400" b="0" strike="noStrike" spc="-1" dirty="0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3" name="TextShape 2"/>
          <p:cNvSpPr txBox="1"/>
          <p:nvPr/>
        </p:nvSpPr>
        <p:spPr>
          <a:xfrm>
            <a:off x="443520" y="1972800"/>
            <a:ext cx="7370640" cy="3039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IN" sz="1600" b="0" i="0" dirty="0">
                <a:solidFill>
                  <a:schemeClr val="bg1"/>
                </a:solidFill>
                <a:effectLst/>
                <a:latin typeface="AmazonEmber"/>
              </a:rPr>
              <a:t>Kubernetes is an open source, container orchestration platform. Applications packaged as Docker images can be easily deployed, scaled, and managed in a Kubernetes cluster. </a:t>
            </a:r>
            <a:endParaRPr lang="en-IN" sz="1600" dirty="0">
              <a:solidFill>
                <a:schemeClr val="bg1"/>
              </a:solidFill>
              <a:latin typeface="AmazonEmber"/>
            </a:endParaRPr>
          </a:p>
          <a:p>
            <a:endParaRPr lang="en-IN" sz="16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mazonEmber"/>
            </a:endParaRPr>
          </a:p>
          <a:p>
            <a:r>
              <a:rPr lang="en-IN" sz="1600" b="0" i="0" dirty="0">
                <a:solidFill>
                  <a:schemeClr val="bg1"/>
                </a:solidFill>
                <a:effectLst/>
                <a:latin typeface="AmazonEmber"/>
              </a:rPr>
              <a:t>Kops, short for Kubernetes Operations, is a set of tools for installing, operating, and deleting Kubernetes clusters in the cloud. A rolling upgrade of an older version of Kubernetes to a new version can also be performed. </a:t>
            </a:r>
          </a:p>
          <a:p>
            <a:endParaRPr lang="en-IN" sz="160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mazonEmber"/>
            </a:endParaRPr>
          </a:p>
          <a:p>
            <a:r>
              <a:rPr lang="en-IN" sz="1600" b="0" i="0" dirty="0">
                <a:solidFill>
                  <a:schemeClr val="bg1"/>
                </a:solidFill>
                <a:effectLst/>
                <a:latin typeface="AmazonEmber"/>
              </a:rPr>
              <a:t>Amazon EKS is a managed Kubernetes service to run Kubernetes in the AWS cloud and on-premises data centres. In the cloud, Amazon EKS automatically manages the availability and scalability of the Kubernetes control plane node.</a:t>
            </a:r>
            <a:endParaRPr lang="en-US" sz="16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11C349-8884-337F-52A7-375E8110C2B1}"/>
              </a:ext>
            </a:extLst>
          </p:cNvPr>
          <p:cNvSpPr txBox="1"/>
          <p:nvPr/>
        </p:nvSpPr>
        <p:spPr>
          <a:xfrm>
            <a:off x="1187303" y="999091"/>
            <a:ext cx="12085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Amazon Ember"/>
                <a:ea typeface="Amazon Ember"/>
              </a:rPr>
              <a:t>Pune </a:t>
            </a:r>
            <a:r>
              <a:rPr lang="en-US" sz="1400" b="1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Amazon Ember"/>
                <a:ea typeface="Amazon Ember"/>
              </a:rPr>
              <a:t>2022</a:t>
            </a:r>
            <a:endParaRPr lang="en-US" sz="1400" b="0" strike="noStrike" spc="-1" dirty="0">
              <a:solidFill>
                <a:schemeClr val="accent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Google Shape;59;p2">
            <a:extLst>
              <a:ext uri="{FF2B5EF4-FFF2-40B4-BE49-F238E27FC236}">
                <a16:creationId xmlns:a16="http://schemas.microsoft.com/office/drawing/2014/main" id="{72BAC5BA-BCA0-DC1F-E75B-2D48630F4A0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81506" y="4047460"/>
            <a:ext cx="1044887" cy="854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864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TextShape 1"/>
          <p:cNvSpPr txBox="1"/>
          <p:nvPr/>
        </p:nvSpPr>
        <p:spPr>
          <a:xfrm>
            <a:off x="443520" y="1300320"/>
            <a:ext cx="8623800" cy="781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  <a:ea typeface="Amazon Ember Light"/>
              </a:rPr>
              <a:t>System Architecture - KOPS</a:t>
            </a:r>
            <a:endParaRPr lang="en-US" sz="2400" b="0" strike="noStrike" spc="-1" dirty="0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3" name="TextShape 2"/>
          <p:cNvSpPr txBox="1"/>
          <p:nvPr/>
        </p:nvSpPr>
        <p:spPr>
          <a:xfrm>
            <a:off x="443520" y="1972800"/>
            <a:ext cx="7370640" cy="3039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11C349-8884-337F-52A7-375E8110C2B1}"/>
              </a:ext>
            </a:extLst>
          </p:cNvPr>
          <p:cNvSpPr txBox="1"/>
          <p:nvPr/>
        </p:nvSpPr>
        <p:spPr>
          <a:xfrm>
            <a:off x="1187303" y="999091"/>
            <a:ext cx="12085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Amazon Ember"/>
                <a:ea typeface="Amazon Ember"/>
              </a:rPr>
              <a:t>Pune </a:t>
            </a:r>
            <a:r>
              <a:rPr lang="en-US" sz="1400" b="1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Amazon Ember"/>
                <a:ea typeface="Amazon Ember"/>
              </a:rPr>
              <a:t>2022</a:t>
            </a:r>
            <a:endParaRPr lang="en-US" sz="1400" b="0" strike="noStrike" spc="-1" dirty="0">
              <a:solidFill>
                <a:schemeClr val="accent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Google Shape;59;p2">
            <a:extLst>
              <a:ext uri="{FF2B5EF4-FFF2-40B4-BE49-F238E27FC236}">
                <a16:creationId xmlns:a16="http://schemas.microsoft.com/office/drawing/2014/main" id="{72BAC5BA-BCA0-DC1F-E75B-2D48630F4A0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81506" y="4047460"/>
            <a:ext cx="1044887" cy="854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E2F80DB5-EBB0-6F9B-B263-D367DE39B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20" y="1972800"/>
            <a:ext cx="5869753" cy="278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2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TextShape 1"/>
          <p:cNvSpPr txBox="1"/>
          <p:nvPr/>
        </p:nvSpPr>
        <p:spPr>
          <a:xfrm>
            <a:off x="443520" y="1300320"/>
            <a:ext cx="8623800" cy="781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  <a:ea typeface="Amazon Ember Light"/>
              </a:rPr>
              <a:t>System Architecture - EKS</a:t>
            </a:r>
            <a:endParaRPr lang="en-US" sz="2400" b="0" strike="noStrike" spc="-1" dirty="0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3" name="TextShape 2"/>
          <p:cNvSpPr txBox="1"/>
          <p:nvPr/>
        </p:nvSpPr>
        <p:spPr>
          <a:xfrm>
            <a:off x="443520" y="1972800"/>
            <a:ext cx="7370640" cy="3039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11C349-8884-337F-52A7-375E8110C2B1}"/>
              </a:ext>
            </a:extLst>
          </p:cNvPr>
          <p:cNvSpPr txBox="1"/>
          <p:nvPr/>
        </p:nvSpPr>
        <p:spPr>
          <a:xfrm>
            <a:off x="1187303" y="999091"/>
            <a:ext cx="12085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Amazon Ember"/>
                <a:ea typeface="Amazon Ember"/>
              </a:rPr>
              <a:t>Pune </a:t>
            </a:r>
            <a:r>
              <a:rPr lang="en-US" sz="1400" b="1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Amazon Ember"/>
                <a:ea typeface="Amazon Ember"/>
              </a:rPr>
              <a:t>2022</a:t>
            </a:r>
            <a:endParaRPr lang="en-US" sz="1400" b="0" strike="noStrike" spc="-1" dirty="0">
              <a:solidFill>
                <a:schemeClr val="accent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Google Shape;59;p2">
            <a:extLst>
              <a:ext uri="{FF2B5EF4-FFF2-40B4-BE49-F238E27FC236}">
                <a16:creationId xmlns:a16="http://schemas.microsoft.com/office/drawing/2014/main" id="{72BAC5BA-BCA0-DC1F-E75B-2D48630F4A0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81506" y="4047460"/>
            <a:ext cx="1044887" cy="854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E2F80DB5-EBB0-6F9B-B263-D367DE39B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20" y="1972800"/>
            <a:ext cx="5869753" cy="2784395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21EF7A6-8254-BC3C-F921-DF3F45A53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20" y="1979349"/>
            <a:ext cx="5869753" cy="277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07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Shape 1"/>
          <p:cNvSpPr txBox="1"/>
          <p:nvPr/>
        </p:nvSpPr>
        <p:spPr>
          <a:xfrm>
            <a:off x="277920" y="1969200"/>
            <a:ext cx="7772040" cy="929880"/>
          </a:xfrm>
          <a:prstGeom prst="rect">
            <a:avLst/>
          </a:prstGeom>
          <a:solidFill>
            <a:srgbClr val="232F3D"/>
          </a:solidFill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  <a:ea typeface="Amazon Ember Light"/>
              </a:rPr>
              <a:t>Activities needed to get a production ready K8S in AWS</a:t>
            </a:r>
            <a:endParaRPr lang="en-US" sz="4000" b="0" strike="noStrike" spc="-1" dirty="0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Google Shape;59;p2">
            <a:extLst>
              <a:ext uri="{FF2B5EF4-FFF2-40B4-BE49-F238E27FC236}">
                <a16:creationId xmlns:a16="http://schemas.microsoft.com/office/drawing/2014/main" id="{FBA307DC-C270-DD0D-D0E5-4BAC654B67A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81506" y="4047460"/>
            <a:ext cx="1044887" cy="854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TextShape 1"/>
          <p:cNvSpPr txBox="1"/>
          <p:nvPr/>
        </p:nvSpPr>
        <p:spPr>
          <a:xfrm>
            <a:off x="443520" y="1300320"/>
            <a:ext cx="8623800" cy="781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  <a:ea typeface="Amazon Ember Light"/>
              </a:rPr>
              <a:t>What’s included for setup </a:t>
            </a:r>
            <a:endParaRPr lang="en-US" sz="2400" b="0" strike="noStrike" spc="-1" dirty="0">
              <a:solidFill>
                <a:srgbClr val="232F3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3" name="TextShape 2"/>
          <p:cNvSpPr txBox="1"/>
          <p:nvPr/>
        </p:nvSpPr>
        <p:spPr>
          <a:xfrm>
            <a:off x="443520" y="1972800"/>
            <a:ext cx="7370640" cy="3039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11C349-8884-337F-52A7-375E8110C2B1}"/>
              </a:ext>
            </a:extLst>
          </p:cNvPr>
          <p:cNvSpPr txBox="1"/>
          <p:nvPr/>
        </p:nvSpPr>
        <p:spPr>
          <a:xfrm>
            <a:off x="1187303" y="999091"/>
            <a:ext cx="12085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Amazon Ember"/>
                <a:ea typeface="Amazon Ember"/>
              </a:rPr>
              <a:t>Pune </a:t>
            </a:r>
            <a:r>
              <a:rPr lang="en-US" sz="1400" b="1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Amazon Ember"/>
                <a:ea typeface="Amazon Ember"/>
              </a:rPr>
              <a:t>2022</a:t>
            </a:r>
            <a:endParaRPr lang="en-US" sz="1400" b="0" strike="noStrike" spc="-1" dirty="0">
              <a:solidFill>
                <a:schemeClr val="accent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Google Shape;59;p2">
            <a:extLst>
              <a:ext uri="{FF2B5EF4-FFF2-40B4-BE49-F238E27FC236}">
                <a16:creationId xmlns:a16="http://schemas.microsoft.com/office/drawing/2014/main" id="{72BAC5BA-BCA0-DC1F-E75B-2D48630F4A0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81506" y="4047460"/>
            <a:ext cx="1044887" cy="85424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56C659-035D-D1BF-C2EE-1D6AE92AC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029236"/>
              </p:ext>
            </p:extLst>
          </p:nvPr>
        </p:nvGraphicFramePr>
        <p:xfrm>
          <a:off x="443520" y="1763321"/>
          <a:ext cx="7370640" cy="3248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44">
                  <a:extLst>
                    <a:ext uri="{9D8B030D-6E8A-4147-A177-3AD203B41FA5}">
                      <a16:colId xmlns:a16="http://schemas.microsoft.com/office/drawing/2014/main" val="2175533346"/>
                    </a:ext>
                  </a:extLst>
                </a:gridCol>
                <a:gridCol w="3146516">
                  <a:extLst>
                    <a:ext uri="{9D8B030D-6E8A-4147-A177-3AD203B41FA5}">
                      <a16:colId xmlns:a16="http://schemas.microsoft.com/office/drawing/2014/main" val="618815687"/>
                    </a:ext>
                  </a:extLst>
                </a:gridCol>
                <a:gridCol w="2456880">
                  <a:extLst>
                    <a:ext uri="{9D8B030D-6E8A-4147-A177-3AD203B41FA5}">
                      <a16:colId xmlns:a16="http://schemas.microsoft.com/office/drawing/2014/main" val="475152821"/>
                    </a:ext>
                  </a:extLst>
                </a:gridCol>
              </a:tblGrid>
              <a:tr h="356403">
                <a:tc>
                  <a:txBody>
                    <a:bodyPr/>
                    <a:lstStyle/>
                    <a:p>
                      <a:r>
                        <a:rPr lang="en-US" dirty="0"/>
                        <a:t>Area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KOPS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EKS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649507"/>
                  </a:ext>
                </a:extLst>
              </a:tr>
              <a:tr h="35640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Etcd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Included (Master)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Included 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027223"/>
                  </a:ext>
                </a:extLst>
              </a:tr>
              <a:tr h="35640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Networking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NA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AWS Support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49211"/>
                  </a:ext>
                </a:extLst>
              </a:tr>
              <a:tr h="62370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DNS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Partially (Requires third party domain)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Included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391009"/>
                  </a:ext>
                </a:extLst>
              </a:tr>
              <a:tr h="35640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Monitoring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NA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Included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257651"/>
                  </a:ext>
                </a:extLst>
              </a:tr>
              <a:tr h="35640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Logging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NA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Included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468114"/>
                  </a:ext>
                </a:extLst>
              </a:tr>
              <a:tr h="35640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Storage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NA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Included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589066"/>
                  </a:ext>
                </a:extLst>
              </a:tr>
              <a:tr h="41387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Load Balancing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Included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Included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808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093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3324</TotalTime>
  <Words>412</Words>
  <Application>Microsoft Macintosh PowerPoint</Application>
  <PresentationFormat>On-screen Show (16:9)</PresentationFormat>
  <Paragraphs>100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Amazon Ember</vt:lpstr>
      <vt:lpstr>Amazon Ember Light</vt:lpstr>
      <vt:lpstr>AmazonEmber</vt:lpstr>
      <vt:lpstr>Arial</vt:lpstr>
      <vt:lpstr>Lucida Console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dc:description/>
  <cp:lastModifiedBy>Sagar Utekar</cp:lastModifiedBy>
  <cp:revision>75</cp:revision>
  <dcterms:created xsi:type="dcterms:W3CDTF">2015-11-23T23:45:57Z</dcterms:created>
  <dcterms:modified xsi:type="dcterms:W3CDTF">2022-11-20T06:30:33Z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15.0039</vt:lpwstr>
  </property>
  <property fmtid="{D5CDD505-2E9C-101B-9397-08002B2CF9AE}" pid="3" name="ContentTypeId">
    <vt:lpwstr>0x010100D26A3D6C04DFD740953BA1B2B9E62D60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17</vt:i4>
  </property>
</Properties>
</file>