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25"/>
  </p:notesMasterIdLst>
  <p:sldIdLst>
    <p:sldId id="256" r:id="rId2"/>
    <p:sldId id="263" r:id="rId3"/>
    <p:sldId id="295" r:id="rId4"/>
    <p:sldId id="257" r:id="rId5"/>
    <p:sldId id="258" r:id="rId6"/>
    <p:sldId id="296" r:id="rId7"/>
    <p:sldId id="298" r:id="rId8"/>
    <p:sldId id="299" r:id="rId9"/>
    <p:sldId id="300" r:id="rId10"/>
    <p:sldId id="275" r:id="rId11"/>
    <p:sldId id="297" r:id="rId12"/>
    <p:sldId id="302" r:id="rId13"/>
    <p:sldId id="279" r:id="rId14"/>
    <p:sldId id="311" r:id="rId15"/>
    <p:sldId id="310" r:id="rId16"/>
    <p:sldId id="312" r:id="rId17"/>
    <p:sldId id="268" r:id="rId18"/>
    <p:sldId id="307" r:id="rId19"/>
    <p:sldId id="308" r:id="rId20"/>
    <p:sldId id="309" r:id="rId21"/>
    <p:sldId id="306" r:id="rId22"/>
    <p:sldId id="272" r:id="rId23"/>
    <p:sldId id="271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18" autoAdjust="0"/>
    <p:restoredTop sz="94679"/>
  </p:normalViewPr>
  <p:slideViewPr>
    <p:cSldViewPr snapToGrid="0">
      <p:cViewPr varScale="1">
        <p:scale>
          <a:sx n="221" d="100"/>
          <a:sy n="221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46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46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6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7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FECDC1C-6DE5-42D5-A60E-09F37E0B8E0F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4" name="Google Shape;2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2" name="Google Shape;2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8" name="Google Shape;38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 userDrawn="1">
  <p:cSld name="Title Slid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 userDrawn="1"/>
        </p:nvSpPr>
        <p:spPr>
          <a:xfrm>
            <a:off x="0" y="0"/>
            <a:ext cx="9143999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4"/>
          <p:cNvSpPr txBox="1">
            <a:spLocks noGrp="1"/>
          </p:cNvSpPr>
          <p:nvPr>
            <p:ph type="ctrTitle" hasCustomPrompt="1"/>
          </p:nvPr>
        </p:nvSpPr>
        <p:spPr>
          <a:xfrm>
            <a:off x="3817358" y="2801301"/>
            <a:ext cx="1509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dirty="0"/>
              <a:t>PUNE 2022</a:t>
            </a:r>
            <a:endParaRPr dirty="0"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Google Shape;179;p12">
            <a:extLst>
              <a:ext uri="{FF2B5EF4-FFF2-40B4-BE49-F238E27FC236}">
                <a16:creationId xmlns:a16="http://schemas.microsoft.com/office/drawing/2014/main" id="{E02790EB-9679-3DE0-52F5-AA97B0207C1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02" y="188112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40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1369029" y="1947538"/>
            <a:ext cx="640594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317955" y="1860713"/>
            <a:ext cx="5147310" cy="107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37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1369029" y="1947538"/>
            <a:ext cx="640594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05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1369029" y="1947538"/>
            <a:ext cx="640594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346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AFC4-C295-4329-9F9D-C3F69FAD3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029" y="1947538"/>
            <a:ext cx="6405941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5469EC-2E51-4667-AF2C-8C8E7C6551F3}"/>
              </a:ext>
            </a:extLst>
          </p:cNvPr>
          <p:cNvSpPr/>
          <p:nvPr userDrawn="1"/>
        </p:nvSpPr>
        <p:spPr bwMode="auto">
          <a:xfrm rot="5400000">
            <a:off x="-2507878" y="2507878"/>
            <a:ext cx="5143501" cy="127748"/>
          </a:xfrm>
          <a:prstGeom prst="rect">
            <a:avLst/>
          </a:prstGeom>
          <a:gradFill>
            <a:gsLst>
              <a:gs pos="63000">
                <a:srgbClr val="4D64FF"/>
              </a:gs>
              <a:gs pos="9000">
                <a:srgbClr val="FF7847"/>
              </a:gs>
              <a:gs pos="100000">
                <a:srgbClr val="000000"/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tx1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37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AFC4-C295-4329-9F9D-C3F69FAD35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029" y="1947538"/>
            <a:ext cx="6405941" cy="553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C349E-6665-43D9-A78E-58509FAE95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0025" y="771525"/>
            <a:ext cx="8743950" cy="138499"/>
          </a:xfrm>
        </p:spPr>
        <p:txBody>
          <a:bodyPr lIns="109728"/>
          <a:lstStyle>
            <a:lvl1pPr marL="0" indent="0">
              <a:buNone/>
              <a:defRPr sz="900" b="1" cap="all" spc="225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Enter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80D21-6F9D-443D-8D1D-57CBAC59D660}"/>
              </a:ext>
            </a:extLst>
          </p:cNvPr>
          <p:cNvSpPr/>
          <p:nvPr userDrawn="1"/>
        </p:nvSpPr>
        <p:spPr bwMode="auto">
          <a:xfrm rot="5400000">
            <a:off x="-2507878" y="2507878"/>
            <a:ext cx="5143501" cy="127748"/>
          </a:xfrm>
          <a:prstGeom prst="rect">
            <a:avLst/>
          </a:prstGeom>
          <a:gradFill>
            <a:gsLst>
              <a:gs pos="63000">
                <a:srgbClr val="4D64FF"/>
              </a:gs>
              <a:gs pos="9000">
                <a:srgbClr val="FF7847"/>
              </a:gs>
              <a:gs pos="100000">
                <a:srgbClr val="000000"/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tx1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0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 xmlns:p15="http://schemas.microsoft.com/office/powerpoint/2012/main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9FCC3B"/>
          </p15:clr>
        </p15:guide>
        <p15:guide id="2" orient="horz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 userDrawn="1"/>
        </p:nvSpPr>
        <p:spPr>
          <a:xfrm>
            <a:off x="0" y="0"/>
            <a:ext cx="9143999" cy="514349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6" name="Google Shape;16;p14"/>
          <p:cNvSpPr txBox="1">
            <a:spLocks noGrp="1"/>
          </p:cNvSpPr>
          <p:nvPr>
            <p:ph type="ctrTitle" hasCustomPrompt="1"/>
          </p:nvPr>
        </p:nvSpPr>
        <p:spPr>
          <a:xfrm>
            <a:off x="3817358" y="2801301"/>
            <a:ext cx="1509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 dirty="0"/>
              <a:t>PUNE 2022</a:t>
            </a:r>
            <a:endParaRPr dirty="0"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Google Shape;179;p12">
            <a:extLst>
              <a:ext uri="{FF2B5EF4-FFF2-40B4-BE49-F238E27FC236}">
                <a16:creationId xmlns:a16="http://schemas.microsoft.com/office/drawing/2014/main" id="{E02790EB-9679-3DE0-52F5-AA97B0207C1F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02" y="188112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269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1" y="1"/>
            <a:ext cx="9143999" cy="51434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3"/>
          <p:cNvSpPr/>
          <p:nvPr/>
        </p:nvSpPr>
        <p:spPr>
          <a:xfrm>
            <a:off x="6228450" y="0"/>
            <a:ext cx="2915549" cy="135254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3"/>
          <p:cNvSpPr txBox="1">
            <a:spLocks noGrp="1"/>
          </p:cNvSpPr>
          <p:nvPr>
            <p:ph type="title"/>
          </p:nvPr>
        </p:nvSpPr>
        <p:spPr>
          <a:xfrm>
            <a:off x="1369029" y="1947538"/>
            <a:ext cx="6405941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317955" y="1860713"/>
            <a:ext cx="5147310" cy="1076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" name="Google Shape;47;p1">
            <a:extLst>
              <a:ext uri="{FF2B5EF4-FFF2-40B4-BE49-F238E27FC236}">
                <a16:creationId xmlns:a16="http://schemas.microsoft.com/office/drawing/2014/main" id="{FDFDDE9A-68D2-2CFD-2893-66EE51240C66}"/>
              </a:ext>
            </a:extLst>
          </p:cNvPr>
          <p:cNvSpPr txBox="1">
            <a:spLocks/>
          </p:cNvSpPr>
          <p:nvPr userDrawn="1"/>
        </p:nvSpPr>
        <p:spPr>
          <a:xfrm>
            <a:off x="1212976" y="627901"/>
            <a:ext cx="1129232" cy="25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algn="ctr"/>
            <a:r>
              <a:rPr lang="en-US" sz="1600" dirty="0">
                <a:solidFill>
                  <a:schemeClr val="accent6"/>
                </a:solidFill>
              </a:rPr>
              <a:t>PUNE 2022</a:t>
            </a:r>
          </a:p>
        </p:txBody>
      </p:sp>
      <p:sp>
        <p:nvSpPr>
          <p:cNvPr id="3" name="Google Shape;49;p1">
            <a:extLst>
              <a:ext uri="{FF2B5EF4-FFF2-40B4-BE49-F238E27FC236}">
                <a16:creationId xmlns:a16="http://schemas.microsoft.com/office/drawing/2014/main" id="{CCC331F9-F6CD-C2DF-D911-6880F4311C1E}"/>
              </a:ext>
            </a:extLst>
          </p:cNvPr>
          <p:cNvSpPr/>
          <p:nvPr userDrawn="1"/>
        </p:nvSpPr>
        <p:spPr>
          <a:xfrm>
            <a:off x="822496" y="757238"/>
            <a:ext cx="360000" cy="0"/>
          </a:xfrm>
          <a:custGeom>
            <a:avLst/>
            <a:gdLst/>
            <a:ahLst/>
            <a:cxnLst/>
            <a:rect l="l" t="t" r="r" b="b"/>
            <a:pathLst>
              <a:path w="1045845" h="120000" extrusionOk="0">
                <a:moveTo>
                  <a:pt x="1045499" y="0"/>
                </a:moveTo>
                <a:lnTo>
                  <a:pt x="0" y="0"/>
                </a:lnTo>
              </a:path>
            </a:pathLst>
          </a:custGeom>
          <a:noFill/>
          <a:ln w="126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" name="Google Shape;51;p1">
            <a:extLst>
              <a:ext uri="{FF2B5EF4-FFF2-40B4-BE49-F238E27FC236}">
                <a16:creationId xmlns:a16="http://schemas.microsoft.com/office/drawing/2014/main" id="{D5DFBD58-D769-0D34-DC71-2013F95144C9}"/>
              </a:ext>
            </a:extLst>
          </p:cNvPr>
          <p:cNvSpPr/>
          <p:nvPr userDrawn="1"/>
        </p:nvSpPr>
        <p:spPr>
          <a:xfrm>
            <a:off x="2380320" y="757238"/>
            <a:ext cx="360000" cy="0"/>
          </a:xfrm>
          <a:custGeom>
            <a:avLst/>
            <a:gdLst/>
            <a:ahLst/>
            <a:cxnLst/>
            <a:rect l="l" t="t" r="r" b="b"/>
            <a:pathLst>
              <a:path w="1045845" h="120000" extrusionOk="0">
                <a:moveTo>
                  <a:pt x="1045499" y="0"/>
                </a:moveTo>
                <a:lnTo>
                  <a:pt x="0" y="0"/>
                </a:lnTo>
              </a:path>
            </a:pathLst>
          </a:custGeom>
          <a:noFill/>
          <a:ln w="126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" name="Google Shape;179;p12">
            <a:extLst>
              <a:ext uri="{FF2B5EF4-FFF2-40B4-BE49-F238E27FC236}">
                <a16:creationId xmlns:a16="http://schemas.microsoft.com/office/drawing/2014/main" id="{AF7597F1-6D9E-6CB8-3B4A-521D31A8F2B2}"/>
              </a:ext>
            </a:extLst>
          </p:cNvPr>
          <p:cNvPicPr preferRelativeResize="0"/>
          <p:nvPr userDrawn="1"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44202" y="188112"/>
            <a:ext cx="612000" cy="6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"/>
          <p:cNvSpPr/>
          <p:nvPr/>
        </p:nvSpPr>
        <p:spPr>
          <a:xfrm>
            <a:off x="870706" y="110646"/>
            <a:ext cx="1862387" cy="485376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3228284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e_sagar_uteka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hyperlink" Target="https://github.com/Sagar236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3817358" y="2801301"/>
            <a:ext cx="1509284" cy="35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/>
                </a:solidFill>
              </a:rPr>
              <a:t>PUNE 2022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2567468" y="2987132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 h="120000" extrusionOk="0">
                <a:moveTo>
                  <a:pt x="1045499" y="0"/>
                </a:moveTo>
                <a:lnTo>
                  <a:pt x="0" y="0"/>
                </a:lnTo>
              </a:path>
            </a:pathLst>
          </a:custGeom>
          <a:noFill/>
          <a:ln w="126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1" name="Google Shape;51;p1"/>
          <p:cNvSpPr/>
          <p:nvPr/>
        </p:nvSpPr>
        <p:spPr>
          <a:xfrm>
            <a:off x="5508791" y="2987132"/>
            <a:ext cx="1045844" cy="0"/>
          </a:xfrm>
          <a:custGeom>
            <a:avLst/>
            <a:gdLst/>
            <a:ahLst/>
            <a:cxnLst/>
            <a:rect l="l" t="t" r="r" b="b"/>
            <a:pathLst>
              <a:path w="1045845" h="120000" extrusionOk="0">
                <a:moveTo>
                  <a:pt x="1045499" y="0"/>
                </a:moveTo>
                <a:lnTo>
                  <a:pt x="0" y="0"/>
                </a:lnTo>
              </a:path>
            </a:pathLst>
          </a:custGeom>
          <a:noFill/>
          <a:ln w="126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802748" y="1292155"/>
            <a:ext cx="2667073" cy="4555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Agenda</a:t>
            </a:r>
            <a:endParaRPr lang="en-US" sz="2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899396" y="1940143"/>
            <a:ext cx="5859309" cy="23474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Overview of Kubernetes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 &amp;</a:t>
            </a:r>
            <a:r>
              <a:rPr lang="en-US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 KOPS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KOPS K8S cluster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Activities needed to get production ready k8s in AWS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Deciding best solution for your use case</a:t>
            </a:r>
            <a:endParaRPr lang="en-US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9014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>
            <a:extLst>
              <a:ext uri="{FF2B5EF4-FFF2-40B4-BE49-F238E27FC236}">
                <a16:creationId xmlns:a16="http://schemas.microsoft.com/office/drawing/2014/main" id="{F83EFE6B-5E36-BCBC-1DDD-9429389CDAAC}"/>
              </a:ext>
            </a:extLst>
          </p:cNvPr>
          <p:cNvSpPr txBox="1"/>
          <p:nvPr/>
        </p:nvSpPr>
        <p:spPr>
          <a:xfrm>
            <a:off x="549656" y="1074502"/>
            <a:ext cx="3075287" cy="4555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Overview of Kubernetes</a:t>
            </a:r>
            <a:endParaRPr lang="en-US" sz="2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2984F8D7-8933-FE84-98B9-50CD51125463}"/>
              </a:ext>
            </a:extLst>
          </p:cNvPr>
          <p:cNvSpPr txBox="1"/>
          <p:nvPr/>
        </p:nvSpPr>
        <p:spPr>
          <a:xfrm>
            <a:off x="443520" y="1415790"/>
            <a:ext cx="7867723" cy="8630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IN" sz="1600" b="0" i="0" dirty="0">
                <a:solidFill>
                  <a:schemeClr val="bg1"/>
                </a:solidFill>
                <a:effectLst/>
                <a:latin typeface="AmazonEmber"/>
              </a:rPr>
              <a:t>Kubernetes is an </a:t>
            </a:r>
            <a:r>
              <a:rPr lang="en-IN" sz="1600" i="0" dirty="0">
                <a:solidFill>
                  <a:schemeClr val="bg1"/>
                </a:solidFill>
                <a:effectLst/>
                <a:latin typeface="AmazonEmber"/>
              </a:rPr>
              <a:t>open source, container orchestration platform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AmazonEmber"/>
              </a:rPr>
              <a:t>. Applications packaged as Docker images can be easily deployed, scaled, and managed in a Kubernetes cluster. </a:t>
            </a:r>
            <a:endParaRPr lang="en-IN" sz="1600" dirty="0">
              <a:solidFill>
                <a:schemeClr val="bg1"/>
              </a:solidFill>
              <a:latin typeface="AmazonEmber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0E427B-A7FB-6C97-0749-3E255B669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893" y="1962218"/>
            <a:ext cx="6758214" cy="315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7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443520" y="1300320"/>
            <a:ext cx="6368097" cy="4555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Overview of KOPS</a:t>
            </a:r>
            <a:endParaRPr lang="en-US" sz="2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3" name="TextShape 2"/>
          <p:cNvSpPr txBox="1"/>
          <p:nvPr/>
        </p:nvSpPr>
        <p:spPr>
          <a:xfrm>
            <a:off x="443520" y="1972800"/>
            <a:ext cx="7370640" cy="275822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IN" sz="1600" b="0" i="0" dirty="0">
                <a:solidFill>
                  <a:schemeClr val="bg1"/>
                </a:solidFill>
                <a:effectLst/>
                <a:latin typeface="AmazonEmber"/>
              </a:rPr>
              <a:t>Kops, short for Kubernetes Operations, is a set of tools for installing, operating, and deleting Kubernetes clusters in the cloud. A rolling upgrade of an older version of Kubernetes to a new version can also be performed. </a:t>
            </a:r>
          </a:p>
          <a:p>
            <a:endParaRPr lang="en-IN" sz="1600" dirty="0">
              <a:solidFill>
                <a:schemeClr val="bg1"/>
              </a:solidFill>
              <a:latin typeface="AmazonEmber"/>
            </a:endParaRPr>
          </a:p>
          <a:p>
            <a:r>
              <a:rPr lang="en-IN" sz="1600" b="1" dirty="0">
                <a:solidFill>
                  <a:schemeClr val="bg1"/>
                </a:solidFill>
                <a:latin typeface="AmazonEmber"/>
              </a:rPr>
              <a:t>Features -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Automates the provisioning of HA K8S clusters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Built on a state-sync model for dry-runs and automatic idempotency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Supports zero-config managed </a:t>
            </a:r>
            <a:r>
              <a:rPr lang="en-IN" sz="1600" dirty="0">
                <a:solidFill>
                  <a:schemeClr val="bg1"/>
                </a:solidFill>
                <a:latin typeface="-apple-system"/>
              </a:rPr>
              <a:t>K</a:t>
            </a: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ubernetes add-ons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Templating and dry-run modes for creating Manifests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Choose from most popular CNI Networking providers out-of-the-box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1600" b="0" i="0" dirty="0">
                <a:solidFill>
                  <a:schemeClr val="bg1"/>
                </a:solidFill>
                <a:effectLst/>
                <a:latin typeface="-apple-system"/>
              </a:rPr>
              <a:t>Multi-architecture ready with ARM64 support</a:t>
            </a:r>
          </a:p>
        </p:txBody>
      </p:sp>
    </p:spTree>
    <p:extLst>
      <p:ext uri="{BB962C8B-B14F-4D97-AF65-F5344CB8AC3E}">
        <p14:creationId xmlns:p14="http://schemas.microsoft.com/office/powerpoint/2010/main" val="8647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343016" y="1939308"/>
            <a:ext cx="1856845" cy="12648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KOPS K8S Cluster Architecture</a:t>
            </a:r>
            <a:endParaRPr lang="en-US" sz="2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6275C-E871-65CB-E66A-B22706162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70" y="1306868"/>
            <a:ext cx="3952998" cy="35235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57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0246CF69-CC30-A21F-1D70-6EDD8061C37E}"/>
              </a:ext>
            </a:extLst>
          </p:cNvPr>
          <p:cNvSpPr txBox="1"/>
          <p:nvPr/>
        </p:nvSpPr>
        <p:spPr>
          <a:xfrm>
            <a:off x="1915743" y="2356443"/>
            <a:ext cx="6193183" cy="340441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spcBef>
                <a:spcPts val="799"/>
              </a:spcBef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Q2. </a:t>
            </a:r>
            <a:r>
              <a:rPr lang="en-US" sz="20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Should we start creating cluster in AWS using KOPS ?</a:t>
            </a:r>
            <a:endParaRPr lang="en-US" sz="20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3" name="Action Button: Custom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0990842-70B9-BC59-D918-26CC4834A7F6}"/>
              </a:ext>
            </a:extLst>
          </p:cNvPr>
          <p:cNvSpPr/>
          <p:nvPr/>
        </p:nvSpPr>
        <p:spPr>
          <a:xfrm>
            <a:off x="2963990" y="3186870"/>
            <a:ext cx="1093303" cy="371870"/>
          </a:xfrm>
          <a:prstGeom prst="actionButtonBlank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14" name="Action Button: Custom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2408267-A59B-D26D-B7FC-64DAD7BBC8F7}"/>
              </a:ext>
            </a:extLst>
          </p:cNvPr>
          <p:cNvSpPr/>
          <p:nvPr/>
        </p:nvSpPr>
        <p:spPr>
          <a:xfrm>
            <a:off x="5379849" y="3186870"/>
            <a:ext cx="947529" cy="371870"/>
          </a:xfrm>
          <a:prstGeom prst="actionButtonBlank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8158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0D0155-16E8-A96B-9D54-9729A0793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01" y="1547550"/>
            <a:ext cx="3657856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0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8ABB6D-6166-6D9C-1432-3EF0D5A43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75" y="1638046"/>
            <a:ext cx="3657856" cy="204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9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38F228-ACDD-5C02-D6B0-9299AC12ABD3}"/>
              </a:ext>
            </a:extLst>
          </p:cNvPr>
          <p:cNvSpPr txBox="1"/>
          <p:nvPr/>
        </p:nvSpPr>
        <p:spPr>
          <a:xfrm>
            <a:off x="432378" y="1768968"/>
            <a:ext cx="458534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itchFamily="2" charset="2"/>
              <a:buChar char="Ø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Setup k8s Cluster in AWS using KOPS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SSH access to clusters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Upgrading clusters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Addons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Monitoring for K8S cluster</a:t>
            </a:r>
            <a:endParaRPr lang="en-US" sz="14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RBAC Setup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Audit Logging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sz="14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Infrastructure and cost alerts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Troubleshooting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EC9A2-F7DD-1879-F634-60105528706B}"/>
              </a:ext>
            </a:extLst>
          </p:cNvPr>
          <p:cNvSpPr txBox="1"/>
          <p:nvPr/>
        </p:nvSpPr>
        <p:spPr>
          <a:xfrm>
            <a:off x="926175" y="4268439"/>
            <a:ext cx="501533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github.com</a:t>
            </a:r>
            <a:r>
              <a:rPr lang="en-US" dirty="0">
                <a:solidFill>
                  <a:schemeClr val="bg1"/>
                </a:solidFill>
              </a:rPr>
              <a:t>/Sagar2366/tech-</a:t>
            </a:r>
            <a:r>
              <a:rPr lang="en-US" dirty="0" err="1">
                <a:solidFill>
                  <a:schemeClr val="bg1"/>
                </a:solidFill>
              </a:rPr>
              <a:t>talks.git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CB7EA-351D-306B-08DF-EC639C709807}"/>
              </a:ext>
            </a:extLst>
          </p:cNvPr>
          <p:cNvSpPr txBox="1"/>
          <p:nvPr/>
        </p:nvSpPr>
        <p:spPr>
          <a:xfrm>
            <a:off x="655320" y="1146934"/>
            <a:ext cx="704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Activities needed to get a production ready K8S in AWS</a:t>
            </a:r>
            <a:endParaRPr lang="en-US" sz="2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685980" y="996660"/>
            <a:ext cx="7772040" cy="641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Decide what’s best for your use case</a:t>
            </a:r>
            <a:endParaRPr lang="en-US" sz="2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68FE9-2334-3CED-1115-DD3ABC4B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107" y="1743660"/>
            <a:ext cx="3521786" cy="286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7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729558" y="937260"/>
            <a:ext cx="4558722" cy="62288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What’s included for setup </a:t>
            </a:r>
            <a:endParaRPr lang="en-US" sz="2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4135CD-CA1E-5F9A-D64E-99BF6C37A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902343"/>
              </p:ext>
            </p:extLst>
          </p:nvPr>
        </p:nvGraphicFramePr>
        <p:xfrm>
          <a:off x="1381612" y="1694930"/>
          <a:ext cx="6380777" cy="2917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906">
                  <a:extLst>
                    <a:ext uri="{9D8B030D-6E8A-4147-A177-3AD203B41FA5}">
                      <a16:colId xmlns:a16="http://schemas.microsoft.com/office/drawing/2014/main" val="2175533346"/>
                    </a:ext>
                  </a:extLst>
                </a:gridCol>
                <a:gridCol w="2723946">
                  <a:extLst>
                    <a:ext uri="{9D8B030D-6E8A-4147-A177-3AD203B41FA5}">
                      <a16:colId xmlns:a16="http://schemas.microsoft.com/office/drawing/2014/main" val="618815687"/>
                    </a:ext>
                  </a:extLst>
                </a:gridCol>
                <a:gridCol w="2126925">
                  <a:extLst>
                    <a:ext uri="{9D8B030D-6E8A-4147-A177-3AD203B41FA5}">
                      <a16:colId xmlns:a16="http://schemas.microsoft.com/office/drawing/2014/main" val="475152821"/>
                    </a:ext>
                  </a:extLst>
                </a:gridCol>
              </a:tblGrid>
              <a:tr h="307065">
                <a:tc>
                  <a:txBody>
                    <a:bodyPr/>
                    <a:lstStyle/>
                    <a:p>
                      <a:r>
                        <a:rPr lang="en-US" sz="1400" dirty="0"/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KOPS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EKS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9507"/>
                  </a:ext>
                </a:extLst>
              </a:tr>
              <a:tr h="307065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002060"/>
                          </a:solidFill>
                        </a:rPr>
                        <a:t>Etcd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Included (Master)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Included 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27223"/>
                  </a:ext>
                </a:extLst>
              </a:tr>
              <a:tr h="3070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Networking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AWS Support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49211"/>
                  </a:ext>
                </a:extLst>
              </a:tr>
              <a:tr h="53736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DNS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Partially (Requires third party domain)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91009"/>
                  </a:ext>
                </a:extLst>
              </a:tr>
              <a:tr h="3070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Monitoring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57651"/>
                  </a:ext>
                </a:extLst>
              </a:tr>
              <a:tr h="3070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Logging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68114"/>
                  </a:ext>
                </a:extLst>
              </a:tr>
              <a:tr h="30706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NA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89066"/>
                  </a:ext>
                </a:extLst>
              </a:tr>
              <a:tr h="53736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Load Balancing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Included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0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09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28772-8743-BF97-93D2-9A2ACC589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09" y="1256459"/>
            <a:ext cx="2630582" cy="2630582"/>
          </a:xfrm>
          <a:prstGeom prst="rect">
            <a:avLst/>
          </a:prstGeom>
        </p:spPr>
      </p:pic>
      <p:sp>
        <p:nvSpPr>
          <p:cNvPr id="6" name="TextShape 1">
            <a:extLst>
              <a:ext uri="{FF2B5EF4-FFF2-40B4-BE49-F238E27FC236}">
                <a16:creationId xmlns:a16="http://schemas.microsoft.com/office/drawing/2014/main" id="{453DD8BF-7514-036A-DD25-96442039B463}"/>
              </a:ext>
            </a:extLst>
          </p:cNvPr>
          <p:cNvSpPr txBox="1"/>
          <p:nvPr/>
        </p:nvSpPr>
        <p:spPr>
          <a:xfrm>
            <a:off x="2610678" y="4083801"/>
            <a:ext cx="3922644" cy="390779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spcBef>
                <a:spcPts val="799"/>
              </a:spcBef>
            </a:pPr>
            <a:r>
              <a:rPr lang="en-US" sz="2000" b="1" spc="-1" dirty="0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mazon Ember Light"/>
              </a:rPr>
              <a:t>Scan QR code to participate in Quiz</a:t>
            </a:r>
            <a:endParaRPr lang="en-US" sz="2000" b="1" strike="noStrike" spc="-1" dirty="0">
              <a:solidFill>
                <a:srgbClr val="FFFF00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760038" y="864056"/>
            <a:ext cx="5244522" cy="7524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Who’s responsible when it breaks ?</a:t>
            </a:r>
            <a:endParaRPr lang="en-US" sz="2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ED9F5F-C656-7878-5B75-F75EBCDF1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66565"/>
              </p:ext>
            </p:extLst>
          </p:nvPr>
        </p:nvGraphicFramePr>
        <p:xfrm>
          <a:off x="886680" y="1616482"/>
          <a:ext cx="7370640" cy="2741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244">
                  <a:extLst>
                    <a:ext uri="{9D8B030D-6E8A-4147-A177-3AD203B41FA5}">
                      <a16:colId xmlns:a16="http://schemas.microsoft.com/office/drawing/2014/main" val="2175533346"/>
                    </a:ext>
                  </a:extLst>
                </a:gridCol>
                <a:gridCol w="3146516">
                  <a:extLst>
                    <a:ext uri="{9D8B030D-6E8A-4147-A177-3AD203B41FA5}">
                      <a16:colId xmlns:a16="http://schemas.microsoft.com/office/drawing/2014/main" val="618815687"/>
                    </a:ext>
                  </a:extLst>
                </a:gridCol>
                <a:gridCol w="2456880">
                  <a:extLst>
                    <a:ext uri="{9D8B030D-6E8A-4147-A177-3AD203B41FA5}">
                      <a16:colId xmlns:a16="http://schemas.microsoft.com/office/drawing/2014/main" val="475152821"/>
                    </a:ext>
                  </a:extLst>
                </a:gridCol>
              </a:tblGrid>
              <a:tr h="338425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KOPS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EKS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649507"/>
                  </a:ext>
                </a:extLst>
              </a:tr>
              <a:tr h="3070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Control plane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Community Support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EKS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027223"/>
                  </a:ext>
                </a:extLst>
              </a:tr>
              <a:tr h="3070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Networking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AWS Support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49211"/>
                  </a:ext>
                </a:extLst>
              </a:tr>
              <a:tr h="33080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Cert manager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””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Community Support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391009"/>
                  </a:ext>
                </a:extLst>
              </a:tr>
              <a:tr h="3070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Monitoring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””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AWS Support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57651"/>
                  </a:ext>
                </a:extLst>
              </a:tr>
              <a:tr h="3070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Logging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68114"/>
                  </a:ext>
                </a:extLst>
              </a:tr>
              <a:tr h="3070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589066"/>
                  </a:ext>
                </a:extLst>
              </a:tr>
              <a:tr h="5373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Load Balancing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2060"/>
                          </a:solidFill>
                        </a:rPr>
                        <a:t>“”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08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834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3073689" y="1171286"/>
            <a:ext cx="2996622" cy="55022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400" b="0" strike="noStrike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Questions &amp; Answers</a:t>
            </a:r>
            <a:endParaRPr lang="en-US" sz="2400" b="0" strike="noStrike" spc="-1" dirty="0">
              <a:solidFill>
                <a:schemeClr val="accent6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538DC-C457-2C80-454B-2FE07F5E5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706" y="1912335"/>
            <a:ext cx="4376587" cy="246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4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538" y="3313750"/>
            <a:ext cx="1354925" cy="13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78;p12">
            <a:extLst>
              <a:ext uri="{FF2B5EF4-FFF2-40B4-BE49-F238E27FC236}">
                <a16:creationId xmlns:a16="http://schemas.microsoft.com/office/drawing/2014/main" id="{9707C858-1106-047D-958B-1EE0AAFF6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9030" y="1947538"/>
            <a:ext cx="6405941" cy="107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1900" rIns="0" bIns="0" anchor="t" anchorCtr="0">
            <a:spAutoFit/>
          </a:bodyPr>
          <a:lstStyle/>
          <a:p>
            <a:pPr marL="116839" algn="ctr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 sz="3600" b="1" dirty="0">
                <a:solidFill>
                  <a:schemeClr val="accent6"/>
                </a:solidFill>
              </a:rPr>
              <a:t>Thank you!</a:t>
            </a:r>
            <a:endParaRPr sz="3600" b="1" dirty="0">
              <a:solidFill>
                <a:schemeClr val="accent6"/>
              </a:solidFill>
            </a:endParaRPr>
          </a:p>
          <a:p>
            <a:pPr marL="111760" lvl="0" indent="0" algn="ctr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None/>
            </a:pPr>
            <a:r>
              <a:rPr lang="en-US" sz="22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you at the AWS Community Day </a:t>
            </a:r>
            <a:r>
              <a:rPr lang="en-US" sz="2200" b="0" dirty="0">
                <a:solidFill>
                  <a:srgbClr val="FFFFFF"/>
                </a:solidFill>
              </a:rPr>
              <a:t>Pune </a:t>
            </a:r>
            <a:r>
              <a:rPr lang="en-US" sz="2200" b="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200" b="0" dirty="0">
                <a:solidFill>
                  <a:srgbClr val="FFFFFF"/>
                </a:solidFill>
              </a:rPr>
              <a:t>23</a:t>
            </a:r>
            <a:endParaRPr sz="22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6"/>
          <p:cNvSpPr txBox="1"/>
          <p:nvPr/>
        </p:nvSpPr>
        <p:spPr>
          <a:xfrm>
            <a:off x="1752600" y="1707000"/>
            <a:ext cx="4480560" cy="264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Connect with me</a:t>
            </a:r>
            <a:endParaRPr dirty="0">
              <a:solidFill>
                <a:schemeClr val="accent6"/>
              </a:solidFill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None/>
            </a:pPr>
            <a:endParaRPr sz="3600" u="sng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43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https://www.linkedin.com/in/sagar-utekar/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https://twitter.com/me_sagar_utekar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marR="0" lvl="0" indent="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1600" u="sng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https://github.com/Sagar2366</a:t>
            </a:r>
            <a:endParaRPr sz="1600" b="0" strike="noStrik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800" b="0" strike="noStrike" dirty="0">
              <a:solidFill>
                <a:srgbClr val="232F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6" descr="Qr cod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77600" y="2404110"/>
            <a:ext cx="2352940" cy="2352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214BC-00B8-83BF-AA95-A21BF0DE6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80" y="1402770"/>
            <a:ext cx="4156374" cy="2337960"/>
          </a:xfrm>
          <a:prstGeom prst="rect">
            <a:avLst/>
          </a:prstGeom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0246CF69-CC30-A21F-1D70-6EDD8061C37E}"/>
              </a:ext>
            </a:extLst>
          </p:cNvPr>
          <p:cNvSpPr txBox="1"/>
          <p:nvPr/>
        </p:nvSpPr>
        <p:spPr>
          <a:xfrm>
            <a:off x="2280740" y="4144409"/>
            <a:ext cx="4206654" cy="340441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spcBef>
                <a:spcPts val="799"/>
              </a:spcBef>
            </a:pPr>
            <a:r>
              <a:rPr lang="en-US" sz="20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Q1. Who do you see in above image ?</a:t>
            </a:r>
            <a:endParaRPr lang="en-US" sz="20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856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/>
        </p:nvSpPr>
        <p:spPr>
          <a:xfrm>
            <a:off x="943374" y="1820636"/>
            <a:ext cx="7257253" cy="131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Simplifying K8S setup on AWS using KOPS</a:t>
            </a:r>
            <a:endParaRPr sz="40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"/>
          <p:cNvSpPr txBox="1"/>
          <p:nvPr/>
        </p:nvSpPr>
        <p:spPr>
          <a:xfrm>
            <a:off x="2261507" y="3564823"/>
            <a:ext cx="3979987" cy="48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Sagar Utekar  |  December 10, 2022</a:t>
            </a:r>
            <a:endParaRPr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"/>
          <p:cNvSpPr txBox="1"/>
          <p:nvPr/>
        </p:nvSpPr>
        <p:spPr>
          <a:xfrm>
            <a:off x="1096500" y="1534325"/>
            <a:ext cx="6951000" cy="20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4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orking as Site Reliability Engineer at VMWare Software India PVT. LTD.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Open-Source Enthusiast, A firm believer in the power of community education.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Google Summer Of Code Admin, Mentor, Mentee 2022 @PEcAn Project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CKS | CKA | CKAD | Terraform Certified</a:t>
            </a:r>
            <a:endParaRPr dirty="0"/>
          </a:p>
          <a:p>
            <a:pPr marL="285750" marR="0" lvl="0" indent="-2857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Mentored 5000+ students &amp; professionals across India for career guidance, Job Search, Open Source, Cloud Native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C1513F-C09A-CEE6-8895-2C745BA96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87" y="1731561"/>
            <a:ext cx="4395417" cy="21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3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0246CF69-CC30-A21F-1D70-6EDD8061C37E}"/>
              </a:ext>
            </a:extLst>
          </p:cNvPr>
          <p:cNvSpPr txBox="1"/>
          <p:nvPr/>
        </p:nvSpPr>
        <p:spPr>
          <a:xfrm>
            <a:off x="434548" y="1636650"/>
            <a:ext cx="5992945" cy="340441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spcBef>
                <a:spcPts val="799"/>
              </a:spcBef>
            </a:pPr>
            <a:r>
              <a:rPr lang="en-US" sz="2000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Q2. Have you heard about Kubernetes &amp; KOPS </a:t>
            </a:r>
            <a:r>
              <a:rPr lang="en-US" sz="2000" b="0" strike="noStrike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mazon Ember Light"/>
                <a:ea typeface="Amazon Ember Light"/>
              </a:rPr>
              <a:t>?</a:t>
            </a:r>
            <a:endParaRPr lang="en-US" sz="2000" b="0" strike="noStrike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Amazon Ember Light"/>
            </a:endParaRPr>
          </a:p>
        </p:txBody>
      </p:sp>
      <p:sp>
        <p:nvSpPr>
          <p:cNvPr id="13" name="Action Button: Custom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0990842-70B9-BC59-D918-26CC4834A7F6}"/>
              </a:ext>
            </a:extLst>
          </p:cNvPr>
          <p:cNvSpPr/>
          <p:nvPr/>
        </p:nvSpPr>
        <p:spPr>
          <a:xfrm>
            <a:off x="2643617" y="4160417"/>
            <a:ext cx="1093303" cy="371870"/>
          </a:xfrm>
          <a:prstGeom prst="actionButtonBlank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YES</a:t>
            </a:r>
          </a:p>
        </p:txBody>
      </p:sp>
      <p:sp>
        <p:nvSpPr>
          <p:cNvPr id="14" name="Action Button: Custom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2408267-A59B-D26D-B7FC-64DAD7BBC8F7}"/>
              </a:ext>
            </a:extLst>
          </p:cNvPr>
          <p:cNvSpPr/>
          <p:nvPr/>
        </p:nvSpPr>
        <p:spPr>
          <a:xfrm>
            <a:off x="5479965" y="4160417"/>
            <a:ext cx="947529" cy="371870"/>
          </a:xfrm>
          <a:prstGeom prst="actionButtonBlank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CB7D34-B1D9-73E8-D417-DAB289B73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17" y="2164149"/>
            <a:ext cx="3783877" cy="196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5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584CBD-A89F-67C9-74E2-D346E539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542" y="1616649"/>
            <a:ext cx="3732915" cy="191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397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2AAB20-34EE-FBF3-C8D6-F08C9332B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00" y="1588950"/>
            <a:ext cx="3494400" cy="19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580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88B969-ABF3-E449-A908-07848AE3D575}">
  <we:reference id="c6940b2e-18bf-4dbb-ac94-a357e8fe909d" version="2.0.0.0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6055</TotalTime>
  <Words>459</Words>
  <Application>Microsoft Macintosh PowerPoint</Application>
  <PresentationFormat>On-screen Show (16:9)</PresentationFormat>
  <Paragraphs>107</Paragraphs>
  <Slides>23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-apple-system</vt:lpstr>
      <vt:lpstr>Amazon Ember Light</vt:lpstr>
      <vt:lpstr>AmazonEmber</vt:lpstr>
      <vt:lpstr>Arial</vt:lpstr>
      <vt:lpstr>Calibri</vt:lpstr>
      <vt:lpstr>Noto Sans Symbols</vt:lpstr>
      <vt:lpstr>Times New Roman</vt:lpstr>
      <vt:lpstr>Wingdings</vt:lpstr>
      <vt:lpstr>1_Office Theme</vt:lpstr>
      <vt:lpstr>PUNE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See you at the AWS Community Day Pune 2023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dc:description/>
  <cp:lastModifiedBy>Sagar Utekar</cp:lastModifiedBy>
  <cp:revision>145</cp:revision>
  <dcterms:created xsi:type="dcterms:W3CDTF">2015-11-23T23:45:57Z</dcterms:created>
  <dcterms:modified xsi:type="dcterms:W3CDTF">2022-12-10T05:26:18Z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15.0039</vt:lpwstr>
  </property>
  <property fmtid="{D5CDD505-2E9C-101B-9397-08002B2CF9AE}" pid="3" name="ContentTypeId">
    <vt:lpwstr>0x010100D26A3D6C04DFD740953BA1B2B9E62D60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17</vt:i4>
  </property>
</Properties>
</file>