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9"/>
  </p:notesMasterIdLst>
  <p:sldIdLst>
    <p:sldId id="256" r:id="rId2"/>
    <p:sldId id="257" r:id="rId3"/>
    <p:sldId id="287" r:id="rId4"/>
    <p:sldId id="266" r:id="rId5"/>
    <p:sldId id="524" r:id="rId6"/>
    <p:sldId id="525" r:id="rId7"/>
    <p:sldId id="526" r:id="rId8"/>
    <p:sldId id="527" r:id="rId9"/>
    <p:sldId id="528" r:id="rId10"/>
    <p:sldId id="529" r:id="rId11"/>
    <p:sldId id="532" r:id="rId12"/>
    <p:sldId id="533" r:id="rId13"/>
    <p:sldId id="530" r:id="rId14"/>
    <p:sldId id="531" r:id="rId15"/>
    <p:sldId id="523" r:id="rId16"/>
    <p:sldId id="264" r:id="rId17"/>
    <p:sldId id="521"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hFvVy6r7Ek5Vf/zX8TgP1qpXfRZ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14"/>
    <p:restoredTop sz="94679"/>
  </p:normalViewPr>
  <p:slideViewPr>
    <p:cSldViewPr snapToGrid="0">
      <p:cViewPr varScale="1">
        <p:scale>
          <a:sx n="211" d="100"/>
          <a:sy n="211" d="100"/>
        </p:scale>
        <p:origin x="312"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12835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41418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77222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52843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3728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06362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22040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66059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54076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43031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06601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23511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908-4CBD-2641-EB93-80BA78265825}"/>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C8BA0853-AF68-BD4C-66FB-181C9B56E2C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9ECA047-8B28-4A2D-181C-B11B1E68334B}"/>
              </a:ext>
            </a:extLst>
          </p:cNvPr>
          <p:cNvSpPr>
            <a:spLocks noGrp="1"/>
          </p:cNvSpPr>
          <p:nvPr>
            <p:ph type="dt" sz="half" idx="10"/>
          </p:nvPr>
        </p:nvSpPr>
        <p:spPr/>
        <p:txBody>
          <a:bodyPr/>
          <a:lstStyle/>
          <a:p>
            <a:fld id="{11A582DF-1495-7A43-9330-2EF2809FB08D}" type="datetimeFigureOut">
              <a:rPr lang="en-US" smtClean="0"/>
              <a:t>3/3/23</a:t>
            </a:fld>
            <a:endParaRPr lang="en-US"/>
          </a:p>
        </p:txBody>
      </p:sp>
      <p:sp>
        <p:nvSpPr>
          <p:cNvPr id="5" name="Footer Placeholder 4">
            <a:extLst>
              <a:ext uri="{FF2B5EF4-FFF2-40B4-BE49-F238E27FC236}">
                <a16:creationId xmlns:a16="http://schemas.microsoft.com/office/drawing/2014/main" id="{9538DFA7-9FAA-9FFE-8073-215A1B827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85EEE-0DFD-7CC7-E462-3AE2974472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567173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BAF3-7B01-9E56-383C-F7F8BF09C2D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17DE95D-86A6-3D6F-8E24-2DDA0289B21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C7C4F-F3E8-EFE8-A520-130DE51DE7A4}"/>
              </a:ext>
            </a:extLst>
          </p:cNvPr>
          <p:cNvSpPr>
            <a:spLocks noGrp="1"/>
          </p:cNvSpPr>
          <p:nvPr>
            <p:ph type="dt" sz="half" idx="10"/>
          </p:nvPr>
        </p:nvSpPr>
        <p:spPr/>
        <p:txBody>
          <a:bodyPr/>
          <a:lstStyle/>
          <a:p>
            <a:fld id="{11A582DF-1495-7A43-9330-2EF2809FB08D}" type="datetimeFigureOut">
              <a:rPr lang="en-US" smtClean="0"/>
              <a:t>3/3/23</a:t>
            </a:fld>
            <a:endParaRPr lang="en-US"/>
          </a:p>
        </p:txBody>
      </p:sp>
      <p:sp>
        <p:nvSpPr>
          <p:cNvPr id="5" name="Footer Placeholder 4">
            <a:extLst>
              <a:ext uri="{FF2B5EF4-FFF2-40B4-BE49-F238E27FC236}">
                <a16:creationId xmlns:a16="http://schemas.microsoft.com/office/drawing/2014/main" id="{CA6CAAD9-55A1-8AC7-7494-1922C05C1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B4EB8-ECD5-DF89-3687-DDE3D1D1987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291587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A88D08-D3AC-406E-333D-C3C6C31CEACA}"/>
              </a:ext>
            </a:extLst>
          </p:cNvPr>
          <p:cNvSpPr>
            <a:spLocks noGrp="1"/>
          </p:cNvSpPr>
          <p:nvPr>
            <p:ph type="title" orient="vert"/>
          </p:nvPr>
        </p:nvSpPr>
        <p:spPr>
          <a:xfrm>
            <a:off x="6543675" y="273844"/>
            <a:ext cx="1971675" cy="4358879"/>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86A3F21-F9DA-D895-F265-8BFDDD4EB147}"/>
              </a:ext>
            </a:extLst>
          </p:cNvPr>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C0C9E06-61CF-9DC7-9F14-09F735F66237}"/>
              </a:ext>
            </a:extLst>
          </p:cNvPr>
          <p:cNvSpPr>
            <a:spLocks noGrp="1"/>
          </p:cNvSpPr>
          <p:nvPr>
            <p:ph type="dt" sz="half" idx="10"/>
          </p:nvPr>
        </p:nvSpPr>
        <p:spPr/>
        <p:txBody>
          <a:bodyPr/>
          <a:lstStyle/>
          <a:p>
            <a:fld id="{11A582DF-1495-7A43-9330-2EF2809FB08D}" type="datetimeFigureOut">
              <a:rPr lang="en-US" smtClean="0"/>
              <a:t>3/3/23</a:t>
            </a:fld>
            <a:endParaRPr lang="en-US"/>
          </a:p>
        </p:txBody>
      </p:sp>
      <p:sp>
        <p:nvSpPr>
          <p:cNvPr id="5" name="Footer Placeholder 4">
            <a:extLst>
              <a:ext uri="{FF2B5EF4-FFF2-40B4-BE49-F238E27FC236}">
                <a16:creationId xmlns:a16="http://schemas.microsoft.com/office/drawing/2014/main" id="{72D21817-BDBC-3E07-EA57-E3B33636E9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2F1C39-3F4A-D867-222F-B45124ED4EF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96632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3"/>
        <p:cNvGrpSpPr/>
        <p:nvPr/>
      </p:nvGrpSpPr>
      <p:grpSpPr>
        <a:xfrm>
          <a:off x="0" y="0"/>
          <a:ext cx="0" cy="0"/>
          <a:chOff x="0" y="0"/>
          <a:chExt cx="0" cy="0"/>
        </a:xfrm>
      </p:grpSpPr>
      <p:sp>
        <p:nvSpPr>
          <p:cNvPr id="14" name="Google Shape;14;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6" name="Google Shape;16;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7" name="Google Shape;1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2714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7F3F-C7E0-E493-6AFE-D92DF833E32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050CEA3-CC3C-B65F-2F4F-5AB8A367849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EF2BD0-E8B1-4C45-A612-F69FB22367D6}"/>
              </a:ext>
            </a:extLst>
          </p:cNvPr>
          <p:cNvSpPr>
            <a:spLocks noGrp="1"/>
          </p:cNvSpPr>
          <p:nvPr>
            <p:ph type="dt" sz="half" idx="10"/>
          </p:nvPr>
        </p:nvSpPr>
        <p:spPr/>
        <p:txBody>
          <a:bodyPr/>
          <a:lstStyle/>
          <a:p>
            <a:fld id="{11A582DF-1495-7A43-9330-2EF2809FB08D}" type="datetimeFigureOut">
              <a:rPr lang="en-US" smtClean="0"/>
              <a:t>3/3/23</a:t>
            </a:fld>
            <a:endParaRPr lang="en-US"/>
          </a:p>
        </p:txBody>
      </p:sp>
      <p:sp>
        <p:nvSpPr>
          <p:cNvPr id="5" name="Footer Placeholder 4">
            <a:extLst>
              <a:ext uri="{FF2B5EF4-FFF2-40B4-BE49-F238E27FC236}">
                <a16:creationId xmlns:a16="http://schemas.microsoft.com/office/drawing/2014/main" id="{45119EC6-6DBB-8E88-0C30-F27C857EC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C6834E-6AE0-5081-30C4-76D191E8743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2483391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E772-3A2D-7849-E0A8-3AC680384DF6}"/>
              </a:ext>
            </a:extLst>
          </p:cNvPr>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EF0F268-CC97-EF2B-F943-A12BAECA5C5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19447E6-9E58-06EB-FBFB-2436EA782AFB}"/>
              </a:ext>
            </a:extLst>
          </p:cNvPr>
          <p:cNvSpPr>
            <a:spLocks noGrp="1"/>
          </p:cNvSpPr>
          <p:nvPr>
            <p:ph type="dt" sz="half" idx="10"/>
          </p:nvPr>
        </p:nvSpPr>
        <p:spPr/>
        <p:txBody>
          <a:bodyPr/>
          <a:lstStyle/>
          <a:p>
            <a:fld id="{11A582DF-1495-7A43-9330-2EF2809FB08D}" type="datetimeFigureOut">
              <a:rPr lang="en-US" smtClean="0"/>
              <a:t>3/3/23</a:t>
            </a:fld>
            <a:endParaRPr lang="en-US"/>
          </a:p>
        </p:txBody>
      </p:sp>
      <p:sp>
        <p:nvSpPr>
          <p:cNvPr id="5" name="Footer Placeholder 4">
            <a:extLst>
              <a:ext uri="{FF2B5EF4-FFF2-40B4-BE49-F238E27FC236}">
                <a16:creationId xmlns:a16="http://schemas.microsoft.com/office/drawing/2014/main" id="{95C5F6E8-9ECD-E0EF-2237-66B8B4361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EDD709-34F1-541F-CA78-A4683F3FD22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2898560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7853-A242-CC57-519A-E0F2B5C582A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14AC4AF-E429-AAA1-DC61-EB6A089ABEA9}"/>
              </a:ext>
            </a:extLst>
          </p:cNvPr>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4D9CB46-74B6-2FD1-18B4-32668FD92E89}"/>
              </a:ext>
            </a:extLst>
          </p:cNvPr>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8942CB9-73B1-1986-BB58-6CBD47372EF6}"/>
              </a:ext>
            </a:extLst>
          </p:cNvPr>
          <p:cNvSpPr>
            <a:spLocks noGrp="1"/>
          </p:cNvSpPr>
          <p:nvPr>
            <p:ph type="dt" sz="half" idx="10"/>
          </p:nvPr>
        </p:nvSpPr>
        <p:spPr/>
        <p:txBody>
          <a:bodyPr/>
          <a:lstStyle/>
          <a:p>
            <a:fld id="{11A582DF-1495-7A43-9330-2EF2809FB08D}" type="datetimeFigureOut">
              <a:rPr lang="en-US" smtClean="0"/>
              <a:t>3/3/23</a:t>
            </a:fld>
            <a:endParaRPr lang="en-US"/>
          </a:p>
        </p:txBody>
      </p:sp>
      <p:sp>
        <p:nvSpPr>
          <p:cNvPr id="6" name="Footer Placeholder 5">
            <a:extLst>
              <a:ext uri="{FF2B5EF4-FFF2-40B4-BE49-F238E27FC236}">
                <a16:creationId xmlns:a16="http://schemas.microsoft.com/office/drawing/2014/main" id="{1F5C7770-926B-AFF6-439F-C1B283CC72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ADF787-552F-0739-DEF9-45D6E94FA31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795559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9E411-AD77-3B3A-4E1C-C2C4C7FE2F1D}"/>
              </a:ext>
            </a:extLst>
          </p:cNvPr>
          <p:cNvSpPr>
            <a:spLocks noGrp="1"/>
          </p:cNvSpPr>
          <p:nvPr>
            <p:ph type="title"/>
          </p:nvPr>
        </p:nvSpPr>
        <p:spPr>
          <a:xfrm>
            <a:off x="629841" y="273844"/>
            <a:ext cx="7886700" cy="994172"/>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0B3036A-34E0-7149-820E-42E052C83DA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C464AFF1-AE5F-F608-F79E-56DC144323CD}"/>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974BC8D-A036-7FFA-76F3-8D10A96D94F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B3018E89-8010-5FFB-821A-2BDBEAFBAC11}"/>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BF6112F-40DC-CE1B-CBBD-09BE5F9EF25A}"/>
              </a:ext>
            </a:extLst>
          </p:cNvPr>
          <p:cNvSpPr>
            <a:spLocks noGrp="1"/>
          </p:cNvSpPr>
          <p:nvPr>
            <p:ph type="dt" sz="half" idx="10"/>
          </p:nvPr>
        </p:nvSpPr>
        <p:spPr/>
        <p:txBody>
          <a:bodyPr/>
          <a:lstStyle/>
          <a:p>
            <a:fld id="{11A582DF-1495-7A43-9330-2EF2809FB08D}" type="datetimeFigureOut">
              <a:rPr lang="en-US" smtClean="0"/>
              <a:t>3/3/23</a:t>
            </a:fld>
            <a:endParaRPr lang="en-US"/>
          </a:p>
        </p:txBody>
      </p:sp>
      <p:sp>
        <p:nvSpPr>
          <p:cNvPr id="8" name="Footer Placeholder 7">
            <a:extLst>
              <a:ext uri="{FF2B5EF4-FFF2-40B4-BE49-F238E27FC236}">
                <a16:creationId xmlns:a16="http://schemas.microsoft.com/office/drawing/2014/main" id="{C0D2E6FF-751B-281E-7A11-7E233F6B4B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0F7235-D71E-EA07-3793-7952C21D300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1473785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8FBC8-2FDD-5C77-53DC-A3ED00E683E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28C57A5-BC29-C56C-F2A0-5D9C93B375AF}"/>
              </a:ext>
            </a:extLst>
          </p:cNvPr>
          <p:cNvSpPr>
            <a:spLocks noGrp="1"/>
          </p:cNvSpPr>
          <p:nvPr>
            <p:ph type="dt" sz="half" idx="10"/>
          </p:nvPr>
        </p:nvSpPr>
        <p:spPr/>
        <p:txBody>
          <a:bodyPr/>
          <a:lstStyle/>
          <a:p>
            <a:fld id="{11A582DF-1495-7A43-9330-2EF2809FB08D}" type="datetimeFigureOut">
              <a:rPr lang="en-US" smtClean="0"/>
              <a:t>3/3/23</a:t>
            </a:fld>
            <a:endParaRPr lang="en-US"/>
          </a:p>
        </p:txBody>
      </p:sp>
      <p:sp>
        <p:nvSpPr>
          <p:cNvPr id="4" name="Footer Placeholder 3">
            <a:extLst>
              <a:ext uri="{FF2B5EF4-FFF2-40B4-BE49-F238E27FC236}">
                <a16:creationId xmlns:a16="http://schemas.microsoft.com/office/drawing/2014/main" id="{40650AD8-C426-8DDA-B607-48E4155A2C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0A5E9C-D600-C9C1-03E8-3394A23A344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72351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5B499-0BD1-BE05-4421-730DC37AA7D6}"/>
              </a:ext>
            </a:extLst>
          </p:cNvPr>
          <p:cNvSpPr>
            <a:spLocks noGrp="1"/>
          </p:cNvSpPr>
          <p:nvPr>
            <p:ph type="dt" sz="half" idx="10"/>
          </p:nvPr>
        </p:nvSpPr>
        <p:spPr/>
        <p:txBody>
          <a:bodyPr/>
          <a:lstStyle/>
          <a:p>
            <a:fld id="{11A582DF-1495-7A43-9330-2EF2809FB08D}" type="datetimeFigureOut">
              <a:rPr lang="en-US" smtClean="0"/>
              <a:t>3/3/23</a:t>
            </a:fld>
            <a:endParaRPr lang="en-US"/>
          </a:p>
        </p:txBody>
      </p:sp>
      <p:sp>
        <p:nvSpPr>
          <p:cNvPr id="3" name="Footer Placeholder 2">
            <a:extLst>
              <a:ext uri="{FF2B5EF4-FFF2-40B4-BE49-F238E27FC236}">
                <a16:creationId xmlns:a16="http://schemas.microsoft.com/office/drawing/2014/main" id="{6884EA9F-09D2-472C-CCB2-B49AA472FD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03E816-D6B3-59B6-E137-7A219F99C68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40166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9EFF-CD26-7FD5-4A5C-02B7B04828A5}"/>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9FF5003-6131-5C0A-9999-3A8AC6F1C1EA}"/>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65AB283-6894-B521-0045-8D4306D4AE8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859E1810-1986-C442-7965-2E47A22509E1}"/>
              </a:ext>
            </a:extLst>
          </p:cNvPr>
          <p:cNvSpPr>
            <a:spLocks noGrp="1"/>
          </p:cNvSpPr>
          <p:nvPr>
            <p:ph type="dt" sz="half" idx="10"/>
          </p:nvPr>
        </p:nvSpPr>
        <p:spPr/>
        <p:txBody>
          <a:bodyPr/>
          <a:lstStyle/>
          <a:p>
            <a:fld id="{11A582DF-1495-7A43-9330-2EF2809FB08D}" type="datetimeFigureOut">
              <a:rPr lang="en-US" smtClean="0"/>
              <a:t>3/3/23</a:t>
            </a:fld>
            <a:endParaRPr lang="en-US"/>
          </a:p>
        </p:txBody>
      </p:sp>
      <p:sp>
        <p:nvSpPr>
          <p:cNvPr id="6" name="Footer Placeholder 5">
            <a:extLst>
              <a:ext uri="{FF2B5EF4-FFF2-40B4-BE49-F238E27FC236}">
                <a16:creationId xmlns:a16="http://schemas.microsoft.com/office/drawing/2014/main" id="{DD47B4A4-620D-7941-1874-8210483A48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E53EA5-A66F-F7D8-F515-8E6ABBDED34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331955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0833A-00BB-570D-AFEA-D2D67206D4A3}"/>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5691023-4E6A-512C-B5BC-2F86F02850C4}"/>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EA26AD0-037A-2A51-D258-264B1979E67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86156B5D-E74F-93A8-93F8-3E7B003A5C9B}"/>
              </a:ext>
            </a:extLst>
          </p:cNvPr>
          <p:cNvSpPr>
            <a:spLocks noGrp="1"/>
          </p:cNvSpPr>
          <p:nvPr>
            <p:ph type="dt" sz="half" idx="10"/>
          </p:nvPr>
        </p:nvSpPr>
        <p:spPr/>
        <p:txBody>
          <a:bodyPr/>
          <a:lstStyle/>
          <a:p>
            <a:fld id="{11A582DF-1495-7A43-9330-2EF2809FB08D}" type="datetimeFigureOut">
              <a:rPr lang="en-US" smtClean="0"/>
              <a:t>3/3/23</a:t>
            </a:fld>
            <a:endParaRPr lang="en-US"/>
          </a:p>
        </p:txBody>
      </p:sp>
      <p:sp>
        <p:nvSpPr>
          <p:cNvPr id="6" name="Footer Placeholder 5">
            <a:extLst>
              <a:ext uri="{FF2B5EF4-FFF2-40B4-BE49-F238E27FC236}">
                <a16:creationId xmlns:a16="http://schemas.microsoft.com/office/drawing/2014/main" id="{E748A5F6-E6F8-CF56-1F0E-B00641F67D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3E0CFC-6DD2-BE39-C03A-190891FDCAD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1162265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ABD11A-61C3-2A30-37E2-788D05E59FA7}"/>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BDB4405-268A-16CD-3057-85ACE2330C2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2F34DD-6092-8690-5327-6D6E926E3D2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1A582DF-1495-7A43-9330-2EF2809FB08D}" type="datetimeFigureOut">
              <a:rPr lang="en-US" smtClean="0"/>
              <a:t>3/3/23</a:t>
            </a:fld>
            <a:endParaRPr lang="en-US"/>
          </a:p>
        </p:txBody>
      </p:sp>
      <p:sp>
        <p:nvSpPr>
          <p:cNvPr id="5" name="Footer Placeholder 4">
            <a:extLst>
              <a:ext uri="{FF2B5EF4-FFF2-40B4-BE49-F238E27FC236}">
                <a16:creationId xmlns:a16="http://schemas.microsoft.com/office/drawing/2014/main" id="{A2808B3A-F8BB-A461-49CE-E5E02A378151}"/>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077F00-9FE7-44B1-88DC-4970E6FAD29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89527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raining.linuxfoundation.org/certification/certified-kubernetes-application-developer-ckad/"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helm.sh/docs" TargetMode="External"/><Relationship Id="rId5" Type="http://schemas.openxmlformats.org/officeDocument/2006/relationships/hyperlink" Target="https://kubernetes.io/blog/" TargetMode="External"/><Relationship Id="rId4" Type="http://schemas.openxmlformats.org/officeDocument/2006/relationships/hyperlink" Target="https://kubernetes.io/doc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training.linuxfoundation.org/certification/certified-kubernetes-application-developer-ckad/"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hyperlink" Target="https://kodekloud.com/courses/labs-certified-kubernetes-application-developer/" TargetMode="External"/><Relationship Id="rId13" Type="http://schemas.openxmlformats.org/officeDocument/2006/relationships/hyperlink" Target="https://github.com/dgkanatsios/CKAD-exercises" TargetMode="External"/><Relationship Id="rId3" Type="http://schemas.openxmlformats.org/officeDocument/2006/relationships/hyperlink" Target="https://training.linuxfoundation.org/certification/certified-kubernetes-application-developer-ckad/" TargetMode="External"/><Relationship Id="rId7" Type="http://schemas.openxmlformats.org/officeDocument/2006/relationships/hyperlink" Target="https://medium.com/u/66bce4899d7b?source=post_page-----aead3f6c8818--------------------------------" TargetMode="External"/><Relationship Id="rId12" Type="http://schemas.openxmlformats.org/officeDocument/2006/relationships/hyperlink" Target="https://medium.com/u/c4c28b790cfe?source=post_page-----aead3f6c8818--------------------------------"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hyperlink" Target="https://www.udemy.com/course/certified-kubernetes-application-developer/" TargetMode="External"/><Relationship Id="rId11" Type="http://schemas.openxmlformats.org/officeDocument/2006/relationships/hyperlink" Target="https://medium.com/bb-tutorials-and-thoughts/practice-enough-with-these-questions-for-the-ckad-exam-2f42d1228552" TargetMode="External"/><Relationship Id="rId5" Type="http://schemas.openxmlformats.org/officeDocument/2006/relationships/hyperlink" Target="https://kodekloud.com/courses/labs-kubernetes-for-the-absolute-beginners-hands-on/" TargetMode="External"/><Relationship Id="rId15" Type="http://schemas.openxmlformats.org/officeDocument/2006/relationships/hyperlink" Target="https://killer.sh/dashboard" TargetMode="External"/><Relationship Id="rId10" Type="http://schemas.openxmlformats.org/officeDocument/2006/relationships/hyperlink" Target="https://kubernetes.io/docs/home/" TargetMode="External"/><Relationship Id="rId4" Type="http://schemas.openxmlformats.org/officeDocument/2006/relationships/hyperlink" Target="https://www.udemy.com/course/learn-kubernetes/" TargetMode="External"/><Relationship Id="rId9" Type="http://schemas.openxmlformats.org/officeDocument/2006/relationships/hyperlink" Target="https://kodekloud.com/lessons/mock-exams-6/" TargetMode="External"/><Relationship Id="rId14" Type="http://schemas.openxmlformats.org/officeDocument/2006/relationships/hyperlink" Target="https://killercoda.com/killer-shell-ckad"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training.linuxfoundation.org/certification/certified-kubernetes-application-developer-ckad/"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lnkd.in/dyV7VDK6" TargetMode="External"/><Relationship Id="rId2" Type="http://schemas.openxmlformats.org/officeDocument/2006/relationships/image" Target="../media/image4.jpeg"/><Relationship Id="rId1" Type="http://schemas.openxmlformats.org/officeDocument/2006/relationships/slideLayout" Target="../slideLayouts/slideLayout12.xml"/><Relationship Id="rId5" Type="http://schemas.openxmlformats.org/officeDocument/2006/relationships/hyperlink" Target="https://lnkd.in/dJhqR8Cj" TargetMode="External"/><Relationship Id="rId4" Type="http://schemas.openxmlformats.org/officeDocument/2006/relationships/hyperlink" Target="https://lnkd.in/dDZdJRV7"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hyperlink" Target="https://github.com/Sagar2366" TargetMode="External"/><Relationship Id="rId5" Type="http://schemas.openxmlformats.org/officeDocument/2006/relationships/hyperlink" Target="https://twitter.com/me_sagar_utekar" TargetMode="External"/><Relationship Id="rId4" Type="http://schemas.openxmlformats.org/officeDocument/2006/relationships/hyperlink" Target="https://www.linkedin.com/in/sagar-utekar/" TargetMode="External"/><Relationship Id="rId9" Type="http://schemas.openxmlformats.org/officeDocument/2006/relationships/image" Target="../media/image9.svg"/></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training.linuxfoundation.org/certification/certified-kubernetes-application-developer-ckad/"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hyperlink" Target="https://killer.sh/"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training.linuxfoundation.org/certification/certified-kubernetes-application-developer-ckad/"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training.linuxfoundation.org/certification/certified-kubernetes-application-developer-ckad/"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training.linuxfoundation.org/certification/certified-kubernetes-application-developer-ckad/"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training.linuxfoundation.org/certification/certified-kubernetes-application-developer-ckad/"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training.linuxfoundation.org/certification/certified-kubernetes-application-developer-ckad/"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kubernetes.io/docs/home/?ref=devops-blo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113" name="Rectangle 8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ogo&#10;&#10;Description automatically generated with low confidence">
            <a:extLst>
              <a:ext uri="{FF2B5EF4-FFF2-40B4-BE49-F238E27FC236}">
                <a16:creationId xmlns:a16="http://schemas.microsoft.com/office/drawing/2014/main" id="{AF001CD2-6EF5-0D32-26EE-AC75C9792262}"/>
              </a:ext>
            </a:extLst>
          </p:cNvPr>
          <p:cNvPicPr>
            <a:picLocks noChangeAspect="1"/>
          </p:cNvPicPr>
          <p:nvPr/>
        </p:nvPicPr>
        <p:blipFill rotWithShape="1">
          <a:blip r:embed="rId3"/>
          <a:srcRect t="18001" r="9092" b="10078"/>
          <a:stretch/>
        </p:blipFill>
        <p:spPr>
          <a:xfrm>
            <a:off x="2642616" y="10"/>
            <a:ext cx="6501384" cy="5143490"/>
          </a:xfrm>
          <a:prstGeom prst="rect">
            <a:avLst/>
          </a:prstGeom>
        </p:spPr>
      </p:pic>
      <p:sp>
        <p:nvSpPr>
          <p:cNvPr id="114" name="Rectangle 8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17450" cy="51435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Google Shape;54;p1"/>
          <p:cNvSpPr txBox="1">
            <a:spLocks noGrp="1"/>
          </p:cNvSpPr>
          <p:nvPr>
            <p:ph type="ctrTitle"/>
          </p:nvPr>
        </p:nvSpPr>
        <p:spPr>
          <a:xfrm>
            <a:off x="358485" y="841772"/>
            <a:ext cx="3017520" cy="2403100"/>
          </a:xfrm>
          <a:prstGeom prst="rect">
            <a:avLst/>
          </a:prstGeom>
        </p:spPr>
        <p:txBody>
          <a:bodyPr spcFirstLastPara="1" lIns="91425" tIns="91425" rIns="91425" bIns="91425" anchor="b" anchorCtr="0">
            <a:normAutofit/>
          </a:bodyPr>
          <a:lstStyle/>
          <a:p>
            <a:pPr marL="0" lvl="0" indent="0" algn="l" rtl="0">
              <a:spcBef>
                <a:spcPts val="0"/>
              </a:spcBef>
              <a:spcAft>
                <a:spcPts val="0"/>
              </a:spcAft>
              <a:buSzPts val="5200"/>
              <a:buNone/>
            </a:pPr>
            <a:r>
              <a:rPr lang="en-US" sz="3600">
                <a:latin typeface="Calibri" panose="020F0502020204030204" pitchFamily="34" charset="0"/>
                <a:cs typeface="Calibri" panose="020F0502020204030204" pitchFamily="34" charset="0"/>
              </a:rPr>
              <a:t>ACE CKAD in first go</a:t>
            </a:r>
          </a:p>
        </p:txBody>
      </p:sp>
      <p:sp>
        <p:nvSpPr>
          <p:cNvPr id="55" name="Google Shape;55;p1"/>
          <p:cNvSpPr txBox="1">
            <a:spLocks noGrp="1"/>
          </p:cNvSpPr>
          <p:nvPr>
            <p:ph type="subTitle" idx="1"/>
          </p:nvPr>
        </p:nvSpPr>
        <p:spPr>
          <a:xfrm>
            <a:off x="358485" y="3654691"/>
            <a:ext cx="3017519" cy="906106"/>
          </a:xfrm>
          <a:prstGeom prst="rect">
            <a:avLst/>
          </a:prstGeom>
        </p:spPr>
        <p:txBody>
          <a:bodyPr spcFirstLastPara="1" lIns="91425" tIns="91425" rIns="91425" bIns="91425" anchorCtr="0">
            <a:normAutofit/>
          </a:bodyPr>
          <a:lstStyle/>
          <a:p>
            <a:pPr algn="l">
              <a:spcAft>
                <a:spcPts val="600"/>
              </a:spcAft>
            </a:pPr>
            <a:r>
              <a:rPr lang="en-US" sz="1300" b="1"/>
              <a:t>SAGAR UTEKAR</a:t>
            </a:r>
          </a:p>
          <a:p>
            <a:pPr algn="l">
              <a:spcAft>
                <a:spcPts val="600"/>
              </a:spcAft>
            </a:pPr>
            <a:r>
              <a:rPr lang="en-US" sz="1300" b="1"/>
              <a:t>VMWare Software India PVT. LTD.</a:t>
            </a:r>
          </a:p>
          <a:p>
            <a:pPr marL="0" lvl="0" indent="0" algn="l" rtl="0">
              <a:spcBef>
                <a:spcPts val="0"/>
              </a:spcBef>
              <a:spcAft>
                <a:spcPts val="0"/>
              </a:spcAft>
              <a:buSzPts val="2800"/>
              <a:buNone/>
            </a:pPr>
            <a:endParaRPr lang="en-US" sz="1300"/>
          </a:p>
        </p:txBody>
      </p:sp>
      <p:sp>
        <p:nvSpPr>
          <p:cNvPr id="115" name="Rectangle 8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941" y="260093"/>
            <a:ext cx="109728"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6" name="Rectangle 9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3410190"/>
            <a:ext cx="298323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60;p2"/>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lnSpc>
                <a:spcPct val="90000"/>
              </a:lnSpc>
              <a:spcBef>
                <a:spcPct val="0"/>
              </a:spcBef>
              <a:spcAft>
                <a:spcPts val="0"/>
              </a:spcAft>
              <a:buSzPct val="111111"/>
            </a:pPr>
            <a:r>
              <a:rPr lang="en-US" sz="4100" kern="1200" dirty="0">
                <a:solidFill>
                  <a:schemeClr val="tx1"/>
                </a:solidFill>
                <a:latin typeface="+mj-lt"/>
                <a:ea typeface="+mj-ea"/>
                <a:cs typeface="+mj-cs"/>
              </a:rPr>
              <a:t>Tips &amp; tricks for during exam</a:t>
            </a:r>
          </a:p>
        </p:txBody>
      </p:sp>
      <p:sp>
        <p:nvSpPr>
          <p:cNvPr id="7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7B90A7B-E17B-C3CC-03E4-8574B9999986}"/>
              </a:ext>
            </a:extLst>
          </p:cNvPr>
          <p:cNvSpPr txBox="1"/>
          <p:nvPr/>
        </p:nvSpPr>
        <p:spPr>
          <a:xfrm>
            <a:off x="628650" y="1447038"/>
            <a:ext cx="7886700" cy="3188970"/>
          </a:xfrm>
          <a:prstGeom prst="rect">
            <a:avLst/>
          </a:prstGeom>
        </p:spPr>
        <p:txBody>
          <a:bodyPr vert="horz" lIns="91440" tIns="45720" rIns="91440" bIns="45720" rtlCol="0">
            <a:normAutofit fontScale="92500" lnSpcReduction="10000"/>
          </a:bodyPr>
          <a:lstStyle/>
          <a:p>
            <a:pPr marL="171450" indent="-171450">
              <a:buFont typeface="Arial" panose="020B0604020202020204" pitchFamily="34" charset="0"/>
              <a:buChar char="•"/>
            </a:pPr>
            <a:endParaRPr lang="en-IN" sz="1200" b="0" i="0" u="none" strike="noStrike" dirty="0">
              <a:solidFill>
                <a:srgbClr val="0099CC"/>
              </a:solidFill>
              <a:effectLst/>
              <a:hlinkClick r:id="rId3"/>
            </a:endParaRPr>
          </a:p>
          <a:p>
            <a:pPr algn="l">
              <a:buFont typeface="+mj-lt"/>
              <a:buAutoNum type="arabicPeriod"/>
            </a:pPr>
            <a:r>
              <a:rPr lang="en-IN" sz="1200" b="0" i="0" dirty="0">
                <a:effectLst/>
              </a:rPr>
              <a:t> On exam day, keep an alternative internet source handy in case of Wi-Fi internet goes down.</a:t>
            </a:r>
          </a:p>
          <a:p>
            <a:pPr algn="l">
              <a:buFont typeface="+mj-lt"/>
              <a:buAutoNum type="arabicPeriod"/>
            </a:pPr>
            <a:endParaRPr lang="en-IN" sz="1200" b="0" i="0" dirty="0">
              <a:effectLst/>
            </a:endParaRPr>
          </a:p>
          <a:p>
            <a:pPr>
              <a:buFont typeface="+mj-lt"/>
              <a:buAutoNum type="arabicPeriod"/>
            </a:pPr>
            <a:r>
              <a:rPr lang="en-IN" sz="1200" b="0" i="0" dirty="0">
                <a:solidFill>
                  <a:srgbClr val="15171A"/>
                </a:solidFill>
                <a:effectLst/>
                <a:latin typeface="inherit"/>
              </a:rPr>
              <a:t> Testing Room – for the test, you need to prepare a room. This room should be well-lit, private, and quiet.</a:t>
            </a:r>
          </a:p>
          <a:p>
            <a:pPr>
              <a:buFont typeface="+mj-lt"/>
              <a:buAutoNum type="arabicPeriod"/>
            </a:pPr>
            <a:endParaRPr lang="en-IN" sz="1200" b="0" i="0" dirty="0">
              <a:effectLst/>
            </a:endParaRPr>
          </a:p>
          <a:p>
            <a:pPr>
              <a:buFont typeface="+mj-lt"/>
              <a:buAutoNum type="arabicPeriod"/>
            </a:pPr>
            <a:r>
              <a:rPr lang="en-IN" sz="1200" b="0" i="0" dirty="0">
                <a:effectLst/>
              </a:rPr>
              <a:t> If any particular question is going to take more than 6-7 mins to solve, flag/mark it to solve for later and come back once you solve the rest.</a:t>
            </a:r>
          </a:p>
          <a:p>
            <a:pPr>
              <a:buFont typeface="+mj-lt"/>
              <a:buAutoNum type="arabicPeriod"/>
            </a:pPr>
            <a:endParaRPr lang="en-IN" sz="1200" b="0" i="0" dirty="0">
              <a:effectLst/>
            </a:endParaRPr>
          </a:p>
          <a:p>
            <a:pPr>
              <a:buFont typeface="+mj-lt"/>
              <a:buAutoNum type="arabicPeriod"/>
            </a:pPr>
            <a:r>
              <a:rPr lang="en-IN" sz="1200" b="0" i="0" dirty="0">
                <a:effectLst/>
              </a:rPr>
              <a:t> Use Imperative Commands as much as possible.</a:t>
            </a:r>
          </a:p>
          <a:p>
            <a:pPr>
              <a:buFont typeface="+mj-lt"/>
              <a:buAutoNum type="arabicPeriod"/>
            </a:pPr>
            <a:endParaRPr lang="en-IN" sz="1200" b="0" i="0" dirty="0">
              <a:effectLst/>
            </a:endParaRPr>
          </a:p>
          <a:p>
            <a:pPr>
              <a:buFont typeface="+mj-lt"/>
              <a:buAutoNum type="arabicPeriod"/>
            </a:pPr>
            <a:r>
              <a:rPr lang="en-IN" sz="1200" b="0" i="0" dirty="0">
                <a:effectLst/>
              </a:rPr>
              <a:t> At the time of the exam, you shouldn’t have anything on the table other than your system.</a:t>
            </a:r>
          </a:p>
          <a:p>
            <a:pPr>
              <a:buFont typeface="+mj-lt"/>
              <a:buAutoNum type="arabicPeriod"/>
            </a:pPr>
            <a:endParaRPr lang="en-IN" sz="1200" b="0" i="0" dirty="0">
              <a:effectLst/>
            </a:endParaRPr>
          </a:p>
          <a:p>
            <a:pPr>
              <a:buFont typeface="+mj-lt"/>
              <a:buAutoNum type="arabicPeriod"/>
            </a:pPr>
            <a:r>
              <a:rPr lang="en-IN" sz="1200" dirty="0"/>
              <a:t> Take backup of resource </a:t>
            </a:r>
            <a:r>
              <a:rPr lang="en-IN" sz="1200" dirty="0" err="1"/>
              <a:t>yamls</a:t>
            </a:r>
            <a:r>
              <a:rPr lang="en-IN" sz="1200" dirty="0"/>
              <a:t> before doing any changes.</a:t>
            </a:r>
          </a:p>
          <a:p>
            <a:pPr>
              <a:buFont typeface="+mj-lt"/>
              <a:buAutoNum type="arabicPeriod"/>
            </a:pPr>
            <a:r>
              <a:rPr lang="en-IN" sz="1200" dirty="0"/>
              <a:t> Use the browser within the VM to access the following documentation: </a:t>
            </a:r>
          </a:p>
          <a:p>
            <a:pPr marL="171450" indent="-171450">
              <a:buFont typeface="Wingdings" pitchFamily="2" charset="2"/>
              <a:buChar char="Ø"/>
            </a:pPr>
            <a:r>
              <a:rPr lang="en-IN" sz="1200" dirty="0">
                <a:effectLst/>
                <a:hlinkClick r:id="rId4">
                  <a:extLst>
                    <a:ext uri="{A12FA001-AC4F-418D-AE19-62706E023703}">
                      <ahyp:hlinkClr xmlns:ahyp="http://schemas.microsoft.com/office/drawing/2018/hyperlinkcolor" val="tx"/>
                    </a:ext>
                  </a:extLst>
                </a:hlinkClick>
              </a:rPr>
              <a:t>https://kubernetes.io/docs/</a:t>
            </a:r>
            <a:endParaRPr lang="en-IN" sz="1200" dirty="0"/>
          </a:p>
          <a:p>
            <a:pPr marL="171450" indent="-171450">
              <a:buFont typeface="Wingdings" pitchFamily="2" charset="2"/>
              <a:buChar char="Ø"/>
            </a:pPr>
            <a:r>
              <a:rPr lang="en-IN" sz="1200" dirty="0">
                <a:effectLst/>
                <a:hlinkClick r:id="rId5">
                  <a:extLst>
                    <a:ext uri="{A12FA001-AC4F-418D-AE19-62706E023703}">
                      <ahyp:hlinkClr xmlns:ahyp="http://schemas.microsoft.com/office/drawing/2018/hyperlinkcolor" val="tx"/>
                    </a:ext>
                  </a:extLst>
                </a:hlinkClick>
              </a:rPr>
              <a:t>https://kubernetes.io/blog</a:t>
            </a:r>
            <a:endParaRPr lang="en-IN" sz="1200" dirty="0"/>
          </a:p>
          <a:p>
            <a:pPr marL="171450" indent="-171450">
              <a:buFont typeface="Wingdings" pitchFamily="2" charset="2"/>
              <a:buChar char="Ø"/>
            </a:pPr>
            <a:r>
              <a:rPr lang="en-IN" sz="1200" dirty="0">
                <a:effectLst/>
                <a:hlinkClick r:id="rId6">
                  <a:extLst>
                    <a:ext uri="{A12FA001-AC4F-418D-AE19-62706E023703}">
                      <ahyp:hlinkClr xmlns:ahyp="http://schemas.microsoft.com/office/drawing/2018/hyperlinkcolor" val="tx"/>
                    </a:ext>
                  </a:extLst>
                </a:hlinkClick>
              </a:rPr>
              <a:t>https://helm.sh/docs</a:t>
            </a:r>
            <a:r>
              <a:rPr lang="en-IN" sz="1200" dirty="0"/>
              <a:t> </a:t>
            </a:r>
          </a:p>
          <a:p>
            <a:endParaRPr lang="en-IN" sz="1200" dirty="0"/>
          </a:p>
          <a:p>
            <a:pPr algn="l" fontAlgn="base"/>
            <a:r>
              <a:rPr lang="en-IN" sz="1200" dirty="0"/>
              <a:t>8</a:t>
            </a:r>
            <a:r>
              <a:rPr lang="en-IN" sz="1200" b="0" i="0" dirty="0">
                <a:effectLst/>
              </a:rPr>
              <a:t>. Never give up when you do not have an idea on any of the exam questions. Search through the </a:t>
            </a:r>
            <a:r>
              <a:rPr lang="en-IN" sz="1200" b="0" i="0" dirty="0" err="1">
                <a:effectLst/>
              </a:rPr>
              <a:t>Kubernetes.io</a:t>
            </a:r>
            <a:r>
              <a:rPr lang="en-IN" sz="1200" b="0" i="0" dirty="0">
                <a:effectLst/>
              </a:rPr>
              <a:t> pages by typing some keywords and searching. On this website, you could get lucky with discovering some right answers or hints.</a:t>
            </a:r>
            <a:endParaRPr lang="en-IN" sz="1200" dirty="0"/>
          </a:p>
          <a:p>
            <a:pPr>
              <a:buFont typeface="+mj-lt"/>
              <a:buAutoNum type="arabicPeriod"/>
            </a:pPr>
            <a:endParaRPr lang="en-IN" sz="1200" b="0" i="0" dirty="0">
              <a:solidFill>
                <a:srgbClr val="404953"/>
              </a:solidFill>
              <a:effectLst/>
              <a:latin typeface="-apple-system"/>
            </a:endParaRPr>
          </a:p>
          <a:p>
            <a:pPr>
              <a:buFont typeface="+mj-lt"/>
              <a:buAutoNum type="arabicPeriod"/>
            </a:pPr>
            <a:endParaRPr lang="en-IN" sz="1200" b="0" i="0" dirty="0">
              <a:solidFill>
                <a:srgbClr val="404953"/>
              </a:solidFill>
              <a:effectLst/>
              <a:latin typeface="-apple-system"/>
            </a:endParaRPr>
          </a:p>
        </p:txBody>
      </p:sp>
    </p:spTree>
    <p:extLst>
      <p:ext uri="{BB962C8B-B14F-4D97-AF65-F5344CB8AC3E}">
        <p14:creationId xmlns:p14="http://schemas.microsoft.com/office/powerpoint/2010/main" val="973401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60;p2"/>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lnSpc>
                <a:spcPct val="90000"/>
              </a:lnSpc>
              <a:spcBef>
                <a:spcPct val="0"/>
              </a:spcBef>
              <a:spcAft>
                <a:spcPts val="0"/>
              </a:spcAft>
              <a:buSzPct val="111111"/>
            </a:pPr>
            <a:r>
              <a:rPr lang="en-US" sz="4100" kern="1200" dirty="0">
                <a:solidFill>
                  <a:schemeClr val="tx1"/>
                </a:solidFill>
                <a:latin typeface="+mj-lt"/>
                <a:ea typeface="+mj-ea"/>
                <a:cs typeface="+mj-cs"/>
              </a:rPr>
              <a:t>Tips &amp; tricks for during exam</a:t>
            </a:r>
          </a:p>
        </p:txBody>
      </p:sp>
      <p:sp>
        <p:nvSpPr>
          <p:cNvPr id="7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7B90A7B-E17B-C3CC-03E4-8574B9999986}"/>
              </a:ext>
            </a:extLst>
          </p:cNvPr>
          <p:cNvSpPr txBox="1"/>
          <p:nvPr/>
        </p:nvSpPr>
        <p:spPr>
          <a:xfrm>
            <a:off x="628650" y="1447038"/>
            <a:ext cx="7886700" cy="3188970"/>
          </a:xfrm>
          <a:prstGeom prst="rect">
            <a:avLst/>
          </a:prstGeom>
        </p:spPr>
        <p:txBody>
          <a:bodyPr vert="horz" lIns="91440" tIns="45720" rIns="91440" bIns="45720" rtlCol="0">
            <a:normAutofit lnSpcReduction="10000"/>
          </a:bodyPr>
          <a:lstStyle/>
          <a:p>
            <a:pPr marL="171450" indent="-171450">
              <a:buFont typeface="Arial" panose="020B0604020202020204" pitchFamily="34" charset="0"/>
              <a:buChar char="•"/>
            </a:pPr>
            <a:endParaRPr lang="en-IN" sz="1200" b="0" i="0" u="none" strike="noStrike" dirty="0">
              <a:solidFill>
                <a:srgbClr val="0099CC"/>
              </a:solidFill>
              <a:effectLst/>
              <a:hlinkClick r:id="rId3"/>
            </a:endParaRPr>
          </a:p>
          <a:p>
            <a:pPr algn="l" fontAlgn="base"/>
            <a:r>
              <a:rPr lang="en-IN" sz="1200" dirty="0"/>
              <a:t>9</a:t>
            </a:r>
            <a:r>
              <a:rPr lang="en-IN" sz="1200" b="0" i="0" dirty="0">
                <a:effectLst/>
              </a:rPr>
              <a:t>. Manage your time well – avoid awkward questions. In other words, save your time and do not waste time on any questionable items. You can spend the remaining time you have on these difficult questions. However, it would be best if you endeavoured to attempt all the easy questions first. To pass the exam, you do not have to beat everything. Passing the exam requires scores of at least 66% in the CKAD.</a:t>
            </a:r>
          </a:p>
          <a:p>
            <a:pPr algn="l" fontAlgn="base"/>
            <a:endParaRPr lang="en-IN" sz="1200" dirty="0"/>
          </a:p>
          <a:p>
            <a:pPr algn="l" fontAlgn="base"/>
            <a:r>
              <a:rPr lang="en-IN" sz="1200" dirty="0"/>
              <a:t>10</a:t>
            </a:r>
            <a:r>
              <a:rPr lang="en-IN" sz="1200" i="0" dirty="0">
                <a:effectLst/>
              </a:rPr>
              <a:t>. Always Check context &amp; namespace</a:t>
            </a:r>
          </a:p>
          <a:p>
            <a:pPr algn="l" fontAlgn="base"/>
            <a:endParaRPr lang="en-IN" sz="1200" i="0" dirty="0">
              <a:effectLst/>
            </a:endParaRPr>
          </a:p>
          <a:p>
            <a:r>
              <a:rPr lang="en-IN" sz="1200" dirty="0"/>
              <a:t>11. Always verify the resources you created or updated.</a:t>
            </a:r>
          </a:p>
          <a:p>
            <a:endParaRPr lang="en-IN" sz="1200" dirty="0"/>
          </a:p>
          <a:p>
            <a:r>
              <a:rPr lang="en-IN" sz="1200" dirty="0"/>
              <a:t>12. In case task requires to </a:t>
            </a:r>
            <a:r>
              <a:rPr lang="en-IN" sz="1200" dirty="0" err="1"/>
              <a:t>ssh</a:t>
            </a:r>
            <a:r>
              <a:rPr lang="en-IN" sz="1200" dirty="0"/>
              <a:t> to node, make sure to switch back to base node before attempting the next question</a:t>
            </a:r>
          </a:p>
          <a:p>
            <a:endParaRPr lang="en-IN" sz="1200" dirty="0"/>
          </a:p>
          <a:p>
            <a:r>
              <a:rPr lang="en-IN" sz="1200" dirty="0"/>
              <a:t>13. If namespace is not </a:t>
            </a:r>
            <a:r>
              <a:rPr lang="en-IN" sz="1200" dirty="0" err="1"/>
              <a:t>explicitely</a:t>
            </a:r>
            <a:r>
              <a:rPr lang="en-IN" sz="1200" dirty="0"/>
              <a:t> specified, consider the default namespace to solve the question</a:t>
            </a:r>
          </a:p>
          <a:p>
            <a:endParaRPr lang="en-IN" sz="1200" dirty="0"/>
          </a:p>
          <a:p>
            <a:r>
              <a:rPr lang="en-IN" sz="1200" dirty="0"/>
              <a:t>14. Use </a:t>
            </a:r>
            <a:r>
              <a:rPr lang="en-IN" sz="1200" dirty="0" err="1"/>
              <a:t>kubectl</a:t>
            </a:r>
            <a:r>
              <a:rPr lang="en-IN" sz="1200" dirty="0"/>
              <a:t> describe/logs to verify the answers</a:t>
            </a:r>
          </a:p>
          <a:p>
            <a:endParaRPr lang="en-IN" sz="1200" dirty="0"/>
          </a:p>
          <a:p>
            <a:r>
              <a:rPr lang="en-IN" sz="1200" dirty="0"/>
              <a:t>15. Delete resources forcefully without waiting by using –grace-period=0 –force </a:t>
            </a:r>
          </a:p>
          <a:p>
            <a:endParaRPr lang="en-IN" sz="1200" dirty="0"/>
          </a:p>
          <a:p>
            <a:pPr>
              <a:buFont typeface="+mj-lt"/>
              <a:buAutoNum type="arabicPeriod"/>
            </a:pPr>
            <a:endParaRPr lang="en-IN" sz="1200" b="0" i="0" dirty="0">
              <a:solidFill>
                <a:srgbClr val="404953"/>
              </a:solidFill>
              <a:effectLst/>
              <a:latin typeface="-apple-system"/>
            </a:endParaRPr>
          </a:p>
          <a:p>
            <a:pPr>
              <a:buFont typeface="+mj-lt"/>
              <a:buAutoNum type="arabicPeriod"/>
            </a:pPr>
            <a:endParaRPr lang="en-IN" sz="1200" b="0" i="0" dirty="0">
              <a:solidFill>
                <a:srgbClr val="404953"/>
              </a:solidFill>
              <a:effectLst/>
              <a:latin typeface="-apple-system"/>
            </a:endParaRPr>
          </a:p>
        </p:txBody>
      </p:sp>
    </p:spTree>
    <p:extLst>
      <p:ext uri="{BB962C8B-B14F-4D97-AF65-F5344CB8AC3E}">
        <p14:creationId xmlns:p14="http://schemas.microsoft.com/office/powerpoint/2010/main" val="236532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p:nvSpPr>
          <p:cNvPr id="8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60;p2"/>
          <p:cNvSpPr txBox="1">
            <a:spLocks noGrp="1"/>
          </p:cNvSpPr>
          <p:nvPr>
            <p:ph type="title"/>
          </p:nvPr>
        </p:nvSpPr>
        <p:spPr>
          <a:xfrm>
            <a:off x="771525" y="1475449"/>
            <a:ext cx="1971675" cy="1910443"/>
          </a:xfrm>
          <a:prstGeom prst="rect">
            <a:avLst/>
          </a:prstGeom>
          <a:noFill/>
        </p:spPr>
        <p:txBody>
          <a:bodyPr spcFirstLastPara="1" vert="horz" lIns="91440" tIns="45720" rIns="91440" bIns="45720" rtlCol="0" anchor="ctr" anchorCtr="0">
            <a:normAutofit/>
          </a:bodyPr>
          <a:lstStyle/>
          <a:p>
            <a:pPr marL="0" lvl="0" indent="0" algn="ctr" defTabSz="914400">
              <a:lnSpc>
                <a:spcPct val="90000"/>
              </a:lnSpc>
              <a:spcBef>
                <a:spcPct val="0"/>
              </a:spcBef>
              <a:spcAft>
                <a:spcPts val="0"/>
              </a:spcAft>
              <a:buSzPct val="111111"/>
            </a:pPr>
            <a:r>
              <a:rPr lang="en-US" sz="2700" kern="1200">
                <a:solidFill>
                  <a:srgbClr val="FFFFFF"/>
                </a:solidFill>
                <a:latin typeface="+mj-lt"/>
                <a:ea typeface="+mj-ea"/>
                <a:cs typeface="+mj-cs"/>
              </a:rPr>
              <a:t>Tips &amp; tricks for during exam</a:t>
            </a:r>
          </a:p>
        </p:txBody>
      </p:sp>
      <p:pic>
        <p:nvPicPr>
          <p:cNvPr id="4" name="Picture 3" descr="Graphical user interface, table&#10;&#10;Description automatically generated">
            <a:extLst>
              <a:ext uri="{FF2B5EF4-FFF2-40B4-BE49-F238E27FC236}">
                <a16:creationId xmlns:a16="http://schemas.microsoft.com/office/drawing/2014/main" id="{C59862F5-5D46-B783-CB9C-E7EDEB3B8781}"/>
              </a:ext>
            </a:extLst>
          </p:cNvPr>
          <p:cNvPicPr>
            <a:picLocks noChangeAspect="1"/>
          </p:cNvPicPr>
          <p:nvPr/>
        </p:nvPicPr>
        <p:blipFill>
          <a:blip r:embed="rId3"/>
          <a:stretch>
            <a:fillRect/>
          </a:stretch>
        </p:blipFill>
        <p:spPr>
          <a:xfrm>
            <a:off x="4486453" y="482599"/>
            <a:ext cx="3278593" cy="4176554"/>
          </a:xfrm>
          <a:prstGeom prst="rect">
            <a:avLst/>
          </a:prstGeom>
        </p:spPr>
      </p:pic>
    </p:spTree>
    <p:extLst>
      <p:ext uri="{BB962C8B-B14F-4D97-AF65-F5344CB8AC3E}">
        <p14:creationId xmlns:p14="http://schemas.microsoft.com/office/powerpoint/2010/main" val="265172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60;p2"/>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lnSpc>
                <a:spcPct val="90000"/>
              </a:lnSpc>
              <a:spcBef>
                <a:spcPct val="0"/>
              </a:spcBef>
              <a:spcAft>
                <a:spcPts val="0"/>
              </a:spcAft>
              <a:buSzPct val="111111"/>
            </a:pPr>
            <a:r>
              <a:rPr lang="en-US" sz="4100" dirty="0"/>
              <a:t>Resources</a:t>
            </a:r>
            <a:endParaRPr lang="en-US" sz="4100" kern="1200" dirty="0">
              <a:solidFill>
                <a:schemeClr val="tx1"/>
              </a:solidFill>
              <a:latin typeface="+mj-lt"/>
              <a:ea typeface="+mj-ea"/>
              <a:cs typeface="+mj-cs"/>
            </a:endParaRPr>
          </a:p>
        </p:txBody>
      </p:sp>
      <p:sp>
        <p:nvSpPr>
          <p:cNvPr id="7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7B90A7B-E17B-C3CC-03E4-8574B9999986}"/>
              </a:ext>
            </a:extLst>
          </p:cNvPr>
          <p:cNvSpPr txBox="1"/>
          <p:nvPr/>
        </p:nvSpPr>
        <p:spPr>
          <a:xfrm>
            <a:off x="628650" y="1447038"/>
            <a:ext cx="7886700" cy="3188970"/>
          </a:xfrm>
          <a:prstGeom prst="rect">
            <a:avLst/>
          </a:prstGeom>
        </p:spPr>
        <p:txBody>
          <a:bodyPr vert="horz" lIns="91440" tIns="45720" rIns="91440" bIns="45720" rtlCol="0">
            <a:normAutofit fontScale="92500" lnSpcReduction="20000"/>
          </a:bodyPr>
          <a:lstStyle/>
          <a:p>
            <a:pPr marL="171450" indent="-171450">
              <a:buFont typeface="Arial" panose="020B0604020202020204" pitchFamily="34" charset="0"/>
              <a:buChar char="•"/>
            </a:pPr>
            <a:endParaRPr lang="en-IN" sz="1200" b="0" i="0" u="none" strike="noStrike" dirty="0">
              <a:solidFill>
                <a:srgbClr val="0099CC"/>
              </a:solidFill>
              <a:effectLst/>
              <a:hlinkClick r:id="rId3"/>
            </a:endParaRPr>
          </a:p>
          <a:p>
            <a:pPr algn="l">
              <a:buFont typeface="Arial" panose="020B0604020202020204" pitchFamily="34" charset="0"/>
              <a:buChar char="•"/>
            </a:pPr>
            <a:r>
              <a:rPr lang="en-IN" sz="1300" b="0" i="0" u="sng" dirty="0">
                <a:solidFill>
                  <a:srgbClr val="292929"/>
                </a:solidFill>
                <a:effectLst/>
                <a:hlinkClick r:id="rId4"/>
              </a:rPr>
              <a:t> KodeKloud Kubernetes Basics</a:t>
            </a:r>
            <a:r>
              <a:rPr lang="en-IN" sz="1300" b="0" i="0" dirty="0">
                <a:solidFill>
                  <a:srgbClr val="292929"/>
                </a:solidFill>
                <a:effectLst/>
              </a:rPr>
              <a:t> is a great course for anyone who does not even know the K about Kubernetes. An absolute beginners course that starts with the basics of Kubernetes, its architecture and different components, setting up Kubernetes in the local environment, and covers some basic Kubernetes resources like Pods, Deployment, and </a:t>
            </a:r>
            <a:r>
              <a:rPr lang="en-IN" sz="1300" b="0" i="0" dirty="0" err="1">
                <a:solidFill>
                  <a:srgbClr val="292929"/>
                </a:solidFill>
                <a:effectLst/>
              </a:rPr>
              <a:t>Replicaset</a:t>
            </a:r>
            <a:r>
              <a:rPr lang="en-IN" sz="1300" b="0" i="0" dirty="0">
                <a:solidFill>
                  <a:srgbClr val="292929"/>
                </a:solidFill>
                <a:effectLst/>
              </a:rPr>
              <a:t>. You will also get access to </a:t>
            </a:r>
            <a:r>
              <a:rPr lang="en-IN" sz="1300" b="0" i="0" u="sng" dirty="0">
                <a:solidFill>
                  <a:srgbClr val="292929"/>
                </a:solidFill>
                <a:effectLst/>
                <a:hlinkClick r:id="rId5"/>
              </a:rPr>
              <a:t>hands-on lab sessions</a:t>
            </a:r>
            <a:r>
              <a:rPr lang="en-IN" sz="1300" b="0" i="0" dirty="0">
                <a:solidFill>
                  <a:srgbClr val="292929"/>
                </a:solidFill>
                <a:effectLst/>
              </a:rPr>
              <a:t> to practice.</a:t>
            </a:r>
          </a:p>
          <a:p>
            <a:pPr algn="l">
              <a:buFont typeface="Arial" panose="020B0604020202020204" pitchFamily="34" charset="0"/>
              <a:buChar char="•"/>
            </a:pPr>
            <a:endParaRPr lang="en-IN" sz="1300" dirty="0">
              <a:solidFill>
                <a:srgbClr val="292929"/>
              </a:solidFill>
            </a:endParaRPr>
          </a:p>
          <a:p>
            <a:pPr algn="l">
              <a:buFont typeface="Arial" panose="020B0604020202020204" pitchFamily="34" charset="0"/>
              <a:buChar char="•"/>
            </a:pPr>
            <a:r>
              <a:rPr lang="en-IN" sz="1300" b="0" i="0" u="sng" dirty="0">
                <a:solidFill>
                  <a:srgbClr val="292929"/>
                </a:solidFill>
                <a:effectLst/>
                <a:hlinkClick r:id="rId6"/>
              </a:rPr>
              <a:t> CKAD with tests</a:t>
            </a:r>
            <a:r>
              <a:rPr lang="en-IN" sz="1300" b="0" i="0" dirty="0">
                <a:solidFill>
                  <a:srgbClr val="292929"/>
                </a:solidFill>
                <a:effectLst/>
              </a:rPr>
              <a:t> by </a:t>
            </a:r>
            <a:r>
              <a:rPr lang="en-IN" sz="1300" b="0" i="0" u="none" strike="noStrike" dirty="0">
                <a:solidFill>
                  <a:srgbClr val="1A8917"/>
                </a:solidFill>
                <a:effectLst/>
                <a:hlinkClick r:id="rId7"/>
              </a:rPr>
              <a:t>Mumshad Mannambeth</a:t>
            </a:r>
            <a:r>
              <a:rPr lang="en-IN" sz="1300" b="0" i="0" u="none" strike="noStrike" dirty="0">
                <a:solidFill>
                  <a:srgbClr val="1A8917"/>
                </a:solidFill>
                <a:effectLst/>
              </a:rPr>
              <a:t> </a:t>
            </a:r>
            <a:r>
              <a:rPr lang="en-IN" sz="1300" b="0" i="0" dirty="0">
                <a:solidFill>
                  <a:srgbClr val="292929"/>
                </a:solidFill>
                <a:effectLst/>
              </a:rPr>
              <a:t>is one of the best courses which covers all domains and provides good clarity on each topic required to clear CKAD. Apart from that it also provides a </a:t>
            </a:r>
            <a:r>
              <a:rPr lang="en-IN" sz="1300" b="0" i="0" u="sng" dirty="0">
                <a:solidFill>
                  <a:srgbClr val="292929"/>
                </a:solidFill>
                <a:effectLst/>
                <a:hlinkClick r:id="rId8"/>
              </a:rPr>
              <a:t>hands-on lab</a:t>
            </a:r>
            <a:r>
              <a:rPr lang="en-IN" sz="1300" b="0" i="0" dirty="0">
                <a:solidFill>
                  <a:srgbClr val="292929"/>
                </a:solidFill>
                <a:effectLst/>
              </a:rPr>
              <a:t> and access to </a:t>
            </a:r>
            <a:r>
              <a:rPr lang="en-IN" sz="1300" b="0" i="0" u="sng" dirty="0">
                <a:solidFill>
                  <a:srgbClr val="292929"/>
                </a:solidFill>
                <a:effectLst/>
                <a:hlinkClick r:id="rId9"/>
              </a:rPr>
              <a:t>mock tests</a:t>
            </a:r>
            <a:r>
              <a:rPr lang="en-IN" sz="1300" b="0" i="0" dirty="0">
                <a:solidFill>
                  <a:srgbClr val="292929"/>
                </a:solidFill>
                <a:effectLst/>
              </a:rPr>
              <a:t>.</a:t>
            </a:r>
          </a:p>
          <a:p>
            <a:pPr algn="l">
              <a:buFont typeface="Arial" panose="020B0604020202020204" pitchFamily="34" charset="0"/>
              <a:buChar char="•"/>
            </a:pPr>
            <a:endParaRPr lang="en-IN" sz="1300" b="0" i="0" dirty="0">
              <a:solidFill>
                <a:srgbClr val="292929"/>
              </a:solidFill>
              <a:effectLst/>
            </a:endParaRPr>
          </a:p>
          <a:p>
            <a:pPr algn="l">
              <a:buFont typeface="Arial" panose="020B0604020202020204" pitchFamily="34" charset="0"/>
              <a:buChar char="•"/>
            </a:pPr>
            <a:r>
              <a:rPr lang="en-IN" sz="1300" b="0" i="0" u="sng" dirty="0">
                <a:solidFill>
                  <a:srgbClr val="292929"/>
                </a:solidFill>
                <a:effectLst/>
                <a:hlinkClick r:id="rId10"/>
              </a:rPr>
              <a:t> Kubernetes doc</a:t>
            </a:r>
            <a:r>
              <a:rPr lang="en-IN" sz="1300" b="0" i="0" dirty="0">
                <a:solidFill>
                  <a:srgbClr val="292929"/>
                </a:solidFill>
                <a:effectLst/>
              </a:rPr>
              <a:t> is the official documentation and the best resource to get insights on various concepts and their application. Although the amount of content is vast you could still filter out the important ones.</a:t>
            </a:r>
          </a:p>
          <a:p>
            <a:pPr algn="l">
              <a:buFont typeface="Arial" panose="020B0604020202020204" pitchFamily="34" charset="0"/>
              <a:buChar char="•"/>
            </a:pPr>
            <a:endParaRPr lang="en-IN" sz="1300" b="0" i="0" dirty="0">
              <a:solidFill>
                <a:srgbClr val="292929"/>
              </a:solidFill>
              <a:effectLst/>
            </a:endParaRPr>
          </a:p>
          <a:p>
            <a:pPr algn="l">
              <a:buFont typeface="Arial" panose="020B0604020202020204" pitchFamily="34" charset="0"/>
              <a:buChar char="•"/>
            </a:pPr>
            <a:r>
              <a:rPr lang="en-IN" sz="1300" b="0" i="0" dirty="0">
                <a:solidFill>
                  <a:srgbClr val="292929"/>
                </a:solidFill>
                <a:effectLst/>
              </a:rPr>
              <a:t> To crack this exam, you need to practice a lot. </a:t>
            </a:r>
            <a:r>
              <a:rPr lang="en-IN" sz="1300" b="0" i="0" u="sng" dirty="0">
                <a:solidFill>
                  <a:srgbClr val="292929"/>
                </a:solidFill>
                <a:effectLst/>
                <a:hlinkClick r:id="rId11"/>
              </a:rPr>
              <a:t>This post</a:t>
            </a:r>
            <a:r>
              <a:rPr lang="en-IN" sz="1300" b="0" i="0" dirty="0">
                <a:solidFill>
                  <a:srgbClr val="292929"/>
                </a:solidFill>
                <a:effectLst/>
              </a:rPr>
              <a:t> by </a:t>
            </a:r>
            <a:r>
              <a:rPr lang="en-IN" sz="1300" b="0" i="0" u="none" strike="noStrike" dirty="0">
                <a:solidFill>
                  <a:srgbClr val="1A8917"/>
                </a:solidFill>
                <a:effectLst/>
                <a:hlinkClick r:id="rId12"/>
              </a:rPr>
              <a:t>Bhargav Bachina</a:t>
            </a:r>
            <a:r>
              <a:rPr lang="en-IN" sz="1300" u="none" strike="noStrike" dirty="0">
                <a:solidFill>
                  <a:srgbClr val="292929"/>
                </a:solidFill>
              </a:rPr>
              <a:t> </a:t>
            </a:r>
            <a:r>
              <a:rPr lang="en-IN" sz="1300" b="0" i="0" dirty="0">
                <a:solidFill>
                  <a:srgbClr val="292929"/>
                </a:solidFill>
                <a:effectLst/>
              </a:rPr>
              <a:t>contains 150 practice questions along with detailed answers.</a:t>
            </a:r>
          </a:p>
          <a:p>
            <a:pPr algn="l">
              <a:buFont typeface="Arial" panose="020B0604020202020204" pitchFamily="34" charset="0"/>
              <a:buChar char="•"/>
            </a:pPr>
            <a:endParaRPr lang="en-IN" sz="1300" b="0" i="0" dirty="0">
              <a:solidFill>
                <a:srgbClr val="292929"/>
              </a:solidFill>
              <a:effectLst/>
            </a:endParaRPr>
          </a:p>
          <a:p>
            <a:pPr algn="l">
              <a:buFont typeface="Arial" panose="020B0604020202020204" pitchFamily="34" charset="0"/>
              <a:buChar char="•"/>
            </a:pPr>
            <a:r>
              <a:rPr lang="en-IN" sz="1300" b="0" i="0" u="sng" dirty="0">
                <a:solidFill>
                  <a:srgbClr val="292929"/>
                </a:solidFill>
                <a:effectLst/>
                <a:hlinkClick r:id="rId13"/>
              </a:rPr>
              <a:t> This GitHub repo</a:t>
            </a:r>
            <a:r>
              <a:rPr lang="en-IN" sz="1300" b="0" i="0" dirty="0">
                <a:solidFill>
                  <a:srgbClr val="292929"/>
                </a:solidFill>
                <a:effectLst/>
              </a:rPr>
              <a:t> is another good resource for practice with regular updates(topics included in the latest curriculum).</a:t>
            </a:r>
          </a:p>
          <a:p>
            <a:pPr algn="l">
              <a:buFont typeface="Arial" panose="020B0604020202020204" pitchFamily="34" charset="0"/>
              <a:buChar char="•"/>
            </a:pPr>
            <a:endParaRPr lang="en-IN" sz="1300" b="0" i="0" dirty="0">
              <a:solidFill>
                <a:srgbClr val="292929"/>
              </a:solidFill>
              <a:effectLst/>
            </a:endParaRPr>
          </a:p>
          <a:p>
            <a:pPr algn="l">
              <a:buFont typeface="Arial" panose="020B0604020202020204" pitchFamily="34" charset="0"/>
              <a:buChar char="•"/>
            </a:pPr>
            <a:r>
              <a:rPr lang="en-IN" sz="1300" b="0" i="0" dirty="0">
                <a:solidFill>
                  <a:srgbClr val="292929"/>
                </a:solidFill>
                <a:effectLst/>
              </a:rPr>
              <a:t> You can also explore and play around </a:t>
            </a:r>
            <a:r>
              <a:rPr lang="en-IN" sz="1300" b="0" i="0" u="sng" dirty="0">
                <a:solidFill>
                  <a:srgbClr val="292929"/>
                </a:solidFill>
                <a:effectLst/>
                <a:hlinkClick r:id="rId14"/>
              </a:rPr>
              <a:t>KillerCoda</a:t>
            </a:r>
            <a:endParaRPr lang="en-IN" sz="1300" b="0" i="0" u="sng" dirty="0">
              <a:solidFill>
                <a:srgbClr val="292929"/>
              </a:solidFill>
              <a:effectLst/>
            </a:endParaRPr>
          </a:p>
          <a:p>
            <a:pPr algn="l">
              <a:buFont typeface="Arial" panose="020B0604020202020204" pitchFamily="34" charset="0"/>
              <a:buChar char="•"/>
            </a:pPr>
            <a:endParaRPr lang="en-IN" sz="1300" b="0" i="0" dirty="0">
              <a:solidFill>
                <a:srgbClr val="292929"/>
              </a:solidFill>
              <a:effectLst/>
            </a:endParaRPr>
          </a:p>
          <a:p>
            <a:pPr algn="l">
              <a:buFont typeface="Arial" panose="020B0604020202020204" pitchFamily="34" charset="0"/>
              <a:buChar char="•"/>
            </a:pPr>
            <a:r>
              <a:rPr lang="en-IN" sz="1300" b="0" i="0" dirty="0">
                <a:solidFill>
                  <a:srgbClr val="292929"/>
                </a:solidFill>
                <a:effectLst/>
              </a:rPr>
              <a:t> Along with the exam, you also get 2 practice sessions of </a:t>
            </a:r>
            <a:r>
              <a:rPr lang="en-IN" sz="1300" b="0" i="0" u="sng" dirty="0">
                <a:solidFill>
                  <a:srgbClr val="292929"/>
                </a:solidFill>
                <a:effectLst/>
                <a:hlinkClick r:id="rId15"/>
              </a:rPr>
              <a:t>Killer.sh</a:t>
            </a:r>
            <a:r>
              <a:rPr lang="en-IN" sz="1300" b="0" i="0" dirty="0">
                <a:solidFill>
                  <a:srgbClr val="292929"/>
                </a:solidFill>
                <a:effectLst/>
              </a:rPr>
              <a:t>. This is a simulator of the actual exam but more difficult. Scoring well in </a:t>
            </a:r>
            <a:r>
              <a:rPr lang="en-IN" sz="1300" b="0" i="0" dirty="0" err="1">
                <a:solidFill>
                  <a:srgbClr val="292929"/>
                </a:solidFill>
                <a:effectLst/>
              </a:rPr>
              <a:t>killer.sh</a:t>
            </a:r>
            <a:r>
              <a:rPr lang="en-IN" sz="1300" b="0" i="0" dirty="0">
                <a:solidFill>
                  <a:srgbClr val="292929"/>
                </a:solidFill>
                <a:effectLst/>
              </a:rPr>
              <a:t>, will give you the confidence to appear and excel in the CKAD exam.</a:t>
            </a:r>
          </a:p>
          <a:p>
            <a:pPr algn="l">
              <a:buFont typeface="Arial" panose="020B0604020202020204" pitchFamily="34" charset="0"/>
              <a:buChar char="•"/>
            </a:pPr>
            <a:endParaRPr lang="en-IN" sz="1200" b="0" i="0" dirty="0">
              <a:solidFill>
                <a:srgbClr val="292929"/>
              </a:solidFill>
              <a:effectLst/>
              <a:latin typeface="source-serif-pro"/>
            </a:endParaRPr>
          </a:p>
        </p:txBody>
      </p:sp>
    </p:spTree>
    <p:extLst>
      <p:ext uri="{BB962C8B-B14F-4D97-AF65-F5344CB8AC3E}">
        <p14:creationId xmlns:p14="http://schemas.microsoft.com/office/powerpoint/2010/main" val="1372096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60;p2"/>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lnSpc>
                <a:spcPct val="90000"/>
              </a:lnSpc>
              <a:spcBef>
                <a:spcPct val="0"/>
              </a:spcBef>
              <a:spcAft>
                <a:spcPts val="0"/>
              </a:spcAft>
              <a:buSzPct val="111111"/>
            </a:pPr>
            <a:r>
              <a:rPr lang="en-US" sz="4100" dirty="0" err="1"/>
              <a:t>Kubectl</a:t>
            </a:r>
            <a:r>
              <a:rPr lang="en-US" sz="4100" dirty="0"/>
              <a:t> </a:t>
            </a:r>
            <a:r>
              <a:rPr lang="en-US" sz="4100" dirty="0" err="1"/>
              <a:t>cheatsheet</a:t>
            </a:r>
            <a:endParaRPr lang="en-US" sz="4100" kern="1200" dirty="0">
              <a:solidFill>
                <a:schemeClr val="tx1"/>
              </a:solidFill>
              <a:latin typeface="+mj-lt"/>
              <a:ea typeface="+mj-ea"/>
              <a:cs typeface="+mj-cs"/>
            </a:endParaRPr>
          </a:p>
        </p:txBody>
      </p:sp>
      <p:sp>
        <p:nvSpPr>
          <p:cNvPr id="7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7B90A7B-E17B-C3CC-03E4-8574B9999986}"/>
              </a:ext>
            </a:extLst>
          </p:cNvPr>
          <p:cNvSpPr txBox="1"/>
          <p:nvPr/>
        </p:nvSpPr>
        <p:spPr>
          <a:xfrm>
            <a:off x="628650" y="1447038"/>
            <a:ext cx="7886700" cy="3188970"/>
          </a:xfrm>
          <a:prstGeom prst="rect">
            <a:avLst/>
          </a:prstGeom>
        </p:spPr>
        <p:txBody>
          <a:bodyPr vert="horz" lIns="91440" tIns="45720" rIns="91440" bIns="45720" rtlCol="0">
            <a:normAutofit/>
          </a:bodyPr>
          <a:lstStyle/>
          <a:p>
            <a:pPr marL="171450" indent="-171450">
              <a:buFont typeface="Arial" panose="020B0604020202020204" pitchFamily="34" charset="0"/>
              <a:buChar char="•"/>
            </a:pPr>
            <a:endParaRPr lang="en-IN" sz="1200" b="0" i="0" u="none" strike="noStrike" dirty="0">
              <a:solidFill>
                <a:srgbClr val="0099CC"/>
              </a:solidFill>
              <a:effectLst/>
              <a:hlinkClick r:id="rId3"/>
            </a:endParaRPr>
          </a:p>
          <a:p>
            <a:pPr marL="171450" indent="-171450">
              <a:buFont typeface="Arial" panose="020B0604020202020204" pitchFamily="34" charset="0"/>
              <a:buChar char="•"/>
            </a:pPr>
            <a:r>
              <a:rPr lang="en-IN" sz="1200" dirty="0">
                <a:solidFill>
                  <a:srgbClr val="0099CC"/>
                </a:solidFill>
                <a:hlinkClick r:id="rId3"/>
              </a:rPr>
              <a:t>https://kubernetes.io/docs/reference/kubectl/cheatsheet/</a:t>
            </a:r>
          </a:p>
          <a:p>
            <a:pPr marL="171450" indent="-171450">
              <a:buFont typeface="Arial" panose="020B0604020202020204" pitchFamily="34" charset="0"/>
              <a:buChar char="•"/>
            </a:pPr>
            <a:endParaRPr lang="en-IN" sz="1200" dirty="0">
              <a:solidFill>
                <a:srgbClr val="0099CC"/>
              </a:solidFill>
              <a:hlinkClick r:id="rId3"/>
            </a:endParaRPr>
          </a:p>
          <a:p>
            <a:pPr marL="171450" indent="-171450">
              <a:buFont typeface="Arial" panose="020B0604020202020204" pitchFamily="34" charset="0"/>
              <a:buChar char="•"/>
            </a:pPr>
            <a:r>
              <a:rPr lang="en-IN" sz="1200" b="0" i="0" u="none" strike="noStrike" dirty="0">
                <a:solidFill>
                  <a:srgbClr val="0099CC"/>
                </a:solidFill>
                <a:effectLst/>
                <a:hlinkClick r:id="rId3"/>
              </a:rPr>
              <a:t>https://www.altoros.com/wp-content/uploads/pdf/Kubernetes-Kubectl-CLI-Cheat-Sheet.pdf</a:t>
            </a:r>
          </a:p>
          <a:p>
            <a:pPr marL="171450" indent="-171450">
              <a:buFont typeface="Arial" panose="020B0604020202020204" pitchFamily="34" charset="0"/>
              <a:buChar char="•"/>
            </a:pPr>
            <a:endParaRPr lang="en-IN" sz="1200" dirty="0">
              <a:solidFill>
                <a:srgbClr val="0099CC"/>
              </a:solidFill>
              <a:hlinkClick r:id="rId3"/>
            </a:endParaRPr>
          </a:p>
          <a:p>
            <a:pPr marL="171450" indent="-171450">
              <a:buFont typeface="Arial" panose="020B0604020202020204" pitchFamily="34" charset="0"/>
              <a:buChar char="•"/>
            </a:pPr>
            <a:r>
              <a:rPr lang="en-IN" sz="1200" b="0" i="0" u="none" strike="noStrike" dirty="0">
                <a:solidFill>
                  <a:srgbClr val="0099CC"/>
                </a:solidFill>
                <a:effectLst/>
                <a:hlinkClick r:id="rId3"/>
              </a:rPr>
              <a:t>https://github.com/linuxacademy/content-cka-podofminerva/blob/master/kubernetes-cheat-sheet.sh</a:t>
            </a:r>
          </a:p>
        </p:txBody>
      </p:sp>
    </p:spTree>
    <p:extLst>
      <p:ext uri="{BB962C8B-B14F-4D97-AF65-F5344CB8AC3E}">
        <p14:creationId xmlns:p14="http://schemas.microsoft.com/office/powerpoint/2010/main" val="3486710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2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Hands holding each other's wrists and interlinked to form a circle">
            <a:extLst>
              <a:ext uri="{FF2B5EF4-FFF2-40B4-BE49-F238E27FC236}">
                <a16:creationId xmlns:a16="http://schemas.microsoft.com/office/drawing/2014/main" id="{2E4C49C1-55E5-BEE6-2F8A-82C8E58A6CA6}"/>
              </a:ext>
            </a:extLst>
          </p:cNvPr>
          <p:cNvPicPr>
            <a:picLocks noChangeAspect="1"/>
          </p:cNvPicPr>
          <p:nvPr/>
        </p:nvPicPr>
        <p:blipFill rotWithShape="1">
          <a:blip r:embed="rId2">
            <a:alphaModFix amt="35000"/>
          </a:blip>
          <a:srcRect b="15731"/>
          <a:stretch/>
        </p:blipFill>
        <p:spPr>
          <a:xfrm>
            <a:off x="20" y="10"/>
            <a:ext cx="9143980" cy="5143490"/>
          </a:xfrm>
          <a:prstGeom prst="rect">
            <a:avLst/>
          </a:prstGeom>
        </p:spPr>
      </p:pic>
      <p:sp>
        <p:nvSpPr>
          <p:cNvPr id="2" name="Title 1">
            <a:extLst>
              <a:ext uri="{FF2B5EF4-FFF2-40B4-BE49-F238E27FC236}">
                <a16:creationId xmlns:a16="http://schemas.microsoft.com/office/drawing/2014/main" id="{33F26CAD-F01E-3217-41E6-BD6255D5942B}"/>
              </a:ext>
            </a:extLst>
          </p:cNvPr>
          <p:cNvSpPr>
            <a:spLocks noGrp="1"/>
          </p:cNvSpPr>
          <p:nvPr>
            <p:ph type="title"/>
          </p:nvPr>
        </p:nvSpPr>
        <p:spPr>
          <a:xfrm>
            <a:off x="628650" y="273843"/>
            <a:ext cx="7886700" cy="994173"/>
          </a:xfrm>
        </p:spPr>
        <p:txBody>
          <a:bodyPr vert="horz" lIns="91440" tIns="45720" rIns="91440" bIns="45720" rtlCol="0" anchor="ctr">
            <a:normAutofit/>
          </a:bodyPr>
          <a:lstStyle/>
          <a:p>
            <a:pPr defTabSz="914400">
              <a:lnSpc>
                <a:spcPct val="90000"/>
              </a:lnSpc>
              <a:spcBef>
                <a:spcPct val="0"/>
              </a:spcBef>
            </a:pPr>
            <a:r>
              <a:rPr lang="en-US" sz="4400">
                <a:solidFill>
                  <a:srgbClr val="FFFFFF"/>
                </a:solidFill>
              </a:rPr>
              <a:t>Community Links</a:t>
            </a:r>
          </a:p>
        </p:txBody>
      </p:sp>
      <p:sp>
        <p:nvSpPr>
          <p:cNvPr id="24" name="TextBox 6">
            <a:extLst>
              <a:ext uri="{FF2B5EF4-FFF2-40B4-BE49-F238E27FC236}">
                <a16:creationId xmlns:a16="http://schemas.microsoft.com/office/drawing/2014/main" id="{0DF97733-B948-F72C-1206-AA1FC1D0E866}"/>
              </a:ext>
            </a:extLst>
          </p:cNvPr>
          <p:cNvSpPr txBox="1"/>
          <p:nvPr/>
        </p:nvSpPr>
        <p:spPr>
          <a:xfrm>
            <a:off x="628650" y="1369218"/>
            <a:ext cx="7886700" cy="326350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0" i="0" dirty="0">
                <a:solidFill>
                  <a:srgbClr val="FFFFFF"/>
                </a:solidFill>
                <a:effectLst/>
              </a:rPr>
              <a:t>Docker Pune Slack - </a:t>
            </a:r>
            <a:r>
              <a:rPr lang="en-US" b="0" i="0" dirty="0">
                <a:solidFill>
                  <a:srgbClr val="FFFFFF"/>
                </a:solidFill>
                <a:effectLst/>
                <a:hlinkClick r:id="rId3">
                  <a:extLst>
                    <a:ext uri="{A12FA001-AC4F-418D-AE19-62706E023703}">
                      <ahyp:hlinkClr xmlns:ahyp="http://schemas.microsoft.com/office/drawing/2018/hyperlinkcolor" val="tx"/>
                    </a:ext>
                  </a:extLst>
                </a:hlinkClick>
              </a:rPr>
              <a:t>https://lnkd.in/dyV7VDK6</a:t>
            </a:r>
            <a:endParaRPr lang="en-US" b="0" i="0" dirty="0">
              <a:solidFill>
                <a:srgbClr val="FFFFFF"/>
              </a:solidFill>
              <a:effectLst/>
            </a:endParaRPr>
          </a:p>
          <a:p>
            <a:pPr indent="-228600">
              <a:lnSpc>
                <a:spcPct val="90000"/>
              </a:lnSpc>
              <a:spcAft>
                <a:spcPts val="600"/>
              </a:spcAft>
              <a:buFont typeface="Arial" panose="020B0604020202020204" pitchFamily="34" charset="0"/>
              <a:buChar char="•"/>
            </a:pPr>
            <a:endParaRPr lang="en-US" dirty="0">
              <a:solidFill>
                <a:srgbClr val="FFFFFF"/>
              </a:solidFill>
            </a:endParaRPr>
          </a:p>
          <a:p>
            <a:pPr indent="-228600">
              <a:lnSpc>
                <a:spcPct val="90000"/>
              </a:lnSpc>
              <a:spcAft>
                <a:spcPts val="600"/>
              </a:spcAft>
              <a:buFont typeface="Arial" panose="020B0604020202020204" pitchFamily="34" charset="0"/>
              <a:buChar char="•"/>
            </a:pPr>
            <a:r>
              <a:rPr lang="en-US" b="0" i="0" dirty="0">
                <a:solidFill>
                  <a:srgbClr val="FFFFFF"/>
                </a:solidFill>
                <a:effectLst/>
              </a:rPr>
              <a:t>Docker Pune LinkedIn group - </a:t>
            </a:r>
            <a:r>
              <a:rPr lang="en-US" b="0" i="0" dirty="0">
                <a:solidFill>
                  <a:srgbClr val="FFFFFF"/>
                </a:solidFill>
                <a:effectLst/>
                <a:hlinkClick r:id="rId4">
                  <a:extLst>
                    <a:ext uri="{A12FA001-AC4F-418D-AE19-62706E023703}">
                      <ahyp:hlinkClr xmlns:ahyp="http://schemas.microsoft.com/office/drawing/2018/hyperlinkcolor" val="tx"/>
                    </a:ext>
                  </a:extLst>
                </a:hlinkClick>
              </a:rPr>
              <a:t>https://lnkd.in/dDZdJRV7</a:t>
            </a:r>
            <a:endParaRPr lang="en-US" b="0" i="0" dirty="0">
              <a:solidFill>
                <a:srgbClr val="FFFFFF"/>
              </a:solidFill>
              <a:effectLst/>
            </a:endParaRPr>
          </a:p>
          <a:p>
            <a:pPr indent="-228600">
              <a:lnSpc>
                <a:spcPct val="90000"/>
              </a:lnSpc>
              <a:spcAft>
                <a:spcPts val="600"/>
              </a:spcAft>
              <a:buFont typeface="Arial" panose="020B0604020202020204" pitchFamily="34" charset="0"/>
              <a:buChar char="•"/>
            </a:pPr>
            <a:endParaRPr lang="en-US" dirty="0">
              <a:solidFill>
                <a:srgbClr val="FFFFFF"/>
              </a:solidFill>
            </a:endParaRPr>
          </a:p>
          <a:p>
            <a:pPr indent="-228600">
              <a:lnSpc>
                <a:spcPct val="90000"/>
              </a:lnSpc>
              <a:spcAft>
                <a:spcPts val="600"/>
              </a:spcAft>
              <a:buFont typeface="Arial" panose="020B0604020202020204" pitchFamily="34" charset="0"/>
              <a:buChar char="•"/>
            </a:pPr>
            <a:r>
              <a:rPr lang="en-US" b="0" i="0" dirty="0">
                <a:solidFill>
                  <a:srgbClr val="FFFFFF"/>
                </a:solidFill>
                <a:effectLst/>
              </a:rPr>
              <a:t>Docker Pune meet-up group - </a:t>
            </a:r>
            <a:r>
              <a:rPr lang="en-US" b="0" i="0" dirty="0">
                <a:solidFill>
                  <a:srgbClr val="FFFFFF"/>
                </a:solidFill>
                <a:effectLst/>
                <a:hlinkClick r:id="rId5">
                  <a:extLst>
                    <a:ext uri="{A12FA001-AC4F-418D-AE19-62706E023703}">
                      <ahyp:hlinkClr xmlns:ahyp="http://schemas.microsoft.com/office/drawing/2018/hyperlinkcolor" val="tx"/>
                    </a:ext>
                  </a:extLst>
                </a:hlinkClick>
              </a:rPr>
              <a:t>https://lnkd.in/dJhqR8Cj</a:t>
            </a:r>
            <a:br>
              <a:rPr lang="en-US" b="0" i="0" dirty="0">
                <a:solidFill>
                  <a:srgbClr val="FFFFFF"/>
                </a:solidFill>
                <a:effectLst/>
              </a:rPr>
            </a:br>
            <a:endParaRPr lang="en-US" dirty="0">
              <a:solidFill>
                <a:srgbClr val="FFFFFF"/>
              </a:solidFill>
            </a:endParaRPr>
          </a:p>
          <a:p>
            <a:pPr indent="-228600">
              <a:lnSpc>
                <a:spcPct val="90000"/>
              </a:lnSpc>
              <a:spcAft>
                <a:spcPts val="600"/>
              </a:spcAft>
              <a:buFont typeface="Arial" panose="020B0604020202020204" pitchFamily="34" charset="0"/>
              <a:buChar char="•"/>
            </a:pPr>
            <a:r>
              <a:rPr lang="en-US" b="0" i="0" dirty="0">
                <a:solidFill>
                  <a:srgbClr val="FFFFFF"/>
                </a:solidFill>
                <a:effectLst/>
              </a:rPr>
              <a:t>CNCF Pune meetup group - https://</a:t>
            </a:r>
            <a:r>
              <a:rPr lang="en-US" b="0" i="0" dirty="0" err="1">
                <a:solidFill>
                  <a:srgbClr val="FFFFFF"/>
                </a:solidFill>
                <a:effectLst/>
              </a:rPr>
              <a:t>community.cncf.io</a:t>
            </a:r>
            <a:r>
              <a:rPr lang="en-US" b="0" i="0" dirty="0">
                <a:solidFill>
                  <a:srgbClr val="FFFFFF"/>
                </a:solidFill>
                <a:effectLst/>
              </a:rPr>
              <a:t>/</a:t>
            </a:r>
            <a:r>
              <a:rPr lang="en-US" b="0" i="0" dirty="0" err="1">
                <a:solidFill>
                  <a:srgbClr val="FFFFFF"/>
                </a:solidFill>
                <a:effectLst/>
              </a:rPr>
              <a:t>pune</a:t>
            </a:r>
            <a:r>
              <a:rPr lang="en-US" b="0" i="0" dirty="0">
                <a:solidFill>
                  <a:srgbClr val="FFFFFF"/>
                </a:solidFill>
                <a:effectLst/>
              </a:rPr>
              <a:t>/</a:t>
            </a:r>
            <a:endParaRPr lang="en-US" dirty="0">
              <a:solidFill>
                <a:srgbClr val="FFFFFF"/>
              </a:solidFill>
            </a:endParaRPr>
          </a:p>
        </p:txBody>
      </p:sp>
    </p:spTree>
    <p:extLst>
      <p:ext uri="{BB962C8B-B14F-4D97-AF65-F5344CB8AC3E}">
        <p14:creationId xmlns:p14="http://schemas.microsoft.com/office/powerpoint/2010/main" val="143849011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50EFB-03BD-E141-0263-51E982DC7E21}"/>
              </a:ext>
            </a:extLst>
          </p:cNvPr>
          <p:cNvSpPr>
            <a:spLocks noGrp="1"/>
          </p:cNvSpPr>
          <p:nvPr>
            <p:ph type="title"/>
          </p:nvPr>
        </p:nvSpPr>
        <p:spPr/>
        <p:txBody>
          <a:bodyPr>
            <a:normAutofit fontScale="90000"/>
          </a:bodyPr>
          <a:lstStyle/>
          <a:p>
            <a:r>
              <a:rPr lang="en-US" b="1" dirty="0"/>
              <a:t>CONNECT WITH ME</a:t>
            </a:r>
          </a:p>
        </p:txBody>
      </p:sp>
      <p:pic>
        <p:nvPicPr>
          <p:cNvPr id="5" name="Picture 4" descr="Qr code&#10;&#10;Description automatically generated">
            <a:extLst>
              <a:ext uri="{FF2B5EF4-FFF2-40B4-BE49-F238E27FC236}">
                <a16:creationId xmlns:a16="http://schemas.microsoft.com/office/drawing/2014/main" id="{57BA321E-D239-77C1-6F69-0DC038FA64C7}"/>
              </a:ext>
            </a:extLst>
          </p:cNvPr>
          <p:cNvPicPr>
            <a:picLocks noChangeAspect="1"/>
          </p:cNvPicPr>
          <p:nvPr/>
        </p:nvPicPr>
        <p:blipFill>
          <a:blip r:embed="rId2"/>
          <a:stretch>
            <a:fillRect/>
          </a:stretch>
        </p:blipFill>
        <p:spPr>
          <a:xfrm>
            <a:off x="5160340" y="1152475"/>
            <a:ext cx="3155660" cy="3155660"/>
          </a:xfrm>
          <a:prstGeom prst="rect">
            <a:avLst/>
          </a:prstGeom>
        </p:spPr>
      </p:pic>
      <p:pic>
        <p:nvPicPr>
          <p:cNvPr id="6" name="Picture 5" descr="A picture containing text, clipart&#10;&#10;Description automatically generated">
            <a:extLst>
              <a:ext uri="{FF2B5EF4-FFF2-40B4-BE49-F238E27FC236}">
                <a16:creationId xmlns:a16="http://schemas.microsoft.com/office/drawing/2014/main" id="{48C7CC14-5ACA-59D3-003D-2DA49FFADEC3}"/>
              </a:ext>
            </a:extLst>
          </p:cNvPr>
          <p:cNvPicPr>
            <a:picLocks noChangeAspect="1"/>
          </p:cNvPicPr>
          <p:nvPr/>
        </p:nvPicPr>
        <p:blipFill>
          <a:blip r:embed="rId3"/>
          <a:stretch>
            <a:fillRect/>
          </a:stretch>
        </p:blipFill>
        <p:spPr>
          <a:xfrm>
            <a:off x="576901" y="1257776"/>
            <a:ext cx="507980" cy="507980"/>
          </a:xfrm>
          <a:prstGeom prst="rect">
            <a:avLst/>
          </a:prstGeom>
        </p:spPr>
      </p:pic>
      <p:sp>
        <p:nvSpPr>
          <p:cNvPr id="7" name="Content Placeholder 2">
            <a:extLst>
              <a:ext uri="{FF2B5EF4-FFF2-40B4-BE49-F238E27FC236}">
                <a16:creationId xmlns:a16="http://schemas.microsoft.com/office/drawing/2014/main" id="{8175F616-56D7-16BE-EDEF-C1111C6E9B12}"/>
              </a:ext>
            </a:extLst>
          </p:cNvPr>
          <p:cNvSpPr txBox="1">
            <a:spLocks/>
          </p:cNvSpPr>
          <p:nvPr/>
        </p:nvSpPr>
        <p:spPr>
          <a:xfrm>
            <a:off x="311700" y="1317355"/>
            <a:ext cx="4694253" cy="224335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114300" indent="0">
              <a:spcAft>
                <a:spcPts val="600"/>
              </a:spcAft>
              <a:buFont typeface="Wingdings" pitchFamily="2" charset="2"/>
              <a:buNone/>
            </a:pPr>
            <a:r>
              <a:rPr lang="en-US" sz="1700" dirty="0"/>
              <a:t>                </a:t>
            </a:r>
            <a:r>
              <a:rPr lang="en-US" sz="1400" dirty="0">
                <a:hlinkClick r:id="rId4">
                  <a:extLst>
                    <a:ext uri="{A12FA001-AC4F-418D-AE19-62706E023703}">
                      <ahyp:hlinkClr xmlns:ahyp="http://schemas.microsoft.com/office/drawing/2018/hyperlinkcolor" val="tx"/>
                    </a:ext>
                  </a:extLst>
                </a:hlinkClick>
              </a:rPr>
              <a:t>https://www.linkedin.com/in/</a:t>
            </a:r>
            <a:r>
              <a:rPr lang="en-US" sz="1400" dirty="0">
                <a:solidFill>
                  <a:srgbClr val="C00000"/>
                </a:solidFill>
                <a:hlinkClick r:id="rId4">
                  <a:extLst>
                    <a:ext uri="{A12FA001-AC4F-418D-AE19-62706E023703}">
                      <ahyp:hlinkClr xmlns:ahyp="http://schemas.microsoft.com/office/drawing/2018/hyperlinkcolor" val="tx"/>
                    </a:ext>
                  </a:extLst>
                </a:hlinkClick>
              </a:rPr>
              <a:t>sagar-utekar/</a:t>
            </a:r>
            <a:endParaRPr lang="en-US" sz="1400" dirty="0">
              <a:solidFill>
                <a:srgbClr val="C00000"/>
              </a:solidFill>
            </a:endParaRPr>
          </a:p>
          <a:p>
            <a:pPr marL="114300" indent="0">
              <a:spcAft>
                <a:spcPts val="600"/>
              </a:spcAft>
              <a:buFont typeface="Wingdings" pitchFamily="2" charset="2"/>
              <a:buNone/>
            </a:pPr>
            <a:endParaRPr lang="en-US" sz="1700" dirty="0"/>
          </a:p>
          <a:p>
            <a:pPr marL="114300" indent="0">
              <a:spcAft>
                <a:spcPts val="600"/>
              </a:spcAft>
              <a:buFont typeface="Wingdings" pitchFamily="2" charset="2"/>
              <a:buNone/>
            </a:pPr>
            <a:r>
              <a:rPr lang="en-US" sz="1700" dirty="0"/>
              <a:t>               </a:t>
            </a:r>
            <a:r>
              <a:rPr lang="en-US" sz="1400" dirty="0">
                <a:hlinkClick r:id="rId5">
                  <a:extLst>
                    <a:ext uri="{A12FA001-AC4F-418D-AE19-62706E023703}">
                      <ahyp:hlinkClr xmlns:ahyp="http://schemas.microsoft.com/office/drawing/2018/hyperlinkcolor" val="tx"/>
                    </a:ext>
                  </a:extLst>
                </a:hlinkClick>
              </a:rPr>
              <a:t>https://twitter.com/</a:t>
            </a:r>
            <a:r>
              <a:rPr lang="en-US" sz="1400" dirty="0">
                <a:solidFill>
                  <a:srgbClr val="C00000"/>
                </a:solidFill>
                <a:hlinkClick r:id="rId5">
                  <a:extLst>
                    <a:ext uri="{A12FA001-AC4F-418D-AE19-62706E023703}">
                      <ahyp:hlinkClr xmlns:ahyp="http://schemas.microsoft.com/office/drawing/2018/hyperlinkcolor" val="tx"/>
                    </a:ext>
                  </a:extLst>
                </a:hlinkClick>
              </a:rPr>
              <a:t>me_sagar_utekar</a:t>
            </a:r>
            <a:endParaRPr lang="en-US" sz="1400" dirty="0">
              <a:solidFill>
                <a:srgbClr val="C00000"/>
              </a:solidFill>
            </a:endParaRPr>
          </a:p>
          <a:p>
            <a:pPr marL="114300" indent="0">
              <a:spcAft>
                <a:spcPts val="600"/>
              </a:spcAft>
              <a:buFont typeface="Wingdings" pitchFamily="2" charset="2"/>
              <a:buNone/>
            </a:pPr>
            <a:endParaRPr lang="en-US" sz="1400" dirty="0"/>
          </a:p>
          <a:p>
            <a:pPr marL="114300" indent="0">
              <a:spcAft>
                <a:spcPts val="600"/>
              </a:spcAft>
              <a:buFont typeface="Wingdings" pitchFamily="2" charset="2"/>
              <a:buNone/>
            </a:pPr>
            <a:r>
              <a:rPr lang="en-US" sz="1700" dirty="0"/>
              <a:t>                </a:t>
            </a:r>
            <a:r>
              <a:rPr lang="en-US" sz="1400" dirty="0">
                <a:hlinkClick r:id="rId6">
                  <a:extLst>
                    <a:ext uri="{A12FA001-AC4F-418D-AE19-62706E023703}">
                      <ahyp:hlinkClr xmlns:ahyp="http://schemas.microsoft.com/office/drawing/2018/hyperlinkcolor" val="tx"/>
                    </a:ext>
                  </a:extLst>
                </a:hlinkClick>
              </a:rPr>
              <a:t>https://github.com/</a:t>
            </a:r>
            <a:r>
              <a:rPr lang="en-US" sz="1400" dirty="0">
                <a:solidFill>
                  <a:srgbClr val="C00000"/>
                </a:solidFill>
                <a:hlinkClick r:id="rId6">
                  <a:extLst>
                    <a:ext uri="{A12FA001-AC4F-418D-AE19-62706E023703}">
                      <ahyp:hlinkClr xmlns:ahyp="http://schemas.microsoft.com/office/drawing/2018/hyperlinkcolor" val="tx"/>
                    </a:ext>
                  </a:extLst>
                </a:hlinkClick>
              </a:rPr>
              <a:t>Sagar2366</a:t>
            </a:r>
            <a:endParaRPr lang="en-US" sz="1700" b="1" dirty="0">
              <a:solidFill>
                <a:srgbClr val="C00000"/>
              </a:solidFill>
            </a:endParaRPr>
          </a:p>
          <a:p>
            <a:pPr marL="114300" indent="0">
              <a:spcAft>
                <a:spcPts val="600"/>
              </a:spcAft>
              <a:buFont typeface="Wingdings" pitchFamily="2" charset="2"/>
              <a:buNone/>
            </a:pPr>
            <a:endParaRPr lang="en-US" sz="1700" dirty="0"/>
          </a:p>
          <a:p>
            <a:pPr marL="114300" indent="0">
              <a:spcAft>
                <a:spcPts val="600"/>
              </a:spcAft>
              <a:buFont typeface="Wingdings" pitchFamily="2" charset="2"/>
              <a:buNone/>
            </a:pPr>
            <a:endParaRPr lang="en-US" sz="1700" dirty="0"/>
          </a:p>
        </p:txBody>
      </p:sp>
      <p:pic>
        <p:nvPicPr>
          <p:cNvPr id="8" name="Picture 7" descr="A picture containing ax, vector graphics&#10;&#10;Description automatically generated">
            <a:extLst>
              <a:ext uri="{FF2B5EF4-FFF2-40B4-BE49-F238E27FC236}">
                <a16:creationId xmlns:a16="http://schemas.microsoft.com/office/drawing/2014/main" id="{15F316BD-B47D-63C4-D719-3F17DD1BF2A3}"/>
              </a:ext>
            </a:extLst>
          </p:cNvPr>
          <p:cNvPicPr>
            <a:picLocks noChangeAspect="1"/>
          </p:cNvPicPr>
          <p:nvPr/>
        </p:nvPicPr>
        <p:blipFill>
          <a:blip r:embed="rId7"/>
          <a:stretch>
            <a:fillRect/>
          </a:stretch>
        </p:blipFill>
        <p:spPr>
          <a:xfrm>
            <a:off x="555963" y="2119601"/>
            <a:ext cx="578677" cy="578677"/>
          </a:xfrm>
          <a:prstGeom prst="rect">
            <a:avLst/>
          </a:prstGeom>
        </p:spPr>
      </p:pic>
      <p:pic>
        <p:nvPicPr>
          <p:cNvPr id="9" name="Graphic 8">
            <a:extLst>
              <a:ext uri="{FF2B5EF4-FFF2-40B4-BE49-F238E27FC236}">
                <a16:creationId xmlns:a16="http://schemas.microsoft.com/office/drawing/2014/main" id="{96ECFD74-AD96-37B2-D065-07E50CC8F84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6205" y="2902236"/>
            <a:ext cx="578676" cy="578677"/>
          </a:xfrm>
          <a:prstGeom prst="rect">
            <a:avLst/>
          </a:prstGeom>
        </p:spPr>
      </p:pic>
    </p:spTree>
    <p:extLst>
      <p:ext uri="{BB962C8B-B14F-4D97-AF65-F5344CB8AC3E}">
        <p14:creationId xmlns:p14="http://schemas.microsoft.com/office/powerpoint/2010/main" val="2462764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person, wall, indoor&#10;&#10;Description automatically generated">
            <a:extLst>
              <a:ext uri="{FF2B5EF4-FFF2-40B4-BE49-F238E27FC236}">
                <a16:creationId xmlns:a16="http://schemas.microsoft.com/office/drawing/2014/main" id="{A0479875-2B58-1735-D674-17F3356089AB}"/>
              </a:ext>
            </a:extLst>
          </p:cNvPr>
          <p:cNvPicPr>
            <a:picLocks noChangeAspect="1"/>
          </p:cNvPicPr>
          <p:nvPr/>
        </p:nvPicPr>
        <p:blipFill rotWithShape="1">
          <a:blip r:embed="rId2">
            <a:alphaModFix amt="50000"/>
          </a:blip>
          <a:srcRect/>
          <a:stretch/>
        </p:blipFill>
        <p:spPr>
          <a:xfrm>
            <a:off x="20" y="10"/>
            <a:ext cx="9143980" cy="5143490"/>
          </a:xfrm>
          <a:prstGeom prst="rect">
            <a:avLst/>
          </a:prstGeom>
        </p:spPr>
      </p:pic>
      <p:sp>
        <p:nvSpPr>
          <p:cNvPr id="2" name="Title 1">
            <a:extLst>
              <a:ext uri="{FF2B5EF4-FFF2-40B4-BE49-F238E27FC236}">
                <a16:creationId xmlns:a16="http://schemas.microsoft.com/office/drawing/2014/main" id="{41350EFB-03BD-E141-0263-51E982DC7E21}"/>
              </a:ext>
            </a:extLst>
          </p:cNvPr>
          <p:cNvSpPr>
            <a:spLocks noGrp="1"/>
          </p:cNvSpPr>
          <p:nvPr>
            <p:ph type="title"/>
          </p:nvPr>
        </p:nvSpPr>
        <p:spPr>
          <a:xfrm>
            <a:off x="1143000" y="841771"/>
            <a:ext cx="6858000" cy="2175389"/>
          </a:xfrm>
        </p:spPr>
        <p:txBody>
          <a:bodyPr vert="horz" lIns="91440" tIns="45720" rIns="91440" bIns="45720" rtlCol="0" anchor="b">
            <a:normAutofit/>
          </a:bodyPr>
          <a:lstStyle/>
          <a:p>
            <a:pPr algn="ctr" defTabSz="914400">
              <a:lnSpc>
                <a:spcPct val="90000"/>
              </a:lnSpc>
              <a:spcBef>
                <a:spcPct val="0"/>
              </a:spcBef>
            </a:pPr>
            <a:r>
              <a:rPr lang="en-US" sz="6000" b="1" dirty="0">
                <a:solidFill>
                  <a:srgbClr val="FFFFFF"/>
                </a:solidFill>
              </a:rPr>
              <a:t>Thank You</a:t>
            </a:r>
          </a:p>
        </p:txBody>
      </p:sp>
    </p:spTree>
    <p:extLst>
      <p:ext uri="{BB962C8B-B14F-4D97-AF65-F5344CB8AC3E}">
        <p14:creationId xmlns:p14="http://schemas.microsoft.com/office/powerpoint/2010/main" val="3633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p:nvSpPr>
          <p:cNvPr id="164" name="Rectangle 163">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20090" y="0"/>
            <a:ext cx="8413995" cy="51435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065186" y="0"/>
            <a:ext cx="8078814" cy="51435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Google Shape;60;p2"/>
          <p:cNvSpPr txBox="1">
            <a:spLocks noGrp="1"/>
          </p:cNvSpPr>
          <p:nvPr>
            <p:ph type="title"/>
          </p:nvPr>
        </p:nvSpPr>
        <p:spPr>
          <a:xfrm>
            <a:off x="3288029" y="273843"/>
            <a:ext cx="5373370" cy="994173"/>
          </a:xfrm>
          <a:prstGeom prst="rect">
            <a:avLst/>
          </a:prstGeom>
        </p:spPr>
        <p:txBody>
          <a:bodyPr spcFirstLastPara="1" vert="horz" lIns="91440" tIns="45720" rIns="91440" bIns="45720" rtlCol="0" anchor="ctr" anchorCtr="0">
            <a:normAutofit/>
          </a:bodyPr>
          <a:lstStyle/>
          <a:p>
            <a:pPr marL="0" lvl="0" indent="0" defTabSz="914400">
              <a:lnSpc>
                <a:spcPct val="90000"/>
              </a:lnSpc>
              <a:spcBef>
                <a:spcPct val="0"/>
              </a:spcBef>
              <a:spcAft>
                <a:spcPts val="0"/>
              </a:spcAft>
              <a:buSzPct val="111111"/>
            </a:pPr>
            <a:r>
              <a:rPr lang="en-US" sz="4400" kern="1200">
                <a:solidFill>
                  <a:schemeClr val="tx1"/>
                </a:solidFill>
                <a:latin typeface="+mj-lt"/>
                <a:ea typeface="+mj-ea"/>
                <a:cs typeface="+mj-cs"/>
              </a:rPr>
              <a:t>About me</a:t>
            </a:r>
          </a:p>
        </p:txBody>
      </p:sp>
      <p:pic>
        <p:nvPicPr>
          <p:cNvPr id="2" name="Picture 1" descr="A person sitting on the ground&#10;&#10;Description automatically generated with medium confidence">
            <a:extLst>
              <a:ext uri="{FF2B5EF4-FFF2-40B4-BE49-F238E27FC236}">
                <a16:creationId xmlns:a16="http://schemas.microsoft.com/office/drawing/2014/main" id="{06EED13A-1E03-5635-F794-798E3D576E15}"/>
              </a:ext>
            </a:extLst>
          </p:cNvPr>
          <p:cNvPicPr>
            <a:picLocks noChangeAspect="1"/>
          </p:cNvPicPr>
          <p:nvPr/>
        </p:nvPicPr>
        <p:blipFill rotWithShape="1">
          <a:blip r:embed="rId3"/>
          <a:srcRect l="2469" r="6534" b="2"/>
          <a:stretch/>
        </p:blipFill>
        <p:spPr>
          <a:xfrm>
            <a:off x="360045" y="806803"/>
            <a:ext cx="2569467" cy="3529533"/>
          </a:xfrm>
          <a:prstGeom prst="rect">
            <a:avLst/>
          </a:prstGeom>
        </p:spPr>
      </p:pic>
      <p:sp>
        <p:nvSpPr>
          <p:cNvPr id="61" name="Google Shape;61;p2"/>
          <p:cNvSpPr txBox="1">
            <a:spLocks noGrp="1"/>
          </p:cNvSpPr>
          <p:nvPr>
            <p:ph type="body" idx="1"/>
          </p:nvPr>
        </p:nvSpPr>
        <p:spPr>
          <a:xfrm>
            <a:off x="3290636" y="1516950"/>
            <a:ext cx="5370763" cy="3115771"/>
          </a:xfrm>
          <a:prstGeom prst="rect">
            <a:avLst/>
          </a:prstGeom>
        </p:spPr>
        <p:txBody>
          <a:bodyPr spcFirstLastPara="1" vert="horz" lIns="91440" tIns="45720" rIns="91440" bIns="45720" rtlCol="0" anchorCtr="0">
            <a:normAutofit/>
          </a:bodyPr>
          <a:lstStyle/>
          <a:p>
            <a:pPr marL="214313" indent="-228600" defTabSz="914400">
              <a:lnSpc>
                <a:spcPct val="90000"/>
              </a:lnSpc>
              <a:spcBef>
                <a:spcPts val="300"/>
              </a:spcBef>
              <a:buClr>
                <a:schemeClr val="accent6">
                  <a:lumMod val="75000"/>
                </a:schemeClr>
              </a:buClr>
              <a:buFont typeface="Arial" panose="020B0604020202020204" pitchFamily="34" charset="0"/>
              <a:buChar char="•"/>
            </a:pPr>
            <a:r>
              <a:rPr lang="en-US" sz="1200" dirty="0"/>
              <a:t>W</a:t>
            </a:r>
            <a:r>
              <a:rPr lang="en-US" sz="1200" dirty="0">
                <a:sym typeface="Arial"/>
              </a:rPr>
              <a:t>orking as MTS3 Site Reliability Engineer at VMWare Software India PVT. LTD.</a:t>
            </a:r>
          </a:p>
          <a:p>
            <a:pPr marL="214313" indent="-228600" defTabSz="914400">
              <a:lnSpc>
                <a:spcPct val="90000"/>
              </a:lnSpc>
              <a:spcBef>
                <a:spcPts val="300"/>
              </a:spcBef>
              <a:buClr>
                <a:schemeClr val="accent6">
                  <a:lumMod val="75000"/>
                </a:schemeClr>
              </a:buClr>
              <a:buFont typeface="Arial" panose="020B0604020202020204" pitchFamily="34" charset="0"/>
              <a:buChar char="•"/>
            </a:pPr>
            <a:endParaRPr lang="en-US" sz="1200" dirty="0"/>
          </a:p>
          <a:p>
            <a:pPr marL="214313" indent="-228600" defTabSz="914400">
              <a:lnSpc>
                <a:spcPct val="90000"/>
              </a:lnSpc>
              <a:spcBef>
                <a:spcPts val="300"/>
              </a:spcBef>
              <a:buClr>
                <a:schemeClr val="accent6">
                  <a:lumMod val="75000"/>
                </a:schemeClr>
              </a:buClr>
              <a:buFont typeface="Arial" panose="020B0604020202020204" pitchFamily="34" charset="0"/>
              <a:buChar char="•"/>
            </a:pPr>
            <a:r>
              <a:rPr lang="en-US" sz="1200" dirty="0">
                <a:sym typeface="Arial"/>
              </a:rPr>
              <a:t>Open-Source Enthusiast, A firm believer in the power of community education.</a:t>
            </a:r>
          </a:p>
          <a:p>
            <a:pPr marL="214313" indent="-228600" defTabSz="914400">
              <a:lnSpc>
                <a:spcPct val="90000"/>
              </a:lnSpc>
              <a:spcBef>
                <a:spcPts val="300"/>
              </a:spcBef>
              <a:buClr>
                <a:schemeClr val="accent6">
                  <a:lumMod val="75000"/>
                </a:schemeClr>
              </a:buClr>
              <a:buFont typeface="Arial" panose="020B0604020202020204" pitchFamily="34" charset="0"/>
              <a:buChar char="•"/>
            </a:pPr>
            <a:endParaRPr lang="en-US" sz="1200" dirty="0"/>
          </a:p>
          <a:p>
            <a:pPr marL="214313" indent="-228600" defTabSz="914400">
              <a:lnSpc>
                <a:spcPct val="90000"/>
              </a:lnSpc>
              <a:spcBef>
                <a:spcPts val="300"/>
              </a:spcBef>
              <a:buClr>
                <a:schemeClr val="accent6">
                  <a:lumMod val="75000"/>
                </a:schemeClr>
              </a:buClr>
              <a:buFont typeface="Arial" panose="020B0604020202020204" pitchFamily="34" charset="0"/>
              <a:buChar char="•"/>
            </a:pPr>
            <a:r>
              <a:rPr lang="en-US" sz="1200" dirty="0">
                <a:sym typeface="Arial"/>
              </a:rPr>
              <a:t>Google Summer Of Code Admin since 2018, Mentor, Mentee 2022 @</a:t>
            </a:r>
            <a:r>
              <a:rPr lang="en-US" sz="1200" dirty="0" err="1">
                <a:sym typeface="Arial"/>
              </a:rPr>
              <a:t>PEcAn</a:t>
            </a:r>
            <a:r>
              <a:rPr lang="en-US" sz="1200" dirty="0">
                <a:sym typeface="Arial"/>
              </a:rPr>
              <a:t> Project</a:t>
            </a:r>
          </a:p>
          <a:p>
            <a:pPr marL="214313" indent="-228600" defTabSz="914400">
              <a:lnSpc>
                <a:spcPct val="90000"/>
              </a:lnSpc>
              <a:spcBef>
                <a:spcPts val="300"/>
              </a:spcBef>
              <a:buClr>
                <a:schemeClr val="accent6">
                  <a:lumMod val="75000"/>
                </a:schemeClr>
              </a:buClr>
              <a:buFont typeface="Arial" panose="020B0604020202020204" pitchFamily="34" charset="0"/>
              <a:buChar char="•"/>
            </a:pPr>
            <a:endParaRPr lang="en-US" sz="1200" dirty="0">
              <a:sym typeface="Arial"/>
            </a:endParaRPr>
          </a:p>
          <a:p>
            <a:pPr marL="214313" indent="-228600" defTabSz="914400">
              <a:lnSpc>
                <a:spcPct val="90000"/>
              </a:lnSpc>
              <a:spcBef>
                <a:spcPts val="300"/>
              </a:spcBef>
              <a:buClr>
                <a:schemeClr val="accent6">
                  <a:lumMod val="75000"/>
                </a:schemeClr>
              </a:buClr>
              <a:buFont typeface="Arial" panose="020B0604020202020204" pitchFamily="34" charset="0"/>
              <a:buChar char="•"/>
            </a:pPr>
            <a:r>
              <a:rPr lang="en-US" sz="1200" dirty="0" err="1">
                <a:sym typeface="Arial"/>
              </a:rPr>
              <a:t>GSoD</a:t>
            </a:r>
            <a:r>
              <a:rPr lang="en-US" sz="1200" dirty="0">
                <a:sym typeface="Arial"/>
              </a:rPr>
              <a:t>, </a:t>
            </a:r>
            <a:r>
              <a:rPr lang="en-US" sz="1200" dirty="0" err="1">
                <a:sym typeface="Arial"/>
              </a:rPr>
              <a:t>GSSoC</a:t>
            </a:r>
            <a:r>
              <a:rPr lang="en-US" sz="1200" dirty="0">
                <a:sym typeface="Arial"/>
              </a:rPr>
              <a:t>, </a:t>
            </a:r>
            <a:r>
              <a:rPr lang="en-US" sz="1200" dirty="0" err="1">
                <a:sym typeface="Arial"/>
              </a:rPr>
              <a:t>Github</a:t>
            </a:r>
            <a:r>
              <a:rPr lang="en-US" sz="1200" dirty="0">
                <a:sym typeface="Arial"/>
              </a:rPr>
              <a:t> Externship, SIH mentor</a:t>
            </a:r>
          </a:p>
          <a:p>
            <a:pPr marL="214313" indent="-228600" defTabSz="914400">
              <a:lnSpc>
                <a:spcPct val="90000"/>
              </a:lnSpc>
              <a:spcBef>
                <a:spcPts val="300"/>
              </a:spcBef>
              <a:buClr>
                <a:schemeClr val="accent6">
                  <a:lumMod val="75000"/>
                </a:schemeClr>
              </a:buClr>
              <a:buFont typeface="Arial" panose="020B0604020202020204" pitchFamily="34" charset="0"/>
              <a:buChar char="•"/>
            </a:pPr>
            <a:endParaRPr lang="en-US" sz="1200" dirty="0"/>
          </a:p>
          <a:p>
            <a:pPr marL="214313" indent="-228600" defTabSz="914400">
              <a:lnSpc>
                <a:spcPct val="90000"/>
              </a:lnSpc>
              <a:spcBef>
                <a:spcPts val="300"/>
              </a:spcBef>
              <a:buClr>
                <a:schemeClr val="accent6">
                  <a:lumMod val="75000"/>
                </a:schemeClr>
              </a:buClr>
              <a:buFont typeface="Arial" panose="020B0604020202020204" pitchFamily="34" charset="0"/>
              <a:buChar char="•"/>
            </a:pPr>
            <a:r>
              <a:rPr lang="en-US" sz="1200" dirty="0">
                <a:sym typeface="Arial"/>
              </a:rPr>
              <a:t>CKS | CKA | CKAD | EX180 | Prometheus | Terraform Certified</a:t>
            </a:r>
          </a:p>
          <a:p>
            <a:pPr marL="214313" indent="-228600" defTabSz="914400">
              <a:lnSpc>
                <a:spcPct val="90000"/>
              </a:lnSpc>
              <a:spcBef>
                <a:spcPts val="300"/>
              </a:spcBef>
              <a:buClr>
                <a:schemeClr val="accent6">
                  <a:lumMod val="75000"/>
                </a:schemeClr>
              </a:buClr>
              <a:buFont typeface="Arial" panose="020B0604020202020204" pitchFamily="34" charset="0"/>
              <a:buChar char="•"/>
            </a:pPr>
            <a:endParaRPr lang="en-US" sz="1200" dirty="0">
              <a:sym typeface="Arial"/>
            </a:endParaRPr>
          </a:p>
          <a:p>
            <a:pPr marL="214313" indent="-228600" defTabSz="914400">
              <a:lnSpc>
                <a:spcPct val="90000"/>
              </a:lnSpc>
              <a:spcBef>
                <a:spcPts val="300"/>
              </a:spcBef>
              <a:buClr>
                <a:schemeClr val="accent6">
                  <a:lumMod val="75000"/>
                </a:schemeClr>
              </a:buClr>
              <a:buFont typeface="Arial" panose="020B0604020202020204" pitchFamily="34" charset="0"/>
              <a:buChar char="•"/>
            </a:pPr>
            <a:r>
              <a:rPr lang="en-US" sz="1200" dirty="0">
                <a:sym typeface="Arial"/>
              </a:rPr>
              <a:t>Mentored 5000+ students &amp; professionals across India for career guidance, Job Search, Open Source, Cloud Native</a:t>
            </a:r>
            <a:endParaRPr lang="en-US" sz="1200" dirty="0"/>
          </a:p>
          <a:p>
            <a:pPr marL="0" lvl="0" indent="-228600" defTabSz="914400">
              <a:lnSpc>
                <a:spcPct val="90000"/>
              </a:lnSpc>
              <a:spcBef>
                <a:spcPts val="0"/>
              </a:spcBef>
              <a:spcAft>
                <a:spcPts val="1200"/>
              </a:spcAft>
              <a:buSzPts val="1400"/>
              <a:buFont typeface="Arial" panose="020B0604020202020204" pitchFamily="34" charset="0"/>
              <a:buChar char="•"/>
            </a:pPr>
            <a:endParaRPr lang="en-US" sz="1200" dirty="0"/>
          </a:p>
        </p:txBody>
      </p:sp>
      <p:pic>
        <p:nvPicPr>
          <p:cNvPr id="3" name="Picture 2" descr="A person sitting on the ground&#10;&#10;Description automatically generated with medium confidence">
            <a:extLst>
              <a:ext uri="{FF2B5EF4-FFF2-40B4-BE49-F238E27FC236}">
                <a16:creationId xmlns:a16="http://schemas.microsoft.com/office/drawing/2014/main" id="{9777DD19-89E2-3911-592D-1A6D786D5EFB}"/>
              </a:ext>
            </a:extLst>
          </p:cNvPr>
          <p:cNvPicPr>
            <a:picLocks noChangeAspect="1"/>
          </p:cNvPicPr>
          <p:nvPr/>
        </p:nvPicPr>
        <p:blipFill rotWithShape="1">
          <a:blip r:embed="rId4"/>
          <a:srcRect l="2469" r="6534" b="2"/>
          <a:stretch/>
        </p:blipFill>
        <p:spPr>
          <a:xfrm>
            <a:off x="360045" y="806803"/>
            <a:ext cx="2569467" cy="3529533"/>
          </a:xfrm>
          <a:prstGeom prst="rect">
            <a:avLst/>
          </a:prstGeom>
          <a:effectLst/>
        </p:spPr>
      </p:pic>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60;p2"/>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lnSpc>
                <a:spcPct val="90000"/>
              </a:lnSpc>
              <a:spcBef>
                <a:spcPct val="0"/>
              </a:spcBef>
              <a:spcAft>
                <a:spcPts val="0"/>
              </a:spcAft>
              <a:buSzPct val="111111"/>
            </a:pPr>
            <a:r>
              <a:rPr lang="en-US" sz="4100" kern="1200" dirty="0">
                <a:solidFill>
                  <a:schemeClr val="tx1"/>
                </a:solidFill>
                <a:latin typeface="+mj-lt"/>
                <a:ea typeface="+mj-ea"/>
                <a:cs typeface="+mj-cs"/>
              </a:rPr>
              <a:t>Agenda</a:t>
            </a:r>
          </a:p>
        </p:txBody>
      </p:sp>
      <p:sp>
        <p:nvSpPr>
          <p:cNvPr id="6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Google Shape;61;p2"/>
          <p:cNvSpPr txBox="1">
            <a:spLocks noGrp="1"/>
          </p:cNvSpPr>
          <p:nvPr>
            <p:ph type="body" idx="1"/>
          </p:nvPr>
        </p:nvSpPr>
        <p:spPr>
          <a:xfrm>
            <a:off x="628650" y="1447038"/>
            <a:ext cx="7886700" cy="3188970"/>
          </a:xfrm>
          <a:prstGeom prst="rect">
            <a:avLst/>
          </a:prstGeom>
        </p:spPr>
        <p:txBody>
          <a:bodyPr spcFirstLastPara="1" vert="horz" lIns="91440" tIns="45720" rIns="91440" bIns="45720" rtlCol="0" anchorCtr="0">
            <a:normAutofit/>
          </a:bodyPr>
          <a:lstStyle/>
          <a:p>
            <a:pPr indent="-228600" defTabSz="914400">
              <a:lnSpc>
                <a:spcPct val="40000"/>
              </a:lnSpc>
              <a:spcBef>
                <a:spcPts val="1000"/>
              </a:spcBef>
              <a:spcAft>
                <a:spcPts val="600"/>
              </a:spcAft>
              <a:buFont typeface="Arial" panose="020B0604020202020204" pitchFamily="34" charset="0"/>
              <a:buChar char="•"/>
            </a:pPr>
            <a:r>
              <a:rPr lang="en-US" sz="1200" dirty="0"/>
              <a:t>What is CKAD ?</a:t>
            </a:r>
          </a:p>
          <a:p>
            <a:pPr indent="-228600" defTabSz="914400">
              <a:lnSpc>
                <a:spcPct val="40000"/>
              </a:lnSpc>
              <a:spcBef>
                <a:spcPts val="1333"/>
              </a:spcBef>
              <a:spcAft>
                <a:spcPts val="800"/>
              </a:spcAft>
              <a:buFont typeface="Arial" panose="020B0604020202020204" pitchFamily="34" charset="0"/>
              <a:buChar char="•"/>
            </a:pPr>
            <a:r>
              <a:rPr lang="en-US" sz="1200" dirty="0"/>
              <a:t>Who should take the CKAD exam ?</a:t>
            </a:r>
          </a:p>
          <a:p>
            <a:pPr indent="-228600" defTabSz="914400">
              <a:lnSpc>
                <a:spcPct val="40000"/>
              </a:lnSpc>
              <a:spcBef>
                <a:spcPts val="1333"/>
              </a:spcBef>
              <a:spcAft>
                <a:spcPts val="800"/>
              </a:spcAft>
              <a:buFont typeface="Arial" panose="020B0604020202020204" pitchFamily="34" charset="0"/>
              <a:buChar char="•"/>
            </a:pPr>
            <a:r>
              <a:rPr lang="en-US" sz="1200" dirty="0"/>
              <a:t>How to register for the exam ?</a:t>
            </a:r>
          </a:p>
          <a:p>
            <a:pPr indent="-228600" defTabSz="914400">
              <a:lnSpc>
                <a:spcPct val="40000"/>
              </a:lnSpc>
              <a:spcBef>
                <a:spcPts val="1333"/>
              </a:spcBef>
              <a:spcAft>
                <a:spcPts val="800"/>
              </a:spcAft>
              <a:buFont typeface="Arial" panose="020B0604020202020204" pitchFamily="34" charset="0"/>
              <a:buChar char="•"/>
            </a:pPr>
            <a:r>
              <a:rPr lang="en-US" sz="1200" dirty="0"/>
              <a:t>CKAD Curriculum</a:t>
            </a:r>
          </a:p>
          <a:p>
            <a:pPr indent="-228600" defTabSz="914400">
              <a:lnSpc>
                <a:spcPct val="40000"/>
              </a:lnSpc>
              <a:spcBef>
                <a:spcPts val="1333"/>
              </a:spcBef>
              <a:spcAft>
                <a:spcPts val="800"/>
              </a:spcAft>
              <a:buFont typeface="Arial" panose="020B0604020202020204" pitchFamily="34" charset="0"/>
              <a:buChar char="•"/>
            </a:pPr>
            <a:r>
              <a:rPr lang="en-US" sz="1200" dirty="0"/>
              <a:t>Exam preparation tips</a:t>
            </a:r>
          </a:p>
          <a:p>
            <a:pPr indent="-228600" defTabSz="914400">
              <a:lnSpc>
                <a:spcPct val="40000"/>
              </a:lnSpc>
              <a:spcBef>
                <a:spcPts val="1333"/>
              </a:spcBef>
              <a:spcAft>
                <a:spcPts val="800"/>
              </a:spcAft>
              <a:buFont typeface="Arial" panose="020B0604020202020204" pitchFamily="34" charset="0"/>
              <a:buChar char="•"/>
            </a:pPr>
            <a:r>
              <a:rPr lang="en-US" sz="1200" dirty="0"/>
              <a:t>Helpful tips and tricks during Exam </a:t>
            </a:r>
          </a:p>
          <a:p>
            <a:pPr indent="-228600" defTabSz="914400">
              <a:lnSpc>
                <a:spcPct val="40000"/>
              </a:lnSpc>
              <a:spcBef>
                <a:spcPts val="1333"/>
              </a:spcBef>
              <a:spcAft>
                <a:spcPts val="800"/>
              </a:spcAft>
              <a:buFont typeface="Arial" panose="020B0604020202020204" pitchFamily="34" charset="0"/>
              <a:buChar char="•"/>
            </a:pPr>
            <a:r>
              <a:rPr lang="en-US" sz="1200" dirty="0"/>
              <a:t>Resources</a:t>
            </a:r>
          </a:p>
          <a:p>
            <a:pPr indent="-228600" defTabSz="914400">
              <a:lnSpc>
                <a:spcPct val="40000"/>
              </a:lnSpc>
              <a:spcBef>
                <a:spcPts val="1333"/>
              </a:spcBef>
              <a:spcAft>
                <a:spcPts val="800"/>
              </a:spcAft>
              <a:buFont typeface="Arial" panose="020B0604020202020204" pitchFamily="34" charset="0"/>
              <a:buChar char="•"/>
            </a:pPr>
            <a:r>
              <a:rPr lang="en-US" sz="1200" dirty="0" err="1"/>
              <a:t>Kubectl</a:t>
            </a:r>
            <a:r>
              <a:rPr lang="en-US" sz="1200" dirty="0"/>
              <a:t> </a:t>
            </a:r>
            <a:r>
              <a:rPr lang="en-US" sz="1200" dirty="0" err="1"/>
              <a:t>cheatsheet</a:t>
            </a:r>
            <a:endParaRPr lang="en-US" sz="1200" dirty="0"/>
          </a:p>
          <a:p>
            <a:pPr indent="-228600" defTabSz="914400">
              <a:lnSpc>
                <a:spcPct val="40000"/>
              </a:lnSpc>
              <a:spcBef>
                <a:spcPts val="1333"/>
              </a:spcBef>
              <a:spcAft>
                <a:spcPts val="800"/>
              </a:spcAft>
              <a:buFont typeface="Arial" panose="020B0604020202020204" pitchFamily="34" charset="0"/>
              <a:buChar char="•"/>
            </a:pPr>
            <a:r>
              <a:rPr lang="en-US" sz="1200" dirty="0"/>
              <a:t>Example questions</a:t>
            </a:r>
          </a:p>
          <a:p>
            <a:pPr marL="0" lvl="0" indent="-228600" defTabSz="914400">
              <a:lnSpc>
                <a:spcPct val="90000"/>
              </a:lnSpc>
              <a:spcBef>
                <a:spcPts val="0"/>
              </a:spcBef>
              <a:spcAft>
                <a:spcPts val="1200"/>
              </a:spcAft>
              <a:buSzPts val="1400"/>
              <a:buFont typeface="Arial" panose="020B0604020202020204" pitchFamily="34" charset="0"/>
              <a:buChar char="•"/>
            </a:pPr>
            <a:endParaRPr lang="en-US" sz="600" dirty="0"/>
          </a:p>
        </p:txBody>
      </p:sp>
    </p:spTree>
    <p:extLst>
      <p:ext uri="{BB962C8B-B14F-4D97-AF65-F5344CB8AC3E}">
        <p14:creationId xmlns:p14="http://schemas.microsoft.com/office/powerpoint/2010/main" val="94266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60;p2"/>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lnSpc>
                <a:spcPct val="90000"/>
              </a:lnSpc>
              <a:spcBef>
                <a:spcPct val="0"/>
              </a:spcBef>
              <a:spcAft>
                <a:spcPts val="0"/>
              </a:spcAft>
              <a:buSzPct val="111111"/>
            </a:pPr>
            <a:r>
              <a:rPr lang="en-US" sz="4100" kern="1200">
                <a:solidFill>
                  <a:schemeClr val="tx1"/>
                </a:solidFill>
                <a:latin typeface="+mj-lt"/>
                <a:ea typeface="+mj-ea"/>
                <a:cs typeface="+mj-cs"/>
              </a:rPr>
              <a:t>What is CKAD?</a:t>
            </a:r>
          </a:p>
        </p:txBody>
      </p:sp>
      <p:sp>
        <p:nvSpPr>
          <p:cNvPr id="7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7B90A7B-E17B-C3CC-03E4-8574B9999986}"/>
              </a:ext>
            </a:extLst>
          </p:cNvPr>
          <p:cNvSpPr txBox="1"/>
          <p:nvPr/>
        </p:nvSpPr>
        <p:spPr>
          <a:xfrm>
            <a:off x="628650" y="1447038"/>
            <a:ext cx="7886700" cy="3188970"/>
          </a:xfrm>
          <a:prstGeom prst="rect">
            <a:avLst/>
          </a:prstGeom>
        </p:spPr>
        <p:txBody>
          <a:bodyPr vert="horz" lIns="91440" tIns="45720" rIns="91440" bIns="45720" rtlCol="0">
            <a:normAutofit fontScale="85000" lnSpcReduction="20000"/>
          </a:bodyPr>
          <a:lstStyle/>
          <a:p>
            <a:pPr marL="285750" indent="-285750" algn="l" fontAlgn="base">
              <a:buFont typeface="Arial" panose="020B0604020202020204" pitchFamily="34" charset="0"/>
              <a:buChar char="•"/>
            </a:pPr>
            <a:r>
              <a:rPr lang="en-IN" sz="1400" b="0" i="0" dirty="0">
                <a:solidFill>
                  <a:srgbClr val="15171A"/>
                </a:solidFill>
                <a:effectLst/>
              </a:rPr>
              <a:t>Due to the rapid growth of Kubernetes, The </a:t>
            </a:r>
            <a:r>
              <a:rPr lang="en-IN" sz="1400" b="1" i="0" dirty="0">
                <a:solidFill>
                  <a:srgbClr val="15171A"/>
                </a:solidFill>
                <a:effectLst/>
              </a:rPr>
              <a:t>Cloud Native Computing Foundation (CNCF)</a:t>
            </a:r>
            <a:r>
              <a:rPr lang="en-IN" sz="1400" b="0" i="0" dirty="0">
                <a:solidFill>
                  <a:srgbClr val="15171A"/>
                </a:solidFill>
                <a:effectLst/>
              </a:rPr>
              <a:t>  launched the public availability of the </a:t>
            </a:r>
            <a:r>
              <a:rPr lang="en-IN" sz="1400" b="1" i="0" dirty="0">
                <a:solidFill>
                  <a:srgbClr val="15171A"/>
                </a:solidFill>
                <a:effectLst/>
              </a:rPr>
              <a:t>Certified Kubernetes Application Developer (CKAD) exam </a:t>
            </a:r>
            <a:r>
              <a:rPr lang="en-IN" sz="1400" b="0" i="0" dirty="0">
                <a:solidFill>
                  <a:srgbClr val="15171A"/>
                </a:solidFill>
                <a:effectLst/>
              </a:rPr>
              <a:t>last May 2018 expanding the training opportunities to application developers.</a:t>
            </a:r>
          </a:p>
          <a:p>
            <a:pPr marL="285750" indent="-285750" algn="l" fontAlgn="base">
              <a:buFont typeface="Arial" panose="020B0604020202020204" pitchFamily="34" charset="0"/>
              <a:buChar char="•"/>
            </a:pPr>
            <a:endParaRPr lang="en-IN" sz="1400" dirty="0">
              <a:solidFill>
                <a:srgbClr val="15171A"/>
              </a:solidFill>
            </a:endParaRPr>
          </a:p>
          <a:p>
            <a:pPr marL="285750" indent="-285750" algn="l" fontAlgn="base">
              <a:buFont typeface="Arial" panose="020B0604020202020204" pitchFamily="34" charset="0"/>
              <a:buChar char="•"/>
            </a:pPr>
            <a:r>
              <a:rPr lang="en-IN" sz="1400" b="0" i="0" dirty="0">
                <a:solidFill>
                  <a:srgbClr val="15171A"/>
                </a:solidFill>
                <a:effectLst/>
              </a:rPr>
              <a:t>This training allows application developers to have the necessary knowledge and skill-set to build cloud-native applications for Kubernetes. This in turn provides the confidence to hiring managers to obtain professionals with high proficiency with the technology.</a:t>
            </a:r>
          </a:p>
          <a:p>
            <a:pPr marL="285750" indent="-285750" algn="l" fontAlgn="base">
              <a:buFont typeface="Arial" panose="020B0604020202020204" pitchFamily="34" charset="0"/>
              <a:buChar char="•"/>
            </a:pPr>
            <a:endParaRPr lang="en-IN" sz="1400" dirty="0">
              <a:solidFill>
                <a:srgbClr val="15171A"/>
              </a:solidFill>
            </a:endParaRPr>
          </a:p>
          <a:p>
            <a:pPr marL="285750" indent="-285750" algn="l" fontAlgn="base">
              <a:buFont typeface="Arial" panose="020B0604020202020204" pitchFamily="34" charset="0"/>
              <a:buChar char="•"/>
            </a:pPr>
            <a:r>
              <a:rPr lang="en-IN" sz="1400" b="0" i="0" dirty="0">
                <a:solidFill>
                  <a:srgbClr val="292929"/>
                </a:solidFill>
                <a:effectLst/>
              </a:rPr>
              <a:t>This certification certifies that candidates can design, build and deploy cloud-native applications for Kubernetes. </a:t>
            </a:r>
          </a:p>
          <a:p>
            <a:pPr marL="285750" indent="-285750" algn="l" fontAlgn="base">
              <a:buFont typeface="Arial" panose="020B0604020202020204" pitchFamily="34" charset="0"/>
              <a:buChar char="•"/>
            </a:pPr>
            <a:endParaRPr lang="en-IN" sz="1400" dirty="0">
              <a:solidFill>
                <a:srgbClr val="292929"/>
              </a:solidFill>
            </a:endParaRPr>
          </a:p>
          <a:p>
            <a:pPr marL="285750" indent="-285750" algn="l" fontAlgn="base">
              <a:buFont typeface="Arial" panose="020B0604020202020204" pitchFamily="34" charset="0"/>
              <a:buChar char="•"/>
            </a:pPr>
            <a:r>
              <a:rPr lang="en-IN" sz="1400" b="0" i="0" dirty="0">
                <a:solidFill>
                  <a:srgbClr val="292929"/>
                </a:solidFill>
                <a:effectLst/>
              </a:rPr>
              <a:t>It is a 2-hour online performance based exam where you must debug issues, create Kubernetes resources, and deploy them within the cluster. </a:t>
            </a:r>
          </a:p>
          <a:p>
            <a:pPr marL="285750" indent="-285750" algn="l" fontAlgn="base">
              <a:buFont typeface="Arial" panose="020B0604020202020204" pitchFamily="34" charset="0"/>
              <a:buChar char="•"/>
            </a:pPr>
            <a:endParaRPr lang="en-IN" sz="1400" b="0" i="0" dirty="0">
              <a:solidFill>
                <a:srgbClr val="202020"/>
              </a:solidFill>
              <a:effectLst/>
            </a:endParaRPr>
          </a:p>
          <a:p>
            <a:pPr marL="285750" indent="-285750" algn="l" fontAlgn="base">
              <a:buFont typeface="Arial" panose="020B0604020202020204" pitchFamily="34" charset="0"/>
              <a:buChar char="•"/>
            </a:pPr>
            <a:r>
              <a:rPr lang="en-IN" sz="1400" b="0" i="0" dirty="0">
                <a:solidFill>
                  <a:srgbClr val="202020"/>
                </a:solidFill>
                <a:effectLst/>
              </a:rPr>
              <a:t>Candidates who register for the </a:t>
            </a:r>
            <a:r>
              <a:rPr lang="en-IN" sz="1400" b="0" i="0" u="none" strike="noStrike" dirty="0">
                <a:solidFill>
                  <a:srgbClr val="0099CC"/>
                </a:solidFill>
                <a:effectLst/>
                <a:hlinkClick r:id="rId3"/>
              </a:rPr>
              <a:t>Certified Kubernetes Application Developer (CKAD)</a:t>
            </a:r>
            <a:r>
              <a:rPr lang="en-IN" sz="1400" b="0" i="0" dirty="0">
                <a:solidFill>
                  <a:srgbClr val="202020"/>
                </a:solidFill>
                <a:effectLst/>
              </a:rPr>
              <a:t> exam will have 2 attempts (per exam registration) to an exam simulator, provided by</a:t>
            </a:r>
            <a:r>
              <a:rPr lang="en-IN" sz="1400" b="0" i="0" u="none" strike="noStrike" dirty="0">
                <a:solidFill>
                  <a:srgbClr val="0099CC"/>
                </a:solidFill>
                <a:effectLst/>
                <a:hlinkClick r:id="rId4"/>
              </a:rPr>
              <a:t> Killer.sh</a:t>
            </a:r>
            <a:r>
              <a:rPr lang="en-IN" sz="1400" b="0" i="0" dirty="0">
                <a:solidFill>
                  <a:srgbClr val="202020"/>
                </a:solidFill>
                <a:effectLst/>
              </a:rPr>
              <a:t>.  </a:t>
            </a:r>
          </a:p>
          <a:p>
            <a:pPr marL="285750" indent="-285750" algn="l" fontAlgn="base">
              <a:buFont typeface="Arial" panose="020B0604020202020204" pitchFamily="34" charset="0"/>
              <a:buChar char="•"/>
            </a:pPr>
            <a:endParaRPr lang="en-IN" sz="1400" dirty="0">
              <a:solidFill>
                <a:srgbClr val="202020"/>
              </a:solidFill>
            </a:endParaRPr>
          </a:p>
          <a:p>
            <a:pPr marL="285750" indent="-285750" algn="l" fontAlgn="base">
              <a:buFont typeface="Arial" panose="020B0604020202020204" pitchFamily="34" charset="0"/>
              <a:buChar char="•"/>
            </a:pPr>
            <a:r>
              <a:rPr lang="en-IN" sz="1400" b="0" i="0" dirty="0">
                <a:solidFill>
                  <a:srgbClr val="202020"/>
                </a:solidFill>
                <a:effectLst/>
              </a:rPr>
              <a:t>The exam is based on Kubernetes v1.26 and will be always aligned with the most recent K8s minor version</a:t>
            </a:r>
          </a:p>
          <a:p>
            <a:pPr marL="285750" indent="-285750" algn="l" fontAlgn="base">
              <a:buFont typeface="Arial" panose="020B0604020202020204" pitchFamily="34" charset="0"/>
              <a:buChar char="•"/>
            </a:pPr>
            <a:endParaRPr lang="en-IN" sz="1400" b="0" i="0" dirty="0">
              <a:solidFill>
                <a:srgbClr val="0099CC"/>
              </a:solidFill>
              <a:effectLst/>
            </a:endParaRPr>
          </a:p>
          <a:p>
            <a:pPr marL="285750" indent="-285750" algn="l" fontAlgn="base">
              <a:buFont typeface="Arial" panose="020B0604020202020204" pitchFamily="34" charset="0"/>
              <a:buChar char="•"/>
            </a:pPr>
            <a:r>
              <a:rPr lang="en-IN" sz="1400" dirty="0">
                <a:effectLst/>
              </a:rPr>
              <a:t>For the CKAD Exam, a score of 66% or above must be earned to pass.</a:t>
            </a:r>
            <a:br>
              <a:rPr lang="en-IN" sz="1400" b="0" i="0" dirty="0">
                <a:solidFill>
                  <a:srgbClr val="0099CC"/>
                </a:solidFill>
                <a:effectLst/>
                <a:latin typeface="Open Sans" panose="020B0606030504020204" pitchFamily="34" charset="0"/>
              </a:rPr>
            </a:br>
            <a:endParaRPr lang="en-IN" sz="1400" b="0" i="0" dirty="0">
              <a:solidFill>
                <a:srgbClr val="0099CC"/>
              </a:solidFill>
              <a:effectLst/>
              <a:latin typeface="Open Sans" panose="020B0606030504020204" pitchFamily="34" charset="0"/>
            </a:endParaRPr>
          </a:p>
          <a:p>
            <a:pPr marL="285750" indent="-285750" algn="l" fontAlgn="base">
              <a:buFont typeface="Arial" panose="020B0604020202020204" pitchFamily="34" charset="0"/>
              <a:buChar char="•"/>
            </a:pPr>
            <a:endParaRPr lang="en-IN" sz="1400" b="0" i="0" dirty="0">
              <a:solidFill>
                <a:srgbClr val="292929"/>
              </a:solidFill>
              <a:effectLst/>
              <a:latin typeface="source-serif-pro"/>
            </a:endParaRPr>
          </a:p>
        </p:txBody>
      </p:sp>
    </p:spTree>
    <p:extLst>
      <p:ext uri="{BB962C8B-B14F-4D97-AF65-F5344CB8AC3E}">
        <p14:creationId xmlns:p14="http://schemas.microsoft.com/office/powerpoint/2010/main" val="367177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60;p2"/>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lnSpc>
                <a:spcPct val="90000"/>
              </a:lnSpc>
              <a:spcBef>
                <a:spcPct val="0"/>
              </a:spcBef>
              <a:spcAft>
                <a:spcPts val="0"/>
              </a:spcAft>
              <a:buSzPct val="111111"/>
            </a:pPr>
            <a:r>
              <a:rPr lang="en-US" sz="4100" kern="1200" dirty="0">
                <a:solidFill>
                  <a:schemeClr val="tx1"/>
                </a:solidFill>
                <a:latin typeface="+mj-lt"/>
                <a:ea typeface="+mj-ea"/>
                <a:cs typeface="+mj-cs"/>
              </a:rPr>
              <a:t>Who should take th</a:t>
            </a:r>
            <a:r>
              <a:rPr lang="en-US" sz="4100" dirty="0"/>
              <a:t>e exam</a:t>
            </a:r>
            <a:r>
              <a:rPr lang="en-US" sz="4100" kern="1200" dirty="0">
                <a:solidFill>
                  <a:schemeClr val="tx1"/>
                </a:solidFill>
                <a:latin typeface="+mj-lt"/>
                <a:ea typeface="+mj-ea"/>
                <a:cs typeface="+mj-cs"/>
              </a:rPr>
              <a:t>?</a:t>
            </a:r>
          </a:p>
        </p:txBody>
      </p:sp>
      <p:sp>
        <p:nvSpPr>
          <p:cNvPr id="7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7B90A7B-E17B-C3CC-03E4-8574B9999986}"/>
              </a:ext>
            </a:extLst>
          </p:cNvPr>
          <p:cNvSpPr txBox="1"/>
          <p:nvPr/>
        </p:nvSpPr>
        <p:spPr>
          <a:xfrm>
            <a:off x="628650" y="1447038"/>
            <a:ext cx="7886700" cy="3188970"/>
          </a:xfrm>
          <a:prstGeom prst="rect">
            <a:avLst/>
          </a:prstGeom>
        </p:spPr>
        <p:txBody>
          <a:bodyPr vert="horz" lIns="91440" tIns="45720" rIns="91440" bIns="45720" rtlCol="0">
            <a:normAutofit/>
          </a:bodyPr>
          <a:lstStyle/>
          <a:p>
            <a:pPr marL="285750" indent="-285750" algn="l">
              <a:buFont typeface="Arial" panose="020B0604020202020204" pitchFamily="34" charset="0"/>
              <a:buChar char="•"/>
            </a:pPr>
            <a:r>
              <a:rPr lang="en-IN" sz="1200" b="0" i="0" dirty="0">
                <a:solidFill>
                  <a:srgbClr val="15171A"/>
                </a:solidFill>
                <a:effectLst/>
              </a:rPr>
              <a:t>The majority of modern software applications are now served via containerized deployments. Since more companies are now embracing this technology and integrating containers into their workflow at a fast rate, application developers will need to learn how these containers work in order to </a:t>
            </a:r>
            <a:r>
              <a:rPr lang="en-IN" sz="1200" b="1" i="0" dirty="0">
                <a:solidFill>
                  <a:srgbClr val="15171A"/>
                </a:solidFill>
                <a:effectLst/>
              </a:rPr>
              <a:t>keep up with the trend</a:t>
            </a:r>
            <a:r>
              <a:rPr lang="en-IN" sz="1200" b="0" i="0" dirty="0">
                <a:solidFill>
                  <a:srgbClr val="15171A"/>
                </a:solidFill>
                <a:effectLst/>
              </a:rPr>
              <a:t>. </a:t>
            </a:r>
          </a:p>
          <a:p>
            <a:pPr marL="285750" indent="-285750" algn="l">
              <a:buFont typeface="Arial" panose="020B0604020202020204" pitchFamily="34" charset="0"/>
              <a:buChar char="•"/>
            </a:pPr>
            <a:endParaRPr lang="en-IN" sz="1200" dirty="0">
              <a:solidFill>
                <a:srgbClr val="15171A"/>
              </a:solidFill>
            </a:endParaRPr>
          </a:p>
          <a:p>
            <a:pPr marL="285750" indent="-285750">
              <a:buFont typeface="Arial" panose="020B0604020202020204" pitchFamily="34" charset="0"/>
              <a:buChar char="•"/>
            </a:pPr>
            <a:r>
              <a:rPr lang="en-IN" sz="1200" b="0" i="0" dirty="0">
                <a:solidFill>
                  <a:srgbClr val="292929"/>
                </a:solidFill>
                <a:effectLst/>
              </a:rPr>
              <a:t>Kubernetes is one of the most used orchestration tools for containers and one of the important skills that companies require now. </a:t>
            </a:r>
          </a:p>
          <a:p>
            <a:pPr algn="l"/>
            <a:endParaRPr lang="en-IN" sz="1200" dirty="0">
              <a:solidFill>
                <a:srgbClr val="292929"/>
              </a:solidFill>
            </a:endParaRPr>
          </a:p>
          <a:p>
            <a:pPr marL="285750" indent="-285750" fontAlgn="base">
              <a:buFont typeface="Arial" panose="020B0604020202020204" pitchFamily="34" charset="0"/>
              <a:buChar char="•"/>
            </a:pPr>
            <a:r>
              <a:rPr lang="en-IN" sz="1200" b="0" i="0" dirty="0">
                <a:solidFill>
                  <a:srgbClr val="202020"/>
                </a:solidFill>
                <a:effectLst/>
              </a:rPr>
              <a:t>This certification is for Kubernetes engineers, cloud engineers and other IT professionals responsible for building, deploying, and configuring cloud native applications with Kubernetes.</a:t>
            </a:r>
          </a:p>
          <a:p>
            <a:pPr marL="285750" indent="-285750" fontAlgn="base">
              <a:buFont typeface="Arial" panose="020B0604020202020204" pitchFamily="34" charset="0"/>
              <a:buChar char="•"/>
            </a:pPr>
            <a:endParaRPr lang="en-IN" sz="1200" dirty="0">
              <a:solidFill>
                <a:srgbClr val="202020"/>
              </a:solidFill>
            </a:endParaRPr>
          </a:p>
          <a:p>
            <a:pPr marL="285750" indent="-285750" fontAlgn="base">
              <a:buFont typeface="Arial" panose="020B0604020202020204" pitchFamily="34" charset="0"/>
              <a:buChar char="•"/>
            </a:pPr>
            <a:r>
              <a:rPr lang="en-IN" sz="1200" b="0" i="0" dirty="0">
                <a:solidFill>
                  <a:srgbClr val="15171A"/>
                </a:solidFill>
                <a:effectLst/>
              </a:rPr>
              <a:t>Individuals who passed </a:t>
            </a:r>
            <a:r>
              <a:rPr lang="en-IN" sz="1200" b="1" i="0" dirty="0">
                <a:solidFill>
                  <a:srgbClr val="15171A"/>
                </a:solidFill>
                <a:effectLst/>
              </a:rPr>
              <a:t>CKAD </a:t>
            </a:r>
            <a:r>
              <a:rPr lang="en-IN" sz="1200" b="0" i="0" dirty="0">
                <a:solidFill>
                  <a:srgbClr val="15171A"/>
                </a:solidFill>
                <a:effectLst/>
              </a:rPr>
              <a:t>certify that they have the necessary </a:t>
            </a:r>
            <a:r>
              <a:rPr lang="en-IN" sz="1200" b="1" i="0" dirty="0">
                <a:solidFill>
                  <a:srgbClr val="15171A"/>
                </a:solidFill>
                <a:effectLst/>
              </a:rPr>
              <a:t>skills needed in order to design, build, configure and deploy</a:t>
            </a:r>
            <a:r>
              <a:rPr lang="en-IN" sz="1200" b="0" i="0" dirty="0">
                <a:solidFill>
                  <a:srgbClr val="15171A"/>
                </a:solidFill>
                <a:effectLst/>
              </a:rPr>
              <a:t> applications to Kubernetes. </a:t>
            </a:r>
          </a:p>
          <a:p>
            <a:pPr marL="285750" indent="-285750" fontAlgn="base">
              <a:buFont typeface="Arial" panose="020B0604020202020204" pitchFamily="34" charset="0"/>
              <a:buChar char="•"/>
            </a:pPr>
            <a:endParaRPr lang="en-IN" sz="1200" b="0" i="0" dirty="0">
              <a:solidFill>
                <a:srgbClr val="15171A"/>
              </a:solidFill>
              <a:effectLst/>
            </a:endParaRPr>
          </a:p>
          <a:p>
            <a:pPr marL="285750" indent="-285750" fontAlgn="base">
              <a:buFont typeface="Arial" panose="020B0604020202020204" pitchFamily="34" charset="0"/>
              <a:buChar char="•"/>
            </a:pPr>
            <a:r>
              <a:rPr lang="en-IN" sz="1200" b="0" i="0" dirty="0">
                <a:solidFill>
                  <a:srgbClr val="15171A"/>
                </a:solidFill>
                <a:effectLst/>
              </a:rPr>
              <a:t>Aside from these, they will also be able to demonstrate the </a:t>
            </a:r>
            <a:r>
              <a:rPr lang="en-IN" sz="1200" b="1" i="0" dirty="0">
                <a:solidFill>
                  <a:srgbClr val="15171A"/>
                </a:solidFill>
                <a:effectLst/>
              </a:rPr>
              <a:t>ability the perform monitoring of the application </a:t>
            </a:r>
            <a:r>
              <a:rPr lang="en-IN" sz="1200" b="0" i="0" dirty="0">
                <a:solidFill>
                  <a:srgbClr val="15171A"/>
                </a:solidFill>
                <a:effectLst/>
              </a:rPr>
              <a:t>deployed in Kubernetes if it is functioning correctly as well as be able to troubleshoot in the event of any issue occurring.</a:t>
            </a:r>
            <a:br>
              <a:rPr lang="en-IN" sz="1200" b="0" i="0" u="none" strike="noStrike" dirty="0">
                <a:solidFill>
                  <a:srgbClr val="0099CC"/>
                </a:solidFill>
                <a:effectLst/>
                <a:hlinkClick r:id="rId3"/>
              </a:rPr>
            </a:br>
            <a:endParaRPr lang="en-IN" sz="1200" b="0" i="0" dirty="0">
              <a:solidFill>
                <a:srgbClr val="292929"/>
              </a:solidFill>
              <a:effectLst/>
            </a:endParaRPr>
          </a:p>
        </p:txBody>
      </p:sp>
    </p:spTree>
    <p:extLst>
      <p:ext uri="{BB962C8B-B14F-4D97-AF65-F5344CB8AC3E}">
        <p14:creationId xmlns:p14="http://schemas.microsoft.com/office/powerpoint/2010/main" val="368865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60;p2"/>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lnSpc>
                <a:spcPct val="90000"/>
              </a:lnSpc>
              <a:spcBef>
                <a:spcPct val="0"/>
              </a:spcBef>
              <a:spcAft>
                <a:spcPts val="0"/>
              </a:spcAft>
              <a:buSzPct val="111111"/>
            </a:pPr>
            <a:r>
              <a:rPr lang="en-US" sz="4100" kern="1200" dirty="0">
                <a:solidFill>
                  <a:schemeClr val="tx1"/>
                </a:solidFill>
                <a:latin typeface="+mj-lt"/>
                <a:ea typeface="+mj-ea"/>
                <a:cs typeface="+mj-cs"/>
              </a:rPr>
              <a:t>Register for CKAD exam</a:t>
            </a:r>
          </a:p>
        </p:txBody>
      </p:sp>
      <p:sp>
        <p:nvSpPr>
          <p:cNvPr id="7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7B90A7B-E17B-C3CC-03E4-8574B9999986}"/>
              </a:ext>
            </a:extLst>
          </p:cNvPr>
          <p:cNvSpPr txBox="1"/>
          <p:nvPr/>
        </p:nvSpPr>
        <p:spPr>
          <a:xfrm>
            <a:off x="628650" y="1447038"/>
            <a:ext cx="7886700" cy="3188970"/>
          </a:xfrm>
          <a:prstGeom prst="rect">
            <a:avLst/>
          </a:prstGeom>
        </p:spPr>
        <p:txBody>
          <a:bodyPr vert="horz" lIns="91440" tIns="45720" rIns="91440" bIns="45720" rtlCol="0">
            <a:normAutofit lnSpcReduction="10000"/>
          </a:bodyPr>
          <a:lstStyle/>
          <a:p>
            <a:pPr marL="285750" indent="-285750" algn="l">
              <a:buFont typeface="Arial" panose="020B0604020202020204" pitchFamily="34" charset="0"/>
              <a:buChar char="•"/>
            </a:pPr>
            <a:r>
              <a:rPr lang="en-IN" sz="1200" b="0" i="0" dirty="0">
                <a:solidFill>
                  <a:srgbClr val="292929"/>
                </a:solidFill>
                <a:effectLst/>
                <a:latin typeface="source-serif-pro"/>
              </a:rPr>
              <a:t>Once you have made up your mind to get certified, you can register and buy the exam voucher from </a:t>
            </a:r>
            <a:r>
              <a:rPr lang="en-IN" sz="1200" b="0" i="0" u="sng" dirty="0">
                <a:effectLst/>
                <a:latin typeface="source-serif-pro"/>
                <a:hlinkClick r:id="rId3"/>
              </a:rPr>
              <a:t>Linux Foundation</a:t>
            </a:r>
            <a:r>
              <a:rPr lang="en-IN" sz="1200" b="0" i="0" dirty="0">
                <a:solidFill>
                  <a:srgbClr val="292929"/>
                </a:solidFill>
                <a:effectLst/>
                <a:latin typeface="source-serif-pro"/>
              </a:rPr>
              <a:t>. You can schedule the exam within one year from the date of purchase. </a:t>
            </a:r>
          </a:p>
          <a:p>
            <a:pPr marL="285750" indent="-285750" algn="l">
              <a:buFont typeface="Arial" panose="020B0604020202020204" pitchFamily="34" charset="0"/>
              <a:buChar char="•"/>
            </a:pPr>
            <a:endParaRPr lang="en-IN" sz="1200" dirty="0">
              <a:solidFill>
                <a:srgbClr val="292929"/>
              </a:solidFill>
              <a:latin typeface="source-serif-pro"/>
            </a:endParaRPr>
          </a:p>
          <a:p>
            <a:pPr marL="285750" indent="-285750" algn="l">
              <a:buFont typeface="Arial" panose="020B0604020202020204" pitchFamily="34" charset="0"/>
              <a:buChar char="•"/>
            </a:pPr>
            <a:r>
              <a:rPr lang="en-IN" sz="1200" b="0" i="0" dirty="0">
                <a:solidFill>
                  <a:srgbClr val="292929"/>
                </a:solidFill>
                <a:effectLst/>
                <a:latin typeface="source-serif-pro"/>
              </a:rPr>
              <a:t>Even if you could not make it on the first attempt, you get to reappear once without additional cost as the exam voucher includes one </a:t>
            </a:r>
            <a:r>
              <a:rPr lang="en-IN" sz="1200" b="1" i="0" dirty="0">
                <a:solidFill>
                  <a:srgbClr val="292929"/>
                </a:solidFill>
                <a:effectLst/>
                <a:latin typeface="source-serif-pro"/>
              </a:rPr>
              <a:t>free retake</a:t>
            </a:r>
            <a:r>
              <a:rPr lang="en-IN" sz="1200" b="0" i="0" dirty="0">
                <a:solidFill>
                  <a:srgbClr val="292929"/>
                </a:solidFill>
                <a:effectLst/>
                <a:latin typeface="source-serif-pro"/>
              </a:rPr>
              <a:t>.</a:t>
            </a:r>
          </a:p>
          <a:p>
            <a:pPr marL="285750" indent="-285750" algn="l">
              <a:buFont typeface="Arial" panose="020B0604020202020204" pitchFamily="34" charset="0"/>
              <a:buChar char="•"/>
            </a:pPr>
            <a:endParaRPr lang="en-IN" sz="1200" dirty="0">
              <a:solidFill>
                <a:srgbClr val="292929"/>
              </a:solidFill>
              <a:latin typeface="source-serif-pro"/>
            </a:endParaRPr>
          </a:p>
          <a:p>
            <a:pPr marL="285750" indent="-285750" algn="l">
              <a:buFont typeface="Arial" panose="020B0604020202020204" pitchFamily="34" charset="0"/>
              <a:buChar char="•"/>
            </a:pPr>
            <a:r>
              <a:rPr lang="en-IN" sz="1200" dirty="0">
                <a:solidFill>
                  <a:srgbClr val="292929"/>
                </a:solidFill>
                <a:latin typeface="source-serif-pro"/>
              </a:rPr>
              <a:t>CKAD - </a:t>
            </a:r>
            <a:r>
              <a:rPr lang="en-IN" sz="1200" dirty="0">
                <a:solidFill>
                  <a:srgbClr val="292929"/>
                </a:solidFill>
                <a:latin typeface="source-serif-pro"/>
                <a:hlinkClick r:id="rId3"/>
              </a:rPr>
              <a:t>https://training.linuxfoundation.org/certification/certified-kubernetes-application-developer-ckad/</a:t>
            </a:r>
            <a:endParaRPr lang="en-IN" sz="1200" dirty="0">
              <a:solidFill>
                <a:srgbClr val="292929"/>
              </a:solidFill>
              <a:latin typeface="source-serif-pro"/>
            </a:endParaRPr>
          </a:p>
          <a:p>
            <a:pPr marL="285750" indent="-285750" algn="l">
              <a:buFont typeface="Arial" panose="020B0604020202020204" pitchFamily="34" charset="0"/>
              <a:buChar char="•"/>
            </a:pPr>
            <a:endParaRPr lang="en-IN" sz="1200" b="0" i="0" dirty="0">
              <a:solidFill>
                <a:srgbClr val="292929"/>
              </a:solidFill>
              <a:effectLst/>
              <a:latin typeface="source-serif-pro"/>
            </a:endParaRPr>
          </a:p>
          <a:p>
            <a:pPr marL="285750" indent="-285750" algn="l">
              <a:buFont typeface="Arial" panose="020B0604020202020204" pitchFamily="34" charset="0"/>
              <a:buChar char="•"/>
            </a:pPr>
            <a:endParaRPr lang="en-IN" sz="1200" b="0" i="0" dirty="0">
              <a:solidFill>
                <a:srgbClr val="292929"/>
              </a:solidFill>
              <a:effectLst/>
              <a:latin typeface="source-serif-pro"/>
            </a:endParaRPr>
          </a:p>
          <a:p>
            <a:pPr algn="l"/>
            <a:r>
              <a:rPr lang="en-IN" sz="1600" b="1" dirty="0">
                <a:solidFill>
                  <a:srgbClr val="292929"/>
                </a:solidFill>
                <a:latin typeface="source-serif-pro"/>
              </a:rPr>
              <a:t>How to get 65-100% discount coupon codes ?</a:t>
            </a:r>
          </a:p>
          <a:p>
            <a:pPr marL="285750" indent="-285750" algn="l">
              <a:buFont typeface="Arial" panose="020B0604020202020204" pitchFamily="34" charset="0"/>
              <a:buChar char="•"/>
            </a:pPr>
            <a:r>
              <a:rPr lang="en-IN" sz="1200" dirty="0">
                <a:solidFill>
                  <a:srgbClr val="292929"/>
                </a:solidFill>
              </a:rPr>
              <a:t>Cyber Monday sale</a:t>
            </a:r>
          </a:p>
          <a:p>
            <a:pPr marL="285750" indent="-285750" algn="l">
              <a:buFont typeface="Arial" panose="020B0604020202020204" pitchFamily="34" charset="0"/>
              <a:buChar char="•"/>
            </a:pPr>
            <a:r>
              <a:rPr lang="en-IN" sz="1200" dirty="0">
                <a:solidFill>
                  <a:srgbClr val="292929"/>
                </a:solidFill>
              </a:rPr>
              <a:t>Black Friday sale</a:t>
            </a:r>
          </a:p>
          <a:p>
            <a:pPr marL="285750" indent="-285750" algn="l">
              <a:buFont typeface="Arial" panose="020B0604020202020204" pitchFamily="34" charset="0"/>
              <a:buChar char="•"/>
            </a:pPr>
            <a:r>
              <a:rPr lang="en-IN" sz="1200" dirty="0">
                <a:solidFill>
                  <a:srgbClr val="292929"/>
                </a:solidFill>
              </a:rPr>
              <a:t>Linux Foundation flash sales</a:t>
            </a:r>
          </a:p>
          <a:p>
            <a:pPr marL="285750" indent="-285750" algn="l">
              <a:buFont typeface="Arial" panose="020B0604020202020204" pitchFamily="34" charset="0"/>
              <a:buChar char="•"/>
            </a:pPr>
            <a:r>
              <a:rPr lang="en-IN" sz="1200" dirty="0" err="1">
                <a:solidFill>
                  <a:srgbClr val="292929"/>
                </a:solidFill>
              </a:rPr>
              <a:t>Kodekloud</a:t>
            </a:r>
            <a:r>
              <a:rPr lang="en-IN" sz="1200" dirty="0">
                <a:solidFill>
                  <a:srgbClr val="292929"/>
                </a:solidFill>
              </a:rPr>
              <a:t> exam challenges</a:t>
            </a:r>
          </a:p>
          <a:p>
            <a:pPr marL="285750" indent="-285750" algn="l">
              <a:buFont typeface="Arial" panose="020B0604020202020204" pitchFamily="34" charset="0"/>
              <a:buChar char="•"/>
            </a:pPr>
            <a:r>
              <a:rPr lang="en-IN" sz="1200" dirty="0" err="1">
                <a:solidFill>
                  <a:srgbClr val="292929"/>
                </a:solidFill>
              </a:rPr>
              <a:t>Kubecon</a:t>
            </a:r>
            <a:r>
              <a:rPr lang="en-IN" sz="1200" dirty="0">
                <a:solidFill>
                  <a:srgbClr val="292929"/>
                </a:solidFill>
              </a:rPr>
              <a:t> giveaways</a:t>
            </a:r>
          </a:p>
          <a:p>
            <a:pPr marL="285750" indent="-285750" algn="l">
              <a:buFont typeface="Arial" panose="020B0604020202020204" pitchFamily="34" charset="0"/>
              <a:buChar char="•"/>
            </a:pPr>
            <a:r>
              <a:rPr lang="en-IN" sz="1200" dirty="0">
                <a:solidFill>
                  <a:srgbClr val="292929"/>
                </a:solidFill>
              </a:rPr>
              <a:t>CNCF Events</a:t>
            </a:r>
          </a:p>
          <a:p>
            <a:pPr marL="285750" indent="-285750" algn="l">
              <a:buFont typeface="Arial" panose="020B0604020202020204" pitchFamily="34" charset="0"/>
              <a:buChar char="•"/>
            </a:pPr>
            <a:endParaRPr lang="en-IN" sz="1200" dirty="0">
              <a:solidFill>
                <a:srgbClr val="292929"/>
              </a:solidFill>
            </a:endParaRPr>
          </a:p>
          <a:p>
            <a:pPr algn="l"/>
            <a:r>
              <a:rPr lang="en-IN" sz="1200" b="1" dirty="0">
                <a:solidFill>
                  <a:srgbClr val="292929"/>
                </a:solidFill>
              </a:rPr>
              <a:t>Subscribe to Linux Foundation newsletter - </a:t>
            </a:r>
            <a:r>
              <a:rPr lang="en-IN" sz="1200" dirty="0">
                <a:solidFill>
                  <a:srgbClr val="292929"/>
                </a:solidFill>
              </a:rPr>
              <a:t>https://</a:t>
            </a:r>
            <a:r>
              <a:rPr lang="en-IN" sz="1200" dirty="0" err="1">
                <a:solidFill>
                  <a:srgbClr val="292929"/>
                </a:solidFill>
              </a:rPr>
              <a:t>training.linuxfoundation.org</a:t>
            </a:r>
            <a:r>
              <a:rPr lang="en-IN" sz="1200" dirty="0">
                <a:solidFill>
                  <a:srgbClr val="292929"/>
                </a:solidFill>
              </a:rPr>
              <a:t>/resources/newsletter/</a:t>
            </a:r>
          </a:p>
          <a:p>
            <a:pPr marL="285750" indent="-285750" algn="l">
              <a:buFont typeface="Arial" panose="020B0604020202020204" pitchFamily="34" charset="0"/>
              <a:buChar char="•"/>
            </a:pPr>
            <a:endParaRPr lang="en-IN" sz="1600" b="1" dirty="0">
              <a:solidFill>
                <a:srgbClr val="292929"/>
              </a:solidFill>
              <a:latin typeface="source-serif-pro"/>
            </a:endParaRPr>
          </a:p>
          <a:p>
            <a:pPr marL="285750" indent="-285750" algn="l">
              <a:buFont typeface="Arial" panose="020B0604020202020204" pitchFamily="34" charset="0"/>
              <a:buChar char="•"/>
            </a:pPr>
            <a:endParaRPr lang="en-IN" sz="1200" b="0" i="0" dirty="0">
              <a:solidFill>
                <a:srgbClr val="292929"/>
              </a:solidFill>
              <a:effectLst/>
            </a:endParaRPr>
          </a:p>
        </p:txBody>
      </p:sp>
    </p:spTree>
    <p:extLst>
      <p:ext uri="{BB962C8B-B14F-4D97-AF65-F5344CB8AC3E}">
        <p14:creationId xmlns:p14="http://schemas.microsoft.com/office/powerpoint/2010/main" val="1170535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60;p2"/>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lnSpc>
                <a:spcPct val="90000"/>
              </a:lnSpc>
              <a:spcBef>
                <a:spcPct val="0"/>
              </a:spcBef>
              <a:spcAft>
                <a:spcPts val="0"/>
              </a:spcAft>
              <a:buSzPct val="111111"/>
            </a:pPr>
            <a:r>
              <a:rPr lang="en-US" sz="4100" kern="1200" dirty="0">
                <a:solidFill>
                  <a:schemeClr val="tx1"/>
                </a:solidFill>
                <a:latin typeface="+mj-lt"/>
                <a:ea typeface="+mj-ea"/>
                <a:cs typeface="+mj-cs"/>
              </a:rPr>
              <a:t>CKAD Curriculum</a:t>
            </a:r>
          </a:p>
        </p:txBody>
      </p:sp>
      <p:sp>
        <p:nvSpPr>
          <p:cNvPr id="7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7B90A7B-E17B-C3CC-03E4-8574B9999986}"/>
              </a:ext>
            </a:extLst>
          </p:cNvPr>
          <p:cNvSpPr txBox="1"/>
          <p:nvPr/>
        </p:nvSpPr>
        <p:spPr>
          <a:xfrm>
            <a:off x="628650" y="1447038"/>
            <a:ext cx="7886700" cy="3188970"/>
          </a:xfrm>
          <a:prstGeom prst="rect">
            <a:avLst/>
          </a:prstGeom>
        </p:spPr>
        <p:txBody>
          <a:bodyPr vert="horz" lIns="91440" tIns="45720" rIns="91440" bIns="45720" rtlCol="0">
            <a:normAutofit fontScale="92500" lnSpcReduction="10000"/>
          </a:bodyPr>
          <a:lstStyle/>
          <a:p>
            <a:pPr algn="l"/>
            <a:r>
              <a:rPr lang="en-IN" sz="1200" b="1" i="0" dirty="0">
                <a:solidFill>
                  <a:srgbClr val="202020"/>
                </a:solidFill>
                <a:effectLst/>
                <a:latin typeface="Open Sans" panose="020B0606030504020204" pitchFamily="34" charset="0"/>
              </a:rPr>
              <a:t>Application Design and Build			20%</a:t>
            </a:r>
          </a:p>
          <a:p>
            <a:pPr marL="171450" indent="-171450">
              <a:buFont typeface="Arial" panose="020B0604020202020204" pitchFamily="34" charset="0"/>
              <a:buChar char="•"/>
            </a:pPr>
            <a:r>
              <a:rPr lang="en-IN" sz="1200" b="0" i="0" dirty="0">
                <a:effectLst/>
              </a:rPr>
              <a:t>Define, build and modify container images</a:t>
            </a:r>
          </a:p>
          <a:p>
            <a:pPr marL="171450" indent="-171450">
              <a:buFont typeface="Arial" panose="020B0604020202020204" pitchFamily="34" charset="0"/>
              <a:buChar char="•"/>
            </a:pPr>
            <a:r>
              <a:rPr lang="en-IN" sz="1200" b="0" i="0" dirty="0">
                <a:effectLst/>
              </a:rPr>
              <a:t>Understand Jobs and </a:t>
            </a:r>
            <a:r>
              <a:rPr lang="en-IN" sz="1200" b="0" i="0" dirty="0" err="1">
                <a:effectLst/>
              </a:rPr>
              <a:t>CronJobs</a:t>
            </a:r>
            <a:endParaRPr lang="en-IN" sz="1200" b="0" i="0" dirty="0">
              <a:effectLst/>
            </a:endParaRPr>
          </a:p>
          <a:p>
            <a:pPr marL="171450" indent="-171450">
              <a:buFont typeface="Arial" panose="020B0604020202020204" pitchFamily="34" charset="0"/>
              <a:buChar char="•"/>
            </a:pPr>
            <a:r>
              <a:rPr lang="en-IN" sz="1200" b="0" i="0" dirty="0">
                <a:effectLst/>
              </a:rPr>
              <a:t>Understand multi-container Pod design patterns (e.g. sidecar, </a:t>
            </a:r>
            <a:r>
              <a:rPr lang="en-IN" sz="1200" b="0" i="0" dirty="0" err="1">
                <a:effectLst/>
              </a:rPr>
              <a:t>init</a:t>
            </a:r>
            <a:r>
              <a:rPr lang="en-IN" sz="1200" b="0" i="0" dirty="0">
                <a:effectLst/>
              </a:rPr>
              <a:t> and others)</a:t>
            </a:r>
            <a:r>
              <a:rPr lang="en-IN" sz="1200" dirty="0"/>
              <a:t> </a:t>
            </a:r>
          </a:p>
          <a:p>
            <a:pPr marL="171450" indent="-171450">
              <a:buFont typeface="Arial" panose="020B0604020202020204" pitchFamily="34" charset="0"/>
              <a:buChar char="•"/>
            </a:pPr>
            <a:r>
              <a:rPr lang="en-IN" sz="1200" b="0" i="0" dirty="0">
                <a:effectLst/>
              </a:rPr>
              <a:t>Utilize persistent and ephemeral volumes</a:t>
            </a:r>
          </a:p>
          <a:p>
            <a:pPr marL="171450" indent="-171450">
              <a:buFont typeface="Arial" panose="020B0604020202020204" pitchFamily="34" charset="0"/>
              <a:buChar char="•"/>
            </a:pPr>
            <a:endParaRPr lang="en-IN" sz="1200" b="0" i="0" dirty="0">
              <a:effectLst/>
            </a:endParaRPr>
          </a:p>
          <a:p>
            <a:pPr marL="171450" indent="-171450">
              <a:buFont typeface="Arial" panose="020B0604020202020204" pitchFamily="34" charset="0"/>
              <a:buChar char="•"/>
            </a:pPr>
            <a:endParaRPr lang="en-IN" sz="1200" b="0" i="0" dirty="0">
              <a:effectLst/>
            </a:endParaRPr>
          </a:p>
          <a:p>
            <a:r>
              <a:rPr lang="en-IN" sz="1200" b="1" i="0" dirty="0">
                <a:solidFill>
                  <a:srgbClr val="202020"/>
                </a:solidFill>
                <a:effectLst/>
                <a:latin typeface="Open Sans" panose="020B0606030504020204" pitchFamily="34" charset="0"/>
              </a:rPr>
              <a:t>Application Deployment				20%</a:t>
            </a:r>
          </a:p>
          <a:p>
            <a:pPr marL="171450" indent="-171450">
              <a:buFont typeface="Arial" panose="020B0604020202020204" pitchFamily="34" charset="0"/>
              <a:buChar char="•"/>
            </a:pPr>
            <a:r>
              <a:rPr lang="en-IN" sz="1200" b="0" i="0" dirty="0">
                <a:effectLst/>
                <a:latin typeface="Open Sans" panose="020B0606030504020204" pitchFamily="34" charset="0"/>
              </a:rPr>
              <a:t>Use Kubernetes primitives to implement common deployment strategies (e.g. blue/green or canary)</a:t>
            </a:r>
          </a:p>
          <a:p>
            <a:pPr marL="171450" indent="-171450">
              <a:buFont typeface="Arial" panose="020B0604020202020204" pitchFamily="34" charset="0"/>
              <a:buChar char="•"/>
            </a:pPr>
            <a:r>
              <a:rPr lang="en-IN" sz="1200" b="0" i="0" dirty="0">
                <a:effectLst/>
                <a:latin typeface="Open Sans" panose="020B0606030504020204" pitchFamily="34" charset="0"/>
              </a:rPr>
              <a:t>Understand Deployments and how to perform rolling updates</a:t>
            </a:r>
          </a:p>
          <a:p>
            <a:pPr marL="171450" indent="-171450">
              <a:buFont typeface="Arial" panose="020B0604020202020204" pitchFamily="34" charset="0"/>
              <a:buChar char="•"/>
            </a:pPr>
            <a:r>
              <a:rPr lang="en-IN" sz="1200" b="0" i="0" dirty="0">
                <a:effectLst/>
                <a:latin typeface="Open Sans" panose="020B0606030504020204" pitchFamily="34" charset="0"/>
              </a:rPr>
              <a:t>Use the Helm package manager to deploy existing packages</a:t>
            </a:r>
          </a:p>
          <a:p>
            <a:pPr marL="171450" indent="-171450">
              <a:buFont typeface="Arial" panose="020B0604020202020204" pitchFamily="34" charset="0"/>
              <a:buChar char="•"/>
            </a:pPr>
            <a:endParaRPr lang="en-IN" sz="1200" u="none" strike="noStrike" dirty="0">
              <a:solidFill>
                <a:srgbClr val="0099CC"/>
              </a:solidFill>
              <a:latin typeface="Open Sans" panose="020B0606030504020204" pitchFamily="34" charset="0"/>
              <a:hlinkClick r:id="rId3"/>
            </a:endParaRPr>
          </a:p>
          <a:p>
            <a:pPr marL="171450" indent="-171450">
              <a:buFont typeface="Arial" panose="020B0604020202020204" pitchFamily="34" charset="0"/>
              <a:buChar char="•"/>
            </a:pPr>
            <a:endParaRPr lang="en-IN" sz="1200" u="none" strike="noStrike" dirty="0">
              <a:solidFill>
                <a:srgbClr val="0099CC"/>
              </a:solidFill>
              <a:latin typeface="Open Sans" panose="020B0606030504020204" pitchFamily="34" charset="0"/>
              <a:hlinkClick r:id="rId3"/>
            </a:endParaRPr>
          </a:p>
          <a:p>
            <a:r>
              <a:rPr lang="en-IN" sz="1200" b="1" i="0" dirty="0">
                <a:effectLst/>
                <a:latin typeface="inherit"/>
              </a:rPr>
              <a:t>Application Observability and Maintenance 			15%</a:t>
            </a:r>
          </a:p>
          <a:p>
            <a:pPr marL="171450" indent="-171450">
              <a:buFont typeface="Arial" panose="020B0604020202020204" pitchFamily="34" charset="0"/>
              <a:buChar char="•"/>
            </a:pPr>
            <a:r>
              <a:rPr lang="en-IN" sz="1200" dirty="0"/>
              <a:t>Understand API deprecations</a:t>
            </a:r>
          </a:p>
          <a:p>
            <a:pPr marL="171450" indent="-171450">
              <a:buFont typeface="Arial" panose="020B0604020202020204" pitchFamily="34" charset="0"/>
              <a:buChar char="•"/>
            </a:pPr>
            <a:r>
              <a:rPr lang="en-IN" sz="1200" dirty="0"/>
              <a:t>Implement probes and health checks</a:t>
            </a:r>
          </a:p>
          <a:p>
            <a:pPr marL="171450" indent="-171450">
              <a:buFont typeface="Arial" panose="020B0604020202020204" pitchFamily="34" charset="0"/>
              <a:buChar char="•"/>
            </a:pPr>
            <a:r>
              <a:rPr lang="en-IN" sz="1200" dirty="0"/>
              <a:t>Use provided tools to monitor Kubernetes applications</a:t>
            </a:r>
          </a:p>
          <a:p>
            <a:pPr marL="171450" indent="-171450">
              <a:buFont typeface="Arial" panose="020B0604020202020204" pitchFamily="34" charset="0"/>
              <a:buChar char="•"/>
            </a:pPr>
            <a:r>
              <a:rPr lang="en-IN" sz="1200" dirty="0"/>
              <a:t>Utilize container logs</a:t>
            </a:r>
          </a:p>
          <a:p>
            <a:pPr marL="171450" indent="-171450">
              <a:buFont typeface="Arial" panose="020B0604020202020204" pitchFamily="34" charset="0"/>
              <a:buChar char="•"/>
            </a:pPr>
            <a:r>
              <a:rPr lang="en-IN" sz="1200" dirty="0"/>
              <a:t>Debugging in Kubernetes</a:t>
            </a:r>
            <a:endParaRPr lang="en-IN" sz="1200" b="0" i="0" dirty="0">
              <a:solidFill>
                <a:srgbClr val="292929"/>
              </a:solidFill>
              <a:effectLst/>
            </a:endParaRPr>
          </a:p>
        </p:txBody>
      </p:sp>
    </p:spTree>
    <p:extLst>
      <p:ext uri="{BB962C8B-B14F-4D97-AF65-F5344CB8AC3E}">
        <p14:creationId xmlns:p14="http://schemas.microsoft.com/office/powerpoint/2010/main" val="1344300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60;p2"/>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lnSpc>
                <a:spcPct val="90000"/>
              </a:lnSpc>
              <a:spcBef>
                <a:spcPct val="0"/>
              </a:spcBef>
              <a:spcAft>
                <a:spcPts val="0"/>
              </a:spcAft>
              <a:buSzPct val="111111"/>
            </a:pPr>
            <a:r>
              <a:rPr lang="en-US" sz="4100" kern="1200" dirty="0">
                <a:solidFill>
                  <a:schemeClr val="tx1"/>
                </a:solidFill>
                <a:latin typeface="+mj-lt"/>
                <a:ea typeface="+mj-ea"/>
                <a:cs typeface="+mj-cs"/>
              </a:rPr>
              <a:t>CKAD Curriculum</a:t>
            </a:r>
          </a:p>
        </p:txBody>
      </p:sp>
      <p:sp>
        <p:nvSpPr>
          <p:cNvPr id="7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7B90A7B-E17B-C3CC-03E4-8574B9999986}"/>
              </a:ext>
            </a:extLst>
          </p:cNvPr>
          <p:cNvSpPr txBox="1"/>
          <p:nvPr/>
        </p:nvSpPr>
        <p:spPr>
          <a:xfrm>
            <a:off x="628650" y="1447038"/>
            <a:ext cx="7886700" cy="3188970"/>
          </a:xfrm>
          <a:prstGeom prst="rect">
            <a:avLst/>
          </a:prstGeom>
        </p:spPr>
        <p:txBody>
          <a:bodyPr vert="horz" lIns="91440" tIns="45720" rIns="91440" bIns="45720" rtlCol="0">
            <a:normAutofit/>
          </a:bodyPr>
          <a:lstStyle/>
          <a:p>
            <a:pPr marL="171450" indent="-171450">
              <a:buFont typeface="Arial" panose="020B0604020202020204" pitchFamily="34" charset="0"/>
              <a:buChar char="•"/>
            </a:pPr>
            <a:endParaRPr lang="en-IN" sz="1200" b="0" i="0" u="none" strike="noStrike" dirty="0">
              <a:solidFill>
                <a:srgbClr val="0099CC"/>
              </a:solidFill>
              <a:effectLst/>
              <a:hlinkClick r:id="rId3"/>
            </a:endParaRPr>
          </a:p>
          <a:p>
            <a:r>
              <a:rPr lang="en-IN" sz="1200" b="1" i="0" dirty="0">
                <a:effectLst/>
                <a:latin typeface="inherit"/>
              </a:rPr>
              <a:t>Application Environment, Configuration and Security		25%</a:t>
            </a:r>
          </a:p>
          <a:p>
            <a:pPr marL="171450" indent="-171450">
              <a:buFont typeface="Arial" panose="020B0604020202020204" pitchFamily="34" charset="0"/>
              <a:buChar char="•"/>
            </a:pPr>
            <a:r>
              <a:rPr lang="en-IN" sz="1200" dirty="0"/>
              <a:t>Discover and use resources that extend Kubernetes (CRD)</a:t>
            </a:r>
          </a:p>
          <a:p>
            <a:pPr marL="171450" indent="-171450">
              <a:buFont typeface="Arial" panose="020B0604020202020204" pitchFamily="34" charset="0"/>
              <a:buChar char="•"/>
            </a:pPr>
            <a:r>
              <a:rPr lang="en-IN" sz="1200" dirty="0"/>
              <a:t>Understand authentication, authorization and admission control</a:t>
            </a:r>
          </a:p>
          <a:p>
            <a:pPr marL="171450" indent="-171450">
              <a:buFont typeface="Arial" panose="020B0604020202020204" pitchFamily="34" charset="0"/>
              <a:buChar char="•"/>
            </a:pPr>
            <a:r>
              <a:rPr lang="en-IN" sz="1200" dirty="0"/>
              <a:t>Understanding and defining resource requirements, limits and quotas</a:t>
            </a:r>
          </a:p>
          <a:p>
            <a:pPr marL="171450" indent="-171450">
              <a:buFont typeface="Arial" panose="020B0604020202020204" pitchFamily="34" charset="0"/>
              <a:buChar char="•"/>
            </a:pPr>
            <a:r>
              <a:rPr lang="en-IN" sz="1200" dirty="0"/>
              <a:t>Understand </a:t>
            </a:r>
            <a:r>
              <a:rPr lang="en-IN" sz="1200" dirty="0" err="1"/>
              <a:t>ConfigMaps</a:t>
            </a:r>
            <a:endParaRPr lang="en-IN" sz="1200" dirty="0"/>
          </a:p>
          <a:p>
            <a:pPr marL="171450" indent="-171450">
              <a:buFont typeface="Arial" panose="020B0604020202020204" pitchFamily="34" charset="0"/>
              <a:buChar char="•"/>
            </a:pPr>
            <a:r>
              <a:rPr lang="en-IN" sz="1200" dirty="0"/>
              <a:t>Create &amp; consume Secrets</a:t>
            </a:r>
          </a:p>
          <a:p>
            <a:pPr marL="171450" indent="-171450">
              <a:buFont typeface="Arial" panose="020B0604020202020204" pitchFamily="34" charset="0"/>
              <a:buChar char="•"/>
            </a:pPr>
            <a:r>
              <a:rPr lang="en-IN" sz="1200" dirty="0"/>
              <a:t>Understand </a:t>
            </a:r>
            <a:r>
              <a:rPr lang="en-IN" sz="1200" dirty="0" err="1"/>
              <a:t>ServiceAccounts</a:t>
            </a:r>
            <a:endParaRPr lang="en-IN" sz="1200" dirty="0"/>
          </a:p>
          <a:p>
            <a:pPr marL="171450" indent="-171450">
              <a:buFont typeface="Arial" panose="020B0604020202020204" pitchFamily="34" charset="0"/>
              <a:buChar char="•"/>
            </a:pPr>
            <a:r>
              <a:rPr lang="en-IN" sz="1200" dirty="0"/>
              <a:t>Understand </a:t>
            </a:r>
            <a:r>
              <a:rPr lang="en-IN" sz="1200" dirty="0" err="1"/>
              <a:t>SecurityContexts</a:t>
            </a:r>
            <a:endParaRPr lang="en-IN" sz="1200" dirty="0"/>
          </a:p>
          <a:p>
            <a:pPr marL="171450" indent="-171450">
              <a:buFont typeface="Arial" panose="020B0604020202020204" pitchFamily="34" charset="0"/>
              <a:buChar char="•"/>
            </a:pPr>
            <a:endParaRPr lang="en-IN" sz="1200" b="0" i="0" u="none" strike="noStrike" dirty="0">
              <a:solidFill>
                <a:srgbClr val="0099CC"/>
              </a:solidFill>
              <a:effectLst/>
              <a:hlinkClick r:id="rId3"/>
            </a:endParaRPr>
          </a:p>
          <a:p>
            <a:r>
              <a:rPr lang="en-IN" sz="1200" b="1" i="0" dirty="0">
                <a:effectLst/>
                <a:latin typeface="inherit"/>
              </a:rPr>
              <a:t>Services and Networking				20%</a:t>
            </a:r>
          </a:p>
          <a:p>
            <a:pPr marL="171450" indent="-171450">
              <a:buFont typeface="Arial" panose="020B0604020202020204" pitchFamily="34" charset="0"/>
              <a:buChar char="•"/>
            </a:pPr>
            <a:r>
              <a:rPr lang="en-IN" sz="1200" dirty="0"/>
              <a:t>Demonstrate basic understanding of </a:t>
            </a:r>
            <a:r>
              <a:rPr lang="en-IN" sz="1200" dirty="0" err="1"/>
              <a:t>NetworkPolicies</a:t>
            </a:r>
            <a:endParaRPr lang="en-IN" sz="1200" dirty="0"/>
          </a:p>
          <a:p>
            <a:pPr marL="171450" indent="-171450">
              <a:buFont typeface="Arial" panose="020B0604020202020204" pitchFamily="34" charset="0"/>
              <a:buChar char="•"/>
            </a:pPr>
            <a:r>
              <a:rPr lang="en-IN" sz="1200" dirty="0"/>
              <a:t>Provide and troubleshoot access to applications via services</a:t>
            </a:r>
          </a:p>
          <a:p>
            <a:pPr marL="171450" indent="-171450">
              <a:buFont typeface="Arial" panose="020B0604020202020204" pitchFamily="34" charset="0"/>
              <a:buChar char="•"/>
            </a:pPr>
            <a:r>
              <a:rPr lang="en-IN" sz="1200" dirty="0"/>
              <a:t>Use Ingress rules to expose applications</a:t>
            </a:r>
            <a:endParaRPr lang="en-IN" sz="1200" b="0" i="0" dirty="0">
              <a:solidFill>
                <a:srgbClr val="292929"/>
              </a:solidFill>
              <a:effectLst/>
            </a:endParaRPr>
          </a:p>
        </p:txBody>
      </p:sp>
    </p:spTree>
    <p:extLst>
      <p:ext uri="{BB962C8B-B14F-4D97-AF65-F5344CB8AC3E}">
        <p14:creationId xmlns:p14="http://schemas.microsoft.com/office/powerpoint/2010/main" val="3782541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60;p2"/>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lnSpc>
                <a:spcPct val="90000"/>
              </a:lnSpc>
              <a:spcBef>
                <a:spcPct val="0"/>
              </a:spcBef>
              <a:spcAft>
                <a:spcPts val="0"/>
              </a:spcAft>
              <a:buSzPct val="111111"/>
            </a:pPr>
            <a:r>
              <a:rPr lang="en-US" sz="4100" kern="1200" dirty="0">
                <a:solidFill>
                  <a:schemeClr val="tx1"/>
                </a:solidFill>
                <a:latin typeface="+mj-lt"/>
                <a:ea typeface="+mj-ea"/>
                <a:cs typeface="+mj-cs"/>
              </a:rPr>
              <a:t>Exam preparation tips</a:t>
            </a:r>
          </a:p>
        </p:txBody>
      </p:sp>
      <p:sp>
        <p:nvSpPr>
          <p:cNvPr id="7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7B90A7B-E17B-C3CC-03E4-8574B9999986}"/>
              </a:ext>
            </a:extLst>
          </p:cNvPr>
          <p:cNvSpPr txBox="1"/>
          <p:nvPr/>
        </p:nvSpPr>
        <p:spPr>
          <a:xfrm>
            <a:off x="628650" y="1447038"/>
            <a:ext cx="7886700" cy="3188970"/>
          </a:xfrm>
          <a:prstGeom prst="rect">
            <a:avLst/>
          </a:prstGeom>
        </p:spPr>
        <p:txBody>
          <a:bodyPr vert="horz" lIns="91440" tIns="45720" rIns="91440" bIns="45720" rtlCol="0">
            <a:normAutofit fontScale="92500" lnSpcReduction="20000"/>
          </a:bodyPr>
          <a:lstStyle/>
          <a:p>
            <a:pPr marL="171450" indent="-171450">
              <a:buFont typeface="Arial" panose="020B0604020202020204" pitchFamily="34" charset="0"/>
              <a:buChar char="•"/>
            </a:pPr>
            <a:endParaRPr lang="en-IN" sz="1200" b="0" i="0" u="none" strike="noStrike" dirty="0">
              <a:solidFill>
                <a:srgbClr val="0099CC"/>
              </a:solidFill>
              <a:effectLst/>
              <a:hlinkClick r:id="rId3"/>
            </a:endParaRPr>
          </a:p>
          <a:p>
            <a:pPr marL="285750" indent="-285750" algn="l">
              <a:buFont typeface="Arial" panose="020B0604020202020204" pitchFamily="34" charset="0"/>
              <a:buChar char="•"/>
            </a:pPr>
            <a:r>
              <a:rPr lang="en-IN" sz="1300" i="0" dirty="0">
                <a:effectLst/>
              </a:rPr>
              <a:t>Remember to test your mic and webcam, which you need to turn on during exam. If you are using USB webcam, make sure the system can detect.</a:t>
            </a:r>
          </a:p>
          <a:p>
            <a:pPr marL="285750" indent="-285750" algn="l">
              <a:buFont typeface="Arial" panose="020B0604020202020204" pitchFamily="34" charset="0"/>
              <a:buChar char="•"/>
            </a:pPr>
            <a:endParaRPr lang="en-IN" sz="1300" dirty="0"/>
          </a:p>
          <a:p>
            <a:pPr marL="285750" indent="-285750" algn="l">
              <a:buFont typeface="Arial" panose="020B0604020202020204" pitchFamily="34" charset="0"/>
              <a:buChar char="•"/>
            </a:pPr>
            <a:r>
              <a:rPr lang="en-IN" sz="1300" i="0" dirty="0">
                <a:effectLst/>
              </a:rPr>
              <a:t>Use </a:t>
            </a:r>
            <a:r>
              <a:rPr lang="en-IN" sz="1300" i="0" dirty="0" err="1">
                <a:effectLst/>
              </a:rPr>
              <a:t>killer.sh</a:t>
            </a:r>
            <a:r>
              <a:rPr lang="en-IN" sz="1300" i="0" dirty="0">
                <a:effectLst/>
              </a:rPr>
              <a:t> environment before attempting the real exam.</a:t>
            </a:r>
          </a:p>
          <a:p>
            <a:pPr marL="285750" indent="-285750" algn="l">
              <a:buFont typeface="Arial" panose="020B0604020202020204" pitchFamily="34" charset="0"/>
              <a:buChar char="•"/>
            </a:pPr>
            <a:endParaRPr lang="en-IN" sz="1300" i="0" dirty="0">
              <a:effectLst/>
            </a:endParaRPr>
          </a:p>
          <a:p>
            <a:pPr marL="285750" indent="-285750">
              <a:buFont typeface="Arial" panose="020B0604020202020204" pitchFamily="34" charset="0"/>
              <a:buChar char="•"/>
            </a:pPr>
            <a:r>
              <a:rPr lang="en-IN" sz="1300" i="0" dirty="0">
                <a:effectLst/>
              </a:rPr>
              <a:t>Give a lot of practice exams, identify your weak topics and spend more time on those.</a:t>
            </a:r>
          </a:p>
          <a:p>
            <a:pPr marL="285750" indent="-285750" algn="l">
              <a:buFont typeface="Arial" panose="020B0604020202020204" pitchFamily="34" charset="0"/>
              <a:buChar char="•"/>
            </a:pPr>
            <a:endParaRPr lang="en-IN" sz="1300" i="0" dirty="0">
              <a:effectLst/>
            </a:endParaRPr>
          </a:p>
          <a:p>
            <a:pPr marL="285750" indent="-285750">
              <a:buFont typeface="Arial" panose="020B0604020202020204" pitchFamily="34" charset="0"/>
              <a:buChar char="•"/>
            </a:pPr>
            <a:r>
              <a:rPr lang="en-IN" sz="1300" i="0" dirty="0">
                <a:effectLst/>
              </a:rPr>
              <a:t>While giving practice exams, try to wrap up 15 minutes before the deadline – it will give you additional time to revise the solutions.</a:t>
            </a:r>
          </a:p>
          <a:p>
            <a:pPr marL="285750" indent="-285750">
              <a:buFont typeface="Arial" panose="020B0604020202020204" pitchFamily="34" charset="0"/>
              <a:buChar char="•"/>
            </a:pPr>
            <a:endParaRPr lang="en-IN" sz="1300" i="0" dirty="0">
              <a:effectLst/>
            </a:endParaRPr>
          </a:p>
          <a:p>
            <a:pPr marL="285750" indent="-285750" algn="l">
              <a:buFont typeface="Arial" panose="020B0604020202020204" pitchFamily="34" charset="0"/>
              <a:buChar char="•"/>
            </a:pPr>
            <a:r>
              <a:rPr lang="en-IN" sz="1300" i="0" dirty="0">
                <a:effectLst/>
              </a:rPr>
              <a:t>Most people don’t even use an alias. So no need to overwhelm yourself with an alias for everything.</a:t>
            </a:r>
          </a:p>
          <a:p>
            <a:pPr marL="285750" indent="-285750" algn="l">
              <a:buFont typeface="Arial" panose="020B0604020202020204" pitchFamily="34" charset="0"/>
              <a:buChar char="•"/>
            </a:pPr>
            <a:endParaRPr lang="en-IN" sz="1300" dirty="0"/>
          </a:p>
          <a:p>
            <a:pPr marL="285750" indent="-285750" algn="l">
              <a:buFont typeface="Arial" panose="020B0604020202020204" pitchFamily="34" charset="0"/>
              <a:buChar char="•"/>
            </a:pPr>
            <a:r>
              <a:rPr lang="en-IN" sz="1300" i="0" dirty="0">
                <a:effectLst/>
              </a:rPr>
              <a:t>Don’t give the exam on the last day. The idea is to give it in a pressure-free environment.</a:t>
            </a:r>
          </a:p>
          <a:p>
            <a:pPr marL="285750" indent="-285750">
              <a:buFont typeface="Arial" panose="020B0604020202020204" pitchFamily="34" charset="0"/>
              <a:buChar char="•"/>
            </a:pPr>
            <a:endParaRPr lang="en-IN" sz="1300" i="0" dirty="0">
              <a:effectLst/>
            </a:endParaRPr>
          </a:p>
          <a:p>
            <a:pPr marL="285750" indent="-285750">
              <a:buFont typeface="Arial" panose="020B0604020202020204" pitchFamily="34" charset="0"/>
              <a:buChar char="•"/>
            </a:pPr>
            <a:r>
              <a:rPr lang="en-IN" sz="1300" i="0" dirty="0">
                <a:effectLst/>
              </a:rPr>
              <a:t>Get very familiar and comfortable with the </a:t>
            </a:r>
            <a:r>
              <a:rPr lang="en-IN" sz="1300" i="0" u="sng" dirty="0">
                <a:effectLst/>
                <a:hlinkClick r:id="rId4">
                  <a:extLst>
                    <a:ext uri="{A12FA001-AC4F-418D-AE19-62706E023703}">
                      <ahyp:hlinkClr xmlns:ahyp="http://schemas.microsoft.com/office/drawing/2018/hyperlinkcolor" val="tx"/>
                    </a:ext>
                  </a:extLst>
                </a:hlinkClick>
              </a:rPr>
              <a:t>Official Kubernetes Documentation</a:t>
            </a:r>
            <a:r>
              <a:rPr lang="en-IN" sz="1300" i="0" dirty="0">
                <a:effectLst/>
              </a:rPr>
              <a:t> </a:t>
            </a:r>
            <a:endParaRPr lang="en-IN" sz="1300" dirty="0"/>
          </a:p>
          <a:p>
            <a:pPr marL="285750" indent="-285750">
              <a:buFont typeface="Arial" panose="020B0604020202020204" pitchFamily="34" charset="0"/>
              <a:buChar char="•"/>
            </a:pPr>
            <a:endParaRPr lang="en-IN" sz="1300" i="0" dirty="0">
              <a:effectLst/>
            </a:endParaRPr>
          </a:p>
          <a:p>
            <a:pPr marL="285750" indent="-285750" algn="l" fontAlgn="base">
              <a:buFont typeface="Arial" panose="020B0604020202020204" pitchFamily="34" charset="0"/>
              <a:buChar char="•"/>
            </a:pPr>
            <a:r>
              <a:rPr lang="en-IN" sz="1300" i="0" dirty="0">
                <a:effectLst/>
              </a:rPr>
              <a:t>Improve your text editing skills with vim or nano </a:t>
            </a:r>
          </a:p>
          <a:p>
            <a:pPr marL="285750" indent="-285750" algn="l" fontAlgn="base">
              <a:buFont typeface="Arial" panose="020B0604020202020204" pitchFamily="34" charset="0"/>
              <a:buChar char="•"/>
            </a:pPr>
            <a:endParaRPr lang="en-IN" sz="1300" i="0" dirty="0">
              <a:effectLst/>
            </a:endParaRPr>
          </a:p>
          <a:p>
            <a:pPr marL="285750" indent="-285750" algn="l" fontAlgn="base">
              <a:buFont typeface="Arial" panose="020B0604020202020204" pitchFamily="34" charset="0"/>
              <a:buChar char="•"/>
            </a:pPr>
            <a:r>
              <a:rPr lang="en-IN" sz="1300" i="0" dirty="0">
                <a:effectLst/>
              </a:rPr>
              <a:t>Master your </a:t>
            </a:r>
            <a:r>
              <a:rPr lang="en-IN" sz="1300" i="0" dirty="0" err="1">
                <a:effectLst/>
              </a:rPr>
              <a:t>kubectl</a:t>
            </a:r>
            <a:r>
              <a:rPr lang="en-IN" sz="1300" i="0" dirty="0">
                <a:effectLst/>
              </a:rPr>
              <a:t> imperative commands.</a:t>
            </a:r>
            <a:br>
              <a:rPr lang="en-IN" sz="1200" dirty="0"/>
            </a:br>
            <a:endParaRPr lang="en-IN" sz="1200" b="0" i="0" dirty="0">
              <a:solidFill>
                <a:srgbClr val="404953"/>
              </a:solidFill>
              <a:effectLst/>
              <a:latin typeface="-apple-system"/>
            </a:endParaRPr>
          </a:p>
          <a:p>
            <a:endParaRPr lang="en-IN" sz="1200" b="0" i="0" dirty="0">
              <a:solidFill>
                <a:srgbClr val="404953"/>
              </a:solidFill>
              <a:effectLst/>
              <a:latin typeface="-apple-system"/>
            </a:endParaRPr>
          </a:p>
          <a:p>
            <a:pPr algn="l"/>
            <a:endParaRPr lang="en-IN" sz="1200" dirty="0">
              <a:latin typeface="medium-content-sans-serif-font"/>
            </a:endParaRPr>
          </a:p>
          <a:p>
            <a:pPr algn="l"/>
            <a:endParaRPr lang="en-IN" sz="1200" b="0" i="0" dirty="0">
              <a:effectLst/>
              <a:latin typeface="medium-content-sans-serif-font"/>
            </a:endParaRPr>
          </a:p>
        </p:txBody>
      </p:sp>
    </p:spTree>
    <p:extLst>
      <p:ext uri="{BB962C8B-B14F-4D97-AF65-F5344CB8AC3E}">
        <p14:creationId xmlns:p14="http://schemas.microsoft.com/office/powerpoint/2010/main" val="742573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670</TotalTime>
  <Words>1772</Words>
  <Application>Microsoft Macintosh PowerPoint</Application>
  <PresentationFormat>On-screen Show (16:9)</PresentationFormat>
  <Paragraphs>193</Paragraphs>
  <Slides>17</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-apple-system</vt:lpstr>
      <vt:lpstr>Arial</vt:lpstr>
      <vt:lpstr>Calibri</vt:lpstr>
      <vt:lpstr>Calibri Light</vt:lpstr>
      <vt:lpstr>inherit</vt:lpstr>
      <vt:lpstr>medium-content-sans-serif-font</vt:lpstr>
      <vt:lpstr>Open Sans</vt:lpstr>
      <vt:lpstr>source-serif-pro</vt:lpstr>
      <vt:lpstr>Wingdings</vt:lpstr>
      <vt:lpstr>Office Theme</vt:lpstr>
      <vt:lpstr>ACE CKAD in first go</vt:lpstr>
      <vt:lpstr>About me</vt:lpstr>
      <vt:lpstr>Agenda</vt:lpstr>
      <vt:lpstr>What is CKAD?</vt:lpstr>
      <vt:lpstr>Who should take the exam?</vt:lpstr>
      <vt:lpstr>Register for CKAD exam</vt:lpstr>
      <vt:lpstr>CKAD Curriculum</vt:lpstr>
      <vt:lpstr>CKAD Curriculum</vt:lpstr>
      <vt:lpstr>Exam preparation tips</vt:lpstr>
      <vt:lpstr>Tips &amp; tricks for during exam</vt:lpstr>
      <vt:lpstr>Tips &amp; tricks for during exam</vt:lpstr>
      <vt:lpstr>Tips &amp; tricks for during exam</vt:lpstr>
      <vt:lpstr>Resources</vt:lpstr>
      <vt:lpstr>Kubectl cheatsheet</vt:lpstr>
      <vt:lpstr>Community Links</vt:lpstr>
      <vt:lpstr>CONNECT WITH 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Kickstart your open-source journey !!</dc:title>
  <cp:lastModifiedBy>Sagar Utekar</cp:lastModifiedBy>
  <cp:revision>75</cp:revision>
  <dcterms:modified xsi:type="dcterms:W3CDTF">2023-03-03T20:56:38Z</dcterms:modified>
</cp:coreProperties>
</file>