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7" r:id="rId4"/>
    <p:sldId id="266" r:id="rId5"/>
    <p:sldId id="270" r:id="rId6"/>
    <p:sldId id="272" r:id="rId7"/>
    <p:sldId id="523" r:id="rId8"/>
    <p:sldId id="264" r:id="rId9"/>
    <p:sldId id="52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FvVy6r7Ek5Vf/zX8TgP1qpXfR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94679"/>
  </p:normalViewPr>
  <p:slideViewPr>
    <p:cSldViewPr snapToGrid="0">
      <p:cViewPr varScale="1">
        <p:scale>
          <a:sx n="211" d="100"/>
          <a:sy n="211" d="100"/>
        </p:scale>
        <p:origin x="31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313D7E-3461-46BF-9270-B2447DE1EA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3D3B6E2-886A-407C-92C4-6EAF9DB9B6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Source code that is made available to public</a:t>
          </a:r>
          <a:endParaRPr lang="en-US"/>
        </a:p>
      </dgm:t>
    </dgm:pt>
    <dgm:pt modelId="{8893D3C8-E26A-4014-AA93-9E853B499934}" type="parTrans" cxnId="{4E33887C-A12E-4E9B-9EA0-E20A7512016F}">
      <dgm:prSet/>
      <dgm:spPr/>
      <dgm:t>
        <a:bodyPr/>
        <a:lstStyle/>
        <a:p>
          <a:endParaRPr lang="en-US"/>
        </a:p>
      </dgm:t>
    </dgm:pt>
    <dgm:pt modelId="{47FBD7C1-8E1B-4967-8159-9108F974CE60}" type="sibTrans" cxnId="{4E33887C-A12E-4E9B-9EA0-E20A7512016F}">
      <dgm:prSet/>
      <dgm:spPr/>
      <dgm:t>
        <a:bodyPr/>
        <a:lstStyle/>
        <a:p>
          <a:endParaRPr lang="en-US"/>
        </a:p>
      </dgm:t>
    </dgm:pt>
    <dgm:pt modelId="{C2F3F170-B7E2-43C5-A429-7949C355A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Decentralized and collaborative</a:t>
          </a:r>
        </a:p>
      </dgm:t>
    </dgm:pt>
    <dgm:pt modelId="{9D658AE6-DD2E-49EF-95B6-8692C4440E0F}" type="parTrans" cxnId="{872115F8-289B-4B16-9E84-97691A5B2B0D}">
      <dgm:prSet/>
      <dgm:spPr/>
      <dgm:t>
        <a:bodyPr/>
        <a:lstStyle/>
        <a:p>
          <a:endParaRPr lang="en-US"/>
        </a:p>
      </dgm:t>
    </dgm:pt>
    <dgm:pt modelId="{158635A1-3BE6-4D71-ADF8-B7102BACA63C}" type="sibTrans" cxnId="{872115F8-289B-4B16-9E84-97691A5B2B0D}">
      <dgm:prSet/>
      <dgm:spPr/>
      <dgm:t>
        <a:bodyPr/>
        <a:lstStyle/>
        <a:p>
          <a:endParaRPr lang="en-US"/>
        </a:p>
      </dgm:t>
    </dgm:pt>
    <dgm:pt modelId="{FFDCDDF5-2CCC-4DFF-9937-0946A3D9B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Allow anyone to study, modify, enhance or re-engineer a program’s code and distribute under a permissive license</a:t>
          </a:r>
          <a:endParaRPr lang="en-US"/>
        </a:p>
      </dgm:t>
    </dgm:pt>
    <dgm:pt modelId="{0ED88300-9049-466B-8394-30E30A5BDD6E}" type="parTrans" cxnId="{6C9DDEAE-02A5-4EFE-A3D2-C652D8A13AC0}">
      <dgm:prSet/>
      <dgm:spPr/>
      <dgm:t>
        <a:bodyPr/>
        <a:lstStyle/>
        <a:p>
          <a:endParaRPr lang="en-US"/>
        </a:p>
      </dgm:t>
    </dgm:pt>
    <dgm:pt modelId="{BD9519F4-5438-409C-981C-FE63198188A5}" type="sibTrans" cxnId="{6C9DDEAE-02A5-4EFE-A3D2-C652D8A13AC0}">
      <dgm:prSet/>
      <dgm:spPr/>
      <dgm:t>
        <a:bodyPr/>
        <a:lstStyle/>
        <a:p>
          <a:endParaRPr lang="en-US"/>
        </a:p>
      </dgm:t>
    </dgm:pt>
    <dgm:pt modelId="{BCBE1459-9915-4067-B66C-FA3A6559CFD6}" type="pres">
      <dgm:prSet presAssocID="{3D313D7E-3461-46BF-9270-B2447DE1EA38}" presName="root" presStyleCnt="0">
        <dgm:presLayoutVars>
          <dgm:dir/>
          <dgm:resizeHandles val="exact"/>
        </dgm:presLayoutVars>
      </dgm:prSet>
      <dgm:spPr/>
    </dgm:pt>
    <dgm:pt modelId="{D7587E42-256D-4464-B637-46388DA1F835}" type="pres">
      <dgm:prSet presAssocID="{63D3B6E2-886A-407C-92C4-6EAF9DB9B656}" presName="compNode" presStyleCnt="0"/>
      <dgm:spPr/>
    </dgm:pt>
    <dgm:pt modelId="{4F6321DF-07F3-41FD-82E0-C13CFBDD2361}" type="pres">
      <dgm:prSet presAssocID="{63D3B6E2-886A-407C-92C4-6EAF9DB9B6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7AD3606-79FC-4AFC-8099-5C7B6C6E90D5}" type="pres">
      <dgm:prSet presAssocID="{63D3B6E2-886A-407C-92C4-6EAF9DB9B656}" presName="spaceRect" presStyleCnt="0"/>
      <dgm:spPr/>
    </dgm:pt>
    <dgm:pt modelId="{F4005F9D-172E-46C8-98E2-CBF5C7FBA8B0}" type="pres">
      <dgm:prSet presAssocID="{63D3B6E2-886A-407C-92C4-6EAF9DB9B656}" presName="textRect" presStyleLbl="revTx" presStyleIdx="0" presStyleCnt="3">
        <dgm:presLayoutVars>
          <dgm:chMax val="1"/>
          <dgm:chPref val="1"/>
        </dgm:presLayoutVars>
      </dgm:prSet>
      <dgm:spPr/>
    </dgm:pt>
    <dgm:pt modelId="{8FF3940E-8015-4AB9-A8B6-A74083A95C1D}" type="pres">
      <dgm:prSet presAssocID="{47FBD7C1-8E1B-4967-8159-9108F974CE60}" presName="sibTrans" presStyleCnt="0"/>
      <dgm:spPr/>
    </dgm:pt>
    <dgm:pt modelId="{30759618-9901-4440-B7B6-7DC986C6F36F}" type="pres">
      <dgm:prSet presAssocID="{C2F3F170-B7E2-43C5-A429-7949C355AF1D}" presName="compNode" presStyleCnt="0"/>
      <dgm:spPr/>
    </dgm:pt>
    <dgm:pt modelId="{D01369B4-155C-4E37-80C3-11454A0965C5}" type="pres">
      <dgm:prSet presAssocID="{C2F3F170-B7E2-43C5-A429-7949C355AF1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796CBDC-08E7-4CBA-BF4C-672E3A447E30}" type="pres">
      <dgm:prSet presAssocID="{C2F3F170-B7E2-43C5-A429-7949C355AF1D}" presName="spaceRect" presStyleCnt="0"/>
      <dgm:spPr/>
    </dgm:pt>
    <dgm:pt modelId="{6C88BDA9-79C3-4DED-91EB-C2BFB834C7C3}" type="pres">
      <dgm:prSet presAssocID="{C2F3F170-B7E2-43C5-A429-7949C355AF1D}" presName="textRect" presStyleLbl="revTx" presStyleIdx="1" presStyleCnt="3">
        <dgm:presLayoutVars>
          <dgm:chMax val="1"/>
          <dgm:chPref val="1"/>
        </dgm:presLayoutVars>
      </dgm:prSet>
      <dgm:spPr/>
    </dgm:pt>
    <dgm:pt modelId="{B6663E00-47EC-4D9A-931F-11710E5EDD5C}" type="pres">
      <dgm:prSet presAssocID="{158635A1-3BE6-4D71-ADF8-B7102BACA63C}" presName="sibTrans" presStyleCnt="0"/>
      <dgm:spPr/>
    </dgm:pt>
    <dgm:pt modelId="{E78F15A6-3B00-47B7-B465-ABF612459E10}" type="pres">
      <dgm:prSet presAssocID="{FFDCDDF5-2CCC-4DFF-9937-0946A3D9BB29}" presName="compNode" presStyleCnt="0"/>
      <dgm:spPr/>
    </dgm:pt>
    <dgm:pt modelId="{F87D27BC-A46D-4C4A-9601-AD04F1C5B18E}" type="pres">
      <dgm:prSet presAssocID="{FFDCDDF5-2CCC-4DFF-9937-0946A3D9BB2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6AACA55-BE46-471C-AAA4-9B6C92972473}" type="pres">
      <dgm:prSet presAssocID="{FFDCDDF5-2CCC-4DFF-9937-0946A3D9BB29}" presName="spaceRect" presStyleCnt="0"/>
      <dgm:spPr/>
    </dgm:pt>
    <dgm:pt modelId="{3E37F250-9917-4B1F-B266-C4F3D5862123}" type="pres">
      <dgm:prSet presAssocID="{FFDCDDF5-2CCC-4DFF-9937-0946A3D9BB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1BA4F1F-A980-48C5-B8C7-8311008D8333}" type="presOf" srcId="{3D313D7E-3461-46BF-9270-B2447DE1EA38}" destId="{BCBE1459-9915-4067-B66C-FA3A6559CFD6}" srcOrd="0" destOrd="0" presId="urn:microsoft.com/office/officeart/2018/2/layout/IconLabelList"/>
    <dgm:cxn modelId="{4E33887C-A12E-4E9B-9EA0-E20A7512016F}" srcId="{3D313D7E-3461-46BF-9270-B2447DE1EA38}" destId="{63D3B6E2-886A-407C-92C4-6EAF9DB9B656}" srcOrd="0" destOrd="0" parTransId="{8893D3C8-E26A-4014-AA93-9E853B499934}" sibTransId="{47FBD7C1-8E1B-4967-8159-9108F974CE60}"/>
    <dgm:cxn modelId="{D2E73E96-38F9-4609-AF71-12485B6AD4EC}" type="presOf" srcId="{63D3B6E2-886A-407C-92C4-6EAF9DB9B656}" destId="{F4005F9D-172E-46C8-98E2-CBF5C7FBA8B0}" srcOrd="0" destOrd="0" presId="urn:microsoft.com/office/officeart/2018/2/layout/IconLabelList"/>
    <dgm:cxn modelId="{6C9DDEAE-02A5-4EFE-A3D2-C652D8A13AC0}" srcId="{3D313D7E-3461-46BF-9270-B2447DE1EA38}" destId="{FFDCDDF5-2CCC-4DFF-9937-0946A3D9BB29}" srcOrd="2" destOrd="0" parTransId="{0ED88300-9049-466B-8394-30E30A5BDD6E}" sibTransId="{BD9519F4-5438-409C-981C-FE63198188A5}"/>
    <dgm:cxn modelId="{B34651B1-E972-4B5E-A96E-6EB27D003072}" type="presOf" srcId="{FFDCDDF5-2CCC-4DFF-9937-0946A3D9BB29}" destId="{3E37F250-9917-4B1F-B266-C4F3D5862123}" srcOrd="0" destOrd="0" presId="urn:microsoft.com/office/officeart/2018/2/layout/IconLabelList"/>
    <dgm:cxn modelId="{E8B4DBE8-3DD7-4A01-ADA8-B9EB9C036BB4}" type="presOf" srcId="{C2F3F170-B7E2-43C5-A429-7949C355AF1D}" destId="{6C88BDA9-79C3-4DED-91EB-C2BFB834C7C3}" srcOrd="0" destOrd="0" presId="urn:microsoft.com/office/officeart/2018/2/layout/IconLabelList"/>
    <dgm:cxn modelId="{872115F8-289B-4B16-9E84-97691A5B2B0D}" srcId="{3D313D7E-3461-46BF-9270-B2447DE1EA38}" destId="{C2F3F170-B7E2-43C5-A429-7949C355AF1D}" srcOrd="1" destOrd="0" parTransId="{9D658AE6-DD2E-49EF-95B6-8692C4440E0F}" sibTransId="{158635A1-3BE6-4D71-ADF8-B7102BACA63C}"/>
    <dgm:cxn modelId="{160CBEF6-929D-4361-9E26-10BDA19C7783}" type="presParOf" srcId="{BCBE1459-9915-4067-B66C-FA3A6559CFD6}" destId="{D7587E42-256D-4464-B637-46388DA1F835}" srcOrd="0" destOrd="0" presId="urn:microsoft.com/office/officeart/2018/2/layout/IconLabelList"/>
    <dgm:cxn modelId="{3E1B6C33-27FF-4741-B886-D5E5F24C7D54}" type="presParOf" srcId="{D7587E42-256D-4464-B637-46388DA1F835}" destId="{4F6321DF-07F3-41FD-82E0-C13CFBDD2361}" srcOrd="0" destOrd="0" presId="urn:microsoft.com/office/officeart/2018/2/layout/IconLabelList"/>
    <dgm:cxn modelId="{8E2B4335-98D7-4A2F-9553-65C41B04B9F7}" type="presParOf" srcId="{D7587E42-256D-4464-B637-46388DA1F835}" destId="{A7AD3606-79FC-4AFC-8099-5C7B6C6E90D5}" srcOrd="1" destOrd="0" presId="urn:microsoft.com/office/officeart/2018/2/layout/IconLabelList"/>
    <dgm:cxn modelId="{EF4AF3AD-715D-49FC-AF04-8975D57A6CAE}" type="presParOf" srcId="{D7587E42-256D-4464-B637-46388DA1F835}" destId="{F4005F9D-172E-46C8-98E2-CBF5C7FBA8B0}" srcOrd="2" destOrd="0" presId="urn:microsoft.com/office/officeart/2018/2/layout/IconLabelList"/>
    <dgm:cxn modelId="{F14DDAED-419A-4CFA-BBB7-4DEFC160E04B}" type="presParOf" srcId="{BCBE1459-9915-4067-B66C-FA3A6559CFD6}" destId="{8FF3940E-8015-4AB9-A8B6-A74083A95C1D}" srcOrd="1" destOrd="0" presId="urn:microsoft.com/office/officeart/2018/2/layout/IconLabelList"/>
    <dgm:cxn modelId="{205CD66B-1B48-4654-81BD-FEE38B91DDEE}" type="presParOf" srcId="{BCBE1459-9915-4067-B66C-FA3A6559CFD6}" destId="{30759618-9901-4440-B7B6-7DC986C6F36F}" srcOrd="2" destOrd="0" presId="urn:microsoft.com/office/officeart/2018/2/layout/IconLabelList"/>
    <dgm:cxn modelId="{5CD377A0-D23E-40EE-AD65-40045C809C17}" type="presParOf" srcId="{30759618-9901-4440-B7B6-7DC986C6F36F}" destId="{D01369B4-155C-4E37-80C3-11454A0965C5}" srcOrd="0" destOrd="0" presId="urn:microsoft.com/office/officeart/2018/2/layout/IconLabelList"/>
    <dgm:cxn modelId="{EFB44627-95BF-4E51-80ED-0867E43B2DDF}" type="presParOf" srcId="{30759618-9901-4440-B7B6-7DC986C6F36F}" destId="{1796CBDC-08E7-4CBA-BF4C-672E3A447E30}" srcOrd="1" destOrd="0" presId="urn:microsoft.com/office/officeart/2018/2/layout/IconLabelList"/>
    <dgm:cxn modelId="{44DB84DC-E5F3-4440-A5B2-329C1C03FDF3}" type="presParOf" srcId="{30759618-9901-4440-B7B6-7DC986C6F36F}" destId="{6C88BDA9-79C3-4DED-91EB-C2BFB834C7C3}" srcOrd="2" destOrd="0" presId="urn:microsoft.com/office/officeart/2018/2/layout/IconLabelList"/>
    <dgm:cxn modelId="{F62FC1AA-7616-4466-888C-AC570E3EDD25}" type="presParOf" srcId="{BCBE1459-9915-4067-B66C-FA3A6559CFD6}" destId="{B6663E00-47EC-4D9A-931F-11710E5EDD5C}" srcOrd="3" destOrd="0" presId="urn:microsoft.com/office/officeart/2018/2/layout/IconLabelList"/>
    <dgm:cxn modelId="{01F6A716-2B2C-4F39-98B3-23A2FBC89C90}" type="presParOf" srcId="{BCBE1459-9915-4067-B66C-FA3A6559CFD6}" destId="{E78F15A6-3B00-47B7-B465-ABF612459E10}" srcOrd="4" destOrd="0" presId="urn:microsoft.com/office/officeart/2018/2/layout/IconLabelList"/>
    <dgm:cxn modelId="{711656CA-1D88-4D06-8955-6C4AB9AEFCFA}" type="presParOf" srcId="{E78F15A6-3B00-47B7-B465-ABF612459E10}" destId="{F87D27BC-A46D-4C4A-9601-AD04F1C5B18E}" srcOrd="0" destOrd="0" presId="urn:microsoft.com/office/officeart/2018/2/layout/IconLabelList"/>
    <dgm:cxn modelId="{6991D8EF-383E-4BC6-A274-28EB5B3B6D17}" type="presParOf" srcId="{E78F15A6-3B00-47B7-B465-ABF612459E10}" destId="{B6AACA55-BE46-471C-AAA4-9B6C92972473}" srcOrd="1" destOrd="0" presId="urn:microsoft.com/office/officeart/2018/2/layout/IconLabelList"/>
    <dgm:cxn modelId="{32611AFD-285D-4BDA-B160-A6F2D27FCE0C}" type="presParOf" srcId="{E78F15A6-3B00-47B7-B465-ABF612459E10}" destId="{3E37F250-9917-4B1F-B266-C4F3D58621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321DF-07F3-41FD-82E0-C13CFBDD2361}">
      <dsp:nvSpPr>
        <dsp:cNvPr id="0" name=""/>
        <dsp:cNvSpPr/>
      </dsp:nvSpPr>
      <dsp:spPr>
        <a:xfrm>
          <a:off x="890763" y="631459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05F9D-172E-46C8-98E2-CBF5C7FBA8B0}">
      <dsp:nvSpPr>
        <dsp:cNvPr id="0" name=""/>
        <dsp:cNvSpPr/>
      </dsp:nvSpPr>
      <dsp:spPr>
        <a:xfrm>
          <a:off x="291148" y="1912948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Source code that is made available to public</a:t>
          </a:r>
          <a:endParaRPr lang="en-US" sz="1100" kern="1200"/>
        </a:p>
      </dsp:txBody>
      <dsp:txXfrm>
        <a:off x="291148" y="1912948"/>
        <a:ext cx="2180418" cy="720000"/>
      </dsp:txXfrm>
    </dsp:sp>
    <dsp:sp modelId="{D01369B4-155C-4E37-80C3-11454A0965C5}">
      <dsp:nvSpPr>
        <dsp:cNvPr id="0" name=""/>
        <dsp:cNvSpPr/>
      </dsp:nvSpPr>
      <dsp:spPr>
        <a:xfrm>
          <a:off x="3452755" y="631459"/>
          <a:ext cx="981188" cy="9811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8BDA9-79C3-4DED-91EB-C2BFB834C7C3}">
      <dsp:nvSpPr>
        <dsp:cNvPr id="0" name=""/>
        <dsp:cNvSpPr/>
      </dsp:nvSpPr>
      <dsp:spPr>
        <a:xfrm>
          <a:off x="2853140" y="1912948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Decentralized and collaborative</a:t>
          </a:r>
        </a:p>
      </dsp:txBody>
      <dsp:txXfrm>
        <a:off x="2853140" y="1912948"/>
        <a:ext cx="2180418" cy="720000"/>
      </dsp:txXfrm>
    </dsp:sp>
    <dsp:sp modelId="{F87D27BC-A46D-4C4A-9601-AD04F1C5B18E}">
      <dsp:nvSpPr>
        <dsp:cNvPr id="0" name=""/>
        <dsp:cNvSpPr/>
      </dsp:nvSpPr>
      <dsp:spPr>
        <a:xfrm>
          <a:off x="6014747" y="631459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7F250-9917-4B1F-B266-C4F3D5862123}">
      <dsp:nvSpPr>
        <dsp:cNvPr id="0" name=""/>
        <dsp:cNvSpPr/>
      </dsp:nvSpPr>
      <dsp:spPr>
        <a:xfrm>
          <a:off x="5415132" y="1912948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Allow anyone to study, modify, enhance or re-engineer a program’s code and distribute under a permissive license</a:t>
          </a:r>
          <a:endParaRPr lang="en-US" sz="1100" kern="1200"/>
        </a:p>
      </dsp:txBody>
      <dsp:txXfrm>
        <a:off x="5415132" y="1912948"/>
        <a:ext cx="218041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36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04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55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908-4CBD-2641-EB93-80BA78265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A0853-AF68-BD4C-66FB-181C9B56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A047-8B28-4A2D-181C-B11B1E68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8DFA7-9FAA-9FFE-8073-215A1B82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5EEE-0DFD-7CC7-E462-3AE2974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567173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BAF3-7B01-9E56-383C-F7F8BF09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DE95D-86A6-3D6F-8E24-2DDA0289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7C4F-F3E8-EFE8-A520-130DE51D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CAAD9-55A1-8AC7-7494-1922C05C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4EB8-ECD5-DF89-3687-DDE3D1D1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1587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88D08-D3AC-406E-333D-C3C6C31CE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A3F21-F9DA-D895-F265-8BFDDD4E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9E06-61CF-9DC7-9F14-09F735F6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1817-BDBC-3E07-EA57-E3B33636E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1C39-3F4A-D867-222F-B45124ED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6632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14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7F3F-C7E0-E493-6AFE-D92DF833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CEA3-CC3C-B65F-2F4F-5AB8A367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2BD0-E8B1-4C45-A612-F69FB223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19EC6-6DBB-8E88-0C30-F27C857EC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834E-6AE0-5081-30C4-76D191E8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48339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E772-3A2D-7849-E0A8-3AC68038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0F268-CC97-EF2B-F943-A12BAECA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47E6-9E58-06EB-FBFB-2436EA78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F6E8-9ECD-E0EF-2237-66B8B436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D709-34F1-541F-CA78-A4683F3F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89856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7853-A242-CC57-519A-E0F2B5C5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C4AF-E429-AAA1-DC61-EB6A089AB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9CB46-74B6-2FD1-18B4-32668FD92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42CB9-73B1-1986-BB58-6CBD4737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7770-926B-AFF6-439F-C1B283CC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F787-552F-0739-DEF9-45D6E94F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9555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E411-AD77-3B3A-4E1C-C2C4C7FE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3036A-34E0-7149-820E-42E052C83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AFF1-AE5F-F608-F79E-56DC1443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4BC8D-A036-7FFA-76F3-8D10A96D9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18E89-8010-5FFB-821A-2BDBEAFBA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6112F-40DC-CE1B-CBBD-09BE5F9E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2E6FF-751B-281E-7A11-7E233F6B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F7235-D71E-EA07-3793-7952C21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147378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FBC8-2FDD-5C77-53DC-A3ED00E6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C57A5-BC29-C56C-F2A0-5D9C93B3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50AD8-C426-8DDA-B607-48E4155A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5E9C-D600-C9C1-03E8-3394A23A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2351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5B499-0BD1-BE05-4421-730DC37A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84EA9F-09D2-472C-CCB2-B49AA472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3E816-D6B3-59B6-E137-7A219F99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0166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9EFF-CD26-7FD5-4A5C-02B7B048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F5003-6131-5C0A-9999-3A8AC6F1C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AB283-6894-B521-0045-8D4306D4A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E1810-1986-C442-7965-2E47A225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7B4A4-620D-7941-1874-8210483A4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3EA5-A66F-F7D8-F515-8E6ABBDE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3195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833A-00BB-570D-AFEA-D2D67206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91023-4E6A-512C-B5BC-2F86F028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26AD0-037A-2A51-D258-264B1979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6B5D-E74F-93A8-93F8-3E7B003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8A5F6-E6F8-CF56-1F0E-B00641F6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E0CFC-6DD2-BE39-C03A-190891FD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162265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BD11A-61C3-2A30-37E2-788D05E5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B4405-268A-16CD-3057-85ACE233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34DD-6092-8690-5327-6D6E926E3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582DF-1495-7A43-9330-2EF2809FB08D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08B3A-F8BB-A461-49CE-E5E02A378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F00-9FE7-44B1-88DC-4970E6FAD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952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nkd.in/dyV7VDK6" TargetMode="External"/><Relationship Id="rId7" Type="http://schemas.openxmlformats.org/officeDocument/2006/relationships/hyperlink" Target="https://www.palisadoes.org/slac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ecanproject.github.io/contact.html" TargetMode="External"/><Relationship Id="rId5" Type="http://schemas.openxmlformats.org/officeDocument/2006/relationships/hyperlink" Target="https://lnkd.in/dJhqR8Cj" TargetMode="External"/><Relationship Id="rId4" Type="http://schemas.openxmlformats.org/officeDocument/2006/relationships/hyperlink" Target="https://lnkd.in/dDZdJRV7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Sagar2366" TargetMode="External"/><Relationship Id="rId5" Type="http://schemas.openxmlformats.org/officeDocument/2006/relationships/hyperlink" Target="https://twitter.com/me_sagar_utekar" TargetMode="External"/><Relationship Id="rId4" Type="http://schemas.openxmlformats.org/officeDocument/2006/relationships/hyperlink" Target="https://www.linkedin.com/in/sagar-utekar/" TargetMode="External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8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&#10;&#10;Description automatically generated with low confidence">
            <a:extLst>
              <a:ext uri="{FF2B5EF4-FFF2-40B4-BE49-F238E27FC236}">
                <a16:creationId xmlns:a16="http://schemas.microsoft.com/office/drawing/2014/main" id="{AF001CD2-6EF5-0D32-26EE-AC75C97922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01" r="9092" b="10078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114" name="Rectangle 8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>
                <a:latin typeface="Calibri" panose="020F0502020204030204" pitchFamily="34" charset="0"/>
                <a:cs typeface="Calibri" panose="020F0502020204030204" pitchFamily="34" charset="0"/>
              </a:rPr>
              <a:t>ACE CKAD in first go</a:t>
            </a: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58485" y="3654691"/>
            <a:ext cx="3017519" cy="90610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300" b="1"/>
              <a:t>SAGAR UTEKAR</a:t>
            </a:r>
          </a:p>
          <a:p>
            <a:pPr algn="l">
              <a:spcAft>
                <a:spcPts val="600"/>
              </a:spcAft>
            </a:pPr>
            <a:r>
              <a:rPr lang="en-US" sz="1300" b="1"/>
              <a:t>VMWare Software India PVT. LTD.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1300"/>
          </a:p>
        </p:txBody>
      </p:sp>
      <p:sp>
        <p:nvSpPr>
          <p:cNvPr id="115" name="Rectangle 8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6" name="Rectangle 9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ctangle 163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20090" y="0"/>
            <a:ext cx="8413995" cy="51435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065186" y="0"/>
            <a:ext cx="8078814" cy="51435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288029" y="273843"/>
            <a:ext cx="5373370" cy="99417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111111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me</a:t>
            </a:r>
          </a:p>
        </p:txBody>
      </p:sp>
      <p:pic>
        <p:nvPicPr>
          <p:cNvPr id="2" name="Picture 1" descr="A person sitting on the ground&#10;&#10;Description automatically generated with medium confidence">
            <a:extLst>
              <a:ext uri="{FF2B5EF4-FFF2-40B4-BE49-F238E27FC236}">
                <a16:creationId xmlns:a16="http://schemas.microsoft.com/office/drawing/2014/main" id="{06EED13A-1E03-5635-F794-798E3D576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9" r="6534" b="2"/>
          <a:stretch/>
        </p:blipFill>
        <p:spPr>
          <a:xfrm>
            <a:off x="360045" y="806803"/>
            <a:ext cx="2569467" cy="3529533"/>
          </a:xfrm>
          <a:prstGeom prst="rect">
            <a:avLst/>
          </a:prstGeom>
        </p:spPr>
      </p:pic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290636" y="1516950"/>
            <a:ext cx="5370763" cy="311577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W</a:t>
            </a:r>
            <a:r>
              <a:rPr lang="en-US" sz="1200" dirty="0">
                <a:sym typeface="Arial"/>
              </a:rPr>
              <a:t>orking as MTS3 Site Reliability Engineer at VMWare Software India PVT. LTD.</a:t>
            </a: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ym typeface="Arial"/>
              </a:rPr>
              <a:t>Open-Source Enthusiast, A firm believer in the power of community education.</a:t>
            </a: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ym typeface="Arial"/>
              </a:rPr>
              <a:t>Google Summer Of Code Admin since 2018, Mentor, Mentee 2022 @</a:t>
            </a:r>
            <a:r>
              <a:rPr lang="en-US" sz="1200" dirty="0" err="1">
                <a:sym typeface="Arial"/>
              </a:rPr>
              <a:t>PEcAn</a:t>
            </a:r>
            <a:r>
              <a:rPr lang="en-US" sz="1200" dirty="0">
                <a:sym typeface="Arial"/>
              </a:rPr>
              <a:t> Project</a:t>
            </a: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>
              <a:sym typeface="Arial"/>
            </a:endParaRP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 err="1">
                <a:sym typeface="Arial"/>
              </a:rPr>
              <a:t>GSoD</a:t>
            </a:r>
            <a:r>
              <a:rPr lang="en-US" sz="1200" dirty="0">
                <a:sym typeface="Arial"/>
              </a:rPr>
              <a:t>, </a:t>
            </a:r>
            <a:r>
              <a:rPr lang="en-US" sz="1200" dirty="0" err="1">
                <a:sym typeface="Arial"/>
              </a:rPr>
              <a:t>GSSoC</a:t>
            </a:r>
            <a:r>
              <a:rPr lang="en-US" sz="1200" dirty="0">
                <a:sym typeface="Arial"/>
              </a:rPr>
              <a:t>, </a:t>
            </a:r>
            <a:r>
              <a:rPr lang="en-US" sz="1200" dirty="0" err="1">
                <a:sym typeface="Arial"/>
              </a:rPr>
              <a:t>Github</a:t>
            </a:r>
            <a:r>
              <a:rPr lang="en-US" sz="1200" dirty="0">
                <a:sym typeface="Arial"/>
              </a:rPr>
              <a:t> Externship, SIH mentor</a:t>
            </a: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ym typeface="Arial"/>
              </a:rPr>
              <a:t>CKS | CKA | CKAD | EX180 | Prometheus | Terraform Certified</a:t>
            </a: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200" dirty="0">
              <a:sym typeface="Arial"/>
            </a:endParaRPr>
          </a:p>
          <a:p>
            <a:pPr marL="214313" indent="-228600" defTabSz="914400">
              <a:lnSpc>
                <a:spcPct val="90000"/>
              </a:lnSpc>
              <a:spcBef>
                <a:spcPts val="3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ym typeface="Arial"/>
              </a:rPr>
              <a:t>Mentored 5000+ students &amp; professionals across India for career guidance, Job Search, Open Source, Cloud Native</a:t>
            </a:r>
            <a:endParaRPr lang="en-US" sz="1200" dirty="0"/>
          </a:p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28650" y="628649"/>
            <a:ext cx="3143250" cy="40040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111111"/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What’s on the Agenda ?</a:t>
            </a:r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976749" y="628649"/>
            <a:ext cx="4538601" cy="40040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CKAD ?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Who should take the CKAD exam ?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How to register for the exam ?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CKAD Curriculum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Exam preparation tips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Helpful tips and tricks during Exam 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Resources</a:t>
            </a:r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Kubectl</a:t>
            </a:r>
            <a:r>
              <a:rPr lang="en-US" sz="1200" dirty="0"/>
              <a:t> </a:t>
            </a:r>
            <a:r>
              <a:rPr lang="en-US" sz="1200" dirty="0" err="1"/>
              <a:t>cheatsheet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Bef>
                <a:spcPts val="1333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Example questions</a:t>
            </a:r>
          </a:p>
          <a:p>
            <a:pPr marL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1400"/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266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28650" y="417891"/>
            <a:ext cx="7886700" cy="85012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111111"/>
            </a:pPr>
            <a:r>
              <a:rPr lang="en-US" sz="3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CKAD?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232B6EA-5BAC-F10C-51A4-75D384585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096128"/>
              </p:ext>
            </p:extLst>
          </p:nvPr>
        </p:nvGraphicFramePr>
        <p:xfrm>
          <a:off x="628650" y="1371600"/>
          <a:ext cx="78867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177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64">
            <a:extLst>
              <a:ext uri="{FF2B5EF4-FFF2-40B4-BE49-F238E27FC236}">
                <a16:creationId xmlns:a16="http://schemas.microsoft.com/office/drawing/2014/main" id="{1C4A7C96-9E71-4CE8-ADCD-504C0D52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4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798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111111"/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ROLES IN TYPICAL OPEN-SOURCE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91AE2C-C767-AB3F-AB2B-4B03AC21A951}"/>
              </a:ext>
            </a:extLst>
          </p:cNvPr>
          <p:cNvSpPr txBox="1"/>
          <p:nvPr/>
        </p:nvSpPr>
        <p:spPr>
          <a:xfrm>
            <a:off x="1496786" y="1500186"/>
            <a:ext cx="6148057" cy="309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500"/>
              <a:t>Author/Owner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500"/>
              <a:t>Maintainers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500"/>
              <a:t>Contributors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500"/>
              <a:t>Community Members/Users</a:t>
            </a:r>
          </a:p>
        </p:txBody>
      </p:sp>
    </p:spTree>
    <p:extLst>
      <p:ext uri="{BB962C8B-B14F-4D97-AF65-F5344CB8AC3E}">
        <p14:creationId xmlns:p14="http://schemas.microsoft.com/office/powerpoint/2010/main" val="214812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424700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18041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28650" y="190047"/>
            <a:ext cx="7886700" cy="954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ct val="111111"/>
            </a:pPr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to chose an open-source project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3391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D780F-07F6-106F-CC88-776B6A36DD60}"/>
              </a:ext>
            </a:extLst>
          </p:cNvPr>
          <p:cNvSpPr txBox="1"/>
          <p:nvPr/>
        </p:nvSpPr>
        <p:spPr>
          <a:xfrm>
            <a:off x="628650" y="1858518"/>
            <a:ext cx="7886700" cy="2770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</a:rPr>
              <a:t>Project with License file and following Open-Source guidelines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/>
              <a:t>Project, community, Maintainers are active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/>
              <a:t>Availability of Good First </a:t>
            </a:r>
            <a:r>
              <a:rPr lang="en-US" sz="1200" b="0" i="0">
                <a:effectLst/>
              </a:rPr>
              <a:t>Open issues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/>
              <a:t>PRs getting merged actively, Issues getting closed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 b="0" i="0">
                <a:effectLst/>
              </a:rPr>
              <a:t>Active discussions, meetings in community forums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200"/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200"/>
              <a:t>Appreciating environment</a:t>
            </a:r>
            <a:endParaRPr lang="en-US" sz="1200" b="0" i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71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ands holding each other's wrists and interlinked to form a circle">
            <a:extLst>
              <a:ext uri="{FF2B5EF4-FFF2-40B4-BE49-F238E27FC236}">
                <a16:creationId xmlns:a16="http://schemas.microsoft.com/office/drawing/2014/main" id="{2E4C49C1-55E5-BEE6-2F8A-82C8E58A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1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26CAD-F01E-3217-41E6-BD6255D59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</a:pPr>
            <a:r>
              <a:rPr lang="en-US" sz="4400"/>
              <a:t>Community Links</a:t>
            </a: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0DF97733-B948-F72C-1206-AA1FC1D0E866}"/>
              </a:ext>
            </a:extLst>
          </p:cNvPr>
          <p:cNvSpPr txBox="1"/>
          <p:nvPr/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Docker Pune Slack - </a:t>
            </a:r>
            <a:r>
              <a:rPr lang="en-US" b="0" i="0">
                <a:solidFill>
                  <a:srgbClr val="FFFF00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https://lnkd.in/dyV7VDK6</a:t>
            </a:r>
            <a:br>
              <a:rPr lang="en-US" b="0" i="0">
                <a:effectLst/>
              </a:rPr>
            </a:br>
            <a:r>
              <a:rPr lang="en-US" b="0" i="0">
                <a:effectLst/>
              </a:rPr>
              <a:t>Docker Pune LinkedIn group - </a:t>
            </a:r>
            <a:r>
              <a:rPr lang="en-US" b="0" i="0">
                <a:solidFill>
                  <a:srgbClr val="FFFF00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https://lnkd.in/dDZdJRV7</a:t>
            </a:r>
            <a:endParaRPr lang="en-US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Docker Pune meet-up group - </a:t>
            </a:r>
            <a:r>
              <a:rPr lang="en-US" b="0" i="0">
                <a:solidFill>
                  <a:srgbClr val="FFFF00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https://lnkd.in/dJhqR8Cj</a:t>
            </a:r>
            <a:br>
              <a:rPr lang="en-US" b="0" i="0">
                <a:solidFill>
                  <a:srgbClr val="FFFF00"/>
                </a:solidFill>
                <a:effectLst/>
              </a:rPr>
            </a:br>
            <a:endParaRPr lang="en-US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0" i="0">
                <a:effectLst/>
              </a:rPr>
              <a:t>CNCF Pune meetup group - </a:t>
            </a:r>
            <a:r>
              <a:rPr lang="en-US" b="0" i="0">
                <a:solidFill>
                  <a:srgbClr val="FFFF00"/>
                </a:solidFill>
                <a:effectLst/>
              </a:rPr>
              <a:t>https://community.cncf.io/pune/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PEcAN Project Slack - </a:t>
            </a:r>
            <a:r>
              <a:rPr lang="en-US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https://pecanproject.github.io/contact.html</a:t>
            </a:r>
            <a:endParaRPr lang="en-US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The Palisadoes Foundation Slack - </a:t>
            </a:r>
            <a:r>
              <a:rPr lang="en-US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https://www.palisadoes.org/slack/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90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0EFB-03BD-E141-0263-51E982DC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CONNECT WITH ME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7BA321E-D239-77C1-6F69-0DC038FA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40" y="1152475"/>
            <a:ext cx="3155660" cy="3155660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8C7CC14-5ACA-59D3-003D-2DA49FFA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1" y="1257776"/>
            <a:ext cx="507980" cy="5079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75F616-56D7-16BE-EDEF-C1111C6E9B12}"/>
              </a:ext>
            </a:extLst>
          </p:cNvPr>
          <p:cNvSpPr txBox="1">
            <a:spLocks/>
          </p:cNvSpPr>
          <p:nvPr/>
        </p:nvSpPr>
        <p:spPr>
          <a:xfrm>
            <a:off x="311700" y="1317355"/>
            <a:ext cx="4694253" cy="2243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r>
              <a:rPr lang="en-US" sz="1700" dirty="0"/>
              <a:t>               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</a:t>
            </a:r>
            <a:r>
              <a:rPr lang="en-US" sz="1400" dirty="0">
                <a:solidFill>
                  <a:srgbClr val="C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sagar-utekar/</a:t>
            </a:r>
            <a:endParaRPr lang="en-US" sz="1400" dirty="0">
              <a:solidFill>
                <a:srgbClr val="C00000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1700" dirty="0"/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r>
              <a:rPr lang="en-US" sz="1700" dirty="0"/>
              <a:t>               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</a:t>
            </a:r>
            <a:r>
              <a:rPr lang="en-US" sz="1400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me_sagar_utekar</a:t>
            </a:r>
            <a:endParaRPr lang="en-US" sz="1400" dirty="0">
              <a:solidFill>
                <a:srgbClr val="C00000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1400" dirty="0"/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r>
              <a:rPr lang="en-US" sz="1700" dirty="0"/>
              <a:t>                </a:t>
            </a:r>
            <a:r>
              <a:rPr lang="en-US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sz="1400" dirty="0">
                <a:solidFill>
                  <a:srgbClr val="C0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Sagar2366</a:t>
            </a:r>
            <a:endParaRPr lang="en-US" sz="1700" b="1" dirty="0">
              <a:solidFill>
                <a:srgbClr val="C00000"/>
              </a:solidFill>
            </a:endParaRPr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1700" dirty="0"/>
          </a:p>
          <a:p>
            <a:pPr marL="114300" indent="0">
              <a:spcAft>
                <a:spcPts val="600"/>
              </a:spcAft>
              <a:buFont typeface="Wingdings" pitchFamily="2" charset="2"/>
              <a:buNone/>
            </a:pPr>
            <a:endParaRPr lang="en-US" sz="1700" dirty="0"/>
          </a:p>
        </p:txBody>
      </p:sp>
      <p:pic>
        <p:nvPicPr>
          <p:cNvPr id="8" name="Picture 7" descr="A picture containing ax, vector graphics&#10;&#10;Description automatically generated">
            <a:extLst>
              <a:ext uri="{FF2B5EF4-FFF2-40B4-BE49-F238E27FC236}">
                <a16:creationId xmlns:a16="http://schemas.microsoft.com/office/drawing/2014/main" id="{15F316BD-B47D-63C4-D719-3F17DD1BF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63" y="2119601"/>
            <a:ext cx="578677" cy="57867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6ECFD74-AD96-37B2-D065-07E50CC8F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6205" y="2902236"/>
            <a:ext cx="578676" cy="5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6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, wall, indoor&#10;&#10;Description automatically generated">
            <a:extLst>
              <a:ext uri="{FF2B5EF4-FFF2-40B4-BE49-F238E27FC236}">
                <a16:creationId xmlns:a16="http://schemas.microsoft.com/office/drawing/2014/main" id="{A0479875-2B58-1735-D674-17F3356089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50EFB-03BD-E141-0263-51E982DC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753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3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352</Words>
  <Application>Microsoft Macintosh PowerPoint</Application>
  <PresentationFormat>On-screen Show (16:9)</PresentationFormat>
  <Paragraphs>62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ACE CKAD in first go</vt:lpstr>
      <vt:lpstr>About me</vt:lpstr>
      <vt:lpstr>What’s on the Agenda ?</vt:lpstr>
      <vt:lpstr>What is CKAD?</vt:lpstr>
      <vt:lpstr>ROLES IN TYPICAL OPEN-SOURCE PROJECT</vt:lpstr>
      <vt:lpstr>How to chose an open-source project</vt:lpstr>
      <vt:lpstr>Community Links</vt:lpstr>
      <vt:lpstr>CONNECT WITH 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 your open-source journey !!</dc:title>
  <cp:lastModifiedBy>Sagar Utekar</cp:lastModifiedBy>
  <cp:revision>66</cp:revision>
  <dcterms:modified xsi:type="dcterms:W3CDTF">2023-03-03T19:12:12Z</dcterms:modified>
</cp:coreProperties>
</file>