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86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4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54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946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811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46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4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75AAB8-4F39-498C-8319-88F21EA58E2E}" type="datetimeFigureOut">
              <a:rPr lang="vi-VN" smtClean="0"/>
              <a:t>16/04/2023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49FF11-F09E-4820-87EA-6ACC11DE966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F4AE05-A5F3-4829-A5F9-A16B366E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59" y="868362"/>
            <a:ext cx="9538447" cy="2387600"/>
          </a:xfrm>
        </p:spPr>
        <p:txBody>
          <a:bodyPr/>
          <a:lstStyle/>
          <a:p>
            <a:r>
              <a:rPr lang="vi-VN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BartPho</a:t>
            </a:r>
            <a:r>
              <a:rPr lang="vi-VN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vi-VN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Model</a:t>
            </a:r>
            <a:endParaRPr lang="vi-VN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51D6CE-DD2C-4D2E-A073-9B3B2D3D9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Huỳnh</a:t>
            </a:r>
            <a:r>
              <a:rPr lang="vi-VN" dirty="0"/>
              <a:t> </a:t>
            </a:r>
            <a:r>
              <a:rPr lang="vi-VN" dirty="0" err="1"/>
              <a:t>Nguyễn</a:t>
            </a:r>
            <a:r>
              <a:rPr lang="vi-VN" dirty="0"/>
              <a:t> Huy Anh – 51900723</a:t>
            </a:r>
          </a:p>
          <a:p>
            <a:r>
              <a:rPr lang="vi-VN" dirty="0" err="1"/>
              <a:t>Liễu</a:t>
            </a:r>
            <a:r>
              <a:rPr lang="vi-VN" dirty="0"/>
              <a:t> Thanh Lâm - C1900015</a:t>
            </a:r>
          </a:p>
        </p:txBody>
      </p:sp>
    </p:spTree>
    <p:extLst>
      <p:ext uri="{BB962C8B-B14F-4D97-AF65-F5344CB8AC3E}">
        <p14:creationId xmlns:p14="http://schemas.microsoft.com/office/powerpoint/2010/main" val="13798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BDF97C-7E4D-4BEF-97A2-3BE9DB41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Motivation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181ED4-E708-44B2-BC25-DA80B089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Pretrained language MODEL(Bert and ITs VARIANT)</a:t>
            </a:r>
          </a:p>
          <a:p>
            <a:r>
              <a:rPr lang="vi-VN" b="0" i="0" u="none" strike="noStrike" dirty="0">
                <a:solidFill>
                  <a:srgbClr val="2E2E2E"/>
                </a:solidFill>
                <a:effectLst/>
              </a:rPr>
              <a:t>A </a:t>
            </a:r>
            <a:r>
              <a:rPr lang="vi-VN" b="0" i="0" u="none" strike="noStrike" dirty="0" err="1">
                <a:solidFill>
                  <a:srgbClr val="2E2E2E"/>
                </a:solidFill>
                <a:effectLst/>
              </a:rPr>
              <a:t>bidirectionality</a:t>
            </a:r>
            <a:r>
              <a:rPr lang="vi-VN" b="0" i="0" u="none" strike="noStrike" dirty="0">
                <a:solidFill>
                  <a:srgbClr val="2E2E2E"/>
                </a:solidFill>
                <a:effectLst/>
              </a:rPr>
              <a:t> </a:t>
            </a:r>
            <a:r>
              <a:rPr lang="vi-VN" b="0" i="0" u="none" strike="noStrike" dirty="0" err="1">
                <a:solidFill>
                  <a:srgbClr val="2E2E2E"/>
                </a:solidFill>
                <a:effectLst/>
              </a:rPr>
              <a:t>nature</a:t>
            </a:r>
            <a:r>
              <a:rPr lang="vi-VN" b="0" i="0" u="none" strike="noStrike" dirty="0">
                <a:solidFill>
                  <a:srgbClr val="2E2E2E"/>
                </a:solidFill>
                <a:effectLst/>
              </a:rPr>
              <a:t> </a:t>
            </a:r>
            <a:endParaRPr lang="en-US" b="0" i="0" u="none" strike="noStrike" dirty="0">
              <a:solidFill>
                <a:srgbClr val="2E2E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pretrained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-to-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(seq2seq)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BART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T5)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Vietnamese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aper Walkthrough: Bidirectional Encoder Representations from Transformers ( BERT)">
            <a:extLst>
              <a:ext uri="{FF2B5EF4-FFF2-40B4-BE49-F238E27FC236}">
                <a16:creationId xmlns:a16="http://schemas.microsoft.com/office/drawing/2014/main" id="{3E4912F6-746C-43FD-A1AB-AFDDBC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6" y="3724613"/>
            <a:ext cx="6606988" cy="264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7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BDF97C-7E4D-4BEF-97A2-3BE9DB41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Motivation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181ED4-E708-44B2-BC25-DA80B0897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2519"/>
                <a:ext cx="10515600" cy="4351338"/>
              </a:xfrm>
            </p:spPr>
            <p:txBody>
              <a:bodyPr/>
              <a:lstStyle/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vi-V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𝐵𝐴𝑅𝑇𝑝h</m:t>
                    </m:r>
                    <m:sSub>
                      <m:sSub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𝑠𝑦𝑙𝑙𝑎𝑏𝑙𝑒</m:t>
                        </m:r>
                      </m:sub>
                    </m:sSub>
                  </m:oMath>
                </a14:m>
                <a:r>
                  <a:rPr lang="vi-VN" dirty="0"/>
                  <a:t> </a:t>
                </a:r>
                <a:r>
                  <a:rPr lang="vi-VN" dirty="0" err="1"/>
                  <a:t>and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𝐵𝐴𝑅𝑇𝑝h</m:t>
                    </m:r>
                    <m:sSub>
                      <m:sSub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sub>
                    </m:sSub>
                  </m:oMath>
                </a14:m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181ED4-E708-44B2-BC25-DA80B0897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2519"/>
                <a:ext cx="10515600" cy="4351338"/>
              </a:xfrm>
              <a:blipFill>
                <a:blip r:embed="rId2"/>
                <a:stretch>
                  <a:fillRect l="-348" t="-1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112E81B6-B635-4565-B4A9-71A496BC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82" y="2448034"/>
            <a:ext cx="6963036" cy="40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4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BDF97C-7E4D-4BEF-97A2-3BE9DB41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Architecture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181ED4-E708-44B2-BC25-DA80B089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standard architecture T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ransformer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GeLU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vi-V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i="0" u="none" strike="noStrike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types of noise in the noising function: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infilling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Text infilling: sample text spans from a Poisson distribution and replace each span with a single special mask token.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Sentence permutation: consecutive sentences are grouped to generate sentence blocks of 512 tokens, and sentences in each block are then shuffled in random order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 stage of pretrained: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corrupting the input text with an arbitrary noising function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learning to reconstruct the original text</a:t>
            </a:r>
            <a:endParaRPr lang="vi-V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  <a:p>
            <a:endParaRPr lang="en-US" b="0" i="0" u="none" strike="noStrike" dirty="0">
              <a:solidFill>
                <a:srgbClr val="2E2E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55FF29-F7C0-49DC-AE1B-0188153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91" y="5683624"/>
            <a:ext cx="7487618" cy="8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2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FBD21F-DDE8-49CB-A66E-1289B2A7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Training</a:t>
            </a:r>
            <a:r>
              <a:rPr lang="vi-VN" dirty="0"/>
              <a:t> </a:t>
            </a:r>
            <a:r>
              <a:rPr lang="vi-VN" dirty="0" err="1"/>
              <a:t>Data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27833BA4-CCD7-498F-80EE-ACACBE30FD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729527"/>
                  </p:ext>
                </p:extLst>
              </p:nvPr>
            </p:nvGraphicFramePr>
            <p:xfrm>
              <a:off x="1023938" y="2286000"/>
              <a:ext cx="9720261" cy="3202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0087">
                      <a:extLst>
                        <a:ext uri="{9D8B030D-6E8A-4147-A177-3AD203B41FA5}">
                          <a16:colId xmlns:a16="http://schemas.microsoft.com/office/drawing/2014/main" val="1867074369"/>
                        </a:ext>
                      </a:extLst>
                    </a:gridCol>
                    <a:gridCol w="3240087">
                      <a:extLst>
                        <a:ext uri="{9D8B030D-6E8A-4147-A177-3AD203B41FA5}">
                          <a16:colId xmlns:a16="http://schemas.microsoft.com/office/drawing/2014/main" val="2999673837"/>
                        </a:ext>
                      </a:extLst>
                    </a:gridCol>
                    <a:gridCol w="3240087">
                      <a:extLst>
                        <a:ext uri="{9D8B030D-6E8A-4147-A177-3AD203B41FA5}">
                          <a16:colId xmlns:a16="http://schemas.microsoft.com/office/drawing/2014/main" val="1699827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300" i="1" dirty="0" smtClean="0">
                                    <a:latin typeface="+mj-lt"/>
                                  </a:rPr>
                                  <m:t>𝐵𝑎𝑟𝑡𝑝h</m:t>
                                </m:r>
                                <m:sSub>
                                  <m:sSubPr>
                                    <m:ctrlPr>
                                      <a:rPr lang="vi-VN" sz="2300" i="1" dirty="0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300" i="1" dirty="0" smtClean="0">
                                        <a:latin typeface="+mj-lt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vi-VN" sz="2300" i="1" dirty="0" smtClean="0">
                                        <a:latin typeface="+mj-lt"/>
                                      </a:rPr>
                                      <m:t>𝑤𝑜𝑟𝑑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300" i="1" dirty="0" smtClean="0">
                                    <a:latin typeface="+mj-lt"/>
                                  </a:rPr>
                                  <m:t>𝐵𝑎𝑟𝑡𝑝h</m:t>
                                </m:r>
                                <m:sSub>
                                  <m:sSubPr>
                                    <m:ctrlPr>
                                      <a:rPr lang="vi-VN" sz="2300" i="1" dirty="0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300" i="1" dirty="0" smtClean="0">
                                        <a:latin typeface="+mj-lt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300" i="1" dirty="0" smtClean="0">
                                        <a:latin typeface="+mj-lt"/>
                                      </a:rPr>
                                      <m:t>syllable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84994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Corpus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20GB </a:t>
                          </a:r>
                          <a:r>
                            <a:rPr lang="vi-VN" sz="2300" dirty="0" err="1">
                              <a:latin typeface="+mj-lt"/>
                            </a:rPr>
                            <a:t>of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uncompressed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texts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4B </a:t>
                          </a:r>
                          <a:r>
                            <a:rPr lang="vi-VN" sz="2300" dirty="0" err="1">
                              <a:latin typeface="+mj-lt"/>
                            </a:rPr>
                            <a:t>syllable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tokens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260939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Tokenizer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vocabulary of 64K 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subword</a:t>
                          </a: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types</a:t>
                          </a:r>
                          <a:r>
                            <a:rPr lang="vi-VN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23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and</a:t>
                          </a:r>
                          <a:r>
                            <a:rPr lang="vi-VN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BPE</a:t>
                          </a: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Sub-syllable units and select a vocabulary of the top 40K most frequent types</a:t>
                          </a:r>
                          <a:endParaRPr lang="vi-VN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249708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420M </a:t>
                          </a:r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396M </a:t>
                          </a:r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643648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27833BA4-CCD7-498F-80EE-ACACBE30FD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729527"/>
                  </p:ext>
                </p:extLst>
              </p:nvPr>
            </p:nvGraphicFramePr>
            <p:xfrm>
              <a:off x="1023938" y="2286000"/>
              <a:ext cx="9720261" cy="3202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0087">
                      <a:extLst>
                        <a:ext uri="{9D8B030D-6E8A-4147-A177-3AD203B41FA5}">
                          <a16:colId xmlns:a16="http://schemas.microsoft.com/office/drawing/2014/main" val="1867074369"/>
                        </a:ext>
                      </a:extLst>
                    </a:gridCol>
                    <a:gridCol w="3240087">
                      <a:extLst>
                        <a:ext uri="{9D8B030D-6E8A-4147-A177-3AD203B41FA5}">
                          <a16:colId xmlns:a16="http://schemas.microsoft.com/office/drawing/2014/main" val="2999673837"/>
                        </a:ext>
                      </a:extLst>
                    </a:gridCol>
                    <a:gridCol w="3240087">
                      <a:extLst>
                        <a:ext uri="{9D8B030D-6E8A-4147-A177-3AD203B41FA5}">
                          <a16:colId xmlns:a16="http://schemas.microsoft.com/office/drawing/2014/main" val="1699827742"/>
                        </a:ext>
                      </a:extLst>
                    </a:gridCol>
                  </a:tblGrid>
                  <a:tr h="474218">
                    <a:tc>
                      <a:txBody>
                        <a:bodyPr/>
                        <a:lstStyle/>
                        <a:p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84524" marR="84524">
                        <a:blipFill>
                          <a:blip r:embed="rId2"/>
                          <a:stretch>
                            <a:fillRect l="-100188" t="-2564" r="-100752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84524" marR="84524">
                        <a:blipFill>
                          <a:blip r:embed="rId2"/>
                          <a:stretch>
                            <a:fillRect l="-200188" t="-2564" r="-752" b="-6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9941069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Corpus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20GB </a:t>
                          </a:r>
                          <a:r>
                            <a:rPr lang="vi-VN" sz="2300" dirty="0" err="1">
                              <a:latin typeface="+mj-lt"/>
                            </a:rPr>
                            <a:t>of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uncompressed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texts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4B </a:t>
                          </a:r>
                          <a:r>
                            <a:rPr lang="vi-VN" sz="2300" dirty="0" err="1">
                              <a:latin typeface="+mj-lt"/>
                            </a:rPr>
                            <a:t>syllable</a:t>
                          </a:r>
                          <a:r>
                            <a:rPr lang="vi-VN" sz="2300" dirty="0">
                              <a:latin typeface="+mj-lt"/>
                            </a:rPr>
                            <a:t> </a:t>
                          </a:r>
                          <a:r>
                            <a:rPr lang="vi-VN" sz="2300" dirty="0" err="1">
                              <a:latin typeface="+mj-lt"/>
                            </a:rPr>
                            <a:t>tokens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2609395527"/>
                      </a:ext>
                    </a:extLst>
                  </a:tr>
                  <a:tr h="149352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Tokenizer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vocabulary of 64K 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subword</a:t>
                          </a: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types</a:t>
                          </a:r>
                          <a:r>
                            <a:rPr lang="vi-VN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23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and</a:t>
                          </a:r>
                          <a:r>
                            <a:rPr lang="vi-VN" sz="23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BPE</a:t>
                          </a: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Sub-syllable units and select a vocabulary of the top 40K most frequent types</a:t>
                          </a:r>
                          <a:endParaRPr lang="vi-VN" sz="2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2497084678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420M </a:t>
                          </a:r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tc>
                      <a:txBody>
                        <a:bodyPr/>
                        <a:lstStyle/>
                        <a:p>
                          <a:r>
                            <a:rPr lang="vi-VN" sz="2300" dirty="0">
                              <a:latin typeface="+mj-lt"/>
                            </a:rPr>
                            <a:t>396M </a:t>
                          </a:r>
                          <a:r>
                            <a:rPr lang="vi-VN" sz="2300" dirty="0" err="1">
                              <a:latin typeface="+mj-lt"/>
                            </a:rPr>
                            <a:t>parameters</a:t>
                          </a:r>
                          <a:endParaRPr lang="vi-VN" sz="2300" dirty="0">
                            <a:latin typeface="+mj-lt"/>
                          </a:endParaRPr>
                        </a:p>
                      </a:txBody>
                      <a:tcPr marL="84524" marR="84524"/>
                    </a:tc>
                    <a:extLst>
                      <a:ext uri="{0D108BD9-81ED-4DB2-BD59-A6C34878D82A}">
                        <a16:rowId xmlns:a16="http://schemas.microsoft.com/office/drawing/2014/main" val="643648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25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FBD21F-DDE8-49CB-A66E-1289B2A7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Optimization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50D2CD6-A44C-477E-8BE8-2DACCBC9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000" dirty="0" err="1">
                <a:latin typeface="+mj-lt"/>
              </a:rPr>
              <a:t>Adam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with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batch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size</a:t>
            </a:r>
            <a:r>
              <a:rPr lang="vi-VN" sz="3000" dirty="0">
                <a:latin typeface="+mj-lt"/>
              </a:rPr>
              <a:t> 512 </a:t>
            </a:r>
            <a:r>
              <a:rPr lang="vi-VN" sz="3000" dirty="0" err="1">
                <a:latin typeface="+mj-lt"/>
              </a:rPr>
              <a:t>sequce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blocks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across</a:t>
            </a:r>
            <a:r>
              <a:rPr lang="vi-VN" sz="3000" dirty="0">
                <a:latin typeface="+mj-lt"/>
              </a:rPr>
              <a:t> 8 A100 </a:t>
            </a:r>
            <a:r>
              <a:rPr lang="vi-VN" sz="3000" dirty="0" err="1">
                <a:latin typeface="+mj-lt"/>
              </a:rPr>
              <a:t>GPUs</a:t>
            </a:r>
            <a:r>
              <a:rPr lang="vi-VN" sz="3000" dirty="0">
                <a:latin typeface="+mj-lt"/>
              </a:rPr>
              <a:t>(40GB) </a:t>
            </a:r>
            <a:r>
              <a:rPr lang="vi-VN" sz="3000" dirty="0" err="1">
                <a:latin typeface="+mj-lt"/>
              </a:rPr>
              <a:t>and</a:t>
            </a:r>
            <a:r>
              <a:rPr lang="vi-VN" sz="3000" dirty="0">
                <a:latin typeface="+mj-lt"/>
              </a:rPr>
              <a:t> a </a:t>
            </a:r>
            <a:r>
              <a:rPr lang="vi-VN" sz="3000" dirty="0" err="1">
                <a:latin typeface="+mj-lt"/>
              </a:rPr>
              <a:t>peak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learning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rate</a:t>
            </a:r>
            <a:r>
              <a:rPr lang="vi-VN" sz="3000" dirty="0">
                <a:latin typeface="+mj-lt"/>
              </a:rPr>
              <a:t> </a:t>
            </a:r>
            <a:r>
              <a:rPr lang="vi-VN" sz="3000" dirty="0" err="1">
                <a:latin typeface="+mj-lt"/>
              </a:rPr>
              <a:t>of</a:t>
            </a:r>
            <a:r>
              <a:rPr lang="vi-VN" sz="3000" dirty="0">
                <a:latin typeface="+mj-lt"/>
              </a:rPr>
              <a:t> 0.0001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is warmed up for 1.5 epochs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0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05066F-BBC9-495D-8E27-94EA205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n-lt"/>
              </a:rPr>
              <a:t>Evaluate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models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and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result</a:t>
            </a:r>
            <a:endParaRPr lang="vi-VN" dirty="0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A88657-ED61-41B2-8B14-1F27E71BD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3" y="2084832"/>
            <a:ext cx="4948518" cy="1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7A2131-D631-4601-9BE6-1FF1ECA9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42" y="4661647"/>
            <a:ext cx="7231427" cy="16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907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B6346ACF-2D38-4DA7-BC2C-35DC0885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514"/>
            <a:ext cx="10515600" cy="1325563"/>
          </a:xfrm>
        </p:spPr>
        <p:txBody>
          <a:bodyPr/>
          <a:lstStyle/>
          <a:p>
            <a:pPr algn="ctr"/>
            <a:r>
              <a:rPr lang="vi-VN" dirty="0" err="1"/>
              <a:t>Thank</a:t>
            </a:r>
            <a:r>
              <a:rPr lang="vi-VN" dirty="0"/>
              <a:t> </a:t>
            </a:r>
            <a:r>
              <a:rPr lang="vi-VN" dirty="0" err="1"/>
              <a:t>you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84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ông thể thiếu">
  <a:themeElements>
    <a:clrScheme name="Không thể thiếu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Không thể thiếu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hông thể thiếu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</TotalTime>
  <Words>227</Words>
  <Application>Microsoft Office PowerPoint</Application>
  <PresentationFormat>Màn hình rộng</PresentationFormat>
  <Paragraphs>34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Tahoma</vt:lpstr>
      <vt:lpstr>Times New Roman</vt:lpstr>
      <vt:lpstr>Tw Cen MT</vt:lpstr>
      <vt:lpstr>Tw Cen MT Condensed</vt:lpstr>
      <vt:lpstr>Wingdings 3</vt:lpstr>
      <vt:lpstr>Không thể thiếu</vt:lpstr>
      <vt:lpstr>BartPho Model</vt:lpstr>
      <vt:lpstr>Motivation</vt:lpstr>
      <vt:lpstr>Motivation</vt:lpstr>
      <vt:lpstr>Architecture</vt:lpstr>
      <vt:lpstr>Training Data</vt:lpstr>
      <vt:lpstr>Optimization</vt:lpstr>
      <vt:lpstr>Evaluate models and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bartPho</dc:title>
  <dc:creator>Admin</dc:creator>
  <cp:lastModifiedBy>Admin</cp:lastModifiedBy>
  <cp:revision>17</cp:revision>
  <dcterms:created xsi:type="dcterms:W3CDTF">2023-04-16T13:55:24Z</dcterms:created>
  <dcterms:modified xsi:type="dcterms:W3CDTF">2023-04-16T16:39:58Z</dcterms:modified>
</cp:coreProperties>
</file>