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9"/>
  </p:notesMasterIdLst>
  <p:sldIdLst>
    <p:sldId id="256" r:id="rId2"/>
    <p:sldId id="264" r:id="rId3"/>
    <p:sldId id="258" r:id="rId4"/>
    <p:sldId id="259" r:id="rId5"/>
    <p:sldId id="273" r:id="rId6"/>
    <p:sldId id="265" r:id="rId7"/>
    <p:sldId id="266" r:id="rId8"/>
    <p:sldId id="267" r:id="rId9"/>
    <p:sldId id="268" r:id="rId10"/>
    <p:sldId id="269" r:id="rId11"/>
    <p:sldId id="270" r:id="rId12"/>
    <p:sldId id="260" r:id="rId13"/>
    <p:sldId id="262" r:id="rId14"/>
    <p:sldId id="271"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D4F91-979F-44CB-948E-B11C129DCC19}"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E0B9E-D8F4-4573-AFDC-F58748816745}" type="slidenum">
              <a:rPr lang="en-US" smtClean="0"/>
              <a:t>‹#›</a:t>
            </a:fld>
            <a:endParaRPr lang="en-US"/>
          </a:p>
        </p:txBody>
      </p:sp>
    </p:spTree>
    <p:extLst>
      <p:ext uri="{BB962C8B-B14F-4D97-AF65-F5344CB8AC3E}">
        <p14:creationId xmlns:p14="http://schemas.microsoft.com/office/powerpoint/2010/main" val="290637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434130371"/>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3327626040"/>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0284545"/>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1347249090"/>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9503506"/>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1024081582"/>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955730951"/>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2103649507"/>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1113205951"/>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535E-7308-406F-9FE0-E61119142C3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1692359610"/>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6535E-7308-406F-9FE0-E61119142C31}"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297140478"/>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6535E-7308-406F-9FE0-E61119142C31}"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2247051310"/>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56535E-7308-406F-9FE0-E61119142C31}"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1666344909"/>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6535E-7308-406F-9FE0-E61119142C31}"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1590214996"/>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56535E-7308-406F-9FE0-E61119142C31}"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2795112439"/>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6535E-7308-406F-9FE0-E61119142C31}"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E27EA-844E-42A3-99B7-EFBE0CBDF370}" type="slidenum">
              <a:rPr lang="en-US" smtClean="0"/>
              <a:t>‹#›</a:t>
            </a:fld>
            <a:endParaRPr lang="en-US"/>
          </a:p>
        </p:txBody>
      </p:sp>
    </p:spTree>
    <p:extLst>
      <p:ext uri="{BB962C8B-B14F-4D97-AF65-F5344CB8AC3E}">
        <p14:creationId xmlns:p14="http://schemas.microsoft.com/office/powerpoint/2010/main" val="2158470308"/>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56535E-7308-406F-9FE0-E61119142C31}" type="datetimeFigureOut">
              <a:rPr lang="en-US" smtClean="0"/>
              <a:t>5/14/2024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51E27EA-844E-42A3-99B7-EFBE0CBDF370}" type="slidenum">
              <a:rPr lang="en-US" smtClean="0"/>
              <a:t>‹#›</a:t>
            </a:fld>
            <a:endParaRPr lang="en-US"/>
          </a:p>
        </p:txBody>
      </p:sp>
    </p:spTree>
    <p:extLst>
      <p:ext uri="{BB962C8B-B14F-4D97-AF65-F5344CB8AC3E}">
        <p14:creationId xmlns:p14="http://schemas.microsoft.com/office/powerpoint/2010/main" val="532912953"/>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Lst>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909" y="2051938"/>
            <a:ext cx="8596668" cy="1826581"/>
          </a:xfrm>
        </p:spPr>
        <p:txBody>
          <a:bodyPr/>
          <a:lstStyle/>
          <a:p>
            <a:pPr algn="ctr"/>
            <a:r>
              <a:rPr lang="en-US" b="1" dirty="0"/>
              <a:t>Data Visualization of Bird Strikes between 2000 – 2011</a:t>
            </a:r>
          </a:p>
        </p:txBody>
      </p:sp>
    </p:spTree>
    <p:extLst>
      <p:ext uri="{BB962C8B-B14F-4D97-AF65-F5344CB8AC3E}">
        <p14:creationId xmlns:p14="http://schemas.microsoft.com/office/powerpoint/2010/main" val="1448974242"/>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64EB-5D5E-E3FB-EB38-FA57FD749351}"/>
              </a:ext>
            </a:extLst>
          </p:cNvPr>
          <p:cNvSpPr>
            <a:spLocks noGrp="1"/>
          </p:cNvSpPr>
          <p:nvPr>
            <p:ph type="title"/>
          </p:nvPr>
        </p:nvSpPr>
        <p:spPr/>
        <p:txBody>
          <a:bodyPr/>
          <a:lstStyle/>
          <a:p>
            <a:r>
              <a:rPr lang="en-IN" dirty="0"/>
              <a:t>The altitude of the airplanes at the time of the strike</a:t>
            </a:r>
          </a:p>
        </p:txBody>
      </p:sp>
      <p:pic>
        <p:nvPicPr>
          <p:cNvPr id="4" name="Picture 3">
            <a:extLst>
              <a:ext uri="{FF2B5EF4-FFF2-40B4-BE49-F238E27FC236}">
                <a16:creationId xmlns:a16="http://schemas.microsoft.com/office/drawing/2014/main" id="{657FBFFC-B652-F20D-2783-9E605B0B3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945" y="1823884"/>
            <a:ext cx="7523446" cy="4424516"/>
          </a:xfrm>
          <a:prstGeom prst="rect">
            <a:avLst/>
          </a:prstGeom>
        </p:spPr>
      </p:pic>
    </p:spTree>
    <p:extLst>
      <p:ext uri="{BB962C8B-B14F-4D97-AF65-F5344CB8AC3E}">
        <p14:creationId xmlns:p14="http://schemas.microsoft.com/office/powerpoint/2010/main" val="4181656546"/>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45">
                                          <p:stCondLst>
                                            <p:cond delay="0"/>
                                          </p:stCondLst>
                                        </p:cTn>
                                        <p:tgtEl>
                                          <p:spTgt spid="2"/>
                                        </p:tgtEl>
                                      </p:cBhvr>
                                    </p:animEffect>
                                    <p:anim calcmode="lin" valueType="num">
                                      <p:cBhvr>
                                        <p:cTn id="8" dur="455"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13" dur="6">
                                          <p:stCondLst>
                                            <p:cond delay="162"/>
                                          </p:stCondLst>
                                        </p:cTn>
                                        <p:tgtEl>
                                          <p:spTgt spid="2"/>
                                        </p:tgtEl>
                                      </p:cBhvr>
                                      <p:to x="100000" y="60000"/>
                                    </p:animScale>
                                    <p:animScale>
                                      <p:cBhvr>
                                        <p:cTn id="14" dur="41" decel="50000">
                                          <p:stCondLst>
                                            <p:cond delay="169"/>
                                          </p:stCondLst>
                                        </p:cTn>
                                        <p:tgtEl>
                                          <p:spTgt spid="2"/>
                                        </p:tgtEl>
                                      </p:cBhvr>
                                      <p:to x="100000" y="100000"/>
                                    </p:animScale>
                                    <p:animScale>
                                      <p:cBhvr>
                                        <p:cTn id="15" dur="6">
                                          <p:stCondLst>
                                            <p:cond delay="328"/>
                                          </p:stCondLst>
                                        </p:cTn>
                                        <p:tgtEl>
                                          <p:spTgt spid="2"/>
                                        </p:tgtEl>
                                      </p:cBhvr>
                                      <p:to x="100000" y="80000"/>
                                    </p:animScale>
                                    <p:animScale>
                                      <p:cBhvr>
                                        <p:cTn id="16" dur="41" decel="50000">
                                          <p:stCondLst>
                                            <p:cond delay="334"/>
                                          </p:stCondLst>
                                        </p:cTn>
                                        <p:tgtEl>
                                          <p:spTgt spid="2"/>
                                        </p:tgtEl>
                                      </p:cBhvr>
                                      <p:to x="100000" y="100000"/>
                                    </p:animScale>
                                    <p:animScale>
                                      <p:cBhvr>
                                        <p:cTn id="17" dur="6">
                                          <p:stCondLst>
                                            <p:cond delay="410"/>
                                          </p:stCondLst>
                                        </p:cTn>
                                        <p:tgtEl>
                                          <p:spTgt spid="2"/>
                                        </p:tgtEl>
                                      </p:cBhvr>
                                      <p:to x="100000" y="90000"/>
                                    </p:animScale>
                                    <p:animScale>
                                      <p:cBhvr>
                                        <p:cTn id="18" dur="41" decel="50000">
                                          <p:stCondLst>
                                            <p:cond delay="417"/>
                                          </p:stCondLst>
                                        </p:cTn>
                                        <p:tgtEl>
                                          <p:spTgt spid="2"/>
                                        </p:tgtEl>
                                      </p:cBhvr>
                                      <p:to x="100000" y="100000"/>
                                    </p:animScale>
                                    <p:animScale>
                                      <p:cBhvr>
                                        <p:cTn id="19" dur="6">
                                          <p:stCondLst>
                                            <p:cond delay="452"/>
                                          </p:stCondLst>
                                        </p:cTn>
                                        <p:tgtEl>
                                          <p:spTgt spid="2"/>
                                        </p:tgtEl>
                                      </p:cBhvr>
                                      <p:to x="100000" y="95000"/>
                                    </p:animScale>
                                    <p:animScale>
                                      <p:cBhvr>
                                        <p:cTn id="20" dur="41" decel="50000">
                                          <p:stCondLst>
                                            <p:cond delay="458"/>
                                          </p:stCondLst>
                                        </p:cTn>
                                        <p:tgtEl>
                                          <p:spTgt spid="2"/>
                                        </p:tgtEl>
                                      </p:cBhvr>
                                      <p:to x="100000" y="100000"/>
                                    </p:animScale>
                                  </p:childTnLst>
                                </p:cTn>
                              </p:par>
                            </p:childTnLst>
                          </p:cTn>
                        </p:par>
                        <p:par>
                          <p:cTn id="21" fill="hold">
                            <p:stCondLst>
                              <p:cond delay="500"/>
                            </p:stCondLst>
                            <p:childTnLst>
                              <p:par>
                                <p:cTn id="22" presetID="21"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A0FC-EF90-5B27-D0EC-43E5D5CACE1C}"/>
              </a:ext>
            </a:extLst>
          </p:cNvPr>
          <p:cNvSpPr>
            <a:spLocks noGrp="1"/>
          </p:cNvSpPr>
          <p:nvPr>
            <p:ph type="title"/>
          </p:nvPr>
        </p:nvSpPr>
        <p:spPr/>
        <p:txBody>
          <a:bodyPr/>
          <a:lstStyle/>
          <a:p>
            <a:r>
              <a:rPr lang="en-IN" dirty="0"/>
              <a:t>The phase of the flight at the time of strike</a:t>
            </a:r>
          </a:p>
        </p:txBody>
      </p:sp>
      <p:pic>
        <p:nvPicPr>
          <p:cNvPr id="4" name="Picture 3">
            <a:extLst>
              <a:ext uri="{FF2B5EF4-FFF2-40B4-BE49-F238E27FC236}">
                <a16:creationId xmlns:a16="http://schemas.microsoft.com/office/drawing/2014/main" id="{2D99039C-14EF-226F-401F-E0181D684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21" y="1699022"/>
            <a:ext cx="8188127" cy="4698411"/>
          </a:xfrm>
          <a:prstGeom prst="rect">
            <a:avLst/>
          </a:prstGeom>
        </p:spPr>
      </p:pic>
    </p:spTree>
    <p:extLst>
      <p:ext uri="{BB962C8B-B14F-4D97-AF65-F5344CB8AC3E}">
        <p14:creationId xmlns:p14="http://schemas.microsoft.com/office/powerpoint/2010/main" val="4023140640"/>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45">
                                          <p:stCondLst>
                                            <p:cond delay="0"/>
                                          </p:stCondLst>
                                        </p:cTn>
                                        <p:tgtEl>
                                          <p:spTgt spid="2"/>
                                        </p:tgtEl>
                                      </p:cBhvr>
                                    </p:animEffect>
                                    <p:anim calcmode="lin" valueType="num">
                                      <p:cBhvr>
                                        <p:cTn id="8" dur="455"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13" dur="6">
                                          <p:stCondLst>
                                            <p:cond delay="162"/>
                                          </p:stCondLst>
                                        </p:cTn>
                                        <p:tgtEl>
                                          <p:spTgt spid="2"/>
                                        </p:tgtEl>
                                      </p:cBhvr>
                                      <p:to x="100000" y="60000"/>
                                    </p:animScale>
                                    <p:animScale>
                                      <p:cBhvr>
                                        <p:cTn id="14" dur="41" decel="50000">
                                          <p:stCondLst>
                                            <p:cond delay="169"/>
                                          </p:stCondLst>
                                        </p:cTn>
                                        <p:tgtEl>
                                          <p:spTgt spid="2"/>
                                        </p:tgtEl>
                                      </p:cBhvr>
                                      <p:to x="100000" y="100000"/>
                                    </p:animScale>
                                    <p:animScale>
                                      <p:cBhvr>
                                        <p:cTn id="15" dur="6">
                                          <p:stCondLst>
                                            <p:cond delay="328"/>
                                          </p:stCondLst>
                                        </p:cTn>
                                        <p:tgtEl>
                                          <p:spTgt spid="2"/>
                                        </p:tgtEl>
                                      </p:cBhvr>
                                      <p:to x="100000" y="80000"/>
                                    </p:animScale>
                                    <p:animScale>
                                      <p:cBhvr>
                                        <p:cTn id="16" dur="41" decel="50000">
                                          <p:stCondLst>
                                            <p:cond delay="334"/>
                                          </p:stCondLst>
                                        </p:cTn>
                                        <p:tgtEl>
                                          <p:spTgt spid="2"/>
                                        </p:tgtEl>
                                      </p:cBhvr>
                                      <p:to x="100000" y="100000"/>
                                    </p:animScale>
                                    <p:animScale>
                                      <p:cBhvr>
                                        <p:cTn id="17" dur="6">
                                          <p:stCondLst>
                                            <p:cond delay="410"/>
                                          </p:stCondLst>
                                        </p:cTn>
                                        <p:tgtEl>
                                          <p:spTgt spid="2"/>
                                        </p:tgtEl>
                                      </p:cBhvr>
                                      <p:to x="100000" y="90000"/>
                                    </p:animScale>
                                    <p:animScale>
                                      <p:cBhvr>
                                        <p:cTn id="18" dur="41" decel="50000">
                                          <p:stCondLst>
                                            <p:cond delay="417"/>
                                          </p:stCondLst>
                                        </p:cTn>
                                        <p:tgtEl>
                                          <p:spTgt spid="2"/>
                                        </p:tgtEl>
                                      </p:cBhvr>
                                      <p:to x="100000" y="100000"/>
                                    </p:animScale>
                                    <p:animScale>
                                      <p:cBhvr>
                                        <p:cTn id="19" dur="6">
                                          <p:stCondLst>
                                            <p:cond delay="452"/>
                                          </p:stCondLst>
                                        </p:cTn>
                                        <p:tgtEl>
                                          <p:spTgt spid="2"/>
                                        </p:tgtEl>
                                      </p:cBhvr>
                                      <p:to x="100000" y="95000"/>
                                    </p:animScale>
                                    <p:animScale>
                                      <p:cBhvr>
                                        <p:cTn id="20" dur="41" decel="50000">
                                          <p:stCondLst>
                                            <p:cond delay="458"/>
                                          </p:stCondLst>
                                        </p:cTn>
                                        <p:tgtEl>
                                          <p:spTgt spid="2"/>
                                        </p:tgtEl>
                                      </p:cBhvr>
                                      <p:to x="100000" y="100000"/>
                                    </p:animScale>
                                  </p:childTnLst>
                                </p:cTn>
                              </p:par>
                            </p:childTnLst>
                          </p:cTn>
                        </p:par>
                        <p:par>
                          <p:cTn id="21" fill="hold">
                            <p:stCondLst>
                              <p:cond delay="500"/>
                            </p:stCondLst>
                            <p:childTnLst>
                              <p:par>
                                <p:cTn id="22" presetID="21"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572" y="334978"/>
            <a:ext cx="5880345" cy="585174"/>
          </a:xfrm>
          <a:noFill/>
        </p:spPr>
        <p:txBody>
          <a:bodyPr>
            <a:normAutofit fontScale="90000"/>
          </a:bodyPr>
          <a:lstStyle/>
          <a:p>
            <a:r>
              <a:rPr lang="en-US" dirty="0"/>
              <a:t>Result  1/2 :</a:t>
            </a:r>
          </a:p>
        </p:txBody>
      </p:sp>
      <p:pic>
        <p:nvPicPr>
          <p:cNvPr id="8" name="Picture 7">
            <a:extLst>
              <a:ext uri="{FF2B5EF4-FFF2-40B4-BE49-F238E27FC236}">
                <a16:creationId xmlns:a16="http://schemas.microsoft.com/office/drawing/2014/main" id="{741F71D5-8478-364B-0AB8-A51C98044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20" y="920152"/>
            <a:ext cx="10540180" cy="5388711"/>
          </a:xfrm>
          <a:prstGeom prst="rect">
            <a:avLst/>
          </a:prstGeom>
        </p:spPr>
      </p:pic>
    </p:spTree>
    <p:extLst>
      <p:ext uri="{BB962C8B-B14F-4D97-AF65-F5344CB8AC3E}">
        <p14:creationId xmlns:p14="http://schemas.microsoft.com/office/powerpoint/2010/main" val="964734721"/>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572" y="334978"/>
            <a:ext cx="5880345" cy="585174"/>
          </a:xfrm>
          <a:noFill/>
        </p:spPr>
        <p:txBody>
          <a:bodyPr>
            <a:normAutofit fontScale="90000"/>
          </a:bodyPr>
          <a:lstStyle/>
          <a:p>
            <a:r>
              <a:rPr lang="en-US" dirty="0"/>
              <a:t>Result  2/2 :</a:t>
            </a:r>
          </a:p>
        </p:txBody>
      </p:sp>
      <p:pic>
        <p:nvPicPr>
          <p:cNvPr id="5" name="Picture 4">
            <a:extLst>
              <a:ext uri="{FF2B5EF4-FFF2-40B4-BE49-F238E27FC236}">
                <a16:creationId xmlns:a16="http://schemas.microsoft.com/office/drawing/2014/main" id="{A58022C3-4408-9B46-B056-3F87864DD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522" y="1031775"/>
            <a:ext cx="9843083" cy="5334612"/>
          </a:xfrm>
          <a:prstGeom prst="rect">
            <a:avLst/>
          </a:prstGeom>
        </p:spPr>
      </p:pic>
    </p:spTree>
    <p:extLst>
      <p:ext uri="{BB962C8B-B14F-4D97-AF65-F5344CB8AC3E}">
        <p14:creationId xmlns:p14="http://schemas.microsoft.com/office/powerpoint/2010/main" val="155132974"/>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E1AE-4896-6F3B-AC66-2152C977AD1F}"/>
              </a:ext>
            </a:extLst>
          </p:cNvPr>
          <p:cNvSpPr>
            <a:spLocks noGrp="1"/>
          </p:cNvSpPr>
          <p:nvPr>
            <p:ph type="title"/>
          </p:nvPr>
        </p:nvSpPr>
        <p:spPr/>
        <p:txBody>
          <a:bodyPr/>
          <a:lstStyle/>
          <a:p>
            <a:r>
              <a:rPr lang="en-US" b="0" i="0" dirty="0">
                <a:solidFill>
                  <a:schemeClr val="accent2">
                    <a:lumMod val="60000"/>
                    <a:lumOff val="40000"/>
                  </a:schemeClr>
                </a:solidFill>
                <a:effectLst/>
                <a:highlight>
                  <a:srgbClr val="FFFFFF"/>
                </a:highlight>
                <a:latin typeface="Söhne"/>
              </a:rPr>
              <a:t>Recommendations for Mitigating Bird Strike Risks:</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384A195D-D045-CB22-DA45-EC5AF46F4F66}"/>
              </a:ext>
            </a:extLst>
          </p:cNvPr>
          <p:cNvSpPr>
            <a:spLocks noGrp="1"/>
          </p:cNvSpPr>
          <p:nvPr>
            <p:ph idx="1"/>
          </p:nvPr>
        </p:nvSpPr>
        <p:spPr>
          <a:xfrm>
            <a:off x="864147" y="2013105"/>
            <a:ext cx="8596668" cy="3880773"/>
          </a:xfrm>
        </p:spPr>
        <p:txBody>
          <a:bodyPr>
            <a:normAutofit/>
          </a:bodyPr>
          <a:lstStyle/>
          <a:p>
            <a:pPr algn="l">
              <a:buFont typeface="+mj-lt"/>
              <a:buAutoNum type="arabicPeriod"/>
            </a:pPr>
            <a:r>
              <a:rPr lang="en-IN" sz="2000" b="0" i="0" dirty="0">
                <a:solidFill>
                  <a:srgbClr val="0D0D0D"/>
                </a:solidFill>
                <a:effectLst/>
                <a:highlight>
                  <a:srgbClr val="FFFFFF"/>
                </a:highlight>
                <a:latin typeface="Söhne"/>
              </a:rPr>
              <a:t>Habitat Management: Control bird habitats near airports.</a:t>
            </a:r>
          </a:p>
          <a:p>
            <a:pPr algn="l">
              <a:buFont typeface="+mj-lt"/>
              <a:buAutoNum type="arabicPeriod"/>
            </a:pPr>
            <a:r>
              <a:rPr lang="en-IN" sz="2000" b="0" i="0" dirty="0">
                <a:solidFill>
                  <a:srgbClr val="0D0D0D"/>
                </a:solidFill>
                <a:effectLst/>
                <a:highlight>
                  <a:srgbClr val="FFFFFF"/>
                </a:highlight>
                <a:latin typeface="Söhne"/>
              </a:rPr>
              <a:t>Bird Detection Systems: Implement radar and infrared sensors.</a:t>
            </a:r>
          </a:p>
          <a:p>
            <a:pPr algn="l">
              <a:buFont typeface="+mj-lt"/>
              <a:buAutoNum type="arabicPeriod"/>
            </a:pPr>
            <a:r>
              <a:rPr lang="en-IN" sz="2000" b="0" i="0" dirty="0">
                <a:solidFill>
                  <a:srgbClr val="0D0D0D"/>
                </a:solidFill>
                <a:effectLst/>
                <a:highlight>
                  <a:srgbClr val="FFFFFF"/>
                </a:highlight>
                <a:latin typeface="Söhne"/>
              </a:rPr>
              <a:t>Aircraft Modifications: Enhance aircraft design for reduced susceptibility.</a:t>
            </a:r>
          </a:p>
          <a:p>
            <a:pPr algn="l">
              <a:buFont typeface="+mj-lt"/>
              <a:buAutoNum type="arabicPeriod"/>
            </a:pPr>
            <a:r>
              <a:rPr lang="en-IN" sz="2000" b="0" i="0" dirty="0">
                <a:solidFill>
                  <a:srgbClr val="0D0D0D"/>
                </a:solidFill>
                <a:effectLst/>
                <a:highlight>
                  <a:srgbClr val="FFFFFF"/>
                </a:highlight>
                <a:latin typeface="Söhne"/>
              </a:rPr>
              <a:t>Wildlife Control Measures: Deploy non-lethal methods to deter birds.</a:t>
            </a:r>
          </a:p>
          <a:p>
            <a:pPr algn="l">
              <a:buFont typeface="+mj-lt"/>
              <a:buAutoNum type="arabicPeriod"/>
            </a:pPr>
            <a:r>
              <a:rPr lang="en-IN" sz="2000" b="0" i="0" dirty="0">
                <a:solidFill>
                  <a:srgbClr val="0D0D0D"/>
                </a:solidFill>
                <a:effectLst/>
                <a:highlight>
                  <a:srgbClr val="FFFFFF"/>
                </a:highlight>
                <a:latin typeface="Söhne"/>
              </a:rPr>
              <a:t>Training and Awareness: Provide comprehensive training for aviation personnel.</a:t>
            </a:r>
          </a:p>
          <a:p>
            <a:pPr algn="l">
              <a:buFont typeface="+mj-lt"/>
              <a:buAutoNum type="arabicPeriod"/>
            </a:pPr>
            <a:r>
              <a:rPr lang="en-IN" sz="2000" b="0" i="0" dirty="0">
                <a:solidFill>
                  <a:srgbClr val="0D0D0D"/>
                </a:solidFill>
                <a:effectLst/>
                <a:highlight>
                  <a:srgbClr val="FFFFFF"/>
                </a:highlight>
                <a:latin typeface="Söhne"/>
              </a:rPr>
              <a:t>Collaborative Research: Foster collaboration to understand bird </a:t>
            </a:r>
            <a:r>
              <a:rPr lang="en-IN" sz="2000" b="0" i="0" dirty="0" err="1">
                <a:solidFill>
                  <a:srgbClr val="0D0D0D"/>
                </a:solidFill>
                <a:effectLst/>
                <a:highlight>
                  <a:srgbClr val="FFFFFF"/>
                </a:highlight>
                <a:latin typeface="Söhne"/>
              </a:rPr>
              <a:t>behavior</a:t>
            </a:r>
            <a:r>
              <a:rPr lang="en-IN" sz="2000" b="0" i="0" dirty="0">
                <a:solidFill>
                  <a:srgbClr val="0D0D0D"/>
                </a:solidFill>
                <a:effectLst/>
                <a:highlight>
                  <a:srgbClr val="FFFFFF"/>
                </a:highlight>
                <a:latin typeface="Söhne"/>
              </a:rPr>
              <a:t>.</a:t>
            </a:r>
          </a:p>
          <a:p>
            <a:pPr algn="l">
              <a:buFont typeface="+mj-lt"/>
              <a:buAutoNum type="arabicPeriod"/>
            </a:pPr>
            <a:r>
              <a:rPr lang="en-IN" sz="2000" b="0" i="0" dirty="0">
                <a:solidFill>
                  <a:srgbClr val="0D0D0D"/>
                </a:solidFill>
                <a:effectLst/>
                <a:highlight>
                  <a:srgbClr val="FFFFFF"/>
                </a:highlight>
                <a:latin typeface="Söhne"/>
              </a:rPr>
              <a:t>Regulatory Measures: Advocate for stringent regulations.</a:t>
            </a:r>
          </a:p>
          <a:p>
            <a:endParaRPr lang="en-IN" sz="2000" dirty="0"/>
          </a:p>
        </p:txBody>
      </p:sp>
    </p:spTree>
    <p:extLst>
      <p:ext uri="{BB962C8B-B14F-4D97-AF65-F5344CB8AC3E}">
        <p14:creationId xmlns:p14="http://schemas.microsoft.com/office/powerpoint/2010/main" val="916847457"/>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anim calcmode="lin" valueType="num">
                                      <p:cBhvr>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50"/>
                                        <p:tgtEl>
                                          <p:spTgt spid="3">
                                            <p:txEl>
                                              <p:pRg st="1" end="1"/>
                                            </p:txEl>
                                          </p:spTgt>
                                        </p:tgtEl>
                                      </p:cBhvr>
                                    </p:animEffect>
                                    <p:anim calcmode="lin" valueType="num">
                                      <p:cBhvr>
                                        <p:cTn id="18"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50"/>
                                        <p:tgtEl>
                                          <p:spTgt spid="3">
                                            <p:txEl>
                                              <p:pRg st="2" end="2"/>
                                            </p:txEl>
                                          </p:spTgt>
                                        </p:tgtEl>
                                      </p:cBhvr>
                                    </p:animEffect>
                                    <p:anim calcmode="lin" valueType="num">
                                      <p:cBhvr>
                                        <p:cTn id="24"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50"/>
                                        <p:tgtEl>
                                          <p:spTgt spid="3">
                                            <p:txEl>
                                              <p:pRg st="3" end="3"/>
                                            </p:txEl>
                                          </p:spTgt>
                                        </p:tgtEl>
                                      </p:cBhvr>
                                    </p:animEffect>
                                    <p:anim calcmode="lin" valueType="num">
                                      <p:cBhvr>
                                        <p:cTn id="30"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42"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50"/>
                                        <p:tgtEl>
                                          <p:spTgt spid="3">
                                            <p:txEl>
                                              <p:pRg st="4" end="4"/>
                                            </p:txEl>
                                          </p:spTgt>
                                        </p:tgtEl>
                                      </p:cBhvr>
                                    </p:animEffect>
                                    <p:anim calcmode="lin" valueType="num">
                                      <p:cBhvr>
                                        <p:cTn id="36"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1750"/>
                            </p:stCondLst>
                            <p:childTnLst>
                              <p:par>
                                <p:cTn id="39" presetID="42" presetClass="entr" presetSubtype="0" fill="hold" grpId="0"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250"/>
                                        <p:tgtEl>
                                          <p:spTgt spid="3">
                                            <p:txEl>
                                              <p:pRg st="5" end="5"/>
                                            </p:txEl>
                                          </p:spTgt>
                                        </p:tgtEl>
                                      </p:cBhvr>
                                    </p:animEffect>
                                    <p:anim calcmode="lin" valueType="num">
                                      <p:cBhvr>
                                        <p:cTn id="42"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250"/>
                                        <p:tgtEl>
                                          <p:spTgt spid="3">
                                            <p:txEl>
                                              <p:pRg st="6" end="6"/>
                                            </p:txEl>
                                          </p:spTgt>
                                        </p:tgtEl>
                                      </p:cBhvr>
                                    </p:animEffect>
                                    <p:anim calcmode="lin" valueType="num">
                                      <p:cBhvr>
                                        <p:cTn id="48"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2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6B91-F131-4F46-C492-FC8AC8DA6EB7}"/>
              </a:ext>
            </a:extLst>
          </p:cNvPr>
          <p:cNvSpPr>
            <a:spLocks noGrp="1"/>
          </p:cNvSpPr>
          <p:nvPr>
            <p:ph type="title"/>
          </p:nvPr>
        </p:nvSpPr>
        <p:spPr/>
        <p:txBody>
          <a:bodyPr/>
          <a:lstStyle/>
          <a:p>
            <a:r>
              <a:rPr lang="en-US" b="0" i="0" dirty="0">
                <a:solidFill>
                  <a:schemeClr val="accent1">
                    <a:lumMod val="75000"/>
                  </a:schemeClr>
                </a:solidFill>
                <a:effectLst/>
                <a:highlight>
                  <a:srgbClr val="FFFFFF"/>
                </a:highlight>
                <a:latin typeface="Söhne"/>
              </a:rPr>
              <a:t>Suggestions for Further Research or Improvements: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030D917-DD14-BF45-1816-EE7E00A7009F}"/>
              </a:ext>
            </a:extLst>
          </p:cNvPr>
          <p:cNvSpPr>
            <a:spLocks noGrp="1"/>
          </p:cNvSpPr>
          <p:nvPr>
            <p:ph idx="1"/>
          </p:nvPr>
        </p:nvSpPr>
        <p:spPr>
          <a:xfrm>
            <a:off x="854314" y="1930400"/>
            <a:ext cx="8596668" cy="3880773"/>
          </a:xfrm>
        </p:spPr>
        <p:txBody>
          <a:bodyPr>
            <a:normAutofit/>
          </a:bodyPr>
          <a:lstStyle/>
          <a:p>
            <a:pPr algn="l">
              <a:buFont typeface="+mj-lt"/>
              <a:buAutoNum type="arabicPeriod"/>
            </a:pPr>
            <a:r>
              <a:rPr lang="en-US" sz="2000" b="0" i="0" dirty="0">
                <a:solidFill>
                  <a:srgbClr val="0D0D0D"/>
                </a:solidFill>
                <a:effectLst/>
                <a:highlight>
                  <a:srgbClr val="FFFFFF"/>
                </a:highlight>
                <a:latin typeface="Söhne"/>
              </a:rPr>
              <a:t>Long-Term Efficacy: Evaluate the effectiveness of mitigation measures over time.</a:t>
            </a:r>
          </a:p>
          <a:p>
            <a:pPr algn="l">
              <a:buFont typeface="+mj-lt"/>
              <a:buAutoNum type="arabicPeriod"/>
            </a:pPr>
            <a:r>
              <a:rPr lang="en-US" sz="2000" b="0" i="0" dirty="0">
                <a:solidFill>
                  <a:srgbClr val="0D0D0D"/>
                </a:solidFill>
                <a:effectLst/>
                <a:highlight>
                  <a:srgbClr val="FFFFFF"/>
                </a:highlight>
                <a:latin typeface="Söhne"/>
              </a:rPr>
              <a:t>Technology Integration: Explore AI and drone applications.</a:t>
            </a:r>
          </a:p>
          <a:p>
            <a:pPr algn="l">
              <a:buFont typeface="+mj-lt"/>
              <a:buAutoNum type="arabicPeriod"/>
            </a:pPr>
            <a:r>
              <a:rPr lang="en-US" sz="2000" b="0" i="0" dirty="0">
                <a:solidFill>
                  <a:srgbClr val="0D0D0D"/>
                </a:solidFill>
                <a:effectLst/>
                <a:highlight>
                  <a:srgbClr val="FFFFFF"/>
                </a:highlight>
                <a:latin typeface="Söhne"/>
              </a:rPr>
              <a:t>Cost-Benefit Analysis: Assess the economic feasibility of measures.</a:t>
            </a:r>
          </a:p>
          <a:p>
            <a:pPr algn="l">
              <a:buFont typeface="+mj-lt"/>
              <a:buAutoNum type="arabicPeriod"/>
            </a:pPr>
            <a:r>
              <a:rPr lang="en-US" sz="2000" b="0" i="0" dirty="0">
                <a:solidFill>
                  <a:srgbClr val="0D0D0D"/>
                </a:solidFill>
                <a:effectLst/>
                <a:highlight>
                  <a:srgbClr val="FFFFFF"/>
                </a:highlight>
                <a:latin typeface="Söhne"/>
              </a:rPr>
              <a:t>Global Collaboration: Foster international cooperation.</a:t>
            </a:r>
          </a:p>
          <a:p>
            <a:pPr algn="l">
              <a:buFont typeface="+mj-lt"/>
              <a:buAutoNum type="arabicPeriod"/>
            </a:pPr>
            <a:r>
              <a:rPr lang="en-US" sz="2000" b="0" i="0" dirty="0">
                <a:solidFill>
                  <a:srgbClr val="0D0D0D"/>
                </a:solidFill>
                <a:effectLst/>
                <a:highlight>
                  <a:srgbClr val="FFFFFF"/>
                </a:highlight>
                <a:latin typeface="Söhne"/>
              </a:rPr>
              <a:t>Public Outreach: Raise awareness and encourage reporting.</a:t>
            </a:r>
          </a:p>
          <a:p>
            <a:pPr algn="l">
              <a:buFont typeface="+mj-lt"/>
              <a:buAutoNum type="arabicPeriod"/>
            </a:pPr>
            <a:r>
              <a:rPr lang="en-US" sz="2000" b="0" i="0" dirty="0">
                <a:solidFill>
                  <a:srgbClr val="0D0D0D"/>
                </a:solidFill>
                <a:effectLst/>
                <a:highlight>
                  <a:srgbClr val="FFFFFF"/>
                </a:highlight>
                <a:latin typeface="Söhne"/>
              </a:rPr>
              <a:t>Eco-Friendly Solutions: Develop environmentally friendly approaches.</a:t>
            </a:r>
          </a:p>
          <a:p>
            <a:pPr algn="l">
              <a:buFont typeface="+mj-lt"/>
              <a:buAutoNum type="arabicPeriod"/>
            </a:pPr>
            <a:r>
              <a:rPr lang="en-US" sz="2000" b="0" i="0" dirty="0">
                <a:solidFill>
                  <a:srgbClr val="0D0D0D"/>
                </a:solidFill>
                <a:effectLst/>
                <a:highlight>
                  <a:srgbClr val="FFFFFF"/>
                </a:highlight>
                <a:latin typeface="Söhne"/>
              </a:rPr>
              <a:t>Continuous Improvement: Foster innovation and proactive measures.</a:t>
            </a:r>
          </a:p>
          <a:p>
            <a:endParaRPr lang="en-IN" sz="2000" dirty="0"/>
          </a:p>
        </p:txBody>
      </p:sp>
    </p:spTree>
    <p:extLst>
      <p:ext uri="{BB962C8B-B14F-4D97-AF65-F5344CB8AC3E}">
        <p14:creationId xmlns:p14="http://schemas.microsoft.com/office/powerpoint/2010/main" val="163646248"/>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175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D6-6099-5D60-EEC3-50252AFCD1D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7F7A66E-EF44-C5B5-DE7D-129DB89EE0B0}"/>
              </a:ext>
            </a:extLst>
          </p:cNvPr>
          <p:cNvSpPr>
            <a:spLocks noGrp="1"/>
          </p:cNvSpPr>
          <p:nvPr>
            <p:ph idx="1"/>
          </p:nvPr>
        </p:nvSpPr>
        <p:spPr/>
        <p:txBody>
          <a:bodyPr>
            <a:normAutofit/>
          </a:bodyPr>
          <a:lstStyle/>
          <a:p>
            <a:r>
              <a:rPr lang="en-US" sz="2400" b="0" i="0" dirty="0">
                <a:solidFill>
                  <a:srgbClr val="0D0D0D"/>
                </a:solidFill>
                <a:effectLst/>
                <a:highlight>
                  <a:srgbClr val="FFFFFF"/>
                </a:highlight>
                <a:latin typeface="Söhne"/>
              </a:rPr>
              <a:t>In conclusion, our analysis of bird strikes between 2000-2011 has provided valuable insights into the frequency, trends, and impact of these incidents on aviation safety. By visualizing the data, we identified temporal and geographical patterns, vulnerabilities in aircraft and airlines, and the financial implications of bird strikes. Our findings underscore the importance of proactive measures to mitigate the risk of bird strikes and enhance aviation safety.</a:t>
            </a:r>
            <a:br>
              <a:rPr lang="en-US" sz="2400" dirty="0"/>
            </a:br>
            <a:endParaRPr lang="en-IN" sz="2400" dirty="0"/>
          </a:p>
        </p:txBody>
      </p:sp>
    </p:spTree>
    <p:extLst>
      <p:ext uri="{BB962C8B-B14F-4D97-AF65-F5344CB8AC3E}">
        <p14:creationId xmlns:p14="http://schemas.microsoft.com/office/powerpoint/2010/main" val="3781558311"/>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05DE-BC57-8B4E-B83B-09BAB24C86B1}"/>
              </a:ext>
            </a:extLst>
          </p:cNvPr>
          <p:cNvSpPr>
            <a:spLocks noGrp="1"/>
          </p:cNvSpPr>
          <p:nvPr>
            <p:ph type="title"/>
          </p:nvPr>
        </p:nvSpPr>
        <p:spPr>
          <a:xfrm>
            <a:off x="1444250" y="2674374"/>
            <a:ext cx="8596668" cy="1320800"/>
          </a:xfrm>
        </p:spPr>
        <p:txBody>
          <a:bodyPr>
            <a:normAutofit/>
          </a:bodyPr>
          <a:lstStyle/>
          <a:p>
            <a:pPr algn="ctr"/>
            <a:r>
              <a:rPr lang="en-IN" sz="6000" dirty="0"/>
              <a:t>Thank You</a:t>
            </a:r>
          </a:p>
        </p:txBody>
      </p:sp>
    </p:spTree>
    <p:extLst>
      <p:ext uri="{BB962C8B-B14F-4D97-AF65-F5344CB8AC3E}">
        <p14:creationId xmlns:p14="http://schemas.microsoft.com/office/powerpoint/2010/main" val="4279181153"/>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2943-6BCB-03A3-B5B0-100643F7BE0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9ED7BE7-948B-D321-6C84-A19A4690AD3B}"/>
              </a:ext>
            </a:extLst>
          </p:cNvPr>
          <p:cNvSpPr>
            <a:spLocks noGrp="1"/>
          </p:cNvSpPr>
          <p:nvPr>
            <p:ph idx="1"/>
          </p:nvPr>
        </p:nvSpPr>
        <p:spPr/>
        <p:txBody>
          <a:bodyPr/>
          <a:lstStyle/>
          <a:p>
            <a:r>
              <a:rPr lang="en-IN" sz="2400" b="1" dirty="0"/>
              <a:t>Problem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Transport and communication analytics play a vital role in addressing contemporary challenges, notably environmental impacts and safety concerns. Among these challenges, bird strikes in aviation stand out as a significant threat. Bird strikes, defined as collisions between birds and aircraft, can cause substantial damage and pose risks to aircraft safety, especially during take-off, climb, approach, and landing. This presentation delves into the issue of bird strikes in aviation, highlighting their prevalence and impact, and explores potential solutions leveraging technology and analytics for enhanced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7" name="Rectangle 4">
            <a:extLst>
              <a:ext uri="{FF2B5EF4-FFF2-40B4-BE49-F238E27FC236}">
                <a16:creationId xmlns:a16="http://schemas.microsoft.com/office/drawing/2014/main" id="{85ABB6F7-FF4A-7816-3838-D6CCCA5CA984}"/>
              </a:ext>
            </a:extLst>
          </p:cNvPr>
          <p:cNvSpPr>
            <a:spLocks noChangeArrowheads="1"/>
          </p:cNvSpPr>
          <p:nvPr/>
        </p:nvSpPr>
        <p:spPr bwMode="auto">
          <a:xfrm>
            <a:off x="0" y="0"/>
            <a:ext cx="4298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612378"/>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250"/>
                                        <p:tgtEl>
                                          <p:spTgt spid="3">
                                            <p:txEl>
                                              <p:pRg st="0" end="0"/>
                                            </p:txEl>
                                          </p:spTgt>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572" y="462797"/>
            <a:ext cx="5880345" cy="585174"/>
          </a:xfrm>
        </p:spPr>
        <p:txBody>
          <a:bodyPr>
            <a:normAutofit fontScale="90000"/>
          </a:bodyPr>
          <a:lstStyle/>
          <a:p>
            <a:r>
              <a:rPr lang="en-US" dirty="0"/>
              <a:t>Data Sharing Agreement:</a:t>
            </a:r>
          </a:p>
        </p:txBody>
      </p:sp>
      <p:sp>
        <p:nvSpPr>
          <p:cNvPr id="3" name="Text Placeholder 2"/>
          <p:cNvSpPr>
            <a:spLocks noGrp="1"/>
          </p:cNvSpPr>
          <p:nvPr>
            <p:ph type="body" idx="1"/>
          </p:nvPr>
        </p:nvSpPr>
        <p:spPr>
          <a:xfrm>
            <a:off x="1217572" y="1176227"/>
            <a:ext cx="9800495" cy="5297001"/>
          </a:xfrm>
        </p:spPr>
        <p:txBody>
          <a:bodyPr>
            <a:normAutofit/>
          </a:bodyPr>
          <a:lstStyle/>
          <a:p>
            <a:pPr marL="342900" indent="-342900">
              <a:buFont typeface="Arial" panose="020B0604020202020204" pitchFamily="34" charset="0"/>
              <a:buChar char="•"/>
            </a:pPr>
            <a:r>
              <a:rPr lang="en-US" dirty="0">
                <a:solidFill>
                  <a:schemeClr val="tx1"/>
                </a:solidFill>
              </a:rPr>
              <a:t>Sample File Name: Bird Strikes_Final.xlsx</a:t>
            </a:r>
          </a:p>
          <a:p>
            <a:pPr marL="342900" indent="-342900">
              <a:buFont typeface="Arial" panose="020B0604020202020204" pitchFamily="34" charset="0"/>
              <a:buChar char="•"/>
            </a:pPr>
            <a:r>
              <a:rPr lang="en-US" dirty="0">
                <a:solidFill>
                  <a:schemeClr val="tx1"/>
                </a:solidFill>
              </a:rPr>
              <a:t>Number of Columns: 25559 </a:t>
            </a:r>
          </a:p>
          <a:p>
            <a:pPr marL="342900" indent="-342900">
              <a:buFont typeface="Arial" panose="020B0604020202020204" pitchFamily="34" charset="0"/>
              <a:buChar char="•"/>
            </a:pPr>
            <a:r>
              <a:rPr lang="en-US" dirty="0">
                <a:solidFill>
                  <a:schemeClr val="tx1"/>
                </a:solidFill>
              </a:rPr>
              <a:t>Number of Rows: 26</a:t>
            </a:r>
          </a:p>
          <a:p>
            <a:pPr marL="342900" indent="-342900">
              <a:buFont typeface="Arial" panose="020B0604020202020204" pitchFamily="34" charset="0"/>
              <a:buChar char="•"/>
            </a:pPr>
            <a:r>
              <a:rPr lang="en-US" dirty="0">
                <a:solidFill>
                  <a:schemeClr val="tx1"/>
                </a:solidFill>
              </a:rPr>
              <a:t>Column Names:1)Record ID 2)Aircraft: Type 3)Airport: Name 4)Altitude bin 5)Aircraft: Make/Model 6)Wildlife: Number struck 7)Wildlife: Number Struck Actual 8)Effect: Impact to flight 9)FlightDate 10)Effect: Indicated Damage 11)Aircraft: Number of engines? 12)Aircraft: Airline/Operator 13)Origin State 14)When: Phase of flight 15)Conditions: Precipitation 16)Remains of wildlife collected? 17)Remains of wildlife sent to Smithsonian 18)Remarks19)Wildlife: Size 20)Conditions: Sky 21)Wildlife: Species 22)Pilot warned of birds or wildlife? 23)Cost: Total $ 24)Feet above ground 25)Number of people injured 26)Is Aircraft Large?</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657549926"/>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250"/>
                                        <p:tgtEl>
                                          <p:spTgt spid="3">
                                            <p:txEl>
                                              <p:pRg st="0" end="0"/>
                                            </p:txEl>
                                          </p:spTgt>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250"/>
                                        <p:tgtEl>
                                          <p:spTgt spid="3">
                                            <p:txEl>
                                              <p:pRg st="1" end="1"/>
                                            </p:txEl>
                                          </p:spTgt>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250"/>
                                        <p:tgtEl>
                                          <p:spTgt spid="3">
                                            <p:txEl>
                                              <p:pRg st="2" end="2"/>
                                            </p:txEl>
                                          </p:spTgt>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571" y="548774"/>
            <a:ext cx="5880345" cy="585174"/>
          </a:xfrm>
          <a:noFill/>
        </p:spPr>
        <p:txBody>
          <a:bodyPr>
            <a:normAutofit fontScale="90000"/>
          </a:bodyPr>
          <a:lstStyle/>
          <a:p>
            <a:r>
              <a:rPr lang="en-US" dirty="0"/>
              <a:t>Architecture :</a:t>
            </a:r>
          </a:p>
        </p:txBody>
      </p:sp>
      <p:sp>
        <p:nvSpPr>
          <p:cNvPr id="4" name="Rectangle 3"/>
          <p:cNvSpPr/>
          <p:nvPr/>
        </p:nvSpPr>
        <p:spPr>
          <a:xfrm>
            <a:off x="1466660" y="1636150"/>
            <a:ext cx="1620571" cy="68806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START</a:t>
            </a:r>
          </a:p>
        </p:txBody>
      </p:sp>
      <p:sp>
        <p:nvSpPr>
          <p:cNvPr id="5" name="Rectangle 4"/>
          <p:cNvSpPr/>
          <p:nvPr/>
        </p:nvSpPr>
        <p:spPr>
          <a:xfrm>
            <a:off x="5625217" y="1620382"/>
            <a:ext cx="1620571" cy="68806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DATA</a:t>
            </a:r>
            <a:r>
              <a:rPr lang="en-US" dirty="0"/>
              <a:t> </a:t>
            </a:r>
            <a:r>
              <a:rPr lang="en-US" dirty="0">
                <a:solidFill>
                  <a:schemeClr val="tx1">
                    <a:lumMod val="95000"/>
                    <a:lumOff val="5000"/>
                  </a:schemeClr>
                </a:solidFill>
              </a:rPr>
              <a:t>VALIDATION</a:t>
            </a:r>
          </a:p>
        </p:txBody>
      </p:sp>
      <p:sp>
        <p:nvSpPr>
          <p:cNvPr id="6" name="Rectangle 5"/>
          <p:cNvSpPr/>
          <p:nvPr/>
        </p:nvSpPr>
        <p:spPr>
          <a:xfrm>
            <a:off x="3556500" y="1620383"/>
            <a:ext cx="1620571" cy="68806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GET DATA</a:t>
            </a:r>
          </a:p>
        </p:txBody>
      </p:sp>
      <p:sp>
        <p:nvSpPr>
          <p:cNvPr id="7" name="Rectangle 6"/>
          <p:cNvSpPr/>
          <p:nvPr/>
        </p:nvSpPr>
        <p:spPr>
          <a:xfrm>
            <a:off x="7838035" y="3120428"/>
            <a:ext cx="2249787" cy="75445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DATA INSERTION INTO POWER BI</a:t>
            </a:r>
          </a:p>
        </p:txBody>
      </p:sp>
      <p:sp>
        <p:nvSpPr>
          <p:cNvPr id="8" name="Rectangle 7"/>
          <p:cNvSpPr/>
          <p:nvPr/>
        </p:nvSpPr>
        <p:spPr>
          <a:xfrm>
            <a:off x="7704497" y="1620381"/>
            <a:ext cx="2516865" cy="68806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DATA TRANSFORMATION</a:t>
            </a:r>
          </a:p>
        </p:txBody>
      </p:sp>
      <p:sp>
        <p:nvSpPr>
          <p:cNvPr id="9" name="Rectangle 8"/>
          <p:cNvSpPr/>
          <p:nvPr/>
        </p:nvSpPr>
        <p:spPr>
          <a:xfrm>
            <a:off x="5495450" y="3120428"/>
            <a:ext cx="1880106" cy="75445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DATA VISUALIZATION</a:t>
            </a:r>
          </a:p>
        </p:txBody>
      </p:sp>
      <p:sp>
        <p:nvSpPr>
          <p:cNvPr id="10" name="Rectangle 9"/>
          <p:cNvSpPr/>
          <p:nvPr/>
        </p:nvSpPr>
        <p:spPr>
          <a:xfrm>
            <a:off x="3217691" y="3120428"/>
            <a:ext cx="1880106" cy="75445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END</a:t>
            </a:r>
          </a:p>
        </p:txBody>
      </p:sp>
      <p:cxnSp>
        <p:nvCxnSpPr>
          <p:cNvPr id="14" name="Straight Arrow Connector 13"/>
          <p:cNvCxnSpPr>
            <a:stCxn id="4" idx="3"/>
            <a:endCxn id="6" idx="1"/>
          </p:cNvCxnSpPr>
          <p:nvPr/>
        </p:nvCxnSpPr>
        <p:spPr>
          <a:xfrm flipV="1">
            <a:off x="3087231" y="1964415"/>
            <a:ext cx="469269" cy="1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5" idx="1"/>
          </p:cNvCxnSpPr>
          <p:nvPr/>
        </p:nvCxnSpPr>
        <p:spPr>
          <a:xfrm flipV="1">
            <a:off x="5177071" y="1964414"/>
            <a:ext cx="4481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8" idx="1"/>
          </p:cNvCxnSpPr>
          <p:nvPr/>
        </p:nvCxnSpPr>
        <p:spPr>
          <a:xfrm flipV="1">
            <a:off x="7245788" y="1964413"/>
            <a:ext cx="4587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7" idx="0"/>
          </p:cNvCxnSpPr>
          <p:nvPr/>
        </p:nvCxnSpPr>
        <p:spPr>
          <a:xfrm flipH="1">
            <a:off x="8962929" y="2308444"/>
            <a:ext cx="1" cy="81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1"/>
            <a:endCxn id="9" idx="3"/>
          </p:cNvCxnSpPr>
          <p:nvPr/>
        </p:nvCxnSpPr>
        <p:spPr>
          <a:xfrm flipH="1">
            <a:off x="7375556" y="3497656"/>
            <a:ext cx="462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1"/>
            <a:endCxn id="10" idx="3"/>
          </p:cNvCxnSpPr>
          <p:nvPr/>
        </p:nvCxnSpPr>
        <p:spPr>
          <a:xfrm flipH="1">
            <a:off x="5097797" y="3497656"/>
            <a:ext cx="3976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915301"/>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50" fill="hold"/>
                                        <p:tgtEl>
                                          <p:spTgt spid="6"/>
                                        </p:tgtEl>
                                        <p:attrNameLst>
                                          <p:attrName>ppt_x</p:attrName>
                                        </p:attrNameLst>
                                      </p:cBhvr>
                                      <p:tavLst>
                                        <p:tav tm="0">
                                          <p:val>
                                            <p:strVal val="#ppt_x"/>
                                          </p:val>
                                        </p:tav>
                                        <p:tav tm="100000">
                                          <p:val>
                                            <p:strVal val="#ppt_x"/>
                                          </p:val>
                                        </p:tav>
                                      </p:tavLst>
                                    </p:anim>
                                    <p:anim calcmode="lin" valueType="num">
                                      <p:cBhvr additive="base">
                                        <p:cTn id="17" dur="25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ppt_x"/>
                                          </p:val>
                                        </p:tav>
                                        <p:tav tm="100000">
                                          <p:val>
                                            <p:strVal val="#ppt_x"/>
                                          </p:val>
                                        </p:tav>
                                      </p:tavLst>
                                    </p:anim>
                                    <p:anim calcmode="lin" valueType="num">
                                      <p:cBhvr additive="base">
                                        <p:cTn id="22" dur="25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250" fill="hold"/>
                                        <p:tgtEl>
                                          <p:spTgt spid="8"/>
                                        </p:tgtEl>
                                        <p:attrNameLst>
                                          <p:attrName>ppt_x</p:attrName>
                                        </p:attrNameLst>
                                      </p:cBhvr>
                                      <p:tavLst>
                                        <p:tav tm="0">
                                          <p:val>
                                            <p:strVal val="#ppt_x"/>
                                          </p:val>
                                        </p:tav>
                                        <p:tav tm="100000">
                                          <p:val>
                                            <p:strVal val="#ppt_x"/>
                                          </p:val>
                                        </p:tav>
                                      </p:tavLst>
                                    </p:anim>
                                    <p:anim calcmode="lin" valueType="num">
                                      <p:cBhvr additive="base">
                                        <p:cTn id="27" dur="25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50" fill="hold"/>
                                        <p:tgtEl>
                                          <p:spTgt spid="7"/>
                                        </p:tgtEl>
                                        <p:attrNameLst>
                                          <p:attrName>ppt_x</p:attrName>
                                        </p:attrNameLst>
                                      </p:cBhvr>
                                      <p:tavLst>
                                        <p:tav tm="0">
                                          <p:val>
                                            <p:strVal val="#ppt_x"/>
                                          </p:val>
                                        </p:tav>
                                        <p:tav tm="100000">
                                          <p:val>
                                            <p:strVal val="#ppt_x"/>
                                          </p:val>
                                        </p:tav>
                                      </p:tavLst>
                                    </p:anim>
                                    <p:anim calcmode="lin" valueType="num">
                                      <p:cBhvr additive="base">
                                        <p:cTn id="32" dur="250" fill="hold"/>
                                        <p:tgtEl>
                                          <p:spTgt spid="7"/>
                                        </p:tgtEl>
                                        <p:attrNameLst>
                                          <p:attrName>ppt_y</p:attrName>
                                        </p:attrNameLst>
                                      </p:cBhvr>
                                      <p:tavLst>
                                        <p:tav tm="0">
                                          <p:val>
                                            <p:strVal val="1+#ppt_h/2"/>
                                          </p:val>
                                        </p:tav>
                                        <p:tav tm="100000">
                                          <p:val>
                                            <p:strVal val="#ppt_y"/>
                                          </p:val>
                                        </p:tav>
                                      </p:tavLst>
                                    </p:anim>
                                  </p:childTnLst>
                                </p:cTn>
                              </p:par>
                            </p:childTnLst>
                          </p:cTn>
                        </p:par>
                        <p:par>
                          <p:cTn id="33" fill="hold">
                            <p:stCondLst>
                              <p:cond delay="1750"/>
                            </p:stCondLst>
                            <p:childTnLst>
                              <p:par>
                                <p:cTn id="34" presetID="2" presetClass="entr" presetSubtype="4"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250" fill="hold"/>
                                        <p:tgtEl>
                                          <p:spTgt spid="9"/>
                                        </p:tgtEl>
                                        <p:attrNameLst>
                                          <p:attrName>ppt_x</p:attrName>
                                        </p:attrNameLst>
                                      </p:cBhvr>
                                      <p:tavLst>
                                        <p:tav tm="0">
                                          <p:val>
                                            <p:strVal val="#ppt_x"/>
                                          </p:val>
                                        </p:tav>
                                        <p:tav tm="100000">
                                          <p:val>
                                            <p:strVal val="#ppt_x"/>
                                          </p:val>
                                        </p:tav>
                                      </p:tavLst>
                                    </p:anim>
                                    <p:anim calcmode="lin" valueType="num">
                                      <p:cBhvr additive="base">
                                        <p:cTn id="37" dur="250" fill="hold"/>
                                        <p:tgtEl>
                                          <p:spTgt spid="9"/>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250" fill="hold"/>
                                        <p:tgtEl>
                                          <p:spTgt spid="10"/>
                                        </p:tgtEl>
                                        <p:attrNameLst>
                                          <p:attrName>ppt_x</p:attrName>
                                        </p:attrNameLst>
                                      </p:cBhvr>
                                      <p:tavLst>
                                        <p:tav tm="0">
                                          <p:val>
                                            <p:strVal val="#ppt_x"/>
                                          </p:val>
                                        </p:tav>
                                        <p:tav tm="100000">
                                          <p:val>
                                            <p:strVal val="#ppt_x"/>
                                          </p:val>
                                        </p:tav>
                                      </p:tavLst>
                                    </p:anim>
                                    <p:anim calcmode="lin" valueType="num">
                                      <p:cBhvr additive="base">
                                        <p:cTn id="42"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3727-83A2-9CC5-8994-298D9BF73C67}"/>
              </a:ext>
            </a:extLst>
          </p:cNvPr>
          <p:cNvSpPr>
            <a:spLocks noGrp="1"/>
          </p:cNvSpPr>
          <p:nvPr>
            <p:ph type="title"/>
          </p:nvPr>
        </p:nvSpPr>
        <p:spPr/>
        <p:txBody>
          <a:bodyPr>
            <a:normAutofit fontScale="90000"/>
          </a:bodyPr>
          <a:lstStyle/>
          <a:p>
            <a:r>
              <a:rPr lang="en-US" sz="3600" dirty="0"/>
              <a:t>What techniques were you using for data pre-processing?</a:t>
            </a:r>
            <a:br>
              <a:rPr lang="en-US" sz="3600" dirty="0"/>
            </a:br>
            <a:endParaRPr lang="en-IN" dirty="0"/>
          </a:p>
        </p:txBody>
      </p:sp>
      <p:sp>
        <p:nvSpPr>
          <p:cNvPr id="3" name="Content Placeholder 2">
            <a:extLst>
              <a:ext uri="{FF2B5EF4-FFF2-40B4-BE49-F238E27FC236}">
                <a16:creationId xmlns:a16="http://schemas.microsoft.com/office/drawing/2014/main" id="{12DB9DED-B953-0227-C7FA-C07CBF7E10BC}"/>
              </a:ext>
            </a:extLst>
          </p:cNvPr>
          <p:cNvSpPr>
            <a:spLocks noGrp="1"/>
          </p:cNvSpPr>
          <p:nvPr>
            <p:ph idx="1"/>
          </p:nvPr>
        </p:nvSpPr>
        <p:spPr/>
        <p:txBody>
          <a:bodyPr>
            <a:noAutofit/>
          </a:bodyPr>
          <a:lstStyle/>
          <a:p>
            <a:pPr marL="342900" indent="-342900">
              <a:buFont typeface="+mj-lt"/>
              <a:buAutoNum type="arabicPeriod"/>
            </a:pPr>
            <a:r>
              <a:rPr lang="en-US" sz="2000" dirty="0">
                <a:sym typeface="Wingdings" panose="05000000000000000000" pitchFamily="2" charset="2"/>
              </a:rPr>
              <a:t>Removing unwanted attributes</a:t>
            </a:r>
          </a:p>
          <a:p>
            <a:pPr marL="342900" indent="-342900">
              <a:buFont typeface="+mj-lt"/>
              <a:buAutoNum type="arabicPeriod"/>
            </a:pPr>
            <a:r>
              <a:rPr lang="en-US" sz="2000" dirty="0">
                <a:sym typeface="Wingdings" panose="05000000000000000000" pitchFamily="2" charset="2"/>
              </a:rPr>
              <a:t>Visualizing the relation of independent variables with each other and output variables</a:t>
            </a:r>
          </a:p>
          <a:p>
            <a:pPr marL="342900" indent="-342900">
              <a:buFont typeface="+mj-lt"/>
              <a:buAutoNum type="arabicPeriod"/>
            </a:pPr>
            <a:r>
              <a:rPr lang="en-US" sz="2000" dirty="0">
                <a:sym typeface="Wingdings" panose="05000000000000000000" pitchFamily="2" charset="2"/>
              </a:rPr>
              <a:t>Checking and changing the Distribution of continuous values</a:t>
            </a:r>
          </a:p>
          <a:p>
            <a:pPr marL="342900" indent="-342900">
              <a:buFont typeface="+mj-lt"/>
              <a:buAutoNum type="arabicPeriod"/>
            </a:pPr>
            <a:r>
              <a:rPr lang="en-US" sz="2000" dirty="0">
                <a:sym typeface="Wingdings" panose="05000000000000000000" pitchFamily="2" charset="2"/>
              </a:rPr>
              <a:t>Removing outliers</a:t>
            </a:r>
          </a:p>
          <a:p>
            <a:pPr marL="342900" indent="-342900">
              <a:buFont typeface="+mj-lt"/>
              <a:buAutoNum type="arabicPeriod"/>
            </a:pPr>
            <a:r>
              <a:rPr lang="en-US" sz="2000" dirty="0">
                <a:sym typeface="Wingdings" panose="05000000000000000000" pitchFamily="2" charset="2"/>
              </a:rPr>
              <a:t>Cleaning data and imputing if null values are present.</a:t>
            </a:r>
          </a:p>
          <a:p>
            <a:pPr marL="342900" indent="-342900">
              <a:buFont typeface="+mj-lt"/>
              <a:buAutoNum type="arabicPeriod"/>
            </a:pPr>
            <a:r>
              <a:rPr lang="en-US" sz="2000" dirty="0">
                <a:sym typeface="Wingdings" panose="05000000000000000000" pitchFamily="2" charset="2"/>
              </a:rPr>
              <a:t>Converting categorical data into numeric values.</a:t>
            </a:r>
          </a:p>
          <a:p>
            <a:pPr marL="342900" indent="-342900">
              <a:buFont typeface="+mj-lt"/>
              <a:buAutoNum type="arabicPeriod"/>
            </a:pPr>
            <a:r>
              <a:rPr lang="en-US" sz="2000" dirty="0">
                <a:sym typeface="Wingdings" panose="05000000000000000000" pitchFamily="2" charset="2"/>
              </a:rPr>
              <a:t>Scaling the data</a:t>
            </a:r>
          </a:p>
          <a:p>
            <a:pPr>
              <a:buFont typeface="+mj-lt"/>
              <a:buAutoNum type="arabicPeriod"/>
            </a:pPr>
            <a:endParaRPr lang="en-IN" sz="2000" dirty="0"/>
          </a:p>
        </p:txBody>
      </p:sp>
    </p:spTree>
    <p:extLst>
      <p:ext uri="{BB962C8B-B14F-4D97-AF65-F5344CB8AC3E}">
        <p14:creationId xmlns:p14="http://schemas.microsoft.com/office/powerpoint/2010/main" val="4133179166"/>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anim calcmode="lin" valueType="num">
                                      <p:cBhvr>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50"/>
                                        <p:tgtEl>
                                          <p:spTgt spid="3">
                                            <p:txEl>
                                              <p:pRg st="1" end="1"/>
                                            </p:txEl>
                                          </p:spTgt>
                                        </p:tgtEl>
                                      </p:cBhvr>
                                    </p:animEffect>
                                    <p:anim calcmode="lin" valueType="num">
                                      <p:cBhvr>
                                        <p:cTn id="18"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50"/>
                                        <p:tgtEl>
                                          <p:spTgt spid="3">
                                            <p:txEl>
                                              <p:pRg st="2" end="2"/>
                                            </p:txEl>
                                          </p:spTgt>
                                        </p:tgtEl>
                                      </p:cBhvr>
                                    </p:animEffect>
                                    <p:anim calcmode="lin" valueType="num">
                                      <p:cBhvr>
                                        <p:cTn id="24"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50"/>
                                        <p:tgtEl>
                                          <p:spTgt spid="3">
                                            <p:txEl>
                                              <p:pRg st="3" end="3"/>
                                            </p:txEl>
                                          </p:spTgt>
                                        </p:tgtEl>
                                      </p:cBhvr>
                                    </p:animEffect>
                                    <p:anim calcmode="lin" valueType="num">
                                      <p:cBhvr>
                                        <p:cTn id="30"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42"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50"/>
                                        <p:tgtEl>
                                          <p:spTgt spid="3">
                                            <p:txEl>
                                              <p:pRg st="4" end="4"/>
                                            </p:txEl>
                                          </p:spTgt>
                                        </p:tgtEl>
                                      </p:cBhvr>
                                    </p:animEffect>
                                    <p:anim calcmode="lin" valueType="num">
                                      <p:cBhvr>
                                        <p:cTn id="36"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1750"/>
                            </p:stCondLst>
                            <p:childTnLst>
                              <p:par>
                                <p:cTn id="39" presetID="42" presetClass="entr" presetSubtype="0" fill="hold" grpId="0"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250"/>
                                        <p:tgtEl>
                                          <p:spTgt spid="3">
                                            <p:txEl>
                                              <p:pRg st="5" end="5"/>
                                            </p:txEl>
                                          </p:spTgt>
                                        </p:tgtEl>
                                      </p:cBhvr>
                                    </p:animEffect>
                                    <p:anim calcmode="lin" valueType="num">
                                      <p:cBhvr>
                                        <p:cTn id="42"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250"/>
                                        <p:tgtEl>
                                          <p:spTgt spid="3">
                                            <p:txEl>
                                              <p:pRg st="6" end="6"/>
                                            </p:txEl>
                                          </p:spTgt>
                                        </p:tgtEl>
                                      </p:cBhvr>
                                    </p:animEffect>
                                    <p:anim calcmode="lin" valueType="num">
                                      <p:cBhvr>
                                        <p:cTn id="48"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2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EDCC-767B-99A4-543B-2CF6F2CEBEE7}"/>
              </a:ext>
            </a:extLst>
          </p:cNvPr>
          <p:cNvSpPr>
            <a:spLocks noGrp="1"/>
          </p:cNvSpPr>
          <p:nvPr>
            <p:ph type="title"/>
          </p:nvPr>
        </p:nvSpPr>
        <p:spPr/>
        <p:txBody>
          <a:bodyPr/>
          <a:lstStyle/>
          <a:p>
            <a:r>
              <a:rPr lang="en-US" b="0" i="0" dirty="0">
                <a:effectLst/>
                <a:highlight>
                  <a:srgbClr val="FFFFFF"/>
                </a:highlight>
                <a:latin typeface="Söhne"/>
              </a:rPr>
              <a:t>Yearly trends in bird strikes in the US.</a:t>
            </a:r>
            <a:br>
              <a:rPr lang="en-US" b="0" i="0" dirty="0">
                <a:effectLst/>
                <a:highlight>
                  <a:srgbClr val="FFFFFF"/>
                </a:highlight>
                <a:latin typeface="Söhne"/>
              </a:rPr>
            </a:br>
            <a:endParaRPr lang="en-IN" dirty="0"/>
          </a:p>
        </p:txBody>
      </p:sp>
      <p:pic>
        <p:nvPicPr>
          <p:cNvPr id="4" name="Picture 3">
            <a:extLst>
              <a:ext uri="{FF2B5EF4-FFF2-40B4-BE49-F238E27FC236}">
                <a16:creationId xmlns:a16="http://schemas.microsoft.com/office/drawing/2014/main" id="{1D8A2840-7198-5A48-9773-D88CACF79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373" y="1270000"/>
            <a:ext cx="8393621" cy="4785617"/>
          </a:xfrm>
          <a:prstGeom prst="rect">
            <a:avLst/>
          </a:prstGeom>
        </p:spPr>
      </p:pic>
    </p:spTree>
    <p:extLst>
      <p:ext uri="{BB962C8B-B14F-4D97-AF65-F5344CB8AC3E}">
        <p14:creationId xmlns:p14="http://schemas.microsoft.com/office/powerpoint/2010/main" val="1571954761"/>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45">
                                          <p:stCondLst>
                                            <p:cond delay="0"/>
                                          </p:stCondLst>
                                        </p:cTn>
                                        <p:tgtEl>
                                          <p:spTgt spid="2"/>
                                        </p:tgtEl>
                                      </p:cBhvr>
                                    </p:animEffect>
                                    <p:anim calcmode="lin" valueType="num">
                                      <p:cBhvr>
                                        <p:cTn id="8" dur="455"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13" dur="6">
                                          <p:stCondLst>
                                            <p:cond delay="162"/>
                                          </p:stCondLst>
                                        </p:cTn>
                                        <p:tgtEl>
                                          <p:spTgt spid="2"/>
                                        </p:tgtEl>
                                      </p:cBhvr>
                                      <p:to x="100000" y="60000"/>
                                    </p:animScale>
                                    <p:animScale>
                                      <p:cBhvr>
                                        <p:cTn id="14" dur="41" decel="50000">
                                          <p:stCondLst>
                                            <p:cond delay="169"/>
                                          </p:stCondLst>
                                        </p:cTn>
                                        <p:tgtEl>
                                          <p:spTgt spid="2"/>
                                        </p:tgtEl>
                                      </p:cBhvr>
                                      <p:to x="100000" y="100000"/>
                                    </p:animScale>
                                    <p:animScale>
                                      <p:cBhvr>
                                        <p:cTn id="15" dur="6">
                                          <p:stCondLst>
                                            <p:cond delay="328"/>
                                          </p:stCondLst>
                                        </p:cTn>
                                        <p:tgtEl>
                                          <p:spTgt spid="2"/>
                                        </p:tgtEl>
                                      </p:cBhvr>
                                      <p:to x="100000" y="80000"/>
                                    </p:animScale>
                                    <p:animScale>
                                      <p:cBhvr>
                                        <p:cTn id="16" dur="41" decel="50000">
                                          <p:stCondLst>
                                            <p:cond delay="334"/>
                                          </p:stCondLst>
                                        </p:cTn>
                                        <p:tgtEl>
                                          <p:spTgt spid="2"/>
                                        </p:tgtEl>
                                      </p:cBhvr>
                                      <p:to x="100000" y="100000"/>
                                    </p:animScale>
                                    <p:animScale>
                                      <p:cBhvr>
                                        <p:cTn id="17" dur="6">
                                          <p:stCondLst>
                                            <p:cond delay="410"/>
                                          </p:stCondLst>
                                        </p:cTn>
                                        <p:tgtEl>
                                          <p:spTgt spid="2"/>
                                        </p:tgtEl>
                                      </p:cBhvr>
                                      <p:to x="100000" y="90000"/>
                                    </p:animScale>
                                    <p:animScale>
                                      <p:cBhvr>
                                        <p:cTn id="18" dur="41" decel="50000">
                                          <p:stCondLst>
                                            <p:cond delay="417"/>
                                          </p:stCondLst>
                                        </p:cTn>
                                        <p:tgtEl>
                                          <p:spTgt spid="2"/>
                                        </p:tgtEl>
                                      </p:cBhvr>
                                      <p:to x="100000" y="100000"/>
                                    </p:animScale>
                                    <p:animScale>
                                      <p:cBhvr>
                                        <p:cTn id="19" dur="6">
                                          <p:stCondLst>
                                            <p:cond delay="452"/>
                                          </p:stCondLst>
                                        </p:cTn>
                                        <p:tgtEl>
                                          <p:spTgt spid="2"/>
                                        </p:tgtEl>
                                      </p:cBhvr>
                                      <p:to x="100000" y="95000"/>
                                    </p:animScale>
                                    <p:animScale>
                                      <p:cBhvr>
                                        <p:cTn id="20" dur="41" decel="50000">
                                          <p:stCondLst>
                                            <p:cond delay="458"/>
                                          </p:stCondLst>
                                        </p:cTn>
                                        <p:tgtEl>
                                          <p:spTgt spid="2"/>
                                        </p:tgtEl>
                                      </p:cBhvr>
                                      <p:to x="100000" y="100000"/>
                                    </p:animScale>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E034-3D9D-989D-B691-27E63E193E09}"/>
              </a:ext>
            </a:extLst>
          </p:cNvPr>
          <p:cNvSpPr>
            <a:spLocks noGrp="1"/>
          </p:cNvSpPr>
          <p:nvPr>
            <p:ph type="title"/>
          </p:nvPr>
        </p:nvSpPr>
        <p:spPr/>
        <p:txBody>
          <a:bodyPr/>
          <a:lstStyle/>
          <a:p>
            <a:r>
              <a:rPr lang="en-US" b="0" i="0" dirty="0">
                <a:effectLst/>
                <a:highlight>
                  <a:srgbClr val="FFFFFF"/>
                </a:highlight>
                <a:latin typeface="Söhne"/>
              </a:rPr>
              <a:t>Top 10 US airlines with bird strike incidents.</a:t>
            </a:r>
            <a:br>
              <a:rPr lang="en-US" b="0" i="0" dirty="0">
                <a:effectLst/>
                <a:highlight>
                  <a:srgbClr val="FFFFFF"/>
                </a:highlight>
                <a:latin typeface="Söhne"/>
              </a:rPr>
            </a:br>
            <a:endParaRPr lang="en-IN" dirty="0"/>
          </a:p>
        </p:txBody>
      </p:sp>
      <p:pic>
        <p:nvPicPr>
          <p:cNvPr id="4" name="Picture 3">
            <a:extLst>
              <a:ext uri="{FF2B5EF4-FFF2-40B4-BE49-F238E27FC236}">
                <a16:creationId xmlns:a16="http://schemas.microsoft.com/office/drawing/2014/main" id="{AB3392A9-FFF0-A09C-A6B6-488FE539F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79" y="1180808"/>
            <a:ext cx="8457924" cy="4711546"/>
          </a:xfrm>
          <a:prstGeom prst="rect">
            <a:avLst/>
          </a:prstGeom>
        </p:spPr>
      </p:pic>
    </p:spTree>
    <p:extLst>
      <p:ext uri="{BB962C8B-B14F-4D97-AF65-F5344CB8AC3E}">
        <p14:creationId xmlns:p14="http://schemas.microsoft.com/office/powerpoint/2010/main" val="1127594526"/>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45">
                                          <p:stCondLst>
                                            <p:cond delay="0"/>
                                          </p:stCondLst>
                                        </p:cTn>
                                        <p:tgtEl>
                                          <p:spTgt spid="2"/>
                                        </p:tgtEl>
                                      </p:cBhvr>
                                    </p:animEffect>
                                    <p:anim calcmode="lin" valueType="num">
                                      <p:cBhvr>
                                        <p:cTn id="8" dur="455"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13" dur="6">
                                          <p:stCondLst>
                                            <p:cond delay="162"/>
                                          </p:stCondLst>
                                        </p:cTn>
                                        <p:tgtEl>
                                          <p:spTgt spid="2"/>
                                        </p:tgtEl>
                                      </p:cBhvr>
                                      <p:to x="100000" y="60000"/>
                                    </p:animScale>
                                    <p:animScale>
                                      <p:cBhvr>
                                        <p:cTn id="14" dur="41" decel="50000">
                                          <p:stCondLst>
                                            <p:cond delay="169"/>
                                          </p:stCondLst>
                                        </p:cTn>
                                        <p:tgtEl>
                                          <p:spTgt spid="2"/>
                                        </p:tgtEl>
                                      </p:cBhvr>
                                      <p:to x="100000" y="100000"/>
                                    </p:animScale>
                                    <p:animScale>
                                      <p:cBhvr>
                                        <p:cTn id="15" dur="6">
                                          <p:stCondLst>
                                            <p:cond delay="328"/>
                                          </p:stCondLst>
                                        </p:cTn>
                                        <p:tgtEl>
                                          <p:spTgt spid="2"/>
                                        </p:tgtEl>
                                      </p:cBhvr>
                                      <p:to x="100000" y="80000"/>
                                    </p:animScale>
                                    <p:animScale>
                                      <p:cBhvr>
                                        <p:cTn id="16" dur="41" decel="50000">
                                          <p:stCondLst>
                                            <p:cond delay="334"/>
                                          </p:stCondLst>
                                        </p:cTn>
                                        <p:tgtEl>
                                          <p:spTgt spid="2"/>
                                        </p:tgtEl>
                                      </p:cBhvr>
                                      <p:to x="100000" y="100000"/>
                                    </p:animScale>
                                    <p:animScale>
                                      <p:cBhvr>
                                        <p:cTn id="17" dur="6">
                                          <p:stCondLst>
                                            <p:cond delay="410"/>
                                          </p:stCondLst>
                                        </p:cTn>
                                        <p:tgtEl>
                                          <p:spTgt spid="2"/>
                                        </p:tgtEl>
                                      </p:cBhvr>
                                      <p:to x="100000" y="90000"/>
                                    </p:animScale>
                                    <p:animScale>
                                      <p:cBhvr>
                                        <p:cTn id="18" dur="41" decel="50000">
                                          <p:stCondLst>
                                            <p:cond delay="417"/>
                                          </p:stCondLst>
                                        </p:cTn>
                                        <p:tgtEl>
                                          <p:spTgt spid="2"/>
                                        </p:tgtEl>
                                      </p:cBhvr>
                                      <p:to x="100000" y="100000"/>
                                    </p:animScale>
                                    <p:animScale>
                                      <p:cBhvr>
                                        <p:cTn id="19" dur="6">
                                          <p:stCondLst>
                                            <p:cond delay="452"/>
                                          </p:stCondLst>
                                        </p:cTn>
                                        <p:tgtEl>
                                          <p:spTgt spid="2"/>
                                        </p:tgtEl>
                                      </p:cBhvr>
                                      <p:to x="100000" y="95000"/>
                                    </p:animScale>
                                    <p:animScale>
                                      <p:cBhvr>
                                        <p:cTn id="20" dur="41" decel="50000">
                                          <p:stCondLst>
                                            <p:cond delay="458"/>
                                          </p:stCondLst>
                                        </p:cTn>
                                        <p:tgtEl>
                                          <p:spTgt spid="2"/>
                                        </p:tgtEl>
                                      </p:cBhvr>
                                      <p:to x="100000" y="100000"/>
                                    </p:animScale>
                                  </p:childTnLst>
                                </p:cTn>
                              </p:par>
                            </p:childTnLst>
                          </p:cTn>
                        </p:par>
                        <p:par>
                          <p:cTn id="21" fill="hold">
                            <p:stCondLst>
                              <p:cond delay="500"/>
                            </p:stCondLst>
                            <p:childTnLst>
                              <p:par>
                                <p:cTn id="22" presetID="21"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5957-F987-3FA8-0ECE-9DD2CD2E8E9C}"/>
              </a:ext>
            </a:extLst>
          </p:cNvPr>
          <p:cNvSpPr>
            <a:spLocks noGrp="1"/>
          </p:cNvSpPr>
          <p:nvPr>
            <p:ph type="title"/>
          </p:nvPr>
        </p:nvSpPr>
        <p:spPr/>
        <p:txBody>
          <a:bodyPr>
            <a:normAutofit fontScale="90000"/>
          </a:bodyPr>
          <a:lstStyle/>
          <a:p>
            <a:r>
              <a:rPr lang="en-US" b="0" i="0" dirty="0">
                <a:effectLst/>
                <a:highlight>
                  <a:srgbClr val="FFFFFF"/>
                </a:highlight>
                <a:latin typeface="Söhne"/>
              </a:rPr>
              <a:t>Airports with the most incidents of bird strikes.</a:t>
            </a:r>
            <a:br>
              <a:rPr lang="en-US" b="0" i="0" dirty="0">
                <a:effectLst/>
                <a:highlight>
                  <a:srgbClr val="FFFFFF"/>
                </a:highlight>
                <a:latin typeface="Söhne"/>
              </a:rPr>
            </a:br>
            <a:endParaRPr lang="en-IN" dirty="0"/>
          </a:p>
        </p:txBody>
      </p:sp>
      <p:pic>
        <p:nvPicPr>
          <p:cNvPr id="4" name="Picture 3">
            <a:extLst>
              <a:ext uri="{FF2B5EF4-FFF2-40B4-BE49-F238E27FC236}">
                <a16:creationId xmlns:a16="http://schemas.microsoft.com/office/drawing/2014/main" id="{84CFB29D-4857-AC62-774F-A2BAF5854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068906"/>
            <a:ext cx="8719049" cy="5007430"/>
          </a:xfrm>
          <a:prstGeom prst="rect">
            <a:avLst/>
          </a:prstGeom>
        </p:spPr>
      </p:pic>
    </p:spTree>
    <p:extLst>
      <p:ext uri="{BB962C8B-B14F-4D97-AF65-F5344CB8AC3E}">
        <p14:creationId xmlns:p14="http://schemas.microsoft.com/office/powerpoint/2010/main" val="1944676375"/>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43">
                                          <p:stCondLst>
                                            <p:cond delay="0"/>
                                          </p:stCondLst>
                                        </p:cTn>
                                        <p:tgtEl>
                                          <p:spTgt spid="2"/>
                                        </p:tgtEl>
                                      </p:cBhvr>
                                    </p:animEffect>
                                    <p:anim calcmode="lin" valueType="num">
                                      <p:cBhvr>
                                        <p:cTn id="8" dur="448"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63"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63" tmFilter="0, 0; 0.125,0.2665; 0.25,0.4; 0.375,0.465; 0.5,0.5;  0.625,0.535; 0.75,0.6; 0.875,0.7335; 1,1">
                                          <p:stCondLst>
                                            <p:cond delay="163"/>
                                          </p:stCondLst>
                                        </p:cTn>
                                        <p:tgtEl>
                                          <p:spTgt spid="2"/>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325"/>
                                          </p:stCondLst>
                                        </p:cTn>
                                        <p:tgtEl>
                                          <p:spTgt spid="2"/>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499"/>
                                          </p:stCondLst>
                                        </p:cTn>
                                        <p:tgtEl>
                                          <p:spTgt spid="2"/>
                                        </p:tgtEl>
                                        <p:attrNameLst>
                                          <p:attrName>ppt_y</p:attrName>
                                        </p:attrNameLst>
                                      </p:cBhvr>
                                      <p:tavLst>
                                        <p:tav tm="0" fmla="#ppt_y-sin(pi*$)/81">
                                          <p:val>
                                            <p:fltVal val="0"/>
                                          </p:val>
                                        </p:tav>
                                        <p:tav tm="100000">
                                          <p:val>
                                            <p:fltVal val="1"/>
                                          </p:val>
                                        </p:tav>
                                      </p:tavLst>
                                    </p:anim>
                                    <p:animScale>
                                      <p:cBhvr>
                                        <p:cTn id="13" dur="1">
                                          <p:stCondLst>
                                            <p:cond delay="160"/>
                                          </p:stCondLst>
                                        </p:cTn>
                                        <p:tgtEl>
                                          <p:spTgt spid="2"/>
                                        </p:tgtEl>
                                      </p:cBhvr>
                                      <p:to x="100000" y="60000"/>
                                    </p:animScale>
                                    <p:animScale>
                                      <p:cBhvr>
                                        <p:cTn id="14" dur="1" decel="50000">
                                          <p:stCondLst>
                                            <p:cond delay="166"/>
                                          </p:stCondLst>
                                        </p:cTn>
                                        <p:tgtEl>
                                          <p:spTgt spid="2"/>
                                        </p:tgtEl>
                                      </p:cBhvr>
                                      <p:to x="100000" y="100000"/>
                                    </p:animScale>
                                    <p:animScale>
                                      <p:cBhvr>
                                        <p:cTn id="15" dur="1">
                                          <p:stCondLst>
                                            <p:cond delay="323"/>
                                          </p:stCondLst>
                                        </p:cTn>
                                        <p:tgtEl>
                                          <p:spTgt spid="2"/>
                                        </p:tgtEl>
                                      </p:cBhvr>
                                      <p:to x="100000" y="80000"/>
                                    </p:animScale>
                                    <p:animScale>
                                      <p:cBhvr>
                                        <p:cTn id="16" dur="1" decel="50000">
                                          <p:stCondLst>
                                            <p:cond delay="329"/>
                                          </p:stCondLst>
                                        </p:cTn>
                                        <p:tgtEl>
                                          <p:spTgt spid="2"/>
                                        </p:tgtEl>
                                      </p:cBhvr>
                                      <p:to x="100000" y="100000"/>
                                    </p:animScale>
                                    <p:animScale>
                                      <p:cBhvr>
                                        <p:cTn id="17" dur="1">
                                          <p:stCondLst>
                                            <p:cond delay="499"/>
                                          </p:stCondLst>
                                        </p:cTn>
                                        <p:tgtEl>
                                          <p:spTgt spid="2"/>
                                        </p:tgtEl>
                                      </p:cBhvr>
                                      <p:to x="100000" y="90000"/>
                                    </p:animScale>
                                    <p:animScale>
                                      <p:cBhvr>
                                        <p:cTn id="18" dur="1" decel="50000">
                                          <p:stCondLst>
                                            <p:cond delay="499"/>
                                          </p:stCondLst>
                                        </p:cTn>
                                        <p:tgtEl>
                                          <p:spTgt spid="2"/>
                                        </p:tgtEl>
                                      </p:cBhvr>
                                      <p:to x="100000" y="100000"/>
                                    </p:animScale>
                                    <p:animScale>
                                      <p:cBhvr>
                                        <p:cTn id="19" dur="1">
                                          <p:stCondLst>
                                            <p:cond delay="499"/>
                                          </p:stCondLst>
                                        </p:cTn>
                                        <p:tgtEl>
                                          <p:spTgt spid="2"/>
                                        </p:tgtEl>
                                      </p:cBhvr>
                                      <p:to x="100000" y="95000"/>
                                    </p:animScale>
                                    <p:animScale>
                                      <p:cBhvr>
                                        <p:cTn id="20" dur="1" decel="50000">
                                          <p:stCondLst>
                                            <p:cond delay="499"/>
                                          </p:stCondLst>
                                        </p:cTn>
                                        <p:tgtEl>
                                          <p:spTgt spid="2"/>
                                        </p:tgtEl>
                                      </p:cBhvr>
                                      <p:to x="100000" y="100000"/>
                                    </p:animScale>
                                  </p:childTnLst>
                                </p:cTn>
                              </p:par>
                            </p:childTnLst>
                          </p:cTn>
                        </p:par>
                        <p:par>
                          <p:cTn id="21" fill="hold">
                            <p:stCondLst>
                              <p:cond delay="500"/>
                            </p:stCondLst>
                            <p:childTnLst>
                              <p:par>
                                <p:cTn id="22" presetID="21"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0F5E-C0D8-F805-8443-EC6AD06A784D}"/>
              </a:ext>
            </a:extLst>
          </p:cNvPr>
          <p:cNvSpPr>
            <a:spLocks noGrp="1"/>
          </p:cNvSpPr>
          <p:nvPr>
            <p:ph type="title"/>
          </p:nvPr>
        </p:nvSpPr>
        <p:spPr/>
        <p:txBody>
          <a:bodyPr/>
          <a:lstStyle/>
          <a:p>
            <a:r>
              <a:rPr lang="en-US" b="0" i="0" dirty="0">
                <a:effectLst/>
                <a:highlight>
                  <a:srgbClr val="FFFFFF"/>
                </a:highlight>
                <a:latin typeface="Söhne"/>
              </a:rPr>
              <a:t>Yearly cost incurred due to bird strikes.</a:t>
            </a:r>
            <a:br>
              <a:rPr lang="en-US" b="0" i="0" dirty="0">
                <a:effectLst/>
                <a:highlight>
                  <a:srgbClr val="FFFFFF"/>
                </a:highlight>
                <a:latin typeface="Söhne"/>
              </a:rPr>
            </a:br>
            <a:endParaRPr lang="en-IN" dirty="0"/>
          </a:p>
        </p:txBody>
      </p:sp>
      <p:pic>
        <p:nvPicPr>
          <p:cNvPr id="4" name="Picture 3">
            <a:extLst>
              <a:ext uri="{FF2B5EF4-FFF2-40B4-BE49-F238E27FC236}">
                <a16:creationId xmlns:a16="http://schemas.microsoft.com/office/drawing/2014/main" id="{73EAFEFA-4601-BF38-1897-4EC8C1B06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70000"/>
            <a:ext cx="8596668" cy="4894968"/>
          </a:xfrm>
          <a:prstGeom prst="rect">
            <a:avLst/>
          </a:prstGeom>
        </p:spPr>
      </p:pic>
    </p:spTree>
    <p:extLst>
      <p:ext uri="{BB962C8B-B14F-4D97-AF65-F5344CB8AC3E}">
        <p14:creationId xmlns:p14="http://schemas.microsoft.com/office/powerpoint/2010/main" val="168254844"/>
      </p:ext>
    </p:extLst>
  </p:cSld>
  <p:clrMapOvr>
    <a:masterClrMapping/>
  </p:clrMapOvr>
  <mc:AlternateContent xmlns:mc="http://schemas.openxmlformats.org/markup-compatibility/2006">
    <mc:Choice xmlns:p14="http://schemas.microsoft.com/office/powerpoint/2010/main" Requires="p14">
      <p:transition p14:dur="250" advClick="0" advTm="5000">
        <p:push dir="u"/>
      </p:transition>
    </mc:Choice>
    <mc:Fallback>
      <p:transition advClick="0" advTm="5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45">
                                          <p:stCondLst>
                                            <p:cond delay="0"/>
                                          </p:stCondLst>
                                        </p:cTn>
                                        <p:tgtEl>
                                          <p:spTgt spid="2"/>
                                        </p:tgtEl>
                                      </p:cBhvr>
                                    </p:animEffect>
                                    <p:anim calcmode="lin" valueType="num">
                                      <p:cBhvr>
                                        <p:cTn id="8" dur="455"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13" dur="6">
                                          <p:stCondLst>
                                            <p:cond delay="162"/>
                                          </p:stCondLst>
                                        </p:cTn>
                                        <p:tgtEl>
                                          <p:spTgt spid="2"/>
                                        </p:tgtEl>
                                      </p:cBhvr>
                                      <p:to x="100000" y="60000"/>
                                    </p:animScale>
                                    <p:animScale>
                                      <p:cBhvr>
                                        <p:cTn id="14" dur="41" decel="50000">
                                          <p:stCondLst>
                                            <p:cond delay="169"/>
                                          </p:stCondLst>
                                        </p:cTn>
                                        <p:tgtEl>
                                          <p:spTgt spid="2"/>
                                        </p:tgtEl>
                                      </p:cBhvr>
                                      <p:to x="100000" y="100000"/>
                                    </p:animScale>
                                    <p:animScale>
                                      <p:cBhvr>
                                        <p:cTn id="15" dur="6">
                                          <p:stCondLst>
                                            <p:cond delay="328"/>
                                          </p:stCondLst>
                                        </p:cTn>
                                        <p:tgtEl>
                                          <p:spTgt spid="2"/>
                                        </p:tgtEl>
                                      </p:cBhvr>
                                      <p:to x="100000" y="80000"/>
                                    </p:animScale>
                                    <p:animScale>
                                      <p:cBhvr>
                                        <p:cTn id="16" dur="41" decel="50000">
                                          <p:stCondLst>
                                            <p:cond delay="334"/>
                                          </p:stCondLst>
                                        </p:cTn>
                                        <p:tgtEl>
                                          <p:spTgt spid="2"/>
                                        </p:tgtEl>
                                      </p:cBhvr>
                                      <p:to x="100000" y="100000"/>
                                    </p:animScale>
                                    <p:animScale>
                                      <p:cBhvr>
                                        <p:cTn id="17" dur="6">
                                          <p:stCondLst>
                                            <p:cond delay="410"/>
                                          </p:stCondLst>
                                        </p:cTn>
                                        <p:tgtEl>
                                          <p:spTgt spid="2"/>
                                        </p:tgtEl>
                                      </p:cBhvr>
                                      <p:to x="100000" y="90000"/>
                                    </p:animScale>
                                    <p:animScale>
                                      <p:cBhvr>
                                        <p:cTn id="18" dur="41" decel="50000">
                                          <p:stCondLst>
                                            <p:cond delay="417"/>
                                          </p:stCondLst>
                                        </p:cTn>
                                        <p:tgtEl>
                                          <p:spTgt spid="2"/>
                                        </p:tgtEl>
                                      </p:cBhvr>
                                      <p:to x="100000" y="100000"/>
                                    </p:animScale>
                                    <p:animScale>
                                      <p:cBhvr>
                                        <p:cTn id="19" dur="6">
                                          <p:stCondLst>
                                            <p:cond delay="452"/>
                                          </p:stCondLst>
                                        </p:cTn>
                                        <p:tgtEl>
                                          <p:spTgt spid="2"/>
                                        </p:tgtEl>
                                      </p:cBhvr>
                                      <p:to x="100000" y="95000"/>
                                    </p:animScale>
                                    <p:animScale>
                                      <p:cBhvr>
                                        <p:cTn id="20" dur="41" decel="50000">
                                          <p:stCondLst>
                                            <p:cond delay="458"/>
                                          </p:stCondLst>
                                        </p:cTn>
                                        <p:tgtEl>
                                          <p:spTgt spid="2"/>
                                        </p:tgtEl>
                                      </p:cBhvr>
                                      <p:to x="100000" y="100000"/>
                                    </p:animScale>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FB08E3C-7D30-4CBE-B2A5-C28CFA8490A6}">
  <we:reference id="wa200005566" version="3.0.0.2" store="en-IN"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750</TotalTime>
  <Words>651</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Söhne</vt:lpstr>
      <vt:lpstr>Trebuchet MS</vt:lpstr>
      <vt:lpstr>Wingdings</vt:lpstr>
      <vt:lpstr>Wingdings 3</vt:lpstr>
      <vt:lpstr>Facet</vt:lpstr>
      <vt:lpstr>Data Visualization of Bird Strikes between 2000 – 2011</vt:lpstr>
      <vt:lpstr>Introduction</vt:lpstr>
      <vt:lpstr>Data Sharing Agreement:</vt:lpstr>
      <vt:lpstr>Architecture :</vt:lpstr>
      <vt:lpstr>What techniques were you using for data pre-processing? </vt:lpstr>
      <vt:lpstr>Yearly trends in bird strikes in the US. </vt:lpstr>
      <vt:lpstr>Top 10 US airlines with bird strike incidents. </vt:lpstr>
      <vt:lpstr>Airports with the most incidents of bird strikes. </vt:lpstr>
      <vt:lpstr>Yearly cost incurred due to bird strikes. </vt:lpstr>
      <vt:lpstr>The altitude of the airplanes at the time of the strike</vt:lpstr>
      <vt:lpstr>The phase of the flight at the time of strike</vt:lpstr>
      <vt:lpstr>Result  1/2 :</vt:lpstr>
      <vt:lpstr>Result  2/2 :</vt:lpstr>
      <vt:lpstr>Recommendations for Mitigating Bird Strike Risks:</vt:lpstr>
      <vt:lpstr>Suggestions for Further Research or 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Administrator</dc:creator>
  <cp:lastModifiedBy>sagar choudhury</cp:lastModifiedBy>
  <cp:revision>30</cp:revision>
  <dcterms:created xsi:type="dcterms:W3CDTF">2022-06-23T10:21:19Z</dcterms:created>
  <dcterms:modified xsi:type="dcterms:W3CDTF">2024-05-14T16:17:40Z</dcterms:modified>
</cp:coreProperties>
</file>