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530" r:id="rId5"/>
    <p:sldId id="531" r:id="rId6"/>
    <p:sldId id="533" r:id="rId7"/>
    <p:sldId id="535" r:id="rId8"/>
    <p:sldId id="561" r:id="rId9"/>
    <p:sldId id="549" r:id="rId10"/>
    <p:sldId id="562" r:id="rId11"/>
    <p:sldId id="553" r:id="rId12"/>
    <p:sldId id="563" r:id="rId13"/>
    <p:sldId id="557" r:id="rId14"/>
    <p:sldId id="564" r:id="rId15"/>
    <p:sldId id="556" r:id="rId16"/>
    <p:sldId id="565" r:id="rId17"/>
    <p:sldId id="555" r:id="rId18"/>
    <p:sldId id="566" r:id="rId19"/>
    <p:sldId id="554" r:id="rId20"/>
    <p:sldId id="567" r:id="rId21"/>
    <p:sldId id="558" r:id="rId22"/>
    <p:sldId id="568" r:id="rId23"/>
    <p:sldId id="560" r:id="rId24"/>
    <p:sldId id="569" r:id="rId25"/>
    <p:sldId id="559" r:id="rId26"/>
    <p:sldId id="570" r:id="rId27"/>
    <p:sldId id="5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68" d="100"/>
          <a:sy n="68" d="100"/>
        </p:scale>
        <p:origin x="77"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err="1"/>
              <a:t>Atliq</a:t>
            </a:r>
            <a:r>
              <a:rPr lang="en-US"/>
              <a:t> hardware</a:t>
            </a:r>
            <a:br>
              <a:rPr lang="en-US"/>
            </a:br>
            <a:r>
              <a:rPr lang="en-US" sz="3200"/>
              <a:t>(</a:t>
            </a:r>
            <a:r>
              <a:rPr lang="en-US" sz="3200" u="sng"/>
              <a:t>SQL sales insight from  </a:t>
            </a:r>
            <a:r>
              <a:rPr lang="en-US" sz="3200" u="sng" err="1"/>
              <a:t>aD</a:t>
            </a:r>
            <a:r>
              <a:rPr lang="en-US" sz="3200" u="sng"/>
              <a:t>-hoc requests</a:t>
            </a:r>
            <a:r>
              <a:rPr lang="en-US" sz="3200"/>
              <a:t>)</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b="1"/>
              <a:t>Sagar Soni</a:t>
            </a:r>
          </a:p>
          <a:p>
            <a:endParaRPr lang="en-US"/>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716530" y="380472"/>
            <a:ext cx="10539645" cy="6750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4. Follow – up: Which segment had the most increase in unique product in 2021 vs 2020? The final output contains these fields. 1) segment  2) product_count_2020  3) product_count_2021  4) difference</a:t>
            </a:r>
          </a:p>
          <a:p>
            <a:pPr marL="0" indent="0">
              <a:buNone/>
            </a:pPr>
            <a:endParaRPr lang="en-US" sz="1800" b="1"/>
          </a:p>
          <a:p>
            <a:pPr marL="0" indent="0">
              <a:buNone/>
            </a:pPr>
            <a:endParaRPr lang="en-GB" sz="1800" b="1"/>
          </a:p>
          <a:p>
            <a:pPr marL="285750" indent="-285750">
              <a:buFontTx/>
              <a:buChar char="-"/>
            </a:pPr>
            <a:endParaRPr lang="en-GB" sz="1800" b="1"/>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716530" y="1645918"/>
            <a:ext cx="7564708" cy="5084246"/>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GB" sz="1800" b="1"/>
              <a:t>WITH cte1 AS(</a:t>
            </a:r>
          </a:p>
          <a:p>
            <a:pPr marL="0" indent="0">
              <a:lnSpc>
                <a:spcPct val="80000"/>
              </a:lnSpc>
              <a:buNone/>
            </a:pPr>
            <a:r>
              <a:rPr lang="en-GB" sz="1800" b="1"/>
              <a:t>SELECT segment, COUNT(distinct P.product_code) AS product_count_2020 </a:t>
            </a:r>
          </a:p>
          <a:p>
            <a:pPr marL="0" indent="0">
              <a:lnSpc>
                <a:spcPct val="80000"/>
              </a:lnSpc>
              <a:buNone/>
            </a:pPr>
            <a:r>
              <a:rPr lang="en-GB" sz="1800" b="1"/>
              <a:t>FROM fact_sales_monthly AS S</a:t>
            </a:r>
          </a:p>
          <a:p>
            <a:pPr marL="0" indent="0">
              <a:lnSpc>
                <a:spcPct val="80000"/>
              </a:lnSpc>
              <a:buNone/>
            </a:pPr>
            <a:r>
              <a:rPr lang="en-GB" sz="1800" b="1"/>
              <a:t>JOIN dim_product AS P</a:t>
            </a:r>
          </a:p>
          <a:p>
            <a:pPr marL="0" indent="0">
              <a:lnSpc>
                <a:spcPct val="80000"/>
              </a:lnSpc>
              <a:buNone/>
            </a:pPr>
            <a:r>
              <a:rPr lang="en-GB" sz="1800" b="1"/>
              <a:t>USING (product_code)</a:t>
            </a:r>
          </a:p>
          <a:p>
            <a:pPr marL="0" indent="0">
              <a:lnSpc>
                <a:spcPct val="80000"/>
              </a:lnSpc>
              <a:buNone/>
            </a:pPr>
            <a:r>
              <a:rPr lang="en-GB" sz="1800" b="1"/>
              <a:t>WHERE fiscal_year = 2020</a:t>
            </a:r>
          </a:p>
          <a:p>
            <a:pPr marL="0" indent="0">
              <a:lnSpc>
                <a:spcPct val="80000"/>
              </a:lnSpc>
              <a:buNone/>
            </a:pPr>
            <a:r>
              <a:rPr lang="en-GB" sz="1800" b="1"/>
              <a:t>GROUP BY segment),</a:t>
            </a:r>
          </a:p>
          <a:p>
            <a:pPr marL="0" indent="0">
              <a:lnSpc>
                <a:spcPct val="80000"/>
              </a:lnSpc>
              <a:buNone/>
            </a:pPr>
            <a:endParaRPr lang="en-GB" sz="1800" b="1"/>
          </a:p>
          <a:p>
            <a:pPr marL="0" indent="0">
              <a:lnSpc>
                <a:spcPct val="80000"/>
              </a:lnSpc>
              <a:buNone/>
            </a:pPr>
            <a:r>
              <a:rPr lang="en-GB" sz="1800" b="1"/>
              <a:t>cte2 AS(</a:t>
            </a:r>
          </a:p>
          <a:p>
            <a:pPr marL="0" indent="0">
              <a:lnSpc>
                <a:spcPct val="80000"/>
              </a:lnSpc>
              <a:buNone/>
            </a:pPr>
            <a:r>
              <a:rPr lang="en-GB" sz="1800" b="1"/>
              <a:t>SELECT segment, COUNT(distinct P.product_code) AS product_count_2021 </a:t>
            </a:r>
          </a:p>
          <a:p>
            <a:pPr marL="0" indent="0">
              <a:lnSpc>
                <a:spcPct val="80000"/>
              </a:lnSpc>
              <a:buNone/>
            </a:pPr>
            <a:r>
              <a:rPr lang="en-GB" sz="1800" b="1"/>
              <a:t>FROM fact_sales_monthly AS S</a:t>
            </a:r>
          </a:p>
          <a:p>
            <a:pPr marL="0" indent="0">
              <a:lnSpc>
                <a:spcPct val="80000"/>
              </a:lnSpc>
              <a:buNone/>
            </a:pPr>
            <a:r>
              <a:rPr lang="en-GB" sz="1800" b="1"/>
              <a:t>JOIN dim_product AS P</a:t>
            </a:r>
          </a:p>
          <a:p>
            <a:pPr marL="0" indent="0">
              <a:lnSpc>
                <a:spcPct val="80000"/>
              </a:lnSpc>
              <a:buNone/>
            </a:pPr>
            <a:r>
              <a:rPr lang="en-GB" sz="1800" b="1"/>
              <a:t>USING (product_code)</a:t>
            </a:r>
          </a:p>
          <a:p>
            <a:pPr marL="0" indent="0">
              <a:lnSpc>
                <a:spcPct val="80000"/>
              </a:lnSpc>
              <a:buNone/>
            </a:pPr>
            <a:r>
              <a:rPr lang="en-GB" sz="1800" b="1"/>
              <a:t>WHERE fiscal_year = 2021</a:t>
            </a:r>
          </a:p>
          <a:p>
            <a:pPr marL="0" indent="0">
              <a:lnSpc>
                <a:spcPct val="80000"/>
              </a:lnSpc>
              <a:buNone/>
            </a:pPr>
            <a:r>
              <a:rPr lang="en-GB" sz="1800" b="1"/>
              <a:t>GROUP BY segment)</a:t>
            </a:r>
          </a:p>
          <a:p>
            <a:pPr marL="0" indent="0">
              <a:lnSpc>
                <a:spcPct val="80000"/>
              </a:lnSpc>
              <a:buNone/>
            </a:pPr>
            <a:endParaRPr lang="en-GB" sz="1800" b="1"/>
          </a:p>
        </p:txBody>
      </p:sp>
      <p:sp>
        <p:nvSpPr>
          <p:cNvPr id="17" name="Arrow: Curved Left 16">
            <a:extLst>
              <a:ext uri="{FF2B5EF4-FFF2-40B4-BE49-F238E27FC236}">
                <a16:creationId xmlns:a16="http://schemas.microsoft.com/office/drawing/2014/main" id="{9D8BC859-AD24-4285-A277-2917E293578C}"/>
              </a:ext>
            </a:extLst>
          </p:cNvPr>
          <p:cNvSpPr/>
          <p:nvPr/>
        </p:nvSpPr>
        <p:spPr>
          <a:xfrm rot="19227678">
            <a:off x="9504258" y="3397148"/>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9742625" y="3874502"/>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476899" y="1101089"/>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sp>
        <p:nvSpPr>
          <p:cNvPr id="11" name="TextBox 10">
            <a:extLst>
              <a:ext uri="{FF2B5EF4-FFF2-40B4-BE49-F238E27FC236}">
                <a16:creationId xmlns:a16="http://schemas.microsoft.com/office/drawing/2014/main" id="{4092DB42-E58E-435A-BAFF-BDB97A674BE3}"/>
              </a:ext>
            </a:extLst>
          </p:cNvPr>
          <p:cNvSpPr txBox="1"/>
          <p:nvPr/>
        </p:nvSpPr>
        <p:spPr>
          <a:xfrm>
            <a:off x="5531182" y="2564305"/>
            <a:ext cx="6660818" cy="1754326"/>
          </a:xfrm>
          <a:prstGeom prst="rect">
            <a:avLst/>
          </a:prstGeom>
          <a:noFill/>
        </p:spPr>
        <p:txBody>
          <a:bodyPr wrap="square">
            <a:spAutoFit/>
          </a:bodyPr>
          <a:lstStyle/>
          <a:p>
            <a:pPr marL="0" indent="0">
              <a:buNone/>
            </a:pPr>
            <a:r>
              <a:rPr lang="en-GB" sz="1800" b="1">
                <a:solidFill>
                  <a:schemeClr val="bg1"/>
                </a:solidFill>
              </a:rPr>
              <a:t>SELECT C2.segment, product_count_2020, product_count_2021,</a:t>
            </a:r>
          </a:p>
          <a:p>
            <a:pPr marL="0" indent="0">
              <a:buNone/>
            </a:pPr>
            <a:r>
              <a:rPr lang="en-GB" sz="1800" b="1">
                <a:solidFill>
                  <a:schemeClr val="bg1"/>
                </a:solidFill>
              </a:rPr>
              <a:t>(product_count_2021 - product_count_2020) AS differance</a:t>
            </a:r>
          </a:p>
          <a:p>
            <a:pPr marL="0" indent="0">
              <a:buNone/>
            </a:pPr>
            <a:r>
              <a:rPr lang="en-GB" sz="1800" b="1">
                <a:solidFill>
                  <a:schemeClr val="bg1"/>
                </a:solidFill>
              </a:rPr>
              <a:t>FROM cte1 AS C1</a:t>
            </a:r>
          </a:p>
          <a:p>
            <a:pPr marL="0" indent="0">
              <a:buNone/>
            </a:pPr>
            <a:r>
              <a:rPr lang="en-GB" sz="1800" b="1">
                <a:solidFill>
                  <a:schemeClr val="bg1"/>
                </a:solidFill>
              </a:rPr>
              <a:t>JOIN cte2 AS C2</a:t>
            </a:r>
          </a:p>
          <a:p>
            <a:pPr marL="0" indent="0">
              <a:buNone/>
            </a:pPr>
            <a:r>
              <a:rPr lang="en-GB" sz="1800" b="1">
                <a:solidFill>
                  <a:schemeClr val="bg1"/>
                </a:solidFill>
              </a:rPr>
              <a:t>USING (segment)</a:t>
            </a:r>
          </a:p>
          <a:p>
            <a:pPr marL="0" indent="0">
              <a:buNone/>
            </a:pPr>
            <a:r>
              <a:rPr lang="en-GB" sz="1800" b="1">
                <a:solidFill>
                  <a:schemeClr val="bg1"/>
                </a:solidFill>
              </a:rPr>
              <a:t>ORDER BY differance DESC</a:t>
            </a:r>
          </a:p>
        </p:txBody>
      </p:sp>
      <p:pic>
        <p:nvPicPr>
          <p:cNvPr id="6" name="Picture 5">
            <a:extLst>
              <a:ext uri="{FF2B5EF4-FFF2-40B4-BE49-F238E27FC236}">
                <a16:creationId xmlns:a16="http://schemas.microsoft.com/office/drawing/2014/main" id="{FA743E1E-A59A-4EE6-B60D-EE80B5425341}"/>
              </a:ext>
            </a:extLst>
          </p:cNvPr>
          <p:cNvPicPr>
            <a:picLocks noChangeAspect="1"/>
          </p:cNvPicPr>
          <p:nvPr/>
        </p:nvPicPr>
        <p:blipFill>
          <a:blip r:embed="rId2"/>
          <a:stretch>
            <a:fillRect/>
          </a:stretch>
        </p:blipFill>
        <p:spPr>
          <a:xfrm>
            <a:off x="7245602" y="5138504"/>
            <a:ext cx="4720092" cy="1591659"/>
          </a:xfrm>
          <a:prstGeom prst="rect">
            <a:avLst/>
          </a:prstGeom>
        </p:spPr>
      </p:pic>
    </p:spTree>
    <p:extLst>
      <p:ext uri="{BB962C8B-B14F-4D97-AF65-F5344CB8AC3E}">
        <p14:creationId xmlns:p14="http://schemas.microsoft.com/office/powerpoint/2010/main" val="302642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4004465">
            <a:off x="7340876" y="2649087"/>
            <a:ext cx="472722"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pic>
        <p:nvPicPr>
          <p:cNvPr id="7" name="Picture 6">
            <a:extLst>
              <a:ext uri="{FF2B5EF4-FFF2-40B4-BE49-F238E27FC236}">
                <a16:creationId xmlns:a16="http://schemas.microsoft.com/office/drawing/2014/main" id="{A89D63F3-FA3F-4A46-8916-453B4A4DDBA6}"/>
              </a:ext>
            </a:extLst>
          </p:cNvPr>
          <p:cNvPicPr>
            <a:picLocks noChangeAspect="1"/>
          </p:cNvPicPr>
          <p:nvPr/>
        </p:nvPicPr>
        <p:blipFill>
          <a:blip r:embed="rId2"/>
          <a:stretch>
            <a:fillRect/>
          </a:stretch>
        </p:blipFill>
        <p:spPr>
          <a:xfrm>
            <a:off x="7532043" y="1283380"/>
            <a:ext cx="4411601" cy="1487633"/>
          </a:xfrm>
          <a:prstGeom prst="rect">
            <a:avLst/>
          </a:prstGeom>
        </p:spPr>
      </p:pic>
      <p:sp>
        <p:nvSpPr>
          <p:cNvPr id="8" name="Subtitle 2">
            <a:extLst>
              <a:ext uri="{FF2B5EF4-FFF2-40B4-BE49-F238E27FC236}">
                <a16:creationId xmlns:a16="http://schemas.microsoft.com/office/drawing/2014/main" id="{EC4BDE93-FF69-429D-956C-7E6151FE1851}"/>
              </a:ext>
            </a:extLst>
          </p:cNvPr>
          <p:cNvSpPr txBox="1">
            <a:spLocks/>
          </p:cNvSpPr>
          <p:nvPr/>
        </p:nvSpPr>
        <p:spPr>
          <a:xfrm>
            <a:off x="669693" y="390585"/>
            <a:ext cx="10539645" cy="6750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4. Follow – up: Which segment had the most increase in unique products in 2021 vs 2020? The final output contains these fields. 1) segment  2) product_count_2020  3) product_count_2021  4) difference</a:t>
            </a:r>
          </a:p>
          <a:p>
            <a:pPr marL="0" indent="0">
              <a:buNone/>
            </a:pPr>
            <a:endParaRPr lang="en-US" sz="1800" b="1"/>
          </a:p>
          <a:p>
            <a:pPr marL="0" indent="0">
              <a:buNone/>
            </a:pPr>
            <a:endParaRPr lang="en-GB" sz="1800" b="1"/>
          </a:p>
          <a:p>
            <a:pPr marL="285750" indent="-285750">
              <a:buFontTx/>
              <a:buChar char="-"/>
            </a:pPr>
            <a:endParaRPr lang="en-GB" sz="1800" b="1"/>
          </a:p>
        </p:txBody>
      </p:sp>
      <p:pic>
        <p:nvPicPr>
          <p:cNvPr id="4" name="Picture 3">
            <a:extLst>
              <a:ext uri="{FF2B5EF4-FFF2-40B4-BE49-F238E27FC236}">
                <a16:creationId xmlns:a16="http://schemas.microsoft.com/office/drawing/2014/main" id="{60D1D280-EA2C-4E5F-8C9E-391D090B59FF}"/>
              </a:ext>
            </a:extLst>
          </p:cNvPr>
          <p:cNvPicPr>
            <a:picLocks noChangeAspect="1"/>
          </p:cNvPicPr>
          <p:nvPr/>
        </p:nvPicPr>
        <p:blipFill>
          <a:blip r:embed="rId3"/>
          <a:stretch>
            <a:fillRect/>
          </a:stretch>
        </p:blipFill>
        <p:spPr>
          <a:xfrm>
            <a:off x="773916" y="3117881"/>
            <a:ext cx="5944196" cy="3313306"/>
          </a:xfrm>
          <a:prstGeom prst="rect">
            <a:avLst/>
          </a:prstGeom>
        </p:spPr>
      </p:pic>
      <p:sp>
        <p:nvSpPr>
          <p:cNvPr id="11" name="Subtitle 2">
            <a:extLst>
              <a:ext uri="{FF2B5EF4-FFF2-40B4-BE49-F238E27FC236}">
                <a16:creationId xmlns:a16="http://schemas.microsoft.com/office/drawing/2014/main" id="{83746F80-DD42-4063-86D0-4063CBFCAF7B}"/>
              </a:ext>
            </a:extLst>
          </p:cNvPr>
          <p:cNvSpPr txBox="1">
            <a:spLocks/>
          </p:cNvSpPr>
          <p:nvPr/>
        </p:nvSpPr>
        <p:spPr>
          <a:xfrm>
            <a:off x="7202311" y="3826932"/>
            <a:ext cx="4741333" cy="2302933"/>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a:p>
          <a:p>
            <a:pPr marL="0" indent="0">
              <a:buNone/>
            </a:pPr>
            <a:r>
              <a:rPr lang="en-GB" sz="2000" b="1"/>
              <a:t>The notebook segment of AtliQ Hardware is performing well, but the networking segment is lagging behind. The company needs to introduce some new products in the networking segment to boost their sales.</a:t>
            </a:r>
            <a:endParaRPr lang="en-US" sz="2000" b="1"/>
          </a:p>
        </p:txBody>
      </p:sp>
    </p:spTree>
    <p:extLst>
      <p:ext uri="{BB962C8B-B14F-4D97-AF65-F5344CB8AC3E}">
        <p14:creationId xmlns:p14="http://schemas.microsoft.com/office/powerpoint/2010/main" val="225746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50392" y="319335"/>
            <a:ext cx="10539645" cy="726094"/>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5. Get the products that have the highest</a:t>
            </a:r>
            <a:r>
              <a:rPr lang="en-US" sz="1800" b="1"/>
              <a:t> and lowest manufacturing costs. The final output should contain these fields,  1) product_code 2) product 3) manufacturing_cost</a:t>
            </a:r>
          </a:p>
          <a:p>
            <a:pPr marL="0" indent="0">
              <a:buNone/>
            </a:pPr>
            <a:endParaRPr lang="en-GB" sz="1800" b="1"/>
          </a:p>
          <a:p>
            <a:pPr marL="285750" indent="-285750">
              <a:buFontTx/>
              <a:buChar char="-"/>
            </a:pPr>
            <a:endParaRPr lang="en-GB" sz="1800" b="1"/>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835632" y="1756526"/>
            <a:ext cx="10003108" cy="2804234"/>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SELECT P.product_code, product, manufacturing_cost </a:t>
            </a:r>
          </a:p>
          <a:p>
            <a:pPr marL="0" indent="0">
              <a:buNone/>
            </a:pPr>
            <a:r>
              <a:rPr lang="en-GB" sz="1800" b="1"/>
              <a:t>FROM fact_manufacturing_cost AS M</a:t>
            </a:r>
          </a:p>
          <a:p>
            <a:pPr marL="0" indent="0">
              <a:buNone/>
            </a:pPr>
            <a:r>
              <a:rPr lang="en-GB" sz="1800" b="1"/>
              <a:t>JOIN dim_product AS P</a:t>
            </a:r>
          </a:p>
          <a:p>
            <a:pPr marL="0" indent="0">
              <a:buNone/>
            </a:pPr>
            <a:r>
              <a:rPr lang="en-GB" sz="1800" b="1"/>
              <a:t>USING (product_code)</a:t>
            </a:r>
          </a:p>
          <a:p>
            <a:pPr marL="0" indent="0">
              <a:buNone/>
            </a:pPr>
            <a:r>
              <a:rPr lang="en-GB" sz="1800" b="1"/>
              <a:t>WHERE manufacturing_cost = (SELECT MIN(manufacturing_cost) FROM fact_manufacturing_cost) OR</a:t>
            </a:r>
          </a:p>
          <a:p>
            <a:pPr marL="0" indent="0">
              <a:buNone/>
            </a:pPr>
            <a:r>
              <a:rPr lang="en-GB" sz="1800" b="1"/>
              <a:t>            manufacturing_cost = (SELECT MAX(manufacturing_cost) FROM fact_manufacturing_cost)</a:t>
            </a:r>
          </a:p>
          <a:p>
            <a:pPr marL="0" indent="0">
              <a:buNone/>
            </a:pPr>
            <a:r>
              <a:rPr lang="en-GB" sz="1800" b="1"/>
              <a:t>ORDER BY manufacturing_cost DESC;</a:t>
            </a:r>
          </a:p>
        </p:txBody>
      </p:sp>
      <p:sp>
        <p:nvSpPr>
          <p:cNvPr id="17" name="Arrow: Curved Left 16">
            <a:extLst>
              <a:ext uri="{FF2B5EF4-FFF2-40B4-BE49-F238E27FC236}">
                <a16:creationId xmlns:a16="http://schemas.microsoft.com/office/drawing/2014/main" id="{9D8BC859-AD24-4285-A277-2917E293578C}"/>
              </a:ext>
            </a:extLst>
          </p:cNvPr>
          <p:cNvSpPr/>
          <p:nvPr/>
        </p:nvSpPr>
        <p:spPr>
          <a:xfrm rot="20356114">
            <a:off x="10768762" y="3758350"/>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10793133" y="4012937"/>
            <a:ext cx="1642534" cy="39935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589788" y="1210703"/>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pic>
        <p:nvPicPr>
          <p:cNvPr id="3" name="Picture 2">
            <a:extLst>
              <a:ext uri="{FF2B5EF4-FFF2-40B4-BE49-F238E27FC236}">
                <a16:creationId xmlns:a16="http://schemas.microsoft.com/office/drawing/2014/main" id="{374F8026-1E66-47BD-BD5A-B80EAD3F4AC6}"/>
              </a:ext>
            </a:extLst>
          </p:cNvPr>
          <p:cNvPicPr>
            <a:picLocks noChangeAspect="1"/>
          </p:cNvPicPr>
          <p:nvPr/>
        </p:nvPicPr>
        <p:blipFill>
          <a:blip r:embed="rId2"/>
          <a:stretch>
            <a:fillRect/>
          </a:stretch>
        </p:blipFill>
        <p:spPr>
          <a:xfrm>
            <a:off x="4900044" y="5098665"/>
            <a:ext cx="6017718" cy="1254247"/>
          </a:xfrm>
          <a:prstGeom prst="rect">
            <a:avLst/>
          </a:prstGeom>
        </p:spPr>
      </p:pic>
    </p:spTree>
    <p:extLst>
      <p:ext uri="{BB962C8B-B14F-4D97-AF65-F5344CB8AC3E}">
        <p14:creationId xmlns:p14="http://schemas.microsoft.com/office/powerpoint/2010/main" val="161432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3022401">
            <a:off x="6824315" y="2721083"/>
            <a:ext cx="472722"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6524978" y="4180459"/>
            <a:ext cx="5418666" cy="233247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b="1"/>
          </a:p>
          <a:p>
            <a:pPr marL="0" indent="0">
              <a:buNone/>
            </a:pPr>
            <a:r>
              <a:rPr lang="en-GB" sz="2000" b="1"/>
              <a:t>The product AQ Home Allin Gen 2 has the highest manufacturing cost, while the AQ Master Wired X1 Mouse has the lowest manufacturing cost.</a:t>
            </a:r>
          </a:p>
        </p:txBody>
      </p:sp>
      <p:pic>
        <p:nvPicPr>
          <p:cNvPr id="7" name="Picture 6">
            <a:extLst>
              <a:ext uri="{FF2B5EF4-FFF2-40B4-BE49-F238E27FC236}">
                <a16:creationId xmlns:a16="http://schemas.microsoft.com/office/drawing/2014/main" id="{50D54146-7B17-419F-B423-53BAF1DA20D2}"/>
              </a:ext>
            </a:extLst>
          </p:cNvPr>
          <p:cNvPicPr>
            <a:picLocks noChangeAspect="1"/>
          </p:cNvPicPr>
          <p:nvPr/>
        </p:nvPicPr>
        <p:blipFill>
          <a:blip r:embed="rId2"/>
          <a:stretch>
            <a:fillRect/>
          </a:stretch>
        </p:blipFill>
        <p:spPr>
          <a:xfrm>
            <a:off x="5851819" y="1535238"/>
            <a:ext cx="6017718" cy="1142303"/>
          </a:xfrm>
          <a:prstGeom prst="rect">
            <a:avLst/>
          </a:prstGeom>
        </p:spPr>
      </p:pic>
      <p:sp>
        <p:nvSpPr>
          <p:cNvPr id="8" name="Subtitle 2">
            <a:extLst>
              <a:ext uri="{FF2B5EF4-FFF2-40B4-BE49-F238E27FC236}">
                <a16:creationId xmlns:a16="http://schemas.microsoft.com/office/drawing/2014/main" id="{D21E2AE8-B648-4468-89A6-266CE70CFAF3}"/>
              </a:ext>
            </a:extLst>
          </p:cNvPr>
          <p:cNvSpPr txBox="1">
            <a:spLocks/>
          </p:cNvSpPr>
          <p:nvPr/>
        </p:nvSpPr>
        <p:spPr>
          <a:xfrm>
            <a:off x="850392" y="319335"/>
            <a:ext cx="10539645" cy="726094"/>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5. Get the products that have the highest</a:t>
            </a:r>
            <a:r>
              <a:rPr lang="en-US" sz="1800" b="1"/>
              <a:t> and lowest manufacturing costs. The final output should contain these fields,  1) product_code 2) product 3) manufacturing_cost</a:t>
            </a:r>
          </a:p>
          <a:p>
            <a:pPr marL="0" indent="0">
              <a:buNone/>
            </a:pPr>
            <a:endParaRPr lang="en-GB" sz="1800" b="1"/>
          </a:p>
          <a:p>
            <a:pPr marL="285750" indent="-285750">
              <a:buFontTx/>
              <a:buChar char="-"/>
            </a:pPr>
            <a:endParaRPr lang="en-GB" sz="1800" b="1"/>
          </a:p>
        </p:txBody>
      </p:sp>
      <p:pic>
        <p:nvPicPr>
          <p:cNvPr id="6" name="Picture 5">
            <a:extLst>
              <a:ext uri="{FF2B5EF4-FFF2-40B4-BE49-F238E27FC236}">
                <a16:creationId xmlns:a16="http://schemas.microsoft.com/office/drawing/2014/main" id="{22C2CA3E-2B4D-457C-AEDD-E5C11C8D5B77}"/>
              </a:ext>
            </a:extLst>
          </p:cNvPr>
          <p:cNvPicPr>
            <a:picLocks noChangeAspect="1"/>
          </p:cNvPicPr>
          <p:nvPr/>
        </p:nvPicPr>
        <p:blipFill>
          <a:blip r:embed="rId3"/>
          <a:stretch>
            <a:fillRect/>
          </a:stretch>
        </p:blipFill>
        <p:spPr>
          <a:xfrm>
            <a:off x="885441" y="3689087"/>
            <a:ext cx="5210559" cy="2618241"/>
          </a:xfrm>
          <a:prstGeom prst="rect">
            <a:avLst/>
          </a:prstGeom>
        </p:spPr>
      </p:pic>
    </p:spTree>
    <p:extLst>
      <p:ext uri="{BB962C8B-B14F-4D97-AF65-F5344CB8AC3E}">
        <p14:creationId xmlns:p14="http://schemas.microsoft.com/office/powerpoint/2010/main" val="129331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50392" y="319334"/>
            <a:ext cx="10539645" cy="781755"/>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6. Generate a report which contains the top 5 customers who received an high pre_invoice_discount_pct for the “fiscal_year_2021” and in the “Indian” market, The final output contains these fields, 1) customer_code    2) customer 3) average _discount_percentage</a:t>
            </a:r>
            <a:endParaRPr lang="en-US" sz="1800" b="1"/>
          </a:p>
          <a:p>
            <a:pPr marL="0" indent="0">
              <a:buNone/>
            </a:pPr>
            <a:endParaRPr lang="en-US" sz="1800" b="1"/>
          </a:p>
          <a:p>
            <a:pPr marL="0" indent="0">
              <a:buNone/>
            </a:pPr>
            <a:endParaRPr lang="en-GB" sz="1800" b="1"/>
          </a:p>
          <a:p>
            <a:pPr marL="285750" indent="-285750">
              <a:buFontTx/>
              <a:buChar char="-"/>
            </a:pPr>
            <a:endParaRPr lang="en-GB" sz="1800" b="1"/>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653603" y="1968453"/>
            <a:ext cx="9179019" cy="2710103"/>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  SELECT C.customer_code, customer, pre_invoice_discount_pct AS average_discount_pct</a:t>
            </a:r>
          </a:p>
          <a:p>
            <a:pPr marL="0" indent="0">
              <a:buNone/>
            </a:pPr>
            <a:r>
              <a:rPr lang="en-GB" sz="1800" b="1"/>
              <a:t>  FROM dim_customer AS C</a:t>
            </a:r>
          </a:p>
          <a:p>
            <a:pPr marL="0" indent="0">
              <a:buNone/>
            </a:pPr>
            <a:r>
              <a:rPr lang="en-GB" sz="1800" b="1"/>
              <a:t>  JOIN fact_pre_invoice_deductions AS PID</a:t>
            </a:r>
          </a:p>
          <a:p>
            <a:pPr marL="0" indent="0">
              <a:buNone/>
            </a:pPr>
            <a:r>
              <a:rPr lang="en-GB" sz="1800" b="1"/>
              <a:t>  USING (customer_code)</a:t>
            </a:r>
          </a:p>
          <a:p>
            <a:pPr marL="0" indent="0">
              <a:buNone/>
            </a:pPr>
            <a:r>
              <a:rPr lang="en-GB" sz="1800" b="1"/>
              <a:t>  WHERE fiscal_year = 2021 AND market = "India"</a:t>
            </a:r>
          </a:p>
          <a:p>
            <a:pPr marL="0" indent="0">
              <a:buNone/>
            </a:pPr>
            <a:r>
              <a:rPr lang="en-GB" sz="1800" b="1"/>
              <a:t>  ORDER BY average_discount_pct desc</a:t>
            </a:r>
          </a:p>
          <a:p>
            <a:pPr marL="0" indent="0">
              <a:buNone/>
            </a:pPr>
            <a:r>
              <a:rPr lang="en-GB" sz="1800" b="1"/>
              <a:t>  LIMIT 5;</a:t>
            </a:r>
          </a:p>
        </p:txBody>
      </p:sp>
      <p:sp>
        <p:nvSpPr>
          <p:cNvPr id="17" name="Arrow: Curved Left 16">
            <a:extLst>
              <a:ext uri="{FF2B5EF4-FFF2-40B4-BE49-F238E27FC236}">
                <a16:creationId xmlns:a16="http://schemas.microsoft.com/office/drawing/2014/main" id="{9D8BC859-AD24-4285-A277-2917E293578C}"/>
              </a:ext>
            </a:extLst>
          </p:cNvPr>
          <p:cNvSpPr/>
          <p:nvPr/>
        </p:nvSpPr>
        <p:spPr>
          <a:xfrm rot="19227678">
            <a:off x="9384813" y="2778047"/>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9747503" y="3181848"/>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544633" y="1429929"/>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pic>
        <p:nvPicPr>
          <p:cNvPr id="3" name="Picture 2">
            <a:extLst>
              <a:ext uri="{FF2B5EF4-FFF2-40B4-BE49-F238E27FC236}">
                <a16:creationId xmlns:a16="http://schemas.microsoft.com/office/drawing/2014/main" id="{78A6CB3B-E128-441C-9934-F7A1452C1A6E}"/>
              </a:ext>
            </a:extLst>
          </p:cNvPr>
          <p:cNvPicPr>
            <a:picLocks noChangeAspect="1"/>
          </p:cNvPicPr>
          <p:nvPr/>
        </p:nvPicPr>
        <p:blipFill>
          <a:blip r:embed="rId2"/>
          <a:stretch>
            <a:fillRect/>
          </a:stretch>
        </p:blipFill>
        <p:spPr>
          <a:xfrm>
            <a:off x="5520257" y="4447822"/>
            <a:ext cx="5106731" cy="2034815"/>
          </a:xfrm>
          <a:prstGeom prst="rect">
            <a:avLst/>
          </a:prstGeom>
        </p:spPr>
      </p:pic>
    </p:spTree>
    <p:extLst>
      <p:ext uri="{BB962C8B-B14F-4D97-AF65-F5344CB8AC3E}">
        <p14:creationId xmlns:p14="http://schemas.microsoft.com/office/powerpoint/2010/main" val="397838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3941383">
            <a:off x="6019924" y="3183633"/>
            <a:ext cx="416613"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6744794" y="3963545"/>
            <a:ext cx="5176272" cy="233247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a:p>
          <a:p>
            <a:pPr marL="0" indent="0">
              <a:buNone/>
            </a:pPr>
            <a:endParaRPr lang="en-GB" sz="1800" b="1"/>
          </a:p>
          <a:p>
            <a:pPr marL="0" indent="0">
              <a:buNone/>
            </a:pPr>
            <a:r>
              <a:rPr lang="en-GB" sz="2000" b="1"/>
              <a:t>As we have observed, Flipkart has received the highest pre-invoice discount from Atliq Hardware. This indicates the highest sales among their competitors.</a:t>
            </a:r>
            <a:endParaRPr lang="en-US" sz="2000" b="1"/>
          </a:p>
        </p:txBody>
      </p:sp>
      <p:sp>
        <p:nvSpPr>
          <p:cNvPr id="7" name="Subtitle 2">
            <a:extLst>
              <a:ext uri="{FF2B5EF4-FFF2-40B4-BE49-F238E27FC236}">
                <a16:creationId xmlns:a16="http://schemas.microsoft.com/office/drawing/2014/main" id="{4D4189DF-41BF-4669-9181-EF1F6CB84831}"/>
              </a:ext>
            </a:extLst>
          </p:cNvPr>
          <p:cNvSpPr txBox="1">
            <a:spLocks/>
          </p:cNvSpPr>
          <p:nvPr/>
        </p:nvSpPr>
        <p:spPr>
          <a:xfrm>
            <a:off x="850392" y="319334"/>
            <a:ext cx="10539645" cy="781755"/>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6. Generate a report which contains the top 5 customers who received an high pre_invoice_discount_pct for the “fiscal_year_2021” and in the “Indian” market, The final output contains these fields, 1) customer_code    2) customer 3) average _discount_percentage</a:t>
            </a:r>
            <a:endParaRPr lang="en-US" sz="1800" b="1"/>
          </a:p>
          <a:p>
            <a:pPr marL="0" indent="0">
              <a:buNone/>
            </a:pPr>
            <a:endParaRPr lang="en-US" sz="1800" b="1"/>
          </a:p>
          <a:p>
            <a:pPr marL="0" indent="0">
              <a:buNone/>
            </a:pPr>
            <a:endParaRPr lang="en-GB" sz="1800" b="1"/>
          </a:p>
          <a:p>
            <a:pPr marL="285750" indent="-285750">
              <a:buFontTx/>
              <a:buChar char="-"/>
            </a:pPr>
            <a:endParaRPr lang="en-GB" sz="1800" b="1"/>
          </a:p>
        </p:txBody>
      </p:sp>
      <p:pic>
        <p:nvPicPr>
          <p:cNvPr id="8" name="Picture 7">
            <a:extLst>
              <a:ext uri="{FF2B5EF4-FFF2-40B4-BE49-F238E27FC236}">
                <a16:creationId xmlns:a16="http://schemas.microsoft.com/office/drawing/2014/main" id="{409BDFD9-3DF6-4AD3-A7EF-D1839FEDA0A4}"/>
              </a:ext>
            </a:extLst>
          </p:cNvPr>
          <p:cNvPicPr>
            <a:picLocks noChangeAspect="1"/>
          </p:cNvPicPr>
          <p:nvPr/>
        </p:nvPicPr>
        <p:blipFill>
          <a:blip r:embed="rId2"/>
          <a:stretch>
            <a:fillRect/>
          </a:stretch>
        </p:blipFill>
        <p:spPr>
          <a:xfrm>
            <a:off x="6545360" y="1380061"/>
            <a:ext cx="4844677" cy="1930398"/>
          </a:xfrm>
          <a:prstGeom prst="rect">
            <a:avLst/>
          </a:prstGeom>
        </p:spPr>
      </p:pic>
      <p:pic>
        <p:nvPicPr>
          <p:cNvPr id="4" name="Picture 3">
            <a:extLst>
              <a:ext uri="{FF2B5EF4-FFF2-40B4-BE49-F238E27FC236}">
                <a16:creationId xmlns:a16="http://schemas.microsoft.com/office/drawing/2014/main" id="{062B6D28-EB3F-4301-82C1-0483F7D53656}"/>
              </a:ext>
            </a:extLst>
          </p:cNvPr>
          <p:cNvPicPr>
            <a:picLocks noChangeAspect="1"/>
          </p:cNvPicPr>
          <p:nvPr/>
        </p:nvPicPr>
        <p:blipFill>
          <a:blip r:embed="rId3"/>
          <a:stretch>
            <a:fillRect/>
          </a:stretch>
        </p:blipFill>
        <p:spPr>
          <a:xfrm>
            <a:off x="975232" y="2193663"/>
            <a:ext cx="4330546" cy="4319268"/>
          </a:xfrm>
          <a:prstGeom prst="rect">
            <a:avLst/>
          </a:prstGeom>
        </p:spPr>
      </p:pic>
    </p:spTree>
    <p:extLst>
      <p:ext uri="{BB962C8B-B14F-4D97-AF65-F5344CB8AC3E}">
        <p14:creationId xmlns:p14="http://schemas.microsoft.com/office/powerpoint/2010/main" val="417076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45514" y="319334"/>
            <a:ext cx="10539645" cy="99017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7. Get the complete report of the Gross</a:t>
            </a:r>
            <a:r>
              <a:rPr lang="en-US" sz="1800" b="1"/>
              <a:t> sales amount for the customer “Atliq Exclusive” for each month. This analysis helps to get an idea of low and  high performing months and take strategic decision:</a:t>
            </a:r>
          </a:p>
          <a:p>
            <a:pPr marL="0" indent="0">
              <a:buNone/>
            </a:pPr>
            <a:r>
              <a:rPr lang="en-US" sz="1800" b="1"/>
              <a:t>The final report contain these column 1) Month 2) Year 3) gross Sale Amount</a:t>
            </a:r>
          </a:p>
          <a:p>
            <a:pPr marL="0" indent="0">
              <a:buNone/>
            </a:pPr>
            <a:endParaRPr lang="en-GB" sz="1800" b="1"/>
          </a:p>
          <a:p>
            <a:pPr marL="285750" indent="-285750">
              <a:buFontTx/>
              <a:buChar char="-"/>
            </a:pPr>
            <a:endParaRPr lang="en-GB" sz="1800" b="1"/>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743914" y="2042726"/>
            <a:ext cx="5735908" cy="444071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SELECT monthname(S.date) AS c_month,</a:t>
            </a:r>
          </a:p>
          <a:p>
            <a:pPr marL="0" indent="0">
              <a:buNone/>
            </a:pPr>
            <a:r>
              <a:rPr lang="en-GB" sz="1800" b="1"/>
              <a:t>	   year(S.date) AS c_year,</a:t>
            </a:r>
          </a:p>
          <a:p>
            <a:pPr marL="0" indent="0">
              <a:buNone/>
            </a:pPr>
            <a:r>
              <a:rPr lang="en-GB" sz="1800" b="1"/>
              <a:t>	   SUM(sold_quantity * gross_price)/1000000 AS gross_sales_amount</a:t>
            </a:r>
          </a:p>
          <a:p>
            <a:pPr marL="0" indent="0">
              <a:buNone/>
            </a:pPr>
            <a:r>
              <a:rPr lang="en-GB" sz="1800" b="1"/>
              <a:t>FROM fact_gross_price AS GP</a:t>
            </a:r>
          </a:p>
          <a:p>
            <a:pPr marL="0" indent="0">
              <a:buNone/>
            </a:pPr>
            <a:r>
              <a:rPr lang="en-GB" sz="1800" b="1"/>
              <a:t>JOIN fact_sales_monthly AS S</a:t>
            </a:r>
          </a:p>
          <a:p>
            <a:pPr marL="0" indent="0">
              <a:buNone/>
            </a:pPr>
            <a:r>
              <a:rPr lang="en-GB" sz="1800" b="1"/>
              <a:t>ON GP.product_code = S.product_code</a:t>
            </a:r>
          </a:p>
          <a:p>
            <a:pPr marL="0" indent="0">
              <a:buNone/>
            </a:pPr>
            <a:r>
              <a:rPr lang="en-GB" sz="1800" b="1"/>
              <a:t>JOIN dim_customer AS C</a:t>
            </a:r>
          </a:p>
          <a:p>
            <a:pPr marL="0" indent="0">
              <a:buNone/>
            </a:pPr>
            <a:r>
              <a:rPr lang="en-GB" sz="1800" b="1"/>
              <a:t>ON S.customer_code = C.customer_code</a:t>
            </a:r>
          </a:p>
          <a:p>
            <a:pPr marL="0" indent="0">
              <a:buNone/>
            </a:pPr>
            <a:r>
              <a:rPr lang="en-GB" sz="1800" b="1"/>
              <a:t>WHERE customer = "Atliq Exclusive" </a:t>
            </a:r>
          </a:p>
          <a:p>
            <a:pPr marL="0" indent="0">
              <a:buNone/>
            </a:pPr>
            <a:r>
              <a:rPr lang="en-GB" sz="1800" b="1"/>
              <a:t>GROUP BY c_year,c_month</a:t>
            </a:r>
          </a:p>
          <a:p>
            <a:pPr marL="0" indent="0">
              <a:buNone/>
            </a:pPr>
            <a:r>
              <a:rPr lang="en-GB" sz="1800" b="1"/>
              <a:t>ORDER BY c_year</a:t>
            </a:r>
          </a:p>
        </p:txBody>
      </p:sp>
      <p:sp>
        <p:nvSpPr>
          <p:cNvPr id="17" name="Arrow: Curved Left 16">
            <a:extLst>
              <a:ext uri="{FF2B5EF4-FFF2-40B4-BE49-F238E27FC236}">
                <a16:creationId xmlns:a16="http://schemas.microsoft.com/office/drawing/2014/main" id="{9D8BC859-AD24-4285-A277-2917E293578C}"/>
              </a:ext>
            </a:extLst>
          </p:cNvPr>
          <p:cNvSpPr/>
          <p:nvPr/>
        </p:nvSpPr>
        <p:spPr>
          <a:xfrm rot="18454728">
            <a:off x="7227132" y="1734311"/>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7465498" y="2138112"/>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578499" y="1513455"/>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pic>
        <p:nvPicPr>
          <p:cNvPr id="3" name="Picture 2">
            <a:extLst>
              <a:ext uri="{FF2B5EF4-FFF2-40B4-BE49-F238E27FC236}">
                <a16:creationId xmlns:a16="http://schemas.microsoft.com/office/drawing/2014/main" id="{B2EA688D-0EF4-4460-A5F8-1088A5A406C3}"/>
              </a:ext>
            </a:extLst>
          </p:cNvPr>
          <p:cNvPicPr>
            <a:picLocks noChangeAspect="1"/>
          </p:cNvPicPr>
          <p:nvPr/>
        </p:nvPicPr>
        <p:blipFill>
          <a:blip r:embed="rId2"/>
          <a:stretch>
            <a:fillRect/>
          </a:stretch>
        </p:blipFill>
        <p:spPr>
          <a:xfrm>
            <a:off x="7465499" y="3394539"/>
            <a:ext cx="3580789" cy="3315151"/>
          </a:xfrm>
          <a:prstGeom prst="rect">
            <a:avLst/>
          </a:prstGeom>
        </p:spPr>
      </p:pic>
    </p:spTree>
    <p:extLst>
      <p:ext uri="{BB962C8B-B14F-4D97-AF65-F5344CB8AC3E}">
        <p14:creationId xmlns:p14="http://schemas.microsoft.com/office/powerpoint/2010/main" val="540236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3080251">
            <a:off x="10774860" y="3770232"/>
            <a:ext cx="490129"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914400" y="1577476"/>
            <a:ext cx="7236178" cy="2031895"/>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a:t>According to the data, the last four months of the year, September, October, November, and December, have been peak months for the company in terms of sales. AtliQ Hardware can introduce some products to increase sales in the summer or after year-end. Overall, sales have increased after the pandemic and remained high compared to pre-pandemic levels.</a:t>
            </a:r>
            <a:endParaRPr lang="en-US" sz="2000" b="1"/>
          </a:p>
        </p:txBody>
      </p:sp>
      <p:sp>
        <p:nvSpPr>
          <p:cNvPr id="7" name="Subtitle 2">
            <a:extLst>
              <a:ext uri="{FF2B5EF4-FFF2-40B4-BE49-F238E27FC236}">
                <a16:creationId xmlns:a16="http://schemas.microsoft.com/office/drawing/2014/main" id="{9F7D6A2B-8E65-4C32-BAE9-AB5D9495E359}"/>
              </a:ext>
            </a:extLst>
          </p:cNvPr>
          <p:cNvSpPr txBox="1">
            <a:spLocks/>
          </p:cNvSpPr>
          <p:nvPr/>
        </p:nvSpPr>
        <p:spPr>
          <a:xfrm>
            <a:off x="845514" y="319334"/>
            <a:ext cx="10539645" cy="99017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7. Get the complete report of the Gross</a:t>
            </a:r>
            <a:r>
              <a:rPr lang="en-US" sz="1800" b="1"/>
              <a:t> sales amount for the customer “Atliq Exclusive” for each month. This analysis helps to get an idea of low and  high performing months and take strategic decision:</a:t>
            </a:r>
          </a:p>
          <a:p>
            <a:pPr marL="0" indent="0">
              <a:buNone/>
            </a:pPr>
            <a:r>
              <a:rPr lang="en-US" sz="1800" b="1"/>
              <a:t>The final report contain these column 1) Month 2) Year 3) gross Sale Amount</a:t>
            </a:r>
          </a:p>
          <a:p>
            <a:pPr marL="0" indent="0">
              <a:buNone/>
            </a:pPr>
            <a:endParaRPr lang="en-GB" sz="1800" b="1"/>
          </a:p>
        </p:txBody>
      </p:sp>
      <p:pic>
        <p:nvPicPr>
          <p:cNvPr id="8" name="Picture 7">
            <a:extLst>
              <a:ext uri="{FF2B5EF4-FFF2-40B4-BE49-F238E27FC236}">
                <a16:creationId xmlns:a16="http://schemas.microsoft.com/office/drawing/2014/main" id="{6FB95B08-C18F-4B30-803C-C323934042AA}"/>
              </a:ext>
            </a:extLst>
          </p:cNvPr>
          <p:cNvPicPr>
            <a:picLocks noChangeAspect="1"/>
          </p:cNvPicPr>
          <p:nvPr/>
        </p:nvPicPr>
        <p:blipFill>
          <a:blip r:embed="rId2"/>
          <a:stretch>
            <a:fillRect/>
          </a:stretch>
        </p:blipFill>
        <p:spPr>
          <a:xfrm>
            <a:off x="8460071" y="1234804"/>
            <a:ext cx="3445014" cy="2434086"/>
          </a:xfrm>
          <a:prstGeom prst="rect">
            <a:avLst/>
          </a:prstGeom>
        </p:spPr>
      </p:pic>
      <p:pic>
        <p:nvPicPr>
          <p:cNvPr id="4" name="Picture 3">
            <a:extLst>
              <a:ext uri="{FF2B5EF4-FFF2-40B4-BE49-F238E27FC236}">
                <a16:creationId xmlns:a16="http://schemas.microsoft.com/office/drawing/2014/main" id="{C72B6666-D6C2-4735-9031-F8556949862A}"/>
              </a:ext>
            </a:extLst>
          </p:cNvPr>
          <p:cNvPicPr>
            <a:picLocks noChangeAspect="1"/>
          </p:cNvPicPr>
          <p:nvPr/>
        </p:nvPicPr>
        <p:blipFill>
          <a:blip r:embed="rId3"/>
          <a:stretch>
            <a:fillRect/>
          </a:stretch>
        </p:blipFill>
        <p:spPr>
          <a:xfrm>
            <a:off x="914400" y="3936855"/>
            <a:ext cx="9343438" cy="2682487"/>
          </a:xfrm>
          <a:prstGeom prst="rect">
            <a:avLst/>
          </a:prstGeom>
        </p:spPr>
      </p:pic>
    </p:spTree>
    <p:extLst>
      <p:ext uri="{BB962C8B-B14F-4D97-AF65-F5344CB8AC3E}">
        <p14:creationId xmlns:p14="http://schemas.microsoft.com/office/powerpoint/2010/main" val="359368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45514" y="319334"/>
            <a:ext cx="10539645" cy="79933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8.  In which quarter of 2020, got the maximum total_sold_quantity? The final output contains these fields sorted by the total_sold_quantity, 1) Quarter 2) total_sold_quantity</a:t>
            </a:r>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743914" y="2042726"/>
            <a:ext cx="5735908" cy="444071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a:p>
        </p:txBody>
      </p:sp>
      <p:sp>
        <p:nvSpPr>
          <p:cNvPr id="17" name="Arrow: Curved Left 16">
            <a:extLst>
              <a:ext uri="{FF2B5EF4-FFF2-40B4-BE49-F238E27FC236}">
                <a16:creationId xmlns:a16="http://schemas.microsoft.com/office/drawing/2014/main" id="{9D8BC859-AD24-4285-A277-2917E293578C}"/>
              </a:ext>
            </a:extLst>
          </p:cNvPr>
          <p:cNvSpPr/>
          <p:nvPr/>
        </p:nvSpPr>
        <p:spPr>
          <a:xfrm rot="18454728">
            <a:off x="8145992" y="2751237"/>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8384358" y="3078295"/>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578499" y="1513455"/>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sp>
        <p:nvSpPr>
          <p:cNvPr id="8" name="Subtitle 2">
            <a:extLst>
              <a:ext uri="{FF2B5EF4-FFF2-40B4-BE49-F238E27FC236}">
                <a16:creationId xmlns:a16="http://schemas.microsoft.com/office/drawing/2014/main" id="{16A00762-77D2-4E89-A452-261FA4DDDCF4}"/>
              </a:ext>
            </a:extLst>
          </p:cNvPr>
          <p:cNvSpPr txBox="1">
            <a:spLocks/>
          </p:cNvSpPr>
          <p:nvPr/>
        </p:nvSpPr>
        <p:spPr>
          <a:xfrm>
            <a:off x="845514" y="2138112"/>
            <a:ext cx="6757553" cy="428831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SELECT SUM(sold_quantity) AS total_qty, </a:t>
            </a:r>
          </a:p>
          <a:p>
            <a:pPr marL="0" indent="0">
              <a:buNone/>
            </a:pPr>
            <a:r>
              <a:rPr lang="en-GB" sz="1800" b="1"/>
              <a:t>	CASE</a:t>
            </a:r>
          </a:p>
          <a:p>
            <a:pPr marL="0" indent="0">
              <a:buNone/>
            </a:pPr>
            <a:r>
              <a:rPr lang="en-GB" sz="1800" b="1"/>
              <a:t>		WHEN MONTH(date) IN (9,10,11) THEN  "Q1"</a:t>
            </a:r>
          </a:p>
          <a:p>
            <a:pPr marL="0" indent="0">
              <a:buNone/>
            </a:pPr>
            <a:r>
              <a:rPr lang="en-GB" sz="1800" b="1"/>
              <a:t>		WHEN MONTH(date) IN (12,1,2) THEN "Q2"</a:t>
            </a:r>
          </a:p>
          <a:p>
            <a:pPr marL="0" indent="0">
              <a:buNone/>
            </a:pPr>
            <a:r>
              <a:rPr lang="en-GB" sz="1800" b="1"/>
              <a:t>		WHEN MONTH(date) IN (3,4,5) THEN  "Q3"</a:t>
            </a:r>
          </a:p>
          <a:p>
            <a:pPr marL="0" indent="0">
              <a:buNone/>
            </a:pPr>
            <a:r>
              <a:rPr lang="en-GB" sz="1800" b="1"/>
              <a:t>		ELSE "Q4"</a:t>
            </a:r>
          </a:p>
          <a:p>
            <a:pPr marL="0" indent="0">
              <a:buNone/>
            </a:pPr>
            <a:r>
              <a:rPr lang="en-GB" sz="1800" b="1"/>
              <a:t>	END AS qtr</a:t>
            </a:r>
          </a:p>
          <a:p>
            <a:pPr marL="0" indent="0">
              <a:buNone/>
            </a:pPr>
            <a:r>
              <a:rPr lang="en-GB" sz="1800" b="1"/>
              <a:t>FROM fact_sales_monthly</a:t>
            </a:r>
          </a:p>
          <a:p>
            <a:pPr marL="0" indent="0">
              <a:buNone/>
            </a:pPr>
            <a:r>
              <a:rPr lang="en-GB" sz="1800" b="1"/>
              <a:t>WHERE fiscal_year = 2020</a:t>
            </a:r>
          </a:p>
          <a:p>
            <a:pPr marL="0" indent="0">
              <a:buNone/>
            </a:pPr>
            <a:r>
              <a:rPr lang="en-GB" sz="1800" b="1"/>
              <a:t>GROUP BY qtr</a:t>
            </a:r>
          </a:p>
          <a:p>
            <a:pPr marL="0" indent="0">
              <a:buNone/>
            </a:pPr>
            <a:r>
              <a:rPr lang="en-GB" sz="1800" b="1"/>
              <a:t>ORDER BY total_qty desc;</a:t>
            </a:r>
          </a:p>
        </p:txBody>
      </p:sp>
      <p:pic>
        <p:nvPicPr>
          <p:cNvPr id="4" name="Picture 3">
            <a:extLst>
              <a:ext uri="{FF2B5EF4-FFF2-40B4-BE49-F238E27FC236}">
                <a16:creationId xmlns:a16="http://schemas.microsoft.com/office/drawing/2014/main" id="{56D429AD-A06B-40D4-932F-4C884BFB6582}"/>
              </a:ext>
            </a:extLst>
          </p:cNvPr>
          <p:cNvPicPr>
            <a:picLocks noChangeAspect="1"/>
          </p:cNvPicPr>
          <p:nvPr/>
        </p:nvPicPr>
        <p:blipFill>
          <a:blip r:embed="rId2"/>
          <a:stretch>
            <a:fillRect/>
          </a:stretch>
        </p:blipFill>
        <p:spPr>
          <a:xfrm>
            <a:off x="7413356" y="4496343"/>
            <a:ext cx="2824966" cy="2069451"/>
          </a:xfrm>
          <a:prstGeom prst="rect">
            <a:avLst/>
          </a:prstGeom>
        </p:spPr>
      </p:pic>
    </p:spTree>
    <p:extLst>
      <p:ext uri="{BB962C8B-B14F-4D97-AF65-F5344CB8AC3E}">
        <p14:creationId xmlns:p14="http://schemas.microsoft.com/office/powerpoint/2010/main" val="277003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3696334">
            <a:off x="6271113" y="2649088"/>
            <a:ext cx="450833"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6767372" y="4180459"/>
            <a:ext cx="5176272" cy="233247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a:p>
          <a:p>
            <a:pPr marL="0" indent="0">
              <a:buNone/>
            </a:pPr>
            <a:r>
              <a:rPr lang="en-GB" sz="1800" b="1"/>
              <a:t>For the fiscal year 2020, Q3 had the lowest number of products sold. During Q3 or summer, Atliq's product demand decreased. That's why Atliq can introduce some new outdoor products like waterproof speakers, mini fans, portable fridges, etc., to boost sales in Q3.</a:t>
            </a:r>
            <a:endParaRPr lang="en-US" sz="1800" b="1"/>
          </a:p>
        </p:txBody>
      </p:sp>
      <p:pic>
        <p:nvPicPr>
          <p:cNvPr id="7" name="Picture 6">
            <a:extLst>
              <a:ext uri="{FF2B5EF4-FFF2-40B4-BE49-F238E27FC236}">
                <a16:creationId xmlns:a16="http://schemas.microsoft.com/office/drawing/2014/main" id="{C9DADABD-F4CA-4AFF-8013-508C3B9435D0}"/>
              </a:ext>
            </a:extLst>
          </p:cNvPr>
          <p:cNvPicPr>
            <a:picLocks noChangeAspect="1"/>
          </p:cNvPicPr>
          <p:nvPr/>
        </p:nvPicPr>
        <p:blipFill>
          <a:blip r:embed="rId2"/>
          <a:stretch>
            <a:fillRect/>
          </a:stretch>
        </p:blipFill>
        <p:spPr>
          <a:xfrm>
            <a:off x="7721600" y="1004304"/>
            <a:ext cx="3495926" cy="2560968"/>
          </a:xfrm>
          <a:prstGeom prst="rect">
            <a:avLst/>
          </a:prstGeom>
        </p:spPr>
      </p:pic>
      <p:sp>
        <p:nvSpPr>
          <p:cNvPr id="8" name="Subtitle 2">
            <a:extLst>
              <a:ext uri="{FF2B5EF4-FFF2-40B4-BE49-F238E27FC236}">
                <a16:creationId xmlns:a16="http://schemas.microsoft.com/office/drawing/2014/main" id="{A2BB25D0-BB63-4B28-9565-44ADCFF2966F}"/>
              </a:ext>
            </a:extLst>
          </p:cNvPr>
          <p:cNvSpPr txBox="1">
            <a:spLocks/>
          </p:cNvSpPr>
          <p:nvPr/>
        </p:nvSpPr>
        <p:spPr>
          <a:xfrm>
            <a:off x="845514" y="319334"/>
            <a:ext cx="10539645" cy="79933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8.  In which quarter of 2020, got the maximum total_sold_quantity? The final output contains these fields sorted by the total_sold_quantity, 1) Quarter 2) total_sold_quantity</a:t>
            </a:r>
          </a:p>
        </p:txBody>
      </p:sp>
      <p:pic>
        <p:nvPicPr>
          <p:cNvPr id="4" name="Picture 3">
            <a:extLst>
              <a:ext uri="{FF2B5EF4-FFF2-40B4-BE49-F238E27FC236}">
                <a16:creationId xmlns:a16="http://schemas.microsoft.com/office/drawing/2014/main" id="{3A061416-D6B0-4D57-AFEE-8AD872948F98}"/>
              </a:ext>
            </a:extLst>
          </p:cNvPr>
          <p:cNvPicPr>
            <a:picLocks noChangeAspect="1"/>
          </p:cNvPicPr>
          <p:nvPr/>
        </p:nvPicPr>
        <p:blipFill>
          <a:blip r:embed="rId3"/>
          <a:stretch>
            <a:fillRect/>
          </a:stretch>
        </p:blipFill>
        <p:spPr>
          <a:xfrm>
            <a:off x="974474" y="2410778"/>
            <a:ext cx="4561143" cy="4127888"/>
          </a:xfrm>
          <a:prstGeom prst="rect">
            <a:avLst/>
          </a:prstGeom>
        </p:spPr>
      </p:pic>
    </p:spTree>
    <p:extLst>
      <p:ext uri="{BB962C8B-B14F-4D97-AF65-F5344CB8AC3E}">
        <p14:creationId xmlns:p14="http://schemas.microsoft.com/office/powerpoint/2010/main" val="126788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a:ln w="28575">
                  <a:noFill/>
                  <a:prstDash val="solid"/>
                </a:ln>
                <a:solidFill>
                  <a:schemeClr val="bg1"/>
                </a:solidFill>
                <a:latin typeface="Tw Cen MT" panose="020B0602020104020603" pitchFamily="34" charset="77"/>
              </a:rPr>
              <a:t>CONTENTS</a:t>
            </a:r>
            <a:endParaRPr lang="en-US"/>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Ad-Hoc Request</a:t>
            </a:r>
          </a:p>
          <a:p>
            <a:pPr marL="342900" indent="-342900" algn="l">
              <a:lnSpc>
                <a:spcPct val="150000"/>
              </a:lnSpc>
              <a:buClr>
                <a:schemeClr val="accent6"/>
              </a:buClr>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SQL Query</a:t>
            </a:r>
          </a:p>
          <a:p>
            <a:pPr marL="342900" indent="-342900" algn="l">
              <a:lnSpc>
                <a:spcPct val="150000"/>
              </a:lnSpc>
              <a:buClr>
                <a:schemeClr val="accent6"/>
              </a:buClr>
              <a:buFont typeface="Courier New" panose="02070309020205020404" pitchFamily="49" charset="0"/>
              <a:buChar char="o"/>
            </a:pPr>
            <a:r>
              <a:rPr lang="en-US">
                <a:latin typeface="Segoe UI Light" panose="020B0502040204020203" pitchFamily="34" charset="0"/>
                <a:cs typeface="Segoe UI Light" panose="020B0502040204020203" pitchFamily="34" charset="0"/>
              </a:rPr>
              <a:t>Output</a:t>
            </a:r>
            <a:endParaRPr lang="en-US">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a:latin typeface="Segoe UI Light" panose="020B0502040204020203" pitchFamily="34" charset="0"/>
                <a:cs typeface="Segoe UI Light" panose="020B0502040204020203" pitchFamily="34" charset="0"/>
              </a:rPr>
              <a:t>Get</a:t>
            </a:r>
            <a:r>
              <a:rPr lang="en-US">
                <a:solidFill>
                  <a:schemeClr val="bg1"/>
                </a:solidFill>
                <a:latin typeface="Segoe UI Light" panose="020B0502040204020203" pitchFamily="34" charset="0"/>
                <a:cs typeface="Segoe UI Light" panose="020B0502040204020203" pitchFamily="34" charset="0"/>
              </a:rPr>
              <a:t> Insight</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45514" y="319335"/>
            <a:ext cx="10539645" cy="6886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9. Which channel helped to bring more gross sales in the fiscal year 2021 and the percentage of contribution? The final output contains these fields 1) channel 2) gross_sales_mln 3) percentage</a:t>
            </a:r>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699944" y="1597096"/>
            <a:ext cx="7858219" cy="518188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  WITH cte1 AS (</a:t>
            </a:r>
          </a:p>
          <a:p>
            <a:pPr marL="0" indent="0">
              <a:buNone/>
            </a:pPr>
            <a:r>
              <a:rPr lang="en-GB" sz="1800" b="1"/>
              <a:t>  SELECT channel,</a:t>
            </a:r>
          </a:p>
          <a:p>
            <a:pPr marL="0" indent="0">
              <a:buNone/>
            </a:pPr>
            <a:r>
              <a:rPr lang="en-GB" sz="1800" b="1"/>
              <a:t>  ROUND(SUM(sold_quantity * gross_price/1000000),2) AS gross_sales_mln</a:t>
            </a:r>
          </a:p>
          <a:p>
            <a:pPr marL="0" indent="0">
              <a:lnSpc>
                <a:spcPct val="80000"/>
              </a:lnSpc>
              <a:buNone/>
            </a:pPr>
            <a:r>
              <a:rPr lang="en-GB" sz="1800" b="1"/>
              <a:t>  FROM fact_sales_monthly AS S</a:t>
            </a:r>
          </a:p>
          <a:p>
            <a:pPr marL="0" indent="0">
              <a:buNone/>
            </a:pPr>
            <a:r>
              <a:rPr lang="en-GB" sz="1800" b="1"/>
              <a:t>  JOIN fact_gross_price AS GP</a:t>
            </a:r>
          </a:p>
          <a:p>
            <a:pPr marL="0" indent="0">
              <a:buNone/>
            </a:pPr>
            <a:r>
              <a:rPr lang="en-GB" sz="1800" b="1"/>
              <a:t>  ON S.product_code = GP.product_code</a:t>
            </a:r>
          </a:p>
          <a:p>
            <a:pPr marL="0" indent="0">
              <a:buNone/>
            </a:pPr>
            <a:r>
              <a:rPr lang="en-GB" sz="1800" b="1"/>
              <a:t>  JOIN dim_customer AS C</a:t>
            </a:r>
          </a:p>
          <a:p>
            <a:pPr marL="0" indent="0">
              <a:buNone/>
            </a:pPr>
            <a:r>
              <a:rPr lang="en-GB" sz="1800" b="1"/>
              <a:t>  ON S.customer_code = C.customer_code</a:t>
            </a:r>
          </a:p>
          <a:p>
            <a:pPr marL="0" indent="0">
              <a:buNone/>
            </a:pPr>
            <a:r>
              <a:rPr lang="en-GB" sz="1800" b="1"/>
              <a:t>  WHERE S.fiscal_year = 2021</a:t>
            </a:r>
          </a:p>
          <a:p>
            <a:pPr marL="0" indent="0">
              <a:buNone/>
            </a:pPr>
            <a:r>
              <a:rPr lang="en-GB" sz="1800" b="1"/>
              <a:t>  GROUP BY channel)</a:t>
            </a:r>
          </a:p>
          <a:p>
            <a:pPr marL="0" indent="0">
              <a:buNone/>
            </a:pPr>
            <a:r>
              <a:rPr lang="en-GB" sz="1800" b="1"/>
              <a:t>  </a:t>
            </a:r>
          </a:p>
          <a:p>
            <a:pPr marL="0" indent="0">
              <a:buNone/>
            </a:pPr>
            <a:r>
              <a:rPr lang="en-GB" sz="1800" b="1"/>
              <a:t>  SELECT *,</a:t>
            </a:r>
          </a:p>
          <a:p>
            <a:pPr marL="0" indent="0">
              <a:buNone/>
            </a:pPr>
            <a:r>
              <a:rPr lang="en-GB" sz="1800" b="1"/>
              <a:t>  (gross_sales_mln*100)/SUM(gross_sales_mln) OVER () AS pct_contribution</a:t>
            </a:r>
          </a:p>
          <a:p>
            <a:pPr marL="0" indent="0">
              <a:buNone/>
            </a:pPr>
            <a:r>
              <a:rPr lang="en-GB" sz="1800" b="1"/>
              <a:t>  FROM cte1</a:t>
            </a:r>
          </a:p>
        </p:txBody>
      </p:sp>
      <p:sp>
        <p:nvSpPr>
          <p:cNvPr id="17" name="Arrow: Curved Left 16">
            <a:extLst>
              <a:ext uri="{FF2B5EF4-FFF2-40B4-BE49-F238E27FC236}">
                <a16:creationId xmlns:a16="http://schemas.microsoft.com/office/drawing/2014/main" id="{9D8BC859-AD24-4285-A277-2917E293578C}"/>
              </a:ext>
            </a:extLst>
          </p:cNvPr>
          <p:cNvSpPr/>
          <p:nvPr/>
        </p:nvSpPr>
        <p:spPr>
          <a:xfrm rot="18948913">
            <a:off x="8996520" y="2201923"/>
            <a:ext cx="468254" cy="16158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9301476" y="2611233"/>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612366" y="1112267"/>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pic>
        <p:nvPicPr>
          <p:cNvPr id="4" name="Picture 3">
            <a:extLst>
              <a:ext uri="{FF2B5EF4-FFF2-40B4-BE49-F238E27FC236}">
                <a16:creationId xmlns:a16="http://schemas.microsoft.com/office/drawing/2014/main" id="{0028597D-BEA2-4091-8E56-F813431FD6B2}"/>
              </a:ext>
            </a:extLst>
          </p:cNvPr>
          <p:cNvPicPr>
            <a:picLocks noChangeAspect="1"/>
          </p:cNvPicPr>
          <p:nvPr/>
        </p:nvPicPr>
        <p:blipFill>
          <a:blip r:embed="rId2"/>
          <a:stretch>
            <a:fillRect/>
          </a:stretch>
        </p:blipFill>
        <p:spPr>
          <a:xfrm>
            <a:off x="6773973" y="3848158"/>
            <a:ext cx="4913351" cy="1504631"/>
          </a:xfrm>
          <a:prstGeom prst="rect">
            <a:avLst/>
          </a:prstGeom>
        </p:spPr>
      </p:pic>
    </p:spTree>
    <p:extLst>
      <p:ext uri="{BB962C8B-B14F-4D97-AF65-F5344CB8AC3E}">
        <p14:creationId xmlns:p14="http://schemas.microsoft.com/office/powerpoint/2010/main" val="15013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3212167">
            <a:off x="6249987" y="3134549"/>
            <a:ext cx="465798"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6767372" y="4180459"/>
            <a:ext cx="5176272" cy="233247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a:p>
          <a:p>
            <a:pPr marL="0" indent="0">
              <a:buNone/>
            </a:pPr>
            <a:r>
              <a:rPr lang="en-GB" sz="1800" b="1"/>
              <a:t>Atliq has three main distribution channels. However, the majority of their sales come from retailer outlets (73.22%), meaning brick-and-mortar stores. They could focus more on the direct channel by selling more products through Atliq Exclusive, their own store. This strategy could increase their profit margin.</a:t>
            </a:r>
            <a:endParaRPr lang="en-US" sz="1800" b="1"/>
          </a:p>
        </p:txBody>
      </p:sp>
      <p:sp>
        <p:nvSpPr>
          <p:cNvPr id="7" name="Subtitle 2">
            <a:extLst>
              <a:ext uri="{FF2B5EF4-FFF2-40B4-BE49-F238E27FC236}">
                <a16:creationId xmlns:a16="http://schemas.microsoft.com/office/drawing/2014/main" id="{D9F6047B-8AA4-496F-A7B1-1EA07A588A40}"/>
              </a:ext>
            </a:extLst>
          </p:cNvPr>
          <p:cNvSpPr txBox="1">
            <a:spLocks/>
          </p:cNvSpPr>
          <p:nvPr/>
        </p:nvSpPr>
        <p:spPr>
          <a:xfrm>
            <a:off x="845514" y="319335"/>
            <a:ext cx="10539645" cy="6886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9. Which channel helped to bring more gross sales in the fiscal year 2021 and the percentage of contribution? The final output contains these fields 1) channel 2) gross_sales_mln 3) percentage</a:t>
            </a:r>
          </a:p>
        </p:txBody>
      </p:sp>
      <p:pic>
        <p:nvPicPr>
          <p:cNvPr id="8" name="Picture 7">
            <a:extLst>
              <a:ext uri="{FF2B5EF4-FFF2-40B4-BE49-F238E27FC236}">
                <a16:creationId xmlns:a16="http://schemas.microsoft.com/office/drawing/2014/main" id="{3913C93B-9192-4DAA-9395-69DB9CB60C99}"/>
              </a:ext>
            </a:extLst>
          </p:cNvPr>
          <p:cNvPicPr>
            <a:picLocks noChangeAspect="1"/>
          </p:cNvPicPr>
          <p:nvPr/>
        </p:nvPicPr>
        <p:blipFill>
          <a:blip r:embed="rId2"/>
          <a:stretch>
            <a:fillRect/>
          </a:stretch>
        </p:blipFill>
        <p:spPr>
          <a:xfrm>
            <a:off x="6039314" y="1350037"/>
            <a:ext cx="5772869" cy="1767844"/>
          </a:xfrm>
          <a:prstGeom prst="rect">
            <a:avLst/>
          </a:prstGeom>
        </p:spPr>
      </p:pic>
      <p:pic>
        <p:nvPicPr>
          <p:cNvPr id="4" name="Picture 3">
            <a:extLst>
              <a:ext uri="{FF2B5EF4-FFF2-40B4-BE49-F238E27FC236}">
                <a16:creationId xmlns:a16="http://schemas.microsoft.com/office/drawing/2014/main" id="{99B59610-3DFF-4FD6-9A84-E1F681F9B82A}"/>
              </a:ext>
            </a:extLst>
          </p:cNvPr>
          <p:cNvPicPr>
            <a:picLocks noChangeAspect="1"/>
          </p:cNvPicPr>
          <p:nvPr/>
        </p:nvPicPr>
        <p:blipFill>
          <a:blip r:embed="rId3"/>
          <a:stretch>
            <a:fillRect/>
          </a:stretch>
        </p:blipFill>
        <p:spPr>
          <a:xfrm>
            <a:off x="845514" y="3491828"/>
            <a:ext cx="4756629" cy="3021102"/>
          </a:xfrm>
          <a:prstGeom prst="rect">
            <a:avLst/>
          </a:prstGeom>
        </p:spPr>
      </p:pic>
    </p:spTree>
    <p:extLst>
      <p:ext uri="{BB962C8B-B14F-4D97-AF65-F5344CB8AC3E}">
        <p14:creationId xmlns:p14="http://schemas.microsoft.com/office/powerpoint/2010/main" val="2621430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45514" y="319335"/>
            <a:ext cx="10539645" cy="753110"/>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10. Get the Top 3 products in each devision that have a high total_sold_quantity in the fiscal_year 2021? The final output contains these fields, 1) division 2) product_code 3) product 4) total_sold_quantity 5) rank_order </a:t>
            </a:r>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676181" y="2138112"/>
            <a:ext cx="7835642" cy="461771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 WITH cte1 AS (</a:t>
            </a:r>
          </a:p>
          <a:p>
            <a:pPr marL="0" indent="0">
              <a:buNone/>
            </a:pPr>
            <a:r>
              <a:rPr lang="en-GB" sz="1800" b="1"/>
              <a:t> SELECT division, P.product_code,           </a:t>
            </a:r>
          </a:p>
          <a:p>
            <a:pPr marL="0" indent="0">
              <a:buNone/>
            </a:pPr>
            <a:r>
              <a:rPr lang="en-GB" sz="1800" b="1"/>
              <a:t> product,SUM(sold_quantity) AS total_sold_qty,</a:t>
            </a:r>
          </a:p>
          <a:p>
            <a:pPr marL="0" indent="0">
              <a:buNone/>
            </a:pPr>
            <a:r>
              <a:rPr lang="en-GB" sz="1800" b="1"/>
              <a:t> rank() OVER(partition by division order by SUM(sold_quantity) DESC) AS RNK</a:t>
            </a:r>
          </a:p>
          <a:p>
            <a:pPr marL="0" indent="0">
              <a:buNone/>
            </a:pPr>
            <a:r>
              <a:rPr lang="en-GB" sz="1800" b="1"/>
              <a:t>  FROM dim_product AS P</a:t>
            </a:r>
          </a:p>
          <a:p>
            <a:pPr marL="0" indent="0">
              <a:buNone/>
            </a:pPr>
            <a:r>
              <a:rPr lang="en-GB" sz="1800" b="1"/>
              <a:t>  JOIN fact_sales_monthly AS S </a:t>
            </a:r>
          </a:p>
          <a:p>
            <a:pPr marL="0" indent="0">
              <a:buNone/>
            </a:pPr>
            <a:r>
              <a:rPr lang="en-GB" sz="1800" b="1"/>
              <a:t>  USING (product_code)</a:t>
            </a:r>
          </a:p>
          <a:p>
            <a:pPr marL="0" indent="0">
              <a:buNone/>
            </a:pPr>
            <a:r>
              <a:rPr lang="en-GB" sz="1800" b="1"/>
              <a:t>  WHERE fiscal_year = 2021</a:t>
            </a:r>
          </a:p>
          <a:p>
            <a:pPr marL="0" indent="0">
              <a:buNone/>
            </a:pPr>
            <a:r>
              <a:rPr lang="en-GB" sz="1800" b="1"/>
              <a:t>  GROUP BY  P.division, P.product_code, product)</a:t>
            </a:r>
          </a:p>
          <a:p>
            <a:pPr marL="0" indent="0">
              <a:buNone/>
            </a:pPr>
            <a:r>
              <a:rPr lang="en-GB" sz="1800" b="1"/>
              <a:t>  </a:t>
            </a:r>
          </a:p>
          <a:p>
            <a:pPr marL="0" indent="0">
              <a:buNone/>
            </a:pPr>
            <a:r>
              <a:rPr lang="en-GB" sz="1800" b="1"/>
              <a:t>  SELECT * FROM cte1</a:t>
            </a:r>
          </a:p>
          <a:p>
            <a:pPr marL="0" indent="0">
              <a:buNone/>
            </a:pPr>
            <a:r>
              <a:rPr lang="en-GB" sz="1800" b="1"/>
              <a:t>  WHERE RNK &lt;= 3</a:t>
            </a:r>
          </a:p>
        </p:txBody>
      </p:sp>
      <p:sp>
        <p:nvSpPr>
          <p:cNvPr id="17" name="Arrow: Curved Left 16">
            <a:extLst>
              <a:ext uri="{FF2B5EF4-FFF2-40B4-BE49-F238E27FC236}">
                <a16:creationId xmlns:a16="http://schemas.microsoft.com/office/drawing/2014/main" id="{9D8BC859-AD24-4285-A277-2917E293578C}"/>
              </a:ext>
            </a:extLst>
          </p:cNvPr>
          <p:cNvSpPr/>
          <p:nvPr/>
        </p:nvSpPr>
        <p:spPr>
          <a:xfrm rot="18851434">
            <a:off x="8652151" y="2323300"/>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9090633" y="2727101"/>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589788" y="1343263"/>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pic>
        <p:nvPicPr>
          <p:cNvPr id="4" name="Picture 3">
            <a:extLst>
              <a:ext uri="{FF2B5EF4-FFF2-40B4-BE49-F238E27FC236}">
                <a16:creationId xmlns:a16="http://schemas.microsoft.com/office/drawing/2014/main" id="{42BA5E6D-8D31-4D56-8B52-622A2B7BA967}"/>
              </a:ext>
            </a:extLst>
          </p:cNvPr>
          <p:cNvPicPr>
            <a:picLocks noChangeAspect="1"/>
          </p:cNvPicPr>
          <p:nvPr/>
        </p:nvPicPr>
        <p:blipFill>
          <a:blip r:embed="rId2"/>
          <a:stretch>
            <a:fillRect/>
          </a:stretch>
        </p:blipFill>
        <p:spPr>
          <a:xfrm>
            <a:off x="6209819" y="3932171"/>
            <a:ext cx="5761627" cy="2682723"/>
          </a:xfrm>
          <a:prstGeom prst="rect">
            <a:avLst/>
          </a:prstGeom>
        </p:spPr>
      </p:pic>
    </p:spTree>
    <p:extLst>
      <p:ext uri="{BB962C8B-B14F-4D97-AF65-F5344CB8AC3E}">
        <p14:creationId xmlns:p14="http://schemas.microsoft.com/office/powerpoint/2010/main" val="316927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3816068">
            <a:off x="7104766" y="3035043"/>
            <a:ext cx="397800"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6744794" y="3933478"/>
            <a:ext cx="5176272" cy="2749543"/>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a:p>
          <a:p>
            <a:pPr marL="0" indent="0">
              <a:buNone/>
            </a:pPr>
            <a:r>
              <a:rPr lang="en-GB" sz="1800" b="1"/>
              <a:t>AtliQ's highest number of products sold is in their N&amp;S division, followed by the P&amp;A division. Sales in their PC division are comparatively lower than in the other two divisions. They need to focus on technology and innovation to boost sales in the PC division. The PC division has a higher profit margin compared to the other divisions, so it would be more beneficial to the company if their sales increased in the PC division.</a:t>
            </a:r>
            <a:endParaRPr lang="en-US" sz="1800" b="1"/>
          </a:p>
        </p:txBody>
      </p:sp>
      <p:sp>
        <p:nvSpPr>
          <p:cNvPr id="7" name="Subtitle 2">
            <a:extLst>
              <a:ext uri="{FF2B5EF4-FFF2-40B4-BE49-F238E27FC236}">
                <a16:creationId xmlns:a16="http://schemas.microsoft.com/office/drawing/2014/main" id="{971873DF-BAEF-466A-91A1-1DFAEEEEF7B4}"/>
              </a:ext>
            </a:extLst>
          </p:cNvPr>
          <p:cNvSpPr txBox="1">
            <a:spLocks/>
          </p:cNvSpPr>
          <p:nvPr/>
        </p:nvSpPr>
        <p:spPr>
          <a:xfrm>
            <a:off x="845514" y="319335"/>
            <a:ext cx="10539645" cy="753110"/>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10. Get the Top 3 products in each devision that have a high total_sold_quantity in the fiscal_year 2021? The final output contains these fields, 1) division 2) product_code 3) product 4) total_sold_quantity 5) rank_order </a:t>
            </a:r>
          </a:p>
        </p:txBody>
      </p:sp>
      <p:pic>
        <p:nvPicPr>
          <p:cNvPr id="8" name="Picture 7">
            <a:extLst>
              <a:ext uri="{FF2B5EF4-FFF2-40B4-BE49-F238E27FC236}">
                <a16:creationId xmlns:a16="http://schemas.microsoft.com/office/drawing/2014/main" id="{F372C155-BF6F-4329-A726-9A6BA3C45FDC}"/>
              </a:ext>
            </a:extLst>
          </p:cNvPr>
          <p:cNvPicPr>
            <a:picLocks noChangeAspect="1"/>
          </p:cNvPicPr>
          <p:nvPr/>
        </p:nvPicPr>
        <p:blipFill>
          <a:blip r:embed="rId2"/>
          <a:stretch>
            <a:fillRect/>
          </a:stretch>
        </p:blipFill>
        <p:spPr>
          <a:xfrm>
            <a:off x="7713623" y="1294862"/>
            <a:ext cx="4080362" cy="1899894"/>
          </a:xfrm>
          <a:prstGeom prst="rect">
            <a:avLst/>
          </a:prstGeom>
        </p:spPr>
      </p:pic>
      <p:pic>
        <p:nvPicPr>
          <p:cNvPr id="4" name="Picture 3">
            <a:extLst>
              <a:ext uri="{FF2B5EF4-FFF2-40B4-BE49-F238E27FC236}">
                <a16:creationId xmlns:a16="http://schemas.microsoft.com/office/drawing/2014/main" id="{49E13FE8-F7C4-4225-81B2-6D4C449C399A}"/>
              </a:ext>
            </a:extLst>
          </p:cNvPr>
          <p:cNvPicPr>
            <a:picLocks noChangeAspect="1"/>
          </p:cNvPicPr>
          <p:nvPr/>
        </p:nvPicPr>
        <p:blipFill>
          <a:blip r:embed="rId3"/>
          <a:stretch>
            <a:fillRect/>
          </a:stretch>
        </p:blipFill>
        <p:spPr>
          <a:xfrm>
            <a:off x="845514" y="3137348"/>
            <a:ext cx="5534274" cy="3453641"/>
          </a:xfrm>
          <a:prstGeom prst="rect">
            <a:avLst/>
          </a:prstGeom>
        </p:spPr>
      </p:pic>
    </p:spTree>
    <p:extLst>
      <p:ext uri="{BB962C8B-B14F-4D97-AF65-F5344CB8AC3E}">
        <p14:creationId xmlns:p14="http://schemas.microsoft.com/office/powerpoint/2010/main" val="2032060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1074251"/>
            <a:ext cx="7735824" cy="1069848"/>
          </a:xfrm>
        </p:spPr>
        <p:txBody>
          <a:bodyPr/>
          <a:lstStyle/>
          <a:p>
            <a:r>
              <a:rPr lang="en-US" sz="4000" b="1" spc="60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2386808"/>
            <a:ext cx="7735824" cy="2975413"/>
          </a:xfrm>
        </p:spPr>
        <p:txBody>
          <a:bodyPr/>
          <a:lstStyle/>
          <a:p>
            <a:pPr algn="l"/>
            <a:endParaRPr lang="en-GB" sz="2000" b="1"/>
          </a:p>
          <a:p>
            <a:pPr marL="285750" indent="-285750" algn="l">
              <a:buFont typeface="Arial" panose="020B0604020202020204" pitchFamily="34" charset="0"/>
              <a:buChar char="•"/>
            </a:pPr>
            <a:r>
              <a:rPr lang="en-GB" sz="2000" b="1"/>
              <a:t>AtliQ Hardware's overall performance in FY 2021 is good. </a:t>
            </a:r>
          </a:p>
          <a:p>
            <a:pPr marL="285750" indent="-285750" algn="l">
              <a:buFont typeface="Arial" panose="020B0604020202020204" pitchFamily="34" charset="0"/>
              <a:buChar char="•"/>
            </a:pPr>
            <a:r>
              <a:rPr lang="en-GB" sz="2000" b="1"/>
              <a:t>The company has a strong distribution network in the retail channel, but it needs to increase its sales in the e-commerce division by partnering with other giants in their local market. </a:t>
            </a:r>
          </a:p>
          <a:p>
            <a:pPr marL="285750" indent="-285750" algn="l">
              <a:buFont typeface="Arial" panose="020B0604020202020204" pitchFamily="34" charset="0"/>
              <a:buChar char="•"/>
            </a:pPr>
            <a:r>
              <a:rPr lang="en-GB" sz="2000" b="1"/>
              <a:t>AtliQ's Q1 performance is impressive, but sales decreased drastically in Q3. They need to introduce new products to increase sales in Q3 as well.</a:t>
            </a:r>
            <a:endParaRPr lang="en-US" sz="2000" b="1"/>
          </a:p>
        </p:txBody>
      </p:sp>
    </p:spTree>
    <p:extLst>
      <p:ext uri="{BB962C8B-B14F-4D97-AF65-F5344CB8AC3E}">
        <p14:creationId xmlns:p14="http://schemas.microsoft.com/office/powerpoint/2010/main" val="195875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1722346"/>
          </a:xfrm>
        </p:spPr>
        <p:txBody>
          <a:bodyPr/>
          <a:lstStyle/>
          <a:p>
            <a:pPr algn="l"/>
            <a:r>
              <a:rPr lang="en-GB" sz="2000" b="1" err="1"/>
              <a:t>Atliq</a:t>
            </a:r>
            <a:r>
              <a:rPr lang="en-GB" sz="2000" b="1"/>
              <a:t> Hardware (imaginary company) is one of the leading computer hardware producers in India and has expanded in other countries too.</a:t>
            </a:r>
          </a:p>
          <a:p>
            <a:pPr algn="l"/>
            <a:r>
              <a:rPr lang="en-GB" sz="2000" b="1"/>
              <a:t>However, the management noticed they do not get enough insights to make quick, smart data-informed decisions. They want to expand their data analytics team by adding several junior data analysts.</a:t>
            </a:r>
          </a:p>
          <a:p>
            <a:pPr algn="l"/>
            <a:endParaRPr lang="en-US" sz="2000" b="1"/>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1008888" y="1083790"/>
            <a:ext cx="10539645" cy="49975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1. Provide the list of market in which customer “</a:t>
            </a:r>
            <a:r>
              <a:rPr lang="en-GB" sz="1800" b="1" err="1"/>
              <a:t>AtliQ</a:t>
            </a:r>
            <a:r>
              <a:rPr lang="en-GB" sz="1800" b="1"/>
              <a:t> Exclusive” operates its business in the APAC region. </a:t>
            </a:r>
            <a:endParaRPr lang="en-US" sz="1800" b="1"/>
          </a:p>
        </p:txBody>
      </p:sp>
      <p:sp>
        <p:nvSpPr>
          <p:cNvPr id="11" name="Subtitle 2">
            <a:extLst>
              <a:ext uri="{FF2B5EF4-FFF2-40B4-BE49-F238E27FC236}">
                <a16:creationId xmlns:a16="http://schemas.microsoft.com/office/drawing/2014/main" id="{BC91914F-2D42-4F0B-8DD3-45495FACD6F5}"/>
              </a:ext>
            </a:extLst>
          </p:cNvPr>
          <p:cNvSpPr txBox="1">
            <a:spLocks/>
          </p:cNvSpPr>
          <p:nvPr/>
        </p:nvSpPr>
        <p:spPr>
          <a:xfrm>
            <a:off x="1590266" y="222617"/>
            <a:ext cx="7735824" cy="49975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a:t>10 Ad – Hoc Requests </a:t>
            </a:r>
            <a:endParaRPr lang="en-US" b="1"/>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1008889" y="2455362"/>
            <a:ext cx="7062668" cy="1394150"/>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SELECT distinct market FROM </a:t>
            </a:r>
            <a:r>
              <a:rPr lang="en-GB" sz="1800" b="1" err="1"/>
              <a:t>dim_customer</a:t>
            </a:r>
            <a:endParaRPr lang="en-GB" sz="1800" b="1"/>
          </a:p>
          <a:p>
            <a:pPr marL="0" indent="0">
              <a:buNone/>
            </a:pPr>
            <a:r>
              <a:rPr lang="en-GB" sz="1800" b="1"/>
              <a:t>WHERE customer = "</a:t>
            </a:r>
            <a:r>
              <a:rPr lang="en-GB" sz="1800" b="1" err="1"/>
              <a:t>Atliq</a:t>
            </a:r>
            <a:r>
              <a:rPr lang="en-GB" sz="1800" b="1"/>
              <a:t> Exclusive" and region = "APAC" </a:t>
            </a:r>
            <a:endParaRPr lang="en-US" sz="1800" b="1"/>
          </a:p>
        </p:txBody>
      </p:sp>
      <p:sp>
        <p:nvSpPr>
          <p:cNvPr id="14" name="Subtitle 2">
            <a:extLst>
              <a:ext uri="{FF2B5EF4-FFF2-40B4-BE49-F238E27FC236}">
                <a16:creationId xmlns:a16="http://schemas.microsoft.com/office/drawing/2014/main" id="{A35094B5-693C-4ABB-8CB4-EA7CA1E59902}"/>
              </a:ext>
            </a:extLst>
          </p:cNvPr>
          <p:cNvSpPr txBox="1">
            <a:spLocks/>
          </p:cNvSpPr>
          <p:nvPr/>
        </p:nvSpPr>
        <p:spPr>
          <a:xfrm>
            <a:off x="601077" y="1893698"/>
            <a:ext cx="2483555"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sp>
        <p:nvSpPr>
          <p:cNvPr id="17" name="Arrow: Curved Left 16">
            <a:extLst>
              <a:ext uri="{FF2B5EF4-FFF2-40B4-BE49-F238E27FC236}">
                <a16:creationId xmlns:a16="http://schemas.microsoft.com/office/drawing/2014/main" id="{9D8BC859-AD24-4285-A277-2917E293578C}"/>
              </a:ext>
            </a:extLst>
          </p:cNvPr>
          <p:cNvSpPr/>
          <p:nvPr/>
        </p:nvSpPr>
        <p:spPr>
          <a:xfrm rot="17674998">
            <a:off x="7817477" y="2246757"/>
            <a:ext cx="472722"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7958668" y="2487276"/>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pic>
        <p:nvPicPr>
          <p:cNvPr id="20" name="Picture 19">
            <a:extLst>
              <a:ext uri="{FF2B5EF4-FFF2-40B4-BE49-F238E27FC236}">
                <a16:creationId xmlns:a16="http://schemas.microsoft.com/office/drawing/2014/main" id="{53ECA11B-2A32-4108-8D49-F7D9587AABD4}"/>
              </a:ext>
            </a:extLst>
          </p:cNvPr>
          <p:cNvPicPr>
            <a:picLocks noChangeAspect="1"/>
          </p:cNvPicPr>
          <p:nvPr/>
        </p:nvPicPr>
        <p:blipFill>
          <a:blip r:embed="rId2"/>
          <a:stretch>
            <a:fillRect/>
          </a:stretch>
        </p:blipFill>
        <p:spPr>
          <a:xfrm>
            <a:off x="8307669" y="3701778"/>
            <a:ext cx="1931645" cy="2910518"/>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952443" y="602934"/>
            <a:ext cx="10539645" cy="49975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1. Provide the list of market in which customer “</a:t>
            </a:r>
            <a:r>
              <a:rPr lang="en-GB" sz="1800" b="1" err="1"/>
              <a:t>AtliQ</a:t>
            </a:r>
            <a:r>
              <a:rPr lang="en-GB" sz="1800" b="1"/>
              <a:t> Exclusive” operates its business in the APAC region. </a:t>
            </a:r>
            <a:endParaRPr lang="en-US" sz="1800" b="1"/>
          </a:p>
        </p:txBody>
      </p:sp>
      <p:sp>
        <p:nvSpPr>
          <p:cNvPr id="17" name="Arrow: Curved Left 16">
            <a:extLst>
              <a:ext uri="{FF2B5EF4-FFF2-40B4-BE49-F238E27FC236}">
                <a16:creationId xmlns:a16="http://schemas.microsoft.com/office/drawing/2014/main" id="{9D8BC859-AD24-4285-A277-2917E293578C}"/>
              </a:ext>
            </a:extLst>
          </p:cNvPr>
          <p:cNvSpPr/>
          <p:nvPr/>
        </p:nvSpPr>
        <p:spPr>
          <a:xfrm rot="4649421">
            <a:off x="7343605" y="2737651"/>
            <a:ext cx="472722"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pic>
        <p:nvPicPr>
          <p:cNvPr id="3" name="Picture 2">
            <a:extLst>
              <a:ext uri="{FF2B5EF4-FFF2-40B4-BE49-F238E27FC236}">
                <a16:creationId xmlns:a16="http://schemas.microsoft.com/office/drawing/2014/main" id="{BBDFEEA6-6E90-4DEA-AC5A-2D5F7C878026}"/>
              </a:ext>
            </a:extLst>
          </p:cNvPr>
          <p:cNvPicPr>
            <a:picLocks noChangeAspect="1"/>
          </p:cNvPicPr>
          <p:nvPr/>
        </p:nvPicPr>
        <p:blipFill>
          <a:blip r:embed="rId2"/>
          <a:stretch>
            <a:fillRect/>
          </a:stretch>
        </p:blipFill>
        <p:spPr>
          <a:xfrm>
            <a:off x="733779" y="2030125"/>
            <a:ext cx="5773053" cy="4482805"/>
          </a:xfrm>
          <a:prstGeom prst="rect">
            <a:avLst/>
          </a:prstGeom>
        </p:spPr>
      </p:pic>
      <p:sp>
        <p:nvSpPr>
          <p:cNvPr id="13" name="Subtitle 2">
            <a:extLst>
              <a:ext uri="{FF2B5EF4-FFF2-40B4-BE49-F238E27FC236}">
                <a16:creationId xmlns:a16="http://schemas.microsoft.com/office/drawing/2014/main" id="{4A91A9D5-A6F2-4CB6-96C4-AD26DB512B81}"/>
              </a:ext>
            </a:extLst>
          </p:cNvPr>
          <p:cNvSpPr txBox="1">
            <a:spLocks/>
          </p:cNvSpPr>
          <p:nvPr/>
        </p:nvSpPr>
        <p:spPr>
          <a:xfrm>
            <a:off x="6779072" y="4318516"/>
            <a:ext cx="4724716" cy="144324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a:t>AtliQ Exclusive operates in the following markets in the Asia-Pacific region.</a:t>
            </a:r>
            <a:endParaRPr lang="en-US" sz="2000" b="1"/>
          </a:p>
        </p:txBody>
      </p:sp>
      <p:pic>
        <p:nvPicPr>
          <p:cNvPr id="15" name="Picture 14">
            <a:extLst>
              <a:ext uri="{FF2B5EF4-FFF2-40B4-BE49-F238E27FC236}">
                <a16:creationId xmlns:a16="http://schemas.microsoft.com/office/drawing/2014/main" id="{B953F9B5-37B5-4E14-880A-8D6A95693ABF}"/>
              </a:ext>
            </a:extLst>
          </p:cNvPr>
          <p:cNvPicPr>
            <a:picLocks noChangeAspect="1"/>
          </p:cNvPicPr>
          <p:nvPr/>
        </p:nvPicPr>
        <p:blipFill>
          <a:blip r:embed="rId3"/>
          <a:stretch>
            <a:fillRect/>
          </a:stretch>
        </p:blipFill>
        <p:spPr>
          <a:xfrm>
            <a:off x="8465202" y="1234300"/>
            <a:ext cx="1780611" cy="2682946"/>
          </a:xfrm>
          <a:prstGeom prst="rect">
            <a:avLst/>
          </a:prstGeom>
        </p:spPr>
      </p:pic>
    </p:spTree>
    <p:extLst>
      <p:ext uri="{BB962C8B-B14F-4D97-AF65-F5344CB8AC3E}">
        <p14:creationId xmlns:p14="http://schemas.microsoft.com/office/powerpoint/2010/main" val="240217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50392" y="319335"/>
            <a:ext cx="10539645" cy="1009046"/>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2. What is the percentage of unique product increase in 2021 vs 2020? The final output contains these fields.</a:t>
            </a:r>
          </a:p>
          <a:p>
            <a:pPr marL="0" indent="0">
              <a:buNone/>
            </a:pPr>
            <a:r>
              <a:rPr lang="en-GB" sz="1800" b="1"/>
              <a:t>       1) unique</a:t>
            </a:r>
            <a:r>
              <a:rPr lang="en-GB" sz="1800" b="1" err="1"/>
              <a:t>_product</a:t>
            </a:r>
            <a:r>
              <a:rPr lang="en-GB" sz="1800" b="1"/>
              <a:t>_2020  2) unique_product_2021  3) Percentage_chg</a:t>
            </a:r>
            <a:endParaRPr lang="en-US" sz="1800" b="1"/>
          </a:p>
          <a:p>
            <a:pPr marL="0" indent="0">
              <a:buNone/>
            </a:pPr>
            <a:endParaRPr lang="en-US" sz="1800" b="1"/>
          </a:p>
          <a:p>
            <a:pPr marL="0" indent="0">
              <a:buNone/>
            </a:pPr>
            <a:endParaRPr lang="en-GB" sz="1800" b="1"/>
          </a:p>
          <a:p>
            <a:pPr marL="285750" indent="-285750">
              <a:buFontTx/>
              <a:buChar char="-"/>
            </a:pPr>
            <a:endParaRPr lang="en-GB" sz="1800" b="1"/>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845514" y="1810478"/>
            <a:ext cx="9248198" cy="4635475"/>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WITH cte1 AS(</a:t>
            </a:r>
          </a:p>
          <a:p>
            <a:pPr marL="0" indent="0">
              <a:buNone/>
            </a:pPr>
            <a:r>
              <a:rPr lang="en-GB" sz="1800" b="1"/>
              <a:t>SELECT COUNT(distinct product_code) AS product_count_2020 FROM fact_sales_monthly</a:t>
            </a:r>
          </a:p>
          <a:p>
            <a:pPr marL="0" indent="0">
              <a:buNone/>
            </a:pPr>
            <a:r>
              <a:rPr lang="en-GB" sz="1800" b="1"/>
              <a:t>WHERE fiscal_year = 2020),</a:t>
            </a:r>
          </a:p>
          <a:p>
            <a:pPr marL="0" indent="0">
              <a:buNone/>
            </a:pPr>
            <a:endParaRPr lang="en-GB" sz="1800" b="1"/>
          </a:p>
          <a:p>
            <a:pPr marL="0" indent="0">
              <a:buNone/>
            </a:pPr>
            <a:r>
              <a:rPr lang="en-GB" sz="1800" b="1"/>
              <a:t>cte2 AS(</a:t>
            </a:r>
          </a:p>
          <a:p>
            <a:pPr marL="0" indent="0">
              <a:buNone/>
            </a:pPr>
            <a:r>
              <a:rPr lang="en-GB" sz="1800" b="1"/>
              <a:t>SELECT COUNT(distinct product_code) AS product_count_2021 FROM fact_sales_monthly</a:t>
            </a:r>
          </a:p>
          <a:p>
            <a:pPr marL="0" indent="0">
              <a:buNone/>
            </a:pPr>
            <a:r>
              <a:rPr lang="en-GB" sz="1800" b="1"/>
              <a:t>WHERE fiscal_year = 2021)</a:t>
            </a:r>
          </a:p>
          <a:p>
            <a:pPr marL="0" indent="0">
              <a:buNone/>
            </a:pPr>
            <a:endParaRPr lang="en-GB" sz="1800" b="1"/>
          </a:p>
          <a:p>
            <a:pPr marL="0" indent="0">
              <a:buNone/>
            </a:pPr>
            <a:r>
              <a:rPr lang="en-GB" sz="1800" b="1"/>
              <a:t>SELECT product_count_2020,product_count_2021,</a:t>
            </a:r>
          </a:p>
          <a:p>
            <a:pPr marL="0" indent="0">
              <a:buNone/>
            </a:pPr>
            <a:r>
              <a:rPr lang="en-GB" sz="1800" b="1"/>
              <a:t>(product_count_2021 - product_count_2020)*100/(product_count_2020) AS percentage_chg</a:t>
            </a:r>
          </a:p>
          <a:p>
            <a:pPr marL="0" indent="0">
              <a:buNone/>
            </a:pPr>
            <a:r>
              <a:rPr lang="en-GB" sz="1800" b="1"/>
              <a:t>FROM cte1 AS C1</a:t>
            </a:r>
          </a:p>
          <a:p>
            <a:pPr marL="0" indent="0">
              <a:buNone/>
            </a:pPr>
            <a:r>
              <a:rPr lang="en-GB" sz="1800" b="1"/>
              <a:t>JOIN cte2 AS C2</a:t>
            </a:r>
          </a:p>
        </p:txBody>
      </p:sp>
      <p:sp>
        <p:nvSpPr>
          <p:cNvPr id="17" name="Arrow: Curved Left 16">
            <a:extLst>
              <a:ext uri="{FF2B5EF4-FFF2-40B4-BE49-F238E27FC236}">
                <a16:creationId xmlns:a16="http://schemas.microsoft.com/office/drawing/2014/main" id="{9D8BC859-AD24-4285-A277-2917E293578C}"/>
              </a:ext>
            </a:extLst>
          </p:cNvPr>
          <p:cNvSpPr/>
          <p:nvPr/>
        </p:nvSpPr>
        <p:spPr>
          <a:xfrm rot="19227678">
            <a:off x="10154176" y="4202554"/>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10438120" y="4606355"/>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589788" y="1210703"/>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pic>
        <p:nvPicPr>
          <p:cNvPr id="3" name="Picture 2">
            <a:extLst>
              <a:ext uri="{FF2B5EF4-FFF2-40B4-BE49-F238E27FC236}">
                <a16:creationId xmlns:a16="http://schemas.microsoft.com/office/drawing/2014/main" id="{AE460BF5-9EA7-4D06-97A4-84EA64229328}"/>
              </a:ext>
            </a:extLst>
          </p:cNvPr>
          <p:cNvPicPr>
            <a:picLocks noChangeAspect="1"/>
          </p:cNvPicPr>
          <p:nvPr/>
        </p:nvPicPr>
        <p:blipFill>
          <a:blip r:embed="rId2"/>
          <a:stretch>
            <a:fillRect/>
          </a:stretch>
        </p:blipFill>
        <p:spPr>
          <a:xfrm>
            <a:off x="6330979" y="5885136"/>
            <a:ext cx="5749675" cy="780044"/>
          </a:xfrm>
          <a:prstGeom prst="rect">
            <a:avLst/>
          </a:prstGeom>
        </p:spPr>
      </p:pic>
    </p:spTree>
    <p:extLst>
      <p:ext uri="{BB962C8B-B14F-4D97-AF65-F5344CB8AC3E}">
        <p14:creationId xmlns:p14="http://schemas.microsoft.com/office/powerpoint/2010/main" val="169740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61018" y="443366"/>
            <a:ext cx="10539645" cy="80970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2. What is the percentage of unique product increase in 2021 vs 2020? The final output contains these fields.</a:t>
            </a:r>
          </a:p>
          <a:p>
            <a:pPr marL="0" indent="0">
              <a:buNone/>
            </a:pPr>
            <a:r>
              <a:rPr lang="en-GB" sz="1800" b="1"/>
              <a:t>       1) unique_product_2020  2) unique_product_2021  3) Percentage_chg</a:t>
            </a:r>
            <a:endParaRPr lang="en-US" sz="1800" b="1"/>
          </a:p>
          <a:p>
            <a:pPr marL="0" indent="0">
              <a:buNone/>
            </a:pPr>
            <a:endParaRPr lang="en-US" sz="1800" b="1"/>
          </a:p>
          <a:p>
            <a:pPr marL="0" indent="0">
              <a:buNone/>
            </a:pPr>
            <a:endParaRPr lang="en-GB" sz="1800" b="1"/>
          </a:p>
          <a:p>
            <a:pPr marL="285750" indent="-285750">
              <a:buFontTx/>
              <a:buChar char="-"/>
            </a:pPr>
            <a:endParaRPr lang="en-GB" sz="1800" b="1"/>
          </a:p>
        </p:txBody>
      </p:sp>
      <p:sp>
        <p:nvSpPr>
          <p:cNvPr id="17" name="Arrow: Curved Left 16">
            <a:extLst>
              <a:ext uri="{FF2B5EF4-FFF2-40B4-BE49-F238E27FC236}">
                <a16:creationId xmlns:a16="http://schemas.microsoft.com/office/drawing/2014/main" id="{9D8BC859-AD24-4285-A277-2917E293578C}"/>
              </a:ext>
            </a:extLst>
          </p:cNvPr>
          <p:cNvSpPr/>
          <p:nvPr/>
        </p:nvSpPr>
        <p:spPr>
          <a:xfrm rot="3171338">
            <a:off x="6824317" y="2739399"/>
            <a:ext cx="472722"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6767372" y="4180459"/>
            <a:ext cx="5176272" cy="233247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a:t>We observed a 36% increase in the number of unique products in AtliQ Hardware's portfolio from 2020 to 2021.</a:t>
            </a:r>
          </a:p>
          <a:p>
            <a:pPr marL="0" indent="0">
              <a:buNone/>
            </a:pPr>
            <a:endParaRPr lang="en-GB" sz="1800" b="1"/>
          </a:p>
          <a:p>
            <a:pPr marL="0" indent="0">
              <a:buNone/>
            </a:pPr>
            <a:endParaRPr lang="en-GB" sz="1800" b="1"/>
          </a:p>
          <a:p>
            <a:pPr marL="0" indent="0">
              <a:buNone/>
            </a:pPr>
            <a:endParaRPr lang="en-GB" sz="1800" b="1"/>
          </a:p>
          <a:p>
            <a:pPr marL="0" indent="0">
              <a:buNone/>
            </a:pPr>
            <a:endParaRPr lang="en-GB" sz="1800" b="1"/>
          </a:p>
          <a:p>
            <a:pPr marL="0" indent="0">
              <a:buNone/>
            </a:pPr>
            <a:endParaRPr lang="en-GB" sz="1800" b="1"/>
          </a:p>
          <a:p>
            <a:pPr marL="0" indent="0">
              <a:buNone/>
            </a:pPr>
            <a:r>
              <a:rPr lang="en-GB" sz="1800" b="1"/>
              <a:t>:</a:t>
            </a:r>
          </a:p>
          <a:p>
            <a:pPr marL="0" indent="0">
              <a:buNone/>
            </a:pPr>
            <a:endParaRPr lang="en-GB" sz="1800" b="1"/>
          </a:p>
          <a:p>
            <a:pPr marL="0" indent="0">
              <a:buNone/>
            </a:pPr>
            <a:endParaRPr lang="en-GB" sz="1800" b="1"/>
          </a:p>
          <a:p>
            <a:pPr marL="0" indent="0">
              <a:buNone/>
            </a:pPr>
            <a:endParaRPr lang="en-GB" sz="1800" b="1"/>
          </a:p>
          <a:p>
            <a:pPr marL="0" indent="0">
              <a:buNone/>
            </a:pPr>
            <a:endParaRPr lang="en-GB" sz="1800" b="1"/>
          </a:p>
          <a:p>
            <a:pPr marL="0" indent="0">
              <a:buNone/>
            </a:pPr>
            <a:endParaRPr lang="en-GB" sz="1800" b="1"/>
          </a:p>
        </p:txBody>
      </p:sp>
      <p:pic>
        <p:nvPicPr>
          <p:cNvPr id="7" name="Picture 6">
            <a:extLst>
              <a:ext uri="{FF2B5EF4-FFF2-40B4-BE49-F238E27FC236}">
                <a16:creationId xmlns:a16="http://schemas.microsoft.com/office/drawing/2014/main" id="{29835D67-B854-4EED-BE05-D63B726EA67D}"/>
              </a:ext>
            </a:extLst>
          </p:cNvPr>
          <p:cNvPicPr>
            <a:picLocks noChangeAspect="1"/>
          </p:cNvPicPr>
          <p:nvPr/>
        </p:nvPicPr>
        <p:blipFill>
          <a:blip r:embed="rId2"/>
          <a:stretch>
            <a:fillRect/>
          </a:stretch>
        </p:blipFill>
        <p:spPr>
          <a:xfrm>
            <a:off x="6767372" y="1839698"/>
            <a:ext cx="4633291" cy="628587"/>
          </a:xfrm>
          <a:prstGeom prst="rect">
            <a:avLst/>
          </a:prstGeom>
        </p:spPr>
      </p:pic>
      <p:pic>
        <p:nvPicPr>
          <p:cNvPr id="4" name="Picture 3">
            <a:extLst>
              <a:ext uri="{FF2B5EF4-FFF2-40B4-BE49-F238E27FC236}">
                <a16:creationId xmlns:a16="http://schemas.microsoft.com/office/drawing/2014/main" id="{709BBA24-557F-48FC-A8A8-B84D8934863E}"/>
              </a:ext>
            </a:extLst>
          </p:cNvPr>
          <p:cNvPicPr>
            <a:picLocks noChangeAspect="1"/>
          </p:cNvPicPr>
          <p:nvPr/>
        </p:nvPicPr>
        <p:blipFill>
          <a:blip r:embed="rId3"/>
          <a:stretch>
            <a:fillRect/>
          </a:stretch>
        </p:blipFill>
        <p:spPr>
          <a:xfrm>
            <a:off x="719677" y="3519311"/>
            <a:ext cx="5376323" cy="2698957"/>
          </a:xfrm>
          <a:prstGeom prst="rect">
            <a:avLst/>
          </a:prstGeom>
        </p:spPr>
      </p:pic>
      <p:sp>
        <p:nvSpPr>
          <p:cNvPr id="6" name="Oval 5">
            <a:extLst>
              <a:ext uri="{FF2B5EF4-FFF2-40B4-BE49-F238E27FC236}">
                <a16:creationId xmlns:a16="http://schemas.microsoft.com/office/drawing/2014/main" id="{5FC58F4C-6421-4D1C-80DD-C688337AAE3C}"/>
              </a:ext>
            </a:extLst>
          </p:cNvPr>
          <p:cNvSpPr/>
          <p:nvPr/>
        </p:nvSpPr>
        <p:spPr>
          <a:xfrm>
            <a:off x="3199695" y="3625311"/>
            <a:ext cx="1286933" cy="7224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2C655A3-291B-4B77-A47F-9E6610CEEBB6}"/>
              </a:ext>
            </a:extLst>
          </p:cNvPr>
          <p:cNvSpPr txBox="1"/>
          <p:nvPr/>
        </p:nvSpPr>
        <p:spPr>
          <a:xfrm>
            <a:off x="3294946" y="3731905"/>
            <a:ext cx="1096429" cy="523220"/>
          </a:xfrm>
          <a:prstGeom prst="rect">
            <a:avLst/>
          </a:prstGeom>
          <a:noFill/>
        </p:spPr>
        <p:txBody>
          <a:bodyPr wrap="square" rtlCol="0">
            <a:spAutoFit/>
          </a:bodyPr>
          <a:lstStyle/>
          <a:p>
            <a:pPr algn="ctr"/>
            <a:r>
              <a:rPr lang="en-GB" sz="1400" b="1"/>
              <a:t>36 % YoY chg</a:t>
            </a:r>
            <a:endParaRPr lang="en-IN" sz="1400" b="1"/>
          </a:p>
        </p:txBody>
      </p:sp>
    </p:spTree>
    <p:extLst>
      <p:ext uri="{BB962C8B-B14F-4D97-AF65-F5344CB8AC3E}">
        <p14:creationId xmlns:p14="http://schemas.microsoft.com/office/powerpoint/2010/main" val="401142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D05DEC4-53DC-4692-99A1-B8668A430F95}"/>
              </a:ext>
            </a:extLst>
          </p:cNvPr>
          <p:cNvSpPr txBox="1">
            <a:spLocks/>
          </p:cNvSpPr>
          <p:nvPr/>
        </p:nvSpPr>
        <p:spPr>
          <a:xfrm>
            <a:off x="845514" y="437999"/>
            <a:ext cx="10539645" cy="781755"/>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3. Provide a report with all the unique product counts for each “segment” and sort them in desecending oder of product counts. The final output contains these 2 fields. 1) segment 2) product_count</a:t>
            </a:r>
            <a:endParaRPr lang="en-US" sz="1800" b="1"/>
          </a:p>
          <a:p>
            <a:pPr marL="0" indent="0">
              <a:buNone/>
            </a:pPr>
            <a:endParaRPr lang="en-US" sz="1800" b="1"/>
          </a:p>
          <a:p>
            <a:pPr marL="0" indent="0">
              <a:buNone/>
            </a:pPr>
            <a:endParaRPr lang="en-GB" sz="1800" b="1"/>
          </a:p>
          <a:p>
            <a:pPr marL="285750" indent="-285750">
              <a:buFontTx/>
              <a:buChar char="-"/>
            </a:pPr>
            <a:endParaRPr lang="en-GB" sz="1800" b="1"/>
          </a:p>
        </p:txBody>
      </p:sp>
      <p:sp>
        <p:nvSpPr>
          <p:cNvPr id="12" name="Subtitle 2">
            <a:extLst>
              <a:ext uri="{FF2B5EF4-FFF2-40B4-BE49-F238E27FC236}">
                <a16:creationId xmlns:a16="http://schemas.microsoft.com/office/drawing/2014/main" id="{9F3322CF-6DA4-45D3-89CB-CE854D937A6A}"/>
              </a:ext>
            </a:extLst>
          </p:cNvPr>
          <p:cNvSpPr txBox="1">
            <a:spLocks/>
          </p:cNvSpPr>
          <p:nvPr/>
        </p:nvSpPr>
        <p:spPr>
          <a:xfrm>
            <a:off x="845514" y="1933176"/>
            <a:ext cx="9248198" cy="138427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SELECT segment, COUNT(distinct product_code) AS product_count FROM dim_product</a:t>
            </a:r>
          </a:p>
          <a:p>
            <a:pPr marL="0" indent="0">
              <a:buNone/>
            </a:pPr>
            <a:r>
              <a:rPr lang="en-GB" sz="1800" b="1"/>
              <a:t> GROUP BY segment</a:t>
            </a:r>
          </a:p>
          <a:p>
            <a:pPr marL="0" indent="0">
              <a:buNone/>
            </a:pPr>
            <a:r>
              <a:rPr lang="en-GB" sz="1800" b="1"/>
              <a:t> ORDER BY product_count DESC;</a:t>
            </a:r>
          </a:p>
        </p:txBody>
      </p:sp>
      <p:sp>
        <p:nvSpPr>
          <p:cNvPr id="17" name="Arrow: Curved Left 16">
            <a:extLst>
              <a:ext uri="{FF2B5EF4-FFF2-40B4-BE49-F238E27FC236}">
                <a16:creationId xmlns:a16="http://schemas.microsoft.com/office/drawing/2014/main" id="{9D8BC859-AD24-4285-A277-2917E293578C}"/>
              </a:ext>
            </a:extLst>
          </p:cNvPr>
          <p:cNvSpPr/>
          <p:nvPr/>
        </p:nvSpPr>
        <p:spPr>
          <a:xfrm rot="19227678">
            <a:off x="8201197" y="2690117"/>
            <a:ext cx="476733" cy="16048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8" name="Subtitle 2">
            <a:extLst>
              <a:ext uri="{FF2B5EF4-FFF2-40B4-BE49-F238E27FC236}">
                <a16:creationId xmlns:a16="http://schemas.microsoft.com/office/drawing/2014/main" id="{2E82BEF7-6BBE-4441-B4B3-A8C9A6F43B59}"/>
              </a:ext>
            </a:extLst>
          </p:cNvPr>
          <p:cNvSpPr txBox="1">
            <a:spLocks/>
          </p:cNvSpPr>
          <p:nvPr/>
        </p:nvSpPr>
        <p:spPr>
          <a:xfrm>
            <a:off x="8451178" y="3124201"/>
            <a:ext cx="1642534" cy="39860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i="1"/>
              <a:t>Output</a:t>
            </a:r>
            <a:endParaRPr lang="en-US" sz="2000" b="1" i="1"/>
          </a:p>
        </p:txBody>
      </p:sp>
      <p:sp>
        <p:nvSpPr>
          <p:cNvPr id="13" name="Subtitle 2">
            <a:extLst>
              <a:ext uri="{FF2B5EF4-FFF2-40B4-BE49-F238E27FC236}">
                <a16:creationId xmlns:a16="http://schemas.microsoft.com/office/drawing/2014/main" id="{D72579B9-28C5-4826-97AD-9C640BE96389}"/>
              </a:ext>
            </a:extLst>
          </p:cNvPr>
          <p:cNvSpPr txBox="1">
            <a:spLocks/>
          </p:cNvSpPr>
          <p:nvPr/>
        </p:nvSpPr>
        <p:spPr>
          <a:xfrm>
            <a:off x="657521" y="1383631"/>
            <a:ext cx="1852966" cy="38054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a:solidFill>
                  <a:schemeClr val="accent6">
                    <a:lumMod val="90000"/>
                  </a:schemeClr>
                </a:solidFill>
              </a:rPr>
              <a:t>SQL Query</a:t>
            </a:r>
            <a:endParaRPr lang="en-US" sz="2000" b="1">
              <a:solidFill>
                <a:schemeClr val="accent6">
                  <a:lumMod val="90000"/>
                </a:schemeClr>
              </a:solidFill>
            </a:endParaRPr>
          </a:p>
        </p:txBody>
      </p:sp>
      <p:pic>
        <p:nvPicPr>
          <p:cNvPr id="4" name="Picture 3">
            <a:extLst>
              <a:ext uri="{FF2B5EF4-FFF2-40B4-BE49-F238E27FC236}">
                <a16:creationId xmlns:a16="http://schemas.microsoft.com/office/drawing/2014/main" id="{85621153-66C0-42E8-A232-B816923B4C85}"/>
              </a:ext>
            </a:extLst>
          </p:cNvPr>
          <p:cNvPicPr>
            <a:picLocks noChangeAspect="1"/>
          </p:cNvPicPr>
          <p:nvPr/>
        </p:nvPicPr>
        <p:blipFill>
          <a:blip r:embed="rId2"/>
          <a:stretch>
            <a:fillRect/>
          </a:stretch>
        </p:blipFill>
        <p:spPr>
          <a:xfrm>
            <a:off x="7097539" y="4520582"/>
            <a:ext cx="2996173" cy="2018084"/>
          </a:xfrm>
          <a:prstGeom prst="rect">
            <a:avLst/>
          </a:prstGeom>
        </p:spPr>
      </p:pic>
    </p:spTree>
    <p:extLst>
      <p:ext uri="{BB962C8B-B14F-4D97-AF65-F5344CB8AC3E}">
        <p14:creationId xmlns:p14="http://schemas.microsoft.com/office/powerpoint/2010/main" val="326737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Curved Left 16">
            <a:extLst>
              <a:ext uri="{FF2B5EF4-FFF2-40B4-BE49-F238E27FC236}">
                <a16:creationId xmlns:a16="http://schemas.microsoft.com/office/drawing/2014/main" id="{9D8BC859-AD24-4285-A277-2917E293578C}"/>
              </a:ext>
            </a:extLst>
          </p:cNvPr>
          <p:cNvSpPr/>
          <p:nvPr/>
        </p:nvSpPr>
        <p:spPr>
          <a:xfrm rot="4649421">
            <a:off x="5616483" y="3304355"/>
            <a:ext cx="472722" cy="1559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13" name="Subtitle 2">
            <a:extLst>
              <a:ext uri="{FF2B5EF4-FFF2-40B4-BE49-F238E27FC236}">
                <a16:creationId xmlns:a16="http://schemas.microsoft.com/office/drawing/2014/main" id="{4A91A9D5-A6F2-4CB6-96C4-AD26DB512B81}"/>
              </a:ext>
            </a:extLst>
          </p:cNvPr>
          <p:cNvSpPr txBox="1">
            <a:spLocks/>
          </p:cNvSpPr>
          <p:nvPr/>
        </p:nvSpPr>
        <p:spPr>
          <a:xfrm>
            <a:off x="6479822" y="3973689"/>
            <a:ext cx="5362222" cy="22231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800" b="1"/>
          </a:p>
          <a:p>
            <a:pPr marL="0" indent="0">
              <a:buNone/>
            </a:pPr>
            <a:r>
              <a:rPr lang="en-GB" sz="2000" b="1"/>
              <a:t>The notebook segment of AtliQ Hardware is performing well, but the networking segment is lagging behind. The company needs to introduce some new products in the networking segment to boost their sales.</a:t>
            </a:r>
            <a:endParaRPr lang="en-US" sz="2000" b="1"/>
          </a:p>
        </p:txBody>
      </p:sp>
      <p:pic>
        <p:nvPicPr>
          <p:cNvPr id="7" name="Picture 6">
            <a:extLst>
              <a:ext uri="{FF2B5EF4-FFF2-40B4-BE49-F238E27FC236}">
                <a16:creationId xmlns:a16="http://schemas.microsoft.com/office/drawing/2014/main" id="{26A887B9-E7CD-4C86-967E-C3268DB5597A}"/>
              </a:ext>
            </a:extLst>
          </p:cNvPr>
          <p:cNvPicPr>
            <a:picLocks noChangeAspect="1"/>
          </p:cNvPicPr>
          <p:nvPr/>
        </p:nvPicPr>
        <p:blipFill>
          <a:blip r:embed="rId2"/>
          <a:stretch>
            <a:fillRect/>
          </a:stretch>
        </p:blipFill>
        <p:spPr>
          <a:xfrm>
            <a:off x="6359335" y="1410916"/>
            <a:ext cx="2996173" cy="2018084"/>
          </a:xfrm>
          <a:prstGeom prst="rect">
            <a:avLst/>
          </a:prstGeom>
        </p:spPr>
      </p:pic>
      <p:sp>
        <p:nvSpPr>
          <p:cNvPr id="8" name="Subtitle 2">
            <a:extLst>
              <a:ext uri="{FF2B5EF4-FFF2-40B4-BE49-F238E27FC236}">
                <a16:creationId xmlns:a16="http://schemas.microsoft.com/office/drawing/2014/main" id="{1A260E51-415B-419E-88BA-E3A9ED5EB0BC}"/>
              </a:ext>
            </a:extLst>
          </p:cNvPr>
          <p:cNvSpPr txBox="1">
            <a:spLocks/>
          </p:cNvSpPr>
          <p:nvPr/>
        </p:nvSpPr>
        <p:spPr>
          <a:xfrm>
            <a:off x="826177" y="455900"/>
            <a:ext cx="10539645" cy="662799"/>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a:t>3. Provide a report with all the unique product counts for each “segment” and sort them in descending order of product counts. The final output contains these 2 fields. 1) segment 2) product_count</a:t>
            </a:r>
            <a:endParaRPr lang="en-US" sz="1800" b="1"/>
          </a:p>
          <a:p>
            <a:pPr marL="0" indent="0">
              <a:buNone/>
            </a:pPr>
            <a:endParaRPr lang="en-US" sz="1800" b="1"/>
          </a:p>
          <a:p>
            <a:pPr marL="0" indent="0">
              <a:buNone/>
            </a:pPr>
            <a:endParaRPr lang="en-GB" sz="1800" b="1"/>
          </a:p>
          <a:p>
            <a:pPr marL="285750" indent="-285750">
              <a:buFontTx/>
              <a:buChar char="-"/>
            </a:pPr>
            <a:endParaRPr lang="en-GB" sz="1800" b="1"/>
          </a:p>
        </p:txBody>
      </p:sp>
      <p:pic>
        <p:nvPicPr>
          <p:cNvPr id="4" name="Picture 3">
            <a:extLst>
              <a:ext uri="{FF2B5EF4-FFF2-40B4-BE49-F238E27FC236}">
                <a16:creationId xmlns:a16="http://schemas.microsoft.com/office/drawing/2014/main" id="{227D69D5-65D0-40DD-AEC9-1A73E3CFC689}"/>
              </a:ext>
            </a:extLst>
          </p:cNvPr>
          <p:cNvPicPr>
            <a:picLocks noChangeAspect="1"/>
          </p:cNvPicPr>
          <p:nvPr/>
        </p:nvPicPr>
        <p:blipFill>
          <a:blip r:embed="rId3"/>
          <a:stretch>
            <a:fillRect/>
          </a:stretch>
        </p:blipFill>
        <p:spPr>
          <a:xfrm>
            <a:off x="1063672" y="2235200"/>
            <a:ext cx="3694024" cy="4143022"/>
          </a:xfrm>
          <a:prstGeom prst="rect">
            <a:avLst/>
          </a:prstGeom>
        </p:spPr>
      </p:pic>
    </p:spTree>
    <p:extLst>
      <p:ext uri="{BB962C8B-B14F-4D97-AF65-F5344CB8AC3E}">
        <p14:creationId xmlns:p14="http://schemas.microsoft.com/office/powerpoint/2010/main" val="393110431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277</TotalTime>
  <Words>2389</Words>
  <Application>Microsoft Office PowerPoint</Application>
  <PresentationFormat>Widescreen</PresentationFormat>
  <Paragraphs>197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Segoe UI Light</vt:lpstr>
      <vt:lpstr>Tw Cen MT</vt:lpstr>
      <vt:lpstr>Office Theme</vt:lpstr>
      <vt:lpstr>Atliq hardware (SQL sales insight from  aD-hoc requests)</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Soni Sagar Dipakbhai [BBA - 2023]</dc:creator>
  <cp:lastModifiedBy>Soni Sagar Dipakbhai [BBA - 2023]</cp:lastModifiedBy>
  <cp:revision>29</cp:revision>
  <dcterms:created xsi:type="dcterms:W3CDTF">2024-02-21T14:48:32Z</dcterms:created>
  <dcterms:modified xsi:type="dcterms:W3CDTF">2024-02-21T19:26:23Z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