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2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9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7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9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2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3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3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F378E8-16DD-4070-95D2-471B7E5E23C7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83A04F7-B0C0-41A0-BFBF-D283864C54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0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Financial Analysis Project</a:t>
            </a:r>
            <a:endParaRPr lang="en-IN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Name: Sagar Javari</a:t>
            </a:r>
          </a:p>
          <a:p>
            <a:r>
              <a:rPr lang="en-US" dirty="0" smtClean="0"/>
              <a:t>Course: Business Analysis </a:t>
            </a:r>
          </a:p>
          <a:p>
            <a:r>
              <a:rPr lang="en-US" dirty="0" smtClean="0"/>
              <a:t>Batch: CX-126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87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Executive Summary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of the project:</a:t>
            </a:r>
          </a:p>
          <a:p>
            <a:r>
              <a:rPr lang="en-US" dirty="0" smtClean="0"/>
              <a:t>Purpose: Evaluate financial decisions using Excel.</a:t>
            </a:r>
          </a:p>
          <a:p>
            <a:r>
              <a:rPr lang="en-IN" dirty="0" smtClean="0"/>
              <a:t>Tools: PV, NPV, IRR, XIRR, MIRR, EMI, PMT, etc.</a:t>
            </a:r>
          </a:p>
          <a:p>
            <a:r>
              <a:rPr lang="en-US" dirty="0" smtClean="0"/>
              <a:t>Outcome: Gained insights into investment viability and loan structuring.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67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Objectives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financial modeling in excel.</a:t>
            </a:r>
          </a:p>
          <a:p>
            <a:r>
              <a:rPr lang="en-US" dirty="0" smtClean="0"/>
              <a:t>Analyze loan repayment and investment returns.</a:t>
            </a:r>
          </a:p>
          <a:p>
            <a:r>
              <a:rPr lang="en-US" dirty="0" smtClean="0"/>
              <a:t>Apply key financial functions to real-world scenarios.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4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Methodology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Software: Microsoft Excel</a:t>
            </a:r>
          </a:p>
          <a:p>
            <a:r>
              <a:rPr lang="en-IN" dirty="0" smtClean="0"/>
              <a:t>Functions Used:</a:t>
            </a:r>
          </a:p>
          <a:p>
            <a:r>
              <a:rPr lang="en-IN" dirty="0" smtClean="0"/>
              <a:t>PV, NPV, XNPV</a:t>
            </a:r>
          </a:p>
          <a:p>
            <a:r>
              <a:rPr lang="en-IN" dirty="0" smtClean="0"/>
              <a:t>IRR, XIRR, MIRR</a:t>
            </a:r>
          </a:p>
          <a:p>
            <a:r>
              <a:rPr lang="en-IN" dirty="0" smtClean="0"/>
              <a:t>PMT, IPMT, PPMT</a:t>
            </a:r>
          </a:p>
          <a:p>
            <a:r>
              <a:rPr lang="en-IN" dirty="0" smtClean="0"/>
              <a:t>RATE, NPER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6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Key Analyses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Annuity Comparison</a:t>
            </a:r>
            <a:r>
              <a:rPr lang="en-US" dirty="0" smtClean="0"/>
              <a:t>: Beginning vs. end-of-period payments.</a:t>
            </a:r>
          </a:p>
          <a:p>
            <a:r>
              <a:rPr lang="en-US" b="1" u="sng" dirty="0" smtClean="0"/>
              <a:t>Loan EMI Calculation</a:t>
            </a:r>
            <a:r>
              <a:rPr lang="en-US" dirty="0" smtClean="0"/>
              <a:t>: ₹50,00,000 over 25 years at 11.5%.</a:t>
            </a:r>
          </a:p>
          <a:p>
            <a:r>
              <a:rPr lang="en-US" b="1" u="sng" dirty="0" smtClean="0"/>
              <a:t>Investment Evaluation</a:t>
            </a:r>
            <a:r>
              <a:rPr lang="en-US" dirty="0" smtClean="0"/>
              <a:t>: NPV and IRR for multiple options.</a:t>
            </a:r>
          </a:p>
          <a:p>
            <a:r>
              <a:rPr lang="en-US" b="1" u="sng" dirty="0" smtClean="0"/>
              <a:t>Cash Flow Timing</a:t>
            </a:r>
            <a:r>
              <a:rPr lang="en-US" dirty="0" smtClean="0"/>
              <a:t>: Impact on profitability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62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Insights &amp; Interpretation</a:t>
            </a:r>
            <a:br>
              <a:rPr lang="en-IN" b="1" u="sng" dirty="0" smtClean="0"/>
            </a:b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EMI breakdown shows interest-heavy early payments.</a:t>
            </a:r>
          </a:p>
          <a:p>
            <a:r>
              <a:rPr lang="en-US" dirty="0" smtClean="0"/>
              <a:t>IRR and MIRR reveal true investment potential.</a:t>
            </a:r>
          </a:p>
          <a:p>
            <a:r>
              <a:rPr lang="en-US" dirty="0" smtClean="0"/>
              <a:t>NPV sensitive to timing and discount rate.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46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Loan EMI Calculating Using </a:t>
            </a:r>
            <a:r>
              <a:rPr lang="en-US" b="1" u="sng" dirty="0" err="1" smtClean="0"/>
              <a:t>Exel</a:t>
            </a:r>
            <a:endParaRPr lang="en-IN" b="1" u="sn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004" y="2519283"/>
            <a:ext cx="7342362" cy="2932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50" y="1910281"/>
            <a:ext cx="2847643" cy="32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Cash Flow Evaluation Using NPV and IRR Functions in </a:t>
            </a:r>
            <a:r>
              <a:rPr lang="en-US" sz="4000" b="1" u="sng" dirty="0" smtClean="0"/>
              <a:t>Excel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 for NPV</a:t>
            </a:r>
            <a:r>
              <a:rPr lang="en-IN" dirty="0" smtClean="0"/>
              <a:t>(rate</a:t>
            </a:r>
            <a:r>
              <a:rPr lang="en-IN" dirty="0"/>
              <a:t>, value1, [value2], ...) </a:t>
            </a:r>
            <a:endParaRPr lang="en-IN" dirty="0" smtClean="0"/>
          </a:p>
          <a:p>
            <a:r>
              <a:rPr lang="en-US" dirty="0" smtClean="0"/>
              <a:t>Rate: Discount Rate</a:t>
            </a:r>
          </a:p>
          <a:p>
            <a:r>
              <a:rPr lang="en-US" dirty="0" smtClean="0"/>
              <a:t>Value: Cash Flows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Formula for IRR</a:t>
            </a:r>
            <a:r>
              <a:rPr lang="en-IN" dirty="0"/>
              <a:t>(values, [guess</a:t>
            </a:r>
            <a:r>
              <a:rPr lang="en-IN" dirty="0" smtClean="0"/>
              <a:t>])</a:t>
            </a:r>
          </a:p>
          <a:p>
            <a:r>
              <a:rPr lang="en-US" dirty="0" smtClean="0"/>
              <a:t>Values: Cash Flows      </a:t>
            </a:r>
          </a:p>
          <a:p>
            <a:r>
              <a:rPr lang="en-US" dirty="0" smtClean="0"/>
              <a:t>Guess: Initial Guess(optional)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20" y="1737360"/>
            <a:ext cx="5321415" cy="19292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920" y="3775027"/>
            <a:ext cx="4997300" cy="244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8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smtClean="0"/>
              <a:t>Conclusion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is a powerful tool for financial decision-making.</a:t>
            </a:r>
          </a:p>
          <a:p>
            <a:r>
              <a:rPr lang="en-US" dirty="0" smtClean="0"/>
              <a:t>This project enhanced analytical and technical skills. Real-world relevance in personal and corporate finance.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9716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251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Retrospect</vt:lpstr>
      <vt:lpstr>Financial Analysis Project</vt:lpstr>
      <vt:lpstr>Executive Summary</vt:lpstr>
      <vt:lpstr>Objectives</vt:lpstr>
      <vt:lpstr>Methodology</vt:lpstr>
      <vt:lpstr>Key Analyses</vt:lpstr>
      <vt:lpstr>Insights &amp; Interpretation </vt:lpstr>
      <vt:lpstr>Loan EMI Calculating Using Exel</vt:lpstr>
      <vt:lpstr>Cash Flow Evaluation Using NPV and IRR Functions in Excel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Analysis Project</dc:title>
  <dc:creator>Microsoft account</dc:creator>
  <cp:lastModifiedBy>Microsoft account</cp:lastModifiedBy>
  <cp:revision>6</cp:revision>
  <dcterms:created xsi:type="dcterms:W3CDTF">2025-09-07T14:33:59Z</dcterms:created>
  <dcterms:modified xsi:type="dcterms:W3CDTF">2025-09-07T15:18:23Z</dcterms:modified>
</cp:coreProperties>
</file>