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2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666666"/>
                </a:solidFill>
                <a:effectLst/>
                <a:latin typeface="DM Sans" pitchFamily="2" charset="0"/>
                <a:ea typeface="DM Sans" pitchFamily="2" charset="0"/>
                <a:cs typeface="DM Sans" pitchFamily="2" charset="0"/>
              </a:rPr>
              <a:t>Data Analysis of usage patterns of casual and annual members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SAGAR MANJUNATH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2E96D9-B493-1A86-B5F9-6963ACB76975}"/>
              </a:ext>
            </a:extLst>
          </p:cNvPr>
          <p:cNvSpPr txBox="1"/>
          <p:nvPr/>
        </p:nvSpPr>
        <p:spPr>
          <a:xfrm>
            <a:off x="654423" y="590781"/>
            <a:ext cx="1043491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Geschäftsmaßnahmen</a:t>
            </a:r>
            <a:r>
              <a:rPr lang="en-I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zur</a:t>
            </a:r>
            <a:r>
              <a:rPr lang="en-I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Verbesserung</a:t>
            </a:r>
            <a:r>
              <a:rPr lang="en-I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Umsatzes</a:t>
            </a:r>
            <a:endParaRPr lang="en-IN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richten uns gezielt an Gelegenheitsfahrer und bieten ihnen wochentagsbezogene Rabatte oder Anreize, um sie zu einer regelmäßigen Nutzung zu ermutigen.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werben mit Mitgliedsbeiträgen für Fahrer, die häufig längere Fahrten unternehmen.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nutzen digitale Medien (E-Mail, App-Benachrichtigungen, Social-Media-Anzeigen), um Gelegenheitsfahrer über die Vorteile einer Mitgliedschaft zu informieren.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Erwägen Sie die Einrichtung zusätzlicher Fahrradstationen oder Sonderangebote in der Nähe stark frequentierter Stationen. Stationen mit etwas geringerem Verkehrsaufkommen könnten zudem von lokalen Marketingmaßnahmen profitieren, um die Nachfrage auszugleichen.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33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4800" i="1" dirty="0" err="1">
                <a:solidFill>
                  <a:srgbClr val="FFFFFF"/>
                </a:solidFill>
              </a:rPr>
              <a:t>Vielen</a:t>
            </a:r>
            <a:r>
              <a:rPr lang="en-US" sz="4800" i="1" dirty="0">
                <a:solidFill>
                  <a:srgbClr val="FFFFFF"/>
                </a:solidFill>
              </a:rPr>
              <a:t> Dank</a:t>
            </a:r>
            <a:br>
              <a:rPr lang="en-US" sz="4800" i="1" dirty="0">
                <a:solidFill>
                  <a:srgbClr val="FFFFFF"/>
                </a:solidFill>
              </a:rPr>
            </a:b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 err="1">
                <a:solidFill>
                  <a:srgbClr val="FFFFFF"/>
                </a:solidFill>
              </a:rPr>
              <a:t>Fragen</a:t>
            </a:r>
            <a:r>
              <a:rPr lang="en-US" sz="4800" i="1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490F711-92F9-0651-E662-B565901ACC60}"/>
              </a:ext>
            </a:extLst>
          </p:cNvPr>
          <p:cNvSpPr txBox="1">
            <a:spLocks/>
          </p:cNvSpPr>
          <p:nvPr/>
        </p:nvSpPr>
        <p:spPr>
          <a:xfrm>
            <a:off x="315074" y="301719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Motivation und </a:t>
            </a:r>
            <a:r>
              <a:rPr lang="en-IN" dirty="0" err="1"/>
              <a:t>Problemstellung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F3BC2-8E30-CFDF-ABBE-3E33D3E3EF99}"/>
              </a:ext>
            </a:extLst>
          </p:cNvPr>
          <p:cNvSpPr txBox="1"/>
          <p:nvPr/>
        </p:nvSpPr>
        <p:spPr>
          <a:xfrm>
            <a:off x="484095" y="950259"/>
            <a:ext cx="112553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Ziel:</a:t>
            </a:r>
            <a:r>
              <a:rPr lang="de-DE" dirty="0"/>
              <a:t> Analysieren Sie die Nutzungsmuster des Cyclistic Bike-Sharing-Dienstes, um die Unterschiede zwischen Gelegenheitsfahrern und Jahresmitgliedern zu verstehen.</a:t>
            </a:r>
          </a:p>
          <a:p>
            <a:endParaRPr lang="de-DE" dirty="0"/>
          </a:p>
          <a:p>
            <a:r>
              <a:rPr lang="de-DE" b="1" dirty="0"/>
              <a:t>Zweck:</a:t>
            </a:r>
            <a:r>
              <a:rPr lang="de-DE" dirty="0"/>
              <a:t> Bereitstellung von Erkenntnissen zur Entwicklung einer Marketingstrategie zur Umwandlung von Gelegenheitsfahrern in Mitglieder.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805D0-9BC0-F396-24A4-6668BB2012F4}"/>
              </a:ext>
            </a:extLst>
          </p:cNvPr>
          <p:cNvSpPr txBox="1"/>
          <p:nvPr/>
        </p:nvSpPr>
        <p:spPr>
          <a:xfrm>
            <a:off x="484095" y="2828835"/>
            <a:ext cx="11093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Das Projekt zielte darauf ab, die folgenden Fragen zu beantworten:</a:t>
            </a:r>
          </a:p>
          <a:p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Wie unterscheiden sich Jahresmitglieder und Gelegenheitsfahrer bei der Nutzung von Cyclistic-Fahrrädern? 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Welche Erkenntnisse lassen sich aus den Nutzungsmustern beider Mitgliedschaftsarten gewinnen?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r>
              <a:rPr lang="de-DE" dirty="0"/>
              <a:t>Welchen Trend weisen die beiden Mitgliedschaftsarten auf?</a:t>
            </a: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de-DE" dirty="0"/>
              <a:t>Welche Marktstrategien können zur Verbesserung des Geschäfts eingesetzt werden?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03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E358D-4B21-E6CD-AA0D-F7B1C1424440}"/>
              </a:ext>
            </a:extLst>
          </p:cNvPr>
          <p:cNvSpPr txBox="1">
            <a:spLocks/>
          </p:cNvSpPr>
          <p:nvPr/>
        </p:nvSpPr>
        <p:spPr>
          <a:xfrm>
            <a:off x="449545" y="445155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Datenquelle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25100-2E0B-923B-2F0A-D6E6F045EB92}"/>
              </a:ext>
            </a:extLst>
          </p:cNvPr>
          <p:cNvSpPr txBox="1"/>
          <p:nvPr/>
        </p:nvSpPr>
        <p:spPr>
          <a:xfrm>
            <a:off x="686455" y="1133599"/>
            <a:ext cx="108190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Verwendete Daten:</a:t>
            </a:r>
            <a:r>
              <a:rPr lang="de-DE" dirty="0"/>
              <a:t> 3 Monate Daten zu Cyclistic-Radtouren von Divvy tripdata.</a:t>
            </a:r>
          </a:p>
          <a:p>
            <a:endParaRPr lang="de-DE" dirty="0"/>
          </a:p>
          <a:p>
            <a:r>
              <a:rPr lang="de-DE" dirty="0"/>
              <a:t>Link: </a:t>
            </a:r>
            <a:r>
              <a:rPr lang="de-DE" dirty="0">
                <a:hlinkClick r:id="rId2"/>
              </a:rPr>
              <a:t>https://divvy-tripdata.s3.amazonaws.com/index.html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Datenabdeckung:</a:t>
            </a:r>
            <a:r>
              <a:rPr lang="de-DE" dirty="0"/>
              <a:t> Start-/Endzeiten der Fahrt, Benutzertypen, Fahrtarten, Stationen und Zeitstempel</a:t>
            </a:r>
          </a:p>
          <a:p>
            <a:endParaRPr lang="de-DE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A89F8-A4AD-0CB6-F86B-5E6BDCE1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4" y="2902469"/>
            <a:ext cx="10133945" cy="2744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59ED9-ABB2-2B77-58DE-9CC3C6F992F1}"/>
              </a:ext>
            </a:extLst>
          </p:cNvPr>
          <p:cNvSpPr txBox="1"/>
          <p:nvPr/>
        </p:nvSpPr>
        <p:spPr>
          <a:xfrm>
            <a:off x="4629945" y="5724401"/>
            <a:ext cx="224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Ein Blick in die Daten</a:t>
            </a:r>
          </a:p>
        </p:txBody>
      </p:sp>
    </p:spTree>
    <p:extLst>
      <p:ext uri="{BB962C8B-B14F-4D97-AF65-F5344CB8AC3E}">
        <p14:creationId xmlns:p14="http://schemas.microsoft.com/office/powerpoint/2010/main" val="29623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45365-1DC3-74D2-AFEE-88EFFFDFEAC0}"/>
              </a:ext>
            </a:extLst>
          </p:cNvPr>
          <p:cNvSpPr txBox="1">
            <a:spLocks/>
          </p:cNvSpPr>
          <p:nvPr/>
        </p:nvSpPr>
        <p:spPr>
          <a:xfrm>
            <a:off x="449545" y="445155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Datebereinigung</a:t>
            </a:r>
            <a:r>
              <a:rPr lang="en-IN" dirty="0"/>
              <a:t> und </a:t>
            </a:r>
            <a:r>
              <a:rPr lang="en-IN" dirty="0" err="1"/>
              <a:t>vorbereitung</a:t>
            </a:r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4073436-5187-4BD6-D2AF-B65FDDAB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58" y="1066237"/>
            <a:ext cx="932763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Berechnete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Spalten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hinzugefügt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1.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trip_duration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beendet_am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begonnen_am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2.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day_of_week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6207B4-8164-A07B-8EE8-83689CF7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247" y="2567865"/>
            <a:ext cx="9592235" cy="17222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661C9B-9D21-7337-44D8-B44E61D4BC5C}"/>
              </a:ext>
            </a:extLst>
          </p:cNvPr>
          <p:cNvSpPr txBox="1"/>
          <p:nvPr/>
        </p:nvSpPr>
        <p:spPr>
          <a:xfrm>
            <a:off x="950258" y="4598894"/>
            <a:ext cx="95922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Arial" panose="020B0604020202020204" pitchFamily="34" charset="0"/>
              </a:rPr>
              <a:t>Herausgefiltert: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Arial Unicode MS"/>
              </a:rPr>
              <a:t>     1. Leere/Nullwerte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Arial Unicode MS"/>
              </a:rPr>
              <a:t>     2. Negative Fahrtdauern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400" dirty="0"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Arial Unicode MS"/>
              </a:rPr>
              <a:t>     3. Duplikate oder Testfahrten (falls gefunden)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42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E4CE86E-9A8D-78A2-CF69-69253257BDFD}"/>
              </a:ext>
            </a:extLst>
          </p:cNvPr>
          <p:cNvSpPr txBox="1">
            <a:spLocks/>
          </p:cNvSpPr>
          <p:nvPr/>
        </p:nvSpPr>
        <p:spPr>
          <a:xfrm>
            <a:off x="548155" y="376518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Zusammenfassung</a:t>
            </a:r>
            <a:r>
              <a:rPr lang="en-IN" dirty="0"/>
              <a:t> der </a:t>
            </a:r>
            <a:r>
              <a:rPr lang="en-IN" dirty="0" err="1"/>
              <a:t>deskriptiven</a:t>
            </a:r>
            <a:r>
              <a:rPr lang="en-IN" dirty="0"/>
              <a:t> Analyse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C1369-8889-22F2-D338-15C509299B5C}"/>
              </a:ext>
            </a:extLst>
          </p:cNvPr>
          <p:cNvSpPr txBox="1"/>
          <p:nvPr/>
        </p:nvSpPr>
        <p:spPr>
          <a:xfrm>
            <a:off x="1157755" y="100315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Schlüsselkennzahlen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b="1" dirty="0"/>
              <a:t>	1. </a:t>
            </a:r>
            <a:r>
              <a:rPr lang="de-DE" b="1" dirty="0"/>
              <a:t>Durchschnittliche Fahrtdauer (Mitglieder vs. 	Gelegenheitsfahrer):</a:t>
            </a:r>
          </a:p>
          <a:p>
            <a:endParaRPr lang="de-DE" dirty="0"/>
          </a:p>
          <a:p>
            <a:r>
              <a:rPr lang="de-DE" dirty="0"/>
              <a:t>	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1D8153-67A8-3A23-CC7C-561DE3CF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3" y="2412541"/>
            <a:ext cx="4519052" cy="3375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46B465-4828-B7D1-9871-F6E038CC0C0C}"/>
              </a:ext>
            </a:extLst>
          </p:cNvPr>
          <p:cNvSpPr txBox="1"/>
          <p:nvPr/>
        </p:nvSpPr>
        <p:spPr>
          <a:xfrm>
            <a:off x="6938682" y="2348753"/>
            <a:ext cx="49669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Erkentisse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Gelegenheitsnutzer fahren tendenziell längere Strecken, möglicherweise in der Freizeit oder im Tourismus.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Während Jahresmitglieder (wahrscheinlich Pendler) kürzere, häufigere Fahrten unternehmen (z. B. zur Arbeit oder für den täglichen Transport).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0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483187C-D3AB-DCBF-81A1-F9A3DEB29802}"/>
              </a:ext>
            </a:extLst>
          </p:cNvPr>
          <p:cNvSpPr txBox="1">
            <a:spLocks/>
          </p:cNvSpPr>
          <p:nvPr/>
        </p:nvSpPr>
        <p:spPr>
          <a:xfrm>
            <a:off x="548155" y="376518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Zusammenfassung</a:t>
            </a:r>
            <a:r>
              <a:rPr lang="en-IN" dirty="0"/>
              <a:t> der </a:t>
            </a:r>
            <a:r>
              <a:rPr lang="en-IN" dirty="0" err="1"/>
              <a:t>deskriptiven</a:t>
            </a:r>
            <a:r>
              <a:rPr lang="en-IN" dirty="0"/>
              <a:t> Analyse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8B2E0-86F0-4B32-A6D5-5C1A9299A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32052"/>
              </p:ext>
            </p:extLst>
          </p:nvPr>
        </p:nvGraphicFramePr>
        <p:xfrm>
          <a:off x="5925671" y="1628927"/>
          <a:ext cx="5692587" cy="1825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529">
                  <a:extLst>
                    <a:ext uri="{9D8B030D-6E8A-4147-A177-3AD203B41FA5}">
                      <a16:colId xmlns:a16="http://schemas.microsoft.com/office/drawing/2014/main" val="4256511573"/>
                    </a:ext>
                  </a:extLst>
                </a:gridCol>
                <a:gridCol w="1897529">
                  <a:extLst>
                    <a:ext uri="{9D8B030D-6E8A-4147-A177-3AD203B41FA5}">
                      <a16:colId xmlns:a16="http://schemas.microsoft.com/office/drawing/2014/main" val="1949560725"/>
                    </a:ext>
                  </a:extLst>
                </a:gridCol>
                <a:gridCol w="1897529">
                  <a:extLst>
                    <a:ext uri="{9D8B030D-6E8A-4147-A177-3AD203B41FA5}">
                      <a16:colId xmlns:a16="http://schemas.microsoft.com/office/drawing/2014/main" val="195878383"/>
                    </a:ext>
                  </a:extLst>
                </a:gridCol>
              </a:tblGrid>
              <a:tr h="54560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Häufigster</a:t>
                      </a:r>
                      <a:r>
                        <a:rPr lang="en-IN" dirty="0"/>
                        <a:t>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zählen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94228"/>
                  </a:ext>
                </a:extLst>
              </a:tr>
              <a:tr h="545603">
                <a:tc>
                  <a:txBody>
                    <a:bodyPr/>
                    <a:lstStyle/>
                    <a:p>
                      <a:r>
                        <a:rPr lang="en-IN" dirty="0" err="1"/>
                        <a:t>Gelegenheitsmitgliedschaft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95337"/>
                  </a:ext>
                </a:extLst>
              </a:tr>
              <a:tr h="545603">
                <a:tc>
                  <a:txBody>
                    <a:bodyPr/>
                    <a:lstStyle/>
                    <a:p>
                      <a:r>
                        <a:rPr lang="en-IN" dirty="0" err="1"/>
                        <a:t>jährliche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Mitgliedschaft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Donnerstag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85338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3190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764EB4-967B-6A08-ADDA-C66C3A63A672}"/>
              </a:ext>
            </a:extLst>
          </p:cNvPr>
          <p:cNvSpPr txBox="1"/>
          <p:nvPr/>
        </p:nvSpPr>
        <p:spPr>
          <a:xfrm>
            <a:off x="1452282" y="1138518"/>
            <a:ext cx="390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2. </a:t>
            </a:r>
            <a:r>
              <a:rPr lang="de-DE" b="1" dirty="0"/>
              <a:t>Die geschäftigsten Tage der Woche: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89CB9-EA5E-AFE0-29B8-4F4E685B03CD}"/>
              </a:ext>
            </a:extLst>
          </p:cNvPr>
          <p:cNvSpPr txBox="1"/>
          <p:nvPr/>
        </p:nvSpPr>
        <p:spPr>
          <a:xfrm>
            <a:off x="6517341" y="4137911"/>
            <a:ext cx="4645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Die meisten Gelegenheitsmitglieder nutzten den Service samstags mit 91.172 Fahrten.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Die meisten Jahresmitglieder nutzten den Service donnerstags mit 85.338 Fahrten.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F14046-9527-0F6E-B03E-6FC803F0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4" y="1855807"/>
            <a:ext cx="515918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B56E94D-D6C8-E70B-4D94-8C407A063529}"/>
              </a:ext>
            </a:extLst>
          </p:cNvPr>
          <p:cNvSpPr txBox="1">
            <a:spLocks/>
          </p:cNvSpPr>
          <p:nvPr/>
        </p:nvSpPr>
        <p:spPr>
          <a:xfrm>
            <a:off x="548155" y="376518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Zusammenfassung</a:t>
            </a:r>
            <a:r>
              <a:rPr lang="en-IN" dirty="0"/>
              <a:t> der </a:t>
            </a:r>
            <a:r>
              <a:rPr lang="en-IN" dirty="0" err="1"/>
              <a:t>deskriptiven</a:t>
            </a:r>
            <a:r>
              <a:rPr lang="en-IN" dirty="0"/>
              <a:t> Analyse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2445E-79CD-F4BF-D2CF-FDA2D2BDDFA8}"/>
              </a:ext>
            </a:extLst>
          </p:cNvPr>
          <p:cNvSpPr txBox="1"/>
          <p:nvPr/>
        </p:nvSpPr>
        <p:spPr>
          <a:xfrm>
            <a:off x="1488141" y="1174376"/>
            <a:ext cx="416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</a:t>
            </a:r>
            <a:r>
              <a:rPr lang="en-IN" b="1" dirty="0" err="1"/>
              <a:t>Trendanalyse</a:t>
            </a:r>
            <a:r>
              <a:rPr lang="en-IN" b="1" dirty="0"/>
              <a:t> der </a:t>
            </a:r>
            <a:r>
              <a:rPr lang="en-IN" b="1" dirty="0" err="1"/>
              <a:t>Mitgliedschaftsarten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B17DD-89F9-B37C-2F8A-488C18D0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19" y="1751970"/>
            <a:ext cx="5558717" cy="3693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D185A-07A4-0404-51F2-A22C72594FED}"/>
              </a:ext>
            </a:extLst>
          </p:cNvPr>
          <p:cNvSpPr txBox="1"/>
          <p:nvPr/>
        </p:nvSpPr>
        <p:spPr>
          <a:xfrm>
            <a:off x="7700682" y="1751970"/>
            <a:ext cx="40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Gelegenheitsfahrern kann es aufgrund von Tourismus oder Freizeitfahrten in den wärmeren Monaten (z. B. Sommerspitzen im Juni/Juli) zu einer erhöhten Nutzung 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Jahresmitgliedschaften weisen wahrscheinlich eine konstante Nutzung auf, die dem Pendlerverhalten an Wochentagen mit geringfügigen Schwankungen entspricht.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55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E9BAA-6012-774B-37D8-391746FB59AA}"/>
              </a:ext>
            </a:extLst>
          </p:cNvPr>
          <p:cNvSpPr txBox="1">
            <a:spLocks/>
          </p:cNvSpPr>
          <p:nvPr/>
        </p:nvSpPr>
        <p:spPr>
          <a:xfrm>
            <a:off x="548155" y="376518"/>
            <a:ext cx="9327638" cy="443039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Zusammenfassung</a:t>
            </a:r>
            <a:r>
              <a:rPr lang="en-IN" dirty="0"/>
              <a:t> der </a:t>
            </a:r>
            <a:r>
              <a:rPr lang="en-IN" dirty="0" err="1"/>
              <a:t>deskriptiven</a:t>
            </a:r>
            <a:r>
              <a:rPr lang="en-IN" dirty="0"/>
              <a:t> Analyse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D6BB2-670B-957A-B1E9-BE7C9E6448D2}"/>
              </a:ext>
            </a:extLst>
          </p:cNvPr>
          <p:cNvSpPr txBox="1"/>
          <p:nvPr/>
        </p:nvSpPr>
        <p:spPr>
          <a:xfrm>
            <a:off x="1658471" y="1016283"/>
            <a:ext cx="287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3. </a:t>
            </a:r>
            <a:r>
              <a:rPr lang="en-IN" b="1" dirty="0" err="1"/>
              <a:t>Popularität</a:t>
            </a:r>
            <a:r>
              <a:rPr lang="en-IN" b="1" dirty="0"/>
              <a:t> der </a:t>
            </a:r>
            <a:r>
              <a:rPr lang="en-IN" b="1" dirty="0" err="1"/>
              <a:t>Stationen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D224E-F389-9542-8301-6A6B4E2A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9" y="1757043"/>
            <a:ext cx="5429744" cy="40846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5251B-A45A-F324-4CB0-06FE553FF5AF}"/>
              </a:ext>
            </a:extLst>
          </p:cNvPr>
          <p:cNvSpPr txBox="1"/>
          <p:nvPr/>
        </p:nvSpPr>
        <p:spPr>
          <a:xfrm>
            <a:off x="5961529" y="2073852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/>
              <a:t>Beliebte</a:t>
            </a:r>
            <a:r>
              <a:rPr lang="en-IN" sz="1400" b="1" dirty="0"/>
              <a:t> </a:t>
            </a:r>
            <a:r>
              <a:rPr lang="en-IN" sz="1400" b="1" dirty="0" err="1"/>
              <a:t>Stationen</a:t>
            </a:r>
            <a:r>
              <a:rPr lang="en-IN" sz="1400" b="1" dirty="0"/>
              <a:t>:</a:t>
            </a:r>
          </a:p>
          <a:p>
            <a:endParaRPr lang="en-IN" sz="1400" dirty="0"/>
          </a:p>
          <a:p>
            <a:r>
              <a:rPr lang="en-IN" sz="1400" dirty="0"/>
              <a:t>Clark St &amp; Armitage Ave und Clark St &amp; Elm St (in der </a:t>
            </a:r>
            <a:r>
              <a:rPr lang="en-IN" sz="1400" dirty="0" err="1"/>
              <a:t>Nähe</a:t>
            </a:r>
            <a:r>
              <a:rPr lang="en-IN" sz="1400" dirty="0"/>
              <a:t> </a:t>
            </a:r>
            <a:r>
              <a:rPr lang="en-IN" sz="1400" dirty="0" err="1"/>
              <a:t>belebter</a:t>
            </a:r>
            <a:r>
              <a:rPr lang="en-IN" sz="1400" dirty="0"/>
              <a:t> Viertel </a:t>
            </a:r>
            <a:r>
              <a:rPr lang="en-IN" sz="1400" dirty="0" err="1"/>
              <a:t>wie</a:t>
            </a:r>
            <a:r>
              <a:rPr lang="en-IN" sz="1400" dirty="0"/>
              <a:t> Lincoln Park) </a:t>
            </a:r>
            <a:r>
              <a:rPr lang="en-IN" sz="1400" dirty="0" err="1"/>
              <a:t>weisen</a:t>
            </a:r>
            <a:r>
              <a:rPr lang="en-IN" sz="1400" dirty="0"/>
              <a:t> auf </a:t>
            </a:r>
            <a:r>
              <a:rPr lang="en-IN" sz="1400" dirty="0" err="1"/>
              <a:t>eine</a:t>
            </a:r>
            <a:r>
              <a:rPr lang="en-IN" sz="1400" dirty="0"/>
              <a:t> </a:t>
            </a:r>
            <a:r>
              <a:rPr lang="en-IN" sz="1400" dirty="0" err="1"/>
              <a:t>starke</a:t>
            </a:r>
            <a:r>
              <a:rPr lang="en-IN" sz="1400" dirty="0"/>
              <a:t> </a:t>
            </a:r>
            <a:r>
              <a:rPr lang="en-IN" sz="1400" dirty="0" err="1"/>
              <a:t>Nutzung</a:t>
            </a:r>
            <a:r>
              <a:rPr lang="en-IN" sz="1400" dirty="0"/>
              <a:t> in Wohn- und </a:t>
            </a:r>
            <a:r>
              <a:rPr lang="en-IN" sz="1400" dirty="0" err="1"/>
              <a:t>Gewerbegebieten</a:t>
            </a:r>
            <a:r>
              <a:rPr lang="en-IN" sz="1400" dirty="0"/>
              <a:t> </a:t>
            </a:r>
            <a:r>
              <a:rPr lang="en-IN" sz="1400" dirty="0" err="1"/>
              <a:t>hin</a:t>
            </a:r>
            <a:r>
              <a:rPr lang="en-IN" sz="1400" dirty="0"/>
              <a:t>.</a:t>
            </a:r>
          </a:p>
          <a:p>
            <a:endParaRPr lang="en-IN" sz="1400" dirty="0"/>
          </a:p>
          <a:p>
            <a:r>
              <a:rPr lang="en-IN" sz="1400" dirty="0"/>
              <a:t>Die </a:t>
            </a:r>
            <a:r>
              <a:rPr lang="en-IN" sz="1400" dirty="0" err="1"/>
              <a:t>Stationen</a:t>
            </a:r>
            <a:r>
              <a:rPr lang="en-IN" sz="1400" dirty="0"/>
              <a:t> Lake Shore Dr (z. B. Monroe St, North Blvd) und Millennium Park </a:t>
            </a:r>
            <a:r>
              <a:rPr lang="en-IN" sz="1400" dirty="0" err="1"/>
              <a:t>sind</a:t>
            </a:r>
            <a:r>
              <a:rPr lang="en-IN" sz="1400" dirty="0"/>
              <a:t> </a:t>
            </a:r>
            <a:r>
              <a:rPr lang="en-IN" sz="1400" dirty="0" err="1"/>
              <a:t>beliebt</a:t>
            </a:r>
            <a:r>
              <a:rPr lang="en-IN" sz="1400" dirty="0"/>
              <a:t> </a:t>
            </a:r>
            <a:r>
              <a:rPr lang="en-IN" sz="1400" dirty="0" err="1"/>
              <a:t>entlang</a:t>
            </a:r>
            <a:r>
              <a:rPr lang="en-IN" sz="1400" dirty="0"/>
              <a:t> </a:t>
            </a:r>
            <a:r>
              <a:rPr lang="en-IN" sz="1400" dirty="0" err="1"/>
              <a:t>malerischer</a:t>
            </a:r>
            <a:r>
              <a:rPr lang="en-IN" sz="1400" dirty="0"/>
              <a:t> Routen und an </a:t>
            </a:r>
            <a:r>
              <a:rPr lang="en-IN" sz="1400" dirty="0" err="1"/>
              <a:t>Touristenattraktionen</a:t>
            </a:r>
            <a:r>
              <a:rPr lang="en-IN" sz="1400" dirty="0"/>
              <a:t>.</a:t>
            </a:r>
          </a:p>
          <a:p>
            <a:endParaRPr lang="en-IN" sz="1400" dirty="0"/>
          </a:p>
          <a:p>
            <a:r>
              <a:rPr lang="en-IN" sz="1400" dirty="0"/>
              <a:t>Streeter Dr &amp; Grand Ave (in der </a:t>
            </a:r>
            <a:r>
              <a:rPr lang="en-IN" sz="1400" dirty="0" err="1"/>
              <a:t>Nähe</a:t>
            </a:r>
            <a:r>
              <a:rPr lang="en-IN" sz="1400" dirty="0"/>
              <a:t> des Navy Pier) und </a:t>
            </a:r>
            <a:r>
              <a:rPr lang="en-IN" sz="1400" dirty="0" err="1"/>
              <a:t>Theater</a:t>
            </a:r>
            <a:r>
              <a:rPr lang="en-IN" sz="1400" dirty="0"/>
              <a:t> on the Lake </a:t>
            </a:r>
            <a:r>
              <a:rPr lang="en-IN" sz="1400" dirty="0" err="1"/>
              <a:t>unterstreichen</a:t>
            </a:r>
            <a:r>
              <a:rPr lang="en-IN" sz="1400" dirty="0"/>
              <a:t> die </a:t>
            </a:r>
            <a:r>
              <a:rPr lang="en-IN" sz="1400" dirty="0" err="1"/>
              <a:t>Nachfrage</a:t>
            </a:r>
            <a:r>
              <a:rPr lang="en-IN" sz="1400" dirty="0"/>
              <a:t> </a:t>
            </a:r>
            <a:r>
              <a:rPr lang="en-IN" sz="1400" dirty="0" err="1"/>
              <a:t>im</a:t>
            </a:r>
            <a:r>
              <a:rPr lang="en-IN" sz="1400" dirty="0"/>
              <a:t> </a:t>
            </a:r>
            <a:r>
              <a:rPr lang="en-IN" sz="1400" dirty="0" err="1"/>
              <a:t>Freizeit</a:t>
            </a:r>
            <a:r>
              <a:rPr lang="en-IN" sz="1400" dirty="0"/>
              <a:t>- und </a:t>
            </a:r>
            <a:r>
              <a:rPr lang="en-IN" sz="1400" dirty="0" err="1"/>
              <a:t>Tourismusbereich</a:t>
            </a:r>
            <a:r>
              <a:rPr lang="en-IN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4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B68454-B553-00C9-164D-974A0F71E8BF}"/>
              </a:ext>
            </a:extLst>
          </p:cNvPr>
          <p:cNvSpPr txBox="1"/>
          <p:nvPr/>
        </p:nvSpPr>
        <p:spPr>
          <a:xfrm>
            <a:off x="412376" y="242971"/>
            <a:ext cx="1124174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Fazit</a:t>
            </a:r>
            <a:r>
              <a:rPr lang="en-I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und </a:t>
            </a:r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umsetzbare</a:t>
            </a:r>
            <a:r>
              <a:rPr lang="en-IN" sz="28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Erkenntnisse</a:t>
            </a:r>
            <a:endParaRPr lang="en-IN" sz="28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IN" dirty="0"/>
          </a:p>
          <a:p>
            <a:r>
              <a:rPr lang="en-IN" dirty="0" err="1"/>
              <a:t>Basierend</a:t>
            </a:r>
            <a:r>
              <a:rPr lang="en-IN" dirty="0"/>
              <a:t> auf der </a:t>
            </a:r>
            <a:r>
              <a:rPr lang="en-IN" dirty="0" err="1"/>
              <a:t>deskriptiven</a:t>
            </a:r>
            <a:r>
              <a:rPr lang="en-IN" dirty="0"/>
              <a:t> Analyse </a:t>
            </a:r>
            <a:r>
              <a:rPr lang="en-IN" dirty="0" err="1"/>
              <a:t>können</a:t>
            </a:r>
            <a:r>
              <a:rPr lang="en-IN" dirty="0"/>
              <a:t> </a:t>
            </a:r>
            <a:r>
              <a:rPr lang="en-IN" dirty="0" err="1"/>
              <a:t>folgende</a:t>
            </a:r>
            <a:r>
              <a:rPr lang="en-IN" dirty="0"/>
              <a:t> </a:t>
            </a:r>
            <a:r>
              <a:rPr lang="en-IN" dirty="0" err="1"/>
              <a:t>Maßnahmen</a:t>
            </a:r>
            <a:r>
              <a:rPr lang="en-IN" dirty="0"/>
              <a:t> </a:t>
            </a:r>
            <a:r>
              <a:rPr lang="en-IN" dirty="0" err="1"/>
              <a:t>umgesetzt</a:t>
            </a:r>
            <a:r>
              <a:rPr lang="en-IN" dirty="0"/>
              <a:t> </a:t>
            </a:r>
            <a:r>
              <a:rPr lang="en-IN" dirty="0" err="1"/>
              <a:t>werden</a:t>
            </a:r>
            <a:r>
              <a:rPr lang="en-IN" dirty="0"/>
              <a:t>, um die </a:t>
            </a:r>
            <a:r>
              <a:rPr lang="en-IN" dirty="0" err="1"/>
              <a:t>Umwandlung</a:t>
            </a:r>
            <a:r>
              <a:rPr lang="en-IN" dirty="0"/>
              <a:t> von </a:t>
            </a:r>
            <a:r>
              <a:rPr lang="en-IN" dirty="0" err="1"/>
              <a:t>Gelegenheitsmitgliedern</a:t>
            </a:r>
            <a:r>
              <a:rPr lang="en-IN" dirty="0"/>
              <a:t> in </a:t>
            </a:r>
            <a:r>
              <a:rPr lang="en-IN" dirty="0" err="1"/>
              <a:t>Jahresmitglieder</a:t>
            </a:r>
            <a:r>
              <a:rPr lang="en-IN" dirty="0"/>
              <a:t> </a:t>
            </a:r>
            <a:r>
              <a:rPr lang="en-IN" dirty="0" err="1"/>
              <a:t>zu</a:t>
            </a:r>
            <a:r>
              <a:rPr lang="en-IN" dirty="0"/>
              <a:t> </a:t>
            </a:r>
            <a:r>
              <a:rPr lang="en-IN" dirty="0" err="1"/>
              <a:t>erleichtern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1. </a:t>
            </a:r>
            <a:r>
              <a:rPr lang="de-DE" dirty="0"/>
              <a:t>Jahresmitglieder weisen unter der Woche ein konstantes Nutzungsmuster auf, wobei an Wochentagen etwas mehr Fahrten stattfinden (was auf Pendlerverkehr hindeutet).</a:t>
            </a:r>
          </a:p>
          <a:p>
            <a:endParaRPr lang="de-DE" dirty="0"/>
          </a:p>
          <a:p>
            <a:r>
              <a:rPr lang="de-DE" dirty="0"/>
              <a:t>2. Gelegenheitsfahrer fahren am Wochenende, insbesondere samstags und sonntags, am häufigsten, was auf eine Freizeitnutzung hindeutet.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3. Von April bis Juli ist ein stetiger Anstieg der Fahrradnutzung sowohl bei Jahres- als auch bei Gelegenheitsmitgliedern zu verzeichnen.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4. </a:t>
            </a:r>
            <a:r>
              <a:rPr lang="en-US" dirty="0"/>
              <a:t>High-traffic stations like "Streeter Dr &amp; Grand Ave" and "Clark St &amp; Elm St" indicate key areas of demand.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3812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{A6F78BFF-6408-4468-A6E1-A37C5B07C909}tf56160789_win32</Template>
  <TotalTime>704</TotalTime>
  <Words>680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Bookman Old Style</vt:lpstr>
      <vt:lpstr>Calibri</vt:lpstr>
      <vt:lpstr>DM Sans</vt:lpstr>
      <vt:lpstr>Franklin Gothic Book</vt:lpstr>
      <vt:lpstr>Wingdings</vt:lpstr>
      <vt:lpstr>Custom</vt:lpstr>
      <vt:lpstr>Data Analysis of usage patterns of casual and annual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Vielen Dank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m</dc:creator>
  <cp:lastModifiedBy>sagar m</cp:lastModifiedBy>
  <cp:revision>2</cp:revision>
  <dcterms:created xsi:type="dcterms:W3CDTF">2025-05-29T11:51:13Z</dcterms:created>
  <dcterms:modified xsi:type="dcterms:W3CDTF">2025-05-29T23:35:27Z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