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313" r:id="rId2"/>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38" r:id="rId18"/>
    <p:sldId id="329" r:id="rId19"/>
    <p:sldId id="330" r:id="rId20"/>
    <p:sldId id="339" r:id="rId21"/>
    <p:sldId id="331" r:id="rId22"/>
    <p:sldId id="332" r:id="rId23"/>
    <p:sldId id="333" r:id="rId24"/>
    <p:sldId id="334" r:id="rId25"/>
    <p:sldId id="335" r:id="rId26"/>
    <p:sldId id="337" r:id="rId27"/>
    <p:sldId id="336"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gar m" initials="sm" lastIdx="3" clrIdx="0">
    <p:extLst>
      <p:ext uri="{19B8F6BF-5375-455C-9EA6-DF929625EA0E}">
        <p15:presenceInfo xmlns:p15="http://schemas.microsoft.com/office/powerpoint/2012/main" userId="ce422e0a524539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DADCDE"/>
    <a:srgbClr val="E6F0C8"/>
    <a:srgbClr val="83B81A"/>
    <a:srgbClr val="00844D"/>
    <a:srgbClr val="707173"/>
    <a:srgbClr val="000000"/>
    <a:srgbClr val="E0EBD5"/>
    <a:srgbClr val="DADCDC"/>
    <a:srgbClr val="C1D8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63211" autoAdjust="0"/>
  </p:normalViewPr>
  <p:slideViewPr>
    <p:cSldViewPr>
      <p:cViewPr varScale="1">
        <p:scale>
          <a:sx n="85" d="100"/>
          <a:sy n="85" d="100"/>
        </p:scale>
        <p:origin x="552" y="62"/>
      </p:cViewPr>
      <p:guideLst>
        <p:guide orient="horz" pos="2160"/>
        <p:guide pos="52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5" d="100"/>
          <a:sy n="65" d="100"/>
        </p:scale>
        <p:origin x="3154" y="43"/>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sz="1400" b="1" i="0" u="none" strike="noStrike" kern="1200" spc="0" baseline="0" dirty="0">
                <a:solidFill>
                  <a:prstClr val="black">
                    <a:lumMod val="65000"/>
                    <a:lumOff val="35000"/>
                  </a:prstClr>
                </a:solidFill>
              </a:rPr>
              <a:t>PISA-Studie zu Deutschland im Fach Mathematik (2006–2022)</a:t>
            </a:r>
            <a:endParaRPr lang="en-US" sz="1400" b="1" i="0" u="none" strike="noStrike" kern="1200" spc="0" baseline="0" dirty="0">
              <a:solidFill>
                <a:prstClr val="black">
                  <a:lumMod val="65000"/>
                  <a:lumOff val="35000"/>
                </a:prst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Sheet1!$H$5</c:f>
              <c:strCache>
                <c:ptCount val="1"/>
                <c:pt idx="0">
                  <c:v>Avg Points scored</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xVal>
            <c:numRef>
              <c:f>Sheet1!$G$6:$G$11</c:f>
              <c:numCache>
                <c:formatCode>General</c:formatCode>
                <c:ptCount val="6"/>
                <c:pt idx="0">
                  <c:v>2006</c:v>
                </c:pt>
                <c:pt idx="1">
                  <c:v>2009</c:v>
                </c:pt>
                <c:pt idx="2">
                  <c:v>2012</c:v>
                </c:pt>
                <c:pt idx="3">
                  <c:v>2015</c:v>
                </c:pt>
                <c:pt idx="4">
                  <c:v>2018</c:v>
                </c:pt>
                <c:pt idx="5">
                  <c:v>2022</c:v>
                </c:pt>
              </c:numCache>
            </c:numRef>
          </c:xVal>
          <c:yVal>
            <c:numRef>
              <c:f>Sheet1!$H$6:$H$11</c:f>
              <c:numCache>
                <c:formatCode>General</c:formatCode>
                <c:ptCount val="6"/>
                <c:pt idx="0">
                  <c:v>504</c:v>
                </c:pt>
                <c:pt idx="1">
                  <c:v>513</c:v>
                </c:pt>
                <c:pt idx="2">
                  <c:v>514</c:v>
                </c:pt>
                <c:pt idx="3">
                  <c:v>506</c:v>
                </c:pt>
                <c:pt idx="4">
                  <c:v>500</c:v>
                </c:pt>
                <c:pt idx="5">
                  <c:v>475</c:v>
                </c:pt>
              </c:numCache>
            </c:numRef>
          </c:yVal>
          <c:smooth val="0"/>
          <c:extLst>
            <c:ext xmlns:c16="http://schemas.microsoft.com/office/drawing/2014/chart" uri="{C3380CC4-5D6E-409C-BE32-E72D297353CC}">
              <c16:uniqueId val="{00000001-B60E-41DB-9506-663B0D7737CA}"/>
            </c:ext>
          </c:extLst>
        </c:ser>
        <c:dLbls>
          <c:dLblPos val="t"/>
          <c:showLegendKey val="0"/>
          <c:showVal val="1"/>
          <c:showCatName val="0"/>
          <c:showSerName val="0"/>
          <c:showPercent val="0"/>
          <c:showBubbleSize val="0"/>
        </c:dLbls>
        <c:axId val="284673816"/>
        <c:axId val="284673464"/>
      </c:scatterChart>
      <c:valAx>
        <c:axId val="2846738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kern="1200" baseline="0" dirty="0">
                    <a:solidFill>
                      <a:prstClr val="black">
                        <a:lumMod val="65000"/>
                        <a:lumOff val="35000"/>
                      </a:prstClr>
                    </a:solidFill>
                  </a:rPr>
                  <a:t>Jahr der PISA-</a:t>
                </a:r>
                <a:r>
                  <a:rPr lang="en-IN" sz="1000" b="1" i="0" u="none" strike="noStrike" kern="1200" baseline="0" dirty="0" err="1">
                    <a:solidFill>
                      <a:prstClr val="black">
                        <a:lumMod val="65000"/>
                        <a:lumOff val="35000"/>
                      </a:prstClr>
                    </a:solidFill>
                  </a:rPr>
                  <a:t>Untersuchung</a:t>
                </a:r>
                <a:endParaRPr lang="en-IN" sz="1000" b="1" i="0" u="none" strike="noStrike" kern="1200" baseline="0" dirty="0">
                  <a:solidFill>
                    <a:prstClr val="black">
                      <a:lumMod val="65000"/>
                      <a:lumOff val="35000"/>
                    </a:prstClr>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673464"/>
        <c:crosses val="autoZero"/>
        <c:crossBetween val="midCat"/>
      </c:valAx>
      <c:valAx>
        <c:axId val="284673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kern="1200" baseline="0" dirty="0" err="1">
                    <a:solidFill>
                      <a:prstClr val="black">
                        <a:lumMod val="65000"/>
                        <a:lumOff val="35000"/>
                      </a:prstClr>
                    </a:solidFill>
                  </a:rPr>
                  <a:t>Erzielte</a:t>
                </a:r>
                <a:r>
                  <a:rPr lang="en-IN" sz="1000" b="1" i="0" u="none" strike="noStrike" kern="1200" baseline="0" dirty="0">
                    <a:solidFill>
                      <a:prstClr val="black">
                        <a:lumMod val="65000"/>
                        <a:lumOff val="35000"/>
                      </a:prstClr>
                    </a:solidFill>
                  </a:rPr>
                  <a:t> </a:t>
                </a:r>
                <a:r>
                  <a:rPr lang="en-IN" sz="1000" b="1" i="0" u="none" strike="noStrike" kern="1200" baseline="0" dirty="0" err="1">
                    <a:solidFill>
                      <a:prstClr val="black">
                        <a:lumMod val="65000"/>
                        <a:lumOff val="35000"/>
                      </a:prstClr>
                    </a:solidFill>
                  </a:rPr>
                  <a:t>Punkte</a:t>
                </a:r>
                <a:endParaRPr lang="en-IN" sz="1000" b="1" i="0" u="none" strike="noStrike" kern="1200" baseline="0" dirty="0">
                  <a:solidFill>
                    <a:prstClr val="black">
                      <a:lumMod val="65000"/>
                      <a:lumOff val="35000"/>
                    </a:prstClr>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6738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Count of gender</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Sheet1!$E$11</c:f>
              <c:strCache>
                <c:ptCount val="1"/>
                <c:pt idx="0">
                  <c:v>count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48A-41DB-A6C4-BB55D5632EB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48A-41DB-A6C4-BB55D5632EB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48A-41DB-A6C4-BB55D5632EBA}"/>
              </c:ext>
            </c:extLst>
          </c:dPt>
          <c:dLbls>
            <c:dLbl>
              <c:idx val="0"/>
              <c:tx>
                <c:rich>
                  <a:bodyPr/>
                  <a:lstStyle/>
                  <a:p>
                    <a:r>
                      <a:rPr lang="en-US"/>
                      <a:t>8</a:t>
                    </a:r>
                  </a:p>
                </c:rich>
              </c:tx>
              <c:dLblPos val="ctr"/>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748A-41DB-A6C4-BB55D5632EBA}"/>
                </c:ext>
              </c:extLst>
            </c:dLbl>
            <c:dLbl>
              <c:idx val="1"/>
              <c:tx>
                <c:rich>
                  <a:bodyPr/>
                  <a:lstStyle/>
                  <a:p>
                    <a:fld id="{931898CE-8F49-43CE-9872-40E6D4BA5108}" type="VALUE">
                      <a:rPr lang="en-US" sz="2000" b="1"/>
                      <a:pPr/>
                      <a:t>[VALUE]</a:t>
                    </a:fld>
                    <a:endParaRPr lang="en-IN"/>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48A-41DB-A6C4-BB55D5632EBA}"/>
                </c:ext>
              </c:extLst>
            </c:dLbl>
            <c:dLbl>
              <c:idx val="2"/>
              <c:tx>
                <c:rich>
                  <a:bodyPr/>
                  <a:lstStyle/>
                  <a:p>
                    <a:r>
                      <a:rPr lang="en-US" sz="2000" b="1" dirty="0"/>
                      <a:t>8</a:t>
                    </a:r>
                    <a:endParaRPr lang="en-US" dirty="0"/>
                  </a:p>
                </c:rich>
              </c:tx>
              <c:dLblPos val="ctr"/>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5-748A-41DB-A6C4-BB55D5632EBA}"/>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Sheet1!$D$12:$D$14</c:f>
              <c:strCache>
                <c:ptCount val="3"/>
                <c:pt idx="0">
                  <c:v>Female</c:v>
                </c:pt>
                <c:pt idx="1">
                  <c:v>Male</c:v>
                </c:pt>
                <c:pt idx="2">
                  <c:v>No info</c:v>
                </c:pt>
              </c:strCache>
            </c:strRef>
          </c:cat>
          <c:val>
            <c:numRef>
              <c:f>Sheet1!$E$12:$E$14</c:f>
              <c:numCache>
                <c:formatCode>General</c:formatCode>
                <c:ptCount val="3"/>
                <c:pt idx="0">
                  <c:v>8</c:v>
                </c:pt>
                <c:pt idx="1">
                  <c:v>2</c:v>
                </c:pt>
                <c:pt idx="2">
                  <c:v>9</c:v>
                </c:pt>
              </c:numCache>
            </c:numRef>
          </c:val>
          <c:extLst>
            <c:ext xmlns:c16="http://schemas.microsoft.com/office/drawing/2014/chart" uri="{C3380CC4-5D6E-409C-BE32-E72D297353CC}">
              <c16:uniqueId val="{00000006-748A-41DB-A6C4-BB55D5632EBA}"/>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20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Count of Age group</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Sheet1!$E$16</c:f>
              <c:strCache>
                <c:ptCount val="1"/>
                <c:pt idx="0">
                  <c:v>count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A7A-48BE-BBC7-B9187227CC6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A7A-48BE-BBC7-B9187227CC6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A7A-48BE-BBC7-B9187227CC6A}"/>
              </c:ext>
            </c:extLst>
          </c:dPt>
          <c:dLbls>
            <c:dLbl>
              <c:idx val="0"/>
              <c:tx>
                <c:rich>
                  <a:bodyPr/>
                  <a:lstStyle/>
                  <a:p>
                    <a:fld id="{C1FC3CA6-969C-4F25-826B-0AA526F34451}" type="VALUE">
                      <a:rPr lang="en-US" sz="2000"/>
                      <a:pPr/>
                      <a:t>[VALUE]</a:t>
                    </a:fld>
                    <a:endParaRPr lang="en-IN"/>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A7A-48BE-BBC7-B9187227CC6A}"/>
                </c:ext>
              </c:extLst>
            </c:dLbl>
            <c:dLbl>
              <c:idx val="1"/>
              <c:tx>
                <c:rich>
                  <a:bodyPr/>
                  <a:lstStyle/>
                  <a:p>
                    <a:fld id="{F757E446-4738-4D36-A5F8-9A928A13463B}" type="VALUE">
                      <a:rPr lang="en-US" sz="2000"/>
                      <a:pPr/>
                      <a:t>[VALUE]</a:t>
                    </a:fld>
                    <a:endParaRPr lang="en-IN"/>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A7A-48BE-BBC7-B9187227CC6A}"/>
                </c:ext>
              </c:extLst>
            </c:dLbl>
            <c:dLbl>
              <c:idx val="2"/>
              <c:tx>
                <c:rich>
                  <a:bodyPr/>
                  <a:lstStyle/>
                  <a:p>
                    <a:r>
                      <a:rPr lang="en-US" sz="2000" dirty="0"/>
                      <a:t>8</a:t>
                    </a:r>
                    <a:endParaRPr lang="en-US" dirty="0"/>
                  </a:p>
                </c:rich>
              </c:tx>
              <c:dLblPos val="ctr"/>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5-FA7A-48BE-BBC7-B9187227CC6A}"/>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Sheet1!$D$17:$D$19</c:f>
              <c:strCache>
                <c:ptCount val="3"/>
                <c:pt idx="0">
                  <c:v>18-20</c:v>
                </c:pt>
                <c:pt idx="1">
                  <c:v>20-28</c:v>
                </c:pt>
                <c:pt idx="2">
                  <c:v>No info</c:v>
                </c:pt>
              </c:strCache>
            </c:strRef>
          </c:cat>
          <c:val>
            <c:numRef>
              <c:f>Sheet1!$E$17:$E$19</c:f>
              <c:numCache>
                <c:formatCode>General</c:formatCode>
                <c:ptCount val="3"/>
                <c:pt idx="0">
                  <c:v>5</c:v>
                </c:pt>
                <c:pt idx="1">
                  <c:v>5</c:v>
                </c:pt>
                <c:pt idx="2">
                  <c:v>9</c:v>
                </c:pt>
              </c:numCache>
            </c:numRef>
          </c:val>
          <c:extLst>
            <c:ext xmlns:c16="http://schemas.microsoft.com/office/drawing/2014/chart" uri="{C3380CC4-5D6E-409C-BE32-E72D297353CC}">
              <c16:uniqueId val="{00000006-FA7A-48BE-BBC7-B9187227CC6A}"/>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20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BC8B71-05A0-A03E-F987-D81FE31CCD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58C8BC8-11F7-270E-BFD5-2F2A170FA4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E54387-F590-4D89-903B-957E46327488}" type="datetimeFigureOut">
              <a:rPr lang="en-IN" smtClean="0"/>
              <a:t>30-05-2025</a:t>
            </a:fld>
            <a:endParaRPr lang="en-IN"/>
          </a:p>
        </p:txBody>
      </p:sp>
      <p:sp>
        <p:nvSpPr>
          <p:cNvPr id="4" name="Footer Placeholder 3">
            <a:extLst>
              <a:ext uri="{FF2B5EF4-FFF2-40B4-BE49-F238E27FC236}">
                <a16:creationId xmlns:a16="http://schemas.microsoft.com/office/drawing/2014/main" id="{BC4A8148-39AC-A7D7-45C0-03FAFF6576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3983631-EFAD-00E5-146F-65B462C1C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048937-13CA-442D-94ED-719CF3FAFDE4}" type="slidenum">
              <a:rPr lang="en-IN" smtClean="0"/>
              <a:t>‹#›</a:t>
            </a:fld>
            <a:endParaRPr lang="en-IN"/>
          </a:p>
        </p:txBody>
      </p:sp>
    </p:spTree>
    <p:extLst>
      <p:ext uri="{BB962C8B-B14F-4D97-AF65-F5344CB8AC3E}">
        <p14:creationId xmlns:p14="http://schemas.microsoft.com/office/powerpoint/2010/main" val="777669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EE068-A915-43CD-99EC-2ED096CA3D09}" type="datetimeFigureOut">
              <a:rPr lang="de-DE" smtClean="0"/>
              <a:t>30.05.2025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7BDB1-5804-4DB0-A8C0-AC9653EC350F}" type="slidenum">
              <a:rPr lang="de-DE" smtClean="0"/>
              <a:t>‹#›</a:t>
            </a:fld>
            <a:endParaRPr lang="de-DE" dirty="0"/>
          </a:p>
        </p:txBody>
      </p:sp>
    </p:spTree>
    <p:extLst>
      <p:ext uri="{BB962C8B-B14F-4D97-AF65-F5344CB8AC3E}">
        <p14:creationId xmlns:p14="http://schemas.microsoft.com/office/powerpoint/2010/main" val="847825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motivation for the topic comes from the latest findings of PISA which evaluates the proficiency of teenagers in 3 fields: Reading, science and math. Here the data relevant to math has been considered.</a:t>
            </a:r>
          </a:p>
          <a:p>
            <a:endParaRPr lang="en-IN" dirty="0"/>
          </a:p>
          <a:p>
            <a:pPr marL="342900" indent="-342900">
              <a:buFont typeface="Wingdings" panose="05000000000000000000" pitchFamily="2" charset="2"/>
              <a:buChar char="Ø"/>
            </a:pPr>
            <a:r>
              <a:rPr lang="en-IN" dirty="0"/>
              <a:t>Looking back over the past decade, 18% of the students lacked basic knowledge in math in 2012 which then rose to 21% in 2018.</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In the recent examination of 2022, 6,100 15 year old pupils took part from Germany. As per the report of this, 30 percent of teenagers missed the minimum criteria in mathematics.</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Also, a difference of 11 points was observed between girls and boys in 2022 which was 7 in 2018. </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The outcome of these stats is an indication of an urgent need for targeted intervention to improve students performance in math</a:t>
            </a:r>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2</a:t>
            </a:fld>
            <a:endParaRPr lang="de-DE" dirty="0"/>
          </a:p>
        </p:txBody>
      </p:sp>
    </p:spTree>
    <p:extLst>
      <p:ext uri="{BB962C8B-B14F-4D97-AF65-F5344CB8AC3E}">
        <p14:creationId xmlns:p14="http://schemas.microsoft.com/office/powerpoint/2010/main" val="725727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Input variables and output variables</a:t>
            </a:r>
          </a:p>
        </p:txBody>
      </p:sp>
      <p:sp>
        <p:nvSpPr>
          <p:cNvPr id="4" name="Slide Number Placeholder 3"/>
          <p:cNvSpPr>
            <a:spLocks noGrp="1"/>
          </p:cNvSpPr>
          <p:nvPr>
            <p:ph type="sldNum" sz="quarter" idx="5"/>
          </p:nvPr>
        </p:nvSpPr>
        <p:spPr/>
        <p:txBody>
          <a:bodyPr/>
          <a:lstStyle/>
          <a:p>
            <a:fld id="{4427BDB1-5804-4DB0-A8C0-AC9653EC350F}" type="slidenum">
              <a:rPr lang="de-DE" smtClean="0"/>
              <a:t>14</a:t>
            </a:fld>
            <a:endParaRPr lang="de-DE" dirty="0"/>
          </a:p>
        </p:txBody>
      </p:sp>
    </p:spTree>
    <p:extLst>
      <p:ext uri="{BB962C8B-B14F-4D97-AF65-F5344CB8AC3E}">
        <p14:creationId xmlns:p14="http://schemas.microsoft.com/office/powerpoint/2010/main" val="269480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Root Node: </a:t>
            </a:r>
            <a:r>
              <a:rPr lang="en-US" b="1" dirty="0" err="1"/>
              <a:t>gender_mapped</a:t>
            </a:r>
            <a:r>
              <a:rPr lang="en-US" b="1" dirty="0"/>
              <a:t> &lt;= 0.5</a:t>
            </a:r>
            <a:endParaRPr lang="en-US" dirty="0"/>
          </a:p>
          <a:p>
            <a:pPr>
              <a:buFont typeface="Arial" panose="020B0604020202020204" pitchFamily="34" charset="0"/>
              <a:buChar char="•"/>
            </a:pPr>
            <a:r>
              <a:rPr lang="en-US" b="1" dirty="0"/>
              <a:t>Interpretation:</a:t>
            </a:r>
            <a:r>
              <a:rPr lang="en-US" dirty="0"/>
              <a:t> The first split is based on gender.</a:t>
            </a:r>
          </a:p>
          <a:p>
            <a:pPr>
              <a:buFont typeface="Arial" panose="020B0604020202020204" pitchFamily="34" charset="0"/>
              <a:buChar char="•"/>
            </a:pPr>
            <a:r>
              <a:rPr lang="en-US" b="1" dirty="0"/>
              <a:t>Node Details:</a:t>
            </a:r>
            <a:endParaRPr lang="en-US" dirty="0"/>
          </a:p>
          <a:p>
            <a:pPr marL="742950" lvl="1" indent="-285750">
              <a:buFont typeface="Arial" panose="020B0604020202020204" pitchFamily="34" charset="0"/>
              <a:buChar char="•"/>
            </a:pPr>
            <a:r>
              <a:rPr lang="en-US" dirty="0"/>
              <a:t>100% of the cases in this branch were not solved.</a:t>
            </a:r>
          </a:p>
          <a:p>
            <a:pPr marL="742950" lvl="1" indent="-285750">
              <a:buFont typeface="Arial" panose="020B0604020202020204" pitchFamily="34" charset="0"/>
              <a:buChar char="•"/>
            </a:pPr>
            <a:r>
              <a:rPr lang="en-US" dirty="0"/>
              <a:t>The distribution is [0.7, 0.3] (70% male, 30% female).</a:t>
            </a:r>
          </a:p>
          <a:p>
            <a:pPr marL="742950" lvl="1" indent="-285750">
              <a:buFont typeface="Arial" panose="020B0604020202020204" pitchFamily="34" charset="0"/>
              <a:buChar char="•"/>
            </a:pPr>
            <a:endParaRPr lang="en-US" dirty="0"/>
          </a:p>
          <a:p>
            <a:r>
              <a:rPr lang="en-US" b="1" dirty="0"/>
              <a:t>Left Child Node: Solved</a:t>
            </a:r>
            <a:endParaRPr lang="en-US" dirty="0"/>
          </a:p>
          <a:p>
            <a:pPr>
              <a:buFont typeface="Arial" panose="020B0604020202020204" pitchFamily="34" charset="0"/>
              <a:buChar char="•"/>
            </a:pPr>
            <a:r>
              <a:rPr lang="en-US" b="1" dirty="0"/>
              <a:t>Condition:</a:t>
            </a:r>
            <a:r>
              <a:rPr lang="en-US" dirty="0"/>
              <a:t> </a:t>
            </a:r>
            <a:r>
              <a:rPr lang="en-US" dirty="0" err="1"/>
              <a:t>gender_mapped</a:t>
            </a:r>
            <a:r>
              <a:rPr lang="en-US" dirty="0"/>
              <a:t> &lt;= 0.5</a:t>
            </a:r>
          </a:p>
          <a:p>
            <a:pPr>
              <a:buFont typeface="Arial" panose="020B0604020202020204" pitchFamily="34" charset="0"/>
              <a:buChar char="•"/>
            </a:pPr>
            <a:r>
              <a:rPr lang="en-US" b="1" dirty="0"/>
              <a:t>Outcome:</a:t>
            </a:r>
            <a:r>
              <a:rPr lang="en-US" dirty="0"/>
              <a:t> 12.3% of the problems were solved.</a:t>
            </a:r>
          </a:p>
          <a:p>
            <a:pPr>
              <a:buFont typeface="Arial" panose="020B0604020202020204" pitchFamily="34" charset="0"/>
              <a:buChar char="•"/>
            </a:pPr>
            <a:r>
              <a:rPr lang="en-US" b="1" dirty="0"/>
              <a:t>Distribution:</a:t>
            </a:r>
            <a:r>
              <a:rPr lang="en-US" dirty="0"/>
              <a:t> [0.4, 0.6] (40% male, 60% female)</a:t>
            </a:r>
          </a:p>
          <a:p>
            <a:pPr>
              <a:buFont typeface="Arial" panose="020B0604020202020204" pitchFamily="34" charset="0"/>
              <a:buChar char="•"/>
            </a:pPr>
            <a:r>
              <a:rPr lang="en-US" b="1" dirty="0"/>
              <a:t>Inference:</a:t>
            </a:r>
            <a:r>
              <a:rPr lang="en-US" dirty="0"/>
              <a:t> Problems solved in this branch are predominantly by females.</a:t>
            </a:r>
          </a:p>
          <a:p>
            <a:pPr>
              <a:buFont typeface="Arial" panose="020B0604020202020204" pitchFamily="34" charset="0"/>
              <a:buChar char="•"/>
            </a:pPr>
            <a:endParaRPr lang="en-US" dirty="0"/>
          </a:p>
          <a:p>
            <a:r>
              <a:rPr lang="en-US" b="1" dirty="0"/>
              <a:t>Right Child Node: </a:t>
            </a:r>
            <a:r>
              <a:rPr lang="en-US" b="1" dirty="0" err="1"/>
              <a:t>ageGroup_mapped</a:t>
            </a:r>
            <a:r>
              <a:rPr lang="en-US" b="1" dirty="0"/>
              <a:t> &lt;= 0.5</a:t>
            </a:r>
            <a:endParaRPr lang="en-US" dirty="0"/>
          </a:p>
          <a:p>
            <a:pPr>
              <a:buFont typeface="Arial" panose="020B0604020202020204" pitchFamily="34" charset="0"/>
              <a:buChar char="•"/>
            </a:pPr>
            <a:r>
              <a:rPr lang="en-US" b="1" dirty="0"/>
              <a:t>Interpretation:</a:t>
            </a:r>
            <a:r>
              <a:rPr lang="en-US" dirty="0"/>
              <a:t> Further splits the not solved cases by age group.</a:t>
            </a:r>
          </a:p>
          <a:p>
            <a:pPr>
              <a:buFont typeface="Arial" panose="020B0604020202020204" pitchFamily="34" charset="0"/>
              <a:buChar char="•"/>
            </a:pPr>
            <a:r>
              <a:rPr lang="en-US" b="1" dirty="0"/>
              <a:t>Node Details:</a:t>
            </a:r>
            <a:endParaRPr lang="en-US" dirty="0"/>
          </a:p>
          <a:p>
            <a:pPr marL="742950" lvl="1" indent="-285750">
              <a:buFont typeface="Arial" panose="020B0604020202020204" pitchFamily="34" charset="0"/>
              <a:buChar char="•"/>
            </a:pPr>
            <a:r>
              <a:rPr lang="en-US" dirty="0"/>
              <a:t>87.7% of the remaining cases were not solved.</a:t>
            </a:r>
          </a:p>
          <a:p>
            <a:pPr marL="742950" lvl="1" indent="-285750">
              <a:buFont typeface="Arial" panose="020B0604020202020204" pitchFamily="34" charset="0"/>
              <a:buChar char="•"/>
            </a:pPr>
            <a:r>
              <a:rPr lang="en-US" dirty="0"/>
              <a:t>The distribution is [0.74, 0.26] (74% in the younger age group, 26% in the older age group).</a:t>
            </a:r>
          </a:p>
          <a:p>
            <a:pPr marL="742950" lvl="1" indent="-285750">
              <a:buFont typeface="Arial" panose="020B0604020202020204" pitchFamily="34" charset="0"/>
              <a:buChar char="•"/>
            </a:pPr>
            <a:endParaRPr lang="en-US" dirty="0"/>
          </a:p>
          <a:p>
            <a:r>
              <a:rPr lang="en-US" b="1" dirty="0"/>
              <a:t>Leaf Node 1 (Left of </a:t>
            </a:r>
            <a:r>
              <a:rPr lang="en-US" b="1" dirty="0" err="1"/>
              <a:t>ageGroup_mapped</a:t>
            </a:r>
            <a:r>
              <a:rPr lang="en-US" b="1" dirty="0"/>
              <a:t>): Not Solved</a:t>
            </a:r>
            <a:endParaRPr lang="en-US" dirty="0"/>
          </a:p>
          <a:p>
            <a:pPr>
              <a:buFont typeface="Arial" panose="020B0604020202020204" pitchFamily="34" charset="0"/>
              <a:buChar char="•"/>
            </a:pPr>
            <a:r>
              <a:rPr lang="en-US" b="1" dirty="0"/>
              <a:t>Condition:</a:t>
            </a:r>
            <a:r>
              <a:rPr lang="en-US" dirty="0"/>
              <a:t> </a:t>
            </a:r>
            <a:r>
              <a:rPr lang="en-US" dirty="0" err="1"/>
              <a:t>ageGroup_mapped</a:t>
            </a:r>
            <a:r>
              <a:rPr lang="en-US" dirty="0"/>
              <a:t> &lt;= 0.5</a:t>
            </a:r>
          </a:p>
          <a:p>
            <a:pPr>
              <a:buFont typeface="Arial" panose="020B0604020202020204" pitchFamily="34" charset="0"/>
              <a:buChar char="•"/>
            </a:pPr>
            <a:r>
              <a:rPr lang="en-US" b="1" dirty="0"/>
              <a:t>Outcome:</a:t>
            </a:r>
            <a:r>
              <a:rPr lang="en-US" dirty="0"/>
              <a:t> 48.1% of the problems were not solved.</a:t>
            </a:r>
          </a:p>
          <a:p>
            <a:pPr>
              <a:buFont typeface="Arial" panose="020B0604020202020204" pitchFamily="34" charset="0"/>
              <a:buChar char="•"/>
            </a:pPr>
            <a:r>
              <a:rPr lang="en-US" b="1" dirty="0"/>
              <a:t>Distribution:</a:t>
            </a:r>
            <a:r>
              <a:rPr lang="en-US" dirty="0"/>
              <a:t> [0.77, 0.23] (77% younger age group, 23% older age group)</a:t>
            </a:r>
          </a:p>
          <a:p>
            <a:pPr>
              <a:buFont typeface="Arial" panose="020B0604020202020204" pitchFamily="34" charset="0"/>
              <a:buChar char="•"/>
            </a:pPr>
            <a:r>
              <a:rPr lang="en-US" b="1" dirty="0"/>
              <a:t>Inference:</a:t>
            </a:r>
            <a:r>
              <a:rPr lang="en-US" dirty="0"/>
              <a:t> A significant portion of the not solved cases comes from the younger age group.</a:t>
            </a:r>
          </a:p>
          <a:p>
            <a:pPr>
              <a:buFont typeface="Arial" panose="020B0604020202020204" pitchFamily="34" charset="0"/>
              <a:buNone/>
            </a:pPr>
            <a:endParaRPr lang="en-US" dirty="0"/>
          </a:p>
          <a:p>
            <a:r>
              <a:rPr lang="en-US" b="1" dirty="0"/>
              <a:t>Leaf Node 2 (Right of </a:t>
            </a:r>
            <a:r>
              <a:rPr lang="en-US" b="1" dirty="0" err="1"/>
              <a:t>ageGroup_mapped</a:t>
            </a:r>
            <a:r>
              <a:rPr lang="en-US" b="1" dirty="0"/>
              <a:t>): Not Solved</a:t>
            </a:r>
          </a:p>
          <a:p>
            <a:pPr>
              <a:buFont typeface="Arial" panose="020B0604020202020204" pitchFamily="34" charset="0"/>
              <a:buChar char="•"/>
            </a:pPr>
            <a:r>
              <a:rPr lang="en-US" b="1" dirty="0"/>
              <a:t>Condition:</a:t>
            </a:r>
            <a:r>
              <a:rPr lang="en-US" dirty="0"/>
              <a:t> </a:t>
            </a:r>
            <a:r>
              <a:rPr lang="en-US" dirty="0" err="1"/>
              <a:t>ageGroup_mapped</a:t>
            </a:r>
            <a:r>
              <a:rPr lang="en-US" dirty="0"/>
              <a:t> &gt; 0.5</a:t>
            </a:r>
          </a:p>
          <a:p>
            <a:pPr>
              <a:buFont typeface="Arial" panose="020B0604020202020204" pitchFamily="34" charset="0"/>
              <a:buChar char="•"/>
            </a:pPr>
            <a:r>
              <a:rPr lang="en-US" b="1" dirty="0"/>
              <a:t>Outcome:</a:t>
            </a:r>
            <a:r>
              <a:rPr lang="en-US" dirty="0"/>
              <a:t> 39.6% of the problems were not solved.</a:t>
            </a:r>
          </a:p>
          <a:p>
            <a:pPr>
              <a:buFont typeface="Arial" panose="020B0604020202020204" pitchFamily="34" charset="0"/>
              <a:buChar char="•"/>
            </a:pPr>
            <a:r>
              <a:rPr lang="en-US" b="1" dirty="0"/>
              <a:t>Distribution:</a:t>
            </a:r>
            <a:r>
              <a:rPr lang="en-US" dirty="0"/>
              <a:t> [0.7, 0.3] (70% younger age group, 30% older age group)</a:t>
            </a:r>
          </a:p>
          <a:p>
            <a:pPr>
              <a:buFont typeface="Arial" panose="020B0604020202020204" pitchFamily="34" charset="0"/>
              <a:buChar char="•"/>
            </a:pPr>
            <a:r>
              <a:rPr lang="en-US" b="1" dirty="0"/>
              <a:t>Inference:</a:t>
            </a:r>
            <a:r>
              <a:rPr lang="en-US" dirty="0"/>
              <a:t> This leaf also shows a higher rate of unsolved problems from the younger age group, but not as pronounced as the previous node.</a:t>
            </a:r>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15</a:t>
            </a:fld>
            <a:endParaRPr lang="de-DE" dirty="0"/>
          </a:p>
        </p:txBody>
      </p:sp>
    </p:spTree>
    <p:extLst>
      <p:ext uri="{BB962C8B-B14F-4D97-AF65-F5344CB8AC3E}">
        <p14:creationId xmlns:p14="http://schemas.microsoft.com/office/powerpoint/2010/main" val="3584718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horizontal decision boundary indicates that the SVM model primarily uses the "Gender" feature for classification in this specific scenario. The "Age Group" feature does not seem to significantly influence the classification, as the boundary does not slope or change with varying "Age Group" values.</a:t>
            </a:r>
          </a:p>
          <a:p>
            <a:endParaRPr lang="en-US" dirty="0"/>
          </a:p>
          <a:p>
            <a:r>
              <a:rPr lang="en-US" dirty="0"/>
              <a:t>This relatively larger coefficient of gender(compared to "</a:t>
            </a:r>
            <a:r>
              <a:rPr lang="en-US" dirty="0" err="1"/>
              <a:t>ageGroup_mapped</a:t>
            </a:r>
            <a:r>
              <a:rPr lang="en-US" dirty="0"/>
              <a:t>") indicates that the "Gender" feature significantly impacts the decision boundary. </a:t>
            </a:r>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17</a:t>
            </a:fld>
            <a:endParaRPr lang="de-DE" dirty="0"/>
          </a:p>
        </p:txBody>
      </p:sp>
    </p:spTree>
    <p:extLst>
      <p:ext uri="{BB962C8B-B14F-4D97-AF65-F5344CB8AC3E}">
        <p14:creationId xmlns:p14="http://schemas.microsoft.com/office/powerpoint/2010/main" val="675986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results from the Logistic regression model showed that the p-value for age group (0.161) is greater than 0.05 which means that the age group has no influence on students performance in math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p-value for gender (0.001) which was less than 0.05 proved to be significant in the prediction of math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18</a:t>
            </a:fld>
            <a:endParaRPr lang="de-DE" dirty="0"/>
          </a:p>
        </p:txBody>
      </p:sp>
    </p:spTree>
    <p:extLst>
      <p:ext uri="{BB962C8B-B14F-4D97-AF65-F5344CB8AC3E}">
        <p14:creationId xmlns:p14="http://schemas.microsoft.com/office/powerpoint/2010/main" val="3117498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feature importance feature of the decision tree had a similar output with an importance of 0.91 for gender and 0.09 for age group thereby supporting the evidence of logistic regression.</a:t>
            </a:r>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19</a:t>
            </a:fld>
            <a:endParaRPr lang="de-DE" dirty="0"/>
          </a:p>
        </p:txBody>
      </p:sp>
    </p:spTree>
    <p:extLst>
      <p:ext uri="{BB962C8B-B14F-4D97-AF65-F5344CB8AC3E}">
        <p14:creationId xmlns:p14="http://schemas.microsoft.com/office/powerpoint/2010/main" val="1941941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analysis was made based on the topics attempted b each age group and gender</a:t>
            </a:r>
          </a:p>
          <a:p>
            <a:endParaRPr lang="en-US" dirty="0"/>
          </a:p>
          <a:p>
            <a:r>
              <a:rPr lang="en-US" dirty="0"/>
              <a:t>The first one is based on age group</a:t>
            </a:r>
          </a:p>
          <a:p>
            <a:endParaRPr lang="en-US" dirty="0"/>
          </a:p>
          <a:p>
            <a:r>
              <a:rPr lang="en-US" dirty="0"/>
              <a:t>The younger age group (18-20) tends to have higher percentages of wrong answers in most topics, especially in “</a:t>
            </a:r>
            <a:r>
              <a:rPr lang="en-US" dirty="0" err="1"/>
              <a:t>quadratic_eqns</a:t>
            </a:r>
            <a:r>
              <a:rPr lang="en-US" dirty="0"/>
              <a:t>" and "</a:t>
            </a:r>
            <a:r>
              <a:rPr lang="en-US" dirty="0" err="1"/>
              <a:t>PowerRules</a:t>
            </a:r>
            <a:r>
              <a:rPr lang="en-US" dirty="0"/>
              <a:t>”</a:t>
            </a:r>
          </a:p>
          <a:p>
            <a:endParaRPr lang="en-US" dirty="0"/>
          </a:p>
          <a:p>
            <a:r>
              <a:rPr lang="en-US" dirty="0"/>
              <a:t>The older age group (20-28) performs better in topics like “log rules" and “vector operation," but struggles more with “linear equations" and “quadratic </a:t>
            </a:r>
            <a:r>
              <a:rPr lang="en-US" dirty="0" err="1"/>
              <a:t>eqns</a:t>
            </a:r>
            <a:r>
              <a:rPr lang="en-US" dirty="0"/>
              <a:t>“.</a:t>
            </a:r>
          </a:p>
          <a:p>
            <a:endParaRPr lang="en-US" dirty="0"/>
          </a:p>
          <a:p>
            <a:r>
              <a:rPr lang="en-US" dirty="0"/>
              <a:t>Next, gender was taken into consideration</a:t>
            </a:r>
          </a:p>
          <a:p>
            <a:endParaRPr lang="en-US" dirty="0"/>
          </a:p>
          <a:p>
            <a:r>
              <a:rPr lang="en-US" dirty="0"/>
              <a:t>Males tend to have fewer percentages of wrong answers in most topics compared to females.</a:t>
            </a:r>
          </a:p>
          <a:p>
            <a:endParaRPr lang="en-US" dirty="0"/>
          </a:p>
          <a:p>
            <a:r>
              <a:rPr lang="en-US" dirty="0"/>
              <a:t>The topic "</a:t>
            </a:r>
            <a:r>
              <a:rPr lang="en-US" dirty="0" err="1"/>
              <a:t>PowerRules</a:t>
            </a:r>
            <a:r>
              <a:rPr lang="en-US" dirty="0"/>
              <a:t>" stands out with a particularly high percentage of wrong answers from females.</a:t>
            </a:r>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21</a:t>
            </a:fld>
            <a:endParaRPr lang="de-DE" dirty="0"/>
          </a:p>
        </p:txBody>
      </p:sp>
    </p:spTree>
    <p:extLst>
      <p:ext uri="{BB962C8B-B14F-4D97-AF65-F5344CB8AC3E}">
        <p14:creationId xmlns:p14="http://schemas.microsoft.com/office/powerpoint/2010/main" val="2599218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a:t>Findings showed that females of both age group require more time and help in each topic compared to the male peers.</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All three Machine learning models (Log-Reg, DT and SVM) showed that gender is an important factor for determining students performance in math while age group had a trivial impact in predicting their performance</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Suggestions were offered to each combination of age group and gender based on the number of false counts, mean time taken to solve correctly and mean help required to solve correctly.</a:t>
            </a:r>
          </a:p>
          <a:p>
            <a:pPr marL="342900" indent="-342900">
              <a:buFont typeface="Wingdings" panose="05000000000000000000" pitchFamily="2" charset="2"/>
              <a:buChar char="Ø"/>
            </a:pPr>
            <a:endParaRPr lang="en-IN" dirty="0"/>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23</a:t>
            </a:fld>
            <a:endParaRPr lang="de-DE" dirty="0"/>
          </a:p>
        </p:txBody>
      </p:sp>
    </p:spTree>
    <p:extLst>
      <p:ext uri="{BB962C8B-B14F-4D97-AF65-F5344CB8AC3E}">
        <p14:creationId xmlns:p14="http://schemas.microsoft.com/office/powerpoint/2010/main" val="4192014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general overview of the topic is to enhance the math performance thru data driven approach and goes something like this:</a:t>
            </a:r>
          </a:p>
          <a:p>
            <a:endParaRPr lang="en-IN" dirty="0"/>
          </a:p>
          <a:p>
            <a:pPr marL="171450" indent="-171450">
              <a:buFont typeface="Wingdings" panose="05000000000000000000" pitchFamily="2" charset="2"/>
              <a:buChar char="Ø"/>
            </a:pPr>
            <a:r>
              <a:rPr lang="en-IN" dirty="0"/>
              <a:t>The very first step involved developing a comprehensive web page filled with variety of math exercises of different difficulty levels. Also to ensure the effectiveness of these exercises, a support mechanism was incorporated where students can receive hints whenever needed</a:t>
            </a:r>
          </a:p>
          <a:p>
            <a:pPr marL="171450" indent="-171450">
              <a:buFont typeface="Wingdings" panose="05000000000000000000" pitchFamily="2" charset="2"/>
              <a:buChar char="Ø"/>
            </a:pPr>
            <a:endParaRPr lang="en-IN" dirty="0"/>
          </a:p>
          <a:p>
            <a:pPr marL="171450" indent="-171450">
              <a:buFont typeface="Wingdings" panose="05000000000000000000" pitchFamily="2" charset="2"/>
              <a:buChar char="Ø"/>
            </a:pPr>
            <a:r>
              <a:rPr lang="en-IN" dirty="0"/>
              <a:t>On the start page, the students were asked to provide their demographic info such as their age group and gender. This was crucial as it was used in making predictions and identifying trends and correlations between various factors</a:t>
            </a:r>
          </a:p>
          <a:p>
            <a:pPr marL="171450" indent="-171450">
              <a:buFont typeface="Wingdings" panose="05000000000000000000" pitchFamily="2" charset="2"/>
              <a:buChar char="Ø"/>
            </a:pPr>
            <a:endParaRPr lang="en-IN" dirty="0"/>
          </a:p>
          <a:p>
            <a:pPr marL="171450" indent="-171450">
              <a:buFont typeface="Wingdings" panose="05000000000000000000" pitchFamily="2" charset="2"/>
              <a:buChar char="Ø"/>
            </a:pPr>
            <a:r>
              <a:rPr lang="en-IN" dirty="0"/>
              <a:t>All the data entered by the students got registered into a log file which was then analysed thru descriptive and diagnostic stats to detect the pattern and trends within the data. It gave an understanding of how factors like time required to solve the problem, frequency of help requests impact the students performance</a:t>
            </a:r>
          </a:p>
          <a:p>
            <a:pPr marL="171450" indent="-171450">
              <a:buFont typeface="Wingdings" panose="05000000000000000000" pitchFamily="2" charset="2"/>
              <a:buChar char="Ø"/>
            </a:pPr>
            <a:endParaRPr lang="en-IN" dirty="0"/>
          </a:p>
          <a:p>
            <a:pPr marL="171450" indent="-171450">
              <a:buFont typeface="Wingdings" panose="05000000000000000000" pitchFamily="2" charset="2"/>
              <a:buChar char="Ø"/>
            </a:pPr>
            <a:r>
              <a:rPr lang="en-IN" dirty="0"/>
              <a:t>Based on the insights gained, a simple algorithm was implemented to create topic suggestions for each age group and gender</a:t>
            </a:r>
          </a:p>
          <a:p>
            <a:pPr marL="171450" indent="-171450">
              <a:buFont typeface="Wingdings" panose="05000000000000000000" pitchFamily="2" charset="2"/>
              <a:buChar char="Ø"/>
            </a:pPr>
            <a:endParaRPr lang="en-IN" dirty="0"/>
          </a:p>
          <a:p>
            <a:pPr marL="171450" indent="-171450">
              <a:buFont typeface="Wingdings" panose="05000000000000000000" pitchFamily="2" charset="2"/>
              <a:buChar char="Ø"/>
            </a:pPr>
            <a:r>
              <a:rPr lang="en-IN" dirty="0"/>
              <a:t>As a final step, a feedback system is yet to be developed to understand students experience with the system through which efficiency of the model can be increased and also the effectiveness of the topic suggestions</a:t>
            </a:r>
          </a:p>
        </p:txBody>
      </p:sp>
      <p:sp>
        <p:nvSpPr>
          <p:cNvPr id="4" name="Slide Number Placeholder 3"/>
          <p:cNvSpPr>
            <a:spLocks noGrp="1"/>
          </p:cNvSpPr>
          <p:nvPr>
            <p:ph type="sldNum" sz="quarter" idx="5"/>
          </p:nvPr>
        </p:nvSpPr>
        <p:spPr/>
        <p:txBody>
          <a:bodyPr/>
          <a:lstStyle/>
          <a:p>
            <a:fld id="{4427BDB1-5804-4DB0-A8C0-AC9653EC350F}" type="slidenum">
              <a:rPr lang="de-DE" smtClean="0"/>
              <a:t>3</a:t>
            </a:fld>
            <a:endParaRPr lang="de-DE" dirty="0"/>
          </a:p>
        </p:txBody>
      </p:sp>
    </p:spTree>
    <p:extLst>
      <p:ext uri="{BB962C8B-B14F-4D97-AF65-F5344CB8AC3E}">
        <p14:creationId xmlns:p14="http://schemas.microsoft.com/office/powerpoint/2010/main" val="2409637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Python was used for data analysis and implementing Machine Learning (ML)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Supervised learning was initially implemented due to limited data size and binary type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a:t>Log-reg was selected as it is very simple and particularly well suited for binary classification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a:t>DT was selected as it can handle both numerical as well as categorical data and it helps in visualising the flow of predictions. Its additional features like feature importance was also very instrumental in determining the factors affecting the students performance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a:t>SVM was the third option as they are designed for binary classification tasks and can provide clear decision boundaries and also the coefficients of the features can provide insight into the importance of each feature (age group and gender), helping in understanding which factors are more influential.</a:t>
            </a:r>
            <a:endParaRPr lang="en-IN" dirty="0"/>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4</a:t>
            </a:fld>
            <a:endParaRPr lang="de-DE" dirty="0"/>
          </a:p>
        </p:txBody>
      </p:sp>
    </p:spTree>
    <p:extLst>
      <p:ext uri="{BB962C8B-B14F-4D97-AF65-F5344CB8AC3E}">
        <p14:creationId xmlns:p14="http://schemas.microsoft.com/office/powerpoint/2010/main" val="231381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It’s the process of colleting and analysing the progress of the learner and provide them with timely feedbacks to improve their performance. It consists of four different stages: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Descriptive which helps in getting a basic statistical overview of the data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Diagnostic is the phase where an explanation of the findings are determined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dirty="0"/>
          </a:p>
          <a:p>
            <a:pPr marL="228600" indent="-228600">
              <a:buAutoNum type="arabicPeriod" startAt="3"/>
            </a:pPr>
            <a:r>
              <a:rPr lang="en-IN" dirty="0"/>
              <a:t>Predictive phase makes the predictions of the category the new data might fall into</a:t>
            </a:r>
          </a:p>
          <a:p>
            <a:pPr marL="228600" indent="-228600">
              <a:buAutoNum type="arabicPeriod" startAt="3"/>
            </a:pPr>
            <a:endParaRPr lang="en-IN" dirty="0"/>
          </a:p>
          <a:p>
            <a:pPr marL="228600" indent="-228600">
              <a:buAutoNum type="arabicPeriod" startAt="3"/>
            </a:pPr>
            <a:r>
              <a:rPr lang="en-IN" dirty="0"/>
              <a:t>Prescriptive phase gives suggestions based on past performance of the learners</a:t>
            </a:r>
          </a:p>
          <a:p>
            <a:pPr marL="228600" indent="-228600">
              <a:buAutoNum type="arabicPeriod" startAt="3"/>
            </a:pPr>
            <a:endParaRPr lang="en-IN" dirty="0"/>
          </a:p>
          <a:p>
            <a:pPr marL="0" indent="0">
              <a:buNone/>
            </a:pPr>
            <a:r>
              <a:rPr lang="en-IN" dirty="0"/>
              <a:t>The reason as to why it is necessary is because everyone has a different learning pace and the pace implemented in a normal classroom corresponds to that of an average person.</a:t>
            </a:r>
          </a:p>
          <a:p>
            <a:pPr marL="0" indent="0">
              <a:buNone/>
            </a:pPr>
            <a:endParaRPr lang="en-IN" dirty="0"/>
          </a:p>
          <a:p>
            <a:pPr marL="0" indent="0">
              <a:buNone/>
            </a:pPr>
            <a:r>
              <a:rPr lang="en-IN" dirty="0"/>
              <a:t>Since everyone has their own weak points and strength, across the board approach doesn’t work always</a:t>
            </a:r>
          </a:p>
        </p:txBody>
      </p:sp>
      <p:sp>
        <p:nvSpPr>
          <p:cNvPr id="4" name="Slide Number Placeholder 3"/>
          <p:cNvSpPr>
            <a:spLocks noGrp="1"/>
          </p:cNvSpPr>
          <p:nvPr>
            <p:ph type="sldNum" sz="quarter" idx="5"/>
          </p:nvPr>
        </p:nvSpPr>
        <p:spPr/>
        <p:txBody>
          <a:bodyPr/>
          <a:lstStyle/>
          <a:p>
            <a:fld id="{4427BDB1-5804-4DB0-A8C0-AC9653EC350F}" type="slidenum">
              <a:rPr lang="de-DE" smtClean="0"/>
              <a:t>5</a:t>
            </a:fld>
            <a:endParaRPr lang="de-DE" dirty="0"/>
          </a:p>
        </p:txBody>
      </p:sp>
    </p:spTree>
    <p:extLst>
      <p:ext uri="{BB962C8B-B14F-4D97-AF65-F5344CB8AC3E}">
        <p14:creationId xmlns:p14="http://schemas.microsoft.com/office/powerpoint/2010/main" val="2222818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Learning analytics comprises of three elements:</a:t>
            </a:r>
          </a:p>
          <a:p>
            <a:endParaRPr lang="en-IN" dirty="0"/>
          </a:p>
          <a:p>
            <a:pPr marL="228600" indent="-228600">
              <a:buAutoNum type="arabicPeriod"/>
            </a:pPr>
            <a:r>
              <a:rPr lang="en-IN" dirty="0"/>
              <a:t>Data analytics which refers to the statistical methods and ML algorithms to get a descriptive overview of the data and give out suggestions based on learners performance.</a:t>
            </a:r>
          </a:p>
          <a:p>
            <a:pPr marL="228600" indent="-228600">
              <a:buAutoNum type="arabicPeriod"/>
            </a:pPr>
            <a:endParaRPr lang="en-IN" dirty="0"/>
          </a:p>
          <a:p>
            <a:pPr marL="228600" indent="-228600">
              <a:buAutoNum type="arabicPeriod"/>
            </a:pPr>
            <a:r>
              <a:rPr lang="en-IN" dirty="0"/>
              <a:t>Design part takes care of the interactivity of the platform and in motivating the learners to engage more with it.</a:t>
            </a:r>
          </a:p>
          <a:p>
            <a:pPr marL="228600" indent="-228600">
              <a:buAutoNum type="arabicPeriod"/>
            </a:pPr>
            <a:endParaRPr lang="en-IN" dirty="0"/>
          </a:p>
          <a:p>
            <a:pPr marL="228600" indent="-228600">
              <a:buAutoNum type="arabicPeriod"/>
            </a:pPr>
            <a:r>
              <a:rPr lang="en-IN" dirty="0"/>
              <a:t>Course content is something that is designed by the faculty based on the university curriculum.</a:t>
            </a:r>
          </a:p>
        </p:txBody>
      </p:sp>
      <p:sp>
        <p:nvSpPr>
          <p:cNvPr id="4" name="Slide Number Placeholder 3"/>
          <p:cNvSpPr>
            <a:spLocks noGrp="1"/>
          </p:cNvSpPr>
          <p:nvPr>
            <p:ph type="sldNum" sz="quarter" idx="5"/>
          </p:nvPr>
        </p:nvSpPr>
        <p:spPr/>
        <p:txBody>
          <a:bodyPr/>
          <a:lstStyle/>
          <a:p>
            <a:fld id="{4427BDB1-5804-4DB0-A8C0-AC9653EC350F}" type="slidenum">
              <a:rPr lang="de-DE" smtClean="0"/>
              <a:t>6</a:t>
            </a:fld>
            <a:endParaRPr lang="de-DE" dirty="0"/>
          </a:p>
        </p:txBody>
      </p:sp>
    </p:spTree>
    <p:extLst>
      <p:ext uri="{BB962C8B-B14F-4D97-AF65-F5344CB8AC3E}">
        <p14:creationId xmlns:p14="http://schemas.microsoft.com/office/powerpoint/2010/main" val="1856137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10</a:t>
            </a:fld>
            <a:endParaRPr lang="de-DE" dirty="0"/>
          </a:p>
        </p:txBody>
      </p:sp>
    </p:spTree>
    <p:extLst>
      <p:ext uri="{BB962C8B-B14F-4D97-AF65-F5344CB8AC3E}">
        <p14:creationId xmlns:p14="http://schemas.microsoft.com/office/powerpoint/2010/main" val="125688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11</a:t>
            </a:fld>
            <a:endParaRPr lang="de-DE" dirty="0"/>
          </a:p>
        </p:txBody>
      </p:sp>
    </p:spTree>
    <p:extLst>
      <p:ext uri="{BB962C8B-B14F-4D97-AF65-F5344CB8AC3E}">
        <p14:creationId xmlns:p14="http://schemas.microsoft.com/office/powerpoint/2010/main" val="382872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Women required 18.1% more time to solve the tasks than male</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Female required a help for every 3 questions to correctly solve the task while male none  </a:t>
            </a:r>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12</a:t>
            </a:fld>
            <a:endParaRPr lang="de-DE" dirty="0"/>
          </a:p>
        </p:txBody>
      </p:sp>
    </p:spTree>
    <p:extLst>
      <p:ext uri="{BB962C8B-B14F-4D97-AF65-F5344CB8AC3E}">
        <p14:creationId xmlns:p14="http://schemas.microsoft.com/office/powerpoint/2010/main" val="885412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 trivial difference in time taken between two age groups</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45.1% More help required by the younger age group (18-20) in terms of help taken</a:t>
            </a:r>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13</a:t>
            </a:fld>
            <a:endParaRPr lang="de-DE" dirty="0"/>
          </a:p>
        </p:txBody>
      </p:sp>
    </p:spTree>
    <p:extLst>
      <p:ext uri="{BB962C8B-B14F-4D97-AF65-F5344CB8AC3E}">
        <p14:creationId xmlns:p14="http://schemas.microsoft.com/office/powerpoint/2010/main" val="914506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standard">
    <p:spTree>
      <p:nvGrpSpPr>
        <p:cNvPr id="1" name=""/>
        <p:cNvGrpSpPr/>
        <p:nvPr/>
      </p:nvGrpSpPr>
      <p:grpSpPr>
        <a:xfrm>
          <a:off x="0" y="0"/>
          <a:ext cx="0" cy="0"/>
          <a:chOff x="0" y="0"/>
          <a:chExt cx="0" cy="0"/>
        </a:xfrm>
      </p:grpSpPr>
      <p:sp>
        <p:nvSpPr>
          <p:cNvPr id="2" name="Titel 1"/>
          <p:cNvSpPr>
            <a:spLocks noGrp="1"/>
          </p:cNvSpPr>
          <p:nvPr>
            <p:ph type="title"/>
          </p:nvPr>
        </p:nvSpPr>
        <p:spPr>
          <a:xfrm>
            <a:off x="368862" y="908650"/>
            <a:ext cx="9327638" cy="443039"/>
          </a:xfrm>
        </p:spPr>
        <p:txBody>
          <a:bodyPr/>
          <a:lstStyle/>
          <a:p>
            <a:r>
              <a:rPr lang="de-DE" dirty="0"/>
              <a:t>Titelmasterformat durch Klicken bearbeiten</a:t>
            </a:r>
          </a:p>
        </p:txBody>
      </p:sp>
      <p:pic>
        <p:nvPicPr>
          <p:cNvPr id="5" name="Picture 15" descr="Farbflaechen_Titelmaster_oClaim"/>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484730"/>
            <a:ext cx="12192000" cy="3522699"/>
          </a:xfrm>
          <a:prstGeom prst="rect">
            <a:avLst/>
          </a:prstGeom>
          <a:noFill/>
        </p:spPr>
      </p:pic>
      <p:sp>
        <p:nvSpPr>
          <p:cNvPr id="10"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Tree>
    <p:extLst>
      <p:ext uri="{BB962C8B-B14F-4D97-AF65-F5344CB8AC3E}">
        <p14:creationId xmlns:p14="http://schemas.microsoft.com/office/powerpoint/2010/main" val="216600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box">
    <p:spTree>
      <p:nvGrpSpPr>
        <p:cNvPr id="1" name=""/>
        <p:cNvGrpSpPr/>
        <p:nvPr/>
      </p:nvGrpSpPr>
      <p:grpSpPr>
        <a:xfrm>
          <a:off x="0" y="0"/>
          <a:ext cx="0" cy="0"/>
          <a:chOff x="0" y="0"/>
          <a:chExt cx="0" cy="0"/>
        </a:xfrm>
      </p:grpSpPr>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15" name="Textplatzhalter 9"/>
          <p:cNvSpPr>
            <a:spLocks noGrp="1"/>
          </p:cNvSpPr>
          <p:nvPr>
            <p:ph type="body" sz="quarter" idx="13"/>
          </p:nvPr>
        </p:nvSpPr>
        <p:spPr>
          <a:xfrm>
            <a:off x="368862" y="1052670"/>
            <a:ext cx="11415928" cy="1531188"/>
          </a:xfrm>
          <a:prstGeom prst="rect">
            <a:avLst/>
          </a:prstGeom>
        </p:spPr>
        <p:txBody>
          <a:bodyPr wrap="square">
            <a:spAutoFit/>
          </a:bodyPr>
          <a:lstStyle>
            <a:lvl1pPr marL="0" marR="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sz="2400">
                <a:solidFill>
                  <a:srgbClr val="292929"/>
                </a:solidFill>
              </a:defRPr>
            </a:lvl1pPr>
            <a:lvl2pPr marL="685800" marR="0"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sz="2000">
                <a:solidFill>
                  <a:srgbClr val="292929"/>
                </a:solidFill>
              </a:defRPr>
            </a:lvl2pPr>
            <a:lvl3pPr marL="1143000" marR="0"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sz="1600">
                <a:solidFill>
                  <a:srgbClr val="292929"/>
                </a:solidFill>
              </a:defRPr>
            </a:lvl3pPr>
            <a:lvl4pPr marL="1600200" marR="0"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sz="1200">
                <a:solidFill>
                  <a:srgbClr val="292929"/>
                </a:solidFill>
              </a:defRPr>
            </a:lvl4pPr>
            <a:lvl5pPr>
              <a:defRPr/>
            </a:lvl5pPr>
          </a:lstStyle>
          <a:p>
            <a:pPr marL="0" marR="0" lvl="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a:pPr>
            <a:r>
              <a:rPr kumimoji="0" lang="de-DE" sz="2800" b="0" i="0" u="none" strike="noStrike" kern="1200" cap="none" spc="0" normalizeH="0" baseline="0" noProof="0" dirty="0">
                <a:ln>
                  <a:noFill/>
                </a:ln>
                <a:solidFill>
                  <a:prstClr val="black"/>
                </a:solidFill>
                <a:effectLst/>
                <a:uLnTx/>
                <a:uFillTx/>
                <a:latin typeface="+mn-lt"/>
                <a:ea typeface="+mn-ea"/>
                <a:cs typeface="+mn-cs"/>
              </a:rPr>
              <a:t>Textmasterformat bearbeiten</a:t>
            </a:r>
          </a:p>
          <a:p>
            <a:pPr marL="685800" marR="0" lvl="1"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pPr>
            <a:r>
              <a:rPr kumimoji="0" lang="de-DE" sz="2400" b="0" i="0" u="none" strike="noStrike" kern="1200" cap="none" spc="0" normalizeH="0" baseline="0" noProof="0" dirty="0">
                <a:ln>
                  <a:noFill/>
                </a:ln>
                <a:solidFill>
                  <a:prstClr val="black"/>
                </a:solidFill>
                <a:effectLst/>
                <a:uLnTx/>
                <a:uFillTx/>
                <a:latin typeface="+mn-lt"/>
                <a:ea typeface="+mn-ea"/>
                <a:cs typeface="+mn-cs"/>
              </a:rPr>
              <a:t>Zweite Ebene</a:t>
            </a:r>
          </a:p>
          <a:p>
            <a:pPr marL="1143000" marR="0" lvl="2"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pPr>
            <a:r>
              <a:rPr kumimoji="0" lang="de-DE" sz="2000" b="0" i="0" u="none" strike="noStrike" kern="1200" cap="none" spc="0" normalizeH="0" baseline="0" noProof="0" dirty="0">
                <a:ln>
                  <a:noFill/>
                </a:ln>
                <a:solidFill>
                  <a:prstClr val="black"/>
                </a:solidFill>
                <a:effectLst/>
                <a:uLnTx/>
                <a:uFillTx/>
                <a:latin typeface="+mn-lt"/>
                <a:ea typeface="+mn-ea"/>
                <a:cs typeface="+mn-cs"/>
              </a:rPr>
              <a:t>Dritte Ebene</a:t>
            </a:r>
          </a:p>
          <a:p>
            <a:pPr marL="1600200" marR="0" lvl="3"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pPr>
            <a:r>
              <a:rPr kumimoji="0" lang="de-DE" sz="1800" b="0" i="0" u="none" strike="noStrike" kern="1200" cap="none" spc="0" normalizeH="0" baseline="0" noProof="0" dirty="0">
                <a:ln>
                  <a:noFill/>
                </a:ln>
                <a:solidFill>
                  <a:prstClr val="black"/>
                </a:solidFill>
                <a:effectLst/>
                <a:uLnTx/>
                <a:uFillTx/>
                <a:latin typeface="+mn-lt"/>
                <a:ea typeface="+mn-ea"/>
                <a:cs typeface="+mn-cs"/>
              </a:rPr>
              <a:t>Vierte Ebene</a:t>
            </a:r>
          </a:p>
        </p:txBody>
      </p:sp>
      <p:sp>
        <p:nvSpPr>
          <p:cNvPr id="16" name="Titel 1"/>
          <p:cNvSpPr>
            <a:spLocks noGrp="1"/>
          </p:cNvSpPr>
          <p:nvPr>
            <p:ph type="title"/>
          </p:nvPr>
        </p:nvSpPr>
        <p:spPr>
          <a:xfrm>
            <a:off x="368862" y="176213"/>
            <a:ext cx="9327638" cy="443039"/>
          </a:xfrm>
        </p:spPr>
        <p:txBody>
          <a:bodyPr/>
          <a:lstStyle/>
          <a:p>
            <a:r>
              <a:rPr lang="de-DE" dirty="0"/>
              <a:t>Titelmasterformat durch Klicken bearbeiten</a:t>
            </a:r>
          </a:p>
        </p:txBody>
      </p:sp>
    </p:spTree>
    <p:extLst>
      <p:ext uri="{BB962C8B-B14F-4D97-AF65-F5344CB8AC3E}">
        <p14:creationId xmlns:p14="http://schemas.microsoft.com/office/powerpoint/2010/main" val="196884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foliealternativ">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dirty="0"/>
              <a:t>Titelmasterformat durch Klicken bearbeiten</a:t>
            </a:r>
          </a:p>
        </p:txBody>
      </p:sp>
      <p:sp>
        <p:nvSpPr>
          <p:cNvPr id="3" name="Untertitel 2"/>
          <p:cNvSpPr>
            <a:spLocks noGrp="1"/>
          </p:cNvSpPr>
          <p:nvPr>
            <p:ph type="subTitle" idx="1"/>
          </p:nvPr>
        </p:nvSpPr>
        <p:spPr>
          <a:xfrm>
            <a:off x="1524000" y="3602038"/>
            <a:ext cx="9144000" cy="1655762"/>
          </a:xfrm>
          <a:prstGeom prst="rect">
            <a:avLst/>
          </a:prstGeom>
        </p:spPr>
        <p:txBody>
          <a:bodyPr/>
          <a:lstStyle>
            <a:lvl1pPr marL="0" indent="0" algn="ctr">
              <a:buNone/>
              <a:defRPr sz="2000">
                <a:solidFill>
                  <a:srgbClr val="29292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Tree>
    <p:extLst>
      <p:ext uri="{BB962C8B-B14F-4D97-AF65-F5344CB8AC3E}">
        <p14:creationId xmlns:p14="http://schemas.microsoft.com/office/powerpoint/2010/main" val="2691786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_text">
    <p:spTree>
      <p:nvGrpSpPr>
        <p:cNvPr id="1" name=""/>
        <p:cNvGrpSpPr/>
        <p:nvPr/>
      </p:nvGrpSpPr>
      <p:grpSpPr>
        <a:xfrm>
          <a:off x="0" y="0"/>
          <a:ext cx="0" cy="0"/>
          <a:chOff x="0" y="0"/>
          <a:chExt cx="0" cy="0"/>
        </a:xfrm>
      </p:grpSpPr>
      <p:sp>
        <p:nvSpPr>
          <p:cNvPr id="2" name="Titel 1"/>
          <p:cNvSpPr>
            <a:spLocks noGrp="1"/>
          </p:cNvSpPr>
          <p:nvPr>
            <p:ph type="title"/>
          </p:nvPr>
        </p:nvSpPr>
        <p:spPr>
          <a:xfrm>
            <a:off x="368862" y="176213"/>
            <a:ext cx="9327638" cy="443039"/>
          </a:xfrm>
        </p:spPr>
        <p:txBody>
          <a:bodyPr/>
          <a:lstStyle/>
          <a:p>
            <a:r>
              <a:rPr lang="de-DE"/>
              <a:t>Titelmasterformat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9" name="Textplatzhalter 9"/>
          <p:cNvSpPr>
            <a:spLocks noGrp="1"/>
          </p:cNvSpPr>
          <p:nvPr>
            <p:ph type="body" sz="quarter" idx="13"/>
          </p:nvPr>
        </p:nvSpPr>
        <p:spPr>
          <a:xfrm>
            <a:off x="6312030" y="1052670"/>
            <a:ext cx="5472760" cy="1546165"/>
          </a:xfrm>
          <a:prstGeom prst="rect">
            <a:avLst/>
          </a:prstGeom>
        </p:spPr>
        <p:txBody>
          <a:bodyPr wrap="square" tIns="108000" bIns="108000" anchor="t" anchorCtr="0">
            <a:spAutoFit/>
          </a:bodyPr>
          <a:lstStyle>
            <a:lvl1pPr>
              <a:defRPr sz="2400">
                <a:solidFill>
                  <a:srgbClr val="292929"/>
                </a:solidFill>
              </a:defRPr>
            </a:lvl1pPr>
            <a:lvl2pPr>
              <a:defRPr sz="2000">
                <a:solidFill>
                  <a:srgbClr val="292929"/>
                </a:solidFill>
              </a:defRPr>
            </a:lvl2pPr>
            <a:lvl3pPr>
              <a:defRPr sz="1800">
                <a:solidFill>
                  <a:srgbClr val="292929"/>
                </a:solidFill>
              </a:defRPr>
            </a:lvl3pPr>
            <a:lvl4pPr>
              <a:defRPr sz="1600">
                <a:solidFill>
                  <a:srgbClr val="292929"/>
                </a:solidFill>
              </a:defRPr>
            </a:lvl4pPr>
            <a:lvl5pP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p:txBody>
      </p:sp>
      <p:sp>
        <p:nvSpPr>
          <p:cNvPr id="11" name="Inhaltsplatzhalter 3"/>
          <p:cNvSpPr>
            <a:spLocks noGrp="1"/>
          </p:cNvSpPr>
          <p:nvPr>
            <p:ph sz="quarter" idx="14" hasCustomPrompt="1"/>
          </p:nvPr>
        </p:nvSpPr>
        <p:spPr>
          <a:xfrm>
            <a:off x="371912" y="1052671"/>
            <a:ext cx="5508058" cy="4824669"/>
          </a:xfrm>
          <a:prstGeom prst="rect">
            <a:avLst/>
          </a:prstGeom>
        </p:spPr>
        <p:txBody>
          <a:bodyPr/>
          <a:lstStyle>
            <a:lvl1pPr>
              <a:defRPr sz="2000">
                <a:solidFill>
                  <a:srgbClr val="292929"/>
                </a:solidFill>
              </a:defRPr>
            </a:lvl1pPr>
            <a:lvl4pPr>
              <a:defRPr/>
            </a:lvl4pPr>
            <a:lvl5pPr>
              <a:defRPr/>
            </a:lvl5pPr>
          </a:lstStyle>
          <a:p>
            <a:pPr lvl="0"/>
            <a:r>
              <a:rPr lang="de-DE" dirty="0"/>
              <a:t>Fügen Sie hier Ihr gewünschtes Objekt ein</a:t>
            </a:r>
          </a:p>
        </p:txBody>
      </p:sp>
    </p:spTree>
    <p:extLst>
      <p:ext uri="{BB962C8B-B14F-4D97-AF65-F5344CB8AC3E}">
        <p14:creationId xmlns:p14="http://schemas.microsoft.com/office/powerpoint/2010/main" val="21672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_text">
    <p:spTree>
      <p:nvGrpSpPr>
        <p:cNvPr id="1" name=""/>
        <p:cNvGrpSpPr/>
        <p:nvPr/>
      </p:nvGrpSpPr>
      <p:grpSpPr>
        <a:xfrm>
          <a:off x="0" y="0"/>
          <a:ext cx="0" cy="0"/>
          <a:chOff x="0" y="0"/>
          <a:chExt cx="0" cy="0"/>
        </a:xfrm>
      </p:grpSpPr>
      <p:sp>
        <p:nvSpPr>
          <p:cNvPr id="2" name="Titel 1"/>
          <p:cNvSpPr>
            <a:spLocks noGrp="1"/>
          </p:cNvSpPr>
          <p:nvPr>
            <p:ph type="title"/>
          </p:nvPr>
        </p:nvSpPr>
        <p:spPr>
          <a:xfrm>
            <a:off x="368862" y="176213"/>
            <a:ext cx="9327638" cy="443039"/>
          </a:xfrm>
        </p:spPr>
        <p:txBody>
          <a:bodyPr/>
          <a:lstStyle/>
          <a:p>
            <a:r>
              <a:rPr lang="de-DE" dirty="0"/>
              <a:t>Titelmasterformat durch Klicken bearbeiten</a:t>
            </a:r>
          </a:p>
        </p:txBody>
      </p:sp>
      <p:sp>
        <p:nvSpPr>
          <p:cNvPr id="10" name="Textplatzhalter 9"/>
          <p:cNvSpPr>
            <a:spLocks noGrp="1"/>
          </p:cNvSpPr>
          <p:nvPr>
            <p:ph type="body" sz="quarter" idx="13"/>
          </p:nvPr>
        </p:nvSpPr>
        <p:spPr>
          <a:xfrm>
            <a:off x="407210" y="1052670"/>
            <a:ext cx="5472760" cy="1364989"/>
          </a:xfrm>
          <a:prstGeom prst="rect">
            <a:avLst/>
          </a:prstGeom>
        </p:spPr>
        <p:txBody>
          <a:bodyPr wrap="square">
            <a:spAutoFit/>
          </a:bodyPr>
          <a:lstStyle>
            <a:lvl1pPr>
              <a:defRPr sz="2400">
                <a:solidFill>
                  <a:srgbClr val="292929"/>
                </a:solidFill>
              </a:defRPr>
            </a:lvl1pPr>
            <a:lvl2pPr>
              <a:defRPr sz="2000">
                <a:solidFill>
                  <a:srgbClr val="292929"/>
                </a:solidFill>
              </a:defRPr>
            </a:lvl2pPr>
            <a:lvl3pPr>
              <a:defRPr sz="1800">
                <a:solidFill>
                  <a:srgbClr val="292929"/>
                </a:solidFill>
              </a:defRPr>
            </a:lvl3pPr>
            <a:lvl4pPr>
              <a:defRPr sz="1600">
                <a:solidFill>
                  <a:srgbClr val="292929"/>
                </a:solidFill>
              </a:defRPr>
            </a:lvl4pPr>
            <a:lvl5pP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7" name="Inhaltsplatzhalter 3"/>
          <p:cNvSpPr>
            <a:spLocks noGrp="1"/>
          </p:cNvSpPr>
          <p:nvPr>
            <p:ph sz="quarter" idx="14" hasCustomPrompt="1"/>
          </p:nvPr>
        </p:nvSpPr>
        <p:spPr>
          <a:xfrm>
            <a:off x="6312030" y="1052670"/>
            <a:ext cx="5472760" cy="4824669"/>
          </a:xfrm>
          <a:prstGeom prst="rect">
            <a:avLst/>
          </a:prstGeom>
        </p:spPr>
        <p:txBody>
          <a:bodyPr/>
          <a:lstStyle>
            <a:lvl1pPr marL="0" marR="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sz="2000">
                <a:solidFill>
                  <a:srgbClr val="292929"/>
                </a:solidFill>
              </a:defRPr>
            </a:lvl1pPr>
          </a:lstStyle>
          <a:p>
            <a:pPr marL="0" marR="0" lvl="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a:pPr>
            <a:r>
              <a:rPr lang="de-DE" dirty="0"/>
              <a:t>Fügen Sie hier Ihr gewünschtes Objekt ein</a:t>
            </a:r>
          </a:p>
        </p:txBody>
      </p:sp>
    </p:spTree>
    <p:extLst>
      <p:ext uri="{BB962C8B-B14F-4D97-AF65-F5344CB8AC3E}">
        <p14:creationId xmlns:p14="http://schemas.microsoft.com/office/powerpoint/2010/main" val="326487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reebox">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4" name="Inhaltsplatzhalter 3"/>
          <p:cNvSpPr>
            <a:spLocks noGrp="1"/>
          </p:cNvSpPr>
          <p:nvPr>
            <p:ph sz="quarter" idx="14"/>
          </p:nvPr>
        </p:nvSpPr>
        <p:spPr>
          <a:xfrm>
            <a:off x="371593" y="1052670"/>
            <a:ext cx="11413197" cy="4752975"/>
          </a:xfrm>
          <a:prstGeom prst="rect">
            <a:avLst/>
          </a:prstGeom>
        </p:spPr>
        <p:txBody>
          <a:bodyPr/>
          <a:lstStyle>
            <a:lvl1pPr>
              <a:defRPr>
                <a:solidFill>
                  <a:srgbClr val="292929"/>
                </a:solidFill>
              </a:defRPr>
            </a:lvl1pPr>
            <a:lvl2pPr>
              <a:defRPr>
                <a:solidFill>
                  <a:srgbClr val="292929"/>
                </a:solidFill>
              </a:defRPr>
            </a:lvl2pPr>
            <a:lvl3pPr>
              <a:defRPr>
                <a:solidFill>
                  <a:srgbClr val="292929"/>
                </a:solidFill>
              </a:defRPr>
            </a:lvl3pPr>
            <a:lvl4pPr>
              <a:defRPr>
                <a:solidFill>
                  <a:srgbClr val="292929"/>
                </a:solidFill>
              </a:defRPr>
            </a:lvl4pPr>
            <a:lvl5pPr>
              <a:defRPr>
                <a:solidFill>
                  <a:srgbClr val="292929"/>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77813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reebox_Claim">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7" name="Rechteck 6"/>
          <p:cNvSpPr/>
          <p:nvPr userDrawn="1"/>
        </p:nvSpPr>
        <p:spPr>
          <a:xfrm>
            <a:off x="7990723" y="3554413"/>
            <a:ext cx="3740150" cy="2568575"/>
          </a:xfrm>
          <a:prstGeom prst="rect">
            <a:avLst/>
          </a:prstGeom>
          <a:blipFill dpi="0" rotWithShape="1">
            <a:blip r:embed="rId2" cstate="email">
              <a:alphaModFix amt="15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8" name="Inhaltsplatzhalter 3"/>
          <p:cNvSpPr>
            <a:spLocks noGrp="1"/>
          </p:cNvSpPr>
          <p:nvPr>
            <p:ph sz="quarter" idx="14"/>
          </p:nvPr>
        </p:nvSpPr>
        <p:spPr>
          <a:xfrm>
            <a:off x="371593" y="1052670"/>
            <a:ext cx="11413197" cy="4752975"/>
          </a:xfrm>
          <a:prstGeom prst="rect">
            <a:avLst/>
          </a:prstGeom>
        </p:spPr>
        <p:txBody>
          <a:bodyPr/>
          <a:lstStyle>
            <a:lvl1pPr>
              <a:defRPr>
                <a:solidFill>
                  <a:srgbClr val="292929"/>
                </a:solidFill>
              </a:defRPr>
            </a:lvl1pPr>
            <a:lvl2pPr>
              <a:defRPr>
                <a:solidFill>
                  <a:srgbClr val="292929"/>
                </a:solidFill>
              </a:defRPr>
            </a:lvl2pPr>
            <a:lvl3pPr>
              <a:defRPr>
                <a:solidFill>
                  <a:srgbClr val="292929"/>
                </a:solidFill>
              </a:defRPr>
            </a:lvl3pPr>
            <a:lvl4pPr>
              <a:defRPr>
                <a:solidFill>
                  <a:srgbClr val="292929"/>
                </a:solidFill>
              </a:defRPr>
            </a:lvl4pPr>
            <a:lvl5pPr>
              <a:defRPr>
                <a:solidFill>
                  <a:srgbClr val="292929"/>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55732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_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B2A270D6-16D9-3545-A4B3-7DC4494D58DE}" type="slidenum">
              <a:rPr lang="de-DE" smtClean="0"/>
              <a:pPr/>
              <a:t>‹#›</a:t>
            </a:fld>
            <a:endParaRPr lang="de-DE" dirty="0"/>
          </a:p>
        </p:txBody>
      </p:sp>
    </p:spTree>
    <p:extLst>
      <p:ext uri="{BB962C8B-B14F-4D97-AF65-F5344CB8AC3E}">
        <p14:creationId xmlns:p14="http://schemas.microsoft.com/office/powerpoint/2010/main" val="2011239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825625"/>
            <a:ext cx="10515600" cy="4351338"/>
          </a:xfrm>
          <a:prstGeom prst="rect">
            <a:avLst/>
          </a:prstGeo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10"/>
          </p:nvPr>
        </p:nvSpPr>
        <p:spPr>
          <a:xfrm>
            <a:off x="838200" y="6356351"/>
            <a:ext cx="2743200" cy="365125"/>
          </a:xfrm>
          <a:prstGeom prst="rect">
            <a:avLst/>
          </a:prstGeom>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2722D6FE-1105-4F26-B2D0-4EFE0F327681}" type="slidenum">
              <a:rPr lang="de-DE"/>
              <a:pPr>
                <a:defRPr/>
              </a:pPr>
              <a:t>‹#›</a:t>
            </a:fld>
            <a:endParaRPr lang="de-DE"/>
          </a:p>
        </p:txBody>
      </p:sp>
    </p:spTree>
    <p:extLst>
      <p:ext uri="{BB962C8B-B14F-4D97-AF65-F5344CB8AC3E}">
        <p14:creationId xmlns:p14="http://schemas.microsoft.com/office/powerpoint/2010/main" val="588933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14" descr="folie_fußzeile"/>
          <p:cNvPicPr>
            <a:picLocks noChangeAspect="1" noChangeArrowheads="1"/>
          </p:cNvPicPr>
          <p:nvPr userDrawn="1"/>
        </p:nvPicPr>
        <p:blipFill rotWithShape="1">
          <a:blip r:embed="rId11" cstate="email">
            <a:extLst>
              <a:ext uri="{28A0092B-C50C-407E-A947-70E740481C1C}">
                <a14:useLocalDpi xmlns:a14="http://schemas.microsoft.com/office/drawing/2010/main"/>
              </a:ext>
            </a:extLst>
          </a:blip>
          <a:srcRect/>
          <a:stretch/>
        </p:blipFill>
        <p:spPr bwMode="auto">
          <a:xfrm>
            <a:off x="-2382" y="6434286"/>
            <a:ext cx="12194381" cy="427386"/>
          </a:xfrm>
          <a:prstGeom prst="rect">
            <a:avLst/>
          </a:prstGeom>
          <a:noFill/>
          <a:ln w="9525">
            <a:noFill/>
            <a:miter lim="800000"/>
            <a:headEnd/>
            <a:tailEnd/>
          </a:ln>
        </p:spPr>
      </p:pic>
      <p:sp>
        <p:nvSpPr>
          <p:cNvPr id="2" name="Titelplatzhalter 1"/>
          <p:cNvSpPr>
            <a:spLocks noGrp="1"/>
          </p:cNvSpPr>
          <p:nvPr>
            <p:ph type="title"/>
          </p:nvPr>
        </p:nvSpPr>
        <p:spPr>
          <a:xfrm>
            <a:off x="368862" y="176213"/>
            <a:ext cx="9327638" cy="443039"/>
          </a:xfrm>
          <a:prstGeom prst="rect">
            <a:avLst/>
          </a:prstGeom>
        </p:spPr>
        <p:txBody>
          <a:bodyPr vert="horz" lIns="91440" tIns="45720" rIns="91440" bIns="45720" rtlCol="0" anchor="t">
            <a:normAutofit/>
          </a:bodyPr>
          <a:lstStyle/>
          <a:p>
            <a:r>
              <a:rPr lang="de-DE" dirty="0"/>
              <a:t>Titelmasterformat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7"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LS | Services | Tweedback |</a:t>
            </a:r>
            <a:endParaRPr lang="de-DE" dirty="0"/>
          </a:p>
        </p:txBody>
      </p:sp>
      <p:pic>
        <p:nvPicPr>
          <p:cNvPr id="14" name="Picture 13" descr="C:\Users\Jan\Documents\Marketing HFU\Logo\Logo_HFU_rgb2.jp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10299995" y="116540"/>
            <a:ext cx="1772835" cy="72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330265"/>
      </p:ext>
    </p:extLst>
  </p:cSld>
  <p:clrMap bg1="lt1" tx1="dk1" bg2="lt2" tx2="dk2" accent1="accent1" accent2="accent2" accent3="accent3" accent4="accent4" accent5="accent5" accent6="accent6" hlink="hlink" folHlink="folHlink"/>
  <p:sldLayoutIdLst>
    <p:sldLayoutId id="2147483655" r:id="rId1"/>
    <p:sldLayoutId id="2147483650" r:id="rId2"/>
    <p:sldLayoutId id="2147483649" r:id="rId3"/>
    <p:sldLayoutId id="2147483653" r:id="rId4"/>
    <p:sldLayoutId id="2147483654" r:id="rId5"/>
    <p:sldLayoutId id="2147483656" r:id="rId6"/>
    <p:sldLayoutId id="2147483657" r:id="rId7"/>
    <p:sldLayoutId id="2147483652" r:id="rId8"/>
    <p:sldLayoutId id="2147483659" r:id="rId9"/>
  </p:sldLayoutIdLst>
  <p:hf hdr="0" dt="0"/>
  <p:txStyles>
    <p:titleStyle>
      <a:lvl1pPr algn="l" defTabSz="914400" rtl="0" eaLnBrk="1" latinLnBrk="0" hangingPunct="1">
        <a:lnSpc>
          <a:spcPct val="90000"/>
        </a:lnSpc>
        <a:spcBef>
          <a:spcPct val="0"/>
        </a:spcBef>
        <a:buNone/>
        <a:defRPr sz="3200" b="1" kern="1200">
          <a:solidFill>
            <a:srgbClr val="292929"/>
          </a:solidFill>
          <a:latin typeface="+mn-lt"/>
          <a:ea typeface="+mj-ea"/>
          <a:cs typeface="+mj-cs"/>
        </a:defRPr>
      </a:lvl1pPr>
    </p:titleStyle>
    <p:bodyStyle>
      <a:lvl1pPr marL="0" indent="0" algn="l" defTabSz="914400" rtl="0" eaLnBrk="1" latinLnBrk="0" hangingPunct="1">
        <a:lnSpc>
          <a:spcPct val="90000"/>
        </a:lnSpc>
        <a:spcBef>
          <a:spcPts val="1000"/>
        </a:spcBef>
        <a:buClr>
          <a:srgbClr val="83B81A"/>
        </a:buClr>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83B81A"/>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83B81A"/>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83B81A"/>
        </a:buClr>
        <a:buFont typeface="Arial" panose="020B0604020202020204" pitchFamily="34" charset="0"/>
        <a:buChar char="•"/>
        <a:defRPr sz="180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83B81A"/>
        </a:buClr>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piceworks.com/tech/artificial-intelligence/articles/what-is-logistic-regression/" TargetMode="External"/><Relationship Id="rId2" Type="http://schemas.openxmlformats.org/officeDocument/2006/relationships/hyperlink" Target="https://deutsches-schulportal.de/bildungswesen/die-zehn-wichtigsten-ergebnisse-der-pisa-studie/#die-ergebnisse-der-pisa-studie-2022" TargetMode="External"/><Relationship Id="rId1" Type="http://schemas.openxmlformats.org/officeDocument/2006/relationships/slideLayout" Target="../slideLayouts/slideLayout2.xml"/><Relationship Id="rId5" Type="http://schemas.openxmlformats.org/officeDocument/2006/relationships/hyperlink" Target="https://www.researchgate.net/figure/Three-learning-curves-showing-different-learning-rates-Note-the-dashed-line-indicates_fig2_378070880" TargetMode="External"/><Relationship Id="rId4" Type="http://schemas.openxmlformats.org/officeDocument/2006/relationships/hyperlink" Target="https://www.coursera.org/articles/decision-tree-machine-learn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webp"/><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0C9EB3-2C8F-7444-AAF5-01667BF52134}"/>
              </a:ext>
            </a:extLst>
          </p:cNvPr>
          <p:cNvSpPr txBox="1">
            <a:spLocks/>
          </p:cNvSpPr>
          <p:nvPr/>
        </p:nvSpPr>
        <p:spPr>
          <a:xfrm>
            <a:off x="407210" y="1844780"/>
            <a:ext cx="11593610" cy="332958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1" kern="1200">
                <a:solidFill>
                  <a:srgbClr val="292929"/>
                </a:solidFill>
                <a:latin typeface="+mn-lt"/>
                <a:ea typeface="+mj-ea"/>
                <a:cs typeface="+mj-cs"/>
              </a:defRPr>
            </a:lvl1pPr>
          </a:lstStyle>
          <a:p>
            <a:r>
              <a:rPr lang="de-DE" sz="4800" dirty="0"/>
              <a:t>IMPLEMENTIERUNG VON ADAPTIVEM LERNEN UND DATENANALYSE FÜR INTERAKTIVES E-LEARNING</a:t>
            </a:r>
            <a:endParaRPr lang="en-US" sz="4800" dirty="0"/>
          </a:p>
        </p:txBody>
      </p:sp>
      <p:sp>
        <p:nvSpPr>
          <p:cNvPr id="5" name="TextBox 4">
            <a:extLst>
              <a:ext uri="{FF2B5EF4-FFF2-40B4-BE49-F238E27FC236}">
                <a16:creationId xmlns:a16="http://schemas.microsoft.com/office/drawing/2014/main" id="{3D910166-2624-DDEA-CCFB-AE682717948D}"/>
              </a:ext>
            </a:extLst>
          </p:cNvPr>
          <p:cNvSpPr txBox="1"/>
          <p:nvPr/>
        </p:nvSpPr>
        <p:spPr>
          <a:xfrm>
            <a:off x="426405" y="5155750"/>
            <a:ext cx="2448340" cy="369332"/>
          </a:xfrm>
          <a:prstGeom prst="rect">
            <a:avLst/>
          </a:prstGeom>
          <a:noFill/>
        </p:spPr>
        <p:txBody>
          <a:bodyPr wrap="square">
            <a:spAutoFit/>
          </a:bodyPr>
          <a:lstStyle/>
          <a:p>
            <a:r>
              <a:rPr lang="en-US" b="1" dirty="0"/>
              <a:t>Sagar Manjunath</a:t>
            </a:r>
          </a:p>
        </p:txBody>
      </p:sp>
      <p:sp>
        <p:nvSpPr>
          <p:cNvPr id="7" name="TextBox 6">
            <a:extLst>
              <a:ext uri="{FF2B5EF4-FFF2-40B4-BE49-F238E27FC236}">
                <a16:creationId xmlns:a16="http://schemas.microsoft.com/office/drawing/2014/main" id="{5E8A2F01-97C7-111A-0F1B-7174AA058EBD}"/>
              </a:ext>
            </a:extLst>
          </p:cNvPr>
          <p:cNvSpPr txBox="1"/>
          <p:nvPr/>
        </p:nvSpPr>
        <p:spPr>
          <a:xfrm>
            <a:off x="9879344" y="5155750"/>
            <a:ext cx="2106667" cy="1200329"/>
          </a:xfrm>
          <a:prstGeom prst="rect">
            <a:avLst/>
          </a:prstGeom>
          <a:noFill/>
        </p:spPr>
        <p:txBody>
          <a:bodyPr wrap="none" rtlCol="0">
            <a:spAutoFit/>
          </a:bodyPr>
          <a:lstStyle/>
          <a:p>
            <a:pPr algn="r"/>
            <a:r>
              <a:rPr lang="en-US" dirty="0"/>
              <a:t>Under the guidance of:</a:t>
            </a:r>
          </a:p>
          <a:p>
            <a:pPr algn="r"/>
            <a:r>
              <a:rPr lang="en-US" b="1" dirty="0"/>
              <a:t>Dr. Edgar Seemann</a:t>
            </a:r>
          </a:p>
          <a:p>
            <a:pPr algn="r"/>
            <a:r>
              <a:rPr lang="en-US" b="1" dirty="0"/>
              <a:t>Dr. Phoebe </a:t>
            </a:r>
            <a:r>
              <a:rPr lang="en-US" b="1" dirty="0" err="1"/>
              <a:t>Perlwitz</a:t>
            </a:r>
            <a:endParaRPr lang="en-US" b="1" dirty="0"/>
          </a:p>
          <a:p>
            <a:endParaRPr lang="en-IN" dirty="0"/>
          </a:p>
        </p:txBody>
      </p:sp>
    </p:spTree>
    <p:extLst>
      <p:ext uri="{BB962C8B-B14F-4D97-AF65-F5344CB8AC3E}">
        <p14:creationId xmlns:p14="http://schemas.microsoft.com/office/powerpoint/2010/main" val="401438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F8D310-73BA-BE00-8042-C4BE3FAE380E}"/>
              </a:ext>
            </a:extLst>
          </p:cNvPr>
          <p:cNvSpPr>
            <a:spLocks noGrp="1"/>
          </p:cNvSpPr>
          <p:nvPr>
            <p:ph type="sldNum" sz="quarter" idx="4"/>
          </p:nvPr>
        </p:nvSpPr>
        <p:spPr/>
        <p:txBody>
          <a:bodyPr/>
          <a:lstStyle/>
          <a:p>
            <a:fld id="{B2A270D6-16D9-3545-A4B3-7DC4494D58DE}" type="slidenum">
              <a:rPr lang="de-DE" smtClean="0"/>
              <a:pPr/>
              <a:t>10</a:t>
            </a:fld>
            <a:endParaRPr lang="de-DE" dirty="0"/>
          </a:p>
        </p:txBody>
      </p:sp>
      <p:sp>
        <p:nvSpPr>
          <p:cNvPr id="3" name="Text Placeholder 2">
            <a:extLst>
              <a:ext uri="{FF2B5EF4-FFF2-40B4-BE49-F238E27FC236}">
                <a16:creationId xmlns:a16="http://schemas.microsoft.com/office/drawing/2014/main" id="{B6A818B8-646D-B5F0-E17B-4342E18F5672}"/>
              </a:ext>
            </a:extLst>
          </p:cNvPr>
          <p:cNvSpPr>
            <a:spLocks noGrp="1"/>
          </p:cNvSpPr>
          <p:nvPr>
            <p:ph type="body" sz="quarter" idx="13"/>
          </p:nvPr>
        </p:nvSpPr>
        <p:spPr>
          <a:xfrm>
            <a:off x="123508" y="719031"/>
            <a:ext cx="11415928" cy="424732"/>
          </a:xfrm>
        </p:spPr>
        <p:txBody>
          <a:bodyPr/>
          <a:lstStyle/>
          <a:p>
            <a:r>
              <a:rPr lang="de-DE" dirty="0"/>
              <a:t>Die Nutzdaten umfassen folgende Kategorien:</a:t>
            </a:r>
            <a:endParaRPr lang="en-IN" dirty="0"/>
          </a:p>
        </p:txBody>
      </p:sp>
      <p:sp>
        <p:nvSpPr>
          <p:cNvPr id="4" name="Title 3">
            <a:extLst>
              <a:ext uri="{FF2B5EF4-FFF2-40B4-BE49-F238E27FC236}">
                <a16:creationId xmlns:a16="http://schemas.microsoft.com/office/drawing/2014/main" id="{B986BE18-84A0-0AA7-C319-FDDD68211A7D}"/>
              </a:ext>
            </a:extLst>
          </p:cNvPr>
          <p:cNvSpPr>
            <a:spLocks noGrp="1"/>
          </p:cNvSpPr>
          <p:nvPr>
            <p:ph type="title"/>
          </p:nvPr>
        </p:nvSpPr>
        <p:spPr/>
        <p:txBody>
          <a:bodyPr>
            <a:normAutofit fontScale="90000"/>
          </a:bodyPr>
          <a:lstStyle/>
          <a:p>
            <a:r>
              <a:rPr lang="de-DE" dirty="0"/>
              <a:t>Erster Blick auf die Daten</a:t>
            </a:r>
            <a:endParaRPr lang="en-IN" dirty="0"/>
          </a:p>
        </p:txBody>
      </p:sp>
      <p:sp>
        <p:nvSpPr>
          <p:cNvPr id="7" name="TextBox 6">
            <a:extLst>
              <a:ext uri="{FF2B5EF4-FFF2-40B4-BE49-F238E27FC236}">
                <a16:creationId xmlns:a16="http://schemas.microsoft.com/office/drawing/2014/main" id="{D247EABB-A743-5545-2456-E107E4F14855}"/>
              </a:ext>
            </a:extLst>
          </p:cNvPr>
          <p:cNvSpPr txBox="1"/>
          <p:nvPr/>
        </p:nvSpPr>
        <p:spPr>
          <a:xfrm>
            <a:off x="767260" y="2362809"/>
            <a:ext cx="1080150" cy="523220"/>
          </a:xfrm>
          <a:prstGeom prst="rect">
            <a:avLst/>
          </a:prstGeom>
          <a:noFill/>
        </p:spPr>
        <p:txBody>
          <a:bodyPr wrap="square" rtlCol="0">
            <a:spAutoFit/>
          </a:bodyPr>
          <a:lstStyle/>
          <a:p>
            <a:r>
              <a:rPr lang="en-IN" sz="2800" b="1" dirty="0"/>
              <a:t>N = 18</a:t>
            </a:r>
          </a:p>
        </p:txBody>
      </p:sp>
      <p:graphicFrame>
        <p:nvGraphicFramePr>
          <p:cNvPr id="11" name="Chart 10">
            <a:extLst>
              <a:ext uri="{FF2B5EF4-FFF2-40B4-BE49-F238E27FC236}">
                <a16:creationId xmlns:a16="http://schemas.microsoft.com/office/drawing/2014/main" id="{A99F10E5-F0F5-7299-FD68-2FDBC767C32E}"/>
              </a:ext>
            </a:extLst>
          </p:cNvPr>
          <p:cNvGraphicFramePr>
            <a:graphicFrameLocks/>
          </p:cNvGraphicFramePr>
          <p:nvPr>
            <p:extLst>
              <p:ext uri="{D42A27DB-BD31-4B8C-83A1-F6EECF244321}">
                <p14:modId xmlns:p14="http://schemas.microsoft.com/office/powerpoint/2010/main" val="2857594528"/>
              </p:ext>
            </p:extLst>
          </p:nvPr>
        </p:nvGraphicFramePr>
        <p:xfrm>
          <a:off x="2855550" y="2441226"/>
          <a:ext cx="4752660" cy="3239704"/>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D70FBCEA-7706-0547-59DA-DC6169E15A03}"/>
              </a:ext>
            </a:extLst>
          </p:cNvPr>
          <p:cNvSpPr txBox="1"/>
          <p:nvPr/>
        </p:nvSpPr>
        <p:spPr>
          <a:xfrm>
            <a:off x="123508" y="1177070"/>
            <a:ext cx="3168440"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err="1"/>
              <a:t>Geschlecht</a:t>
            </a:r>
            <a:r>
              <a:rPr lang="en-IN" sz="2400" b="1" dirty="0"/>
              <a:t> : </a:t>
            </a:r>
            <a:r>
              <a:rPr lang="en-IN" sz="2400" dirty="0"/>
              <a:t>8 </a:t>
            </a:r>
            <a:r>
              <a:rPr lang="en-IN" sz="2400" dirty="0">
                <a:latin typeface="Athiti SemiBold" panose="020B0502040204020203" pitchFamily="2" charset="-34"/>
                <a:cs typeface="Athiti SemiBold" panose="020B0502040204020203" pitchFamily="2" charset="-34"/>
              </a:rPr>
              <a:t>♀</a:t>
            </a:r>
            <a:r>
              <a:rPr lang="en-IN" sz="2400" dirty="0"/>
              <a:t>, 2 </a:t>
            </a:r>
            <a:r>
              <a:rPr lang="en-IN" sz="2400" dirty="0">
                <a:latin typeface="Athiti SemiBold" panose="00000700000000000000" pitchFamily="2" charset="-34"/>
                <a:cs typeface="Athiti SemiBold" panose="00000700000000000000" pitchFamily="2" charset="-34"/>
              </a:rPr>
              <a:t>♂</a:t>
            </a:r>
            <a:endParaRPr lang="en-IN" sz="2400" dirty="0"/>
          </a:p>
        </p:txBody>
      </p:sp>
      <p:sp>
        <p:nvSpPr>
          <p:cNvPr id="14" name="TextBox 13">
            <a:extLst>
              <a:ext uri="{FF2B5EF4-FFF2-40B4-BE49-F238E27FC236}">
                <a16:creationId xmlns:a16="http://schemas.microsoft.com/office/drawing/2014/main" id="{5CFBCE91-25DC-473E-8BC3-226A018504EF}"/>
              </a:ext>
            </a:extLst>
          </p:cNvPr>
          <p:cNvSpPr txBox="1"/>
          <p:nvPr/>
        </p:nvSpPr>
        <p:spPr>
          <a:xfrm>
            <a:off x="123508" y="1672042"/>
            <a:ext cx="5218095" cy="461665"/>
          </a:xfrm>
          <a:prstGeom prst="rect">
            <a:avLst/>
          </a:prstGeom>
          <a:noFill/>
        </p:spPr>
        <p:txBody>
          <a:bodyPr wrap="none" rtlCol="0">
            <a:spAutoFit/>
          </a:bodyPr>
          <a:lstStyle/>
          <a:p>
            <a:pPr marL="285750" indent="-285750">
              <a:buFont typeface="Wingdings" panose="05000000000000000000" pitchFamily="2" charset="2"/>
              <a:buChar char="Ø"/>
            </a:pPr>
            <a:r>
              <a:rPr lang="de-DE" sz="2400" b="1" dirty="0"/>
              <a:t>Altersgruppe: 18–20: Fünf, 20–28: Fünf.</a:t>
            </a:r>
            <a:endParaRPr lang="en-IN" sz="2400" dirty="0"/>
          </a:p>
        </p:txBody>
      </p:sp>
      <p:sp>
        <p:nvSpPr>
          <p:cNvPr id="6" name="TextBox 5">
            <a:extLst>
              <a:ext uri="{FF2B5EF4-FFF2-40B4-BE49-F238E27FC236}">
                <a16:creationId xmlns:a16="http://schemas.microsoft.com/office/drawing/2014/main" id="{CFDA2BB8-30D8-4672-17C0-EACE8FE2A228}"/>
              </a:ext>
            </a:extLst>
          </p:cNvPr>
          <p:cNvSpPr txBox="1"/>
          <p:nvPr/>
        </p:nvSpPr>
        <p:spPr>
          <a:xfrm>
            <a:off x="3791680" y="5680930"/>
            <a:ext cx="6094378" cy="369332"/>
          </a:xfrm>
          <a:prstGeom prst="rect">
            <a:avLst/>
          </a:prstGeom>
          <a:noFill/>
        </p:spPr>
        <p:txBody>
          <a:bodyPr wrap="square">
            <a:spAutoFit/>
          </a:bodyPr>
          <a:lstStyle/>
          <a:p>
            <a:r>
              <a:rPr lang="en-IN" dirty="0" err="1"/>
              <a:t>Anzahl</a:t>
            </a:r>
            <a:r>
              <a:rPr lang="en-IN" dirty="0"/>
              <a:t> der </a:t>
            </a:r>
            <a:r>
              <a:rPr lang="en-IN" dirty="0" err="1"/>
              <a:t>Geschlechter</a:t>
            </a:r>
            <a:endParaRPr lang="en-IN" dirty="0"/>
          </a:p>
        </p:txBody>
      </p:sp>
      <p:graphicFrame>
        <p:nvGraphicFramePr>
          <p:cNvPr id="12" name="Chart 11">
            <a:extLst>
              <a:ext uri="{FF2B5EF4-FFF2-40B4-BE49-F238E27FC236}">
                <a16:creationId xmlns:a16="http://schemas.microsoft.com/office/drawing/2014/main" id="{2D1504B4-1902-50B7-ED98-B14D14A9C7EE}"/>
              </a:ext>
            </a:extLst>
          </p:cNvPr>
          <p:cNvGraphicFramePr>
            <a:graphicFrameLocks/>
          </p:cNvGraphicFramePr>
          <p:nvPr>
            <p:extLst>
              <p:ext uri="{D42A27DB-BD31-4B8C-83A1-F6EECF244321}">
                <p14:modId xmlns:p14="http://schemas.microsoft.com/office/powerpoint/2010/main" val="3846828508"/>
              </p:ext>
            </p:extLst>
          </p:nvPr>
        </p:nvGraphicFramePr>
        <p:xfrm>
          <a:off x="2333050" y="2412651"/>
          <a:ext cx="5797659" cy="3632868"/>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39B2F79F-8689-646F-A351-85C0F5178B47}"/>
              </a:ext>
            </a:extLst>
          </p:cNvPr>
          <p:cNvSpPr txBox="1"/>
          <p:nvPr/>
        </p:nvSpPr>
        <p:spPr>
          <a:xfrm>
            <a:off x="3863690" y="5995677"/>
            <a:ext cx="2520350" cy="369332"/>
          </a:xfrm>
          <a:prstGeom prst="rect">
            <a:avLst/>
          </a:prstGeom>
          <a:noFill/>
        </p:spPr>
        <p:txBody>
          <a:bodyPr wrap="square">
            <a:spAutoFit/>
          </a:bodyPr>
          <a:lstStyle/>
          <a:p>
            <a:r>
              <a:rPr lang="en-IN" dirty="0" err="1"/>
              <a:t>Anzahl</a:t>
            </a:r>
            <a:r>
              <a:rPr lang="en-IN" dirty="0"/>
              <a:t> der </a:t>
            </a:r>
            <a:r>
              <a:rPr lang="en-IN" dirty="0" err="1"/>
              <a:t>Altersgruppen</a:t>
            </a:r>
            <a:endParaRPr lang="en-IN" dirty="0"/>
          </a:p>
        </p:txBody>
      </p:sp>
    </p:spTree>
    <p:extLst>
      <p:ext uri="{BB962C8B-B14F-4D97-AF65-F5344CB8AC3E}">
        <p14:creationId xmlns:p14="http://schemas.microsoft.com/office/powerpoint/2010/main" val="92595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13" grpId="0"/>
      <p:bldP spid="14" grpId="0"/>
      <p:bldGraphic spid="12"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696984-3BC7-8E29-3EAC-3DBE9DE06B13}"/>
              </a:ext>
            </a:extLst>
          </p:cNvPr>
          <p:cNvSpPr>
            <a:spLocks noGrp="1"/>
          </p:cNvSpPr>
          <p:nvPr>
            <p:ph type="sldNum" sz="quarter" idx="4"/>
          </p:nvPr>
        </p:nvSpPr>
        <p:spPr/>
        <p:txBody>
          <a:bodyPr/>
          <a:lstStyle/>
          <a:p>
            <a:fld id="{B2A270D6-16D9-3545-A4B3-7DC4494D58DE}" type="slidenum">
              <a:rPr lang="de-DE" smtClean="0"/>
              <a:pPr/>
              <a:t>11</a:t>
            </a:fld>
            <a:endParaRPr lang="de-DE" dirty="0"/>
          </a:p>
        </p:txBody>
      </p:sp>
      <p:sp>
        <p:nvSpPr>
          <p:cNvPr id="4" name="Title 3">
            <a:extLst>
              <a:ext uri="{FF2B5EF4-FFF2-40B4-BE49-F238E27FC236}">
                <a16:creationId xmlns:a16="http://schemas.microsoft.com/office/drawing/2014/main" id="{5FFB8DDF-3508-E326-E36D-B891B9DB2C52}"/>
              </a:ext>
            </a:extLst>
          </p:cNvPr>
          <p:cNvSpPr>
            <a:spLocks noGrp="1"/>
          </p:cNvSpPr>
          <p:nvPr>
            <p:ph type="title"/>
          </p:nvPr>
        </p:nvSpPr>
        <p:spPr/>
        <p:txBody>
          <a:bodyPr>
            <a:normAutofit fontScale="90000"/>
          </a:bodyPr>
          <a:lstStyle/>
          <a:p>
            <a:r>
              <a:rPr lang="en-IN" dirty="0" err="1"/>
              <a:t>Übersicht</a:t>
            </a:r>
            <a:r>
              <a:rPr lang="en-IN" dirty="0"/>
              <a:t> der </a:t>
            </a:r>
            <a:r>
              <a:rPr lang="en-IN" dirty="0" err="1"/>
              <a:t>Beteiligung</a:t>
            </a:r>
            <a:endParaRPr lang="en-IN" dirty="0"/>
          </a:p>
        </p:txBody>
      </p:sp>
      <p:pic>
        <p:nvPicPr>
          <p:cNvPr id="7" name="Picture 6">
            <a:extLst>
              <a:ext uri="{FF2B5EF4-FFF2-40B4-BE49-F238E27FC236}">
                <a16:creationId xmlns:a16="http://schemas.microsoft.com/office/drawing/2014/main" id="{3C5E1C62-81B6-81C4-3881-A8DBCDD499D8}"/>
              </a:ext>
            </a:extLst>
          </p:cNvPr>
          <p:cNvPicPr>
            <a:picLocks noChangeAspect="1"/>
          </p:cNvPicPr>
          <p:nvPr/>
        </p:nvPicPr>
        <p:blipFill>
          <a:blip r:embed="rId3"/>
          <a:stretch>
            <a:fillRect/>
          </a:stretch>
        </p:blipFill>
        <p:spPr>
          <a:xfrm>
            <a:off x="1991430" y="940259"/>
            <a:ext cx="8569190" cy="4649042"/>
          </a:xfrm>
          <a:prstGeom prst="rect">
            <a:avLst/>
          </a:prstGeom>
        </p:spPr>
      </p:pic>
      <p:sp>
        <p:nvSpPr>
          <p:cNvPr id="5" name="TextBox 4">
            <a:extLst>
              <a:ext uri="{FF2B5EF4-FFF2-40B4-BE49-F238E27FC236}">
                <a16:creationId xmlns:a16="http://schemas.microsoft.com/office/drawing/2014/main" id="{F649F94C-C5FA-0EA3-C642-1FE5BE9FC130}"/>
              </a:ext>
            </a:extLst>
          </p:cNvPr>
          <p:cNvSpPr txBox="1"/>
          <p:nvPr/>
        </p:nvSpPr>
        <p:spPr>
          <a:xfrm>
            <a:off x="3791680" y="5548409"/>
            <a:ext cx="6094378" cy="369332"/>
          </a:xfrm>
          <a:prstGeom prst="rect">
            <a:avLst/>
          </a:prstGeom>
          <a:noFill/>
        </p:spPr>
        <p:txBody>
          <a:bodyPr wrap="square">
            <a:spAutoFit/>
          </a:bodyPr>
          <a:lstStyle/>
          <a:p>
            <a:r>
              <a:rPr lang="en-IN" dirty="0" err="1"/>
              <a:t>Gesamtanzahl</a:t>
            </a:r>
            <a:r>
              <a:rPr lang="en-IN" dirty="0"/>
              <a:t> der </a:t>
            </a:r>
            <a:r>
              <a:rPr lang="en-IN" dirty="0" err="1"/>
              <a:t>versuchten</a:t>
            </a:r>
            <a:r>
              <a:rPr lang="en-IN" dirty="0"/>
              <a:t> </a:t>
            </a:r>
            <a:r>
              <a:rPr lang="en-IN" dirty="0" err="1"/>
              <a:t>Aufgaben</a:t>
            </a:r>
            <a:r>
              <a:rPr lang="en-IN" dirty="0"/>
              <a:t> </a:t>
            </a:r>
            <a:r>
              <a:rPr lang="en-IN" dirty="0" err="1"/>
              <a:t>nach</a:t>
            </a:r>
            <a:r>
              <a:rPr lang="en-IN" dirty="0"/>
              <a:t> </a:t>
            </a:r>
            <a:r>
              <a:rPr lang="en-IN" dirty="0" err="1"/>
              <a:t>Altersgruppen</a:t>
            </a:r>
            <a:endParaRPr lang="en-IN" dirty="0"/>
          </a:p>
        </p:txBody>
      </p:sp>
      <p:pic>
        <p:nvPicPr>
          <p:cNvPr id="16" name="Picture 15">
            <a:extLst>
              <a:ext uri="{FF2B5EF4-FFF2-40B4-BE49-F238E27FC236}">
                <a16:creationId xmlns:a16="http://schemas.microsoft.com/office/drawing/2014/main" id="{B23BE0B6-FE96-4F0C-E915-03292E7BB821}"/>
              </a:ext>
            </a:extLst>
          </p:cNvPr>
          <p:cNvPicPr>
            <a:picLocks noChangeAspect="1"/>
          </p:cNvPicPr>
          <p:nvPr/>
        </p:nvPicPr>
        <p:blipFill>
          <a:blip r:embed="rId4"/>
          <a:stretch>
            <a:fillRect/>
          </a:stretch>
        </p:blipFill>
        <p:spPr>
          <a:xfrm>
            <a:off x="1432181" y="944744"/>
            <a:ext cx="9327638" cy="4972998"/>
          </a:xfrm>
          <a:prstGeom prst="rect">
            <a:avLst/>
          </a:prstGeom>
        </p:spPr>
      </p:pic>
      <p:sp>
        <p:nvSpPr>
          <p:cNvPr id="8" name="TextBox 7">
            <a:extLst>
              <a:ext uri="{FF2B5EF4-FFF2-40B4-BE49-F238E27FC236}">
                <a16:creationId xmlns:a16="http://schemas.microsoft.com/office/drawing/2014/main" id="{4CDD9871-A4A9-741E-4B6C-7AFB8087B478}"/>
              </a:ext>
            </a:extLst>
          </p:cNvPr>
          <p:cNvSpPr txBox="1"/>
          <p:nvPr/>
        </p:nvSpPr>
        <p:spPr>
          <a:xfrm>
            <a:off x="4665441" y="5867017"/>
            <a:ext cx="6094378" cy="369332"/>
          </a:xfrm>
          <a:prstGeom prst="rect">
            <a:avLst/>
          </a:prstGeom>
          <a:noFill/>
        </p:spPr>
        <p:txBody>
          <a:bodyPr wrap="square">
            <a:spAutoFit/>
          </a:bodyPr>
          <a:lstStyle/>
          <a:p>
            <a:r>
              <a:rPr lang="en-IN" dirty="0" err="1"/>
              <a:t>Gesamtaufgabe</a:t>
            </a:r>
            <a:r>
              <a:rPr lang="en-IN" dirty="0"/>
              <a:t> </a:t>
            </a:r>
            <a:r>
              <a:rPr lang="en-IN" dirty="0" err="1"/>
              <a:t>nach</a:t>
            </a:r>
            <a:r>
              <a:rPr lang="en-IN" dirty="0"/>
              <a:t> </a:t>
            </a:r>
            <a:r>
              <a:rPr lang="en-IN" dirty="0" err="1"/>
              <a:t>Geschlechtern</a:t>
            </a:r>
            <a:endParaRPr lang="en-IN" dirty="0"/>
          </a:p>
        </p:txBody>
      </p:sp>
    </p:spTree>
    <p:extLst>
      <p:ext uri="{BB962C8B-B14F-4D97-AF65-F5344CB8AC3E}">
        <p14:creationId xmlns:p14="http://schemas.microsoft.com/office/powerpoint/2010/main" val="198816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8F6DD-12FB-B388-A6E4-6E160936DED8}"/>
              </a:ext>
            </a:extLst>
          </p:cNvPr>
          <p:cNvSpPr>
            <a:spLocks noGrp="1"/>
          </p:cNvSpPr>
          <p:nvPr>
            <p:ph type="sldNum" sz="quarter" idx="4"/>
          </p:nvPr>
        </p:nvSpPr>
        <p:spPr/>
        <p:txBody>
          <a:bodyPr/>
          <a:lstStyle/>
          <a:p>
            <a:fld id="{B2A270D6-16D9-3545-A4B3-7DC4494D58DE}" type="slidenum">
              <a:rPr lang="de-DE" smtClean="0"/>
              <a:pPr/>
              <a:t>12</a:t>
            </a:fld>
            <a:endParaRPr lang="de-DE" dirty="0"/>
          </a:p>
        </p:txBody>
      </p:sp>
      <p:sp>
        <p:nvSpPr>
          <p:cNvPr id="4" name="Title 3">
            <a:extLst>
              <a:ext uri="{FF2B5EF4-FFF2-40B4-BE49-F238E27FC236}">
                <a16:creationId xmlns:a16="http://schemas.microsoft.com/office/drawing/2014/main" id="{ED2DEA69-7AEF-8D65-E95C-54AFA37876C4}"/>
              </a:ext>
            </a:extLst>
          </p:cNvPr>
          <p:cNvSpPr>
            <a:spLocks noGrp="1"/>
          </p:cNvSpPr>
          <p:nvPr>
            <p:ph type="title"/>
          </p:nvPr>
        </p:nvSpPr>
        <p:spPr/>
        <p:txBody>
          <a:bodyPr>
            <a:normAutofit fontScale="90000"/>
          </a:bodyPr>
          <a:lstStyle/>
          <a:p>
            <a:r>
              <a:rPr lang="de-DE" sz="3200" b="1" dirty="0"/>
              <a:t>Welches Geschlecht benötigte mehr Zeit und helfe, die Aufgaben richtig zu lösen?</a:t>
            </a:r>
            <a:endParaRPr lang="en-IN" dirty="0"/>
          </a:p>
        </p:txBody>
      </p:sp>
      <p:sp>
        <p:nvSpPr>
          <p:cNvPr id="9" name="TextBox 8">
            <a:extLst>
              <a:ext uri="{FF2B5EF4-FFF2-40B4-BE49-F238E27FC236}">
                <a16:creationId xmlns:a16="http://schemas.microsoft.com/office/drawing/2014/main" id="{9051BC1F-8B6E-5830-87BF-A21E3D98A887}"/>
              </a:ext>
            </a:extLst>
          </p:cNvPr>
          <p:cNvSpPr txBox="1"/>
          <p:nvPr/>
        </p:nvSpPr>
        <p:spPr>
          <a:xfrm>
            <a:off x="3013478" y="5840140"/>
            <a:ext cx="184731" cy="369332"/>
          </a:xfrm>
          <a:prstGeom prst="rect">
            <a:avLst/>
          </a:prstGeom>
          <a:noFill/>
        </p:spPr>
        <p:txBody>
          <a:bodyPr wrap="none" rtlCol="0">
            <a:spAutoFit/>
          </a:bodyPr>
          <a:lstStyle/>
          <a:p>
            <a:endParaRPr lang="en-IN" dirty="0"/>
          </a:p>
        </p:txBody>
      </p:sp>
      <p:pic>
        <p:nvPicPr>
          <p:cNvPr id="5" name="Picture 4">
            <a:extLst>
              <a:ext uri="{FF2B5EF4-FFF2-40B4-BE49-F238E27FC236}">
                <a16:creationId xmlns:a16="http://schemas.microsoft.com/office/drawing/2014/main" id="{4650F601-F51A-BFC6-5076-1C9572AFEB42}"/>
              </a:ext>
            </a:extLst>
          </p:cNvPr>
          <p:cNvPicPr>
            <a:picLocks noChangeAspect="1"/>
          </p:cNvPicPr>
          <p:nvPr/>
        </p:nvPicPr>
        <p:blipFill>
          <a:blip r:embed="rId3"/>
          <a:stretch>
            <a:fillRect/>
          </a:stretch>
        </p:blipFill>
        <p:spPr>
          <a:xfrm>
            <a:off x="2063440" y="1226922"/>
            <a:ext cx="6984970" cy="3930318"/>
          </a:xfrm>
          <a:prstGeom prst="rect">
            <a:avLst/>
          </a:prstGeom>
        </p:spPr>
      </p:pic>
      <p:sp>
        <p:nvSpPr>
          <p:cNvPr id="6" name="TextBox 5">
            <a:extLst>
              <a:ext uri="{FF2B5EF4-FFF2-40B4-BE49-F238E27FC236}">
                <a16:creationId xmlns:a16="http://schemas.microsoft.com/office/drawing/2014/main" id="{F3F9CD03-01F8-C424-EC6A-FFD4A6EA8A82}"/>
              </a:ext>
            </a:extLst>
          </p:cNvPr>
          <p:cNvSpPr txBox="1"/>
          <p:nvPr/>
        </p:nvSpPr>
        <p:spPr>
          <a:xfrm>
            <a:off x="2761845" y="4956696"/>
            <a:ext cx="6668310" cy="369332"/>
          </a:xfrm>
          <a:prstGeom prst="rect">
            <a:avLst/>
          </a:prstGeom>
          <a:noFill/>
        </p:spPr>
        <p:txBody>
          <a:bodyPr wrap="square">
            <a:spAutoFit/>
          </a:bodyPr>
          <a:lstStyle/>
          <a:p>
            <a:r>
              <a:rPr lang="en-IN" dirty="0" err="1"/>
              <a:t>Durchschnittliche</a:t>
            </a:r>
            <a:r>
              <a:rPr lang="en-IN" dirty="0"/>
              <a:t> Dauer pro </a:t>
            </a:r>
            <a:r>
              <a:rPr lang="en-IN" dirty="0" err="1"/>
              <a:t>beantworteter</a:t>
            </a:r>
            <a:r>
              <a:rPr lang="en-IN" dirty="0"/>
              <a:t> Frage </a:t>
            </a:r>
            <a:r>
              <a:rPr lang="en-IN" dirty="0" err="1"/>
              <a:t>nach</a:t>
            </a:r>
            <a:r>
              <a:rPr lang="en-IN" dirty="0"/>
              <a:t> </a:t>
            </a:r>
            <a:r>
              <a:rPr lang="en-IN" dirty="0" err="1"/>
              <a:t>Geschlecht</a:t>
            </a:r>
            <a:endParaRPr lang="en-IN" dirty="0"/>
          </a:p>
        </p:txBody>
      </p:sp>
      <p:pic>
        <p:nvPicPr>
          <p:cNvPr id="7" name="Picture 6">
            <a:extLst>
              <a:ext uri="{FF2B5EF4-FFF2-40B4-BE49-F238E27FC236}">
                <a16:creationId xmlns:a16="http://schemas.microsoft.com/office/drawing/2014/main" id="{80C52ACB-ADFD-F84D-E407-9FE6A3B1570A}"/>
              </a:ext>
            </a:extLst>
          </p:cNvPr>
          <p:cNvPicPr>
            <a:picLocks noChangeAspect="1"/>
          </p:cNvPicPr>
          <p:nvPr/>
        </p:nvPicPr>
        <p:blipFill>
          <a:blip r:embed="rId4"/>
          <a:stretch>
            <a:fillRect/>
          </a:stretch>
        </p:blipFill>
        <p:spPr>
          <a:xfrm>
            <a:off x="1640991" y="1170588"/>
            <a:ext cx="7777080" cy="4565021"/>
          </a:xfrm>
          <a:prstGeom prst="rect">
            <a:avLst/>
          </a:prstGeom>
        </p:spPr>
      </p:pic>
      <p:sp>
        <p:nvSpPr>
          <p:cNvPr id="10" name="TextBox 9">
            <a:extLst>
              <a:ext uri="{FF2B5EF4-FFF2-40B4-BE49-F238E27FC236}">
                <a16:creationId xmlns:a16="http://schemas.microsoft.com/office/drawing/2014/main" id="{1DD95755-7B6A-4801-4656-36B2258F9B72}"/>
              </a:ext>
            </a:extLst>
          </p:cNvPr>
          <p:cNvSpPr txBox="1"/>
          <p:nvPr/>
        </p:nvSpPr>
        <p:spPr>
          <a:xfrm>
            <a:off x="2899415" y="5651496"/>
            <a:ext cx="6094378" cy="369332"/>
          </a:xfrm>
          <a:prstGeom prst="rect">
            <a:avLst/>
          </a:prstGeom>
          <a:noFill/>
        </p:spPr>
        <p:txBody>
          <a:bodyPr wrap="square">
            <a:spAutoFit/>
          </a:bodyPr>
          <a:lstStyle/>
          <a:p>
            <a:r>
              <a:rPr lang="en-IN" dirty="0" err="1"/>
              <a:t>Durchschnittliche</a:t>
            </a:r>
            <a:r>
              <a:rPr lang="en-IN" dirty="0"/>
              <a:t> </a:t>
            </a:r>
            <a:r>
              <a:rPr lang="en-IN" dirty="0" err="1"/>
              <a:t>Hilfe</a:t>
            </a:r>
            <a:r>
              <a:rPr lang="en-IN" dirty="0"/>
              <a:t> pro </a:t>
            </a:r>
            <a:r>
              <a:rPr lang="en-IN" dirty="0" err="1"/>
              <a:t>beantworteter</a:t>
            </a:r>
            <a:r>
              <a:rPr lang="en-IN" dirty="0"/>
              <a:t> Frage </a:t>
            </a:r>
            <a:r>
              <a:rPr lang="en-IN" dirty="0" err="1"/>
              <a:t>nach</a:t>
            </a:r>
            <a:r>
              <a:rPr lang="en-IN" dirty="0"/>
              <a:t> </a:t>
            </a:r>
            <a:r>
              <a:rPr lang="en-IN" dirty="0" err="1"/>
              <a:t>Geschlecht</a:t>
            </a:r>
            <a:endParaRPr lang="en-IN" dirty="0"/>
          </a:p>
        </p:txBody>
      </p:sp>
    </p:spTree>
    <p:extLst>
      <p:ext uri="{BB962C8B-B14F-4D97-AF65-F5344CB8AC3E}">
        <p14:creationId xmlns:p14="http://schemas.microsoft.com/office/powerpoint/2010/main" val="82914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71B678-BCAF-E33F-C7F5-D6916785F937}"/>
              </a:ext>
            </a:extLst>
          </p:cNvPr>
          <p:cNvSpPr>
            <a:spLocks noGrp="1"/>
          </p:cNvSpPr>
          <p:nvPr>
            <p:ph type="sldNum" sz="quarter" idx="4"/>
          </p:nvPr>
        </p:nvSpPr>
        <p:spPr/>
        <p:txBody>
          <a:bodyPr/>
          <a:lstStyle/>
          <a:p>
            <a:fld id="{B2A270D6-16D9-3545-A4B3-7DC4494D58DE}" type="slidenum">
              <a:rPr lang="de-DE" smtClean="0"/>
              <a:pPr/>
              <a:t>13</a:t>
            </a:fld>
            <a:endParaRPr lang="de-DE" dirty="0"/>
          </a:p>
        </p:txBody>
      </p:sp>
      <p:sp>
        <p:nvSpPr>
          <p:cNvPr id="4" name="Title 3">
            <a:extLst>
              <a:ext uri="{FF2B5EF4-FFF2-40B4-BE49-F238E27FC236}">
                <a16:creationId xmlns:a16="http://schemas.microsoft.com/office/drawing/2014/main" id="{30ED2421-6F5A-D850-8865-3328B6870801}"/>
              </a:ext>
            </a:extLst>
          </p:cNvPr>
          <p:cNvSpPr>
            <a:spLocks noGrp="1"/>
          </p:cNvSpPr>
          <p:nvPr>
            <p:ph type="title"/>
          </p:nvPr>
        </p:nvSpPr>
        <p:spPr/>
        <p:txBody>
          <a:bodyPr>
            <a:normAutofit fontScale="90000"/>
          </a:bodyPr>
          <a:lstStyle/>
          <a:p>
            <a:r>
              <a:rPr lang="de-DE" dirty="0"/>
              <a:t>Welche Altersgruppe benötigt mehr Zeit und Hilfe, um die Aufgaben richtig zu lösen?</a:t>
            </a:r>
            <a:endParaRPr lang="en-IN" dirty="0"/>
          </a:p>
        </p:txBody>
      </p:sp>
      <p:sp>
        <p:nvSpPr>
          <p:cNvPr id="7" name="TextBox 6">
            <a:extLst>
              <a:ext uri="{FF2B5EF4-FFF2-40B4-BE49-F238E27FC236}">
                <a16:creationId xmlns:a16="http://schemas.microsoft.com/office/drawing/2014/main" id="{B8DFB4A8-8A88-7C6E-C9CA-7DCA8321F02C}"/>
              </a:ext>
            </a:extLst>
          </p:cNvPr>
          <p:cNvSpPr txBox="1"/>
          <p:nvPr/>
        </p:nvSpPr>
        <p:spPr>
          <a:xfrm>
            <a:off x="3575650" y="5661310"/>
            <a:ext cx="184731" cy="369332"/>
          </a:xfrm>
          <a:prstGeom prst="rect">
            <a:avLst/>
          </a:prstGeom>
          <a:noFill/>
        </p:spPr>
        <p:txBody>
          <a:bodyPr wrap="none" rtlCol="0">
            <a:spAutoFit/>
          </a:bodyPr>
          <a:lstStyle/>
          <a:p>
            <a:endParaRPr lang="en-IN" dirty="0"/>
          </a:p>
        </p:txBody>
      </p:sp>
      <p:pic>
        <p:nvPicPr>
          <p:cNvPr id="10" name="Picture 9">
            <a:extLst>
              <a:ext uri="{FF2B5EF4-FFF2-40B4-BE49-F238E27FC236}">
                <a16:creationId xmlns:a16="http://schemas.microsoft.com/office/drawing/2014/main" id="{EBBB3C90-45B7-BF5B-00DC-1A3739064DCF}"/>
              </a:ext>
            </a:extLst>
          </p:cNvPr>
          <p:cNvPicPr>
            <a:picLocks noChangeAspect="1"/>
          </p:cNvPicPr>
          <p:nvPr/>
        </p:nvPicPr>
        <p:blipFill>
          <a:blip r:embed="rId3"/>
          <a:stretch>
            <a:fillRect/>
          </a:stretch>
        </p:blipFill>
        <p:spPr>
          <a:xfrm>
            <a:off x="1559370" y="1421569"/>
            <a:ext cx="8137130" cy="4239993"/>
          </a:xfrm>
          <a:prstGeom prst="rect">
            <a:avLst/>
          </a:prstGeom>
        </p:spPr>
      </p:pic>
      <p:sp>
        <p:nvSpPr>
          <p:cNvPr id="5" name="TextBox 4">
            <a:extLst>
              <a:ext uri="{FF2B5EF4-FFF2-40B4-BE49-F238E27FC236}">
                <a16:creationId xmlns:a16="http://schemas.microsoft.com/office/drawing/2014/main" id="{59B63D42-E615-BB75-0B08-6842A7C99BED}"/>
              </a:ext>
            </a:extLst>
          </p:cNvPr>
          <p:cNvSpPr txBox="1"/>
          <p:nvPr/>
        </p:nvSpPr>
        <p:spPr>
          <a:xfrm>
            <a:off x="2980794" y="5765593"/>
            <a:ext cx="6712084" cy="369332"/>
          </a:xfrm>
          <a:prstGeom prst="rect">
            <a:avLst/>
          </a:prstGeom>
          <a:noFill/>
        </p:spPr>
        <p:txBody>
          <a:bodyPr wrap="square">
            <a:spAutoFit/>
          </a:bodyPr>
          <a:lstStyle/>
          <a:p>
            <a:r>
              <a:rPr lang="en-IN" dirty="0" err="1"/>
              <a:t>Durchschnittliche</a:t>
            </a:r>
            <a:r>
              <a:rPr lang="en-IN" dirty="0"/>
              <a:t> </a:t>
            </a:r>
            <a:r>
              <a:rPr lang="en-IN" dirty="0" err="1"/>
              <a:t>Hilfe</a:t>
            </a:r>
            <a:r>
              <a:rPr lang="en-IN" dirty="0"/>
              <a:t> pro </a:t>
            </a:r>
            <a:r>
              <a:rPr lang="en-IN" dirty="0" err="1"/>
              <a:t>beantworteter</a:t>
            </a:r>
            <a:r>
              <a:rPr lang="en-IN" dirty="0"/>
              <a:t> Frage in </a:t>
            </a:r>
            <a:r>
              <a:rPr lang="en-IN" dirty="0" err="1"/>
              <a:t>beiden</a:t>
            </a:r>
            <a:r>
              <a:rPr lang="en-IN" dirty="0"/>
              <a:t> </a:t>
            </a:r>
            <a:r>
              <a:rPr lang="en-IN" dirty="0" err="1"/>
              <a:t>Altersgruppen</a:t>
            </a:r>
            <a:endParaRPr lang="en-IN" dirty="0"/>
          </a:p>
        </p:txBody>
      </p:sp>
      <p:sp>
        <p:nvSpPr>
          <p:cNvPr id="8" name="TextBox 7">
            <a:extLst>
              <a:ext uri="{FF2B5EF4-FFF2-40B4-BE49-F238E27FC236}">
                <a16:creationId xmlns:a16="http://schemas.microsoft.com/office/drawing/2014/main" id="{B9096722-0B4A-296A-4EC7-1D1D5B8A75F7}"/>
              </a:ext>
            </a:extLst>
          </p:cNvPr>
          <p:cNvSpPr txBox="1"/>
          <p:nvPr/>
        </p:nvSpPr>
        <p:spPr>
          <a:xfrm>
            <a:off x="3359620" y="5372361"/>
            <a:ext cx="6853136" cy="369332"/>
          </a:xfrm>
          <a:prstGeom prst="rect">
            <a:avLst/>
          </a:prstGeom>
          <a:noFill/>
        </p:spPr>
        <p:txBody>
          <a:bodyPr wrap="square">
            <a:spAutoFit/>
          </a:bodyPr>
          <a:lstStyle/>
          <a:p>
            <a:r>
              <a:rPr lang="en-IN" dirty="0" err="1"/>
              <a:t>Durchschnittliche</a:t>
            </a:r>
            <a:r>
              <a:rPr lang="en-IN" dirty="0"/>
              <a:t> Zeit pro Frage in </a:t>
            </a:r>
            <a:r>
              <a:rPr lang="en-IN" dirty="0" err="1"/>
              <a:t>beiden</a:t>
            </a:r>
            <a:r>
              <a:rPr lang="en-IN" dirty="0"/>
              <a:t> </a:t>
            </a:r>
            <a:r>
              <a:rPr lang="en-IN" dirty="0" err="1"/>
              <a:t>Altersgruppen</a:t>
            </a:r>
            <a:endParaRPr lang="en-IN" dirty="0"/>
          </a:p>
        </p:txBody>
      </p:sp>
      <p:pic>
        <p:nvPicPr>
          <p:cNvPr id="14" name="Picture 13">
            <a:extLst>
              <a:ext uri="{FF2B5EF4-FFF2-40B4-BE49-F238E27FC236}">
                <a16:creationId xmlns:a16="http://schemas.microsoft.com/office/drawing/2014/main" id="{73E0379F-DC1D-E09D-2372-9A765953B662}"/>
              </a:ext>
            </a:extLst>
          </p:cNvPr>
          <p:cNvPicPr>
            <a:picLocks noChangeAspect="1"/>
          </p:cNvPicPr>
          <p:nvPr/>
        </p:nvPicPr>
        <p:blipFill>
          <a:blip r:embed="rId4"/>
          <a:stretch>
            <a:fillRect/>
          </a:stretch>
        </p:blipFill>
        <p:spPr>
          <a:xfrm>
            <a:off x="1199320" y="964223"/>
            <a:ext cx="9199216" cy="4881753"/>
          </a:xfrm>
          <a:prstGeom prst="rect">
            <a:avLst/>
          </a:prstGeom>
        </p:spPr>
      </p:pic>
    </p:spTree>
    <p:extLst>
      <p:ext uri="{BB962C8B-B14F-4D97-AF65-F5344CB8AC3E}">
        <p14:creationId xmlns:p14="http://schemas.microsoft.com/office/powerpoint/2010/main" val="114923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165F33-3639-F759-1E59-DF5BC01406DE}"/>
              </a:ext>
            </a:extLst>
          </p:cNvPr>
          <p:cNvSpPr>
            <a:spLocks noGrp="1"/>
          </p:cNvSpPr>
          <p:nvPr>
            <p:ph type="sldNum" sz="quarter" idx="4"/>
          </p:nvPr>
        </p:nvSpPr>
        <p:spPr/>
        <p:txBody>
          <a:bodyPr/>
          <a:lstStyle/>
          <a:p>
            <a:fld id="{B2A270D6-16D9-3545-A4B3-7DC4494D58DE}" type="slidenum">
              <a:rPr lang="de-DE" smtClean="0"/>
              <a:pPr/>
              <a:t>14</a:t>
            </a:fld>
            <a:endParaRPr lang="de-DE" dirty="0"/>
          </a:p>
        </p:txBody>
      </p:sp>
      <p:sp>
        <p:nvSpPr>
          <p:cNvPr id="3" name="Text Placeholder 2">
            <a:extLst>
              <a:ext uri="{FF2B5EF4-FFF2-40B4-BE49-F238E27FC236}">
                <a16:creationId xmlns:a16="http://schemas.microsoft.com/office/drawing/2014/main" id="{7623AD8B-4E64-9E0E-46CB-21E70036C962}"/>
              </a:ext>
            </a:extLst>
          </p:cNvPr>
          <p:cNvSpPr>
            <a:spLocks noGrp="1"/>
          </p:cNvSpPr>
          <p:nvPr>
            <p:ph type="body" sz="quarter" idx="13"/>
          </p:nvPr>
        </p:nvSpPr>
        <p:spPr>
          <a:xfrm>
            <a:off x="263190" y="1192562"/>
            <a:ext cx="6150501" cy="1346010"/>
          </a:xfrm>
        </p:spPr>
        <p:txBody>
          <a:bodyPr/>
          <a:lstStyle/>
          <a:p>
            <a:pPr marL="457200" indent="-457200">
              <a:buAutoNum type="arabicPeriod"/>
            </a:pPr>
            <a:r>
              <a:rPr lang="en-IN" b="1" dirty="0"/>
              <a:t>Logistic regression</a:t>
            </a:r>
          </a:p>
          <a:p>
            <a:pPr marL="457200" indent="-457200">
              <a:buFont typeface="Arial" panose="020B0604020202020204" pitchFamily="34" charset="0"/>
              <a:buChar char="•"/>
            </a:pPr>
            <a:r>
              <a:rPr lang="de-DE" dirty="0"/>
              <a:t>Genauigkeit: 77 % (Testgröße: 20 %)</a:t>
            </a:r>
          </a:p>
          <a:p>
            <a:pPr marL="457200" indent="-457200">
              <a:buFont typeface="Arial" panose="020B0604020202020204" pitchFamily="34" charset="0"/>
              <a:buChar char="•"/>
            </a:pPr>
            <a:r>
              <a:rPr lang="de-DE" dirty="0"/>
              <a:t>Schwellenwert: 0,05</a:t>
            </a:r>
            <a:endParaRPr lang="en-IN" b="1" dirty="0"/>
          </a:p>
        </p:txBody>
      </p:sp>
      <p:sp>
        <p:nvSpPr>
          <p:cNvPr id="4" name="Title 3">
            <a:extLst>
              <a:ext uri="{FF2B5EF4-FFF2-40B4-BE49-F238E27FC236}">
                <a16:creationId xmlns:a16="http://schemas.microsoft.com/office/drawing/2014/main" id="{49838101-0063-90A7-A456-1182DEA3FE5C}"/>
              </a:ext>
            </a:extLst>
          </p:cNvPr>
          <p:cNvSpPr>
            <a:spLocks noGrp="1"/>
          </p:cNvSpPr>
          <p:nvPr>
            <p:ph type="title"/>
          </p:nvPr>
        </p:nvSpPr>
        <p:spPr>
          <a:xfrm>
            <a:off x="711557" y="256747"/>
            <a:ext cx="9327638" cy="443039"/>
          </a:xfrm>
        </p:spPr>
        <p:txBody>
          <a:bodyPr>
            <a:normAutofit fontScale="90000"/>
          </a:bodyPr>
          <a:lstStyle/>
          <a:p>
            <a:r>
              <a:rPr lang="de-DE" sz="3200" b="1" dirty="0"/>
              <a:t>Implementierung von Algorithmen für maschinelles Lernen zur Leistungsvorhersage und Beantwortung von Hypothesen</a:t>
            </a:r>
            <a:endParaRPr lang="en-IN" dirty="0"/>
          </a:p>
        </p:txBody>
      </p:sp>
      <p:graphicFrame>
        <p:nvGraphicFramePr>
          <p:cNvPr id="6" name="Table 5">
            <a:extLst>
              <a:ext uri="{FF2B5EF4-FFF2-40B4-BE49-F238E27FC236}">
                <a16:creationId xmlns:a16="http://schemas.microsoft.com/office/drawing/2014/main" id="{77DC3A8B-FAAC-253B-73A6-526A8281A977}"/>
              </a:ext>
            </a:extLst>
          </p:cNvPr>
          <p:cNvGraphicFramePr>
            <a:graphicFrameLocks noGrp="1"/>
          </p:cNvGraphicFramePr>
          <p:nvPr>
            <p:extLst>
              <p:ext uri="{D42A27DB-BD31-4B8C-83A1-F6EECF244321}">
                <p14:modId xmlns:p14="http://schemas.microsoft.com/office/powerpoint/2010/main" val="4223903906"/>
              </p:ext>
            </p:extLst>
          </p:nvPr>
        </p:nvGraphicFramePr>
        <p:xfrm>
          <a:off x="361408" y="2752304"/>
          <a:ext cx="7822881" cy="2291352"/>
        </p:xfrm>
        <a:graphic>
          <a:graphicData uri="http://schemas.openxmlformats.org/drawingml/2006/table">
            <a:tbl>
              <a:tblPr>
                <a:tableStyleId>{5C22544A-7EE6-4342-B048-85BDC9FD1C3A}</a:tableStyleId>
              </a:tblPr>
              <a:tblGrid>
                <a:gridCol w="1203520">
                  <a:extLst>
                    <a:ext uri="{9D8B030D-6E8A-4147-A177-3AD203B41FA5}">
                      <a16:colId xmlns:a16="http://schemas.microsoft.com/office/drawing/2014/main" val="2040492698"/>
                    </a:ext>
                  </a:extLst>
                </a:gridCol>
                <a:gridCol w="988606">
                  <a:extLst>
                    <a:ext uri="{9D8B030D-6E8A-4147-A177-3AD203B41FA5}">
                      <a16:colId xmlns:a16="http://schemas.microsoft.com/office/drawing/2014/main" val="4138211962"/>
                    </a:ext>
                  </a:extLst>
                </a:gridCol>
                <a:gridCol w="1225011">
                  <a:extLst>
                    <a:ext uri="{9D8B030D-6E8A-4147-A177-3AD203B41FA5}">
                      <a16:colId xmlns:a16="http://schemas.microsoft.com/office/drawing/2014/main" val="1715883797"/>
                    </a:ext>
                  </a:extLst>
                </a:gridCol>
                <a:gridCol w="1031588">
                  <a:extLst>
                    <a:ext uri="{9D8B030D-6E8A-4147-A177-3AD203B41FA5}">
                      <a16:colId xmlns:a16="http://schemas.microsoft.com/office/drawing/2014/main" val="3606920699"/>
                    </a:ext>
                  </a:extLst>
                </a:gridCol>
                <a:gridCol w="1031588">
                  <a:extLst>
                    <a:ext uri="{9D8B030D-6E8A-4147-A177-3AD203B41FA5}">
                      <a16:colId xmlns:a16="http://schemas.microsoft.com/office/drawing/2014/main" val="3649928279"/>
                    </a:ext>
                  </a:extLst>
                </a:gridCol>
                <a:gridCol w="1310980">
                  <a:extLst>
                    <a:ext uri="{9D8B030D-6E8A-4147-A177-3AD203B41FA5}">
                      <a16:colId xmlns:a16="http://schemas.microsoft.com/office/drawing/2014/main" val="3623702919"/>
                    </a:ext>
                  </a:extLst>
                </a:gridCol>
                <a:gridCol w="1031588">
                  <a:extLst>
                    <a:ext uri="{9D8B030D-6E8A-4147-A177-3AD203B41FA5}">
                      <a16:colId xmlns:a16="http://schemas.microsoft.com/office/drawing/2014/main" val="1425104494"/>
                    </a:ext>
                  </a:extLst>
                </a:gridCol>
              </a:tblGrid>
              <a:tr h="572838">
                <a:tc>
                  <a:txBody>
                    <a:bodyPr/>
                    <a:lstStyle/>
                    <a:p>
                      <a:pPr algn="l" fontAlgn="b"/>
                      <a:r>
                        <a:rPr lang="en-IN" sz="1600" u="none" strike="noStrike" dirty="0">
                          <a:effectLst/>
                        </a:rPr>
                        <a:t>Parameter</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co_eff</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std_error</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z</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 P&gt;|z|</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 [0.025      </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0.975]</a:t>
                      </a:r>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0773358"/>
                  </a:ext>
                </a:extLst>
              </a:tr>
              <a:tr h="572838">
                <a:tc>
                  <a:txBody>
                    <a:bodyPr/>
                    <a:lstStyle/>
                    <a:p>
                      <a:pPr algn="l" fontAlgn="b"/>
                      <a:r>
                        <a:rPr lang="en-IN" sz="1800" b="1" u="none" strike="noStrike" dirty="0">
                          <a:effectLst/>
                          <a:highlight>
                            <a:srgbClr val="E2EFDA"/>
                          </a:highlight>
                        </a:rPr>
                        <a:t>Intercept</a:t>
                      </a:r>
                      <a:endParaRPr lang="en-IN" sz="1800" b="1" i="0" u="none" strike="noStrike" dirty="0">
                        <a:solidFill>
                          <a:srgbClr val="000000"/>
                        </a:solidFill>
                        <a:effectLst/>
                        <a:highlight>
                          <a:srgbClr val="E2EFDA"/>
                        </a:highlight>
                        <a:latin typeface="Calibri" panose="020F0502020204030204" pitchFamily="34" charset="0"/>
                      </a:endParaRPr>
                    </a:p>
                  </a:txBody>
                  <a:tcPr marL="7620" marR="7620" marT="7620" marB="0" anchor="b"/>
                </a:tc>
                <a:tc>
                  <a:txBody>
                    <a:bodyPr/>
                    <a:lstStyle/>
                    <a:p>
                      <a:pPr algn="r" fontAlgn="ctr"/>
                      <a:r>
                        <a:rPr lang="en-IN" sz="1800" b="1" u="none" strike="noStrike" dirty="0">
                          <a:effectLst/>
                          <a:highlight>
                            <a:srgbClr val="E2EFDA"/>
                          </a:highlight>
                        </a:rPr>
                        <a:t>-0.1</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0.41</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0.041</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0.968</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-0.787</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0.82</a:t>
                      </a:r>
                      <a:endParaRPr lang="en-IN" sz="1800" b="1" i="0" u="none" strike="noStrike" dirty="0">
                        <a:solidFill>
                          <a:srgbClr val="000000"/>
                        </a:solidFill>
                        <a:effectLst/>
                        <a:highlight>
                          <a:srgbClr val="E2EFDA"/>
                        </a:highlight>
                        <a:latin typeface="Arial Unicode MS"/>
                      </a:endParaRPr>
                    </a:p>
                  </a:txBody>
                  <a:tcPr marL="7620" marR="7620" marT="7620" marB="0" anchor="ctr"/>
                </a:tc>
                <a:extLst>
                  <a:ext uri="{0D108BD9-81ED-4DB2-BD59-A6C34878D82A}">
                    <a16:rowId xmlns:a16="http://schemas.microsoft.com/office/drawing/2014/main" val="2525770410"/>
                  </a:ext>
                </a:extLst>
              </a:tr>
              <a:tr h="572838">
                <a:tc>
                  <a:txBody>
                    <a:bodyPr/>
                    <a:lstStyle/>
                    <a:p>
                      <a:pPr algn="l" fontAlgn="b"/>
                      <a:r>
                        <a:rPr lang="en-IN" sz="1800" b="1" u="none" strike="noStrike" dirty="0" err="1">
                          <a:effectLst/>
                        </a:rPr>
                        <a:t>Altersgruppe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ctr"/>
                      <a:r>
                        <a:rPr lang="en-IN" sz="1800" b="1" u="none" strike="noStrike" dirty="0">
                          <a:effectLst/>
                        </a:rPr>
                        <a:t>0.38</a:t>
                      </a:r>
                      <a:endParaRPr lang="en-IN" sz="1800" b="1" i="0" u="none" strike="noStrike" dirty="0">
                        <a:solidFill>
                          <a:srgbClr val="000000"/>
                        </a:solidFill>
                        <a:effectLst/>
                        <a:latin typeface="Arial Unicode MS"/>
                      </a:endParaRPr>
                    </a:p>
                  </a:txBody>
                  <a:tcPr marL="7620" marR="7620" marT="7620" marB="0" anchor="ctr"/>
                </a:tc>
                <a:tc>
                  <a:txBody>
                    <a:bodyPr/>
                    <a:lstStyle/>
                    <a:p>
                      <a:pPr algn="r" fontAlgn="ctr"/>
                      <a:r>
                        <a:rPr lang="en-IN" sz="1800" b="1" u="none" strike="noStrike" dirty="0">
                          <a:effectLst/>
                        </a:rPr>
                        <a:t>0.263</a:t>
                      </a:r>
                      <a:endParaRPr lang="en-IN" sz="1800" b="1" i="0" u="none" strike="noStrike" dirty="0">
                        <a:solidFill>
                          <a:srgbClr val="000000"/>
                        </a:solidFill>
                        <a:effectLst/>
                        <a:latin typeface="Arial Unicode MS"/>
                      </a:endParaRPr>
                    </a:p>
                  </a:txBody>
                  <a:tcPr marL="7620" marR="7620" marT="7620" marB="0" anchor="ctr"/>
                </a:tc>
                <a:tc>
                  <a:txBody>
                    <a:bodyPr/>
                    <a:lstStyle/>
                    <a:p>
                      <a:pPr algn="r" fontAlgn="ctr"/>
                      <a:r>
                        <a:rPr lang="en-IN" sz="1800" b="1" u="none" strike="noStrike" dirty="0">
                          <a:effectLst/>
                        </a:rPr>
                        <a:t>1.402</a:t>
                      </a:r>
                      <a:endParaRPr lang="en-IN" sz="1800" b="1" i="0" u="none" strike="noStrike" dirty="0">
                        <a:solidFill>
                          <a:srgbClr val="000000"/>
                        </a:solidFill>
                        <a:effectLst/>
                        <a:latin typeface="Arial Unicode MS"/>
                      </a:endParaRPr>
                    </a:p>
                  </a:txBody>
                  <a:tcPr marL="7620" marR="7620" marT="7620" marB="0" anchor="ctr"/>
                </a:tc>
                <a:tc>
                  <a:txBody>
                    <a:bodyPr/>
                    <a:lstStyle/>
                    <a:p>
                      <a:pPr algn="r" fontAlgn="ctr"/>
                      <a:r>
                        <a:rPr lang="en-IN" sz="1800" b="1" u="none" strike="noStrike" dirty="0">
                          <a:effectLst/>
                        </a:rPr>
                        <a:t>0.161</a:t>
                      </a:r>
                      <a:endParaRPr lang="en-IN" sz="1800" b="1" i="0" u="none" strike="noStrike" dirty="0">
                        <a:solidFill>
                          <a:srgbClr val="000000"/>
                        </a:solidFill>
                        <a:effectLst/>
                        <a:latin typeface="Arial Unicode MS"/>
                      </a:endParaRPr>
                    </a:p>
                  </a:txBody>
                  <a:tcPr marL="7620" marR="7620" marT="7620" marB="0" anchor="ctr"/>
                </a:tc>
                <a:tc>
                  <a:txBody>
                    <a:bodyPr/>
                    <a:lstStyle/>
                    <a:p>
                      <a:pPr algn="r" fontAlgn="ctr"/>
                      <a:r>
                        <a:rPr lang="en-IN" sz="1800" b="1" u="none" strike="noStrike" dirty="0">
                          <a:effectLst/>
                        </a:rPr>
                        <a:t>-0.147</a:t>
                      </a:r>
                      <a:endParaRPr lang="en-IN" sz="1800" b="1" i="0" u="none" strike="noStrike" dirty="0">
                        <a:solidFill>
                          <a:srgbClr val="000000"/>
                        </a:solidFill>
                        <a:effectLst/>
                        <a:latin typeface="Arial Unicode MS"/>
                      </a:endParaRPr>
                    </a:p>
                  </a:txBody>
                  <a:tcPr marL="7620" marR="7620" marT="7620" marB="0" anchor="ctr"/>
                </a:tc>
                <a:tc>
                  <a:txBody>
                    <a:bodyPr/>
                    <a:lstStyle/>
                    <a:p>
                      <a:pPr algn="r" fontAlgn="ctr"/>
                      <a:r>
                        <a:rPr lang="en-IN" sz="1800" b="1" u="none" strike="noStrike" dirty="0">
                          <a:effectLst/>
                        </a:rPr>
                        <a:t>0.885</a:t>
                      </a:r>
                      <a:endParaRPr lang="en-IN" sz="1800" b="1" i="0" u="none" strike="noStrike" dirty="0">
                        <a:solidFill>
                          <a:srgbClr val="000000"/>
                        </a:solidFill>
                        <a:effectLst/>
                        <a:latin typeface="Arial Unicode MS"/>
                      </a:endParaRPr>
                    </a:p>
                  </a:txBody>
                  <a:tcPr marL="7620" marR="7620" marT="7620" marB="0" anchor="ctr"/>
                </a:tc>
                <a:extLst>
                  <a:ext uri="{0D108BD9-81ED-4DB2-BD59-A6C34878D82A}">
                    <a16:rowId xmlns:a16="http://schemas.microsoft.com/office/drawing/2014/main" val="3604491613"/>
                  </a:ext>
                </a:extLst>
              </a:tr>
              <a:tr h="572838">
                <a:tc>
                  <a:txBody>
                    <a:bodyPr/>
                    <a:lstStyle/>
                    <a:p>
                      <a:pPr algn="l" fontAlgn="b"/>
                      <a:r>
                        <a:rPr lang="en-IN" sz="1800" b="1" u="none" strike="noStrike" dirty="0" err="1">
                          <a:effectLst/>
                        </a:rPr>
                        <a:t>Geschlecht</a:t>
                      </a:r>
                      <a:endParaRPr lang="en-IN" sz="1800" b="1" i="0" u="none" strike="noStrike" dirty="0">
                        <a:solidFill>
                          <a:srgbClr val="000000"/>
                        </a:solidFill>
                        <a:effectLst/>
                        <a:highlight>
                          <a:srgbClr val="E2EFDA"/>
                        </a:highlight>
                        <a:latin typeface="Calibri" panose="020F0502020204030204" pitchFamily="34" charset="0"/>
                      </a:endParaRPr>
                    </a:p>
                  </a:txBody>
                  <a:tcPr marL="7620" marR="7620" marT="7620" marB="0" anchor="b"/>
                </a:tc>
                <a:tc>
                  <a:txBody>
                    <a:bodyPr/>
                    <a:lstStyle/>
                    <a:p>
                      <a:pPr algn="r" fontAlgn="ctr"/>
                      <a:r>
                        <a:rPr lang="en-IN" sz="1800" b="1" u="none" strike="noStrike" dirty="0">
                          <a:effectLst/>
                          <a:highlight>
                            <a:srgbClr val="E2EFDA"/>
                          </a:highlight>
                        </a:rPr>
                        <a:t>-1.08</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0.366</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-3.322</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0.001</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-1.932</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-0.498</a:t>
                      </a:r>
                      <a:endParaRPr lang="en-IN" sz="1800" b="1" i="0" u="none" strike="noStrike" dirty="0">
                        <a:solidFill>
                          <a:srgbClr val="000000"/>
                        </a:solidFill>
                        <a:effectLst/>
                        <a:highlight>
                          <a:srgbClr val="E2EFDA"/>
                        </a:highlight>
                        <a:latin typeface="Arial Unicode MS"/>
                      </a:endParaRPr>
                    </a:p>
                  </a:txBody>
                  <a:tcPr marL="7620" marR="7620" marT="7620" marB="0" anchor="ctr"/>
                </a:tc>
                <a:extLst>
                  <a:ext uri="{0D108BD9-81ED-4DB2-BD59-A6C34878D82A}">
                    <a16:rowId xmlns:a16="http://schemas.microsoft.com/office/drawing/2014/main" val="4132413082"/>
                  </a:ext>
                </a:extLst>
              </a:tr>
            </a:tbl>
          </a:graphicData>
        </a:graphic>
      </p:graphicFrame>
      <p:sp>
        <p:nvSpPr>
          <p:cNvPr id="8" name="TextBox 7">
            <a:extLst>
              <a:ext uri="{FF2B5EF4-FFF2-40B4-BE49-F238E27FC236}">
                <a16:creationId xmlns:a16="http://schemas.microsoft.com/office/drawing/2014/main" id="{8901597A-58BA-A707-2B8C-F979421B7A19}"/>
              </a:ext>
            </a:extLst>
          </p:cNvPr>
          <p:cNvSpPr txBox="1"/>
          <p:nvPr/>
        </p:nvSpPr>
        <p:spPr>
          <a:xfrm>
            <a:off x="623240" y="5335188"/>
            <a:ext cx="6096000" cy="923330"/>
          </a:xfrm>
          <a:prstGeom prst="rect">
            <a:avLst/>
          </a:prstGeom>
          <a:noFill/>
        </p:spPr>
        <p:txBody>
          <a:bodyPr wrap="square">
            <a:spAutoFit/>
          </a:bodyPr>
          <a:lstStyle/>
          <a:p>
            <a:r>
              <a:rPr lang="en-US" altLang="en-US" b="1" dirty="0"/>
              <a:t>Logit </a:t>
            </a:r>
            <a:r>
              <a:rPr lang="en-US" altLang="en-US" b="1" dirty="0" err="1"/>
              <a:t>Gleichung</a:t>
            </a:r>
            <a:r>
              <a:rPr lang="en-US" altLang="en-US" b="1" dirty="0"/>
              <a:t>:</a:t>
            </a:r>
          </a:p>
          <a:p>
            <a:endParaRPr lang="en-US" altLang="en-US" b="1" dirty="0"/>
          </a:p>
          <a:p>
            <a:r>
              <a:rPr lang="en-US" altLang="en-US" b="1" dirty="0"/>
              <a:t>Logit(P) = -0.1 + (-1.08 . Gender) </a:t>
            </a:r>
          </a:p>
        </p:txBody>
      </p:sp>
      <p:sp>
        <p:nvSpPr>
          <p:cNvPr id="9" name="TextBox 8">
            <a:extLst>
              <a:ext uri="{FF2B5EF4-FFF2-40B4-BE49-F238E27FC236}">
                <a16:creationId xmlns:a16="http://schemas.microsoft.com/office/drawing/2014/main" id="{6A1423EA-1569-D44E-DE78-74ADA3971825}"/>
              </a:ext>
            </a:extLst>
          </p:cNvPr>
          <p:cNvSpPr txBox="1"/>
          <p:nvPr/>
        </p:nvSpPr>
        <p:spPr>
          <a:xfrm>
            <a:off x="377559" y="6472250"/>
            <a:ext cx="3724033" cy="369332"/>
          </a:xfrm>
          <a:prstGeom prst="rect">
            <a:avLst/>
          </a:prstGeom>
          <a:noFill/>
        </p:spPr>
        <p:txBody>
          <a:bodyPr wrap="none" rtlCol="0">
            <a:spAutoFit/>
          </a:bodyPr>
          <a:lstStyle/>
          <a:p>
            <a:r>
              <a:rPr lang="en-IN" dirty="0"/>
              <a:t>P – Possible outcome (Solved/Not solved)</a:t>
            </a:r>
          </a:p>
        </p:txBody>
      </p:sp>
      <p:sp>
        <p:nvSpPr>
          <p:cNvPr id="10" name="TextBox 9">
            <a:extLst>
              <a:ext uri="{FF2B5EF4-FFF2-40B4-BE49-F238E27FC236}">
                <a16:creationId xmlns:a16="http://schemas.microsoft.com/office/drawing/2014/main" id="{2D4FE18F-136A-89E6-E4DE-3B844AE7F9C1}"/>
              </a:ext>
            </a:extLst>
          </p:cNvPr>
          <p:cNvSpPr txBox="1"/>
          <p:nvPr/>
        </p:nvSpPr>
        <p:spPr>
          <a:xfrm>
            <a:off x="1858461" y="5043656"/>
            <a:ext cx="4022255" cy="369332"/>
          </a:xfrm>
          <a:prstGeom prst="rect">
            <a:avLst/>
          </a:prstGeom>
          <a:noFill/>
        </p:spPr>
        <p:txBody>
          <a:bodyPr wrap="none" rtlCol="0">
            <a:spAutoFit/>
          </a:bodyPr>
          <a:lstStyle/>
          <a:p>
            <a:r>
              <a:rPr lang="de-DE" dirty="0"/>
              <a:t>Ergebnistabelle für die logistische Regression</a:t>
            </a:r>
            <a:endParaRPr lang="en-IN" dirty="0"/>
          </a:p>
        </p:txBody>
      </p:sp>
      <p:pic>
        <p:nvPicPr>
          <p:cNvPr id="11" name="Picture 10">
            <a:extLst>
              <a:ext uri="{FF2B5EF4-FFF2-40B4-BE49-F238E27FC236}">
                <a16:creationId xmlns:a16="http://schemas.microsoft.com/office/drawing/2014/main" id="{795C1159-87AE-0AAA-263B-C8847EC1335E}"/>
              </a:ext>
            </a:extLst>
          </p:cNvPr>
          <p:cNvPicPr>
            <a:picLocks noChangeAspect="1"/>
          </p:cNvPicPr>
          <p:nvPr/>
        </p:nvPicPr>
        <p:blipFill>
          <a:blip r:embed="rId3"/>
          <a:stretch>
            <a:fillRect/>
          </a:stretch>
        </p:blipFill>
        <p:spPr>
          <a:xfrm>
            <a:off x="8523183" y="836640"/>
            <a:ext cx="3668817" cy="2897364"/>
          </a:xfrm>
          <a:prstGeom prst="rect">
            <a:avLst/>
          </a:prstGeom>
        </p:spPr>
      </p:pic>
      <p:sp>
        <p:nvSpPr>
          <p:cNvPr id="12" name="TextBox 11">
            <a:extLst>
              <a:ext uri="{FF2B5EF4-FFF2-40B4-BE49-F238E27FC236}">
                <a16:creationId xmlns:a16="http://schemas.microsoft.com/office/drawing/2014/main" id="{2D41DB3B-2503-9D80-DD7A-36724C6606C5}"/>
              </a:ext>
            </a:extLst>
          </p:cNvPr>
          <p:cNvSpPr txBox="1"/>
          <p:nvPr/>
        </p:nvSpPr>
        <p:spPr>
          <a:xfrm>
            <a:off x="8775584" y="4074160"/>
            <a:ext cx="3164013" cy="2308324"/>
          </a:xfrm>
          <a:prstGeom prst="rect">
            <a:avLst/>
          </a:prstGeom>
          <a:noFill/>
        </p:spPr>
        <p:txBody>
          <a:bodyPr wrap="square" rtlCol="0">
            <a:spAutoFit/>
          </a:bodyPr>
          <a:lstStyle/>
          <a:p>
            <a:r>
              <a:rPr lang="de-DE" sz="2400" b="1" dirty="0">
                <a:solidFill>
                  <a:srgbClr val="292929"/>
                </a:solidFill>
              </a:rPr>
              <a:t>Output – Wahrscheinlichkeit, eine Aufgabe richtig zu lösen</a:t>
            </a:r>
          </a:p>
          <a:p>
            <a:endParaRPr lang="de-DE" sz="2400" b="1" dirty="0">
              <a:solidFill>
                <a:srgbClr val="292929"/>
              </a:solidFill>
            </a:endParaRPr>
          </a:p>
          <a:p>
            <a:r>
              <a:rPr lang="de-DE" sz="2400" b="1" dirty="0">
                <a:solidFill>
                  <a:srgbClr val="292929"/>
                </a:solidFill>
              </a:rPr>
              <a:t>Input – (Altersgruppe, Geschlecht)</a:t>
            </a:r>
            <a:endParaRPr lang="en-IN" sz="2400" dirty="0">
              <a:solidFill>
                <a:srgbClr val="292929"/>
              </a:solidFill>
            </a:endParaRPr>
          </a:p>
        </p:txBody>
      </p:sp>
    </p:spTree>
    <p:extLst>
      <p:ext uri="{BB962C8B-B14F-4D97-AF65-F5344CB8AC3E}">
        <p14:creationId xmlns:p14="http://schemas.microsoft.com/office/powerpoint/2010/main" val="69390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CC3047-C28F-4162-AE7D-59A90AE4C315}"/>
              </a:ext>
            </a:extLst>
          </p:cNvPr>
          <p:cNvSpPr>
            <a:spLocks noGrp="1"/>
          </p:cNvSpPr>
          <p:nvPr>
            <p:ph type="sldNum" sz="quarter" idx="4"/>
          </p:nvPr>
        </p:nvSpPr>
        <p:spPr/>
        <p:txBody>
          <a:bodyPr/>
          <a:lstStyle/>
          <a:p>
            <a:fld id="{B2A270D6-16D9-3545-A4B3-7DC4494D58DE}" type="slidenum">
              <a:rPr lang="de-DE" smtClean="0"/>
              <a:pPr/>
              <a:t>15</a:t>
            </a:fld>
            <a:endParaRPr lang="de-DE" dirty="0"/>
          </a:p>
        </p:txBody>
      </p:sp>
      <p:sp>
        <p:nvSpPr>
          <p:cNvPr id="3" name="Text Placeholder 2">
            <a:extLst>
              <a:ext uri="{FF2B5EF4-FFF2-40B4-BE49-F238E27FC236}">
                <a16:creationId xmlns:a16="http://schemas.microsoft.com/office/drawing/2014/main" id="{F392B6B4-EF5E-E1E7-E07A-3570C1F98A33}"/>
              </a:ext>
            </a:extLst>
          </p:cNvPr>
          <p:cNvSpPr>
            <a:spLocks noGrp="1"/>
          </p:cNvSpPr>
          <p:nvPr>
            <p:ph type="body" sz="quarter" idx="13"/>
          </p:nvPr>
        </p:nvSpPr>
        <p:spPr>
          <a:xfrm>
            <a:off x="368862" y="1052670"/>
            <a:ext cx="11415928" cy="885371"/>
          </a:xfrm>
        </p:spPr>
        <p:txBody>
          <a:bodyPr/>
          <a:lstStyle/>
          <a:p>
            <a:r>
              <a:rPr lang="en-IN" b="1" dirty="0">
                <a:solidFill>
                  <a:schemeClr val="bg2"/>
                </a:solidFill>
              </a:rPr>
              <a:t>2.    </a:t>
            </a:r>
            <a:r>
              <a:rPr lang="en-IN" b="1" dirty="0"/>
              <a:t>Decision Tree</a:t>
            </a:r>
          </a:p>
          <a:p>
            <a:endParaRPr lang="en-IN" dirty="0"/>
          </a:p>
        </p:txBody>
      </p:sp>
      <p:sp>
        <p:nvSpPr>
          <p:cNvPr id="7" name="TextBox 6">
            <a:extLst>
              <a:ext uri="{FF2B5EF4-FFF2-40B4-BE49-F238E27FC236}">
                <a16:creationId xmlns:a16="http://schemas.microsoft.com/office/drawing/2014/main" id="{DC89AC02-6924-4563-9416-1242F5E99758}"/>
              </a:ext>
            </a:extLst>
          </p:cNvPr>
          <p:cNvSpPr txBox="1"/>
          <p:nvPr/>
        </p:nvSpPr>
        <p:spPr>
          <a:xfrm>
            <a:off x="263190" y="1536038"/>
            <a:ext cx="8833059" cy="701731"/>
          </a:xfrm>
          <a:prstGeom prst="rect">
            <a:avLst/>
          </a:prstGeom>
          <a:noFill/>
        </p:spPr>
        <p:txBody>
          <a:bodyPr wrap="none" rtlCol="0">
            <a:spAutoFit/>
          </a:bodyPr>
          <a:lstStyle/>
          <a:p>
            <a:pPr marL="457200" indent="-457200">
              <a:lnSpc>
                <a:spcPct val="90000"/>
              </a:lnSpc>
              <a:spcBef>
                <a:spcPts val="1000"/>
              </a:spcBef>
              <a:buClr>
                <a:srgbClr val="83B81A"/>
              </a:buClr>
              <a:buFont typeface="Arial" panose="020B0604020202020204" pitchFamily="34" charset="0"/>
              <a:buChar char="•"/>
            </a:pPr>
            <a:r>
              <a:rPr lang="de-DE" sz="2400" dirty="0">
                <a:solidFill>
                  <a:srgbClr val="292929"/>
                </a:solidFill>
              </a:rPr>
              <a:t>Die Genauigkeit von DT lag bei etwa 72 % bei einer Testgröße von 20 %.</a:t>
            </a:r>
            <a:endParaRPr lang="en-IN" dirty="0"/>
          </a:p>
          <a:p>
            <a:pPr marL="285750" indent="-285750">
              <a:buFont typeface="Wingdings" panose="05000000000000000000" pitchFamily="2" charset="2"/>
              <a:buChar char="§"/>
            </a:pPr>
            <a:endParaRPr lang="en-IN" dirty="0"/>
          </a:p>
        </p:txBody>
      </p:sp>
      <p:pic>
        <p:nvPicPr>
          <p:cNvPr id="5" name="Picture 4">
            <a:extLst>
              <a:ext uri="{FF2B5EF4-FFF2-40B4-BE49-F238E27FC236}">
                <a16:creationId xmlns:a16="http://schemas.microsoft.com/office/drawing/2014/main" id="{E29CB77A-11AA-EC7B-3528-BFC472A53D17}"/>
              </a:ext>
            </a:extLst>
          </p:cNvPr>
          <p:cNvPicPr>
            <a:picLocks noChangeAspect="1"/>
          </p:cNvPicPr>
          <p:nvPr/>
        </p:nvPicPr>
        <p:blipFill>
          <a:blip r:embed="rId3"/>
          <a:stretch>
            <a:fillRect/>
          </a:stretch>
        </p:blipFill>
        <p:spPr>
          <a:xfrm>
            <a:off x="2552636" y="1987086"/>
            <a:ext cx="2736380" cy="1094552"/>
          </a:xfrm>
          <a:prstGeom prst="rect">
            <a:avLst/>
          </a:prstGeom>
        </p:spPr>
      </p:pic>
      <p:pic>
        <p:nvPicPr>
          <p:cNvPr id="9" name="Picture 8">
            <a:extLst>
              <a:ext uri="{FF2B5EF4-FFF2-40B4-BE49-F238E27FC236}">
                <a16:creationId xmlns:a16="http://schemas.microsoft.com/office/drawing/2014/main" id="{1CF3647F-49EF-56DA-41FB-C8353FCC2E3E}"/>
              </a:ext>
            </a:extLst>
          </p:cNvPr>
          <p:cNvPicPr>
            <a:picLocks noChangeAspect="1"/>
          </p:cNvPicPr>
          <p:nvPr/>
        </p:nvPicPr>
        <p:blipFill>
          <a:blip r:embed="rId4"/>
          <a:stretch>
            <a:fillRect/>
          </a:stretch>
        </p:blipFill>
        <p:spPr>
          <a:xfrm>
            <a:off x="1055300" y="3636719"/>
            <a:ext cx="1368190" cy="912125"/>
          </a:xfrm>
          <a:prstGeom prst="rect">
            <a:avLst/>
          </a:prstGeom>
        </p:spPr>
      </p:pic>
      <p:pic>
        <p:nvPicPr>
          <p:cNvPr id="11" name="Picture 10">
            <a:extLst>
              <a:ext uri="{FF2B5EF4-FFF2-40B4-BE49-F238E27FC236}">
                <a16:creationId xmlns:a16="http://schemas.microsoft.com/office/drawing/2014/main" id="{F141F37B-5650-AD06-C711-7A976E7AE154}"/>
              </a:ext>
            </a:extLst>
          </p:cNvPr>
          <p:cNvPicPr>
            <a:picLocks noChangeAspect="1"/>
          </p:cNvPicPr>
          <p:nvPr/>
        </p:nvPicPr>
        <p:blipFill>
          <a:blip r:embed="rId5"/>
          <a:stretch>
            <a:fillRect/>
          </a:stretch>
        </p:blipFill>
        <p:spPr>
          <a:xfrm>
            <a:off x="5087860" y="3636719"/>
            <a:ext cx="2978131" cy="978728"/>
          </a:xfrm>
          <a:prstGeom prst="rect">
            <a:avLst/>
          </a:prstGeom>
        </p:spPr>
      </p:pic>
      <p:pic>
        <p:nvPicPr>
          <p:cNvPr id="13" name="Picture 12">
            <a:extLst>
              <a:ext uri="{FF2B5EF4-FFF2-40B4-BE49-F238E27FC236}">
                <a16:creationId xmlns:a16="http://schemas.microsoft.com/office/drawing/2014/main" id="{F9CB9C76-5D04-9CDB-F049-7E200848A433}"/>
              </a:ext>
            </a:extLst>
          </p:cNvPr>
          <p:cNvPicPr>
            <a:picLocks noChangeAspect="1"/>
          </p:cNvPicPr>
          <p:nvPr/>
        </p:nvPicPr>
        <p:blipFill>
          <a:blip r:embed="rId6"/>
          <a:stretch>
            <a:fillRect/>
          </a:stretch>
        </p:blipFill>
        <p:spPr>
          <a:xfrm>
            <a:off x="3920826" y="5145186"/>
            <a:ext cx="1491261" cy="814813"/>
          </a:xfrm>
          <a:prstGeom prst="rect">
            <a:avLst/>
          </a:prstGeom>
        </p:spPr>
      </p:pic>
      <p:pic>
        <p:nvPicPr>
          <p:cNvPr id="15" name="Picture 14">
            <a:extLst>
              <a:ext uri="{FF2B5EF4-FFF2-40B4-BE49-F238E27FC236}">
                <a16:creationId xmlns:a16="http://schemas.microsoft.com/office/drawing/2014/main" id="{C2605F08-3FF9-385B-D1F4-656154A8E12C}"/>
              </a:ext>
            </a:extLst>
          </p:cNvPr>
          <p:cNvPicPr>
            <a:picLocks noChangeAspect="1"/>
          </p:cNvPicPr>
          <p:nvPr/>
        </p:nvPicPr>
        <p:blipFill>
          <a:blip r:embed="rId7"/>
          <a:stretch>
            <a:fillRect/>
          </a:stretch>
        </p:blipFill>
        <p:spPr>
          <a:xfrm>
            <a:off x="7752230" y="5150365"/>
            <a:ext cx="1559787" cy="836174"/>
          </a:xfrm>
          <a:prstGeom prst="rect">
            <a:avLst/>
          </a:prstGeom>
        </p:spPr>
      </p:pic>
      <p:cxnSp>
        <p:nvCxnSpPr>
          <p:cNvPr id="17" name="Straight Arrow Connector 16">
            <a:extLst>
              <a:ext uri="{FF2B5EF4-FFF2-40B4-BE49-F238E27FC236}">
                <a16:creationId xmlns:a16="http://schemas.microsoft.com/office/drawing/2014/main" id="{8E535169-CD7F-A47B-DA81-8E0CADBF7EB9}"/>
              </a:ext>
            </a:extLst>
          </p:cNvPr>
          <p:cNvCxnSpPr/>
          <p:nvPr/>
        </p:nvCxnSpPr>
        <p:spPr>
          <a:xfrm flipH="1">
            <a:off x="2380048" y="3081638"/>
            <a:ext cx="792110" cy="635402"/>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8B17F6C-1CF0-13C3-59EF-77CC47E1C601}"/>
              </a:ext>
            </a:extLst>
          </p:cNvPr>
          <p:cNvCxnSpPr/>
          <p:nvPr/>
        </p:nvCxnSpPr>
        <p:spPr>
          <a:xfrm>
            <a:off x="4666456" y="3081638"/>
            <a:ext cx="1141504" cy="55508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920BB01-2ADA-F2E4-B770-FD90143FF84B}"/>
              </a:ext>
            </a:extLst>
          </p:cNvPr>
          <p:cNvCxnSpPr/>
          <p:nvPr/>
        </p:nvCxnSpPr>
        <p:spPr>
          <a:xfrm flipH="1">
            <a:off x="5289016" y="4640789"/>
            <a:ext cx="1146832" cy="52973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DD063D5-940E-6158-0D88-6E6062AB7B1A}"/>
              </a:ext>
            </a:extLst>
          </p:cNvPr>
          <p:cNvCxnSpPr/>
          <p:nvPr/>
        </p:nvCxnSpPr>
        <p:spPr>
          <a:xfrm>
            <a:off x="6888110" y="4615447"/>
            <a:ext cx="1008140" cy="52973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8E83C8-721E-549A-DF05-981AF31C3B9B}"/>
              </a:ext>
            </a:extLst>
          </p:cNvPr>
          <p:cNvSpPr txBox="1"/>
          <p:nvPr/>
        </p:nvSpPr>
        <p:spPr>
          <a:xfrm>
            <a:off x="8688360" y="1959361"/>
            <a:ext cx="3164013" cy="2308324"/>
          </a:xfrm>
          <a:prstGeom prst="rect">
            <a:avLst/>
          </a:prstGeom>
          <a:noFill/>
        </p:spPr>
        <p:txBody>
          <a:bodyPr wrap="square" rtlCol="0">
            <a:spAutoFit/>
          </a:bodyPr>
          <a:lstStyle/>
          <a:p>
            <a:r>
              <a:rPr lang="de-DE" sz="2400" b="1" dirty="0">
                <a:solidFill>
                  <a:srgbClr val="292929"/>
                </a:solidFill>
              </a:rPr>
              <a:t>Output – Wahrscheinlichkeit, eine Aufgabe richtig zu lösen</a:t>
            </a:r>
          </a:p>
          <a:p>
            <a:endParaRPr lang="de-DE" sz="2400" b="1" dirty="0">
              <a:solidFill>
                <a:srgbClr val="292929"/>
              </a:solidFill>
            </a:endParaRPr>
          </a:p>
          <a:p>
            <a:r>
              <a:rPr lang="de-DE" sz="2400" b="1" dirty="0">
                <a:solidFill>
                  <a:srgbClr val="292929"/>
                </a:solidFill>
              </a:rPr>
              <a:t>Input – (Altersgruppe, Geschlecht)</a:t>
            </a:r>
            <a:endParaRPr lang="en-IN" sz="2400" dirty="0">
              <a:solidFill>
                <a:srgbClr val="292929"/>
              </a:solidFill>
            </a:endParaRPr>
          </a:p>
        </p:txBody>
      </p:sp>
    </p:spTree>
    <p:extLst>
      <p:ext uri="{BB962C8B-B14F-4D97-AF65-F5344CB8AC3E}">
        <p14:creationId xmlns:p14="http://schemas.microsoft.com/office/powerpoint/2010/main" val="169200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AC31AE-08A2-E014-1936-B0580829DCDC}"/>
              </a:ext>
            </a:extLst>
          </p:cNvPr>
          <p:cNvSpPr>
            <a:spLocks noGrp="1"/>
          </p:cNvSpPr>
          <p:nvPr>
            <p:ph type="sldNum" sz="quarter" idx="4"/>
          </p:nvPr>
        </p:nvSpPr>
        <p:spPr/>
        <p:txBody>
          <a:bodyPr/>
          <a:lstStyle/>
          <a:p>
            <a:fld id="{B2A270D6-16D9-3545-A4B3-7DC4494D58DE}" type="slidenum">
              <a:rPr lang="de-DE" smtClean="0"/>
              <a:pPr/>
              <a:t>16</a:t>
            </a:fld>
            <a:endParaRPr lang="de-DE" dirty="0"/>
          </a:p>
        </p:txBody>
      </p:sp>
      <p:sp>
        <p:nvSpPr>
          <p:cNvPr id="3" name="Text Placeholder 2">
            <a:extLst>
              <a:ext uri="{FF2B5EF4-FFF2-40B4-BE49-F238E27FC236}">
                <a16:creationId xmlns:a16="http://schemas.microsoft.com/office/drawing/2014/main" id="{D59DD985-A7CF-76A6-B8F7-B6FBBB0A5D7C}"/>
              </a:ext>
            </a:extLst>
          </p:cNvPr>
          <p:cNvSpPr>
            <a:spLocks noGrp="1"/>
          </p:cNvSpPr>
          <p:nvPr>
            <p:ph type="body" sz="quarter" idx="13"/>
          </p:nvPr>
        </p:nvSpPr>
        <p:spPr>
          <a:xfrm>
            <a:off x="368862" y="1052670"/>
            <a:ext cx="11415928" cy="2267287"/>
          </a:xfrm>
        </p:spPr>
        <p:txBody>
          <a:bodyPr/>
          <a:lstStyle/>
          <a:p>
            <a:pPr marL="457200" indent="-457200">
              <a:lnSpc>
                <a:spcPct val="90000"/>
              </a:lnSpc>
              <a:spcBef>
                <a:spcPts val="1000"/>
              </a:spcBef>
              <a:buClr>
                <a:srgbClr val="83B81A"/>
              </a:buClr>
              <a:buFont typeface="Arial" panose="020B0604020202020204" pitchFamily="34" charset="0"/>
              <a:buChar char="•"/>
            </a:pPr>
            <a:r>
              <a:rPr lang="de-DE" sz="2400" dirty="0"/>
              <a:t>Die Implementierung der „Feature importance“ im erstellten Decision Tree ergab Folgendes:</a:t>
            </a:r>
            <a:endParaRPr lang="en-IN" sz="2400" dirty="0"/>
          </a:p>
          <a:p>
            <a:pPr marL="342900" indent="-342900">
              <a:buFont typeface="+mj-lt"/>
              <a:buAutoNum type="arabicPeriod"/>
            </a:pPr>
            <a:r>
              <a:rPr lang="en-IN" sz="2400" dirty="0"/>
              <a:t>Age group : 9.12%</a:t>
            </a:r>
          </a:p>
          <a:p>
            <a:pPr marL="342900" indent="-342900">
              <a:buFont typeface="+mj-lt"/>
              <a:buAutoNum type="arabicPeriod"/>
            </a:pPr>
            <a:endParaRPr lang="en-IN" sz="2400" dirty="0"/>
          </a:p>
          <a:p>
            <a:pPr marL="342900" indent="-342900">
              <a:buFont typeface="+mj-lt"/>
              <a:buAutoNum type="arabicPeriod"/>
            </a:pPr>
            <a:r>
              <a:rPr lang="en-IN" sz="2400" dirty="0"/>
              <a:t>Gender: 90.8%</a:t>
            </a:r>
          </a:p>
          <a:p>
            <a:endParaRPr lang="en-IN" dirty="0"/>
          </a:p>
        </p:txBody>
      </p:sp>
      <p:sp>
        <p:nvSpPr>
          <p:cNvPr id="4" name="Title 3">
            <a:extLst>
              <a:ext uri="{FF2B5EF4-FFF2-40B4-BE49-F238E27FC236}">
                <a16:creationId xmlns:a16="http://schemas.microsoft.com/office/drawing/2014/main" id="{7EE8FF4E-4EEF-29A6-29C3-0624B4EFD087}"/>
              </a:ext>
            </a:extLst>
          </p:cNvPr>
          <p:cNvSpPr>
            <a:spLocks noGrp="1"/>
          </p:cNvSpPr>
          <p:nvPr>
            <p:ph type="title"/>
          </p:nvPr>
        </p:nvSpPr>
        <p:spPr/>
        <p:txBody>
          <a:bodyPr>
            <a:normAutofit fontScale="90000"/>
          </a:bodyPr>
          <a:lstStyle/>
          <a:p>
            <a:r>
              <a:rPr lang="en-IN" dirty="0"/>
              <a:t>Decision tree result</a:t>
            </a:r>
          </a:p>
        </p:txBody>
      </p:sp>
      <p:pic>
        <p:nvPicPr>
          <p:cNvPr id="5" name="Picture 4">
            <a:extLst>
              <a:ext uri="{FF2B5EF4-FFF2-40B4-BE49-F238E27FC236}">
                <a16:creationId xmlns:a16="http://schemas.microsoft.com/office/drawing/2014/main" id="{BCEB9513-3DB0-61B4-8852-28055B5D0A6A}"/>
              </a:ext>
            </a:extLst>
          </p:cNvPr>
          <p:cNvPicPr>
            <a:picLocks noChangeAspect="1"/>
          </p:cNvPicPr>
          <p:nvPr/>
        </p:nvPicPr>
        <p:blipFill>
          <a:blip r:embed="rId2"/>
          <a:stretch>
            <a:fillRect/>
          </a:stretch>
        </p:blipFill>
        <p:spPr>
          <a:xfrm>
            <a:off x="3959653" y="1916790"/>
            <a:ext cx="7611442" cy="4176580"/>
          </a:xfrm>
          <a:prstGeom prst="rect">
            <a:avLst/>
          </a:prstGeom>
        </p:spPr>
      </p:pic>
    </p:spTree>
    <p:extLst>
      <p:ext uri="{BB962C8B-B14F-4D97-AF65-F5344CB8AC3E}">
        <p14:creationId xmlns:p14="http://schemas.microsoft.com/office/powerpoint/2010/main" val="3643528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17E196-F7EA-9E5E-F29A-98FA001DBDE1}"/>
              </a:ext>
            </a:extLst>
          </p:cNvPr>
          <p:cNvSpPr>
            <a:spLocks noGrp="1"/>
          </p:cNvSpPr>
          <p:nvPr>
            <p:ph type="sldNum" sz="quarter" idx="4"/>
          </p:nvPr>
        </p:nvSpPr>
        <p:spPr/>
        <p:txBody>
          <a:bodyPr/>
          <a:lstStyle/>
          <a:p>
            <a:fld id="{B2A270D6-16D9-3545-A4B3-7DC4494D58DE}" type="slidenum">
              <a:rPr lang="de-DE" smtClean="0"/>
              <a:pPr/>
              <a:t>17</a:t>
            </a:fld>
            <a:endParaRPr lang="de-DE" dirty="0"/>
          </a:p>
        </p:txBody>
      </p:sp>
      <p:sp>
        <p:nvSpPr>
          <p:cNvPr id="3" name="Text Placeholder 2">
            <a:extLst>
              <a:ext uri="{FF2B5EF4-FFF2-40B4-BE49-F238E27FC236}">
                <a16:creationId xmlns:a16="http://schemas.microsoft.com/office/drawing/2014/main" id="{A7D56F53-623E-D64B-1500-41F517E9AF50}"/>
              </a:ext>
            </a:extLst>
          </p:cNvPr>
          <p:cNvSpPr>
            <a:spLocks noGrp="1"/>
          </p:cNvSpPr>
          <p:nvPr>
            <p:ph type="body" sz="quarter" idx="13"/>
          </p:nvPr>
        </p:nvSpPr>
        <p:spPr>
          <a:xfrm>
            <a:off x="368862" y="1052670"/>
            <a:ext cx="4142918" cy="2599686"/>
          </a:xfrm>
        </p:spPr>
        <p:txBody>
          <a:bodyPr/>
          <a:lstStyle/>
          <a:p>
            <a:r>
              <a:rPr lang="de-DE" dirty="0"/>
              <a:t>Genauigkeit: 77 % (Testgröße: 15 %)</a:t>
            </a:r>
          </a:p>
          <a:p>
            <a:endParaRPr lang="de-DE" dirty="0"/>
          </a:p>
          <a:p>
            <a:r>
              <a:rPr lang="de-DE" dirty="0"/>
              <a:t>Koeffizienten:</a:t>
            </a:r>
          </a:p>
          <a:p>
            <a:r>
              <a:rPr lang="de-DE" dirty="0"/>
              <a:t>Altersgruppe = 2,0682e-8</a:t>
            </a:r>
          </a:p>
          <a:p>
            <a:r>
              <a:rPr lang="de-DE" dirty="0"/>
              <a:t>Geschlecht = -0,6535</a:t>
            </a:r>
            <a:endParaRPr lang="en-IN" dirty="0"/>
          </a:p>
        </p:txBody>
      </p:sp>
      <p:sp>
        <p:nvSpPr>
          <p:cNvPr id="4" name="Title 3">
            <a:extLst>
              <a:ext uri="{FF2B5EF4-FFF2-40B4-BE49-F238E27FC236}">
                <a16:creationId xmlns:a16="http://schemas.microsoft.com/office/drawing/2014/main" id="{0703EED9-01F2-C1D2-1B64-13A964BECA08}"/>
              </a:ext>
            </a:extLst>
          </p:cNvPr>
          <p:cNvSpPr>
            <a:spLocks noGrp="1"/>
          </p:cNvSpPr>
          <p:nvPr>
            <p:ph type="title"/>
          </p:nvPr>
        </p:nvSpPr>
        <p:spPr/>
        <p:txBody>
          <a:bodyPr>
            <a:normAutofit fontScale="90000"/>
          </a:bodyPr>
          <a:lstStyle/>
          <a:p>
            <a:r>
              <a:rPr lang="en-IN" dirty="0"/>
              <a:t>3. Support vector machines</a:t>
            </a:r>
          </a:p>
        </p:txBody>
      </p:sp>
      <p:pic>
        <p:nvPicPr>
          <p:cNvPr id="6" name="Picture 5">
            <a:extLst>
              <a:ext uri="{FF2B5EF4-FFF2-40B4-BE49-F238E27FC236}">
                <a16:creationId xmlns:a16="http://schemas.microsoft.com/office/drawing/2014/main" id="{96983D23-F261-FCE5-7E6D-6A6E77C55738}"/>
              </a:ext>
            </a:extLst>
          </p:cNvPr>
          <p:cNvPicPr>
            <a:picLocks noChangeAspect="1"/>
          </p:cNvPicPr>
          <p:nvPr/>
        </p:nvPicPr>
        <p:blipFill>
          <a:blip r:embed="rId3"/>
          <a:stretch>
            <a:fillRect/>
          </a:stretch>
        </p:blipFill>
        <p:spPr>
          <a:xfrm>
            <a:off x="5240817" y="294845"/>
            <a:ext cx="5400750" cy="3854256"/>
          </a:xfrm>
          <a:prstGeom prst="rect">
            <a:avLst/>
          </a:prstGeom>
        </p:spPr>
      </p:pic>
      <p:sp>
        <p:nvSpPr>
          <p:cNvPr id="7" name="TextBox 6">
            <a:extLst>
              <a:ext uri="{FF2B5EF4-FFF2-40B4-BE49-F238E27FC236}">
                <a16:creationId xmlns:a16="http://schemas.microsoft.com/office/drawing/2014/main" id="{81D9802E-ED97-7E8D-81EB-C2E1ED05583F}"/>
              </a:ext>
            </a:extLst>
          </p:cNvPr>
          <p:cNvSpPr txBox="1"/>
          <p:nvPr/>
        </p:nvSpPr>
        <p:spPr>
          <a:xfrm>
            <a:off x="6240020" y="4158436"/>
            <a:ext cx="3164013" cy="2308324"/>
          </a:xfrm>
          <a:prstGeom prst="rect">
            <a:avLst/>
          </a:prstGeom>
          <a:noFill/>
        </p:spPr>
        <p:txBody>
          <a:bodyPr wrap="square" rtlCol="0">
            <a:spAutoFit/>
          </a:bodyPr>
          <a:lstStyle/>
          <a:p>
            <a:r>
              <a:rPr lang="de-DE" sz="2400" b="1" dirty="0">
                <a:solidFill>
                  <a:srgbClr val="292929"/>
                </a:solidFill>
              </a:rPr>
              <a:t>Genauigkeit: 77 % (Testgröße: 15 %)</a:t>
            </a:r>
          </a:p>
          <a:p>
            <a:endParaRPr lang="de-DE" sz="2400" b="1" dirty="0">
              <a:solidFill>
                <a:srgbClr val="292929"/>
              </a:solidFill>
            </a:endParaRPr>
          </a:p>
          <a:p>
            <a:r>
              <a:rPr lang="de-DE" sz="2400" b="1" dirty="0">
                <a:solidFill>
                  <a:srgbClr val="292929"/>
                </a:solidFill>
              </a:rPr>
              <a:t>Koeffizienten:</a:t>
            </a:r>
          </a:p>
          <a:p>
            <a:r>
              <a:rPr lang="de-DE" sz="2400" b="1" dirty="0">
                <a:solidFill>
                  <a:srgbClr val="292929"/>
                </a:solidFill>
              </a:rPr>
              <a:t>Altersgruppe = 2,0682e-8</a:t>
            </a:r>
          </a:p>
          <a:p>
            <a:r>
              <a:rPr lang="de-DE" sz="2400" b="1" dirty="0">
                <a:solidFill>
                  <a:srgbClr val="292929"/>
                </a:solidFill>
              </a:rPr>
              <a:t>Geschlecht = -0,6535</a:t>
            </a:r>
            <a:endParaRPr lang="en-IN" sz="2400" dirty="0">
              <a:solidFill>
                <a:srgbClr val="292929"/>
              </a:solidFill>
            </a:endParaRPr>
          </a:p>
        </p:txBody>
      </p:sp>
    </p:spTree>
    <p:extLst>
      <p:ext uri="{BB962C8B-B14F-4D97-AF65-F5344CB8AC3E}">
        <p14:creationId xmlns:p14="http://schemas.microsoft.com/office/powerpoint/2010/main" val="2992017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380FC7-DC26-0302-0A50-E7ACBF402ABD}"/>
              </a:ext>
            </a:extLst>
          </p:cNvPr>
          <p:cNvSpPr>
            <a:spLocks noGrp="1"/>
          </p:cNvSpPr>
          <p:nvPr>
            <p:ph type="sldNum" sz="quarter" idx="4"/>
          </p:nvPr>
        </p:nvSpPr>
        <p:spPr/>
        <p:txBody>
          <a:bodyPr/>
          <a:lstStyle/>
          <a:p>
            <a:fld id="{B2A270D6-16D9-3545-A4B3-7DC4494D58DE}" type="slidenum">
              <a:rPr lang="de-DE" smtClean="0"/>
              <a:pPr/>
              <a:t>18</a:t>
            </a:fld>
            <a:endParaRPr lang="de-DE" dirty="0"/>
          </a:p>
        </p:txBody>
      </p:sp>
      <p:sp>
        <p:nvSpPr>
          <p:cNvPr id="4" name="Title 3">
            <a:extLst>
              <a:ext uri="{FF2B5EF4-FFF2-40B4-BE49-F238E27FC236}">
                <a16:creationId xmlns:a16="http://schemas.microsoft.com/office/drawing/2014/main" id="{8D6950D8-9BF2-F31B-3DC4-D8BEA67BF937}"/>
              </a:ext>
            </a:extLst>
          </p:cNvPr>
          <p:cNvSpPr>
            <a:spLocks noGrp="1"/>
          </p:cNvSpPr>
          <p:nvPr>
            <p:ph type="title"/>
          </p:nvPr>
        </p:nvSpPr>
        <p:spPr/>
        <p:txBody>
          <a:bodyPr>
            <a:normAutofit fontScale="90000"/>
          </a:bodyPr>
          <a:lstStyle/>
          <a:p>
            <a:r>
              <a:rPr lang="en-IN" b="1" dirty="0" err="1"/>
              <a:t>Diskussion</a:t>
            </a:r>
            <a:r>
              <a:rPr lang="en-IN" b="1" dirty="0"/>
              <a:t> der </a:t>
            </a:r>
            <a:r>
              <a:rPr lang="en-IN" b="1" dirty="0" err="1"/>
              <a:t>Ergebnisse</a:t>
            </a:r>
            <a:endParaRPr lang="en-IN" dirty="0"/>
          </a:p>
        </p:txBody>
      </p:sp>
      <p:sp>
        <p:nvSpPr>
          <p:cNvPr id="5" name="Text Placeholder 4">
            <a:extLst>
              <a:ext uri="{FF2B5EF4-FFF2-40B4-BE49-F238E27FC236}">
                <a16:creationId xmlns:a16="http://schemas.microsoft.com/office/drawing/2014/main" id="{9419DD14-1F1E-74F1-3079-EAE679936C88}"/>
              </a:ext>
            </a:extLst>
          </p:cNvPr>
          <p:cNvSpPr txBox="1">
            <a:spLocks noGrp="1"/>
          </p:cNvSpPr>
          <p:nvPr>
            <p:ph type="body" sz="quarter" idx="13"/>
          </p:nvPr>
        </p:nvSpPr>
        <p:spPr>
          <a:xfrm>
            <a:off x="368300" y="1052513"/>
            <a:ext cx="11415713" cy="3649204"/>
          </a:xfrm>
          <a:prstGeom prst="rect">
            <a:avLst/>
          </a:prstGeom>
          <a:noFill/>
        </p:spPr>
        <p:txBody>
          <a:bodyPr wrap="square" rtlCol="0">
            <a:spAutoFit/>
          </a:bodyPr>
          <a:lstStyle/>
          <a:p>
            <a:r>
              <a:rPr lang="en-IN" b="1" dirty="0"/>
              <a:t>1. Logistic Regression</a:t>
            </a:r>
          </a:p>
          <a:p>
            <a:pPr marL="342900" indent="-342900">
              <a:buFont typeface="+mj-lt"/>
              <a:buAutoNum type="arabicPeriod"/>
            </a:pPr>
            <a:endParaRPr lang="en-IN" b="1" dirty="0"/>
          </a:p>
          <a:p>
            <a:pPr marL="457200" indent="-457200">
              <a:buFont typeface="Wingdings" panose="05000000000000000000" pitchFamily="2" charset="2"/>
              <a:buChar char="Ø"/>
            </a:pPr>
            <a:r>
              <a:rPr lang="de-DE" dirty="0"/>
              <a:t>P-Wert:</a:t>
            </a:r>
          </a:p>
          <a:p>
            <a:pPr marL="457200" indent="-457200">
              <a:buFont typeface="Wingdings" panose="05000000000000000000" pitchFamily="2" charset="2"/>
              <a:buChar char="Ø"/>
            </a:pPr>
            <a:endParaRPr lang="de-DE" dirty="0"/>
          </a:p>
          <a:p>
            <a:r>
              <a:rPr lang="de-DE" dirty="0"/>
              <a:t>		Altersgruppe: 0,161</a:t>
            </a:r>
          </a:p>
          <a:p>
            <a:r>
              <a:rPr lang="de-DE" dirty="0"/>
              <a:t>		Geschlecht: 0,001</a:t>
            </a:r>
          </a:p>
          <a:p>
            <a:pPr marL="457200" indent="-457200">
              <a:buFont typeface="Wingdings" panose="05000000000000000000" pitchFamily="2" charset="2"/>
              <a:buChar char="Ø"/>
            </a:pPr>
            <a:endParaRPr lang="de-DE" dirty="0"/>
          </a:p>
          <a:p>
            <a:pPr marL="457200" indent="-457200">
              <a:buFont typeface="Wingdings" panose="05000000000000000000" pitchFamily="2" charset="2"/>
              <a:buChar char="Ø"/>
            </a:pPr>
            <a:r>
              <a:rPr lang="de-DE" dirty="0"/>
              <a:t>Das Geschlecht ist ein signifikanter Prädiktor für die Lernleistung.</a:t>
            </a:r>
            <a:endParaRPr lang="en-IN" dirty="0"/>
          </a:p>
        </p:txBody>
      </p:sp>
      <p:sp>
        <p:nvSpPr>
          <p:cNvPr id="3" name="TextBox 2">
            <a:extLst>
              <a:ext uri="{FF2B5EF4-FFF2-40B4-BE49-F238E27FC236}">
                <a16:creationId xmlns:a16="http://schemas.microsoft.com/office/drawing/2014/main" id="{B7F5F712-2DF1-BAF4-E8A6-A1BC187B3275}"/>
              </a:ext>
            </a:extLst>
          </p:cNvPr>
          <p:cNvSpPr txBox="1"/>
          <p:nvPr/>
        </p:nvSpPr>
        <p:spPr>
          <a:xfrm>
            <a:off x="368300" y="6445647"/>
            <a:ext cx="2584362" cy="369332"/>
          </a:xfrm>
          <a:prstGeom prst="rect">
            <a:avLst/>
          </a:prstGeom>
          <a:noFill/>
        </p:spPr>
        <p:txBody>
          <a:bodyPr wrap="none" rtlCol="0">
            <a:spAutoFit/>
          </a:bodyPr>
          <a:lstStyle/>
          <a:p>
            <a:r>
              <a:rPr lang="en-IN" dirty="0"/>
              <a:t>Threshold for P-value = 0.05</a:t>
            </a:r>
          </a:p>
        </p:txBody>
      </p:sp>
    </p:spTree>
    <p:extLst>
      <p:ext uri="{BB962C8B-B14F-4D97-AF65-F5344CB8AC3E}">
        <p14:creationId xmlns:p14="http://schemas.microsoft.com/office/powerpoint/2010/main" val="2628608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959B2F-DFC4-97E7-DE74-D390DB9F21B8}"/>
              </a:ext>
            </a:extLst>
          </p:cNvPr>
          <p:cNvSpPr>
            <a:spLocks noGrp="1"/>
          </p:cNvSpPr>
          <p:nvPr>
            <p:ph type="sldNum" sz="quarter" idx="4"/>
          </p:nvPr>
        </p:nvSpPr>
        <p:spPr/>
        <p:txBody>
          <a:bodyPr/>
          <a:lstStyle/>
          <a:p>
            <a:fld id="{B2A270D6-16D9-3545-A4B3-7DC4494D58DE}" type="slidenum">
              <a:rPr lang="de-DE" smtClean="0"/>
              <a:pPr/>
              <a:t>19</a:t>
            </a:fld>
            <a:endParaRPr lang="de-DE" dirty="0"/>
          </a:p>
        </p:txBody>
      </p:sp>
      <p:sp>
        <p:nvSpPr>
          <p:cNvPr id="3" name="Text Placeholder 2">
            <a:extLst>
              <a:ext uri="{FF2B5EF4-FFF2-40B4-BE49-F238E27FC236}">
                <a16:creationId xmlns:a16="http://schemas.microsoft.com/office/drawing/2014/main" id="{82E6ACC4-B390-74BB-163D-63100B029803}"/>
              </a:ext>
            </a:extLst>
          </p:cNvPr>
          <p:cNvSpPr>
            <a:spLocks noGrp="1"/>
          </p:cNvSpPr>
          <p:nvPr>
            <p:ph type="body" sz="quarter" idx="13"/>
          </p:nvPr>
        </p:nvSpPr>
        <p:spPr>
          <a:xfrm>
            <a:off x="368862" y="1052670"/>
            <a:ext cx="11415928" cy="4092402"/>
          </a:xfrm>
        </p:spPr>
        <p:txBody>
          <a:bodyPr/>
          <a:lstStyle/>
          <a:p>
            <a:r>
              <a:rPr lang="en-IN" b="1" dirty="0"/>
              <a:t>2. Decision Tree</a:t>
            </a:r>
          </a:p>
          <a:p>
            <a:endParaRPr lang="en-IN" b="1" dirty="0"/>
          </a:p>
          <a:p>
            <a:pPr marL="342900" indent="-342900">
              <a:buFont typeface="Wingdings" panose="05000000000000000000" pitchFamily="2" charset="2"/>
              <a:buChar char="Ø"/>
            </a:pPr>
            <a:r>
              <a:rPr lang="en-IN" dirty="0" err="1"/>
              <a:t>Wichtigkeitsbewertung</a:t>
            </a:r>
            <a:r>
              <a:rPr lang="en-IN" dirty="0"/>
              <a:t> </a:t>
            </a:r>
            <a:r>
              <a:rPr lang="en-IN" dirty="0" err="1"/>
              <a:t>aus</a:t>
            </a:r>
            <a:r>
              <a:rPr lang="en-IN" dirty="0"/>
              <a:t> der feature importance:</a:t>
            </a:r>
          </a:p>
          <a:p>
            <a:endParaRPr lang="en-IN" dirty="0"/>
          </a:p>
          <a:p>
            <a:pPr marL="1028700" lvl="1" indent="-342900">
              <a:buFont typeface="Wingdings" panose="05000000000000000000" pitchFamily="2" charset="2"/>
              <a:buChar char="Ø"/>
            </a:pPr>
            <a:r>
              <a:rPr lang="de-DE" dirty="0"/>
              <a:t>Altersgruppe </a:t>
            </a:r>
            <a:r>
              <a:rPr lang="en-IN" dirty="0"/>
              <a:t>: 0.09</a:t>
            </a:r>
          </a:p>
          <a:p>
            <a:pPr marL="1028700" lvl="1" indent="-342900">
              <a:buFont typeface="Wingdings" panose="05000000000000000000" pitchFamily="2" charset="2"/>
              <a:buChar char="Ø"/>
            </a:pPr>
            <a:r>
              <a:rPr lang="de-DE" dirty="0"/>
              <a:t>Geschlecht </a:t>
            </a:r>
            <a:r>
              <a:rPr lang="en-IN" dirty="0"/>
              <a:t>: 0.91</a:t>
            </a:r>
          </a:p>
          <a:p>
            <a:endParaRPr lang="en-IN" dirty="0"/>
          </a:p>
          <a:p>
            <a:pPr marL="342900" indent="-342900">
              <a:buFont typeface="Wingdings" panose="05000000000000000000" pitchFamily="2" charset="2"/>
              <a:buChar char="Ø"/>
            </a:pPr>
            <a:r>
              <a:rPr lang="de-DE" dirty="0"/>
              <a:t>Das Geschlecht war erneut ein wichtiger Faktor</a:t>
            </a:r>
            <a:endParaRPr lang="en-IN" dirty="0"/>
          </a:p>
          <a:p>
            <a:pPr lvl="1" indent="0">
              <a:buNone/>
            </a:pPr>
            <a:endParaRPr lang="en-IN" dirty="0"/>
          </a:p>
          <a:p>
            <a:pPr lvl="1" indent="0">
              <a:buNone/>
            </a:pPr>
            <a:r>
              <a:rPr lang="en-IN" dirty="0"/>
              <a:t>	</a:t>
            </a:r>
          </a:p>
        </p:txBody>
      </p:sp>
      <p:sp>
        <p:nvSpPr>
          <p:cNvPr id="4" name="Title 3">
            <a:extLst>
              <a:ext uri="{FF2B5EF4-FFF2-40B4-BE49-F238E27FC236}">
                <a16:creationId xmlns:a16="http://schemas.microsoft.com/office/drawing/2014/main" id="{C04EB0E4-88F3-E0BE-6A28-90AAE3E9967D}"/>
              </a:ext>
            </a:extLst>
          </p:cNvPr>
          <p:cNvSpPr>
            <a:spLocks noGrp="1"/>
          </p:cNvSpPr>
          <p:nvPr>
            <p:ph type="title"/>
          </p:nvPr>
        </p:nvSpPr>
        <p:spPr>
          <a:xfrm>
            <a:off x="368862" y="176213"/>
            <a:ext cx="9327638" cy="443039"/>
          </a:xfrm>
        </p:spPr>
        <p:txBody>
          <a:bodyPr>
            <a:normAutofit fontScale="90000"/>
          </a:bodyPr>
          <a:lstStyle/>
          <a:p>
            <a:r>
              <a:rPr lang="en-IN" b="1" dirty="0" err="1"/>
              <a:t>Diskussion</a:t>
            </a:r>
            <a:r>
              <a:rPr lang="en-IN" b="1" dirty="0"/>
              <a:t> der </a:t>
            </a:r>
            <a:r>
              <a:rPr lang="en-IN" b="1" dirty="0" err="1"/>
              <a:t>Ergebnisse</a:t>
            </a:r>
            <a:endParaRPr lang="en-IN" dirty="0"/>
          </a:p>
        </p:txBody>
      </p:sp>
    </p:spTree>
    <p:extLst>
      <p:ext uri="{BB962C8B-B14F-4D97-AF65-F5344CB8AC3E}">
        <p14:creationId xmlns:p14="http://schemas.microsoft.com/office/powerpoint/2010/main" val="59243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A250-EAB7-28CC-2D58-DADF3A2C49EF}"/>
              </a:ext>
            </a:extLst>
          </p:cNvPr>
          <p:cNvSpPr>
            <a:spLocks noGrp="1"/>
          </p:cNvSpPr>
          <p:nvPr>
            <p:ph type="sldNum" sz="quarter" idx="4"/>
          </p:nvPr>
        </p:nvSpPr>
        <p:spPr/>
        <p:txBody>
          <a:bodyPr/>
          <a:lstStyle/>
          <a:p>
            <a:fld id="{B2A270D6-16D9-3545-A4B3-7DC4494D58DE}" type="slidenum">
              <a:rPr lang="de-DE" smtClean="0"/>
              <a:pPr/>
              <a:t>2</a:t>
            </a:fld>
            <a:endParaRPr lang="de-DE" dirty="0"/>
          </a:p>
        </p:txBody>
      </p:sp>
      <p:sp>
        <p:nvSpPr>
          <p:cNvPr id="3" name="Text Placeholder 2">
            <a:extLst>
              <a:ext uri="{FF2B5EF4-FFF2-40B4-BE49-F238E27FC236}">
                <a16:creationId xmlns:a16="http://schemas.microsoft.com/office/drawing/2014/main" id="{A4B72123-16AA-F847-648E-7FA964C54158}"/>
              </a:ext>
            </a:extLst>
          </p:cNvPr>
          <p:cNvSpPr>
            <a:spLocks noGrp="1"/>
          </p:cNvSpPr>
          <p:nvPr>
            <p:ph type="body" sz="quarter" idx="13"/>
          </p:nvPr>
        </p:nvSpPr>
        <p:spPr>
          <a:xfrm>
            <a:off x="310320" y="1003720"/>
            <a:ext cx="8607538" cy="1346010"/>
          </a:xfrm>
        </p:spPr>
        <p:txBody>
          <a:bodyPr/>
          <a:lstStyle/>
          <a:p>
            <a:pPr marL="342900" indent="-342900">
              <a:buFont typeface="Wingdings" panose="05000000000000000000" pitchFamily="2" charset="2"/>
              <a:buChar char="Ø"/>
            </a:pPr>
            <a:r>
              <a:rPr lang="en-IN" dirty="0"/>
              <a:t>Programme für International Student Assessment (PISA)</a:t>
            </a:r>
          </a:p>
          <a:p>
            <a:pPr marL="342900" indent="-342900">
              <a:buFont typeface="Wingdings" panose="05000000000000000000" pitchFamily="2" charset="2"/>
              <a:buChar char="Ø"/>
            </a:pPr>
            <a:r>
              <a:rPr lang="en-IN" dirty="0"/>
              <a:t>N = 6100, Age = 15 (2022 PISA exam)</a:t>
            </a:r>
          </a:p>
          <a:p>
            <a:endParaRPr lang="en-IN" dirty="0"/>
          </a:p>
        </p:txBody>
      </p:sp>
      <p:sp>
        <p:nvSpPr>
          <p:cNvPr id="4" name="Title 3">
            <a:extLst>
              <a:ext uri="{FF2B5EF4-FFF2-40B4-BE49-F238E27FC236}">
                <a16:creationId xmlns:a16="http://schemas.microsoft.com/office/drawing/2014/main" id="{4805A974-87F4-C47D-71A1-87C016420234}"/>
              </a:ext>
            </a:extLst>
          </p:cNvPr>
          <p:cNvSpPr>
            <a:spLocks noGrp="1"/>
          </p:cNvSpPr>
          <p:nvPr>
            <p:ph type="title"/>
          </p:nvPr>
        </p:nvSpPr>
        <p:spPr/>
        <p:txBody>
          <a:bodyPr>
            <a:normAutofit fontScale="90000"/>
          </a:bodyPr>
          <a:lstStyle/>
          <a:p>
            <a:r>
              <a:rPr lang="en-IN" dirty="0"/>
              <a:t>Motivation</a:t>
            </a:r>
          </a:p>
        </p:txBody>
      </p:sp>
      <p:graphicFrame>
        <p:nvGraphicFramePr>
          <p:cNvPr id="6" name="Chart 5">
            <a:extLst>
              <a:ext uri="{FF2B5EF4-FFF2-40B4-BE49-F238E27FC236}">
                <a16:creationId xmlns:a16="http://schemas.microsoft.com/office/drawing/2014/main" id="{61965885-63F1-78F1-1673-73B60DBCD6DC}"/>
              </a:ext>
            </a:extLst>
          </p:cNvPr>
          <p:cNvGraphicFramePr>
            <a:graphicFrameLocks/>
          </p:cNvGraphicFramePr>
          <p:nvPr>
            <p:extLst>
              <p:ext uri="{D42A27DB-BD31-4B8C-83A1-F6EECF244321}">
                <p14:modId xmlns:p14="http://schemas.microsoft.com/office/powerpoint/2010/main" val="2971686971"/>
              </p:ext>
            </p:extLst>
          </p:nvPr>
        </p:nvGraphicFramePr>
        <p:xfrm>
          <a:off x="1631380" y="1916790"/>
          <a:ext cx="9505320" cy="39374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72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932EC5-FD3C-5B19-1BAF-805327282D92}"/>
              </a:ext>
            </a:extLst>
          </p:cNvPr>
          <p:cNvSpPr>
            <a:spLocks noGrp="1"/>
          </p:cNvSpPr>
          <p:nvPr>
            <p:ph type="sldNum" sz="quarter" idx="4"/>
          </p:nvPr>
        </p:nvSpPr>
        <p:spPr/>
        <p:txBody>
          <a:bodyPr/>
          <a:lstStyle/>
          <a:p>
            <a:fld id="{B2A270D6-16D9-3545-A4B3-7DC4494D58DE}" type="slidenum">
              <a:rPr lang="de-DE" smtClean="0"/>
              <a:pPr/>
              <a:t>20</a:t>
            </a:fld>
            <a:endParaRPr lang="de-DE" dirty="0"/>
          </a:p>
        </p:txBody>
      </p:sp>
      <p:sp>
        <p:nvSpPr>
          <p:cNvPr id="3" name="Text Placeholder 2">
            <a:extLst>
              <a:ext uri="{FF2B5EF4-FFF2-40B4-BE49-F238E27FC236}">
                <a16:creationId xmlns:a16="http://schemas.microsoft.com/office/drawing/2014/main" id="{B31CE9D2-157C-2C2A-AB26-D97F025BC457}"/>
              </a:ext>
            </a:extLst>
          </p:cNvPr>
          <p:cNvSpPr>
            <a:spLocks noGrp="1"/>
          </p:cNvSpPr>
          <p:nvPr>
            <p:ph type="body" sz="quarter" idx="13"/>
          </p:nvPr>
        </p:nvSpPr>
        <p:spPr>
          <a:xfrm>
            <a:off x="337562" y="1052670"/>
            <a:ext cx="11415928" cy="1806648"/>
          </a:xfrm>
        </p:spPr>
        <p:txBody>
          <a:bodyPr/>
          <a:lstStyle/>
          <a:p>
            <a:r>
              <a:rPr lang="en-IN" b="1" dirty="0"/>
              <a:t>3. Support Vector Machines </a:t>
            </a:r>
          </a:p>
          <a:p>
            <a:endParaRPr lang="en-IN" dirty="0"/>
          </a:p>
          <a:p>
            <a:pPr marL="342900" indent="-342900">
              <a:buFont typeface="Wingdings" panose="05000000000000000000" pitchFamily="2" charset="2"/>
              <a:buChar char="Ø"/>
            </a:pPr>
            <a:r>
              <a:rPr lang="de-DE" dirty="0"/>
              <a:t>Der Koeffizient für das Geschlecht war höher als der für die Altersgruppe</a:t>
            </a:r>
            <a:endParaRPr lang="en-IN" dirty="0"/>
          </a:p>
          <a:p>
            <a:pPr marL="342900" indent="-342900">
              <a:buFont typeface="Wingdings" panose="05000000000000000000" pitchFamily="2" charset="2"/>
              <a:buChar char="Ø"/>
            </a:pPr>
            <a:r>
              <a:rPr lang="de-DE" dirty="0"/>
              <a:t>Dies deutet darauf hin, dass das Geschlecht ein wichtiger Prädiktor ist</a:t>
            </a:r>
            <a:endParaRPr lang="en-IN" dirty="0"/>
          </a:p>
        </p:txBody>
      </p:sp>
      <p:sp>
        <p:nvSpPr>
          <p:cNvPr id="4" name="Title 3">
            <a:extLst>
              <a:ext uri="{FF2B5EF4-FFF2-40B4-BE49-F238E27FC236}">
                <a16:creationId xmlns:a16="http://schemas.microsoft.com/office/drawing/2014/main" id="{C04569A5-B94F-1ED6-2B01-901C83BFCA04}"/>
              </a:ext>
            </a:extLst>
          </p:cNvPr>
          <p:cNvSpPr>
            <a:spLocks noGrp="1"/>
          </p:cNvSpPr>
          <p:nvPr>
            <p:ph type="title"/>
          </p:nvPr>
        </p:nvSpPr>
        <p:spPr/>
        <p:txBody>
          <a:bodyPr>
            <a:normAutofit fontScale="90000"/>
          </a:bodyPr>
          <a:lstStyle/>
          <a:p>
            <a:r>
              <a:rPr lang="en-IN" b="1" dirty="0" err="1"/>
              <a:t>Diskussion</a:t>
            </a:r>
            <a:r>
              <a:rPr lang="en-IN" b="1" dirty="0"/>
              <a:t> der </a:t>
            </a:r>
            <a:r>
              <a:rPr lang="en-IN" b="1" dirty="0" err="1"/>
              <a:t>Ergebnisse</a:t>
            </a:r>
            <a:endParaRPr lang="en-IN" dirty="0"/>
          </a:p>
        </p:txBody>
      </p:sp>
    </p:spTree>
    <p:extLst>
      <p:ext uri="{BB962C8B-B14F-4D97-AF65-F5344CB8AC3E}">
        <p14:creationId xmlns:p14="http://schemas.microsoft.com/office/powerpoint/2010/main" val="3299105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0ED264-A92F-B9AE-4235-961FDD012017}"/>
              </a:ext>
            </a:extLst>
          </p:cNvPr>
          <p:cNvSpPr>
            <a:spLocks noGrp="1"/>
          </p:cNvSpPr>
          <p:nvPr>
            <p:ph type="sldNum" sz="quarter" idx="4"/>
          </p:nvPr>
        </p:nvSpPr>
        <p:spPr/>
        <p:txBody>
          <a:bodyPr/>
          <a:lstStyle/>
          <a:p>
            <a:fld id="{B2A270D6-16D9-3545-A4B3-7DC4494D58DE}" type="slidenum">
              <a:rPr lang="de-DE" smtClean="0"/>
              <a:pPr/>
              <a:t>21</a:t>
            </a:fld>
            <a:endParaRPr lang="de-DE" dirty="0"/>
          </a:p>
        </p:txBody>
      </p:sp>
      <p:sp>
        <p:nvSpPr>
          <p:cNvPr id="4" name="Title 3">
            <a:extLst>
              <a:ext uri="{FF2B5EF4-FFF2-40B4-BE49-F238E27FC236}">
                <a16:creationId xmlns:a16="http://schemas.microsoft.com/office/drawing/2014/main" id="{97D3B5F0-8093-06A4-3C28-25DB989E9F3E}"/>
              </a:ext>
            </a:extLst>
          </p:cNvPr>
          <p:cNvSpPr>
            <a:spLocks noGrp="1"/>
          </p:cNvSpPr>
          <p:nvPr>
            <p:ph type="title"/>
          </p:nvPr>
        </p:nvSpPr>
        <p:spPr/>
        <p:txBody>
          <a:bodyPr>
            <a:normAutofit fontScale="90000"/>
          </a:bodyPr>
          <a:lstStyle/>
          <a:p>
            <a:r>
              <a:rPr lang="en-IN" dirty="0"/>
              <a:t>Analyse für </a:t>
            </a:r>
            <a:r>
              <a:rPr lang="en-IN" dirty="0" err="1"/>
              <a:t>präskriptive</a:t>
            </a:r>
            <a:r>
              <a:rPr lang="en-IN" dirty="0"/>
              <a:t> </a:t>
            </a:r>
            <a:r>
              <a:rPr lang="en-IN" dirty="0" err="1"/>
              <a:t>Statistiken</a:t>
            </a:r>
            <a:endParaRPr lang="en-IN" dirty="0"/>
          </a:p>
        </p:txBody>
      </p:sp>
      <p:pic>
        <p:nvPicPr>
          <p:cNvPr id="6" name="Picture 5">
            <a:extLst>
              <a:ext uri="{FF2B5EF4-FFF2-40B4-BE49-F238E27FC236}">
                <a16:creationId xmlns:a16="http://schemas.microsoft.com/office/drawing/2014/main" id="{54D4480F-8248-C876-6BF5-E950E1DCFACC}"/>
              </a:ext>
            </a:extLst>
          </p:cNvPr>
          <p:cNvPicPr>
            <a:picLocks noChangeAspect="1"/>
          </p:cNvPicPr>
          <p:nvPr/>
        </p:nvPicPr>
        <p:blipFill>
          <a:blip r:embed="rId3"/>
          <a:stretch>
            <a:fillRect/>
          </a:stretch>
        </p:blipFill>
        <p:spPr>
          <a:xfrm>
            <a:off x="2495500" y="623072"/>
            <a:ext cx="6048840" cy="4881884"/>
          </a:xfrm>
          <a:prstGeom prst="rect">
            <a:avLst/>
          </a:prstGeom>
        </p:spPr>
      </p:pic>
      <p:sp>
        <p:nvSpPr>
          <p:cNvPr id="9" name="TextBox 8">
            <a:extLst>
              <a:ext uri="{FF2B5EF4-FFF2-40B4-BE49-F238E27FC236}">
                <a16:creationId xmlns:a16="http://schemas.microsoft.com/office/drawing/2014/main" id="{2F758594-432D-BC32-A52E-AD0CB5251C82}"/>
              </a:ext>
            </a:extLst>
          </p:cNvPr>
          <p:cNvSpPr txBox="1"/>
          <p:nvPr/>
        </p:nvSpPr>
        <p:spPr>
          <a:xfrm>
            <a:off x="3287610" y="5534057"/>
            <a:ext cx="5801588" cy="369332"/>
          </a:xfrm>
          <a:prstGeom prst="rect">
            <a:avLst/>
          </a:prstGeom>
          <a:noFill/>
        </p:spPr>
        <p:txBody>
          <a:bodyPr wrap="none" rtlCol="0">
            <a:spAutoFit/>
          </a:bodyPr>
          <a:lstStyle/>
          <a:p>
            <a:r>
              <a:rPr lang="de-DE" dirty="0"/>
              <a:t>Prozentsatz falscher Antworten jeder Altersgruppe in jedem Thema</a:t>
            </a:r>
            <a:endParaRPr lang="en-IN" dirty="0"/>
          </a:p>
        </p:txBody>
      </p:sp>
      <p:pic>
        <p:nvPicPr>
          <p:cNvPr id="8" name="Picture 7">
            <a:extLst>
              <a:ext uri="{FF2B5EF4-FFF2-40B4-BE49-F238E27FC236}">
                <a16:creationId xmlns:a16="http://schemas.microsoft.com/office/drawing/2014/main" id="{C0920AD9-3CBA-5E02-12C2-92103EE033C5}"/>
              </a:ext>
            </a:extLst>
          </p:cNvPr>
          <p:cNvPicPr>
            <a:picLocks noChangeAspect="1"/>
          </p:cNvPicPr>
          <p:nvPr/>
        </p:nvPicPr>
        <p:blipFill>
          <a:blip r:embed="rId4"/>
          <a:stretch>
            <a:fillRect/>
          </a:stretch>
        </p:blipFill>
        <p:spPr>
          <a:xfrm>
            <a:off x="2279470" y="587240"/>
            <a:ext cx="6671130" cy="5523573"/>
          </a:xfrm>
          <a:prstGeom prst="rect">
            <a:avLst/>
          </a:prstGeom>
        </p:spPr>
      </p:pic>
      <p:sp>
        <p:nvSpPr>
          <p:cNvPr id="10" name="TextBox 9">
            <a:extLst>
              <a:ext uri="{FF2B5EF4-FFF2-40B4-BE49-F238E27FC236}">
                <a16:creationId xmlns:a16="http://schemas.microsoft.com/office/drawing/2014/main" id="{E9ED9053-9DA0-E044-1A3C-C645992B8D14}"/>
              </a:ext>
            </a:extLst>
          </p:cNvPr>
          <p:cNvSpPr txBox="1"/>
          <p:nvPr/>
        </p:nvSpPr>
        <p:spPr>
          <a:xfrm>
            <a:off x="2855550" y="6103233"/>
            <a:ext cx="5811976" cy="369332"/>
          </a:xfrm>
          <a:prstGeom prst="rect">
            <a:avLst/>
          </a:prstGeom>
          <a:noFill/>
        </p:spPr>
        <p:txBody>
          <a:bodyPr wrap="none" rtlCol="0">
            <a:spAutoFit/>
          </a:bodyPr>
          <a:lstStyle/>
          <a:p>
            <a:r>
              <a:rPr lang="de-DE" dirty="0"/>
              <a:t>Prozentsatz falscher Antworten jedes Geschlechts in jedem Thema</a:t>
            </a:r>
            <a:endParaRPr lang="en-IN" dirty="0"/>
          </a:p>
        </p:txBody>
      </p:sp>
    </p:spTree>
    <p:extLst>
      <p:ext uri="{BB962C8B-B14F-4D97-AF65-F5344CB8AC3E}">
        <p14:creationId xmlns:p14="http://schemas.microsoft.com/office/powerpoint/2010/main" val="22835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12F97D-5655-76F3-3AB5-C868D467CA9A}"/>
              </a:ext>
            </a:extLst>
          </p:cNvPr>
          <p:cNvSpPr>
            <a:spLocks noGrp="1"/>
          </p:cNvSpPr>
          <p:nvPr>
            <p:ph type="sldNum" sz="quarter" idx="4"/>
          </p:nvPr>
        </p:nvSpPr>
        <p:spPr/>
        <p:txBody>
          <a:bodyPr/>
          <a:lstStyle/>
          <a:p>
            <a:fld id="{B2A270D6-16D9-3545-A4B3-7DC4494D58DE}" type="slidenum">
              <a:rPr lang="de-DE" smtClean="0"/>
              <a:pPr/>
              <a:t>22</a:t>
            </a:fld>
            <a:endParaRPr lang="de-DE" dirty="0"/>
          </a:p>
        </p:txBody>
      </p:sp>
      <p:sp>
        <p:nvSpPr>
          <p:cNvPr id="4" name="Title 3">
            <a:extLst>
              <a:ext uri="{FF2B5EF4-FFF2-40B4-BE49-F238E27FC236}">
                <a16:creationId xmlns:a16="http://schemas.microsoft.com/office/drawing/2014/main" id="{38B2F5F9-9BD5-4BE5-16C8-00EC16598D02}"/>
              </a:ext>
            </a:extLst>
          </p:cNvPr>
          <p:cNvSpPr>
            <a:spLocks noGrp="1"/>
          </p:cNvSpPr>
          <p:nvPr>
            <p:ph type="title"/>
          </p:nvPr>
        </p:nvSpPr>
        <p:spPr>
          <a:xfrm>
            <a:off x="368862" y="176213"/>
            <a:ext cx="10191758" cy="443039"/>
          </a:xfrm>
        </p:spPr>
        <p:txBody>
          <a:bodyPr>
            <a:normAutofit fontScale="90000"/>
          </a:bodyPr>
          <a:lstStyle/>
          <a:p>
            <a:r>
              <a:rPr lang="de-DE" dirty="0"/>
              <a:t>Vorschläge basierend auf falschen Zählungen, durchschnittlicher benötigter Zeit und durchschnittlicher Hilfe</a:t>
            </a:r>
            <a:endParaRPr lang="en-IN" dirty="0"/>
          </a:p>
        </p:txBody>
      </p:sp>
      <p:sp>
        <p:nvSpPr>
          <p:cNvPr id="9" name="TextBox 8">
            <a:extLst>
              <a:ext uri="{FF2B5EF4-FFF2-40B4-BE49-F238E27FC236}">
                <a16:creationId xmlns:a16="http://schemas.microsoft.com/office/drawing/2014/main" id="{35FF4550-64D4-77DC-5FE7-4965FE570FB4}"/>
              </a:ext>
            </a:extLst>
          </p:cNvPr>
          <p:cNvSpPr txBox="1"/>
          <p:nvPr/>
        </p:nvSpPr>
        <p:spPr>
          <a:xfrm>
            <a:off x="144485" y="4797190"/>
            <a:ext cx="12047515" cy="1846659"/>
          </a:xfrm>
          <a:prstGeom prst="rect">
            <a:avLst/>
          </a:prstGeom>
          <a:noFill/>
        </p:spPr>
        <p:txBody>
          <a:bodyPr wrap="square" rtlCol="0">
            <a:spAutoFit/>
          </a:bodyPr>
          <a:lstStyle/>
          <a:p>
            <a:r>
              <a:rPr lang="en-IN" dirty="0" err="1"/>
              <a:t>Lösung</a:t>
            </a:r>
            <a:r>
              <a:rPr lang="en-IN" dirty="0"/>
              <a:t> </a:t>
            </a:r>
            <a:r>
              <a:rPr lang="en-IN" dirty="0" err="1"/>
              <a:t>basierend</a:t>
            </a:r>
            <a:r>
              <a:rPr lang="en-IN" dirty="0"/>
              <a:t> auf:</a:t>
            </a:r>
          </a:p>
          <a:p>
            <a:r>
              <a:rPr lang="de-DE" sz="1400" dirty="0"/>
              <a:t>1. Anzahl der Falschzählungen einer bestimmten Altersgruppe oder eines bestimmten Geschlechts &gt; Durchschnitt der Falschzählungen für das jeweilige Thema</a:t>
            </a:r>
            <a:r>
              <a:rPr lang="en-IN" sz="1400" dirty="0"/>
              <a:t> </a:t>
            </a:r>
          </a:p>
          <a:p>
            <a:endParaRPr lang="en-IN" sz="1400" dirty="0"/>
          </a:p>
          <a:p>
            <a:r>
              <a:rPr lang="en-IN" sz="1400" dirty="0"/>
              <a:t>2. </a:t>
            </a:r>
            <a:r>
              <a:rPr lang="de-DE" sz="1400" dirty="0"/>
              <a:t>Durchschnittliche Zeit für korrekte Lösung einer bestimmten Altersgruppe oder eines bestimmten Geschlechts &gt; Durchschnittliche Zeit für korrekte Lösung für das jeweilige Thema</a:t>
            </a:r>
          </a:p>
          <a:p>
            <a:endParaRPr lang="de-DE" sz="1400" dirty="0"/>
          </a:p>
          <a:p>
            <a:r>
              <a:rPr lang="de-DE" sz="1400" dirty="0"/>
              <a:t>3. Durchschnittliche benötigte Hilfe für korrekte Lösung einer bestimmten Altersgruppe oder eines bestimmten Geschlechts &gt; Durchschnittliche benötigte Hilfe für korrekte Lösung für das jeweilige Thema</a:t>
            </a:r>
            <a:r>
              <a:rPr lang="en-IN" sz="1400" dirty="0"/>
              <a:t> </a:t>
            </a:r>
          </a:p>
          <a:p>
            <a:endParaRPr lang="en-IN" sz="1200" dirty="0"/>
          </a:p>
        </p:txBody>
      </p:sp>
      <p:graphicFrame>
        <p:nvGraphicFramePr>
          <p:cNvPr id="12" name="Table 11">
            <a:extLst>
              <a:ext uri="{FF2B5EF4-FFF2-40B4-BE49-F238E27FC236}">
                <a16:creationId xmlns:a16="http://schemas.microsoft.com/office/drawing/2014/main" id="{3BE4B464-2488-B635-EA60-E783A7515C97}"/>
              </a:ext>
            </a:extLst>
          </p:cNvPr>
          <p:cNvGraphicFramePr>
            <a:graphicFrameLocks noGrp="1"/>
          </p:cNvGraphicFramePr>
          <p:nvPr>
            <p:extLst>
              <p:ext uri="{D42A27DB-BD31-4B8C-83A1-F6EECF244321}">
                <p14:modId xmlns:p14="http://schemas.microsoft.com/office/powerpoint/2010/main" val="3730522654"/>
              </p:ext>
            </p:extLst>
          </p:nvPr>
        </p:nvGraphicFramePr>
        <p:xfrm>
          <a:off x="983289" y="1052670"/>
          <a:ext cx="9212900" cy="3680144"/>
        </p:xfrm>
        <a:graphic>
          <a:graphicData uri="http://schemas.openxmlformats.org/drawingml/2006/table">
            <a:tbl>
              <a:tblPr/>
              <a:tblGrid>
                <a:gridCol w="3184406">
                  <a:extLst>
                    <a:ext uri="{9D8B030D-6E8A-4147-A177-3AD203B41FA5}">
                      <a16:colId xmlns:a16="http://schemas.microsoft.com/office/drawing/2014/main" val="1400690815"/>
                    </a:ext>
                  </a:extLst>
                </a:gridCol>
                <a:gridCol w="2017601">
                  <a:extLst>
                    <a:ext uri="{9D8B030D-6E8A-4147-A177-3AD203B41FA5}">
                      <a16:colId xmlns:a16="http://schemas.microsoft.com/office/drawing/2014/main" val="4267914096"/>
                    </a:ext>
                  </a:extLst>
                </a:gridCol>
                <a:gridCol w="1993292">
                  <a:extLst>
                    <a:ext uri="{9D8B030D-6E8A-4147-A177-3AD203B41FA5}">
                      <a16:colId xmlns:a16="http://schemas.microsoft.com/office/drawing/2014/main" val="2414666988"/>
                    </a:ext>
                  </a:extLst>
                </a:gridCol>
                <a:gridCol w="2017601">
                  <a:extLst>
                    <a:ext uri="{9D8B030D-6E8A-4147-A177-3AD203B41FA5}">
                      <a16:colId xmlns:a16="http://schemas.microsoft.com/office/drawing/2014/main" val="389808146"/>
                    </a:ext>
                  </a:extLst>
                </a:gridCol>
              </a:tblGrid>
              <a:tr h="460018">
                <a:tc>
                  <a:txBody>
                    <a:bodyPr/>
                    <a:lstStyle/>
                    <a:p>
                      <a:pPr algn="ctr" fontAlgn="t"/>
                      <a:r>
                        <a:rPr lang="en-IN" sz="1100" b="1" i="0" u="none" strike="noStrike">
                          <a:solidFill>
                            <a:srgbClr val="FFFFFF"/>
                          </a:solidFill>
                          <a:effectLst/>
                          <a:latin typeface="Calibri" panose="020F0502020204030204" pitchFamily="34" charset="0"/>
                        </a:rPr>
                        <a:t>Subject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t"/>
                      <a:r>
                        <a:rPr lang="en-IN" sz="1100" b="1" i="0" u="none" strike="noStrike">
                          <a:solidFill>
                            <a:srgbClr val="FFFFFF"/>
                          </a:solidFill>
                          <a:effectLst/>
                          <a:latin typeface="Calibri" panose="020F0502020204030204" pitchFamily="34" charset="0"/>
                        </a:rPr>
                        <a:t>18-20_weiblich</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t"/>
                      <a:r>
                        <a:rPr lang="en-IN" sz="1100" b="1" i="0" u="none" strike="noStrike">
                          <a:solidFill>
                            <a:srgbClr val="FFFFFF"/>
                          </a:solidFill>
                          <a:effectLst/>
                          <a:latin typeface="Calibri" panose="020F0502020204030204" pitchFamily="34" charset="0"/>
                        </a:rPr>
                        <a:t>20-28_manlich</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t"/>
                      <a:r>
                        <a:rPr lang="en-IN" sz="1100" b="1" i="0" u="none" strike="noStrike">
                          <a:solidFill>
                            <a:srgbClr val="FFFFFF"/>
                          </a:solidFill>
                          <a:effectLst/>
                          <a:latin typeface="Calibri" panose="020F0502020204030204" pitchFamily="34" charset="0"/>
                        </a:rPr>
                        <a:t>20-28_weiblich</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982289994"/>
                  </a:ext>
                </a:extLst>
              </a:tr>
              <a:tr h="460018">
                <a:tc>
                  <a:txBody>
                    <a:bodyPr/>
                    <a:lstStyle/>
                    <a:p>
                      <a:pPr algn="l" fontAlgn="b"/>
                      <a:r>
                        <a:rPr lang="en-IN" sz="1100" b="0" i="0" u="none" strike="noStrike">
                          <a:solidFill>
                            <a:srgbClr val="000000"/>
                          </a:solidFill>
                          <a:effectLst/>
                          <a:latin typeface="Calibri" panose="020F0502020204030204" pitchFamily="34" charset="0"/>
                        </a:rPr>
                        <a:t>elementary_derivatives1_de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75431044"/>
                  </a:ext>
                </a:extLst>
              </a:tr>
              <a:tr h="460018">
                <a:tc>
                  <a:txBody>
                    <a:bodyPr/>
                    <a:lstStyle/>
                    <a:p>
                      <a:pPr algn="l" fontAlgn="b"/>
                      <a:r>
                        <a:rPr lang="en-IN" sz="1100" b="0" i="0" u="none" strike="noStrike">
                          <a:solidFill>
                            <a:srgbClr val="000000"/>
                          </a:solidFill>
                          <a:effectLst/>
                          <a:latin typeface="Calibri" panose="020F0502020204030204" pitchFamily="34" charset="0"/>
                        </a:rPr>
                        <a:t>linearEquation_de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63485326"/>
                  </a:ext>
                </a:extLst>
              </a:tr>
              <a:tr h="460018">
                <a:tc>
                  <a:txBody>
                    <a:bodyPr/>
                    <a:lstStyle/>
                    <a:p>
                      <a:pPr algn="l" fontAlgn="b"/>
                      <a:r>
                        <a:rPr lang="en-IN" sz="1100" b="0" i="0" u="none" strike="noStrike">
                          <a:solidFill>
                            <a:srgbClr val="000000"/>
                          </a:solidFill>
                          <a:effectLst/>
                          <a:latin typeface="Calibri" panose="020F0502020204030204" pitchFamily="34" charset="0"/>
                        </a:rPr>
                        <a:t>logrules1_de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118630306"/>
                  </a:ext>
                </a:extLst>
              </a:tr>
              <a:tr h="460018">
                <a:tc>
                  <a:txBody>
                    <a:bodyPr/>
                    <a:lstStyle/>
                    <a:p>
                      <a:pPr algn="l" fontAlgn="b"/>
                      <a:r>
                        <a:rPr lang="en-IN" sz="1100" b="0" i="0" u="none" strike="noStrike">
                          <a:solidFill>
                            <a:srgbClr val="000000"/>
                          </a:solidFill>
                          <a:effectLst/>
                          <a:latin typeface="Calibri" panose="020F0502020204030204" pitchFamily="34" charset="0"/>
                        </a:rPr>
                        <a:t>percentage_de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616271358"/>
                  </a:ext>
                </a:extLst>
              </a:tr>
              <a:tr h="460018">
                <a:tc>
                  <a:txBody>
                    <a:bodyPr/>
                    <a:lstStyle/>
                    <a:p>
                      <a:pPr algn="l" fontAlgn="b"/>
                      <a:r>
                        <a:rPr lang="en-IN" sz="1100" b="0" i="0" u="none" strike="noStrike">
                          <a:solidFill>
                            <a:srgbClr val="000000"/>
                          </a:solidFill>
                          <a:effectLst/>
                          <a:latin typeface="Calibri" panose="020F0502020204030204" pitchFamily="34" charset="0"/>
                        </a:rPr>
                        <a:t>powerrules_de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475382475"/>
                  </a:ext>
                </a:extLst>
              </a:tr>
              <a:tr h="460018">
                <a:tc>
                  <a:txBody>
                    <a:bodyPr/>
                    <a:lstStyle/>
                    <a:p>
                      <a:pPr algn="l" fontAlgn="b"/>
                      <a:r>
                        <a:rPr lang="en-IN" sz="1100" b="0" i="0" u="none" strike="noStrike">
                          <a:solidFill>
                            <a:srgbClr val="000000"/>
                          </a:solidFill>
                          <a:effectLst/>
                          <a:latin typeface="Calibri" panose="020F0502020204030204" pitchFamily="34" charset="0"/>
                        </a:rPr>
                        <a:t>quadraticEqs_de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8755025"/>
                  </a:ext>
                </a:extLst>
              </a:tr>
              <a:tr h="460018">
                <a:tc>
                  <a:txBody>
                    <a:bodyPr/>
                    <a:lstStyle/>
                    <a:p>
                      <a:pPr algn="l" fontAlgn="b"/>
                      <a:r>
                        <a:rPr lang="en-IN" sz="1100" b="0" i="0" u="none" strike="noStrike">
                          <a:solidFill>
                            <a:srgbClr val="000000"/>
                          </a:solidFill>
                          <a:effectLst/>
                          <a:latin typeface="Calibri" panose="020F0502020204030204" pitchFamily="34" charset="0"/>
                        </a:rPr>
                        <a:t>vectorOperation1_de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dirty="0">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062246570"/>
                  </a:ext>
                </a:extLst>
              </a:tr>
            </a:tbl>
          </a:graphicData>
        </a:graphic>
      </p:graphicFrame>
    </p:spTree>
    <p:extLst>
      <p:ext uri="{BB962C8B-B14F-4D97-AF65-F5344CB8AC3E}">
        <p14:creationId xmlns:p14="http://schemas.microsoft.com/office/powerpoint/2010/main" val="147103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1000"/>
                                        <p:tgtEl>
                                          <p:spTgt spid="9">
                                            <p:txEl>
                                              <p:pRg st="3" end="3"/>
                                            </p:txEl>
                                          </p:spTgt>
                                        </p:tgtEl>
                                      </p:cBhvr>
                                    </p:animEffect>
                                    <p:anim calcmode="lin" valueType="num">
                                      <p:cBhvr>
                                        <p:cTn id="22"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fade">
                                      <p:cBhvr>
                                        <p:cTn id="28" dur="1000"/>
                                        <p:tgtEl>
                                          <p:spTgt spid="9">
                                            <p:txEl>
                                              <p:pRg st="5" end="5"/>
                                            </p:txEl>
                                          </p:spTgt>
                                        </p:tgtEl>
                                      </p:cBhvr>
                                    </p:animEffect>
                                    <p:anim calcmode="lin" valueType="num">
                                      <p:cBhvr>
                                        <p:cTn id="29"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C77D7-C5BD-B50B-85F6-B1AF18EBAB33}"/>
              </a:ext>
            </a:extLst>
          </p:cNvPr>
          <p:cNvSpPr>
            <a:spLocks noGrp="1"/>
          </p:cNvSpPr>
          <p:nvPr>
            <p:ph type="sldNum" sz="quarter" idx="4"/>
          </p:nvPr>
        </p:nvSpPr>
        <p:spPr/>
        <p:txBody>
          <a:bodyPr/>
          <a:lstStyle/>
          <a:p>
            <a:fld id="{B2A270D6-16D9-3545-A4B3-7DC4494D58DE}" type="slidenum">
              <a:rPr lang="de-DE" smtClean="0"/>
              <a:pPr/>
              <a:t>23</a:t>
            </a:fld>
            <a:endParaRPr lang="de-DE" dirty="0"/>
          </a:p>
        </p:txBody>
      </p:sp>
      <p:sp>
        <p:nvSpPr>
          <p:cNvPr id="3" name="Text Placeholder 2">
            <a:extLst>
              <a:ext uri="{FF2B5EF4-FFF2-40B4-BE49-F238E27FC236}">
                <a16:creationId xmlns:a16="http://schemas.microsoft.com/office/drawing/2014/main" id="{A417D98A-10E4-6C2E-155C-91D11481B2BE}"/>
              </a:ext>
            </a:extLst>
          </p:cNvPr>
          <p:cNvSpPr>
            <a:spLocks noGrp="1"/>
          </p:cNvSpPr>
          <p:nvPr>
            <p:ph type="body" sz="quarter" idx="13"/>
          </p:nvPr>
        </p:nvSpPr>
        <p:spPr>
          <a:xfrm>
            <a:off x="368862" y="1052670"/>
            <a:ext cx="11415928" cy="2727926"/>
          </a:xfrm>
        </p:spPr>
        <p:txBody>
          <a:bodyPr/>
          <a:lstStyle/>
          <a:p>
            <a:pPr marL="342900" indent="-342900">
              <a:buFont typeface="Wingdings" panose="05000000000000000000" pitchFamily="2" charset="2"/>
              <a:buChar char="Ø"/>
            </a:pPr>
            <a:r>
              <a:rPr lang="de-DE" dirty="0"/>
              <a:t>Frauen beider Altersgruppen benötigen mehr Ressourcen.</a:t>
            </a:r>
          </a:p>
          <a:p>
            <a:pPr marL="342900" indent="-342900">
              <a:buFont typeface="Wingdings" panose="05000000000000000000" pitchFamily="2" charset="2"/>
              <a:buChar char="Ø"/>
            </a:pPr>
            <a:endParaRPr lang="de-DE" dirty="0"/>
          </a:p>
          <a:p>
            <a:pPr marL="342900" indent="-342900">
              <a:buFont typeface="Wingdings" panose="05000000000000000000" pitchFamily="2" charset="2"/>
              <a:buChar char="Ø"/>
            </a:pPr>
            <a:r>
              <a:rPr lang="de-DE" dirty="0"/>
              <a:t>Alle drei ML-Algorithmen zeigten, dass das Geschlecht ein wichtiger Prädiktor ist.</a:t>
            </a:r>
          </a:p>
          <a:p>
            <a:pPr marL="342900" indent="-342900">
              <a:buFont typeface="Wingdings" panose="05000000000000000000" pitchFamily="2" charset="2"/>
              <a:buChar char="Ø"/>
            </a:pPr>
            <a:endParaRPr lang="de-DE" dirty="0"/>
          </a:p>
          <a:p>
            <a:pPr marL="342900" indent="-342900">
              <a:buFont typeface="Wingdings" panose="05000000000000000000" pitchFamily="2" charset="2"/>
              <a:buChar char="Ø"/>
            </a:pPr>
            <a:r>
              <a:rPr lang="de-DE" dirty="0"/>
              <a:t>Themenvorschläge basieren auf dem Leistungsniveau der Lernenden.</a:t>
            </a:r>
            <a:endParaRPr lang="en-IN" dirty="0"/>
          </a:p>
          <a:p>
            <a:pPr marL="342900" indent="-342900">
              <a:buFont typeface="Wingdings" panose="05000000000000000000" pitchFamily="2" charset="2"/>
              <a:buChar char="Ø"/>
            </a:pPr>
            <a:endParaRPr lang="en-IN" dirty="0"/>
          </a:p>
        </p:txBody>
      </p:sp>
      <p:sp>
        <p:nvSpPr>
          <p:cNvPr id="4" name="Title 3">
            <a:extLst>
              <a:ext uri="{FF2B5EF4-FFF2-40B4-BE49-F238E27FC236}">
                <a16:creationId xmlns:a16="http://schemas.microsoft.com/office/drawing/2014/main" id="{772C9FEA-57FC-691B-8B7C-94A2C8147784}"/>
              </a:ext>
            </a:extLst>
          </p:cNvPr>
          <p:cNvSpPr>
            <a:spLocks noGrp="1"/>
          </p:cNvSpPr>
          <p:nvPr>
            <p:ph type="title"/>
          </p:nvPr>
        </p:nvSpPr>
        <p:spPr/>
        <p:txBody>
          <a:bodyPr>
            <a:normAutofit fontScale="90000"/>
          </a:bodyPr>
          <a:lstStyle/>
          <a:p>
            <a:r>
              <a:rPr lang="en-IN" dirty="0" err="1"/>
              <a:t>Fazit</a:t>
            </a:r>
            <a:endParaRPr lang="en-IN" dirty="0"/>
          </a:p>
        </p:txBody>
      </p:sp>
    </p:spTree>
    <p:extLst>
      <p:ext uri="{BB962C8B-B14F-4D97-AF65-F5344CB8AC3E}">
        <p14:creationId xmlns:p14="http://schemas.microsoft.com/office/powerpoint/2010/main" val="1054084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F9423F-0E33-4E1C-F667-9680B13F4D9A}"/>
              </a:ext>
            </a:extLst>
          </p:cNvPr>
          <p:cNvSpPr>
            <a:spLocks noGrp="1"/>
          </p:cNvSpPr>
          <p:nvPr>
            <p:ph type="sldNum" sz="quarter" idx="4"/>
          </p:nvPr>
        </p:nvSpPr>
        <p:spPr/>
        <p:txBody>
          <a:bodyPr/>
          <a:lstStyle/>
          <a:p>
            <a:fld id="{B2A270D6-16D9-3545-A4B3-7DC4494D58DE}" type="slidenum">
              <a:rPr lang="de-DE" smtClean="0"/>
              <a:pPr/>
              <a:t>24</a:t>
            </a:fld>
            <a:endParaRPr lang="de-DE" dirty="0"/>
          </a:p>
        </p:txBody>
      </p:sp>
      <p:sp>
        <p:nvSpPr>
          <p:cNvPr id="3" name="Text Placeholder 2">
            <a:extLst>
              <a:ext uri="{FF2B5EF4-FFF2-40B4-BE49-F238E27FC236}">
                <a16:creationId xmlns:a16="http://schemas.microsoft.com/office/drawing/2014/main" id="{36BBA7E3-5F14-7E29-71D1-256B8F3884B4}"/>
              </a:ext>
            </a:extLst>
          </p:cNvPr>
          <p:cNvSpPr>
            <a:spLocks noGrp="1"/>
          </p:cNvSpPr>
          <p:nvPr>
            <p:ph type="body" sz="quarter" idx="13"/>
          </p:nvPr>
        </p:nvSpPr>
        <p:spPr>
          <a:xfrm>
            <a:off x="368862" y="1052670"/>
            <a:ext cx="11415928" cy="2267287"/>
          </a:xfrm>
        </p:spPr>
        <p:txBody>
          <a:bodyPr/>
          <a:lstStyle/>
          <a:p>
            <a:pPr marL="342900" indent="-342900">
              <a:buFont typeface="Wingdings" panose="05000000000000000000" pitchFamily="2" charset="2"/>
              <a:buChar char="Ø"/>
            </a:pPr>
            <a:r>
              <a:rPr lang="de-DE" dirty="0"/>
              <a:t>Begrenzte Datenmenge.</a:t>
            </a:r>
          </a:p>
          <a:p>
            <a:pPr marL="342900" indent="-342900">
              <a:buFont typeface="Wingdings" panose="05000000000000000000" pitchFamily="2" charset="2"/>
              <a:buChar char="Ø"/>
            </a:pPr>
            <a:endParaRPr lang="de-DE" dirty="0"/>
          </a:p>
          <a:p>
            <a:pPr marL="342900" indent="-342900">
              <a:buFont typeface="Wingdings" panose="05000000000000000000" pitchFamily="2" charset="2"/>
              <a:buChar char="Ø"/>
            </a:pPr>
            <a:r>
              <a:rPr lang="de-DE" dirty="0"/>
              <a:t>Ungleichgewicht im Geschlechterbereich.</a:t>
            </a:r>
          </a:p>
          <a:p>
            <a:pPr marL="342900" indent="-342900">
              <a:buFont typeface="Wingdings" panose="05000000000000000000" pitchFamily="2" charset="2"/>
              <a:buChar char="Ø"/>
            </a:pPr>
            <a:endParaRPr lang="de-DE" dirty="0"/>
          </a:p>
          <a:p>
            <a:pPr marL="342900" indent="-342900">
              <a:buFont typeface="Wingdings" panose="05000000000000000000" pitchFamily="2" charset="2"/>
              <a:buChar char="Ø"/>
            </a:pPr>
            <a:r>
              <a:rPr lang="de-DE" dirty="0"/>
              <a:t>Keine hohe Prävalenz der von den einzelnen Gruppen behandelten Themen.</a:t>
            </a:r>
            <a:endParaRPr lang="en-IN" dirty="0"/>
          </a:p>
        </p:txBody>
      </p:sp>
      <p:sp>
        <p:nvSpPr>
          <p:cNvPr id="4" name="Title 3">
            <a:extLst>
              <a:ext uri="{FF2B5EF4-FFF2-40B4-BE49-F238E27FC236}">
                <a16:creationId xmlns:a16="http://schemas.microsoft.com/office/drawing/2014/main" id="{4DBA0C0F-57AD-437A-93A1-D6DB7057516C}"/>
              </a:ext>
            </a:extLst>
          </p:cNvPr>
          <p:cNvSpPr>
            <a:spLocks noGrp="1"/>
          </p:cNvSpPr>
          <p:nvPr>
            <p:ph type="title"/>
          </p:nvPr>
        </p:nvSpPr>
        <p:spPr/>
        <p:txBody>
          <a:bodyPr>
            <a:normAutofit fontScale="90000"/>
          </a:bodyPr>
          <a:lstStyle/>
          <a:p>
            <a:r>
              <a:rPr lang="en-IN" dirty="0" err="1"/>
              <a:t>Einschränkungen</a:t>
            </a:r>
            <a:endParaRPr lang="en-IN" dirty="0"/>
          </a:p>
        </p:txBody>
      </p:sp>
    </p:spTree>
    <p:extLst>
      <p:ext uri="{BB962C8B-B14F-4D97-AF65-F5344CB8AC3E}">
        <p14:creationId xmlns:p14="http://schemas.microsoft.com/office/powerpoint/2010/main" val="394885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76FB16-C69D-1072-A685-2A307FA09E0C}"/>
              </a:ext>
            </a:extLst>
          </p:cNvPr>
          <p:cNvSpPr>
            <a:spLocks noGrp="1"/>
          </p:cNvSpPr>
          <p:nvPr>
            <p:ph type="sldNum" sz="quarter" idx="4"/>
          </p:nvPr>
        </p:nvSpPr>
        <p:spPr/>
        <p:txBody>
          <a:bodyPr/>
          <a:lstStyle/>
          <a:p>
            <a:fld id="{B2A270D6-16D9-3545-A4B3-7DC4494D58DE}" type="slidenum">
              <a:rPr lang="de-DE" smtClean="0"/>
              <a:pPr/>
              <a:t>25</a:t>
            </a:fld>
            <a:endParaRPr lang="de-DE" dirty="0"/>
          </a:p>
        </p:txBody>
      </p:sp>
      <p:sp>
        <p:nvSpPr>
          <p:cNvPr id="3" name="Text Placeholder 2">
            <a:extLst>
              <a:ext uri="{FF2B5EF4-FFF2-40B4-BE49-F238E27FC236}">
                <a16:creationId xmlns:a16="http://schemas.microsoft.com/office/drawing/2014/main" id="{F4BE6420-F0D3-87B4-C973-6F3E6A064FAD}"/>
              </a:ext>
            </a:extLst>
          </p:cNvPr>
          <p:cNvSpPr>
            <a:spLocks noGrp="1"/>
          </p:cNvSpPr>
          <p:nvPr>
            <p:ph type="body" sz="quarter" idx="13"/>
          </p:nvPr>
        </p:nvSpPr>
        <p:spPr>
          <a:xfrm>
            <a:off x="368862" y="1052670"/>
            <a:ext cx="11415928" cy="5031121"/>
          </a:xfrm>
        </p:spPr>
        <p:txBody>
          <a:bodyPr/>
          <a:lstStyle/>
          <a:p>
            <a:pPr marL="342900" indent="-342900">
              <a:buFont typeface="Wingdings" panose="05000000000000000000" pitchFamily="2" charset="2"/>
              <a:buChar char="Ø"/>
            </a:pPr>
            <a:r>
              <a:rPr lang="de-DE" dirty="0"/>
              <a:t>Die Beteiligung durch eine größere Datenmenge gleichmäßiger und ausgewogener gestalten.</a:t>
            </a:r>
          </a:p>
          <a:p>
            <a:endParaRPr lang="en-IN" dirty="0"/>
          </a:p>
          <a:p>
            <a:pPr marL="342900" indent="-342900">
              <a:buFont typeface="Wingdings" panose="05000000000000000000" pitchFamily="2" charset="2"/>
              <a:buChar char="Ø"/>
            </a:pPr>
            <a:r>
              <a:rPr lang="de-DE" dirty="0"/>
              <a:t>Die Effizienz des Modells ermitteln und Optimierungen anstreben.</a:t>
            </a:r>
          </a:p>
          <a:p>
            <a:endParaRPr lang="en-IN" dirty="0"/>
          </a:p>
          <a:p>
            <a:pPr marL="342900" indent="-342900">
              <a:buFont typeface="Wingdings" panose="05000000000000000000" pitchFamily="2" charset="2"/>
              <a:buChar char="Ø"/>
            </a:pPr>
            <a:r>
              <a:rPr lang="de-DE" dirty="0"/>
              <a:t>Ein Feedbacksystem entwickeln, um die Erfahrungen der Studierenden zu erfahren.</a:t>
            </a:r>
          </a:p>
          <a:p>
            <a:endParaRPr lang="en-IN" dirty="0"/>
          </a:p>
          <a:p>
            <a:pPr marL="342900" indent="-342900">
              <a:buFont typeface="Wingdings" panose="05000000000000000000" pitchFamily="2" charset="2"/>
              <a:buChar char="Ø"/>
            </a:pPr>
            <a:r>
              <a:rPr lang="de-DE" dirty="0"/>
              <a:t>Die Plattform mit Live-Vorschlägen interaktiv gestalten.</a:t>
            </a:r>
          </a:p>
          <a:p>
            <a:endParaRPr lang="en-IN" dirty="0"/>
          </a:p>
          <a:p>
            <a:pPr marL="342900" indent="-342900">
              <a:buFont typeface="Wingdings" panose="05000000000000000000" pitchFamily="2" charset="2"/>
              <a:buChar char="Ø"/>
            </a:pPr>
            <a:r>
              <a:rPr lang="de-DE" dirty="0"/>
              <a:t>Einen Kanal für die Interaktion zwischen Lehrenden und Studierenden für gezielte Interventionen schaffen.</a:t>
            </a:r>
            <a:endParaRPr lang="en-IN" dirty="0"/>
          </a:p>
          <a:p>
            <a:pPr marL="342900" indent="-342900">
              <a:buFont typeface="Wingdings" panose="05000000000000000000" pitchFamily="2" charset="2"/>
              <a:buChar char="Ø"/>
            </a:pPr>
            <a:endParaRPr lang="en-IN" dirty="0"/>
          </a:p>
        </p:txBody>
      </p:sp>
      <p:sp>
        <p:nvSpPr>
          <p:cNvPr id="6" name="Title 5">
            <a:extLst>
              <a:ext uri="{FF2B5EF4-FFF2-40B4-BE49-F238E27FC236}">
                <a16:creationId xmlns:a16="http://schemas.microsoft.com/office/drawing/2014/main" id="{AEE2C528-A31C-9946-0F1F-F74A7DDFBA57}"/>
              </a:ext>
            </a:extLst>
          </p:cNvPr>
          <p:cNvSpPr txBox="1">
            <a:spLocks noGrp="1"/>
          </p:cNvSpPr>
          <p:nvPr>
            <p:ph type="title"/>
          </p:nvPr>
        </p:nvSpPr>
        <p:spPr>
          <a:xfrm>
            <a:off x="368300" y="176213"/>
            <a:ext cx="9328150" cy="493981"/>
          </a:xfrm>
          <a:prstGeom prst="rect">
            <a:avLst/>
          </a:prstGeom>
          <a:noFill/>
        </p:spPr>
        <p:txBody>
          <a:bodyPr wrap="square">
            <a:spAutoFit/>
          </a:bodyPr>
          <a:lstStyle/>
          <a:p>
            <a:pPr>
              <a:lnSpc>
                <a:spcPct val="90000"/>
              </a:lnSpc>
              <a:spcBef>
                <a:spcPct val="0"/>
              </a:spcBef>
            </a:pPr>
            <a:r>
              <a:rPr lang="en-IN" sz="2900" b="1" dirty="0" err="1">
                <a:solidFill>
                  <a:srgbClr val="292929"/>
                </a:solidFill>
                <a:ea typeface="+mj-ea"/>
                <a:cs typeface="+mj-cs"/>
              </a:rPr>
              <a:t>Zukünftige</a:t>
            </a:r>
            <a:r>
              <a:rPr lang="en-IN" sz="2900" b="1" dirty="0">
                <a:solidFill>
                  <a:srgbClr val="292929"/>
                </a:solidFill>
                <a:ea typeface="+mj-ea"/>
                <a:cs typeface="+mj-cs"/>
              </a:rPr>
              <a:t> </a:t>
            </a:r>
            <a:r>
              <a:rPr lang="en-IN" sz="2900" b="1" dirty="0" err="1">
                <a:solidFill>
                  <a:srgbClr val="292929"/>
                </a:solidFill>
                <a:ea typeface="+mj-ea"/>
                <a:cs typeface="+mj-cs"/>
              </a:rPr>
              <a:t>Auswirkungen</a:t>
            </a:r>
            <a:endParaRPr lang="en-IN" sz="2900" b="1" dirty="0">
              <a:solidFill>
                <a:srgbClr val="292929"/>
              </a:solidFill>
              <a:ea typeface="+mj-ea"/>
              <a:cs typeface="+mj-cs"/>
            </a:endParaRPr>
          </a:p>
        </p:txBody>
      </p:sp>
    </p:spTree>
    <p:extLst>
      <p:ext uri="{BB962C8B-B14F-4D97-AF65-F5344CB8AC3E}">
        <p14:creationId xmlns:p14="http://schemas.microsoft.com/office/powerpoint/2010/main" val="4078008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2580EF-9293-5852-A59D-F2A0CE35E514}"/>
              </a:ext>
            </a:extLst>
          </p:cNvPr>
          <p:cNvSpPr>
            <a:spLocks noGrp="1"/>
          </p:cNvSpPr>
          <p:nvPr>
            <p:ph type="sldNum" sz="quarter" idx="4"/>
          </p:nvPr>
        </p:nvSpPr>
        <p:spPr/>
        <p:txBody>
          <a:bodyPr/>
          <a:lstStyle/>
          <a:p>
            <a:fld id="{B2A270D6-16D9-3545-A4B3-7DC4494D58DE}" type="slidenum">
              <a:rPr lang="de-DE" smtClean="0"/>
              <a:pPr/>
              <a:t>26</a:t>
            </a:fld>
            <a:endParaRPr lang="de-DE" dirty="0"/>
          </a:p>
        </p:txBody>
      </p:sp>
      <p:sp>
        <p:nvSpPr>
          <p:cNvPr id="5" name="Text Placeholder 4">
            <a:extLst>
              <a:ext uri="{FF2B5EF4-FFF2-40B4-BE49-F238E27FC236}">
                <a16:creationId xmlns:a16="http://schemas.microsoft.com/office/drawing/2014/main" id="{77D8392D-A07A-F1DB-87B2-FDBC6F166FDB}"/>
              </a:ext>
            </a:extLst>
          </p:cNvPr>
          <p:cNvSpPr>
            <a:spLocks noGrp="1"/>
          </p:cNvSpPr>
          <p:nvPr>
            <p:ph type="body" sz="quarter" idx="13"/>
          </p:nvPr>
        </p:nvSpPr>
        <p:spPr>
          <a:xfrm>
            <a:off x="3107585" y="2379894"/>
            <a:ext cx="5976830" cy="923330"/>
          </a:xfrm>
        </p:spPr>
        <p:txBody>
          <a:bodyPr/>
          <a:lstStyle/>
          <a:p>
            <a:pPr algn="ctr"/>
            <a:r>
              <a:rPr lang="en-IN" sz="6000" b="1" dirty="0">
                <a:solidFill>
                  <a:schemeClr val="accent1">
                    <a:lumMod val="60000"/>
                    <a:lumOff val="40000"/>
                  </a:schemeClr>
                </a:solidFill>
                <a:effectLst>
                  <a:outerShdw blurRad="38100" dist="38100" dir="2700000" algn="tl">
                    <a:srgbClr val="000000">
                      <a:alpha val="43137"/>
                    </a:srgbClr>
                  </a:outerShdw>
                </a:effectLst>
              </a:rPr>
              <a:t>VIELEN DANK</a:t>
            </a:r>
          </a:p>
        </p:txBody>
      </p:sp>
    </p:spTree>
    <p:extLst>
      <p:ext uri="{BB962C8B-B14F-4D97-AF65-F5344CB8AC3E}">
        <p14:creationId xmlns:p14="http://schemas.microsoft.com/office/powerpoint/2010/main" val="796714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D4283A-E750-44EC-2C18-8661E95D8F70}"/>
              </a:ext>
            </a:extLst>
          </p:cNvPr>
          <p:cNvSpPr>
            <a:spLocks noGrp="1"/>
          </p:cNvSpPr>
          <p:nvPr>
            <p:ph type="sldNum" sz="quarter" idx="4"/>
          </p:nvPr>
        </p:nvSpPr>
        <p:spPr/>
        <p:txBody>
          <a:bodyPr/>
          <a:lstStyle/>
          <a:p>
            <a:fld id="{B2A270D6-16D9-3545-A4B3-7DC4494D58DE}" type="slidenum">
              <a:rPr lang="de-DE" smtClean="0"/>
              <a:pPr/>
              <a:t>27</a:t>
            </a:fld>
            <a:endParaRPr lang="de-DE" dirty="0"/>
          </a:p>
        </p:txBody>
      </p:sp>
      <p:sp>
        <p:nvSpPr>
          <p:cNvPr id="3" name="Text Placeholder 2">
            <a:extLst>
              <a:ext uri="{FF2B5EF4-FFF2-40B4-BE49-F238E27FC236}">
                <a16:creationId xmlns:a16="http://schemas.microsoft.com/office/drawing/2014/main" id="{FCF01476-2346-74E6-26B4-26E7B59C737D}"/>
              </a:ext>
            </a:extLst>
          </p:cNvPr>
          <p:cNvSpPr>
            <a:spLocks noGrp="1"/>
          </p:cNvSpPr>
          <p:nvPr>
            <p:ph type="body" sz="quarter" idx="13"/>
          </p:nvPr>
        </p:nvSpPr>
        <p:spPr>
          <a:xfrm>
            <a:off x="368862" y="1052670"/>
            <a:ext cx="11415928" cy="5235279"/>
          </a:xfrm>
        </p:spPr>
        <p:txBody>
          <a:bodyPr/>
          <a:lstStyle/>
          <a:p>
            <a:pPr marL="457200" indent="-457200">
              <a:buAutoNum type="arabicPeriod"/>
            </a:pPr>
            <a:r>
              <a:rPr lang="en-IN" dirty="0"/>
              <a:t>“Introduction to Learning analytics”, </a:t>
            </a:r>
            <a:r>
              <a:rPr lang="en-IN" dirty="0" err="1"/>
              <a:t>Srecko</a:t>
            </a:r>
            <a:r>
              <a:rPr lang="en-IN" dirty="0"/>
              <a:t> </a:t>
            </a:r>
            <a:r>
              <a:rPr lang="en-IN" dirty="0" err="1"/>
              <a:t>Joksimovic</a:t>
            </a:r>
            <a:r>
              <a:rPr lang="en-IN" dirty="0"/>
              <a:t>, </a:t>
            </a:r>
            <a:r>
              <a:rPr lang="en-IN" dirty="0" err="1"/>
              <a:t>Vitomir</a:t>
            </a:r>
            <a:r>
              <a:rPr lang="en-IN" dirty="0"/>
              <a:t> </a:t>
            </a:r>
            <a:r>
              <a:rPr lang="en-IN" dirty="0" err="1"/>
              <a:t>Kovanovic</a:t>
            </a:r>
            <a:r>
              <a:rPr lang="en-IN" dirty="0"/>
              <a:t> </a:t>
            </a:r>
          </a:p>
          <a:p>
            <a:pPr marL="457200" indent="-457200">
              <a:buAutoNum type="arabicPeriod"/>
            </a:pPr>
            <a:r>
              <a:rPr lang="en-IN" dirty="0"/>
              <a:t>“PISA study 2022”, </a:t>
            </a:r>
            <a:r>
              <a:rPr lang="en-IN" dirty="0">
                <a:hlinkClick r:id="rId2"/>
              </a:rPr>
              <a:t>https://deutsches-schulportal.de/bildungswesen/die-zehn-wichtigsten-ergebnisse-der-pisa-studie/#die-ergebnisse-der-pisa-studie-2022</a:t>
            </a:r>
            <a:endParaRPr lang="en-IN" dirty="0"/>
          </a:p>
          <a:p>
            <a:pPr marL="457200" indent="-457200">
              <a:buFont typeface="Arial" panose="020B0604020202020204" pitchFamily="34" charset="0"/>
              <a:buAutoNum type="arabicPeriod"/>
            </a:pPr>
            <a:r>
              <a:rPr lang="en-IN" dirty="0">
                <a:hlinkClick r:id="rId3"/>
              </a:rPr>
              <a:t>https://www.spiceworks.com/tech/artificial-intelligence/articles/what-is-logistic-regression/</a:t>
            </a:r>
            <a:endParaRPr lang="en-IN" dirty="0"/>
          </a:p>
          <a:p>
            <a:pPr marL="457200" indent="-457200">
              <a:buFont typeface="Arial" panose="020B0604020202020204" pitchFamily="34" charset="0"/>
              <a:buAutoNum type="arabicPeriod"/>
            </a:pPr>
            <a:r>
              <a:rPr lang="en-IN" dirty="0">
                <a:hlinkClick r:id="rId4"/>
              </a:rPr>
              <a:t>https://www.coursera.org/articles/decision-tree-machine-learning</a:t>
            </a:r>
            <a:endParaRPr lang="en-IN" dirty="0"/>
          </a:p>
          <a:p>
            <a:pPr marL="457200" indent="-457200">
              <a:buFont typeface="Arial" panose="020B0604020202020204" pitchFamily="34" charset="0"/>
              <a:buAutoNum type="arabicPeriod"/>
            </a:pPr>
            <a:r>
              <a:rPr lang="en-IN" dirty="0">
                <a:hlinkClick r:id="rId5"/>
              </a:rPr>
              <a:t>https://www.researchgate.net/figure/Three-learning-curves-showing-different-learning-rates-Note-the-dashed-line-indicates_fig2_378070880</a:t>
            </a:r>
            <a:endParaRPr lang="en-IN" dirty="0"/>
          </a:p>
          <a:p>
            <a:pPr marL="457200" indent="-457200">
              <a:buFont typeface="Arial" panose="020B0604020202020204" pitchFamily="34" charset="0"/>
              <a:buAutoNum type="arabicPeriod"/>
            </a:pPr>
            <a:endParaRPr lang="en-IN" dirty="0"/>
          </a:p>
          <a:p>
            <a:pPr marL="457200" indent="-457200">
              <a:buFont typeface="Arial" panose="020B0604020202020204" pitchFamily="34" charset="0"/>
              <a:buAutoNum type="arabicPeriod"/>
            </a:pPr>
            <a:endParaRPr lang="en-IN" dirty="0"/>
          </a:p>
          <a:p>
            <a:pPr marL="457200" indent="-457200">
              <a:buAutoNum type="arabicPeriod"/>
            </a:pPr>
            <a:endParaRPr lang="en-IN" dirty="0"/>
          </a:p>
          <a:p>
            <a:pPr marL="457200" indent="-457200">
              <a:buAutoNum type="arabicPeriod"/>
            </a:pPr>
            <a:endParaRPr lang="en-IN" dirty="0"/>
          </a:p>
          <a:p>
            <a:endParaRPr lang="en-IN" dirty="0"/>
          </a:p>
        </p:txBody>
      </p:sp>
      <p:sp>
        <p:nvSpPr>
          <p:cNvPr id="4" name="Title 3">
            <a:extLst>
              <a:ext uri="{FF2B5EF4-FFF2-40B4-BE49-F238E27FC236}">
                <a16:creationId xmlns:a16="http://schemas.microsoft.com/office/drawing/2014/main" id="{352B3BAA-8A36-1A64-2D30-34B280BBF5E8}"/>
              </a:ext>
            </a:extLst>
          </p:cNvPr>
          <p:cNvSpPr>
            <a:spLocks noGrp="1"/>
          </p:cNvSpPr>
          <p:nvPr>
            <p:ph type="title"/>
          </p:nvPr>
        </p:nvSpPr>
        <p:spPr/>
        <p:txBody>
          <a:bodyPr>
            <a:normAutofit fontScale="90000"/>
          </a:bodyPr>
          <a:lstStyle/>
          <a:p>
            <a:r>
              <a:rPr lang="en-IN" dirty="0"/>
              <a:t>References</a:t>
            </a:r>
          </a:p>
        </p:txBody>
      </p:sp>
    </p:spTree>
    <p:extLst>
      <p:ext uri="{BB962C8B-B14F-4D97-AF65-F5344CB8AC3E}">
        <p14:creationId xmlns:p14="http://schemas.microsoft.com/office/powerpoint/2010/main" val="324620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E69D0D-6B0C-C4F3-6C55-3FBCF0878B19}"/>
              </a:ext>
            </a:extLst>
          </p:cNvPr>
          <p:cNvSpPr>
            <a:spLocks noGrp="1"/>
          </p:cNvSpPr>
          <p:nvPr>
            <p:ph type="sldNum" sz="quarter" idx="4"/>
          </p:nvPr>
        </p:nvSpPr>
        <p:spPr/>
        <p:txBody>
          <a:bodyPr/>
          <a:lstStyle/>
          <a:p>
            <a:fld id="{B2A270D6-16D9-3545-A4B3-7DC4494D58DE}" type="slidenum">
              <a:rPr lang="de-DE" smtClean="0"/>
              <a:pPr/>
              <a:t>3</a:t>
            </a:fld>
            <a:endParaRPr lang="de-DE" dirty="0"/>
          </a:p>
        </p:txBody>
      </p:sp>
      <p:sp>
        <p:nvSpPr>
          <p:cNvPr id="3" name="Text Placeholder 2">
            <a:extLst>
              <a:ext uri="{FF2B5EF4-FFF2-40B4-BE49-F238E27FC236}">
                <a16:creationId xmlns:a16="http://schemas.microsoft.com/office/drawing/2014/main" id="{C648F56C-F882-CB92-04C9-7B374FAA9F6D}"/>
              </a:ext>
            </a:extLst>
          </p:cNvPr>
          <p:cNvSpPr>
            <a:spLocks noGrp="1"/>
          </p:cNvSpPr>
          <p:nvPr>
            <p:ph type="body" sz="quarter" idx="13"/>
          </p:nvPr>
        </p:nvSpPr>
        <p:spPr>
          <a:xfrm>
            <a:off x="368862" y="1052670"/>
            <a:ext cx="11415928" cy="4109843"/>
          </a:xfrm>
        </p:spPr>
        <p:txBody>
          <a:bodyPr/>
          <a:lstStyle/>
          <a:p>
            <a:pPr marL="285750" indent="-285750">
              <a:buFont typeface="Wingdings" panose="05000000000000000000" pitchFamily="2" charset="2"/>
              <a:buChar char="Ø"/>
            </a:pPr>
            <a:r>
              <a:rPr lang="de-DE" dirty="0"/>
              <a:t>Erstellung eines Pools mit Mathematikübungen</a:t>
            </a:r>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r>
              <a:rPr lang="de-DE" dirty="0"/>
              <a:t>Erhebung von Schülerdaten</a:t>
            </a:r>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r>
              <a:rPr lang="de-DE" dirty="0"/>
              <a:t>Analyse der Logdateien zur Identifizierung von Trends und Zusammenhängen</a:t>
            </a:r>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r>
              <a:rPr lang="de-DE" dirty="0"/>
              <a:t>Erstellung eines Übungsvorschlags auf Grundlage der Analyse</a:t>
            </a:r>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r>
              <a:rPr lang="de-DE" dirty="0"/>
              <a:t>Einholung von Feedback zum Modell</a:t>
            </a:r>
            <a:endParaRPr lang="en-IN" dirty="0"/>
          </a:p>
        </p:txBody>
      </p:sp>
      <p:sp>
        <p:nvSpPr>
          <p:cNvPr id="4" name="Title 3">
            <a:extLst>
              <a:ext uri="{FF2B5EF4-FFF2-40B4-BE49-F238E27FC236}">
                <a16:creationId xmlns:a16="http://schemas.microsoft.com/office/drawing/2014/main" id="{E3B5BC74-064E-C2BB-EC3D-5EF545EDC1D0}"/>
              </a:ext>
            </a:extLst>
          </p:cNvPr>
          <p:cNvSpPr>
            <a:spLocks noGrp="1"/>
          </p:cNvSpPr>
          <p:nvPr>
            <p:ph type="title"/>
          </p:nvPr>
        </p:nvSpPr>
        <p:spPr/>
        <p:txBody>
          <a:bodyPr>
            <a:normAutofit fontScale="90000"/>
          </a:bodyPr>
          <a:lstStyle/>
          <a:p>
            <a:r>
              <a:rPr lang="en-IN" dirty="0" err="1"/>
              <a:t>Überblick</a:t>
            </a:r>
            <a:endParaRPr lang="en-IN" dirty="0"/>
          </a:p>
        </p:txBody>
      </p:sp>
    </p:spTree>
    <p:extLst>
      <p:ext uri="{BB962C8B-B14F-4D97-AF65-F5344CB8AC3E}">
        <p14:creationId xmlns:p14="http://schemas.microsoft.com/office/powerpoint/2010/main" val="187914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127409-A621-63C3-4D9F-6ED99E1976D0}"/>
              </a:ext>
            </a:extLst>
          </p:cNvPr>
          <p:cNvSpPr>
            <a:spLocks noGrp="1"/>
          </p:cNvSpPr>
          <p:nvPr>
            <p:ph type="sldNum" sz="quarter" idx="4"/>
          </p:nvPr>
        </p:nvSpPr>
        <p:spPr/>
        <p:txBody>
          <a:bodyPr/>
          <a:lstStyle/>
          <a:p>
            <a:fld id="{B2A270D6-16D9-3545-A4B3-7DC4494D58DE}" type="slidenum">
              <a:rPr lang="de-DE" smtClean="0"/>
              <a:pPr/>
              <a:t>4</a:t>
            </a:fld>
            <a:endParaRPr lang="de-DE" dirty="0"/>
          </a:p>
        </p:txBody>
      </p:sp>
      <p:sp>
        <p:nvSpPr>
          <p:cNvPr id="3" name="Text Placeholder 2">
            <a:extLst>
              <a:ext uri="{FF2B5EF4-FFF2-40B4-BE49-F238E27FC236}">
                <a16:creationId xmlns:a16="http://schemas.microsoft.com/office/drawing/2014/main" id="{0D04A8FB-29A3-99A2-6B0D-F460D2298D46}"/>
              </a:ext>
            </a:extLst>
          </p:cNvPr>
          <p:cNvSpPr>
            <a:spLocks noGrp="1"/>
          </p:cNvSpPr>
          <p:nvPr>
            <p:ph type="body" sz="quarter" idx="13"/>
          </p:nvPr>
        </p:nvSpPr>
        <p:spPr>
          <a:xfrm>
            <a:off x="368862" y="692621"/>
            <a:ext cx="6032301" cy="1728240"/>
          </a:xfrm>
        </p:spPr>
        <p:txBody>
          <a:bodyPr/>
          <a:lstStyle/>
          <a:p>
            <a:endParaRPr lang="en-IN" dirty="0"/>
          </a:p>
          <a:p>
            <a:pPr marL="800100" lvl="1" indent="-342900">
              <a:buFont typeface="+mj-lt"/>
              <a:buAutoNum type="arabicPeriod"/>
            </a:pPr>
            <a:endParaRPr lang="en-IN" dirty="0"/>
          </a:p>
          <a:p>
            <a:pPr marL="1200150" lvl="2" indent="-285750">
              <a:buFont typeface="Wingdings" panose="05000000000000000000" pitchFamily="2" charset="2"/>
              <a:buChar char="q"/>
            </a:pPr>
            <a:r>
              <a:rPr lang="en-IN" sz="1800" b="1" dirty="0"/>
              <a:t>Logistic Regression					</a:t>
            </a:r>
          </a:p>
          <a:p>
            <a:pPr marL="3943350" lvl="8" indent="-285750">
              <a:buFont typeface="Wingdings" panose="05000000000000000000" pitchFamily="2" charset="2"/>
              <a:buChar char="q"/>
            </a:pPr>
            <a:endParaRPr lang="en-IN" sz="2000" b="1" dirty="0"/>
          </a:p>
          <a:p>
            <a:pPr marL="1943100" lvl="4" indent="-342900"/>
            <a:r>
              <a:rPr lang="en-IN" dirty="0"/>
              <a:t>							</a:t>
            </a:r>
          </a:p>
          <a:p>
            <a:pPr marL="1657350" lvl="3" indent="-285750">
              <a:buFont typeface="Wingdings" panose="05000000000000000000" pitchFamily="2" charset="2"/>
              <a:buChar char="§"/>
            </a:pPr>
            <a:endParaRPr lang="en-IN" sz="1600" dirty="0"/>
          </a:p>
          <a:p>
            <a:pPr marL="1657350" lvl="3" indent="-285750">
              <a:buFont typeface="Wingdings" panose="05000000000000000000" pitchFamily="2" charset="2"/>
              <a:buChar char="§"/>
            </a:pPr>
            <a:endParaRPr lang="en-IN" sz="1600" dirty="0"/>
          </a:p>
          <a:p>
            <a:pPr marL="1657350" lvl="3" indent="-285750">
              <a:buFont typeface="Wingdings" panose="05000000000000000000" pitchFamily="2" charset="2"/>
              <a:buChar char="§"/>
            </a:pPr>
            <a:endParaRPr lang="en-IN" sz="1600" dirty="0"/>
          </a:p>
          <a:p>
            <a:pPr marL="1657350" lvl="3" indent="-285750">
              <a:buFont typeface="Wingdings" panose="05000000000000000000" pitchFamily="2" charset="2"/>
              <a:buChar char="§"/>
            </a:pPr>
            <a:endParaRPr lang="en-IN" sz="1600" dirty="0"/>
          </a:p>
          <a:p>
            <a:pPr marL="1371600" lvl="3" indent="0">
              <a:buNone/>
            </a:pPr>
            <a:endParaRPr lang="en-IN" sz="1600" dirty="0"/>
          </a:p>
          <a:p>
            <a:pPr lvl="2" indent="0">
              <a:buClrTx/>
              <a:buNone/>
            </a:pPr>
            <a:endParaRPr lang="en-IN" sz="2400" dirty="0"/>
          </a:p>
          <a:p>
            <a:pPr marL="1371600" lvl="3" indent="0">
              <a:buNone/>
            </a:pPr>
            <a:endParaRPr lang="en-IN" sz="1600" dirty="0"/>
          </a:p>
          <a:p>
            <a:endParaRPr lang="en-IN" dirty="0"/>
          </a:p>
          <a:p>
            <a:r>
              <a:rPr lang="en-IN" dirty="0"/>
              <a:t>							</a:t>
            </a:r>
          </a:p>
        </p:txBody>
      </p:sp>
      <p:sp>
        <p:nvSpPr>
          <p:cNvPr id="4" name="Title 3">
            <a:extLst>
              <a:ext uri="{FF2B5EF4-FFF2-40B4-BE49-F238E27FC236}">
                <a16:creationId xmlns:a16="http://schemas.microsoft.com/office/drawing/2014/main" id="{E236994B-95F2-496E-0E8E-FE7A9F0CB09A}"/>
              </a:ext>
            </a:extLst>
          </p:cNvPr>
          <p:cNvSpPr>
            <a:spLocks noGrp="1"/>
          </p:cNvSpPr>
          <p:nvPr>
            <p:ph type="title"/>
          </p:nvPr>
        </p:nvSpPr>
        <p:spPr/>
        <p:txBody>
          <a:bodyPr>
            <a:normAutofit fontScale="90000"/>
          </a:bodyPr>
          <a:lstStyle/>
          <a:p>
            <a:r>
              <a:rPr lang="en-IN" dirty="0"/>
              <a:t>Theory</a:t>
            </a:r>
          </a:p>
        </p:txBody>
      </p:sp>
      <p:pic>
        <p:nvPicPr>
          <p:cNvPr id="5" name="Picture 4">
            <a:extLst>
              <a:ext uri="{FF2B5EF4-FFF2-40B4-BE49-F238E27FC236}">
                <a16:creationId xmlns:a16="http://schemas.microsoft.com/office/drawing/2014/main" id="{8FD88922-7778-DE8C-D0EE-061962610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8824" y="1460299"/>
            <a:ext cx="3384887" cy="2261292"/>
          </a:xfrm>
          <a:prstGeom prst="rect">
            <a:avLst/>
          </a:prstGeom>
        </p:spPr>
      </p:pic>
      <p:pic>
        <p:nvPicPr>
          <p:cNvPr id="6" name="Picture 5">
            <a:extLst>
              <a:ext uri="{FF2B5EF4-FFF2-40B4-BE49-F238E27FC236}">
                <a16:creationId xmlns:a16="http://schemas.microsoft.com/office/drawing/2014/main" id="{1C907E74-9AEB-9470-7377-D15E924EC8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843" y="4060651"/>
            <a:ext cx="2304320" cy="2384996"/>
          </a:xfrm>
          <a:prstGeom prst="rect">
            <a:avLst/>
          </a:prstGeom>
        </p:spPr>
      </p:pic>
      <p:sp>
        <p:nvSpPr>
          <p:cNvPr id="7" name="TextBox 6">
            <a:extLst>
              <a:ext uri="{FF2B5EF4-FFF2-40B4-BE49-F238E27FC236}">
                <a16:creationId xmlns:a16="http://schemas.microsoft.com/office/drawing/2014/main" id="{38A10D58-E28B-B197-15EA-3448A10B8A8D}"/>
              </a:ext>
            </a:extLst>
          </p:cNvPr>
          <p:cNvSpPr txBox="1"/>
          <p:nvPr/>
        </p:nvSpPr>
        <p:spPr>
          <a:xfrm>
            <a:off x="7536200" y="1412720"/>
            <a:ext cx="2758319" cy="646331"/>
          </a:xfrm>
          <a:prstGeom prst="rect">
            <a:avLst/>
          </a:prstGeom>
          <a:noFill/>
        </p:spPr>
        <p:txBody>
          <a:bodyPr wrap="none" rtlCol="0">
            <a:spAutoFit/>
          </a:bodyPr>
          <a:lstStyle/>
          <a:p>
            <a:pPr marL="285750" indent="-285750">
              <a:buClr>
                <a:schemeClr val="accent4"/>
              </a:buClr>
              <a:buFont typeface="Wingdings" panose="05000000000000000000" pitchFamily="2" charset="2"/>
              <a:buChar char="q"/>
            </a:pPr>
            <a:r>
              <a:rPr lang="en-IN" b="1" dirty="0">
                <a:solidFill>
                  <a:srgbClr val="292929"/>
                </a:solidFill>
              </a:rPr>
              <a:t>Support Vector machines</a:t>
            </a:r>
          </a:p>
          <a:p>
            <a:endParaRPr lang="en-IN" b="1" dirty="0"/>
          </a:p>
        </p:txBody>
      </p:sp>
      <p:pic>
        <p:nvPicPr>
          <p:cNvPr id="9" name="Picture 8">
            <a:extLst>
              <a:ext uri="{FF2B5EF4-FFF2-40B4-BE49-F238E27FC236}">
                <a16:creationId xmlns:a16="http://schemas.microsoft.com/office/drawing/2014/main" id="{2BC6BBA2-4D36-E81B-764B-EAF41BCC1F6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48748" y="2054105"/>
            <a:ext cx="3322781" cy="2301053"/>
          </a:xfrm>
          <a:prstGeom prst="rect">
            <a:avLst/>
          </a:prstGeom>
        </p:spPr>
      </p:pic>
      <p:sp>
        <p:nvSpPr>
          <p:cNvPr id="11" name="TextBox 10">
            <a:extLst>
              <a:ext uri="{FF2B5EF4-FFF2-40B4-BE49-F238E27FC236}">
                <a16:creationId xmlns:a16="http://schemas.microsoft.com/office/drawing/2014/main" id="{B2874CF3-1384-93F1-FB76-7EF0856E0905}"/>
              </a:ext>
            </a:extLst>
          </p:cNvPr>
          <p:cNvSpPr txBox="1"/>
          <p:nvPr/>
        </p:nvSpPr>
        <p:spPr>
          <a:xfrm>
            <a:off x="1325301" y="3985826"/>
            <a:ext cx="1631665" cy="369332"/>
          </a:xfrm>
          <a:prstGeom prst="rect">
            <a:avLst/>
          </a:prstGeom>
          <a:noFill/>
        </p:spPr>
        <p:txBody>
          <a:bodyPr wrap="none" rtlCol="0">
            <a:spAutoFit/>
          </a:bodyPr>
          <a:lstStyle/>
          <a:p>
            <a:pPr marL="285750" indent="-285750">
              <a:buClr>
                <a:schemeClr val="accent1"/>
              </a:buClr>
              <a:buFont typeface="Wingdings" panose="05000000000000000000" pitchFamily="2" charset="2"/>
              <a:buChar char="q"/>
            </a:pPr>
            <a:r>
              <a:rPr lang="en-IN" dirty="0"/>
              <a:t>Decision Tree</a:t>
            </a:r>
          </a:p>
        </p:txBody>
      </p:sp>
    </p:spTree>
    <p:extLst>
      <p:ext uri="{BB962C8B-B14F-4D97-AF65-F5344CB8AC3E}">
        <p14:creationId xmlns:p14="http://schemas.microsoft.com/office/powerpoint/2010/main" val="385440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3DFAE0-0FE9-80DD-683E-69DFA307E870}"/>
              </a:ext>
            </a:extLst>
          </p:cNvPr>
          <p:cNvSpPr>
            <a:spLocks noGrp="1"/>
          </p:cNvSpPr>
          <p:nvPr>
            <p:ph type="sldNum" sz="quarter" idx="4"/>
          </p:nvPr>
        </p:nvSpPr>
        <p:spPr/>
        <p:txBody>
          <a:bodyPr/>
          <a:lstStyle/>
          <a:p>
            <a:fld id="{B2A270D6-16D9-3545-A4B3-7DC4494D58DE}" type="slidenum">
              <a:rPr lang="de-DE" smtClean="0"/>
              <a:pPr/>
              <a:t>5</a:t>
            </a:fld>
            <a:endParaRPr lang="de-DE" dirty="0"/>
          </a:p>
        </p:txBody>
      </p:sp>
      <p:sp>
        <p:nvSpPr>
          <p:cNvPr id="3" name="Text Placeholder 2">
            <a:extLst>
              <a:ext uri="{FF2B5EF4-FFF2-40B4-BE49-F238E27FC236}">
                <a16:creationId xmlns:a16="http://schemas.microsoft.com/office/drawing/2014/main" id="{57F79E88-35D4-00C8-6AAA-43C70C2800BB}"/>
              </a:ext>
            </a:extLst>
          </p:cNvPr>
          <p:cNvSpPr>
            <a:spLocks noGrp="1"/>
          </p:cNvSpPr>
          <p:nvPr>
            <p:ph type="body" sz="quarter" idx="13"/>
          </p:nvPr>
        </p:nvSpPr>
        <p:spPr>
          <a:xfrm>
            <a:off x="368862" y="1052670"/>
            <a:ext cx="11415928" cy="710451"/>
          </a:xfrm>
        </p:spPr>
        <p:txBody>
          <a:bodyPr/>
          <a:lstStyle/>
          <a:p>
            <a:pPr marL="1028700" lvl="1" indent="-342900">
              <a:buFont typeface="Wingdings" panose="05000000000000000000" pitchFamily="2" charset="2"/>
              <a:buChar char="§"/>
            </a:pPr>
            <a:endParaRPr lang="en-IN" dirty="0"/>
          </a:p>
          <a:p>
            <a:pPr marL="1028700" lvl="1" indent="-342900">
              <a:buFont typeface="Wingdings" panose="05000000000000000000" pitchFamily="2" charset="2"/>
              <a:buChar char="§"/>
            </a:pPr>
            <a:r>
              <a:rPr lang="en-IN" dirty="0"/>
              <a:t>Vier </a:t>
            </a:r>
            <a:r>
              <a:rPr lang="en-IN" dirty="0" err="1"/>
              <a:t>verschiedene</a:t>
            </a:r>
            <a:r>
              <a:rPr lang="en-IN" dirty="0"/>
              <a:t> </a:t>
            </a:r>
            <a:r>
              <a:rPr lang="en-IN" dirty="0" err="1"/>
              <a:t>Analysephasen</a:t>
            </a:r>
            <a:r>
              <a:rPr lang="en-IN" dirty="0"/>
              <a:t>:</a:t>
            </a:r>
          </a:p>
        </p:txBody>
      </p:sp>
      <p:sp>
        <p:nvSpPr>
          <p:cNvPr id="4" name="Title 3">
            <a:extLst>
              <a:ext uri="{FF2B5EF4-FFF2-40B4-BE49-F238E27FC236}">
                <a16:creationId xmlns:a16="http://schemas.microsoft.com/office/drawing/2014/main" id="{32C2E510-5607-BCAD-1726-85E788A186C9}"/>
              </a:ext>
            </a:extLst>
          </p:cNvPr>
          <p:cNvSpPr>
            <a:spLocks noGrp="1"/>
          </p:cNvSpPr>
          <p:nvPr>
            <p:ph type="title"/>
          </p:nvPr>
        </p:nvSpPr>
        <p:spPr/>
        <p:txBody>
          <a:bodyPr>
            <a:normAutofit fontScale="90000"/>
          </a:bodyPr>
          <a:lstStyle/>
          <a:p>
            <a:r>
              <a:rPr lang="en-IN" sz="3200" dirty="0">
                <a:solidFill>
                  <a:schemeClr val="tx1"/>
                </a:solidFill>
                <a:ea typeface="+mn-ea"/>
                <a:cs typeface="+mn-cs"/>
              </a:rPr>
              <a:t>Was </a:t>
            </a:r>
            <a:r>
              <a:rPr lang="en-IN" sz="3200" dirty="0" err="1">
                <a:solidFill>
                  <a:schemeClr val="tx1"/>
                </a:solidFill>
                <a:ea typeface="+mn-ea"/>
                <a:cs typeface="+mn-cs"/>
              </a:rPr>
              <a:t>ist</a:t>
            </a:r>
            <a:r>
              <a:rPr lang="en-IN" sz="3200" dirty="0">
                <a:solidFill>
                  <a:schemeClr val="tx1"/>
                </a:solidFill>
                <a:ea typeface="+mn-ea"/>
                <a:cs typeface="+mn-cs"/>
              </a:rPr>
              <a:t> Learning Analytics?</a:t>
            </a:r>
            <a:endParaRPr lang="en-IN" dirty="0"/>
          </a:p>
        </p:txBody>
      </p:sp>
      <p:sp>
        <p:nvSpPr>
          <p:cNvPr id="5" name="Flowchart: Process 4">
            <a:extLst>
              <a:ext uri="{FF2B5EF4-FFF2-40B4-BE49-F238E27FC236}">
                <a16:creationId xmlns:a16="http://schemas.microsoft.com/office/drawing/2014/main" id="{3574292F-7CEC-96A7-57E5-A590DBA0CC86}"/>
              </a:ext>
            </a:extLst>
          </p:cNvPr>
          <p:cNvSpPr/>
          <p:nvPr/>
        </p:nvSpPr>
        <p:spPr>
          <a:xfrm>
            <a:off x="1985479" y="2002097"/>
            <a:ext cx="1800250" cy="648090"/>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81C4DEF0-EB95-D5EE-A4F0-B05B86CCA1C9}"/>
              </a:ext>
            </a:extLst>
          </p:cNvPr>
          <p:cNvSpPr txBox="1"/>
          <p:nvPr/>
        </p:nvSpPr>
        <p:spPr>
          <a:xfrm>
            <a:off x="2325194" y="2130884"/>
            <a:ext cx="1120820" cy="369332"/>
          </a:xfrm>
          <a:prstGeom prst="rect">
            <a:avLst/>
          </a:prstGeom>
          <a:noFill/>
        </p:spPr>
        <p:txBody>
          <a:bodyPr wrap="none" rtlCol="0">
            <a:spAutoFit/>
          </a:bodyPr>
          <a:lstStyle/>
          <a:p>
            <a:r>
              <a:rPr lang="en-IN" dirty="0"/>
              <a:t>Descriptive</a:t>
            </a:r>
          </a:p>
        </p:txBody>
      </p:sp>
      <p:sp>
        <p:nvSpPr>
          <p:cNvPr id="11" name="Flowchart: Process 10">
            <a:extLst>
              <a:ext uri="{FF2B5EF4-FFF2-40B4-BE49-F238E27FC236}">
                <a16:creationId xmlns:a16="http://schemas.microsoft.com/office/drawing/2014/main" id="{83897478-C059-41AD-4957-ABE0BBC855CE}"/>
              </a:ext>
            </a:extLst>
          </p:cNvPr>
          <p:cNvSpPr/>
          <p:nvPr/>
        </p:nvSpPr>
        <p:spPr>
          <a:xfrm>
            <a:off x="4491272" y="2002097"/>
            <a:ext cx="1800250" cy="648090"/>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Process 11">
            <a:extLst>
              <a:ext uri="{FF2B5EF4-FFF2-40B4-BE49-F238E27FC236}">
                <a16:creationId xmlns:a16="http://schemas.microsoft.com/office/drawing/2014/main" id="{4CBC6960-6C05-AB18-1E20-3F1DC90E368B}"/>
              </a:ext>
            </a:extLst>
          </p:cNvPr>
          <p:cNvSpPr/>
          <p:nvPr/>
        </p:nvSpPr>
        <p:spPr>
          <a:xfrm>
            <a:off x="6997065" y="2015159"/>
            <a:ext cx="1800250" cy="648090"/>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lowchart: Process 12">
            <a:extLst>
              <a:ext uri="{FF2B5EF4-FFF2-40B4-BE49-F238E27FC236}">
                <a16:creationId xmlns:a16="http://schemas.microsoft.com/office/drawing/2014/main" id="{8F0C31EC-E280-7880-DBED-4EEB1EB8F8C1}"/>
              </a:ext>
            </a:extLst>
          </p:cNvPr>
          <p:cNvSpPr/>
          <p:nvPr/>
        </p:nvSpPr>
        <p:spPr>
          <a:xfrm>
            <a:off x="9560649" y="2005283"/>
            <a:ext cx="1800250" cy="648090"/>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B34C5EE2-A867-EFD9-F40B-7C6639A13FCE}"/>
              </a:ext>
            </a:extLst>
          </p:cNvPr>
          <p:cNvSpPr txBox="1"/>
          <p:nvPr/>
        </p:nvSpPr>
        <p:spPr>
          <a:xfrm>
            <a:off x="4820656" y="2125096"/>
            <a:ext cx="1069524" cy="369332"/>
          </a:xfrm>
          <a:prstGeom prst="rect">
            <a:avLst/>
          </a:prstGeom>
          <a:noFill/>
        </p:spPr>
        <p:txBody>
          <a:bodyPr wrap="none" rtlCol="0">
            <a:spAutoFit/>
          </a:bodyPr>
          <a:lstStyle/>
          <a:p>
            <a:r>
              <a:rPr lang="en-IN" dirty="0"/>
              <a:t>Diagnostic</a:t>
            </a:r>
          </a:p>
        </p:txBody>
      </p:sp>
      <p:sp>
        <p:nvSpPr>
          <p:cNvPr id="15" name="TextBox 14">
            <a:extLst>
              <a:ext uri="{FF2B5EF4-FFF2-40B4-BE49-F238E27FC236}">
                <a16:creationId xmlns:a16="http://schemas.microsoft.com/office/drawing/2014/main" id="{A91F0B37-086D-A762-E91F-237C2DF50F12}"/>
              </a:ext>
            </a:extLst>
          </p:cNvPr>
          <p:cNvSpPr txBox="1"/>
          <p:nvPr/>
        </p:nvSpPr>
        <p:spPr>
          <a:xfrm>
            <a:off x="7326545" y="2177320"/>
            <a:ext cx="1016625" cy="369332"/>
          </a:xfrm>
          <a:prstGeom prst="rect">
            <a:avLst/>
          </a:prstGeom>
          <a:noFill/>
        </p:spPr>
        <p:txBody>
          <a:bodyPr wrap="none" rtlCol="0">
            <a:spAutoFit/>
          </a:bodyPr>
          <a:lstStyle/>
          <a:p>
            <a:r>
              <a:rPr lang="en-IN" dirty="0"/>
              <a:t>Predictive</a:t>
            </a:r>
          </a:p>
        </p:txBody>
      </p:sp>
      <p:sp>
        <p:nvSpPr>
          <p:cNvPr id="16" name="TextBox 15">
            <a:extLst>
              <a:ext uri="{FF2B5EF4-FFF2-40B4-BE49-F238E27FC236}">
                <a16:creationId xmlns:a16="http://schemas.microsoft.com/office/drawing/2014/main" id="{0279C213-FF5D-4F95-FEC2-A94832FAAE4C}"/>
              </a:ext>
            </a:extLst>
          </p:cNvPr>
          <p:cNvSpPr txBox="1"/>
          <p:nvPr/>
        </p:nvSpPr>
        <p:spPr>
          <a:xfrm>
            <a:off x="9863583" y="2144662"/>
            <a:ext cx="1173719" cy="369332"/>
          </a:xfrm>
          <a:prstGeom prst="rect">
            <a:avLst/>
          </a:prstGeom>
          <a:noFill/>
        </p:spPr>
        <p:txBody>
          <a:bodyPr wrap="none" rtlCol="0">
            <a:spAutoFit/>
          </a:bodyPr>
          <a:lstStyle/>
          <a:p>
            <a:r>
              <a:rPr lang="en-IN" dirty="0"/>
              <a:t>Prescriptive</a:t>
            </a:r>
          </a:p>
        </p:txBody>
      </p:sp>
      <p:sp>
        <p:nvSpPr>
          <p:cNvPr id="23" name="Title 3">
            <a:extLst>
              <a:ext uri="{FF2B5EF4-FFF2-40B4-BE49-F238E27FC236}">
                <a16:creationId xmlns:a16="http://schemas.microsoft.com/office/drawing/2014/main" id="{54DA0E98-0C2E-AC84-70C4-3B16B1B016E0}"/>
              </a:ext>
            </a:extLst>
          </p:cNvPr>
          <p:cNvSpPr txBox="1">
            <a:spLocks/>
          </p:cNvSpPr>
          <p:nvPr/>
        </p:nvSpPr>
        <p:spPr>
          <a:xfrm>
            <a:off x="368862" y="2990692"/>
            <a:ext cx="9327638" cy="443039"/>
          </a:xfrm>
          <a:prstGeom prst="rect">
            <a:avLst/>
          </a:prstGeom>
        </p:spPr>
        <p:txBody>
          <a:bodyPr vert="horz" lIns="91440" tIns="45720" rIns="91440" bIns="45720" rtlCol="0" anchor="t">
            <a:normAutofit fontScale="90000" lnSpcReduction="20000"/>
          </a:bodyPr>
          <a:lstStyle>
            <a:lvl1pPr algn="l" defTabSz="914400" rtl="0" eaLnBrk="1" latinLnBrk="0" hangingPunct="1">
              <a:lnSpc>
                <a:spcPct val="90000"/>
              </a:lnSpc>
              <a:spcBef>
                <a:spcPct val="0"/>
              </a:spcBef>
              <a:buNone/>
              <a:defRPr sz="3200" b="1" kern="1200">
                <a:solidFill>
                  <a:srgbClr val="292929"/>
                </a:solidFill>
                <a:latin typeface="+mn-lt"/>
                <a:ea typeface="+mj-ea"/>
                <a:cs typeface="+mj-cs"/>
              </a:defRPr>
            </a:lvl1pPr>
          </a:lstStyle>
          <a:p>
            <a:r>
              <a:rPr lang="en-IN" dirty="0" err="1">
                <a:solidFill>
                  <a:schemeClr val="tx1"/>
                </a:solidFill>
                <a:ea typeface="+mn-ea"/>
                <a:cs typeface="+mn-cs"/>
              </a:rPr>
              <a:t>Warum</a:t>
            </a:r>
            <a:r>
              <a:rPr lang="en-IN" dirty="0">
                <a:solidFill>
                  <a:schemeClr val="tx1"/>
                </a:solidFill>
                <a:ea typeface="+mn-ea"/>
                <a:cs typeface="+mn-cs"/>
              </a:rPr>
              <a:t> </a:t>
            </a:r>
            <a:r>
              <a:rPr lang="en-IN" dirty="0" err="1">
                <a:solidFill>
                  <a:schemeClr val="tx1"/>
                </a:solidFill>
                <a:ea typeface="+mn-ea"/>
                <a:cs typeface="+mn-cs"/>
              </a:rPr>
              <a:t>ist</a:t>
            </a:r>
            <a:r>
              <a:rPr lang="en-IN" dirty="0">
                <a:solidFill>
                  <a:schemeClr val="tx1"/>
                </a:solidFill>
                <a:ea typeface="+mn-ea"/>
                <a:cs typeface="+mn-cs"/>
              </a:rPr>
              <a:t> es </a:t>
            </a:r>
            <a:r>
              <a:rPr lang="en-IN" dirty="0" err="1">
                <a:solidFill>
                  <a:schemeClr val="tx1"/>
                </a:solidFill>
                <a:ea typeface="+mn-ea"/>
                <a:cs typeface="+mn-cs"/>
              </a:rPr>
              <a:t>notwendig</a:t>
            </a:r>
            <a:r>
              <a:rPr lang="en-IN" dirty="0">
                <a:solidFill>
                  <a:schemeClr val="tx1"/>
                </a:solidFill>
                <a:ea typeface="+mn-ea"/>
                <a:cs typeface="+mn-cs"/>
              </a:rPr>
              <a:t>?</a:t>
            </a:r>
            <a:endParaRPr lang="en-IN" dirty="0"/>
          </a:p>
        </p:txBody>
      </p:sp>
      <p:pic>
        <p:nvPicPr>
          <p:cNvPr id="6" name="Picture 5">
            <a:extLst>
              <a:ext uri="{FF2B5EF4-FFF2-40B4-BE49-F238E27FC236}">
                <a16:creationId xmlns:a16="http://schemas.microsoft.com/office/drawing/2014/main" id="{F678F50C-206C-16E5-66E3-E117812FB4BF}"/>
              </a:ext>
            </a:extLst>
          </p:cNvPr>
          <p:cNvPicPr>
            <a:picLocks noChangeAspect="1"/>
          </p:cNvPicPr>
          <p:nvPr/>
        </p:nvPicPr>
        <p:blipFill>
          <a:blip r:embed="rId3"/>
          <a:stretch>
            <a:fillRect/>
          </a:stretch>
        </p:blipFill>
        <p:spPr>
          <a:xfrm>
            <a:off x="3823090" y="3211201"/>
            <a:ext cx="4574815" cy="3075636"/>
          </a:xfrm>
          <a:prstGeom prst="rect">
            <a:avLst/>
          </a:prstGeom>
        </p:spPr>
      </p:pic>
      <p:cxnSp>
        <p:nvCxnSpPr>
          <p:cNvPr id="8" name="Straight Arrow Connector 7">
            <a:extLst>
              <a:ext uri="{FF2B5EF4-FFF2-40B4-BE49-F238E27FC236}">
                <a16:creationId xmlns:a16="http://schemas.microsoft.com/office/drawing/2014/main" id="{1A15086A-6685-92E6-3625-E2588003768F}"/>
              </a:ext>
            </a:extLst>
          </p:cNvPr>
          <p:cNvCxnSpPr>
            <a:stCxn id="5" idx="3"/>
            <a:endCxn id="11" idx="1"/>
          </p:cNvCxnSpPr>
          <p:nvPr/>
        </p:nvCxnSpPr>
        <p:spPr>
          <a:xfrm>
            <a:off x="3785729" y="2326142"/>
            <a:ext cx="705543"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3D2F65B-EAE6-FD91-66B9-662F517DDC95}"/>
              </a:ext>
            </a:extLst>
          </p:cNvPr>
          <p:cNvCxnSpPr>
            <a:stCxn id="11" idx="3"/>
            <a:endCxn id="12" idx="1"/>
          </p:cNvCxnSpPr>
          <p:nvPr/>
        </p:nvCxnSpPr>
        <p:spPr>
          <a:xfrm>
            <a:off x="6291522" y="2326142"/>
            <a:ext cx="705543" cy="13062"/>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8C84E98-14B1-A86F-B803-6C9DFBE7D182}"/>
              </a:ext>
            </a:extLst>
          </p:cNvPr>
          <p:cNvCxnSpPr>
            <a:stCxn id="12" idx="3"/>
            <a:endCxn id="13" idx="1"/>
          </p:cNvCxnSpPr>
          <p:nvPr/>
        </p:nvCxnSpPr>
        <p:spPr>
          <a:xfrm flipV="1">
            <a:off x="8797315" y="2329328"/>
            <a:ext cx="763334" cy="9876"/>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56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6"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2F5279B-5BED-B9C0-26C9-2D8B87E51730}"/>
              </a:ext>
            </a:extLst>
          </p:cNvPr>
          <p:cNvSpPr/>
          <p:nvPr/>
        </p:nvSpPr>
        <p:spPr>
          <a:xfrm>
            <a:off x="3931187" y="2348850"/>
            <a:ext cx="3240450" cy="2880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Slide Number Placeholder 1">
            <a:extLst>
              <a:ext uri="{FF2B5EF4-FFF2-40B4-BE49-F238E27FC236}">
                <a16:creationId xmlns:a16="http://schemas.microsoft.com/office/drawing/2014/main" id="{70691C3F-BC25-E04B-9C84-CB0E1475F359}"/>
              </a:ext>
            </a:extLst>
          </p:cNvPr>
          <p:cNvSpPr>
            <a:spLocks noGrp="1"/>
          </p:cNvSpPr>
          <p:nvPr>
            <p:ph type="sldNum" sz="quarter" idx="4"/>
          </p:nvPr>
        </p:nvSpPr>
        <p:spPr/>
        <p:txBody>
          <a:bodyPr/>
          <a:lstStyle/>
          <a:p>
            <a:fld id="{B2A270D6-16D9-3545-A4B3-7DC4494D58DE}" type="slidenum">
              <a:rPr lang="de-DE" smtClean="0"/>
              <a:pPr/>
              <a:t>6</a:t>
            </a:fld>
            <a:endParaRPr lang="de-DE" dirty="0"/>
          </a:p>
        </p:txBody>
      </p:sp>
      <p:sp>
        <p:nvSpPr>
          <p:cNvPr id="4" name="Title 3">
            <a:extLst>
              <a:ext uri="{FF2B5EF4-FFF2-40B4-BE49-F238E27FC236}">
                <a16:creationId xmlns:a16="http://schemas.microsoft.com/office/drawing/2014/main" id="{1F2B87E6-E368-8B6D-3725-EC751259B4A4}"/>
              </a:ext>
            </a:extLst>
          </p:cNvPr>
          <p:cNvSpPr>
            <a:spLocks noGrp="1"/>
          </p:cNvSpPr>
          <p:nvPr>
            <p:ph type="title"/>
          </p:nvPr>
        </p:nvSpPr>
        <p:spPr/>
        <p:txBody>
          <a:bodyPr>
            <a:normAutofit fontScale="90000"/>
          </a:bodyPr>
          <a:lstStyle/>
          <a:p>
            <a:r>
              <a:rPr lang="en-IN" sz="3200" dirty="0">
                <a:solidFill>
                  <a:schemeClr val="tx1"/>
                </a:solidFill>
                <a:ea typeface="+mn-ea"/>
                <a:cs typeface="+mn-cs"/>
              </a:rPr>
              <a:t>ELEMENTE DER LERNANALYSE</a:t>
            </a:r>
            <a:endParaRPr lang="en-IN" dirty="0"/>
          </a:p>
        </p:txBody>
      </p:sp>
      <p:sp>
        <p:nvSpPr>
          <p:cNvPr id="5" name="Oval 4">
            <a:extLst>
              <a:ext uri="{FF2B5EF4-FFF2-40B4-BE49-F238E27FC236}">
                <a16:creationId xmlns:a16="http://schemas.microsoft.com/office/drawing/2014/main" id="{85A1E959-4F72-233C-24D0-0D08A7DE0116}"/>
              </a:ext>
            </a:extLst>
          </p:cNvPr>
          <p:cNvSpPr/>
          <p:nvPr/>
        </p:nvSpPr>
        <p:spPr>
          <a:xfrm>
            <a:off x="2645669" y="793168"/>
            <a:ext cx="3598114" cy="32497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9FC2EF76-A9E5-DA04-8D4B-8ACBF854E89F}"/>
              </a:ext>
            </a:extLst>
          </p:cNvPr>
          <p:cNvSpPr/>
          <p:nvPr/>
        </p:nvSpPr>
        <p:spPr>
          <a:xfrm>
            <a:off x="4877394" y="790342"/>
            <a:ext cx="3816530" cy="32497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679CEF8-62C7-FF7A-BDA5-B5B2B4E4ED77}"/>
              </a:ext>
            </a:extLst>
          </p:cNvPr>
          <p:cNvSpPr txBox="1"/>
          <p:nvPr/>
        </p:nvSpPr>
        <p:spPr>
          <a:xfrm>
            <a:off x="3604301" y="1768877"/>
            <a:ext cx="942887" cy="646331"/>
          </a:xfrm>
          <a:prstGeom prst="rect">
            <a:avLst/>
          </a:prstGeom>
          <a:noFill/>
        </p:spPr>
        <p:txBody>
          <a:bodyPr wrap="none" rtlCol="0">
            <a:spAutoFit/>
          </a:bodyPr>
          <a:lstStyle/>
          <a:p>
            <a:r>
              <a:rPr lang="en-IN" dirty="0"/>
              <a:t>Data </a:t>
            </a:r>
          </a:p>
          <a:p>
            <a:r>
              <a:rPr lang="en-IN" dirty="0"/>
              <a:t>Analytics</a:t>
            </a:r>
          </a:p>
        </p:txBody>
      </p:sp>
      <p:sp>
        <p:nvSpPr>
          <p:cNvPr id="10" name="TextBox 9">
            <a:extLst>
              <a:ext uri="{FF2B5EF4-FFF2-40B4-BE49-F238E27FC236}">
                <a16:creationId xmlns:a16="http://schemas.microsoft.com/office/drawing/2014/main" id="{06153F08-FE36-7FFC-62F8-8D3ACAB9CC98}"/>
              </a:ext>
            </a:extLst>
          </p:cNvPr>
          <p:cNvSpPr txBox="1"/>
          <p:nvPr/>
        </p:nvSpPr>
        <p:spPr>
          <a:xfrm>
            <a:off x="6610628" y="1789325"/>
            <a:ext cx="774571" cy="369332"/>
          </a:xfrm>
          <a:prstGeom prst="rect">
            <a:avLst/>
          </a:prstGeom>
          <a:noFill/>
        </p:spPr>
        <p:txBody>
          <a:bodyPr wrap="none" rtlCol="0">
            <a:spAutoFit/>
          </a:bodyPr>
          <a:lstStyle/>
          <a:p>
            <a:r>
              <a:rPr lang="en-IN" dirty="0"/>
              <a:t>Design</a:t>
            </a:r>
          </a:p>
        </p:txBody>
      </p:sp>
      <p:sp>
        <p:nvSpPr>
          <p:cNvPr id="11" name="TextBox 10">
            <a:extLst>
              <a:ext uri="{FF2B5EF4-FFF2-40B4-BE49-F238E27FC236}">
                <a16:creationId xmlns:a16="http://schemas.microsoft.com/office/drawing/2014/main" id="{F40795FD-D3EF-88B9-2861-EEDAD9D0BD05}"/>
              </a:ext>
            </a:extLst>
          </p:cNvPr>
          <p:cNvSpPr txBox="1"/>
          <p:nvPr/>
        </p:nvSpPr>
        <p:spPr>
          <a:xfrm>
            <a:off x="4818793" y="4179132"/>
            <a:ext cx="1471878" cy="369332"/>
          </a:xfrm>
          <a:prstGeom prst="rect">
            <a:avLst/>
          </a:prstGeom>
          <a:noFill/>
        </p:spPr>
        <p:txBody>
          <a:bodyPr wrap="none" rtlCol="0">
            <a:spAutoFit/>
          </a:bodyPr>
          <a:lstStyle/>
          <a:p>
            <a:r>
              <a:rPr lang="en-IN" dirty="0"/>
              <a:t>Course content</a:t>
            </a:r>
          </a:p>
        </p:txBody>
      </p:sp>
      <p:sp>
        <p:nvSpPr>
          <p:cNvPr id="13" name="TextBox 12">
            <a:extLst>
              <a:ext uri="{FF2B5EF4-FFF2-40B4-BE49-F238E27FC236}">
                <a16:creationId xmlns:a16="http://schemas.microsoft.com/office/drawing/2014/main" id="{6A483C22-FB77-67D0-D06E-56667C291533}"/>
              </a:ext>
            </a:extLst>
          </p:cNvPr>
          <p:cNvSpPr txBox="1"/>
          <p:nvPr/>
        </p:nvSpPr>
        <p:spPr>
          <a:xfrm>
            <a:off x="5032681" y="2447462"/>
            <a:ext cx="1037463" cy="646331"/>
          </a:xfrm>
          <a:prstGeom prst="rect">
            <a:avLst/>
          </a:prstGeom>
          <a:noFill/>
        </p:spPr>
        <p:txBody>
          <a:bodyPr wrap="none" rtlCol="0">
            <a:spAutoFit/>
          </a:bodyPr>
          <a:lstStyle/>
          <a:p>
            <a:r>
              <a:rPr lang="en-IN" b="1" dirty="0"/>
              <a:t>Learning </a:t>
            </a:r>
          </a:p>
          <a:p>
            <a:r>
              <a:rPr lang="en-IN" b="1" dirty="0"/>
              <a:t>Analytics</a:t>
            </a:r>
          </a:p>
        </p:txBody>
      </p:sp>
    </p:spTree>
    <p:extLst>
      <p:ext uri="{BB962C8B-B14F-4D97-AF65-F5344CB8AC3E}">
        <p14:creationId xmlns:p14="http://schemas.microsoft.com/office/powerpoint/2010/main" val="271522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FDD7AE-792A-482C-62A0-A4711BBA8E9F}"/>
              </a:ext>
            </a:extLst>
          </p:cNvPr>
          <p:cNvSpPr>
            <a:spLocks noGrp="1"/>
          </p:cNvSpPr>
          <p:nvPr>
            <p:ph type="sldNum" sz="quarter" idx="4"/>
          </p:nvPr>
        </p:nvSpPr>
        <p:spPr/>
        <p:txBody>
          <a:bodyPr/>
          <a:lstStyle/>
          <a:p>
            <a:fld id="{B2A270D6-16D9-3545-A4B3-7DC4494D58DE}" type="slidenum">
              <a:rPr lang="de-DE" smtClean="0"/>
              <a:pPr/>
              <a:t>7</a:t>
            </a:fld>
            <a:endParaRPr lang="de-DE" dirty="0"/>
          </a:p>
        </p:txBody>
      </p:sp>
      <p:sp>
        <p:nvSpPr>
          <p:cNvPr id="3" name="Text Placeholder 2">
            <a:extLst>
              <a:ext uri="{FF2B5EF4-FFF2-40B4-BE49-F238E27FC236}">
                <a16:creationId xmlns:a16="http://schemas.microsoft.com/office/drawing/2014/main" id="{38B61E58-4600-10D7-03D0-C264DF881BEF}"/>
              </a:ext>
            </a:extLst>
          </p:cNvPr>
          <p:cNvSpPr>
            <a:spLocks noGrp="1"/>
          </p:cNvSpPr>
          <p:nvPr>
            <p:ph type="body" sz="quarter" idx="13"/>
          </p:nvPr>
        </p:nvSpPr>
        <p:spPr>
          <a:xfrm>
            <a:off x="368862" y="1052670"/>
            <a:ext cx="11415928" cy="2010807"/>
          </a:xfrm>
        </p:spPr>
        <p:txBody>
          <a:bodyPr/>
          <a:lstStyle/>
          <a:p>
            <a:pPr marL="342900" indent="-342900">
              <a:buFont typeface="+mj-lt"/>
              <a:buAutoNum type="arabicPeriod"/>
            </a:pPr>
            <a:r>
              <a:rPr lang="de-DE" kern="100" dirty="0">
                <a:latin typeface="Calibri" panose="020F0502020204030204" pitchFamily="34" charset="0"/>
                <a:ea typeface="Calibri" panose="020F0502020204030204" pitchFamily="34" charset="0"/>
                <a:cs typeface="Times New Roman" panose="02020603050405020304" pitchFamily="18" charset="0"/>
              </a:rPr>
              <a:t>Haben Faktoren wie Geschlecht und Alter von Studierenden Einfluss auf ihre Leistungen in Mathematik?</a:t>
            </a:r>
          </a:p>
          <a:p>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mj-lt"/>
              <a:buAutoNum type="arabicPeriod"/>
            </a:pPr>
            <a:r>
              <a:rPr lang="de-DE" kern="100">
                <a:latin typeface="Calibri" panose="020F0502020204030204" pitchFamily="34" charset="0"/>
                <a:ea typeface="Calibri" panose="020F0502020204030204" pitchFamily="34" charset="0"/>
                <a:cs typeface="Times New Roman" panose="02020603050405020304" pitchFamily="18" charset="0"/>
              </a:rPr>
              <a:t>Welche Schlussfolgerungen lassen sich aus der Analyse der Nutzungsparameter (Zeitaufwand und Anzahl der Hilfen) für die Lösung der Aufgaben ziehen?</a:t>
            </a:r>
            <a:endParaRPr lang="en-IN" dirty="0"/>
          </a:p>
        </p:txBody>
      </p:sp>
      <p:sp>
        <p:nvSpPr>
          <p:cNvPr id="4" name="Title 3">
            <a:extLst>
              <a:ext uri="{FF2B5EF4-FFF2-40B4-BE49-F238E27FC236}">
                <a16:creationId xmlns:a16="http://schemas.microsoft.com/office/drawing/2014/main" id="{387ADFEC-731E-8D05-7184-22E9B4C50194}"/>
              </a:ext>
            </a:extLst>
          </p:cNvPr>
          <p:cNvSpPr>
            <a:spLocks noGrp="1"/>
          </p:cNvSpPr>
          <p:nvPr>
            <p:ph type="title"/>
          </p:nvPr>
        </p:nvSpPr>
        <p:spPr/>
        <p:txBody>
          <a:bodyPr>
            <a:normAutofit fontScale="90000"/>
          </a:bodyPr>
          <a:lstStyle/>
          <a:p>
            <a:r>
              <a:rPr lang="en-IN" dirty="0" err="1"/>
              <a:t>Forschungsfragen</a:t>
            </a:r>
            <a:endParaRPr lang="en-IN" dirty="0"/>
          </a:p>
        </p:txBody>
      </p:sp>
    </p:spTree>
    <p:extLst>
      <p:ext uri="{BB962C8B-B14F-4D97-AF65-F5344CB8AC3E}">
        <p14:creationId xmlns:p14="http://schemas.microsoft.com/office/powerpoint/2010/main" val="176090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14DD62-3923-F119-EB7D-9A9B714B6870}"/>
              </a:ext>
            </a:extLst>
          </p:cNvPr>
          <p:cNvSpPr>
            <a:spLocks noGrp="1"/>
          </p:cNvSpPr>
          <p:nvPr>
            <p:ph type="sldNum" sz="quarter" idx="4"/>
          </p:nvPr>
        </p:nvSpPr>
        <p:spPr/>
        <p:txBody>
          <a:bodyPr/>
          <a:lstStyle/>
          <a:p>
            <a:fld id="{B2A270D6-16D9-3545-A4B3-7DC4494D58DE}" type="slidenum">
              <a:rPr lang="de-DE" smtClean="0"/>
              <a:pPr/>
              <a:t>8</a:t>
            </a:fld>
            <a:endParaRPr lang="de-DE" dirty="0"/>
          </a:p>
        </p:txBody>
      </p:sp>
      <p:sp>
        <p:nvSpPr>
          <p:cNvPr id="4" name="Title 3">
            <a:extLst>
              <a:ext uri="{FF2B5EF4-FFF2-40B4-BE49-F238E27FC236}">
                <a16:creationId xmlns:a16="http://schemas.microsoft.com/office/drawing/2014/main" id="{785B807D-6E6D-EC3C-FE4F-6F88B21B9F60}"/>
              </a:ext>
            </a:extLst>
          </p:cNvPr>
          <p:cNvSpPr>
            <a:spLocks noGrp="1"/>
          </p:cNvSpPr>
          <p:nvPr>
            <p:ph type="title"/>
          </p:nvPr>
        </p:nvSpPr>
        <p:spPr/>
        <p:txBody>
          <a:bodyPr>
            <a:normAutofit fontScale="90000"/>
          </a:bodyPr>
          <a:lstStyle/>
          <a:p>
            <a:r>
              <a:rPr lang="en-IN" dirty="0" err="1"/>
              <a:t>Datenextraktion</a:t>
            </a:r>
            <a:endParaRPr lang="en-IN" dirty="0"/>
          </a:p>
        </p:txBody>
      </p:sp>
      <p:pic>
        <p:nvPicPr>
          <p:cNvPr id="5" name="Picture 4">
            <a:extLst>
              <a:ext uri="{FF2B5EF4-FFF2-40B4-BE49-F238E27FC236}">
                <a16:creationId xmlns:a16="http://schemas.microsoft.com/office/drawing/2014/main" id="{6E44B5FB-A6AD-697C-2710-11BD1206A7A3}"/>
              </a:ext>
            </a:extLst>
          </p:cNvPr>
          <p:cNvPicPr>
            <a:picLocks noChangeAspect="1"/>
          </p:cNvPicPr>
          <p:nvPr/>
        </p:nvPicPr>
        <p:blipFill rotWithShape="1">
          <a:blip r:embed="rId2"/>
          <a:srcRect b="52297"/>
          <a:stretch/>
        </p:blipFill>
        <p:spPr>
          <a:xfrm>
            <a:off x="1703924" y="681622"/>
            <a:ext cx="8425170" cy="2963408"/>
          </a:xfrm>
          <a:prstGeom prst="rect">
            <a:avLst/>
          </a:prstGeom>
        </p:spPr>
      </p:pic>
      <p:pic>
        <p:nvPicPr>
          <p:cNvPr id="6" name="Picture 5">
            <a:extLst>
              <a:ext uri="{FF2B5EF4-FFF2-40B4-BE49-F238E27FC236}">
                <a16:creationId xmlns:a16="http://schemas.microsoft.com/office/drawing/2014/main" id="{A8E327E7-C045-9F94-B4B9-4B7F7FF1693A}"/>
              </a:ext>
            </a:extLst>
          </p:cNvPr>
          <p:cNvPicPr>
            <a:picLocks noChangeAspect="1"/>
          </p:cNvPicPr>
          <p:nvPr/>
        </p:nvPicPr>
        <p:blipFill rotWithShape="1">
          <a:blip r:embed="rId2"/>
          <a:srcRect t="69388"/>
          <a:stretch/>
        </p:blipFill>
        <p:spPr>
          <a:xfrm>
            <a:off x="1703924" y="3645030"/>
            <a:ext cx="8425170" cy="1901703"/>
          </a:xfrm>
          <a:prstGeom prst="rect">
            <a:avLst/>
          </a:prstGeom>
        </p:spPr>
      </p:pic>
    </p:spTree>
    <p:extLst>
      <p:ext uri="{BB962C8B-B14F-4D97-AF65-F5344CB8AC3E}">
        <p14:creationId xmlns:p14="http://schemas.microsoft.com/office/powerpoint/2010/main" val="272120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BB46B8-2FF5-BE9C-88F5-BE4ABF1503CB}"/>
              </a:ext>
            </a:extLst>
          </p:cNvPr>
          <p:cNvSpPr>
            <a:spLocks noGrp="1"/>
          </p:cNvSpPr>
          <p:nvPr>
            <p:ph type="sldNum" sz="quarter" idx="4"/>
          </p:nvPr>
        </p:nvSpPr>
        <p:spPr/>
        <p:txBody>
          <a:bodyPr/>
          <a:lstStyle/>
          <a:p>
            <a:fld id="{B2A270D6-16D9-3545-A4B3-7DC4494D58DE}" type="slidenum">
              <a:rPr lang="de-DE" smtClean="0"/>
              <a:pPr/>
              <a:t>9</a:t>
            </a:fld>
            <a:endParaRPr lang="de-DE" dirty="0"/>
          </a:p>
        </p:txBody>
      </p:sp>
      <p:pic>
        <p:nvPicPr>
          <p:cNvPr id="7" name="Picture 6">
            <a:extLst>
              <a:ext uri="{FF2B5EF4-FFF2-40B4-BE49-F238E27FC236}">
                <a16:creationId xmlns:a16="http://schemas.microsoft.com/office/drawing/2014/main" id="{3E6EC94D-F9CB-095F-8404-6CEF060B6B54}"/>
              </a:ext>
            </a:extLst>
          </p:cNvPr>
          <p:cNvPicPr>
            <a:picLocks noChangeAspect="1"/>
          </p:cNvPicPr>
          <p:nvPr/>
        </p:nvPicPr>
        <p:blipFill>
          <a:blip r:embed="rId2"/>
          <a:stretch>
            <a:fillRect/>
          </a:stretch>
        </p:blipFill>
        <p:spPr>
          <a:xfrm>
            <a:off x="2748930" y="975787"/>
            <a:ext cx="4746792" cy="4678436"/>
          </a:xfrm>
          <a:prstGeom prst="rect">
            <a:avLst/>
          </a:prstGeom>
        </p:spPr>
      </p:pic>
      <p:sp>
        <p:nvSpPr>
          <p:cNvPr id="8" name="TextBox 7">
            <a:extLst>
              <a:ext uri="{FF2B5EF4-FFF2-40B4-BE49-F238E27FC236}">
                <a16:creationId xmlns:a16="http://schemas.microsoft.com/office/drawing/2014/main" id="{F59CD27F-7F4F-E970-BA6B-70F1065214EA}"/>
              </a:ext>
            </a:extLst>
          </p:cNvPr>
          <p:cNvSpPr txBox="1"/>
          <p:nvPr/>
        </p:nvSpPr>
        <p:spPr>
          <a:xfrm>
            <a:off x="7457015" y="1999880"/>
            <a:ext cx="615874" cy="369332"/>
          </a:xfrm>
          <a:prstGeom prst="rect">
            <a:avLst/>
          </a:prstGeom>
          <a:noFill/>
        </p:spPr>
        <p:txBody>
          <a:bodyPr wrap="none" rtlCol="0">
            <a:spAutoFit/>
          </a:bodyPr>
          <a:lstStyle/>
          <a:p>
            <a:r>
              <a:rPr lang="en-IN" b="1" dirty="0"/>
              <a:t>Start</a:t>
            </a:r>
          </a:p>
        </p:txBody>
      </p:sp>
      <p:pic>
        <p:nvPicPr>
          <p:cNvPr id="22" name="Picture 21">
            <a:extLst>
              <a:ext uri="{FF2B5EF4-FFF2-40B4-BE49-F238E27FC236}">
                <a16:creationId xmlns:a16="http://schemas.microsoft.com/office/drawing/2014/main" id="{A46C46B1-09F8-2E9B-C1F2-BA446270ED36}"/>
              </a:ext>
            </a:extLst>
          </p:cNvPr>
          <p:cNvPicPr>
            <a:picLocks noChangeAspect="1"/>
          </p:cNvPicPr>
          <p:nvPr/>
        </p:nvPicPr>
        <p:blipFill>
          <a:blip r:embed="rId3"/>
          <a:stretch>
            <a:fillRect/>
          </a:stretch>
        </p:blipFill>
        <p:spPr>
          <a:xfrm>
            <a:off x="1703390" y="975787"/>
            <a:ext cx="7471200" cy="5189593"/>
          </a:xfrm>
          <a:prstGeom prst="rect">
            <a:avLst/>
          </a:prstGeom>
        </p:spPr>
      </p:pic>
      <p:sp>
        <p:nvSpPr>
          <p:cNvPr id="13" name="TextBox 12">
            <a:extLst>
              <a:ext uri="{FF2B5EF4-FFF2-40B4-BE49-F238E27FC236}">
                <a16:creationId xmlns:a16="http://schemas.microsoft.com/office/drawing/2014/main" id="{5D704D26-D7FC-99BF-84E0-61A49972DFCD}"/>
              </a:ext>
            </a:extLst>
          </p:cNvPr>
          <p:cNvSpPr txBox="1"/>
          <p:nvPr/>
        </p:nvSpPr>
        <p:spPr>
          <a:xfrm>
            <a:off x="3901132" y="3130339"/>
            <a:ext cx="1152880" cy="369332"/>
          </a:xfrm>
          <a:prstGeom prst="rect">
            <a:avLst/>
          </a:prstGeom>
          <a:noFill/>
        </p:spPr>
        <p:txBody>
          <a:bodyPr wrap="none" rtlCol="0">
            <a:spAutoFit/>
          </a:bodyPr>
          <a:lstStyle/>
          <a:p>
            <a:r>
              <a:rPr lang="en-IN" b="1" dirty="0"/>
              <a:t>Show Help</a:t>
            </a:r>
          </a:p>
        </p:txBody>
      </p:sp>
      <p:sp>
        <p:nvSpPr>
          <p:cNvPr id="23" name="TextBox 22">
            <a:extLst>
              <a:ext uri="{FF2B5EF4-FFF2-40B4-BE49-F238E27FC236}">
                <a16:creationId xmlns:a16="http://schemas.microsoft.com/office/drawing/2014/main" id="{3C3F643C-A65A-F7A8-85E2-C3CCA609F166}"/>
              </a:ext>
            </a:extLst>
          </p:cNvPr>
          <p:cNvSpPr txBox="1"/>
          <p:nvPr/>
        </p:nvSpPr>
        <p:spPr>
          <a:xfrm>
            <a:off x="5641710" y="2197427"/>
            <a:ext cx="2101857" cy="369332"/>
          </a:xfrm>
          <a:prstGeom prst="rect">
            <a:avLst/>
          </a:prstGeom>
          <a:noFill/>
        </p:spPr>
        <p:txBody>
          <a:bodyPr wrap="none" rtlCol="0">
            <a:spAutoFit/>
          </a:bodyPr>
          <a:lstStyle/>
          <a:p>
            <a:r>
              <a:rPr lang="en-IN" b="1" dirty="0"/>
              <a:t>Problem to be solved</a:t>
            </a:r>
          </a:p>
        </p:txBody>
      </p:sp>
      <p:sp>
        <p:nvSpPr>
          <p:cNvPr id="24" name="TextBox 23">
            <a:extLst>
              <a:ext uri="{FF2B5EF4-FFF2-40B4-BE49-F238E27FC236}">
                <a16:creationId xmlns:a16="http://schemas.microsoft.com/office/drawing/2014/main" id="{EFD4E660-D841-3D68-B24B-9FEC50E0CA70}"/>
              </a:ext>
            </a:extLst>
          </p:cNvPr>
          <p:cNvSpPr txBox="1"/>
          <p:nvPr/>
        </p:nvSpPr>
        <p:spPr>
          <a:xfrm>
            <a:off x="5300274" y="4076893"/>
            <a:ext cx="899605" cy="369332"/>
          </a:xfrm>
          <a:prstGeom prst="rect">
            <a:avLst/>
          </a:prstGeom>
          <a:noFill/>
        </p:spPr>
        <p:txBody>
          <a:bodyPr wrap="none" rtlCol="0">
            <a:spAutoFit/>
          </a:bodyPr>
          <a:lstStyle/>
          <a:p>
            <a:r>
              <a:rPr lang="en-IN" b="1" dirty="0"/>
              <a:t>Options</a:t>
            </a:r>
          </a:p>
        </p:txBody>
      </p:sp>
      <p:pic>
        <p:nvPicPr>
          <p:cNvPr id="15" name="Picture 14">
            <a:extLst>
              <a:ext uri="{FF2B5EF4-FFF2-40B4-BE49-F238E27FC236}">
                <a16:creationId xmlns:a16="http://schemas.microsoft.com/office/drawing/2014/main" id="{FEAECE1D-EA63-E457-E333-E980A9CFB50E}"/>
              </a:ext>
            </a:extLst>
          </p:cNvPr>
          <p:cNvPicPr>
            <a:picLocks noChangeAspect="1"/>
          </p:cNvPicPr>
          <p:nvPr/>
        </p:nvPicPr>
        <p:blipFill>
          <a:blip r:embed="rId4"/>
          <a:stretch>
            <a:fillRect/>
          </a:stretch>
        </p:blipFill>
        <p:spPr>
          <a:xfrm>
            <a:off x="1813480" y="692620"/>
            <a:ext cx="7656460" cy="5343570"/>
          </a:xfrm>
          <a:prstGeom prst="rect">
            <a:avLst/>
          </a:prstGeom>
        </p:spPr>
      </p:pic>
      <p:sp>
        <p:nvSpPr>
          <p:cNvPr id="16" name="TextBox 15">
            <a:extLst>
              <a:ext uri="{FF2B5EF4-FFF2-40B4-BE49-F238E27FC236}">
                <a16:creationId xmlns:a16="http://schemas.microsoft.com/office/drawing/2014/main" id="{A31FBD4E-CEE9-9B8D-7FE9-7189E2739DB0}"/>
              </a:ext>
            </a:extLst>
          </p:cNvPr>
          <p:cNvSpPr txBox="1"/>
          <p:nvPr/>
        </p:nvSpPr>
        <p:spPr>
          <a:xfrm>
            <a:off x="4752792" y="2821886"/>
            <a:ext cx="1503938" cy="369332"/>
          </a:xfrm>
          <a:prstGeom prst="rect">
            <a:avLst/>
          </a:prstGeom>
          <a:noFill/>
        </p:spPr>
        <p:txBody>
          <a:bodyPr wrap="none" rtlCol="0">
            <a:spAutoFit/>
          </a:bodyPr>
          <a:lstStyle/>
          <a:p>
            <a:r>
              <a:rPr lang="en-IN" b="1" dirty="0"/>
              <a:t>Help accessed</a:t>
            </a:r>
          </a:p>
        </p:txBody>
      </p:sp>
      <p:pic>
        <p:nvPicPr>
          <p:cNvPr id="20" name="Picture 19">
            <a:extLst>
              <a:ext uri="{FF2B5EF4-FFF2-40B4-BE49-F238E27FC236}">
                <a16:creationId xmlns:a16="http://schemas.microsoft.com/office/drawing/2014/main" id="{5F7C3A01-C246-0D36-17AD-7FB7EE9C8BFF}"/>
              </a:ext>
            </a:extLst>
          </p:cNvPr>
          <p:cNvPicPr>
            <a:picLocks noChangeAspect="1"/>
          </p:cNvPicPr>
          <p:nvPr/>
        </p:nvPicPr>
        <p:blipFill>
          <a:blip r:embed="rId5"/>
          <a:stretch>
            <a:fillRect/>
          </a:stretch>
        </p:blipFill>
        <p:spPr>
          <a:xfrm>
            <a:off x="1180348" y="165839"/>
            <a:ext cx="9177120" cy="5929000"/>
          </a:xfrm>
          <a:prstGeom prst="rect">
            <a:avLst/>
          </a:prstGeom>
        </p:spPr>
      </p:pic>
      <p:pic>
        <p:nvPicPr>
          <p:cNvPr id="18" name="Picture 17">
            <a:extLst>
              <a:ext uri="{FF2B5EF4-FFF2-40B4-BE49-F238E27FC236}">
                <a16:creationId xmlns:a16="http://schemas.microsoft.com/office/drawing/2014/main" id="{9635FBE8-D6D4-83D3-2B5A-4BF26FEF36D3}"/>
              </a:ext>
            </a:extLst>
          </p:cNvPr>
          <p:cNvPicPr>
            <a:picLocks noChangeAspect="1"/>
          </p:cNvPicPr>
          <p:nvPr/>
        </p:nvPicPr>
        <p:blipFill>
          <a:blip r:embed="rId6"/>
          <a:stretch>
            <a:fillRect/>
          </a:stretch>
        </p:blipFill>
        <p:spPr>
          <a:xfrm>
            <a:off x="1180349" y="165839"/>
            <a:ext cx="9177120" cy="6085655"/>
          </a:xfrm>
          <a:prstGeom prst="rect">
            <a:avLst/>
          </a:prstGeom>
        </p:spPr>
      </p:pic>
    </p:spTree>
    <p:extLst>
      <p:ext uri="{BB962C8B-B14F-4D97-AF65-F5344CB8AC3E}">
        <p14:creationId xmlns:p14="http://schemas.microsoft.com/office/powerpoint/2010/main" val="8262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23" grpId="0"/>
      <p:bldP spid="24" grpId="0"/>
      <p:bldP spid="16" grpId="0"/>
    </p:bldLst>
  </p:timing>
</p:sld>
</file>

<file path=ppt/theme/theme1.xml><?xml version="1.0" encoding="utf-8"?>
<a:theme xmlns:a="http://schemas.openxmlformats.org/drawingml/2006/main" name="HFU">
  <a:themeElements>
    <a:clrScheme name="Hochschule Furtwangen">
      <a:dk1>
        <a:sysClr val="windowText" lastClr="000000"/>
      </a:dk1>
      <a:lt1>
        <a:sysClr val="window" lastClr="FFFFFF"/>
      </a:lt1>
      <a:dk2>
        <a:srgbClr val="00844D"/>
      </a:dk2>
      <a:lt2>
        <a:srgbClr val="83B81A"/>
      </a:lt2>
      <a:accent1>
        <a:srgbClr val="83B81A"/>
      </a:accent1>
      <a:accent2>
        <a:srgbClr val="00844D"/>
      </a:accent2>
      <a:accent3>
        <a:srgbClr val="707173"/>
      </a:accent3>
      <a:accent4>
        <a:srgbClr val="83B81A"/>
      </a:accent4>
      <a:accent5>
        <a:srgbClr val="00844D"/>
      </a:accent5>
      <a:accent6>
        <a:srgbClr val="707173"/>
      </a:accent6>
      <a:hlink>
        <a:srgbClr val="83B81A"/>
      </a:hlink>
      <a:folHlink>
        <a:srgbClr val="707173"/>
      </a:folHlink>
    </a:clrScheme>
    <a:fontScheme name="HFU">
      <a:majorFont>
        <a:latin typeface="Univers LT Std 55"/>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2225"/>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5773</TotalTime>
  <Words>2449</Words>
  <Application>Microsoft Office PowerPoint</Application>
  <PresentationFormat>Widescreen</PresentationFormat>
  <Paragraphs>396</Paragraphs>
  <Slides>27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Narrow</vt:lpstr>
      <vt:lpstr>Arial Unicode MS</vt:lpstr>
      <vt:lpstr>Athiti SemiBold</vt:lpstr>
      <vt:lpstr>Calibri</vt:lpstr>
      <vt:lpstr>Wingdings</vt:lpstr>
      <vt:lpstr>HFU</vt:lpstr>
      <vt:lpstr>PowerPoint Presentation</vt:lpstr>
      <vt:lpstr>Motivation</vt:lpstr>
      <vt:lpstr>Überblick</vt:lpstr>
      <vt:lpstr>Theory</vt:lpstr>
      <vt:lpstr>Was ist Learning Analytics?</vt:lpstr>
      <vt:lpstr>ELEMENTE DER LERNANALYSE</vt:lpstr>
      <vt:lpstr>Forschungsfragen</vt:lpstr>
      <vt:lpstr>Datenextraktion</vt:lpstr>
      <vt:lpstr>PowerPoint Presentation</vt:lpstr>
      <vt:lpstr>Erster Blick auf die Daten</vt:lpstr>
      <vt:lpstr>Übersicht der Beteiligung</vt:lpstr>
      <vt:lpstr>Welches Geschlecht benötigte mehr Zeit und helfe, die Aufgaben richtig zu lösen?</vt:lpstr>
      <vt:lpstr>Welche Altersgruppe benötigt mehr Zeit und Hilfe, um die Aufgaben richtig zu lösen?</vt:lpstr>
      <vt:lpstr>Implementierung von Algorithmen für maschinelles Lernen zur Leistungsvorhersage und Beantwortung von Hypothesen</vt:lpstr>
      <vt:lpstr>PowerPoint Presentation</vt:lpstr>
      <vt:lpstr>Decision tree result</vt:lpstr>
      <vt:lpstr>3. Support vector machines</vt:lpstr>
      <vt:lpstr>Diskussion der Ergebnisse</vt:lpstr>
      <vt:lpstr>Diskussion der Ergebnisse</vt:lpstr>
      <vt:lpstr>Diskussion der Ergebnisse</vt:lpstr>
      <vt:lpstr>Analyse für präskriptive Statistiken</vt:lpstr>
      <vt:lpstr>Vorschläge basierend auf falschen Zählungen, durchschnittlicher benötigter Zeit und durchschnittlicher Hilfe</vt:lpstr>
      <vt:lpstr>Fazit</vt:lpstr>
      <vt:lpstr>Einschränkungen</vt:lpstr>
      <vt:lpstr>Zukünftige Auswirkungen</vt:lpstr>
      <vt:lpstr>PowerPoint Presentation</vt:lpstr>
      <vt:lpstr>References</vt:lpstr>
    </vt:vector>
  </TitlesOfParts>
  <Manager>Edmund Kintzinger</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Hochschule Furtwangen</dc:title>
  <dc:creator>kin(at)hs-furtwangen.de</dc:creator>
  <cp:keywords>PPT-Vorlage</cp:keywords>
  <cp:lastModifiedBy>sagar m</cp:lastModifiedBy>
  <cp:revision>210</cp:revision>
  <dcterms:created xsi:type="dcterms:W3CDTF">2015-10-13T10:29:52Z</dcterms:created>
  <dcterms:modified xsi:type="dcterms:W3CDTF">2025-05-30T05:56:14Z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