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29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uthoring/Global_Railway_Analysis_2019/Top_6_countries_with_high_GDP_per_capita_business_score#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IN" sz="4800" b="1" i="0" u="none" strike="noStrike" baseline="0" dirty="0" err="1">
                <a:solidFill>
                  <a:srgbClr val="6B6B6B"/>
                </a:solidFill>
                <a:latin typeface="OpenSans-Bold"/>
              </a:rPr>
              <a:t>Globale</a:t>
            </a:r>
            <a:r>
              <a:rPr lang="en-IN" sz="4800" b="1" i="0" u="none" strike="noStrike" baseline="0" dirty="0">
                <a:solidFill>
                  <a:srgbClr val="6B6B6B"/>
                </a:solidFill>
                <a:latin typeface="OpenSans-Bold"/>
              </a:rPr>
              <a:t> </a:t>
            </a:r>
            <a:r>
              <a:rPr lang="en-IN" sz="4800" b="1" i="0" u="none" strike="noStrike" baseline="0" dirty="0" err="1">
                <a:solidFill>
                  <a:srgbClr val="6B6B6B"/>
                </a:solidFill>
                <a:latin typeface="OpenSans-Bold"/>
              </a:rPr>
              <a:t>Eisenbahnanalyse</a:t>
            </a:r>
            <a:r>
              <a:rPr lang="en-IN" sz="4800" b="1" i="0" u="none" strike="noStrike" baseline="0" dirty="0">
                <a:solidFill>
                  <a:srgbClr val="6B6B6B"/>
                </a:solidFill>
                <a:latin typeface="OpenSans-Bold"/>
              </a:rPr>
              <a:t> 2019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Sagar </a:t>
            </a:r>
            <a:r>
              <a:rPr lang="en-US" dirty="0" err="1"/>
              <a:t>manjunath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 err="1"/>
              <a:t>Einführung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46D372-21C4-CC89-C419-3AAC2FFB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de-DE" b="1" dirty="0"/>
              <a:t>   Problemstellung: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Gründung eines Unternehmens für Bahnreisebuchungen.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Entscheidung über das optimale Startland basierend auf Daten.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b="1" dirty="0"/>
          </a:p>
          <a:p>
            <a:pPr marL="201168" lvl="1" indent="0">
              <a:buNone/>
            </a:pPr>
            <a:r>
              <a:rPr lang="de-DE" b="1" dirty="0"/>
              <a:t>Ziel:</a:t>
            </a:r>
          </a:p>
          <a:p>
            <a:pPr marL="201168" lvl="1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Identifikation des besten Landes anhand von:</a:t>
            </a:r>
          </a:p>
          <a:p>
            <a:pPr marL="201168" lvl="1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Sollten Sie einem Land mit einem hohen Bruttoinlandsprodukt oder einem Land mit einer günstigen Bewertung für die Erleichterung der Geschäftstätigkeit den Vorzug geben?</a:t>
            </a:r>
          </a:p>
          <a:p>
            <a:pPr marL="201168" lvl="1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könnten sich das Vorhandensein von Eisenbahnen und die Zahl der Passagiere auf das Geschäft auswirken?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wichtig ist die Anzahl der einreisenden internationalen Besucher?</a:t>
            </a:r>
          </a:p>
          <a:p>
            <a:pPr marL="201168" lvl="1" indent="0">
              <a:buNone/>
            </a:pPr>
            <a:endParaRPr lang="de-D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8AE0-9B5D-17A3-21EE-0AC3D58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Einflussfaktoren</a:t>
            </a:r>
            <a:r>
              <a:rPr lang="en-IN" dirty="0"/>
              <a:t> für die </a:t>
            </a:r>
            <a:r>
              <a:rPr lang="en-IN" dirty="0" err="1"/>
              <a:t>Standortwahl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A1F0-87B2-61F8-9765-62BF343F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err="1"/>
              <a:t>Schlüsselkriterien</a:t>
            </a:r>
            <a:r>
              <a:rPr lang="en-IN" b="1" dirty="0"/>
              <a:t>:</a:t>
            </a:r>
            <a:endParaRPr lang="de-DE" b="1" dirty="0"/>
          </a:p>
          <a:p>
            <a:pPr>
              <a:buFont typeface="+mj-lt"/>
              <a:buAutoNum type="arabicPeriod"/>
            </a:pPr>
            <a:r>
              <a:rPr lang="de-DE" b="1" dirty="0"/>
              <a:t>Aktuelle Nutzung der Eisenbahnen</a:t>
            </a:r>
            <a:endParaRPr lang="de-DE" dirty="0"/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Hohe Passagierzahlen = Existierende Nachfrage.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Gesamtlänge der Eisenbahnnetze</a:t>
            </a:r>
            <a:endParaRPr lang="de-DE" dirty="0"/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Umfangreiche Infrastruktur = Gute Abdeckung.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Pro-Kopf-BIP</a:t>
            </a:r>
            <a:endParaRPr lang="de-DE" dirty="0"/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Kaufkraft der Bevölkerung = Zahlungsbereitschaft.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Leichtigkeit der Geschäftsabwicklung</a:t>
            </a:r>
            <a:endParaRPr lang="de-DE" dirty="0"/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Bürokratie &amp; Gründungskosten.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3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CFBC-CE74-F3A2-A0A3-C049741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</a:t>
            </a:r>
            <a:r>
              <a:rPr lang="en-IN" dirty="0" err="1"/>
              <a:t>Visualisierung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972E-1D63-810A-AAA1-F80C3C2F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 folgendem Link finden Sie alle entsprechenden Visualisierungen:</a:t>
            </a:r>
            <a:endParaRPr lang="en-IN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hlinkClick r:id="rId2"/>
              </a:rPr>
              <a:t>https://public.tableau.com/authoring/Global_Railway_Analysis_2019/Top_6_countries_with_high_GDP_per_capita_business_score#1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0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DAB6-69EA-37E0-14E9-9B742904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Einblicke</a:t>
            </a:r>
            <a:r>
              <a:rPr lang="en-IN" dirty="0"/>
              <a:t> und </a:t>
            </a:r>
            <a:r>
              <a:rPr lang="en-IN" dirty="0" err="1"/>
              <a:t>Fazit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93F3-A5DE-19DD-99B2-B0669999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Entdeckungen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China hat mit 1.438.606 km die längste Eisenbahnstrecke.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Das Land mit dem umfangreichsten Eisenbahnnetz sind die USA mit 149.489 Eisenbahnlinien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zu den zehn wichtigsten Ländern basierend auf der Gesamtstrecke der zurückgelegten Passagiere: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zu den Top 10 der wichtigsten Länder basierend auf der gesamten zurückgelegten Passagierstrecke und der Gesamtlänge der Eisenbahnstrecken sind: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China, India, Germany, Japan, russia,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France, UK, US, Italy, Korean republic.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91% Prozentsatz der gesamten Passagierentfernung entfällt auf die zehn Länder, die zu den Top Ten gehören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60.1% Prozentsatz der Gesamtlänge der Eisenbahn kommt aus den zehn wichtigsten Ländern.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CCE-4610-7F3B-931C-C86A9307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Einblicke</a:t>
            </a:r>
            <a:r>
              <a:rPr lang="en-IN" dirty="0"/>
              <a:t> und </a:t>
            </a:r>
            <a:r>
              <a:rPr lang="en-IN" dirty="0" err="1"/>
              <a:t>Fazit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A4B6-D62E-3189-134D-216ACA83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 Unter Berücksichtigung des BIP pro Kopf und der Leichtigkeit der Geschäftstätigkeit wurden die 10 Länder auf die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    Top 6 eingegrenzt. Die sind: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Frankreich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Japan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Deutschland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United states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  Von den oben genannten 6 haben zwei gemeinsame Grenzen, was bei der zukünftigen internationalen Expansion hilft und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     zwar: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 Deutschland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 Frankreich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  Davon hatte Frankreich fast 5,5 mal mehr Touristen im Vergleich zu Deutschland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7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81BA-63BA-2460-3B75-B89F3F79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Geschäftsmaßnahmen basierend auf analysierten Daten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F924-755F-3036-D577-94ECDA1E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654049"/>
          </a:xfrm>
        </p:spPr>
        <p:txBody>
          <a:bodyPr/>
          <a:lstStyle/>
          <a:p>
            <a:pPr marL="0" indent="0">
              <a:buNone/>
            </a:pPr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76D8-24B0-C4EA-E97F-56AB2E927D62}"/>
              </a:ext>
            </a:extLst>
          </p:cNvPr>
          <p:cNvSpPr txBox="1"/>
          <p:nvPr/>
        </p:nvSpPr>
        <p:spPr>
          <a:xfrm>
            <a:off x="1173480" y="2108201"/>
            <a:ext cx="9730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 Anbetracht der Analyseergebnisse erwies sich Frankreich als die erste Wahl für die Gründung eines Ticketbuchungsunternehmens für Bahnreisen.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9987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FD419A-41BB-D932-438E-F86232AE2290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>
                <a:solidFill>
                  <a:srgbClr val="FFFFFF"/>
                </a:solidFill>
              </a:rPr>
              <a:t>Vielen Dank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Fragen?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973426-51F9-FD4F-82FF-2B509D8742B3}"/>
              </a:ext>
            </a:extLst>
          </p:cNvPr>
          <p:cNvSpPr txBox="1">
            <a:spLocks/>
          </p:cNvSpPr>
          <p:nvPr/>
        </p:nvSpPr>
        <p:spPr>
          <a:xfrm>
            <a:off x="1249680" y="911352"/>
            <a:ext cx="10058400" cy="38921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>
                <a:solidFill>
                  <a:srgbClr val="FFFFFF"/>
                </a:solidFill>
              </a:rPr>
              <a:t>Vielen Dank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Fragen?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23505-5AAB-7F36-A060-CA2A4D4C9F27}"/>
              </a:ext>
            </a:extLst>
          </p:cNvPr>
          <p:cNvSpPr txBox="1"/>
          <p:nvPr/>
        </p:nvSpPr>
        <p:spPr>
          <a:xfrm>
            <a:off x="2506980" y="1691640"/>
            <a:ext cx="6408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77278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{DD38CD6B-A91A-4D40-92F9-40C7FBE55EA5}tf11437505_win32</Template>
  <TotalTime>114</TotalTime>
  <Words>399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Georgia Pro Cond Light</vt:lpstr>
      <vt:lpstr>OpenSans-Bold</vt:lpstr>
      <vt:lpstr>Speak Pro</vt:lpstr>
      <vt:lpstr>Wingdings</vt:lpstr>
      <vt:lpstr>RetrospectVTI</vt:lpstr>
      <vt:lpstr>Globale Eisenbahnanalyse 2019</vt:lpstr>
      <vt:lpstr>Einführung</vt:lpstr>
      <vt:lpstr>Einflussfaktoren für die Standortwahl</vt:lpstr>
      <vt:lpstr>Tableau Visualisierung</vt:lpstr>
      <vt:lpstr>Einblicke und Fazit</vt:lpstr>
      <vt:lpstr>Einblicke und Fazit</vt:lpstr>
      <vt:lpstr>Geschäftsmaßnahmen basierend auf analysierten Daten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m</dc:creator>
  <cp:lastModifiedBy>sagar m</cp:lastModifiedBy>
  <cp:revision>1</cp:revision>
  <dcterms:created xsi:type="dcterms:W3CDTF">2025-05-29T16:15:09Z</dcterms:created>
  <dcterms:modified xsi:type="dcterms:W3CDTF">2025-05-29T18:09:40Z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