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5" autoAdjust="0"/>
    <p:restoredTop sz="94719" autoAdjust="0"/>
  </p:normalViewPr>
  <p:slideViewPr>
    <p:cSldViewPr>
      <p:cViewPr varScale="1">
        <p:scale>
          <a:sx n="53" d="100"/>
          <a:sy n="53" d="100"/>
        </p:scale>
        <p:origin x="37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FATHERSagar\.vscode\Downloads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FATHERSagar\.vscode\Downloads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DFATHERSagar\.vscode\Downloads\Reac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dirty="0"/>
              <a:t>Top 5 popular Categories of Content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"/>
          <c:y val="0.27587577660387386"/>
          <c:w val="0.98636123779821372"/>
          <c:h val="0.679099471743247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travel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-540000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DE51-45E7-B37D-4B4A5FCA9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Sheet1!$B$2</c:f>
              <c:numCache>
                <c:formatCode>General</c:formatCode>
                <c:ptCount val="1"/>
                <c:pt idx="0">
                  <c:v>53935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82-4698-A3EA-8B6037D90437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science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Sheet1!$B$3</c:f>
              <c:numCache>
                <c:formatCode>General</c:formatCode>
                <c:ptCount val="1"/>
                <c:pt idx="0">
                  <c:v>53657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82-4698-A3EA-8B6037D90437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healthy eating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</c:f>
              <c:numCache>
                <c:formatCode>General</c:formatCode>
                <c:ptCount val="1"/>
                <c:pt idx="0">
                  <c:v>52745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82-4698-A3EA-8B6037D90437}"/>
            </c:ext>
          </c:extLst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animals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Sheet1!$B$5</c:f>
              <c:numCache>
                <c:formatCode>General</c:formatCode>
                <c:ptCount val="1"/>
                <c:pt idx="0">
                  <c:v>52443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82-4698-A3EA-8B6037D90437}"/>
            </c:ext>
          </c:extLst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cooking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Sheet1!$B$6</c:f>
              <c:numCache>
                <c:formatCode>General</c:formatCode>
                <c:ptCount val="1"/>
                <c:pt idx="0">
                  <c:v>49681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82-4698-A3EA-8B6037D904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01893440"/>
        <c:axId val="1901898016"/>
      </c:barChart>
      <c:catAx>
        <c:axId val="1901893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1898016"/>
        <c:crosses val="autoZero"/>
        <c:auto val="1"/>
        <c:lblAlgn val="ctr"/>
        <c:lblOffset val="100"/>
        <c:noMultiLvlLbl val="0"/>
      </c:catAx>
      <c:valAx>
        <c:axId val="1901898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01893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5909752788892568E-2"/>
          <c:y val="0.12013721386092563"/>
          <c:w val="0.8099883186979423"/>
          <c:h val="7.779560782750256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[Reactions.xlsx]Sheet3!PivotTable4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37236516434193012"/>
          <c:y val="5.8310553750788134E-2"/>
          <c:w val="0.66310277547624585"/>
          <c:h val="0.789968467549201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Sheet3!$A$4:$A$9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healthy eating</c:v>
                </c:pt>
                <c:pt idx="3">
                  <c:v>science</c:v>
                </c:pt>
                <c:pt idx="4">
                  <c:v>travel</c:v>
                </c:pt>
              </c:strCache>
            </c:strRef>
          </c:cat>
          <c:val>
            <c:numRef>
              <c:f>Sheet3!$B$4:$B$9</c:f>
              <c:numCache>
                <c:formatCode>General</c:formatCode>
                <c:ptCount val="5"/>
                <c:pt idx="0">
                  <c:v>1323</c:v>
                </c:pt>
                <c:pt idx="1">
                  <c:v>1277</c:v>
                </c:pt>
                <c:pt idx="2">
                  <c:v>1303</c:v>
                </c:pt>
                <c:pt idx="3">
                  <c:v>1351</c:v>
                </c:pt>
                <c:pt idx="4">
                  <c:v>1368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66-4D0D-82DE-D9D162F3A8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800987488"/>
        <c:axId val="1800984160"/>
      </c:barChart>
      <c:catAx>
        <c:axId val="1800987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984160"/>
        <c:crosses val="autoZero"/>
        <c:auto val="1"/>
        <c:lblAlgn val="ctr"/>
        <c:lblOffset val="100"/>
        <c:noMultiLvlLbl val="0"/>
      </c:catAx>
      <c:valAx>
        <c:axId val="1800984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987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[Reactions.xlsx]Sheet4!PivotTable5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6.0671038389664859E-2"/>
          <c:y val="0.12210801751299609"/>
          <c:w val="0.93417248940876174"/>
          <c:h val="0.648942585076049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Sheet4!$A$4:$A$19</c:f>
              <c:multiLvlStrCache>
                <c:ptCount val="13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4">
                    <c:v>Oct</c:v>
                  </c:pt>
                  <c:pt idx="5">
                    <c:v>Nov</c:v>
                  </c:pt>
                  <c:pt idx="6">
                    <c:v>Dec</c:v>
                  </c:pt>
                  <c:pt idx="7">
                    <c:v>Jan</c:v>
                  </c:pt>
                  <c:pt idx="8">
                    <c:v>Feb</c:v>
                  </c:pt>
                  <c:pt idx="9">
                    <c:v>Mar</c:v>
                  </c:pt>
                  <c:pt idx="10">
                    <c:v>Apr</c:v>
                  </c:pt>
                  <c:pt idx="11">
                    <c:v>May</c:v>
                  </c:pt>
                  <c:pt idx="12">
                    <c:v>Jun</c:v>
                  </c:pt>
                </c:lvl>
                <c:lvl>
                  <c:pt idx="0">
                    <c:v>2020</c:v>
                  </c:pt>
                  <c:pt idx="7">
                    <c:v>2021</c:v>
                  </c:pt>
                </c:lvl>
              </c:multiLvlStrCache>
            </c:multiLvlStrRef>
          </c:cat>
          <c:val>
            <c:numRef>
              <c:f>Sheet4!$B$4:$B$19</c:f>
              <c:numCache>
                <c:formatCode>General</c:formatCode>
                <c:ptCount val="13"/>
                <c:pt idx="0">
                  <c:v>808</c:v>
                </c:pt>
                <c:pt idx="1">
                  <c:v>1884</c:v>
                </c:pt>
                <c:pt idx="2">
                  <c:v>1945</c:v>
                </c:pt>
                <c:pt idx="3">
                  <c:v>1862</c:v>
                </c:pt>
                <c:pt idx="4">
                  <c:v>1889</c:v>
                </c:pt>
                <c:pt idx="5">
                  <c:v>1866</c:v>
                </c:pt>
                <c:pt idx="6">
                  <c:v>1941</c:v>
                </c:pt>
                <c:pt idx="7">
                  <c:v>1949</c:v>
                </c:pt>
                <c:pt idx="8">
                  <c:v>1750</c:v>
                </c:pt>
                <c:pt idx="9">
                  <c:v>1857</c:v>
                </c:pt>
                <c:pt idx="10">
                  <c:v>1801</c:v>
                </c:pt>
                <c:pt idx="11">
                  <c:v>1954</c:v>
                </c:pt>
                <c:pt idx="12">
                  <c:v>1028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20-4C82-8DA0-032884C76F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6555200"/>
        <c:axId val="1886558112"/>
      </c:barChart>
      <c:catAx>
        <c:axId val="188655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558112"/>
        <c:crosses val="autoZero"/>
        <c:auto val="1"/>
        <c:lblAlgn val="ctr"/>
        <c:lblOffset val="100"/>
        <c:noMultiLvlLbl val="0"/>
      </c:catAx>
      <c:valAx>
        <c:axId val="1886558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655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06.04.2024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968960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 l="4069" t="1617" r="4069" b="1617"/>
          <a:stretch>
            <a:fillRect/>
          </a:stretch>
        </p:blipFill>
        <p:spPr>
          <a:xfrm>
            <a:off x="13223172" y="1360088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3904" y="-151133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8288" y="8314938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8367503" y="-97870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4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-177040" y="1993141"/>
            <a:ext cx="1289614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Among the 16 categories travel has the most popular Categories</a:t>
            </a:r>
            <a:r>
              <a:rPr lang="en-US" sz="4000" dirty="0" smtClean="0"/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Most number of People react on travel content rather than Cooking content</a:t>
            </a:r>
            <a:r>
              <a:rPr lang="en-US" sz="4000" dirty="0" smtClean="0"/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 August in 2020 and May in 2021 had most number of post as compared to other month</a:t>
            </a:r>
            <a:r>
              <a:rPr lang="en-US" sz="4000" dirty="0" smtClean="0"/>
              <a:t>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So In this month we have to actively manage our server.</a:t>
            </a:r>
            <a:endParaRPr lang="en-IN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65437" y="2929660"/>
            <a:ext cx="8673443" cy="6762953"/>
            <a:chOff x="0" y="0"/>
            <a:chExt cx="11564591" cy="9017269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6719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 recap</a:t>
              </a:r>
            </a:p>
            <a:p>
              <a:pPr>
                <a:lnSpc>
                  <a:spcPct val="20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Problem</a:t>
              </a:r>
            </a:p>
            <a:p>
              <a:pPr>
                <a:lnSpc>
                  <a:spcPct val="20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Analytics team</a:t>
              </a:r>
            </a:p>
            <a:p>
              <a:pPr>
                <a:lnSpc>
                  <a:spcPct val="20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</a:t>
              </a:r>
            </a:p>
            <a:p>
              <a:pPr>
                <a:lnSpc>
                  <a:spcPct val="20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Insights</a:t>
              </a:r>
            </a:p>
            <a:p>
              <a:pPr>
                <a:lnSpc>
                  <a:spcPct val="200000"/>
                </a:lnSpc>
              </a:pPr>
              <a:r>
                <a:rPr lang="en-US" sz="2800" spc="-19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423501" y="25549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348327" y="2005583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862472" y="2618420"/>
            <a:ext cx="820632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Social Buzz is a fast growing technology unicorn that need to adopt quickly to it’s global scale.</a:t>
            </a:r>
          </a:p>
          <a:p>
            <a:endParaRPr lang="en-US" sz="3200" dirty="0" smtClean="0"/>
          </a:p>
          <a:p>
            <a:r>
              <a:rPr lang="en-US" sz="3200" dirty="0" smtClean="0"/>
              <a:t>Accenture has begun a 3 month POC focusing on these tasks.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 audit of social buzz’s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Recommendations for a successful 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Analysis to find Social Buzz’s Top 5 most popular categories of content.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18176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5450" y="5125179"/>
            <a:ext cx="8899031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Over 100000 posts per </a:t>
            </a:r>
            <a:r>
              <a:rPr lang="en-US" sz="4000" dirty="0" smtClean="0"/>
              <a:t>day</a:t>
            </a:r>
          </a:p>
          <a:p>
            <a:endParaRPr lang="en-US" sz="4000" dirty="0" smtClean="0"/>
          </a:p>
          <a:p>
            <a:r>
              <a:rPr lang="en-US" sz="4000" dirty="0" smtClean="0"/>
              <a:t>36,500,000 </a:t>
            </a:r>
            <a:r>
              <a:rPr lang="en-US" sz="4000" dirty="0"/>
              <a:t>pieces of </a:t>
            </a:r>
            <a:r>
              <a:rPr lang="en-US" sz="4000" dirty="0" smtClean="0"/>
              <a:t>content per </a:t>
            </a:r>
            <a:r>
              <a:rPr lang="en-US" sz="4000" dirty="0"/>
              <a:t>year</a:t>
            </a:r>
            <a:r>
              <a:rPr lang="en-US" sz="4000" dirty="0" smtClean="0"/>
              <a:t>!</a:t>
            </a:r>
          </a:p>
          <a:p>
            <a:endParaRPr lang="en-US" sz="3200" dirty="0"/>
          </a:p>
          <a:p>
            <a:endParaRPr lang="en-US" sz="3200" dirty="0" smtClean="0"/>
          </a:p>
          <a:p>
            <a:pPr>
              <a:lnSpc>
                <a:spcPct val="250000"/>
              </a:lnSpc>
            </a:pPr>
            <a:r>
              <a:rPr lang="en-US" sz="3200" dirty="0" smtClean="0"/>
              <a:t>But </a:t>
            </a:r>
            <a:r>
              <a:rPr lang="en-US" sz="3200" dirty="0"/>
              <a:t>how to capitalize on it when there is so much</a:t>
            </a:r>
            <a:r>
              <a:rPr lang="en-US" sz="3200" dirty="0" smtClean="0"/>
              <a:t>?</a:t>
            </a:r>
          </a:p>
          <a:p>
            <a:pPr>
              <a:lnSpc>
                <a:spcPct val="250000"/>
              </a:lnSpc>
            </a:pPr>
            <a:r>
              <a:rPr lang="en-US" sz="3200" dirty="0" smtClean="0"/>
              <a:t>Analysis </a:t>
            </a:r>
            <a:r>
              <a:rPr lang="en-US" sz="3200" dirty="0"/>
              <a:t>to find Social Buzz's top 5 most </a:t>
            </a:r>
            <a:r>
              <a:rPr lang="en-US" sz="3200" dirty="0" smtClean="0"/>
              <a:t>popular categories </a:t>
            </a:r>
            <a:r>
              <a:rPr lang="en-US" sz="3200" dirty="0"/>
              <a:t>of content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77829" y="1288423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443639" y="1050857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595921" y="1081249"/>
            <a:ext cx="2819400" cy="184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/>
              <a:t>{Myself} Data Analyst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293092" y="4019765"/>
            <a:ext cx="411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/>
              <a:t>Marcus </a:t>
            </a:r>
            <a:r>
              <a:rPr lang="en-IN" sz="4000" dirty="0" err="1" smtClean="0"/>
              <a:t>Rompton</a:t>
            </a:r>
            <a:endParaRPr lang="en-IN" sz="4000" dirty="0" smtClean="0"/>
          </a:p>
          <a:p>
            <a:pPr>
              <a:lnSpc>
                <a:spcPct val="150000"/>
              </a:lnSpc>
            </a:pPr>
            <a:r>
              <a:rPr lang="en-IN" sz="4000" dirty="0" smtClean="0"/>
              <a:t>Senior Principle</a:t>
            </a:r>
            <a:endParaRPr lang="en-IN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14198600" y="6920197"/>
            <a:ext cx="411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/>
              <a:t>Andrew </a:t>
            </a:r>
            <a:r>
              <a:rPr lang="en-IN" sz="4000" dirty="0" smtClean="0"/>
              <a:t>Fleming</a:t>
            </a:r>
          </a:p>
          <a:p>
            <a:r>
              <a:rPr lang="en-IN" sz="4000" dirty="0" smtClean="0"/>
              <a:t>Chief </a:t>
            </a:r>
            <a:r>
              <a:rPr lang="en-IN" sz="4000" dirty="0"/>
              <a:t>Technical Architect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3" t="7938" r="35324" b="62076"/>
          <a:stretch/>
        </p:blipFill>
        <p:spPr>
          <a:xfrm>
            <a:off x="11545940" y="1125190"/>
            <a:ext cx="1918484" cy="1811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347" y="1027891"/>
            <a:ext cx="350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Understanding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89671" y="2757494"/>
            <a:ext cx="350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Cleaning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46475" y="4329993"/>
            <a:ext cx="350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Modelling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34082" y="5930762"/>
            <a:ext cx="350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Data Analysis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130047" y="7784814"/>
            <a:ext cx="3503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Uncover Insights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221991"/>
              </p:ext>
            </p:extLst>
          </p:nvPr>
        </p:nvGraphicFramePr>
        <p:xfrm>
          <a:off x="7714306" y="1473783"/>
          <a:ext cx="10242865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7112" y="3009900"/>
            <a:ext cx="7864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/>
              <a:t>There are total 16 Unique Categories of content.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O</a:t>
            </a:r>
            <a:r>
              <a:rPr lang="en-US" sz="3600" dirty="0" smtClean="0"/>
              <a:t>ut of which </a:t>
            </a:r>
            <a:r>
              <a:rPr lang="en-US" sz="3600" dirty="0" smtClean="0">
                <a:solidFill>
                  <a:schemeClr val="accent3">
                    <a:lumMod val="50000"/>
                  </a:schemeClr>
                </a:solidFill>
              </a:rPr>
              <a:t>travel, Science, Healthy Eating, Animals , Cooking  </a:t>
            </a:r>
            <a:r>
              <a:rPr lang="en-US" sz="3600" dirty="0" smtClean="0"/>
              <a:t>are the top 5 popular Categories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259" y="7943252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436664" y="20187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580526"/>
              </p:ext>
            </p:extLst>
          </p:nvPr>
        </p:nvGraphicFramePr>
        <p:xfrm>
          <a:off x="9144000" y="3238500"/>
          <a:ext cx="8546438" cy="4045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06196" y="2320103"/>
            <a:ext cx="800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 of Reaction to the top 5 popular Categories.</a:t>
            </a:r>
            <a:endParaRPr lang="en-IN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24116" y="3238500"/>
            <a:ext cx="51288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has most number of reaction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Cooking has Least number of reaction.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9564" y="8110651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792698" y="-465367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72608"/>
              </p:ext>
            </p:extLst>
          </p:nvPr>
        </p:nvGraphicFramePr>
        <p:xfrm>
          <a:off x="2929574" y="3052284"/>
          <a:ext cx="14777545" cy="5023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200231" y="2017856"/>
            <a:ext cx="6861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/>
              <a:t>Number of Post  Vs  Month</a:t>
            </a:r>
            <a:endParaRPr lang="en-IN" sz="4000" u="sng" dirty="0"/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289</Words>
  <Application>Microsoft Office PowerPoint</Application>
  <PresentationFormat>Custom</PresentationFormat>
  <Paragraphs>81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Graphik Regular</vt:lpstr>
      <vt:lpstr>Clear Sans Regular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GODFATHERSagar</cp:lastModifiedBy>
  <cp:revision>24</cp:revision>
  <dcterms:created xsi:type="dcterms:W3CDTF">2006-08-16T00:00:00Z</dcterms:created>
  <dcterms:modified xsi:type="dcterms:W3CDTF">2024-04-06T06:30:03Z</dcterms:modified>
  <dc:identifier>DAEhDyfaYKE</dc:identifier>
</cp:coreProperties>
</file>