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e5683e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e5683e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dae7fa2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dae7fa2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https://public.tableau.com/views/Phase3-ClientSegment-Team7E/Phase3-ClientSegment-Team7E?:display_count=y&amp;publish=yes&amp;:origin=viz_share_link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3ef4c83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3ef4c83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dae7fa2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dae7fa2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5dae7fa2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5dae7fa2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3ef4c8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3ef4c8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2 initial views to gather information about the clients’ membership purchases, including the count of how many memberships they have purchased, and a sum of the total revenue generated from the membership purchases; and the clients’ enrollment requests, including the count of how many classes they have enrolled in, and a sum of the total revenue generated from the class enrollments.   This second view is limited to only where the client was enrolled in the class, since requesting a class but being waitlisted does not result in any payments.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dae7fc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dae7fc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first two views created, we then combined the results into a third view, which was ultimately used to connect to Tableau.  This view is structured by client, and combines the counts and sums of the membership purchases and enrollment requests.  A left outer join was used to connect both the Q1A and Q1B views to the Client table, so that all clients would be included in the final view, regardless of whether they purchased any memberships or enrolled in any classes.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5dae7fc4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5dae7fc4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resulting data from the final view created, called MOST_VALUABLE_CLIENT.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dae7fb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dae7fb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Criteria for “profitable client” identification: Clients whose total enrollment fees &gt; than average enrollment fees across all clients. </a:t>
            </a:r>
            <a:endParaRPr/>
          </a:p>
          <a:p>
            <a:pPr indent="-298450" lvl="0" marL="457200" rtl="0" algn="l">
              <a:spcBef>
                <a:spcPts val="0"/>
              </a:spcBef>
              <a:spcAft>
                <a:spcPts val="0"/>
              </a:spcAft>
              <a:buSzPts val="1100"/>
              <a:buChar char="●"/>
            </a:pPr>
            <a:r>
              <a:rPr lang="en"/>
              <a:t>Leveraged MOST_VALUABLE_CLIENT View to identify profitable clients and used this to apply the selection criteria. </a:t>
            </a:r>
            <a:endParaRPr/>
          </a:p>
          <a:p>
            <a:pPr indent="-298450" lvl="0" marL="457200" rtl="0" algn="l">
              <a:spcBef>
                <a:spcPts val="0"/>
              </a:spcBef>
              <a:spcAft>
                <a:spcPts val="0"/>
              </a:spcAft>
              <a:buSzPts val="1100"/>
              <a:buChar char="●"/>
            </a:pPr>
            <a:r>
              <a:rPr lang="en"/>
              <a:t>Selected Membership Purchase data for these clients - i.e., their membership history.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3bc41f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3bc41f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dae7fb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dae7fb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5dae7fb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dae7fb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public.tableau.com/views/Phase3-ClientSegment-Team7E/Phase3-ClientSegment-Team7E?:display_count=y&amp;publish=yes&amp;:origin=viz_share_link"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 605 Group 7E - Client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Shayna Pedersen, Andrea Crowley,</a:t>
            </a:r>
            <a:endParaRPr/>
          </a:p>
          <a:p>
            <a:pPr indent="0" lvl="0" marL="0" rtl="0" algn="l">
              <a:spcBef>
                <a:spcPts val="0"/>
              </a:spcBef>
              <a:spcAft>
                <a:spcPts val="0"/>
              </a:spcAft>
              <a:buNone/>
            </a:pPr>
            <a:r>
              <a:rPr lang="en"/>
              <a:t>Maggie Qian, Joann Zhang, Sagar Bansal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t>
            </a:r>
            <a:r>
              <a:rPr lang="en"/>
              <a:t>ues4_enroll_waitlst View</a:t>
            </a:r>
            <a:endParaRPr/>
          </a:p>
        </p:txBody>
      </p:sp>
      <p:pic>
        <p:nvPicPr>
          <p:cNvPr id="123" name="Google Shape;123;p22"/>
          <p:cNvPicPr preferRelativeResize="0"/>
          <p:nvPr/>
        </p:nvPicPr>
        <p:blipFill>
          <a:blip r:embed="rId3">
            <a:alphaModFix/>
          </a:blip>
          <a:stretch>
            <a:fillRect/>
          </a:stretch>
        </p:blipFill>
        <p:spPr>
          <a:xfrm>
            <a:off x="1482075" y="1294975"/>
            <a:ext cx="5794473" cy="36402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24" name="Google Shape;124;p22"/>
          <p:cNvSpPr txBox="1"/>
          <p:nvPr/>
        </p:nvSpPr>
        <p:spPr>
          <a:xfrm>
            <a:off x="1482075" y="4877050"/>
            <a:ext cx="59763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B7B7B7"/>
                </a:solidFill>
                <a:latin typeface="Roboto"/>
                <a:ea typeface="Roboto"/>
                <a:cs typeface="Roboto"/>
                <a:sym typeface="Roboto"/>
              </a:rPr>
              <a:t>Please note that this is a partial representation of the view output</a:t>
            </a:r>
            <a:endParaRPr i="1" sz="1000">
              <a:solidFill>
                <a:srgbClr val="B7B7B7"/>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Tableau </a:t>
            </a:r>
            <a:r>
              <a:rPr lang="en"/>
              <a:t>Storyboard</a:t>
            </a:r>
            <a:endParaRPr/>
          </a:p>
        </p:txBody>
      </p:sp>
      <p:pic>
        <p:nvPicPr>
          <p:cNvPr id="130" name="Google Shape;130;p23">
            <a:hlinkClick r:id="rId3"/>
          </p:cNvPr>
          <p:cNvPicPr preferRelativeResize="0"/>
          <p:nvPr/>
        </p:nvPicPr>
        <p:blipFill>
          <a:blip r:embed="rId4">
            <a:alphaModFix/>
          </a:blip>
          <a:stretch>
            <a:fillRect/>
          </a:stretch>
        </p:blipFill>
        <p:spPr>
          <a:xfrm>
            <a:off x="2252323" y="1324650"/>
            <a:ext cx="4639403" cy="37140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Suggestions</a:t>
            </a:r>
            <a:endParaRPr/>
          </a:p>
        </p:txBody>
      </p:sp>
      <p:sp>
        <p:nvSpPr>
          <p:cNvPr id="136" name="Google Shape;136;p24"/>
          <p:cNvSpPr txBox="1"/>
          <p:nvPr/>
        </p:nvSpPr>
        <p:spPr>
          <a:xfrm>
            <a:off x="224500" y="1483525"/>
            <a:ext cx="8657100" cy="3414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b="1" lang="en">
                <a:latin typeface="Roboto"/>
                <a:ea typeface="Roboto"/>
                <a:cs typeface="Roboto"/>
                <a:sym typeface="Roboto"/>
              </a:rPr>
              <a:t>Recognize Valuable Clients to Conduct Targeted Marketing and Increase Sales: </a:t>
            </a:r>
            <a:r>
              <a:rPr lang="en" sz="1200">
                <a:solidFill>
                  <a:srgbClr val="666666"/>
                </a:solidFill>
                <a:latin typeface="Roboto"/>
                <a:ea typeface="Roboto"/>
                <a:cs typeface="Roboto"/>
                <a:sym typeface="Roboto"/>
              </a:rPr>
              <a:t>Management should recognize their most valuable clients with discounts based on enrollment frequency or years of membership to encourage all clients to enroll in more classes and renew their memberships.</a:t>
            </a:r>
            <a:endParaRPr sz="1200">
              <a:solidFill>
                <a:srgbClr val="666666"/>
              </a:solidFill>
              <a:latin typeface="Roboto"/>
              <a:ea typeface="Roboto"/>
              <a:cs typeface="Roboto"/>
              <a:sym typeface="Roboto"/>
            </a:endParaRPr>
          </a:p>
          <a:p>
            <a:pPr indent="-317500" lvl="0" marL="457200" rtl="0" algn="just">
              <a:spcBef>
                <a:spcPts val="1000"/>
              </a:spcBef>
              <a:spcAft>
                <a:spcPts val="0"/>
              </a:spcAft>
              <a:buSzPts val="1400"/>
              <a:buFont typeface="Roboto"/>
              <a:buChar char="●"/>
            </a:pPr>
            <a:r>
              <a:rPr b="1" lang="en">
                <a:latin typeface="Roboto"/>
                <a:ea typeface="Roboto"/>
                <a:cs typeface="Roboto"/>
                <a:sym typeface="Roboto"/>
              </a:rPr>
              <a:t>Drive Value through Promoting Membership Upgrades: </a:t>
            </a:r>
            <a:r>
              <a:rPr lang="en" sz="1200">
                <a:solidFill>
                  <a:srgbClr val="666666"/>
                </a:solidFill>
                <a:latin typeface="Roboto"/>
                <a:ea typeface="Roboto"/>
                <a:cs typeface="Roboto"/>
                <a:sym typeface="Roboto"/>
              </a:rPr>
              <a:t>Management should leverage membership data to drive value creation for top clients who currently purchase lower tier memberships (e.g., silver, bronze). Management should demonstrate the opportunity for clients to realize enrollment fee savings with membership upgrades. Upgrades may impact enrollment revenue in the short-term, but will enhance long-term client retention. </a:t>
            </a:r>
            <a:endParaRPr b="1" sz="1200">
              <a:solidFill>
                <a:srgbClr val="666666"/>
              </a:solidFill>
              <a:latin typeface="Roboto"/>
              <a:ea typeface="Roboto"/>
              <a:cs typeface="Roboto"/>
              <a:sym typeface="Roboto"/>
            </a:endParaRPr>
          </a:p>
          <a:p>
            <a:pPr indent="-317500" lvl="0" marL="457200" rtl="0" algn="just">
              <a:spcBef>
                <a:spcPts val="1000"/>
              </a:spcBef>
              <a:spcAft>
                <a:spcPts val="0"/>
              </a:spcAft>
              <a:buSzPts val="1400"/>
              <a:buFont typeface="Roboto"/>
              <a:buChar char="●"/>
            </a:pPr>
            <a:r>
              <a:rPr b="1" lang="en">
                <a:latin typeface="Roboto"/>
                <a:ea typeface="Roboto"/>
                <a:cs typeface="Roboto"/>
                <a:sym typeface="Roboto"/>
              </a:rPr>
              <a:t>Adjust </a:t>
            </a:r>
            <a:r>
              <a:rPr b="1" lang="en">
                <a:latin typeface="Roboto"/>
                <a:ea typeface="Roboto"/>
                <a:cs typeface="Roboto"/>
                <a:sym typeface="Roboto"/>
              </a:rPr>
              <a:t>Registration</a:t>
            </a:r>
            <a:r>
              <a:rPr b="1" lang="en">
                <a:latin typeface="Roboto"/>
                <a:ea typeface="Roboto"/>
                <a:cs typeface="Roboto"/>
                <a:sym typeface="Roboto"/>
              </a:rPr>
              <a:t> Time and Provide More Registration Support: </a:t>
            </a:r>
            <a:r>
              <a:rPr lang="en" sz="1200">
                <a:solidFill>
                  <a:srgbClr val="666666"/>
                </a:solidFill>
                <a:latin typeface="Roboto"/>
                <a:ea typeface="Roboto"/>
                <a:cs typeface="Roboto"/>
                <a:sym typeface="Roboto"/>
              </a:rPr>
              <a:t>Management should open up the registration time in March, especially on Sundays around 7 pm. Do more promotions for the second highest period which is Monday at 7 pm so that people register more in advance. Management should also allocate more customer service representatives during these two periods to support registration needs.</a:t>
            </a:r>
            <a:endParaRPr sz="1200">
              <a:solidFill>
                <a:srgbClr val="666666"/>
              </a:solidFill>
              <a:latin typeface="Roboto"/>
              <a:ea typeface="Roboto"/>
              <a:cs typeface="Roboto"/>
              <a:sym typeface="Roboto"/>
            </a:endParaRPr>
          </a:p>
          <a:p>
            <a:pPr indent="-317500" lvl="0" marL="457200" rtl="0" algn="just">
              <a:spcBef>
                <a:spcPts val="1000"/>
              </a:spcBef>
              <a:spcAft>
                <a:spcPts val="1000"/>
              </a:spcAft>
              <a:buSzPts val="1400"/>
              <a:buFont typeface="Roboto"/>
              <a:buChar char="●"/>
            </a:pPr>
            <a:r>
              <a:rPr b="1" lang="en">
                <a:latin typeface="Roboto"/>
                <a:ea typeface="Roboto"/>
                <a:cs typeface="Roboto"/>
                <a:sym typeface="Roboto"/>
              </a:rPr>
              <a:t>Add New Sections to Meet the Demand and Drive Sales: </a:t>
            </a:r>
            <a:r>
              <a:rPr lang="en" sz="1200">
                <a:solidFill>
                  <a:srgbClr val="666666"/>
                </a:solidFill>
                <a:latin typeface="Roboto"/>
                <a:ea typeface="Roboto"/>
                <a:cs typeface="Roboto"/>
                <a:sym typeface="Roboto"/>
              </a:rPr>
              <a:t>Management should add more sections for the two courses, intro-level JAVA and COMPUTING, to meet the demand and boost sales revenue, and take a further look at the demand of intermediate-EXCEL course to see whether there’s need to offer more sections. </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nvSpPr>
        <p:spPr>
          <a:xfrm>
            <a:off x="1799150" y="1548050"/>
            <a:ext cx="3695400" cy="16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5"/>
          <p:cNvSpPr txBox="1"/>
          <p:nvPr>
            <p:ph idx="4294967295" type="title"/>
          </p:nvPr>
        </p:nvSpPr>
        <p:spPr>
          <a:xfrm>
            <a:off x="311700" y="1293875"/>
            <a:ext cx="8520600" cy="623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4800"/>
              <a:t>Thank you! </a:t>
            </a:r>
            <a:endParaRPr sz="4800"/>
          </a:p>
          <a:p>
            <a:pPr indent="0" lvl="0" marL="0" rtl="0" algn="ctr">
              <a:lnSpc>
                <a:spcPct val="150000"/>
              </a:lnSpc>
              <a:spcBef>
                <a:spcPts val="0"/>
              </a:spcBef>
              <a:spcAft>
                <a:spcPts val="0"/>
              </a:spcAft>
              <a:buNone/>
            </a:pPr>
            <a:r>
              <a:rPr lang="en" sz="4800"/>
              <a:t>Any Questions?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226200" y="158425"/>
            <a:ext cx="12711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ERD   </a:t>
            </a:r>
            <a:endParaRPr>
              <a:solidFill>
                <a:srgbClr val="000000"/>
              </a:solidFill>
            </a:endParaRPr>
          </a:p>
        </p:txBody>
      </p:sp>
      <p:pic>
        <p:nvPicPr>
          <p:cNvPr id="71" name="Google Shape;71;p14"/>
          <p:cNvPicPr preferRelativeResize="0"/>
          <p:nvPr/>
        </p:nvPicPr>
        <p:blipFill>
          <a:blip r:embed="rId3">
            <a:alphaModFix/>
          </a:blip>
          <a:stretch>
            <a:fillRect/>
          </a:stretch>
        </p:blipFill>
        <p:spPr>
          <a:xfrm>
            <a:off x="3217110" y="6858"/>
            <a:ext cx="2709779" cy="5129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0" y="1257300"/>
            <a:ext cx="91440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CREATE</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VIEW</a:t>
            </a:r>
            <a:r>
              <a:rPr lang="en" sz="1400">
                <a:solidFill>
                  <a:srgbClr val="000000"/>
                </a:solidFill>
                <a:latin typeface="Courier New"/>
                <a:ea typeface="Courier New"/>
                <a:cs typeface="Courier New"/>
                <a:sym typeface="Courier New"/>
              </a:rPr>
              <a:t> Q1A </a:t>
            </a:r>
            <a:r>
              <a:rPr b="1" lang="en" sz="1400">
                <a:solidFill>
                  <a:srgbClr val="000000"/>
                </a:solidFill>
                <a:latin typeface="Courier New"/>
                <a:ea typeface="Courier New"/>
                <a:cs typeface="Courier New"/>
                <a:sym typeface="Courier New"/>
              </a:rPr>
              <a:t>AS</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SELECT</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DISTINCT membership_purchase.</a:t>
            </a:r>
            <a:r>
              <a:rPr lang="en" sz="1400">
                <a:solidFill>
                  <a:srgbClr val="000000"/>
                </a:solidFill>
                <a:latin typeface="Courier New"/>
                <a:ea typeface="Courier New"/>
                <a:cs typeface="Courier New"/>
                <a:sym typeface="Courier New"/>
              </a:rPr>
              <a:t>client_number, </a:t>
            </a:r>
            <a:endParaRPr sz="14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COUNT(</a:t>
            </a:r>
            <a:r>
              <a:rPr lang="en" sz="1400">
                <a:solidFill>
                  <a:srgbClr val="000000"/>
                </a:solidFill>
                <a:latin typeface="Courier New"/>
                <a:ea typeface="Courier New"/>
                <a:cs typeface="Courier New"/>
                <a:sym typeface="Courier New"/>
              </a:rPr>
              <a:t>membership_purchase_id</a:t>
            </a:r>
            <a:r>
              <a:rPr b="1" lang="en" sz="1400">
                <a:solidFill>
                  <a:srgbClr val="000000"/>
                </a:solidFill>
                <a:latin typeface="Courier New"/>
                <a:ea typeface="Courier New"/>
                <a:cs typeface="Courier New"/>
                <a:sym typeface="Courier New"/>
              </a:rPr>
              <a:t>)</a:t>
            </a:r>
            <a:r>
              <a:rPr lang="en" sz="1400">
                <a:solidFill>
                  <a:srgbClr val="000000"/>
                </a:solidFill>
                <a:latin typeface="Courier New"/>
                <a:ea typeface="Courier New"/>
                <a:cs typeface="Courier New"/>
                <a:sym typeface="Courier New"/>
              </a:rPr>
              <a:t> CountMemberships, </a:t>
            </a:r>
            <a:endParaRPr sz="14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SUM(</a:t>
            </a:r>
            <a:r>
              <a:rPr lang="en" sz="1400">
                <a:solidFill>
                  <a:srgbClr val="000000"/>
                </a:solidFill>
                <a:latin typeface="Courier New"/>
                <a:ea typeface="Courier New"/>
                <a:cs typeface="Courier New"/>
                <a:sym typeface="Courier New"/>
              </a:rPr>
              <a:t>membership_payment</a:t>
            </a:r>
            <a:r>
              <a:rPr b="1" lang="en" sz="1400">
                <a:solidFill>
                  <a:srgbClr val="000000"/>
                </a:solidFill>
                <a:latin typeface="Courier New"/>
                <a:ea typeface="Courier New"/>
                <a:cs typeface="Courier New"/>
                <a:sym typeface="Courier New"/>
              </a:rPr>
              <a:t>)</a:t>
            </a:r>
            <a:r>
              <a:rPr lang="en" sz="1400">
                <a:solidFill>
                  <a:srgbClr val="000000"/>
                </a:solidFill>
                <a:latin typeface="Courier New"/>
                <a:ea typeface="Courier New"/>
                <a:cs typeface="Courier New"/>
                <a:sym typeface="Courier New"/>
              </a:rPr>
              <a:t> SumMembershipPmts</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FROM</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membership_purchase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GROUP BY membership_purchase.</a:t>
            </a:r>
            <a:r>
              <a:rPr lang="en" sz="1400">
                <a:solidFill>
                  <a:srgbClr val="000000"/>
                </a:solidFill>
                <a:latin typeface="Courier New"/>
                <a:ea typeface="Courier New"/>
                <a:cs typeface="Courier New"/>
                <a:sym typeface="Courier New"/>
              </a:rPr>
              <a:t>client_number</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ORDER BY membership_purchase.</a:t>
            </a:r>
            <a:r>
              <a:rPr lang="en" sz="1400">
                <a:solidFill>
                  <a:srgbClr val="000000"/>
                </a:solidFill>
                <a:latin typeface="Courier New"/>
                <a:ea typeface="Courier New"/>
                <a:cs typeface="Courier New"/>
                <a:sym typeface="Courier New"/>
              </a:rPr>
              <a:t>client_number;</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br>
              <a:rPr lang="en" sz="1400">
                <a:solidFill>
                  <a:srgbClr val="000000"/>
                </a:solidFill>
                <a:latin typeface="Courier New"/>
                <a:ea typeface="Courier New"/>
                <a:cs typeface="Courier New"/>
                <a:sym typeface="Courier New"/>
              </a:rPr>
            </a:br>
            <a:r>
              <a:rPr b="1" lang="en" sz="1400">
                <a:solidFill>
                  <a:srgbClr val="000000"/>
                </a:solidFill>
                <a:latin typeface="Courier New"/>
                <a:ea typeface="Courier New"/>
                <a:cs typeface="Courier New"/>
                <a:sym typeface="Courier New"/>
              </a:rPr>
              <a:t>CREATE</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VIEW</a:t>
            </a:r>
            <a:r>
              <a:rPr lang="en" sz="1400">
                <a:solidFill>
                  <a:srgbClr val="000000"/>
                </a:solidFill>
                <a:latin typeface="Courier New"/>
                <a:ea typeface="Courier New"/>
                <a:cs typeface="Courier New"/>
                <a:sym typeface="Courier New"/>
              </a:rPr>
              <a:t> Q1B </a:t>
            </a:r>
            <a:r>
              <a:rPr b="1" lang="en" sz="1400">
                <a:solidFill>
                  <a:srgbClr val="000000"/>
                </a:solidFill>
                <a:latin typeface="Courier New"/>
                <a:ea typeface="Courier New"/>
                <a:cs typeface="Courier New"/>
                <a:sym typeface="Courier New"/>
              </a:rPr>
              <a:t>AS</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SELECT</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DISTINCT</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enrollment_request.</a:t>
            </a:r>
            <a:r>
              <a:rPr lang="en" sz="1400">
                <a:solidFill>
                  <a:srgbClr val="000000"/>
                </a:solidFill>
                <a:latin typeface="Courier New"/>
                <a:ea typeface="Courier New"/>
                <a:cs typeface="Courier New"/>
                <a:sym typeface="Courier New"/>
              </a:rPr>
              <a:t>client_number, </a:t>
            </a:r>
            <a:endParaRPr sz="14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COUNT(</a:t>
            </a:r>
            <a:r>
              <a:rPr lang="en" sz="1400">
                <a:solidFill>
                  <a:srgbClr val="000000"/>
                </a:solidFill>
                <a:latin typeface="Courier New"/>
                <a:ea typeface="Courier New"/>
                <a:cs typeface="Courier New"/>
                <a:sym typeface="Courier New"/>
              </a:rPr>
              <a:t>reference_number</a:t>
            </a:r>
            <a:r>
              <a:rPr b="1" lang="en" sz="1400">
                <a:solidFill>
                  <a:srgbClr val="000000"/>
                </a:solidFill>
                <a:latin typeface="Courier New"/>
                <a:ea typeface="Courier New"/>
                <a:cs typeface="Courier New"/>
                <a:sym typeface="Courier New"/>
              </a:rPr>
              <a:t>)</a:t>
            </a:r>
            <a:r>
              <a:rPr lang="en" sz="1400">
                <a:solidFill>
                  <a:srgbClr val="000000"/>
                </a:solidFill>
                <a:latin typeface="Courier New"/>
                <a:ea typeface="Courier New"/>
                <a:cs typeface="Courier New"/>
                <a:sym typeface="Courier New"/>
              </a:rPr>
              <a:t> CoursesEnrolled, </a:t>
            </a:r>
            <a:endParaRPr sz="14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SUM(</a:t>
            </a:r>
            <a:r>
              <a:rPr lang="en" sz="1400">
                <a:solidFill>
                  <a:srgbClr val="000000"/>
                </a:solidFill>
                <a:latin typeface="Courier New"/>
                <a:ea typeface="Courier New"/>
                <a:cs typeface="Courier New"/>
                <a:sym typeface="Courier New"/>
              </a:rPr>
              <a:t>payment</a:t>
            </a:r>
            <a:r>
              <a:rPr b="1" lang="en" sz="1400">
                <a:solidFill>
                  <a:srgbClr val="000000"/>
                </a:solidFill>
                <a:latin typeface="Courier New"/>
                <a:ea typeface="Courier New"/>
                <a:cs typeface="Courier New"/>
                <a:sym typeface="Courier New"/>
              </a:rPr>
              <a:t>)</a:t>
            </a:r>
            <a:r>
              <a:rPr lang="en" sz="1400">
                <a:solidFill>
                  <a:srgbClr val="000000"/>
                </a:solidFill>
                <a:latin typeface="Courier New"/>
                <a:ea typeface="Courier New"/>
                <a:cs typeface="Courier New"/>
                <a:sym typeface="Courier New"/>
              </a:rPr>
              <a:t> CoursePayment</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FROM</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enrollment_request</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WHERE</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enrollment_request</a:t>
            </a:r>
            <a:r>
              <a:rPr lang="en" sz="1400">
                <a:solidFill>
                  <a:srgbClr val="000000"/>
                </a:solidFill>
                <a:latin typeface="Courier New"/>
                <a:ea typeface="Courier New"/>
                <a:cs typeface="Courier New"/>
                <a:sym typeface="Courier New"/>
              </a:rPr>
              <a:t>.status = 'e'</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GROUP BY</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enrollment_request.</a:t>
            </a:r>
            <a:r>
              <a:rPr lang="en" sz="1400">
                <a:solidFill>
                  <a:srgbClr val="000000"/>
                </a:solidFill>
                <a:latin typeface="Courier New"/>
                <a:ea typeface="Courier New"/>
                <a:cs typeface="Courier New"/>
                <a:sym typeface="Courier New"/>
              </a:rPr>
              <a:t>client_number</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ORDER BY</a:t>
            </a:r>
            <a:r>
              <a:rPr lang="en" sz="1400">
                <a:solidFill>
                  <a:srgbClr val="000000"/>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enrollment_request.</a:t>
            </a:r>
            <a:r>
              <a:rPr lang="en" sz="1400">
                <a:solidFill>
                  <a:srgbClr val="000000"/>
                </a:solidFill>
                <a:latin typeface="Courier New"/>
                <a:ea typeface="Courier New"/>
                <a:cs typeface="Courier New"/>
                <a:sym typeface="Courier New"/>
              </a:rPr>
              <a:t>client_number;</a:t>
            </a:r>
            <a:endParaRPr sz="1400">
              <a:latin typeface="Courier New"/>
              <a:ea typeface="Courier New"/>
              <a:cs typeface="Courier New"/>
              <a:sym typeface="Courier New"/>
            </a:endParaRPr>
          </a:p>
        </p:txBody>
      </p:sp>
      <p:sp>
        <p:nvSpPr>
          <p:cNvPr id="77" name="Google Shape;77;p15"/>
          <p:cNvSpPr txBox="1"/>
          <p:nvPr>
            <p:ph type="title"/>
          </p:nvPr>
        </p:nvSpPr>
        <p:spPr>
          <a:xfrm>
            <a:off x="311700" y="208025"/>
            <a:ext cx="85206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Q1: Who is the most valuable client?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nvSpPr>
        <p:spPr>
          <a:xfrm>
            <a:off x="0" y="1295400"/>
            <a:ext cx="9144000" cy="38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Courier New"/>
                <a:ea typeface="Courier New"/>
                <a:cs typeface="Courier New"/>
                <a:sym typeface="Courier New"/>
              </a:rPr>
              <a:t>CREATE VIEW </a:t>
            </a:r>
            <a:r>
              <a:rPr lang="en">
                <a:latin typeface="Courier New"/>
                <a:ea typeface="Courier New"/>
                <a:cs typeface="Courier New"/>
                <a:sym typeface="Courier New"/>
              </a:rPr>
              <a:t>MOST_VALUABLE_CLIENT </a:t>
            </a:r>
            <a:r>
              <a:rPr b="1" lang="en">
                <a:latin typeface="Courier New"/>
                <a:ea typeface="Courier New"/>
                <a:cs typeface="Courier New"/>
                <a:sym typeface="Courier New"/>
              </a:rPr>
              <a:t>AS</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SELECT DISTINCT</a:t>
            </a:r>
            <a:endParaRPr b="1">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CLIENT</a:t>
            </a:r>
            <a:r>
              <a:rPr lang="en">
                <a:latin typeface="Courier New"/>
                <a:ea typeface="Courier New"/>
                <a:cs typeface="Courier New"/>
                <a:sym typeface="Courier New"/>
              </a:rPr>
              <a:t>.client_number "Client Number",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CLIENT</a:t>
            </a:r>
            <a:r>
              <a:rPr lang="en">
                <a:latin typeface="Courier New"/>
                <a:ea typeface="Courier New"/>
                <a:cs typeface="Courier New"/>
                <a:sym typeface="Courier New"/>
              </a:rPr>
              <a:t>.first_name "Client Name",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COALESCE</a:t>
            </a:r>
            <a:r>
              <a:rPr b="1" lang="en">
                <a:latin typeface="Courier New"/>
                <a:ea typeface="Courier New"/>
                <a:cs typeface="Courier New"/>
                <a:sym typeface="Courier New"/>
              </a:rPr>
              <a:t>(</a:t>
            </a:r>
            <a:r>
              <a:rPr b="1" lang="en">
                <a:latin typeface="Courier New"/>
                <a:ea typeface="Courier New"/>
                <a:cs typeface="Courier New"/>
                <a:sym typeface="Courier New"/>
              </a:rPr>
              <a:t>Q1A</a:t>
            </a:r>
            <a:r>
              <a:rPr lang="en">
                <a:latin typeface="Courier New"/>
                <a:ea typeface="Courier New"/>
                <a:cs typeface="Courier New"/>
                <a:sym typeface="Courier New"/>
              </a:rPr>
              <a:t>.countmemberships, 0</a:t>
            </a:r>
            <a:r>
              <a:rPr b="1" lang="en">
                <a:latin typeface="Courier New"/>
                <a:ea typeface="Courier New"/>
                <a:cs typeface="Courier New"/>
                <a:sym typeface="Courier New"/>
              </a:rPr>
              <a:t>)</a:t>
            </a:r>
            <a:r>
              <a:rPr lang="en">
                <a:latin typeface="Courier New"/>
                <a:ea typeface="Courier New"/>
                <a:cs typeface="Courier New"/>
                <a:sym typeface="Courier New"/>
              </a:rPr>
              <a:t> </a:t>
            </a:r>
            <a:r>
              <a:rPr lang="en">
                <a:latin typeface="Courier New"/>
                <a:ea typeface="Courier New"/>
                <a:cs typeface="Courier New"/>
                <a:sym typeface="Courier New"/>
              </a:rPr>
              <a:t>"Membership Count",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COALESCE</a:t>
            </a:r>
            <a:r>
              <a:rPr b="1" lang="en">
                <a:latin typeface="Courier New"/>
                <a:ea typeface="Courier New"/>
                <a:cs typeface="Courier New"/>
                <a:sym typeface="Courier New"/>
              </a:rPr>
              <a:t>(</a:t>
            </a:r>
            <a:r>
              <a:rPr b="1" lang="en">
                <a:latin typeface="Courier New"/>
                <a:ea typeface="Courier New"/>
                <a:cs typeface="Courier New"/>
                <a:sym typeface="Courier New"/>
              </a:rPr>
              <a:t>Q1A</a:t>
            </a:r>
            <a:r>
              <a:rPr lang="en">
                <a:latin typeface="Courier New"/>
                <a:ea typeface="Courier New"/>
                <a:cs typeface="Courier New"/>
                <a:sym typeface="Courier New"/>
              </a:rPr>
              <a:t>.summembershippmts, 0</a:t>
            </a:r>
            <a:r>
              <a:rPr b="1" lang="en">
                <a:latin typeface="Courier New"/>
                <a:ea typeface="Courier New"/>
                <a:cs typeface="Courier New"/>
                <a:sym typeface="Courier New"/>
              </a:rPr>
              <a:t>)</a:t>
            </a:r>
            <a:r>
              <a:rPr lang="en">
                <a:latin typeface="Courier New"/>
                <a:ea typeface="Courier New"/>
                <a:cs typeface="Courier New"/>
                <a:sym typeface="Courier New"/>
              </a:rPr>
              <a:t> </a:t>
            </a:r>
            <a:r>
              <a:rPr lang="en">
                <a:latin typeface="Courier New"/>
                <a:ea typeface="Courier New"/>
                <a:cs typeface="Courier New"/>
                <a:sym typeface="Courier New"/>
              </a:rPr>
              <a:t>"Total Membership Payments",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COALESCE</a:t>
            </a:r>
            <a:r>
              <a:rPr b="1" lang="en">
                <a:latin typeface="Courier New"/>
                <a:ea typeface="Courier New"/>
                <a:cs typeface="Courier New"/>
                <a:sym typeface="Courier New"/>
              </a:rPr>
              <a:t>(</a:t>
            </a:r>
            <a:r>
              <a:rPr b="1" lang="en">
                <a:latin typeface="Courier New"/>
                <a:ea typeface="Courier New"/>
                <a:cs typeface="Courier New"/>
                <a:sym typeface="Courier New"/>
              </a:rPr>
              <a:t>Q1B</a:t>
            </a:r>
            <a:r>
              <a:rPr lang="en">
                <a:latin typeface="Courier New"/>
                <a:ea typeface="Courier New"/>
                <a:cs typeface="Courier New"/>
                <a:sym typeface="Courier New"/>
              </a:rPr>
              <a:t>.coursesenrolled, 0</a:t>
            </a:r>
            <a:r>
              <a:rPr b="1" lang="en">
                <a:latin typeface="Courier New"/>
                <a:ea typeface="Courier New"/>
                <a:cs typeface="Courier New"/>
                <a:sym typeface="Courier New"/>
              </a:rPr>
              <a:t>)</a:t>
            </a:r>
            <a:r>
              <a:rPr lang="en">
                <a:latin typeface="Courier New"/>
                <a:ea typeface="Courier New"/>
                <a:cs typeface="Courier New"/>
                <a:sym typeface="Courier New"/>
              </a:rPr>
              <a:t> </a:t>
            </a:r>
            <a:r>
              <a:rPr lang="en">
                <a:latin typeface="Courier New"/>
                <a:ea typeface="Courier New"/>
                <a:cs typeface="Courier New"/>
                <a:sym typeface="Courier New"/>
              </a:rPr>
              <a:t>"Total Courses Enrolled",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COALESCE</a:t>
            </a:r>
            <a:r>
              <a:rPr b="1" lang="en">
                <a:latin typeface="Courier New"/>
                <a:ea typeface="Courier New"/>
                <a:cs typeface="Courier New"/>
                <a:sym typeface="Courier New"/>
              </a:rPr>
              <a:t>(</a:t>
            </a:r>
            <a:r>
              <a:rPr b="1" lang="en">
                <a:latin typeface="Courier New"/>
                <a:ea typeface="Courier New"/>
                <a:cs typeface="Courier New"/>
                <a:sym typeface="Courier New"/>
              </a:rPr>
              <a:t>Q1B</a:t>
            </a:r>
            <a:r>
              <a:rPr lang="en">
                <a:latin typeface="Courier New"/>
                <a:ea typeface="Courier New"/>
                <a:cs typeface="Courier New"/>
                <a:sym typeface="Courier New"/>
              </a:rPr>
              <a:t>.coursepayment, 0</a:t>
            </a:r>
            <a:r>
              <a:rPr b="1" lang="en">
                <a:latin typeface="Courier New"/>
                <a:ea typeface="Courier New"/>
                <a:cs typeface="Courier New"/>
                <a:sym typeface="Courier New"/>
              </a:rPr>
              <a:t>)</a:t>
            </a:r>
            <a:r>
              <a:rPr lang="en">
                <a:latin typeface="Courier New"/>
                <a:ea typeface="Courier New"/>
                <a:cs typeface="Courier New"/>
                <a:sym typeface="Courier New"/>
              </a:rPr>
              <a:t> "Total Enrollment Fees"</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FROM CLIENT</a:t>
            </a:r>
            <a:r>
              <a:rPr lang="en">
                <a:latin typeface="Courier New"/>
                <a:ea typeface="Courier New"/>
                <a:cs typeface="Courier New"/>
                <a:sym typeface="Courier New"/>
              </a:rPr>
              <a:t>, </a:t>
            </a:r>
            <a:r>
              <a:rPr b="1" lang="en">
                <a:latin typeface="Courier New"/>
                <a:ea typeface="Courier New"/>
                <a:cs typeface="Courier New"/>
                <a:sym typeface="Courier New"/>
              </a:rPr>
              <a:t>Q1A</a:t>
            </a:r>
            <a:r>
              <a:rPr lang="en">
                <a:latin typeface="Courier New"/>
                <a:ea typeface="Courier New"/>
                <a:cs typeface="Courier New"/>
                <a:sym typeface="Courier New"/>
              </a:rPr>
              <a:t>, </a:t>
            </a:r>
            <a:r>
              <a:rPr b="1" lang="en">
                <a:latin typeface="Courier New"/>
                <a:ea typeface="Courier New"/>
                <a:cs typeface="Courier New"/>
                <a:sym typeface="Courier New"/>
              </a:rPr>
              <a:t>Q1B</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WHERE</a:t>
            </a: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Q1A</a:t>
            </a:r>
            <a:r>
              <a:rPr lang="en">
                <a:latin typeface="Courier New"/>
                <a:ea typeface="Courier New"/>
                <a:cs typeface="Courier New"/>
                <a:sym typeface="Courier New"/>
              </a:rPr>
              <a:t>.client_number </a:t>
            </a:r>
            <a:r>
              <a:rPr b="1" lang="en">
                <a:latin typeface="Courier New"/>
                <a:ea typeface="Courier New"/>
                <a:cs typeface="Courier New"/>
                <a:sym typeface="Courier New"/>
              </a:rPr>
              <a:t>(+) =</a:t>
            </a:r>
            <a:r>
              <a:rPr lang="en">
                <a:latin typeface="Courier New"/>
                <a:ea typeface="Courier New"/>
                <a:cs typeface="Courier New"/>
                <a:sym typeface="Courier New"/>
              </a:rPr>
              <a:t> </a:t>
            </a:r>
            <a:r>
              <a:rPr b="1" lang="en">
                <a:latin typeface="Courier New"/>
                <a:ea typeface="Courier New"/>
                <a:cs typeface="Courier New"/>
                <a:sym typeface="Courier New"/>
              </a:rPr>
              <a:t>CLIENT</a:t>
            </a:r>
            <a:r>
              <a:rPr lang="en">
                <a:latin typeface="Courier New"/>
                <a:ea typeface="Courier New"/>
                <a:cs typeface="Courier New"/>
                <a:sym typeface="Courier New"/>
              </a:rPr>
              <a:t>.client_number </a:t>
            </a:r>
            <a:r>
              <a:rPr b="1" lang="en">
                <a:latin typeface="Courier New"/>
                <a:ea typeface="Courier New"/>
                <a:cs typeface="Courier New"/>
                <a:sym typeface="Courier New"/>
              </a:rPr>
              <a:t>AND</a:t>
            </a:r>
            <a:endParaRPr b="1">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Q1B</a:t>
            </a:r>
            <a:r>
              <a:rPr lang="en">
                <a:latin typeface="Courier New"/>
                <a:ea typeface="Courier New"/>
                <a:cs typeface="Courier New"/>
                <a:sym typeface="Courier New"/>
              </a:rPr>
              <a:t>.client_number </a:t>
            </a:r>
            <a:r>
              <a:rPr b="1" lang="en">
                <a:latin typeface="Courier New"/>
                <a:ea typeface="Courier New"/>
                <a:cs typeface="Courier New"/>
                <a:sym typeface="Courier New"/>
              </a:rPr>
              <a:t>(+) =</a:t>
            </a:r>
            <a:r>
              <a:rPr lang="en">
                <a:latin typeface="Courier New"/>
                <a:ea typeface="Courier New"/>
                <a:cs typeface="Courier New"/>
                <a:sym typeface="Courier New"/>
              </a:rPr>
              <a:t> </a:t>
            </a:r>
            <a:r>
              <a:rPr b="1" lang="en">
                <a:latin typeface="Courier New"/>
                <a:ea typeface="Courier New"/>
                <a:cs typeface="Courier New"/>
                <a:sym typeface="Courier New"/>
              </a:rPr>
              <a:t>CLIENT</a:t>
            </a:r>
            <a:r>
              <a:rPr lang="en">
                <a:latin typeface="Courier New"/>
                <a:ea typeface="Courier New"/>
                <a:cs typeface="Courier New"/>
                <a:sym typeface="Courier New"/>
              </a:rPr>
              <a:t>.client_number</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ORDER BY CLIENT.</a:t>
            </a:r>
            <a:r>
              <a:rPr lang="en">
                <a:latin typeface="Courier New"/>
                <a:ea typeface="Courier New"/>
                <a:cs typeface="Courier New"/>
                <a:sym typeface="Courier New"/>
              </a:rPr>
              <a:t>client_number;</a:t>
            </a:r>
            <a:endParaRPr>
              <a:latin typeface="Courier New"/>
              <a:ea typeface="Courier New"/>
              <a:cs typeface="Courier New"/>
              <a:sym typeface="Courier New"/>
            </a:endParaRPr>
          </a:p>
        </p:txBody>
      </p:sp>
      <p:sp>
        <p:nvSpPr>
          <p:cNvPr id="83" name="Google Shape;83;p16"/>
          <p:cNvSpPr txBox="1"/>
          <p:nvPr>
            <p:ph type="title"/>
          </p:nvPr>
        </p:nvSpPr>
        <p:spPr>
          <a:xfrm>
            <a:off x="311700" y="208025"/>
            <a:ext cx="85206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Q1: Who is the most valuable client?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441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MOST_VALUABLE_CLIENT view</a:t>
            </a:r>
            <a:endParaRPr/>
          </a:p>
        </p:txBody>
      </p:sp>
      <p:pic>
        <p:nvPicPr>
          <p:cNvPr id="89" name="Google Shape;89;p17"/>
          <p:cNvPicPr preferRelativeResize="0"/>
          <p:nvPr/>
        </p:nvPicPr>
        <p:blipFill>
          <a:blip r:embed="rId3">
            <a:alphaModFix/>
          </a:blip>
          <a:stretch>
            <a:fillRect/>
          </a:stretch>
        </p:blipFill>
        <p:spPr>
          <a:xfrm>
            <a:off x="647888" y="1644150"/>
            <a:ext cx="7848225" cy="29818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90" name="Google Shape;90;p17"/>
          <p:cNvSpPr txBox="1"/>
          <p:nvPr/>
        </p:nvSpPr>
        <p:spPr>
          <a:xfrm>
            <a:off x="647900" y="4625975"/>
            <a:ext cx="59763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B7B7B7"/>
                </a:solidFill>
                <a:latin typeface="Roboto"/>
                <a:ea typeface="Roboto"/>
                <a:cs typeface="Roboto"/>
                <a:sym typeface="Roboto"/>
              </a:rPr>
              <a:t>Please note that this is a partial representation of the view output</a:t>
            </a:r>
            <a:endParaRPr i="1" sz="1000">
              <a:solidFill>
                <a:srgbClr val="B7B7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17125" y="208025"/>
            <a:ext cx="89400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Q2 : </a:t>
            </a:r>
            <a:r>
              <a:rPr lang="en" sz="2400"/>
              <a:t>What membership type is related to the most profitable clients?</a:t>
            </a:r>
            <a:endParaRPr sz="2400"/>
          </a:p>
        </p:txBody>
      </p:sp>
      <p:sp>
        <p:nvSpPr>
          <p:cNvPr id="96" name="Google Shape;96;p18"/>
          <p:cNvSpPr txBox="1"/>
          <p:nvPr/>
        </p:nvSpPr>
        <p:spPr>
          <a:xfrm>
            <a:off x="-100" y="1272175"/>
            <a:ext cx="9144000" cy="38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Courier New"/>
                <a:ea typeface="Courier New"/>
                <a:cs typeface="Courier New"/>
                <a:sym typeface="Courier New"/>
              </a:rPr>
              <a:t>CREATE VIEW</a:t>
            </a:r>
            <a:r>
              <a:rPr lang="en">
                <a:latin typeface="Courier New"/>
                <a:ea typeface="Courier New"/>
                <a:cs typeface="Courier New"/>
                <a:sym typeface="Courier New"/>
              </a:rPr>
              <a:t> MembershipsForTopClients </a:t>
            </a:r>
            <a:r>
              <a:rPr b="1" lang="en">
                <a:latin typeface="Courier New"/>
                <a:ea typeface="Courier New"/>
                <a:cs typeface="Courier New"/>
                <a:sym typeface="Courier New"/>
              </a:rPr>
              <a:t>AS</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SELECT</a:t>
            </a: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lang="en">
                <a:latin typeface="Courier New"/>
                <a:ea typeface="Courier New"/>
                <a:cs typeface="Courier New"/>
                <a:sym typeface="Courier New"/>
              </a:rPr>
              <a:t>first_name </a:t>
            </a:r>
            <a:r>
              <a:rPr b="1" lang="en">
                <a:latin typeface="Courier New"/>
                <a:ea typeface="Courier New"/>
                <a:cs typeface="Courier New"/>
                <a:sym typeface="Courier New"/>
              </a:rPr>
              <a:t>AS </a:t>
            </a:r>
            <a:r>
              <a:rPr lang="en">
                <a:latin typeface="Courier New"/>
                <a:ea typeface="Courier New"/>
                <a:cs typeface="Courier New"/>
                <a:sym typeface="Courier New"/>
              </a:rPr>
              <a:t>"Client Name",</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a:latin typeface="Courier New"/>
                <a:ea typeface="Courier New"/>
                <a:cs typeface="Courier New"/>
                <a:sym typeface="Courier New"/>
              </a:rPr>
              <a:t>CLIENT</a:t>
            </a:r>
            <a:r>
              <a:rPr lang="en">
                <a:latin typeface="Courier New"/>
                <a:ea typeface="Courier New"/>
                <a:cs typeface="Courier New"/>
                <a:sym typeface="Courier New"/>
              </a:rPr>
              <a:t>.</a:t>
            </a:r>
            <a:r>
              <a:rPr lang="en">
                <a:latin typeface="Courier New"/>
                <a:ea typeface="Courier New"/>
                <a:cs typeface="Courier New"/>
                <a:sym typeface="Courier New"/>
              </a:rPr>
              <a:t>client_number </a:t>
            </a:r>
            <a:r>
              <a:rPr b="1" lang="en">
                <a:latin typeface="Courier New"/>
                <a:ea typeface="Courier New"/>
                <a:cs typeface="Courier New"/>
                <a:sym typeface="Courier New"/>
              </a:rPr>
              <a:t>AS </a:t>
            </a:r>
            <a:r>
              <a:rPr lang="en">
                <a:latin typeface="Courier New"/>
                <a:ea typeface="Courier New"/>
                <a:cs typeface="Courier New"/>
                <a:sym typeface="Courier New"/>
              </a:rPr>
              <a:t>"Client Number",</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lang="en">
                <a:latin typeface="Courier New"/>
                <a:ea typeface="Courier New"/>
                <a:cs typeface="Courier New"/>
                <a:sym typeface="Courier New"/>
              </a:rPr>
              <a:t>membership_code </a:t>
            </a:r>
            <a:r>
              <a:rPr b="1" lang="en">
                <a:latin typeface="Courier New"/>
                <a:ea typeface="Courier New"/>
                <a:cs typeface="Courier New"/>
                <a:sym typeface="Courier New"/>
              </a:rPr>
              <a:t>AS </a:t>
            </a:r>
            <a:r>
              <a:rPr lang="en">
                <a:latin typeface="Courier New"/>
                <a:ea typeface="Courier New"/>
                <a:cs typeface="Courier New"/>
                <a:sym typeface="Courier New"/>
              </a:rPr>
              <a:t>"Membership Category",</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lang="en">
                <a:latin typeface="Courier New"/>
                <a:ea typeface="Courier New"/>
                <a:cs typeface="Courier New"/>
                <a:sym typeface="Courier New"/>
              </a:rPr>
              <a:t>date_of_assignment </a:t>
            </a:r>
            <a:r>
              <a:rPr b="1" lang="en">
                <a:latin typeface="Courier New"/>
                <a:ea typeface="Courier New"/>
                <a:cs typeface="Courier New"/>
                <a:sym typeface="Courier New"/>
              </a:rPr>
              <a:t>AS</a:t>
            </a:r>
            <a:r>
              <a:rPr lang="en">
                <a:latin typeface="Courier New"/>
                <a:ea typeface="Courier New"/>
                <a:cs typeface="Courier New"/>
                <a:sym typeface="Courier New"/>
              </a:rPr>
              <a:t> "Membership Start Date",</a:t>
            </a:r>
            <a:endParaRPr>
              <a:latin typeface="Courier New"/>
              <a:ea typeface="Courier New"/>
              <a:cs typeface="Courier New"/>
              <a:sym typeface="Courier New"/>
            </a:endParaRPr>
          </a:p>
          <a:p>
            <a:pPr indent="457200" lvl="0" marL="0" rtl="0" algn="l">
              <a:lnSpc>
                <a:spcPct val="115000"/>
              </a:lnSpc>
              <a:spcBef>
                <a:spcPts val="0"/>
              </a:spcBef>
              <a:spcAft>
                <a:spcPts val="0"/>
              </a:spcAft>
              <a:buNone/>
            </a:pPr>
            <a:r>
              <a:rPr lang="en">
                <a:latin typeface="Courier New"/>
                <a:ea typeface="Courier New"/>
                <a:cs typeface="Courier New"/>
                <a:sym typeface="Courier New"/>
              </a:rPr>
              <a:t>date_of_assignment</a:t>
            </a:r>
            <a:r>
              <a:rPr b="1" lang="en">
                <a:latin typeface="Courier New"/>
                <a:ea typeface="Courier New"/>
                <a:cs typeface="Courier New"/>
                <a:sym typeface="Courier New"/>
              </a:rPr>
              <a:t>+365</a:t>
            </a:r>
            <a:r>
              <a:rPr lang="en">
                <a:latin typeface="Courier New"/>
                <a:ea typeface="Courier New"/>
                <a:cs typeface="Courier New"/>
                <a:sym typeface="Courier New"/>
              </a:rPr>
              <a:t> </a:t>
            </a:r>
            <a:r>
              <a:rPr b="1" lang="en">
                <a:latin typeface="Courier New"/>
                <a:ea typeface="Courier New"/>
                <a:cs typeface="Courier New"/>
                <a:sym typeface="Courier New"/>
              </a:rPr>
              <a:t>AS</a:t>
            </a:r>
            <a:r>
              <a:rPr lang="en">
                <a:latin typeface="Courier New"/>
                <a:ea typeface="Courier New"/>
                <a:cs typeface="Courier New"/>
                <a:sym typeface="Courier New"/>
              </a:rPr>
              <a:t> "Membership End Date"</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FROM</a:t>
            </a:r>
            <a:r>
              <a:rPr lang="en">
                <a:latin typeface="Courier New"/>
                <a:ea typeface="Courier New"/>
                <a:cs typeface="Courier New"/>
                <a:sym typeface="Courier New"/>
              </a:rPr>
              <a:t> </a:t>
            </a:r>
            <a:r>
              <a:rPr b="1" lang="en">
                <a:latin typeface="Courier New"/>
                <a:ea typeface="Courier New"/>
                <a:cs typeface="Courier New"/>
                <a:sym typeface="Courier New"/>
              </a:rPr>
              <a:t>CLIENT</a:t>
            </a:r>
            <a:r>
              <a:rPr lang="en">
                <a:latin typeface="Courier New"/>
                <a:ea typeface="Courier New"/>
                <a:cs typeface="Courier New"/>
                <a:sym typeface="Courier New"/>
              </a:rPr>
              <a:t>, </a:t>
            </a:r>
            <a:r>
              <a:rPr b="1" lang="en">
                <a:latin typeface="Courier New"/>
                <a:ea typeface="Courier New"/>
                <a:cs typeface="Courier New"/>
                <a:sym typeface="Courier New"/>
              </a:rPr>
              <a:t>MEMBERSHIP_PURCHASE</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WHERE</a:t>
            </a:r>
            <a:r>
              <a:rPr lang="en">
                <a:latin typeface="Courier New"/>
                <a:ea typeface="Courier New"/>
                <a:cs typeface="Courier New"/>
                <a:sym typeface="Courier New"/>
              </a:rPr>
              <a:t> </a:t>
            </a:r>
            <a:r>
              <a:rPr b="1" lang="en">
                <a:latin typeface="Courier New"/>
                <a:ea typeface="Courier New"/>
                <a:cs typeface="Courier New"/>
                <a:sym typeface="Courier New"/>
              </a:rPr>
              <a:t>CLIENT</a:t>
            </a:r>
            <a:r>
              <a:rPr lang="en">
                <a:latin typeface="Courier New"/>
                <a:ea typeface="Courier New"/>
                <a:cs typeface="Courier New"/>
                <a:sym typeface="Courier New"/>
              </a:rPr>
              <a:t>.client_number </a:t>
            </a:r>
            <a:r>
              <a:rPr b="1" lang="en">
                <a:latin typeface="Courier New"/>
                <a:ea typeface="Courier New"/>
                <a:cs typeface="Courier New"/>
                <a:sym typeface="Courier New"/>
              </a:rPr>
              <a:t>=</a:t>
            </a:r>
            <a:r>
              <a:rPr lang="en">
                <a:latin typeface="Courier New"/>
                <a:ea typeface="Courier New"/>
                <a:cs typeface="Courier New"/>
                <a:sym typeface="Courier New"/>
              </a:rPr>
              <a:t> </a:t>
            </a:r>
            <a:r>
              <a:rPr b="1" lang="en">
                <a:latin typeface="Courier New"/>
                <a:ea typeface="Courier New"/>
                <a:cs typeface="Courier New"/>
                <a:sym typeface="Courier New"/>
              </a:rPr>
              <a:t>MEMBERSHIP_PURCHASE</a:t>
            </a:r>
            <a:r>
              <a:rPr lang="en">
                <a:latin typeface="Courier New"/>
                <a:ea typeface="Courier New"/>
                <a:cs typeface="Courier New"/>
                <a:sym typeface="Courier New"/>
              </a:rPr>
              <a:t>.client_number </a:t>
            </a:r>
            <a:r>
              <a:rPr b="1" lang="en">
                <a:latin typeface="Courier New"/>
                <a:ea typeface="Courier New"/>
                <a:cs typeface="Courier New"/>
                <a:sym typeface="Courier New"/>
              </a:rPr>
              <a:t>AND</a:t>
            </a:r>
            <a:endParaRPr>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a:latin typeface="Courier New"/>
                <a:ea typeface="Courier New"/>
                <a:cs typeface="Courier New"/>
                <a:sym typeface="Courier New"/>
              </a:rPr>
              <a:t>CLIENT</a:t>
            </a:r>
            <a:r>
              <a:rPr lang="en">
                <a:latin typeface="Courier New"/>
                <a:ea typeface="Courier New"/>
                <a:cs typeface="Courier New"/>
                <a:sym typeface="Courier New"/>
              </a:rPr>
              <a:t>.client_number </a:t>
            </a:r>
            <a:r>
              <a:rPr b="1" lang="en">
                <a:latin typeface="Courier New"/>
                <a:ea typeface="Courier New"/>
                <a:cs typeface="Courier New"/>
                <a:sym typeface="Courier New"/>
              </a:rPr>
              <a:t>IN</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a:latin typeface="Courier New"/>
                <a:ea typeface="Courier New"/>
                <a:cs typeface="Courier New"/>
                <a:sym typeface="Courier New"/>
              </a:rPr>
              <a:t>(SELECT</a:t>
            </a:r>
            <a:r>
              <a:rPr lang="en">
                <a:latin typeface="Courier New"/>
                <a:ea typeface="Courier New"/>
                <a:cs typeface="Courier New"/>
                <a:sym typeface="Courier New"/>
              </a:rPr>
              <a:t> "Client Number" </a:t>
            </a:r>
            <a:r>
              <a:rPr b="1" lang="en">
                <a:latin typeface="Courier New"/>
                <a:ea typeface="Courier New"/>
                <a:cs typeface="Courier New"/>
                <a:sym typeface="Courier New"/>
              </a:rPr>
              <a:t>FROM</a:t>
            </a:r>
            <a:r>
              <a:rPr lang="en">
                <a:latin typeface="Courier New"/>
                <a:ea typeface="Courier New"/>
                <a:cs typeface="Courier New"/>
                <a:sym typeface="Courier New"/>
              </a:rPr>
              <a:t> </a:t>
            </a:r>
            <a:r>
              <a:rPr b="1" lang="en">
                <a:latin typeface="Courier New"/>
                <a:ea typeface="Courier New"/>
                <a:cs typeface="Courier New"/>
                <a:sym typeface="Courier New"/>
              </a:rPr>
              <a:t>MOST_VALUABLE_CLIENT </a:t>
            </a:r>
            <a:endParaRPr b="1">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a:latin typeface="Courier New"/>
                <a:ea typeface="Courier New"/>
                <a:cs typeface="Courier New"/>
                <a:sym typeface="Courier New"/>
              </a:rPr>
              <a:t>WHERE </a:t>
            </a:r>
            <a:r>
              <a:rPr lang="en">
                <a:latin typeface="Courier New"/>
                <a:ea typeface="Courier New"/>
                <a:cs typeface="Courier New"/>
                <a:sym typeface="Courier New"/>
              </a:rPr>
              <a:t>"Total Enrollment Fees" </a:t>
            </a:r>
            <a:r>
              <a:rPr b="1" lang="en">
                <a:latin typeface="Courier New"/>
                <a:ea typeface="Courier New"/>
                <a:cs typeface="Courier New"/>
                <a:sym typeface="Courier New"/>
              </a:rPr>
              <a:t>&gt; </a:t>
            </a:r>
            <a:endParaRPr b="1">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a:latin typeface="Courier New"/>
                <a:ea typeface="Courier New"/>
                <a:cs typeface="Courier New"/>
                <a:sym typeface="Courier New"/>
              </a:rPr>
              <a:t>(SELECT AVG(</a:t>
            </a:r>
            <a:r>
              <a:rPr lang="en">
                <a:latin typeface="Courier New"/>
                <a:ea typeface="Courier New"/>
                <a:cs typeface="Courier New"/>
                <a:sym typeface="Courier New"/>
              </a:rPr>
              <a:t>"Total Enrollment Fees"</a:t>
            </a:r>
            <a:r>
              <a:rPr b="1" lang="en">
                <a:latin typeface="Courier New"/>
                <a:ea typeface="Courier New"/>
                <a:cs typeface="Courier New"/>
                <a:sym typeface="Courier New"/>
              </a:rPr>
              <a:t>)</a:t>
            </a:r>
            <a:r>
              <a:rPr lang="en">
                <a:latin typeface="Courier New"/>
                <a:ea typeface="Courier New"/>
                <a:cs typeface="Courier New"/>
                <a:sym typeface="Courier New"/>
              </a:rPr>
              <a:t> </a:t>
            </a:r>
            <a:r>
              <a:rPr b="1" lang="en">
                <a:latin typeface="Courier New"/>
                <a:ea typeface="Courier New"/>
                <a:cs typeface="Courier New"/>
                <a:sym typeface="Courier New"/>
              </a:rPr>
              <a:t>FROM</a:t>
            </a:r>
            <a:r>
              <a:rPr lang="en">
                <a:latin typeface="Courier New"/>
                <a:ea typeface="Courier New"/>
                <a:cs typeface="Courier New"/>
                <a:sym typeface="Courier New"/>
              </a:rPr>
              <a:t> </a:t>
            </a:r>
            <a:r>
              <a:rPr b="1" lang="en">
                <a:latin typeface="Courier New"/>
                <a:ea typeface="Courier New"/>
                <a:cs typeface="Courier New"/>
                <a:sym typeface="Courier New"/>
              </a:rPr>
              <a:t>MOST_VALUABLE_CLIENT))</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
                <a:latin typeface="Courier New"/>
                <a:ea typeface="Courier New"/>
                <a:cs typeface="Courier New"/>
                <a:sym typeface="Courier New"/>
              </a:rPr>
              <a:t>ORDER BY CLIENT</a:t>
            </a:r>
            <a:r>
              <a:rPr lang="en">
                <a:latin typeface="Courier New"/>
                <a:ea typeface="Courier New"/>
                <a:cs typeface="Courier New"/>
                <a:sym typeface="Courier New"/>
              </a:rPr>
              <a:t>.client_number;</a:t>
            </a:r>
            <a:endParaRPr>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08025"/>
            <a:ext cx="85206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MembershipsForTopClients View</a:t>
            </a:r>
            <a:endParaRPr sz="2400"/>
          </a:p>
        </p:txBody>
      </p:sp>
      <p:pic>
        <p:nvPicPr>
          <p:cNvPr id="102" name="Google Shape;102;p19"/>
          <p:cNvPicPr preferRelativeResize="0"/>
          <p:nvPr/>
        </p:nvPicPr>
        <p:blipFill rotWithShape="1">
          <a:blip r:embed="rId3">
            <a:alphaModFix/>
          </a:blip>
          <a:srcRect b="3269" l="0" r="0" t="0"/>
          <a:stretch/>
        </p:blipFill>
        <p:spPr>
          <a:xfrm>
            <a:off x="1895075" y="1324025"/>
            <a:ext cx="5019249" cy="35681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03" name="Google Shape;103;p19"/>
          <p:cNvSpPr txBox="1"/>
          <p:nvPr/>
        </p:nvSpPr>
        <p:spPr>
          <a:xfrm>
            <a:off x="1886125" y="4859050"/>
            <a:ext cx="59763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B7B7B7"/>
                </a:solidFill>
                <a:latin typeface="Roboto"/>
                <a:ea typeface="Roboto"/>
                <a:cs typeface="Roboto"/>
                <a:sym typeface="Roboto"/>
              </a:rPr>
              <a:t>Please note that this is a partial representation of the view output</a:t>
            </a:r>
            <a:endParaRPr i="1" sz="1000">
              <a:solidFill>
                <a:srgbClr val="B7B7B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08025"/>
            <a:ext cx="85206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Q3: Is there a pattern in when people register for courses? </a:t>
            </a:r>
            <a:endParaRPr sz="2400"/>
          </a:p>
          <a:p>
            <a:pPr indent="0" lvl="0" marL="0" rtl="0" algn="l">
              <a:spcBef>
                <a:spcPts val="0"/>
              </a:spcBef>
              <a:spcAft>
                <a:spcPts val="0"/>
              </a:spcAft>
              <a:buNone/>
            </a:pPr>
            <a:r>
              <a:t/>
            </a:r>
            <a:endParaRPr sz="2400"/>
          </a:p>
        </p:txBody>
      </p:sp>
      <p:sp>
        <p:nvSpPr>
          <p:cNvPr id="109" name="Google Shape;109;p20"/>
          <p:cNvSpPr txBox="1"/>
          <p:nvPr/>
        </p:nvSpPr>
        <p:spPr>
          <a:xfrm>
            <a:off x="0" y="1775300"/>
            <a:ext cx="5209800" cy="14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CREATE VIEW</a:t>
            </a:r>
            <a:r>
              <a:rPr lang="en">
                <a:latin typeface="Courier New"/>
                <a:ea typeface="Courier New"/>
                <a:cs typeface="Courier New"/>
                <a:sym typeface="Courier New"/>
              </a:rPr>
              <a:t> enrollmentpattern </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SELECT </a:t>
            </a:r>
            <a:r>
              <a:rPr lang="en">
                <a:latin typeface="Courier New"/>
                <a:ea typeface="Courier New"/>
                <a:cs typeface="Courier New"/>
                <a:sym typeface="Courier New"/>
              </a:rPr>
              <a:t>client_number, request_date_time, status</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FROM </a:t>
            </a:r>
            <a:r>
              <a:rPr lang="en">
                <a:latin typeface="Courier New"/>
                <a:ea typeface="Courier New"/>
                <a:cs typeface="Courier New"/>
                <a:sym typeface="Courier New"/>
              </a:rPr>
              <a:t>enrollment_request;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pic>
        <p:nvPicPr>
          <p:cNvPr id="110" name="Google Shape;110;p20"/>
          <p:cNvPicPr preferRelativeResize="0"/>
          <p:nvPr/>
        </p:nvPicPr>
        <p:blipFill rotWithShape="1">
          <a:blip r:embed="rId3">
            <a:alphaModFix/>
          </a:blip>
          <a:srcRect b="0" l="4770" r="0" t="0"/>
          <a:stretch/>
        </p:blipFill>
        <p:spPr>
          <a:xfrm>
            <a:off x="5267324" y="1692600"/>
            <a:ext cx="3619050" cy="26670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11" name="Google Shape;111;p20"/>
          <p:cNvSpPr txBox="1"/>
          <p:nvPr/>
        </p:nvSpPr>
        <p:spPr>
          <a:xfrm>
            <a:off x="5209800" y="4365725"/>
            <a:ext cx="3845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B7B7B7"/>
                </a:solidFill>
                <a:latin typeface="Roboto"/>
                <a:ea typeface="Roboto"/>
                <a:cs typeface="Roboto"/>
                <a:sym typeface="Roboto"/>
              </a:rPr>
              <a:t>Please note that this is a partial representation of the view output</a:t>
            </a:r>
            <a:endParaRPr i="1" sz="1000">
              <a:solidFill>
                <a:srgbClr val="B7B7B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08025"/>
            <a:ext cx="85206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Q4: Which course has the most waitlisted clients and should we offer more sections? </a:t>
            </a:r>
            <a:endParaRPr sz="2400"/>
          </a:p>
        </p:txBody>
      </p:sp>
      <p:sp>
        <p:nvSpPr>
          <p:cNvPr id="117" name="Google Shape;117;p21"/>
          <p:cNvSpPr txBox="1"/>
          <p:nvPr/>
        </p:nvSpPr>
        <p:spPr>
          <a:xfrm>
            <a:off x="0" y="1293500"/>
            <a:ext cx="9144000" cy="38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Courier New"/>
                <a:ea typeface="Courier New"/>
                <a:cs typeface="Courier New"/>
                <a:sym typeface="Courier New"/>
              </a:rPr>
              <a:t>CREATE VIEW </a:t>
            </a:r>
            <a:r>
              <a:rPr lang="en">
                <a:latin typeface="Courier New"/>
                <a:ea typeface="Courier New"/>
                <a:cs typeface="Courier New"/>
                <a:sym typeface="Courier New"/>
              </a:rPr>
              <a:t>ques4_enroll_waitlst</a:t>
            </a:r>
            <a:r>
              <a:rPr b="1" lang="en">
                <a:latin typeface="Courier New"/>
                <a:ea typeface="Courier New"/>
                <a:cs typeface="Courier New"/>
                <a:sym typeface="Courier New"/>
              </a:rPr>
              <a:t> AS </a:t>
            </a:r>
            <a:endParaRPr b="1">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a:latin typeface="Courier New"/>
                <a:ea typeface="Courier New"/>
                <a:cs typeface="Courier New"/>
                <a:sym typeface="Courier New"/>
              </a:rPr>
              <a:t>SELECT </a:t>
            </a:r>
            <a:r>
              <a:rPr lang="en">
                <a:latin typeface="Courier New"/>
                <a:ea typeface="Courier New"/>
                <a:cs typeface="Courier New"/>
                <a:sym typeface="Courier New"/>
              </a:rPr>
              <a:t>course.unique_code,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course.course_level,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enrollment_request.request_date_time,</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enrollment_request.status,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enrollment_request.payment,</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a:t>
            </a:r>
            <a:r>
              <a:rPr b="1" lang="en">
                <a:latin typeface="Courier New"/>
                <a:ea typeface="Courier New"/>
                <a:cs typeface="Courier New"/>
                <a:sym typeface="Courier New"/>
              </a:rPr>
              <a:t>COUNT</a:t>
            </a:r>
            <a:r>
              <a:rPr lang="en">
                <a:latin typeface="Courier New"/>
                <a:ea typeface="Courier New"/>
                <a:cs typeface="Courier New"/>
                <a:sym typeface="Courier New"/>
              </a:rPr>
              <a:t>(enrollment_request.client_number)</a:t>
            </a:r>
            <a:r>
              <a:rPr b="1" lang="en">
                <a:latin typeface="Courier New"/>
                <a:ea typeface="Courier New"/>
                <a:cs typeface="Courier New"/>
                <a:sym typeface="Courier New"/>
              </a:rPr>
              <a:t> </a:t>
            </a:r>
            <a:r>
              <a:rPr lang="en">
                <a:latin typeface="Courier New"/>
                <a:ea typeface="Courier New"/>
                <a:cs typeface="Courier New"/>
                <a:sym typeface="Courier New"/>
              </a:rPr>
              <a:t>client_Number</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a:latin typeface="Courier New"/>
                <a:ea typeface="Courier New"/>
                <a:cs typeface="Courier New"/>
                <a:sym typeface="Courier New"/>
              </a:rPr>
              <a:t>FROM </a:t>
            </a:r>
            <a:r>
              <a:rPr lang="en">
                <a:latin typeface="Courier New"/>
                <a:ea typeface="Courier New"/>
                <a:cs typeface="Courier New"/>
                <a:sym typeface="Courier New"/>
              </a:rPr>
              <a:t>class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a:latin typeface="Courier New"/>
                <a:ea typeface="Courier New"/>
                <a:cs typeface="Courier New"/>
                <a:sym typeface="Courier New"/>
              </a:rPr>
              <a:t>JOIN </a:t>
            </a:r>
            <a:r>
              <a:rPr lang="en">
                <a:latin typeface="Courier New"/>
                <a:ea typeface="Courier New"/>
                <a:cs typeface="Courier New"/>
                <a:sym typeface="Courier New"/>
              </a:rPr>
              <a:t>course</a:t>
            </a:r>
            <a:r>
              <a:rPr b="1" lang="en">
                <a:latin typeface="Courier New"/>
                <a:ea typeface="Courier New"/>
                <a:cs typeface="Courier New"/>
                <a:sym typeface="Courier New"/>
              </a:rPr>
              <a:t> ON </a:t>
            </a:r>
            <a:r>
              <a:rPr lang="en">
                <a:latin typeface="Courier New"/>
                <a:ea typeface="Courier New"/>
                <a:cs typeface="Courier New"/>
                <a:sym typeface="Courier New"/>
              </a:rPr>
              <a:t>class.unique_code = course.unique_code</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a:latin typeface="Courier New"/>
                <a:ea typeface="Courier New"/>
                <a:cs typeface="Courier New"/>
                <a:sym typeface="Courier New"/>
              </a:rPr>
              <a:t>JOIN</a:t>
            </a:r>
            <a:r>
              <a:rPr lang="en">
                <a:latin typeface="Courier New"/>
                <a:ea typeface="Courier New"/>
                <a:cs typeface="Courier New"/>
                <a:sym typeface="Courier New"/>
              </a:rPr>
              <a:t> enrollment_request</a:t>
            </a:r>
            <a:r>
              <a:rPr b="1" lang="en">
                <a:latin typeface="Courier New"/>
                <a:ea typeface="Courier New"/>
                <a:cs typeface="Courier New"/>
                <a:sym typeface="Courier New"/>
              </a:rPr>
              <a:t> ON</a:t>
            </a:r>
            <a:r>
              <a:rPr lang="en">
                <a:latin typeface="Courier New"/>
                <a:ea typeface="Courier New"/>
                <a:cs typeface="Courier New"/>
                <a:sym typeface="Courier New"/>
              </a:rPr>
              <a:t> class.reference_number = </a:t>
            </a:r>
            <a:endParaRPr>
              <a:latin typeface="Courier New"/>
              <a:ea typeface="Courier New"/>
              <a:cs typeface="Courier New"/>
              <a:sym typeface="Courier New"/>
            </a:endParaRPr>
          </a:p>
          <a:p>
            <a:pPr indent="457200" lvl="0" marL="2286000" marR="0" rtl="0" algn="l">
              <a:lnSpc>
                <a:spcPct val="100000"/>
              </a:lnSpc>
              <a:spcBef>
                <a:spcPts val="0"/>
              </a:spcBef>
              <a:spcAft>
                <a:spcPts val="0"/>
              </a:spcAft>
              <a:buNone/>
            </a:pPr>
            <a:r>
              <a:rPr lang="en">
                <a:latin typeface="Courier New"/>
                <a:ea typeface="Courier New"/>
                <a:cs typeface="Courier New"/>
                <a:sym typeface="Courier New"/>
              </a:rPr>
              <a:t>enrollment_request.reference_number</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a:latin typeface="Courier New"/>
                <a:ea typeface="Courier New"/>
                <a:cs typeface="Courier New"/>
                <a:sym typeface="Courier New"/>
              </a:rPr>
              <a:t>GROUP BY </a:t>
            </a:r>
            <a:r>
              <a:rPr lang="en">
                <a:latin typeface="Courier New"/>
                <a:ea typeface="Courier New"/>
                <a:cs typeface="Courier New"/>
                <a:sym typeface="Courier New"/>
              </a:rPr>
              <a:t>course.unique_code,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course.course_level,</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enrollment_request.request_date_time,</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enrollment_request.status,</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latin typeface="Courier New"/>
                <a:ea typeface="Courier New"/>
                <a:cs typeface="Courier New"/>
                <a:sym typeface="Courier New"/>
              </a:rPr>
              <a:t>        enrollment_request.payment</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a:latin typeface="Courier New"/>
                <a:ea typeface="Courier New"/>
                <a:cs typeface="Courier New"/>
                <a:sym typeface="Courier New"/>
              </a:rPr>
              <a:t>ORDER BY </a:t>
            </a:r>
            <a:r>
              <a:rPr lang="en">
                <a:latin typeface="Courier New"/>
                <a:ea typeface="Courier New"/>
                <a:cs typeface="Courier New"/>
                <a:sym typeface="Courier New"/>
              </a:rPr>
              <a:t>enrollment_request.status</a:t>
            </a:r>
            <a:r>
              <a:rPr b="1" lang="en">
                <a:latin typeface="Courier New"/>
                <a:ea typeface="Courier New"/>
                <a:cs typeface="Courier New"/>
                <a:sym typeface="Courier New"/>
              </a:rPr>
              <a:t>, COUNT(</a:t>
            </a:r>
            <a:r>
              <a:rPr lang="en">
                <a:latin typeface="Courier New"/>
                <a:ea typeface="Courier New"/>
                <a:cs typeface="Courier New"/>
                <a:sym typeface="Courier New"/>
              </a:rPr>
              <a:t>enrollment_request.client_number</a:t>
            </a:r>
            <a:r>
              <a:rPr b="1" lang="en">
                <a:latin typeface="Courier New"/>
                <a:ea typeface="Courier New"/>
                <a:cs typeface="Courier New"/>
                <a:sym typeface="Courier New"/>
              </a:rPr>
              <a:t>) DESC;</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