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roxima Nov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a:t>Hello, we are Team 4.0. I am Haochen, My teammates are Sagar, Liuqing, and Snow.</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39266104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39266104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Joyce will lead us through our supervised learning analysis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46c4bc5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46c4bc5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latin typeface="Times New Roman"/>
                <a:ea typeface="Times New Roman"/>
                <a:cs typeface="Times New Roman"/>
                <a:sym typeface="Times New Roman"/>
              </a:rPr>
              <a:t>For the supervised learning, we chose the logistic regression model.</a:t>
            </a:r>
            <a:endParaRPr sz="1200">
              <a:latin typeface="Times New Roman"/>
              <a:ea typeface="Times New Roman"/>
              <a:cs typeface="Times New Roman"/>
              <a:sym typeface="Times New Roman"/>
            </a:endParaRPr>
          </a:p>
          <a:p>
            <a:pPr indent="0" lvl="0" marL="0" rtl="0" algn="just">
              <a:lnSpc>
                <a:spcPct val="115000"/>
              </a:lnSpc>
              <a:spcBef>
                <a:spcPts val="1100"/>
              </a:spcBef>
              <a:spcAft>
                <a:spcPts val="0"/>
              </a:spcAft>
              <a:buNone/>
            </a:pPr>
            <a:r>
              <a:rPr lang="en" sz="1200">
                <a:latin typeface="Times New Roman"/>
                <a:ea typeface="Times New Roman"/>
                <a:cs typeface="Times New Roman"/>
                <a:sym typeface="Times New Roman"/>
              </a:rPr>
              <a:t>We included 3 qualitative and 3 quantitative variables in the model. As snow already mentioned.</a:t>
            </a:r>
            <a:endParaRPr sz="1200">
              <a:latin typeface="Times New Roman"/>
              <a:ea typeface="Times New Roman"/>
              <a:cs typeface="Times New Roman"/>
              <a:sym typeface="Times New Roman"/>
            </a:endParaRPr>
          </a:p>
          <a:p>
            <a:pPr indent="0" lvl="0" marL="0" rtl="0" algn="just">
              <a:lnSpc>
                <a:spcPct val="115000"/>
              </a:lnSpc>
              <a:spcBef>
                <a:spcPts val="1100"/>
              </a:spcBef>
              <a:spcAft>
                <a:spcPts val="0"/>
              </a:spcAft>
              <a:buNone/>
            </a:pPr>
            <a:r>
              <a:t/>
            </a:r>
            <a:endParaRPr sz="1200">
              <a:latin typeface="Times New Roman"/>
              <a:ea typeface="Times New Roman"/>
              <a:cs typeface="Times New Roman"/>
              <a:sym typeface="Times New Roman"/>
            </a:endParaRPr>
          </a:p>
          <a:p>
            <a:pPr indent="0" lvl="0" marL="0" rtl="0" algn="just">
              <a:spcBef>
                <a:spcPts val="1100"/>
              </a:spcBef>
              <a:spcAft>
                <a:spcPts val="110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46c4bc5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46c4bc5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latin typeface="Times New Roman"/>
                <a:ea typeface="Times New Roman"/>
                <a:cs typeface="Times New Roman"/>
                <a:sym typeface="Times New Roman"/>
              </a:rPr>
              <a:t>This is our model and its assumptions, as you can see it covers all our </a:t>
            </a:r>
            <a:r>
              <a:rPr lang="en" sz="1200">
                <a:latin typeface="Times New Roman"/>
                <a:ea typeface="Times New Roman"/>
                <a:cs typeface="Times New Roman"/>
                <a:sym typeface="Times New Roman"/>
              </a:rPr>
              <a:t>variables</a:t>
            </a:r>
            <a:endParaRPr sz="1200">
              <a:latin typeface="Times New Roman"/>
              <a:ea typeface="Times New Roman"/>
              <a:cs typeface="Times New Roman"/>
              <a:sym typeface="Times New Roman"/>
            </a:endParaRPr>
          </a:p>
          <a:p>
            <a:pPr indent="0" lvl="0" marL="0" rtl="0" algn="l">
              <a:spcBef>
                <a:spcPts val="11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4c52af77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4c52af77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When fitting the model and estimating coefficients, we used maximum likelihood estimation. In order to check how useful the model is, by looking at the </a:t>
            </a:r>
            <a:r>
              <a:rPr i="1" lang="en" sz="1200">
                <a:latin typeface="Times New Roman"/>
                <a:ea typeface="Times New Roman"/>
                <a:cs typeface="Times New Roman"/>
                <a:sym typeface="Times New Roman"/>
              </a:rPr>
              <a:t>Classification Table</a:t>
            </a:r>
            <a:r>
              <a:rPr lang="en" sz="1200">
                <a:latin typeface="Times New Roman"/>
                <a:ea typeface="Times New Roman"/>
                <a:cs typeface="Times New Roman"/>
                <a:sym typeface="Times New Roman"/>
              </a:rPr>
              <a:t> we see that the optimal correct % the model generated is 74.2% when the cutoff is 0.02, which is good but not that great. And the corresponding sensitivity and specificity values are 77.9% and 74.1% respectively. </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Next, we can see the ROC curve is always above the diagonal line and AUC is roughly 0.8372 which is greater than 0.5. </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So, we can conclude that the model is overall useful.</a:t>
            </a:r>
            <a:endParaRPr sz="1200">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46c4bc58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46c4bc58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In order to evaluate the model’s validity, first we checked the goodness of fit test by using HL test. Assuming at 5% significance level, since P value is 0.2079, larger than 0.05, we fail to reject the null hypothesis, which is the logistic model accurately describes the data. We can conclude there is no lack of fit and there is no evidence that the model doesn’t fit well. </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In addition, there is no time series structure in our data set, we can still double check our residual vs. index plot. From the graph, we confirmed that there are no clear patterns in the residuals</a:t>
            </a:r>
            <a:endParaRPr sz="1200">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4b50a5ce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4b50a5ce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Just to save some time, I will not go over every interpretation; but here are some significant ones: </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Based on p-values, we found only bmi is not statistically significant.  This result confirms our initial observations and provides evidence that BMI will not add much to the odds of having a stroke.</a:t>
            </a:r>
            <a:endParaRPr sz="120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46c4bc58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46c4bc58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1000"/>
              </a:spcBef>
              <a:spcAft>
                <a:spcPts val="0"/>
              </a:spcAft>
              <a:buSzPts val="1200"/>
              <a:buFont typeface="Times New Roman"/>
              <a:buAutoNum type="arabicPeriod"/>
            </a:pPr>
            <a:r>
              <a:rPr lang="en" sz="1200">
                <a:latin typeface="Times New Roman"/>
                <a:ea typeface="Times New Roman"/>
                <a:cs typeface="Times New Roman"/>
                <a:sym typeface="Times New Roman"/>
              </a:rPr>
              <a:t>For heart disease, it has one of the largest impacts on the odds of having a stroke, as the model estimates that people with no heart disease have about 46% lower odds of having a stroke than people with heart disease when other variables are fixed</a:t>
            </a:r>
            <a:r>
              <a:rPr i="1" lang="en" sz="1200">
                <a:latin typeface="Times New Roman"/>
                <a:ea typeface="Times New Roman"/>
                <a:cs typeface="Times New Roman"/>
                <a:sym typeface="Times New Roman"/>
              </a:rPr>
              <a:t>.</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304800" lvl="0" marL="457200" rtl="0" algn="just">
              <a:lnSpc>
                <a:spcPct val="100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For smoking status, The model estimates that People who </a:t>
            </a:r>
            <a:r>
              <a:rPr b="1" i="1" lang="en" sz="1200">
                <a:latin typeface="Times New Roman"/>
                <a:ea typeface="Times New Roman"/>
                <a:cs typeface="Times New Roman"/>
                <a:sym typeface="Times New Roman"/>
              </a:rPr>
              <a:t>formerly smoked </a:t>
            </a:r>
            <a:r>
              <a:rPr lang="en" sz="1200">
                <a:latin typeface="Times New Roman"/>
                <a:ea typeface="Times New Roman"/>
                <a:cs typeface="Times New Roman"/>
                <a:sym typeface="Times New Roman"/>
              </a:rPr>
              <a:t>or</a:t>
            </a:r>
            <a:r>
              <a:rPr b="1" i="1" lang="en" sz="1200">
                <a:latin typeface="Times New Roman"/>
                <a:ea typeface="Times New Roman"/>
                <a:cs typeface="Times New Roman"/>
                <a:sym typeface="Times New Roman"/>
              </a:rPr>
              <a:t> never smoked</a:t>
            </a:r>
            <a:r>
              <a:rPr lang="en" sz="1200">
                <a:latin typeface="Times New Roman"/>
                <a:ea typeface="Times New Roman"/>
                <a:cs typeface="Times New Roman"/>
                <a:sym typeface="Times New Roman"/>
              </a:rPr>
              <a:t> have </a:t>
            </a:r>
            <a:r>
              <a:rPr b="1" lang="en" sz="1200">
                <a:latin typeface="Times New Roman"/>
                <a:ea typeface="Times New Roman"/>
                <a:cs typeface="Times New Roman"/>
                <a:sym typeface="Times New Roman"/>
              </a:rPr>
              <a:t>at least 22%</a:t>
            </a:r>
            <a:r>
              <a:rPr lang="en" sz="1200">
                <a:latin typeface="Times New Roman"/>
                <a:ea typeface="Times New Roman"/>
                <a:cs typeface="Times New Roman"/>
                <a:sym typeface="Times New Roman"/>
              </a:rPr>
              <a:t> lower odds of having a stroke than people who </a:t>
            </a:r>
            <a:r>
              <a:rPr b="1" i="1" lang="en" sz="1200">
                <a:latin typeface="Times New Roman"/>
                <a:ea typeface="Times New Roman"/>
                <a:cs typeface="Times New Roman"/>
                <a:sym typeface="Times New Roman"/>
              </a:rPr>
              <a:t>smoke</a:t>
            </a:r>
            <a:r>
              <a:rPr lang="en" sz="1200">
                <a:latin typeface="Times New Roman"/>
                <a:ea typeface="Times New Roman"/>
                <a:cs typeface="Times New Roman"/>
                <a:sym typeface="Times New Roman"/>
              </a:rPr>
              <a:t> when other variables are fixed</a:t>
            </a:r>
            <a:r>
              <a:rPr i="1" lang="en" sz="1200">
                <a:latin typeface="Times New Roman"/>
                <a:ea typeface="Times New Roman"/>
                <a:cs typeface="Times New Roman"/>
                <a:sym typeface="Times New Roman"/>
              </a:rPr>
              <a:t>.</a:t>
            </a:r>
            <a:r>
              <a:rPr lang="en" sz="1200">
                <a:latin typeface="Times New Roman"/>
                <a:ea typeface="Times New Roman"/>
                <a:cs typeface="Times New Roman"/>
                <a:sym typeface="Times New Roman"/>
              </a:rPr>
              <a:t> 22% for never smoked 23.6% or formerly smoked to be exact.</a:t>
            </a:r>
            <a:endParaRPr sz="1200">
              <a:latin typeface="Times New Roman"/>
              <a:ea typeface="Times New Roman"/>
              <a:cs typeface="Times New Roman"/>
              <a:sym typeface="Times New Roman"/>
            </a:endParaRPr>
          </a:p>
          <a:p>
            <a:pPr indent="-304800" lvl="1" marL="914400" rtl="0" algn="just">
              <a:lnSpc>
                <a:spcPct val="100000"/>
              </a:lnSpc>
              <a:spcBef>
                <a:spcPts val="1000"/>
              </a:spcBef>
              <a:spcAft>
                <a:spcPts val="1000"/>
              </a:spcAft>
              <a:buSzPts val="1200"/>
              <a:buFont typeface="Times New Roman"/>
              <a:buAutoNum type="alphaLcPeriod"/>
            </a:pPr>
            <a:r>
              <a:rPr lang="en" sz="1200">
                <a:latin typeface="Times New Roman"/>
                <a:ea typeface="Times New Roman"/>
                <a:cs typeface="Times New Roman"/>
                <a:sym typeface="Times New Roman"/>
              </a:rPr>
              <a:t>a. This is an important discovery, because it tells us the impact of formerly smoking on the response is almost similar to never smoking when compared with smoking according to the model.</a:t>
            </a:r>
            <a:endParaRPr i="1" sz="1200">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46c4bc58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46c4bc58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In other words, people who are older, have hypertension, heart disease, higher average glucose level tend to have higher odds of having a stroke for the same other conditions, which aligns with our initial observation as Snow talked about.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The impact of formerly smoking on the response is almost the same as never smoked when compared with smoking according to the model, when other variables remain fixed.</a:t>
            </a:r>
            <a:endParaRPr sz="1200">
              <a:latin typeface="Times New Roman"/>
              <a:ea typeface="Times New Roman"/>
              <a:cs typeface="Times New Roman"/>
              <a:sym typeface="Times New Roman"/>
            </a:endParaRPr>
          </a:p>
          <a:p>
            <a:pPr indent="0" lvl="0" marL="0" rtl="0" algn="just">
              <a:spcBef>
                <a:spcPts val="1100"/>
              </a:spcBef>
              <a:spcAft>
                <a:spcPts val="0"/>
              </a:spcAft>
              <a:buNone/>
            </a:pPr>
            <a:r>
              <a:t/>
            </a:r>
            <a:endParaRPr sz="1200">
              <a:latin typeface="Times New Roman"/>
              <a:ea typeface="Times New Roman"/>
              <a:cs typeface="Times New Roman"/>
              <a:sym typeface="Times New Roman"/>
            </a:endParaRPr>
          </a:p>
          <a:p>
            <a:pPr indent="0" lvl="0" marL="0" rtl="0" algn="just">
              <a:spcBef>
                <a:spcPts val="1100"/>
              </a:spcBef>
              <a:spcAft>
                <a:spcPts val="110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39266104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39266104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3e04723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3e04723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1100"/>
              </a:spcAft>
              <a:buNone/>
            </a:pPr>
            <a:r>
              <a:rPr lang="en" sz="1200">
                <a:latin typeface="Times New Roman"/>
                <a:ea typeface="Times New Roman"/>
                <a:cs typeface="Times New Roman"/>
                <a:sym typeface="Times New Roman"/>
              </a:rPr>
              <a:t>Thank you, Joyce! We conducted a hierarchical cluster analysis with average linkage criterion to identify different groups of people using Age, average glucose level and BMI f</a:t>
            </a:r>
            <a:r>
              <a:rPr lang="en" sz="1200">
                <a:latin typeface="Times New Roman"/>
                <a:ea typeface="Times New Roman"/>
                <a:cs typeface="Times New Roman"/>
                <a:sym typeface="Times New Roman"/>
              </a:rPr>
              <a:t>or our unsupervised learning component, </a:t>
            </a:r>
            <a:br>
              <a:rPr lang="en" sz="1200">
                <a:latin typeface="Times New Roman"/>
                <a:ea typeface="Times New Roman"/>
                <a:cs typeface="Times New Roman"/>
                <a:sym typeface="Times New Roman"/>
              </a:rPr>
            </a:br>
            <a:br>
              <a:rPr lang="en" sz="1200">
                <a:latin typeface="Times New Roman"/>
                <a:ea typeface="Times New Roman"/>
                <a:cs typeface="Times New Roman"/>
                <a:sym typeface="Times New Roman"/>
              </a:rPr>
            </a:br>
            <a:r>
              <a:rPr lang="en" sz="1200">
                <a:latin typeface="Times New Roman"/>
                <a:ea typeface="Times New Roman"/>
                <a:cs typeface="Times New Roman"/>
                <a:sym typeface="Times New Roman"/>
              </a:rPr>
              <a:t>We then used Stroke variable to validate our groups.</a:t>
            </a:r>
            <a:endParaRPr sz="1200">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39266104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39266104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Our topic is stroke and health status, here is our agenda. </a:t>
            </a:r>
            <a:endParaRPr/>
          </a:p>
          <a:p>
            <a:pPr indent="0" lvl="0" marL="0" rtl="0" algn="l">
              <a:lnSpc>
                <a:spcPct val="115000"/>
              </a:lnSpc>
              <a:spcBef>
                <a:spcPts val="1200"/>
              </a:spcBef>
              <a:spcAft>
                <a:spcPts val="0"/>
              </a:spcAft>
              <a:buNone/>
            </a:pPr>
            <a:r>
              <a:rPr lang="en"/>
              <a:t> We have introduction, data characteristics, and supervised learning technique with logistic regression model. Unsupervised learning technique with cluster analysis. Then the discoveries and limitations.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3e047235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3e047235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Times New Roman"/>
                <a:ea typeface="Times New Roman"/>
                <a:cs typeface="Times New Roman"/>
                <a:sym typeface="Times New Roman"/>
              </a:rPr>
              <a:t>Our first step after running the cluster analysis was to identify jumps. Since our dataset had about 30,000 observations, we </a:t>
            </a:r>
            <a:r>
              <a:rPr lang="en" sz="1200">
                <a:latin typeface="Times New Roman"/>
                <a:ea typeface="Times New Roman"/>
                <a:cs typeface="Times New Roman"/>
                <a:sym typeface="Times New Roman"/>
              </a:rPr>
              <a:t>used the cluster history table and calculated first three biggest differences to recognize clear jumps, which are from 7 to 6, 3 to 2, and 2 to 1.</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just">
              <a:spcBef>
                <a:spcPts val="1100"/>
              </a:spcBef>
              <a:spcAft>
                <a:spcPts val="0"/>
              </a:spcAft>
              <a:buNone/>
            </a:pPr>
            <a:r>
              <a:rPr lang="en" sz="1200">
                <a:latin typeface="Times New Roman"/>
                <a:ea typeface="Times New Roman"/>
                <a:cs typeface="Times New Roman"/>
                <a:sym typeface="Times New Roman"/>
              </a:rPr>
              <a:t>Hence, we identified three candidate clusterings that have 7, 3, and 2 clusters. </a:t>
            </a:r>
            <a:endParaRPr sz="1200">
              <a:latin typeface="Times New Roman"/>
              <a:ea typeface="Times New Roman"/>
              <a:cs typeface="Times New Roman"/>
              <a:sym typeface="Times New Roman"/>
            </a:endParaRPr>
          </a:p>
          <a:p>
            <a:pPr indent="0" lvl="0" marL="0" rtl="0" algn="just">
              <a:spcBef>
                <a:spcPts val="1100"/>
              </a:spcBef>
              <a:spcAft>
                <a:spcPts val="0"/>
              </a:spcAft>
              <a:buNone/>
            </a:pPr>
            <a:r>
              <a:rPr lang="en" sz="1200">
                <a:latin typeface="Times New Roman"/>
                <a:ea typeface="Times New Roman"/>
                <a:cs typeface="Times New Roman"/>
                <a:sym typeface="Times New Roman"/>
              </a:rPr>
              <a:t>I</a:t>
            </a:r>
            <a:r>
              <a:rPr lang="en" sz="1200">
                <a:latin typeface="Times New Roman"/>
                <a:ea typeface="Times New Roman"/>
                <a:cs typeface="Times New Roman"/>
                <a:sym typeface="Times New Roman"/>
              </a:rPr>
              <a:t>n the output, w</a:t>
            </a:r>
            <a:r>
              <a:rPr lang="en" sz="1200">
                <a:latin typeface="Times New Roman"/>
                <a:ea typeface="Times New Roman"/>
                <a:cs typeface="Times New Roman"/>
                <a:sym typeface="Times New Roman"/>
              </a:rPr>
              <a:t>e have listed last 10 cluster configurations.</a:t>
            </a:r>
            <a:endParaRPr sz="1200">
              <a:latin typeface="Times New Roman"/>
              <a:ea typeface="Times New Roman"/>
              <a:cs typeface="Times New Roman"/>
              <a:sym typeface="Times New Roman"/>
            </a:endParaRPr>
          </a:p>
          <a:p>
            <a:pPr indent="0" lvl="0" marL="0" rtl="0" algn="just">
              <a:spcBef>
                <a:spcPts val="1100"/>
              </a:spcBef>
              <a:spcAft>
                <a:spcPts val="110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4b50a5ce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4b50a5ce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u="sng">
                <a:latin typeface="Times New Roman"/>
                <a:ea typeface="Times New Roman"/>
                <a:cs typeface="Times New Roman"/>
                <a:sym typeface="Times New Roman"/>
              </a:rPr>
              <a:t>In order to find the best cluster configuration, we intended to label these candidate clusterings. </a:t>
            </a:r>
            <a:endParaRPr b="1" sz="1200" u="sng">
              <a:latin typeface="Times New Roman"/>
              <a:ea typeface="Times New Roman"/>
              <a:cs typeface="Times New Roman"/>
              <a:sym typeface="Times New Roman"/>
            </a:endParaRPr>
          </a:p>
          <a:p>
            <a:pPr indent="0" lvl="0" marL="0" rtl="0" algn="just">
              <a:spcBef>
                <a:spcPts val="1100"/>
              </a:spcBef>
              <a:spcAft>
                <a:spcPts val="0"/>
              </a:spcAft>
              <a:buNone/>
            </a:pPr>
            <a:r>
              <a:rPr lang="en" sz="1200">
                <a:latin typeface="Times New Roman"/>
                <a:ea typeface="Times New Roman"/>
                <a:cs typeface="Times New Roman"/>
                <a:sym typeface="Times New Roman"/>
              </a:rPr>
              <a:t>We see that t</a:t>
            </a:r>
            <a:r>
              <a:rPr lang="en" sz="1200">
                <a:latin typeface="Times New Roman"/>
                <a:ea typeface="Times New Roman"/>
                <a:cs typeface="Times New Roman"/>
                <a:sym typeface="Times New Roman"/>
              </a:rPr>
              <a:t>he 3-cluster and 2-cluster configurations are similar except that the third cluster in the first clustering consists of single value which is essentially an outlier. </a:t>
            </a:r>
            <a:endParaRPr sz="1200">
              <a:latin typeface="Times New Roman"/>
              <a:ea typeface="Times New Roman"/>
              <a:cs typeface="Times New Roman"/>
              <a:sym typeface="Times New Roman"/>
            </a:endParaRPr>
          </a:p>
          <a:p>
            <a:pPr indent="0" lvl="0" marL="0" rtl="0" algn="just">
              <a:spcBef>
                <a:spcPts val="1100"/>
              </a:spcBef>
              <a:spcAft>
                <a:spcPts val="1100"/>
              </a:spcAft>
              <a:buNone/>
            </a:pPr>
            <a:r>
              <a:rPr lang="en" sz="1200">
                <a:latin typeface="Times New Roman"/>
                <a:ea typeface="Times New Roman"/>
                <a:cs typeface="Times New Roman"/>
                <a:sym typeface="Times New Roman"/>
              </a:rPr>
              <a:t>Also, the individual clusters have very wide range of values for each variable. Therefore, 7-cluster configuration seemed to be most satisfying among all of them as it had more specific clusters with narrower value ranges.</a:t>
            </a:r>
            <a:endParaRPr sz="1200">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3e047235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3e047235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just">
              <a:spcBef>
                <a:spcPts val="0"/>
              </a:spcBef>
              <a:spcAft>
                <a:spcPts val="0"/>
              </a:spcAft>
              <a:buClr>
                <a:schemeClr val="accent3"/>
              </a:buClr>
              <a:buSzPts val="1000"/>
              <a:buFont typeface="Times New Roman"/>
              <a:buChar char="●"/>
            </a:pPr>
            <a:r>
              <a:rPr lang="en" sz="1000">
                <a:latin typeface="Times New Roman"/>
                <a:ea typeface="Times New Roman"/>
                <a:cs typeface="Times New Roman"/>
                <a:sym typeface="Times New Roman"/>
              </a:rPr>
              <a:t>To better understand the different types of clusters in the 7 cluster configuration, we assumed Age has two groups including younger people from 10 to 50 years old and older people from 51 to 82 years old.</a:t>
            </a:r>
            <a:endParaRPr sz="1000">
              <a:latin typeface="Times New Roman"/>
              <a:ea typeface="Times New Roman"/>
              <a:cs typeface="Times New Roman"/>
              <a:sym typeface="Times New Roman"/>
            </a:endParaRPr>
          </a:p>
          <a:p>
            <a:pPr indent="-292100" lvl="0" marL="457200" rtl="0" algn="just">
              <a:spcBef>
                <a:spcPts val="1100"/>
              </a:spcBef>
              <a:spcAft>
                <a:spcPts val="0"/>
              </a:spcAft>
              <a:buClr>
                <a:schemeClr val="accent3"/>
              </a:buClr>
              <a:buSzPts val="1000"/>
              <a:buFont typeface="Times New Roman"/>
              <a:buChar char="●"/>
            </a:pPr>
            <a:r>
              <a:rPr lang="en" sz="1000">
                <a:latin typeface="Times New Roman"/>
                <a:ea typeface="Times New Roman"/>
                <a:cs typeface="Times New Roman"/>
                <a:sym typeface="Times New Roman"/>
              </a:rPr>
              <a:t>The first cluster is composed of people who are around 46 years old, with low average glucose level and overweight bmi. </a:t>
            </a:r>
            <a:endParaRPr sz="1000">
              <a:latin typeface="Times New Roman"/>
              <a:ea typeface="Times New Roman"/>
              <a:cs typeface="Times New Roman"/>
              <a:sym typeface="Times New Roman"/>
            </a:endParaRPr>
          </a:p>
          <a:p>
            <a:pPr indent="-292100" lvl="0" marL="457200" rtl="0" algn="just">
              <a:spcBef>
                <a:spcPts val="1100"/>
              </a:spcBef>
              <a:spcAft>
                <a:spcPts val="0"/>
              </a:spcAft>
              <a:buClr>
                <a:schemeClr val="accent3"/>
              </a:buClr>
              <a:buSzPts val="1000"/>
              <a:buFont typeface="Times New Roman"/>
              <a:buChar char="●"/>
            </a:pPr>
            <a:r>
              <a:rPr lang="en" sz="1000">
                <a:latin typeface="Times New Roman"/>
                <a:ea typeface="Times New Roman"/>
                <a:cs typeface="Times New Roman"/>
                <a:sym typeface="Times New Roman"/>
              </a:rPr>
              <a:t>The second cluster is composed of people who are around 45 years old, with medium average glucose level and overweight bmi. </a:t>
            </a:r>
            <a:endParaRPr sz="1000">
              <a:latin typeface="Times New Roman"/>
              <a:ea typeface="Times New Roman"/>
              <a:cs typeface="Times New Roman"/>
              <a:sym typeface="Times New Roman"/>
            </a:endParaRPr>
          </a:p>
          <a:p>
            <a:pPr indent="-292100" lvl="0" marL="457200" rtl="0" algn="just">
              <a:spcBef>
                <a:spcPts val="1100"/>
              </a:spcBef>
              <a:spcAft>
                <a:spcPts val="0"/>
              </a:spcAft>
              <a:buClr>
                <a:schemeClr val="accent3"/>
              </a:buClr>
              <a:buSzPts val="1000"/>
              <a:buFont typeface="Times New Roman"/>
              <a:buChar char="●"/>
            </a:pPr>
            <a:r>
              <a:rPr lang="en" sz="1000">
                <a:latin typeface="Times New Roman"/>
                <a:ea typeface="Times New Roman"/>
                <a:cs typeface="Times New Roman"/>
                <a:sym typeface="Times New Roman"/>
              </a:rPr>
              <a:t>The third cluster is composed of people who are around 60 years old, with high average glucose level and obese bmi. </a:t>
            </a:r>
            <a:endParaRPr sz="1000">
              <a:latin typeface="Times New Roman"/>
              <a:ea typeface="Times New Roman"/>
              <a:cs typeface="Times New Roman"/>
              <a:sym typeface="Times New Roman"/>
            </a:endParaRPr>
          </a:p>
          <a:p>
            <a:pPr indent="-292100" lvl="0" marL="457200" rtl="0" algn="just">
              <a:spcBef>
                <a:spcPts val="1100"/>
              </a:spcBef>
              <a:spcAft>
                <a:spcPts val="0"/>
              </a:spcAft>
              <a:buClr>
                <a:schemeClr val="accent3"/>
              </a:buClr>
              <a:buSzPts val="1000"/>
              <a:buFont typeface="Times New Roman"/>
              <a:buChar char="●"/>
            </a:pPr>
            <a:r>
              <a:rPr lang="en" sz="1000">
                <a:latin typeface="Times New Roman"/>
                <a:ea typeface="Times New Roman"/>
                <a:cs typeface="Times New Roman"/>
                <a:sym typeface="Times New Roman"/>
              </a:rPr>
              <a:t>The fourth cluster is composed of people who are around 40 years old, with very high average glucose level and obese bmi. </a:t>
            </a:r>
            <a:endParaRPr sz="1000">
              <a:latin typeface="Times New Roman"/>
              <a:ea typeface="Times New Roman"/>
              <a:cs typeface="Times New Roman"/>
              <a:sym typeface="Times New Roman"/>
            </a:endParaRPr>
          </a:p>
          <a:p>
            <a:pPr indent="-292100" lvl="0" marL="457200" rtl="0" algn="just">
              <a:spcBef>
                <a:spcPts val="1100"/>
              </a:spcBef>
              <a:spcAft>
                <a:spcPts val="0"/>
              </a:spcAft>
              <a:buClr>
                <a:schemeClr val="accent3"/>
              </a:buClr>
              <a:buSzPts val="1000"/>
              <a:buFont typeface="Times New Roman"/>
              <a:buChar char="●"/>
            </a:pPr>
            <a:r>
              <a:rPr lang="en" sz="1000">
                <a:latin typeface="Times New Roman"/>
                <a:ea typeface="Times New Roman"/>
                <a:cs typeface="Times New Roman"/>
                <a:sym typeface="Times New Roman"/>
              </a:rPr>
              <a:t>Cluster 5, 6 and 7 are hard to describe since they only have one or two observations. Therefore, could be outliers captured in separate clusters.</a:t>
            </a:r>
            <a:endParaRPr sz="1000">
              <a:solidFill>
                <a:schemeClr val="accent3"/>
              </a:solidFill>
              <a:latin typeface="Times New Roman"/>
              <a:ea typeface="Times New Roman"/>
              <a:cs typeface="Times New Roman"/>
              <a:sym typeface="Times New Roman"/>
            </a:endParaRPr>
          </a:p>
          <a:p>
            <a:pPr indent="0" lvl="0" marL="457200" rtl="0" algn="just">
              <a:spcBef>
                <a:spcPts val="1100"/>
              </a:spcBef>
              <a:spcAft>
                <a:spcPts val="0"/>
              </a:spcAft>
              <a:buNone/>
            </a:pPr>
            <a:r>
              <a:t/>
            </a:r>
            <a:endParaRPr sz="1000">
              <a:latin typeface="Proxima Nova"/>
              <a:ea typeface="Proxima Nova"/>
              <a:cs typeface="Proxima Nova"/>
              <a:sym typeface="Proxima Nova"/>
            </a:endParaRPr>
          </a:p>
          <a:p>
            <a:pPr indent="0" lvl="0" marL="0" rtl="0" algn="just">
              <a:spcBef>
                <a:spcPts val="1100"/>
              </a:spcBef>
              <a:spcAft>
                <a:spcPts val="1100"/>
              </a:spcAft>
              <a:buNone/>
            </a:pPr>
            <a:r>
              <a:t/>
            </a:r>
            <a:endParaRPr sz="1000">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3e047235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3e047235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latin typeface="Times New Roman"/>
                <a:ea typeface="Times New Roman"/>
                <a:cs typeface="Times New Roman"/>
                <a:sym typeface="Times New Roman"/>
              </a:rPr>
              <a:t>After understanding the basic </a:t>
            </a:r>
            <a:r>
              <a:rPr lang="en" sz="1000">
                <a:latin typeface="Times New Roman"/>
                <a:ea typeface="Times New Roman"/>
                <a:cs typeface="Times New Roman"/>
                <a:sym typeface="Times New Roman"/>
              </a:rPr>
              <a:t>characteristics, we came up with our final labels.</a:t>
            </a: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292100" lvl="0" marL="457200" rtl="0" algn="just">
              <a:spcBef>
                <a:spcPts val="1100"/>
              </a:spcBef>
              <a:spcAft>
                <a:spcPts val="0"/>
              </a:spcAft>
              <a:buClr>
                <a:schemeClr val="accent3"/>
              </a:buClr>
              <a:buSzPts val="1000"/>
              <a:buFont typeface="Proxima Nova"/>
              <a:buChar char="●"/>
            </a:pPr>
            <a:r>
              <a:rPr lang="en" sz="1000">
                <a:latin typeface="Times New Roman"/>
                <a:ea typeface="Times New Roman"/>
                <a:cs typeface="Times New Roman"/>
                <a:sym typeface="Times New Roman"/>
              </a:rPr>
              <a:t>First cluster represents younger people in comparatively healthy status.</a:t>
            </a:r>
            <a:endParaRPr sz="1000">
              <a:latin typeface="Times New Roman"/>
              <a:ea typeface="Times New Roman"/>
              <a:cs typeface="Times New Roman"/>
              <a:sym typeface="Times New Roman"/>
            </a:endParaRPr>
          </a:p>
          <a:p>
            <a:pPr indent="-292100" lvl="0" marL="457200" rtl="0" algn="just">
              <a:spcBef>
                <a:spcPts val="1100"/>
              </a:spcBef>
              <a:spcAft>
                <a:spcPts val="0"/>
              </a:spcAft>
              <a:buClr>
                <a:schemeClr val="accent3"/>
              </a:buClr>
              <a:buSzPts val="1000"/>
              <a:buFont typeface="Proxima Nova"/>
              <a:buChar char="●"/>
            </a:pPr>
            <a:r>
              <a:rPr lang="en" sz="1000">
                <a:latin typeface="Times New Roman"/>
                <a:ea typeface="Times New Roman"/>
                <a:cs typeface="Times New Roman"/>
                <a:sym typeface="Times New Roman"/>
              </a:rPr>
              <a:t>Second cluster represents younger people who struggle with their glucose level.</a:t>
            </a:r>
            <a:endParaRPr sz="1000">
              <a:latin typeface="Times New Roman"/>
              <a:ea typeface="Times New Roman"/>
              <a:cs typeface="Times New Roman"/>
              <a:sym typeface="Times New Roman"/>
            </a:endParaRPr>
          </a:p>
          <a:p>
            <a:pPr indent="-292100" lvl="0" marL="457200" rtl="0" algn="just">
              <a:spcBef>
                <a:spcPts val="1100"/>
              </a:spcBef>
              <a:spcAft>
                <a:spcPts val="0"/>
              </a:spcAft>
              <a:buClr>
                <a:schemeClr val="accent3"/>
              </a:buClr>
              <a:buSzPts val="1000"/>
              <a:buFont typeface="Proxima Nova"/>
              <a:buChar char="●"/>
            </a:pPr>
            <a:r>
              <a:rPr lang="en" sz="1000">
                <a:latin typeface="Times New Roman"/>
                <a:ea typeface="Times New Roman"/>
                <a:cs typeface="Times New Roman"/>
                <a:sym typeface="Times New Roman"/>
              </a:rPr>
              <a:t>Third cluster represents older people who are struggling with their health status.</a:t>
            </a:r>
            <a:endParaRPr sz="1000">
              <a:latin typeface="Times New Roman"/>
              <a:ea typeface="Times New Roman"/>
              <a:cs typeface="Times New Roman"/>
              <a:sym typeface="Times New Roman"/>
            </a:endParaRPr>
          </a:p>
          <a:p>
            <a:pPr indent="-292100" lvl="0" marL="457200" rtl="0" algn="just">
              <a:spcBef>
                <a:spcPts val="1100"/>
              </a:spcBef>
              <a:spcAft>
                <a:spcPts val="1100"/>
              </a:spcAft>
              <a:buClr>
                <a:schemeClr val="accent3"/>
              </a:buClr>
              <a:buSzPts val="1000"/>
              <a:buFont typeface="Proxima Nova"/>
              <a:buChar char="●"/>
            </a:pPr>
            <a:r>
              <a:rPr lang="en" sz="1000">
                <a:latin typeface="Times New Roman"/>
                <a:ea typeface="Times New Roman"/>
                <a:cs typeface="Times New Roman"/>
                <a:sym typeface="Times New Roman"/>
              </a:rPr>
              <a:t>Last cluster represents younger people who have extremely unhealthy status. </a:t>
            </a:r>
            <a:endParaRPr sz="1000">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3e047235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3e047235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latin typeface="Proxima Nova"/>
                <a:ea typeface="Proxima Nova"/>
                <a:cs typeface="Proxima Nova"/>
                <a:sym typeface="Proxima Nova"/>
              </a:rPr>
              <a:t>We then validated our clusters using Stroke variable</a:t>
            </a:r>
            <a:endParaRPr sz="1000">
              <a:latin typeface="Proxima Nova"/>
              <a:ea typeface="Proxima Nova"/>
              <a:cs typeface="Proxima Nova"/>
              <a:sym typeface="Proxima Nova"/>
            </a:endParaRPr>
          </a:p>
          <a:p>
            <a:pPr indent="-292100" lvl="0" marL="457200" rtl="0" algn="just">
              <a:spcBef>
                <a:spcPts val="1100"/>
              </a:spcBef>
              <a:spcAft>
                <a:spcPts val="0"/>
              </a:spcAft>
              <a:buSzPts val="1000"/>
              <a:buFont typeface="Proxima Nova"/>
              <a:buChar char="●"/>
            </a:pPr>
            <a:r>
              <a:rPr lang="en" sz="1000">
                <a:latin typeface="Proxima Nova"/>
                <a:ea typeface="Proxima Nova"/>
                <a:cs typeface="Proxima Nova"/>
                <a:sym typeface="Proxima Nova"/>
              </a:rPr>
              <a:t>We can see that cluster 1 has 1.39 percent of observations with a stroke, followed by 2.22 percent in </a:t>
            </a:r>
            <a:r>
              <a:rPr lang="en" sz="1000">
                <a:latin typeface="Proxima Nova"/>
                <a:ea typeface="Proxima Nova"/>
                <a:cs typeface="Proxima Nova"/>
                <a:sym typeface="Proxima Nova"/>
              </a:rPr>
              <a:t>cluster 2 and 4.75 percent in cluster 3. </a:t>
            </a:r>
            <a:endParaRPr sz="1000">
              <a:latin typeface="Proxima Nova"/>
              <a:ea typeface="Proxima Nova"/>
              <a:cs typeface="Proxima Nova"/>
              <a:sym typeface="Proxima Nova"/>
            </a:endParaRPr>
          </a:p>
          <a:p>
            <a:pPr indent="-292100" lvl="0" marL="457200" rtl="0" algn="just">
              <a:spcBef>
                <a:spcPts val="0"/>
              </a:spcBef>
              <a:spcAft>
                <a:spcPts val="0"/>
              </a:spcAft>
              <a:buSzPts val="1000"/>
              <a:buFont typeface="Proxima Nova"/>
              <a:buChar char="●"/>
            </a:pPr>
            <a:r>
              <a:rPr lang="en" sz="1000">
                <a:latin typeface="Proxima Nova"/>
                <a:ea typeface="Proxima Nova"/>
                <a:cs typeface="Proxima Nova"/>
                <a:sym typeface="Proxima Nova"/>
              </a:rPr>
              <a:t>For cluster 4, the percent of observations with a stroke is zero that is lowest among all four clusters </a:t>
            </a:r>
            <a:endParaRPr sz="1000">
              <a:latin typeface="Proxima Nova"/>
              <a:ea typeface="Proxima Nova"/>
              <a:cs typeface="Proxima Nova"/>
              <a:sym typeface="Proxima Nova"/>
            </a:endParaRPr>
          </a:p>
          <a:p>
            <a:pPr indent="-292100" lvl="0" marL="457200" rtl="0" algn="just">
              <a:spcBef>
                <a:spcPts val="0"/>
              </a:spcBef>
              <a:spcAft>
                <a:spcPts val="0"/>
              </a:spcAft>
              <a:buSzPts val="1000"/>
              <a:buFont typeface="Proxima Nova"/>
              <a:buChar char="●"/>
            </a:pPr>
            <a:r>
              <a:rPr lang="en" sz="1000">
                <a:latin typeface="Proxima Nova"/>
                <a:ea typeface="Proxima Nova"/>
                <a:cs typeface="Proxima Nova"/>
                <a:sym typeface="Proxima Nova"/>
              </a:rPr>
              <a:t>The finding that younger people with very high average glucose level and obese bmi have very low risk of having a stroke will need further investigation. </a:t>
            </a:r>
            <a:endParaRPr sz="1000">
              <a:solidFill>
                <a:schemeClr val="accent3"/>
              </a:solidFill>
              <a:latin typeface="Proxima Nova"/>
              <a:ea typeface="Proxima Nova"/>
              <a:cs typeface="Proxima Nova"/>
              <a:sym typeface="Proxima Nova"/>
            </a:endParaRPr>
          </a:p>
          <a:p>
            <a:pPr indent="0" lvl="0" marL="0" rtl="0" algn="just">
              <a:spcBef>
                <a:spcPts val="1100"/>
              </a:spcBef>
              <a:spcAft>
                <a:spcPts val="1100"/>
              </a:spcAft>
              <a:buNone/>
            </a:pPr>
            <a:r>
              <a:t/>
            </a:r>
            <a:endParaRPr sz="1000">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3e047235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3e047235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latin typeface="Times New Roman"/>
                <a:ea typeface="Times New Roman"/>
                <a:cs typeface="Times New Roman"/>
                <a:sym typeface="Times New Roman"/>
              </a:rPr>
              <a:t>To test the clusters statistically, we conducted Chi-Square Test of Association.</a:t>
            </a:r>
            <a:endParaRPr sz="1000">
              <a:latin typeface="Times New Roman"/>
              <a:ea typeface="Times New Roman"/>
              <a:cs typeface="Times New Roman"/>
              <a:sym typeface="Times New Roman"/>
            </a:endParaRPr>
          </a:p>
          <a:p>
            <a:pPr indent="-292100" lvl="0" marL="457200" rtl="0" algn="l">
              <a:spcBef>
                <a:spcPts val="1100"/>
              </a:spcBef>
              <a:spcAft>
                <a:spcPts val="0"/>
              </a:spcAft>
              <a:buClr>
                <a:schemeClr val="accent3"/>
              </a:buClr>
              <a:buSzPts val="1000"/>
              <a:buFont typeface="Proxima Nova"/>
              <a:buChar char="●"/>
            </a:pPr>
            <a:r>
              <a:rPr lang="en" sz="1000">
                <a:solidFill>
                  <a:schemeClr val="accent3"/>
                </a:solidFill>
                <a:latin typeface="Proxima Nova"/>
                <a:ea typeface="Proxima Nova"/>
                <a:cs typeface="Proxima Nova"/>
                <a:sym typeface="Proxima Nova"/>
              </a:rPr>
              <a:t>T</a:t>
            </a:r>
            <a:r>
              <a:rPr lang="en" sz="1000">
                <a:solidFill>
                  <a:schemeClr val="accent3"/>
                </a:solidFill>
                <a:latin typeface="Proxima Nova"/>
                <a:ea typeface="Proxima Nova"/>
                <a:cs typeface="Proxima Nova"/>
                <a:sym typeface="Proxima Nova"/>
              </a:rPr>
              <a:t>he p-values (&lt;0.0001) came out to be less than 0.05, confirming that the proportions of Stroke values are different for different clusters at 5% significance level.</a:t>
            </a:r>
            <a:endParaRPr sz="1000">
              <a:solidFill>
                <a:schemeClr val="accent3"/>
              </a:solidFill>
              <a:latin typeface="Proxima Nova"/>
              <a:ea typeface="Proxima Nova"/>
              <a:cs typeface="Proxima Nova"/>
              <a:sym typeface="Proxima Nova"/>
            </a:endParaRPr>
          </a:p>
          <a:p>
            <a:pPr indent="-292100" lvl="0" marL="457200" rtl="0" algn="l">
              <a:spcBef>
                <a:spcPts val="0"/>
              </a:spcBef>
              <a:spcAft>
                <a:spcPts val="0"/>
              </a:spcAft>
              <a:buClr>
                <a:schemeClr val="accent3"/>
              </a:buClr>
              <a:buSzPts val="1000"/>
              <a:buFont typeface="Proxima Nova"/>
              <a:buChar char="●"/>
            </a:pPr>
            <a:r>
              <a:rPr lang="en" sz="1000">
                <a:solidFill>
                  <a:schemeClr val="accent3"/>
                </a:solidFill>
                <a:latin typeface="Proxima Nova"/>
                <a:ea typeface="Proxima Nova"/>
                <a:cs typeface="Proxima Nova"/>
                <a:sym typeface="Proxima Nova"/>
              </a:rPr>
              <a:t>Hence, the clusters are found to be  reasonable.</a:t>
            </a:r>
            <a:endParaRPr sz="1000">
              <a:solidFill>
                <a:schemeClr val="accent3"/>
              </a:solidFill>
              <a:latin typeface="Proxima Nova"/>
              <a:ea typeface="Proxima Nova"/>
              <a:cs typeface="Proxima Nova"/>
              <a:sym typeface="Proxima Nov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409b00d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409b00d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Based on the cluster analysis, we found that age and average glucose level have </a:t>
            </a:r>
            <a:r>
              <a:rPr lang="en" sz="1200">
                <a:latin typeface="Times New Roman"/>
                <a:ea typeface="Times New Roman"/>
                <a:cs typeface="Times New Roman"/>
                <a:sym typeface="Times New Roman"/>
              </a:rPr>
              <a:t>a </a:t>
            </a:r>
            <a:r>
              <a:rPr lang="en" sz="1200">
                <a:latin typeface="Times New Roman"/>
                <a:ea typeface="Times New Roman"/>
                <a:cs typeface="Times New Roman"/>
                <a:sym typeface="Times New Roman"/>
              </a:rPr>
              <a:t>great impact on the risk of having a stroke.</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It is crucial for older people to be educated on the severity of stroke and how a healthier lifestyle can lower their chance of getting a stroke. Medical professionals should perform further research specifically for older people with high glucose levels.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We should keep in mind that younger people are not entirely free from the risk of having a stroke. Younger people with high average glucose level should still be aware of the importance of a healthy lifestyle and pursue one for their own benefit. </a:t>
            </a:r>
            <a:endParaRPr sz="1200">
              <a:latin typeface="Times New Roman"/>
              <a:ea typeface="Times New Roman"/>
              <a:cs typeface="Times New Roman"/>
              <a:sym typeface="Times New Roman"/>
            </a:endParaRPr>
          </a:p>
          <a:p>
            <a:pPr indent="0" lvl="0" marL="0" rtl="0" algn="just">
              <a:spcBef>
                <a:spcPts val="1100"/>
              </a:spcBef>
              <a:spcAft>
                <a:spcPts val="0"/>
              </a:spcAft>
              <a:buNone/>
            </a:pPr>
            <a:r>
              <a:rPr lang="en" sz="1200">
                <a:latin typeface="Times New Roman"/>
                <a:ea typeface="Times New Roman"/>
                <a:cs typeface="Times New Roman"/>
                <a:sym typeface="Times New Roman"/>
              </a:rPr>
              <a:t>Now, Haochen will take us to final discoveries and limitations.</a:t>
            </a:r>
            <a:endParaRPr sz="1200">
              <a:latin typeface="Times New Roman"/>
              <a:ea typeface="Times New Roman"/>
              <a:cs typeface="Times New Roman"/>
              <a:sym typeface="Times New Roman"/>
            </a:endParaRPr>
          </a:p>
          <a:p>
            <a:pPr indent="0" lvl="0" marL="0" rtl="0" algn="l">
              <a:spcBef>
                <a:spcPts val="11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39266104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39266104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110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39266104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39266104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Times New Roman"/>
                <a:ea typeface="Times New Roman"/>
                <a:cs typeface="Times New Roman"/>
                <a:sym typeface="Times New Roman"/>
              </a:rPr>
              <a:t>Although stroke is a leading cause of death in the United States, it is possible to avoid the risk of getting a stroke after the analysis.</a:t>
            </a:r>
            <a:endParaRPr sz="1200">
              <a:latin typeface="Times New Roman"/>
              <a:ea typeface="Times New Roman"/>
              <a:cs typeface="Times New Roman"/>
              <a:sym typeface="Times New Roman"/>
            </a:endParaRPr>
          </a:p>
          <a:p>
            <a:pPr indent="0" lvl="0" marL="0" rtl="0" algn="just">
              <a:spcBef>
                <a:spcPts val="1100"/>
              </a:spcBef>
              <a:spcAft>
                <a:spcPts val="0"/>
              </a:spcAft>
              <a:buNone/>
            </a:pPr>
            <a:r>
              <a:rPr lang="en" sz="1200">
                <a:latin typeface="Times New Roman"/>
                <a:ea typeface="Times New Roman"/>
                <a:cs typeface="Times New Roman"/>
                <a:sym typeface="Times New Roman"/>
              </a:rPr>
              <a:t>The logistic regression model concluded that age, smoking status, average glucose level, hypertension, and heart disease have significant impact on Stroke and bmi does not. The result indicates that older people, people with hypertension or heart disease, and people with high average glucose level should be aware of their risk of having a stroke especially those with heart disease. </a:t>
            </a:r>
            <a:endParaRPr sz="1200">
              <a:latin typeface="Times New Roman"/>
              <a:ea typeface="Times New Roman"/>
              <a:cs typeface="Times New Roman"/>
              <a:sym typeface="Times New Roman"/>
            </a:endParaRPr>
          </a:p>
          <a:p>
            <a:pPr indent="0" lvl="0" marL="0" rtl="0" algn="just">
              <a:spcBef>
                <a:spcPts val="1100"/>
              </a:spcBef>
              <a:spcAft>
                <a:spcPts val="0"/>
              </a:spcAft>
              <a:buNone/>
            </a:pPr>
            <a:r>
              <a:rPr lang="en" sz="1200">
                <a:latin typeface="Times New Roman"/>
                <a:ea typeface="Times New Roman"/>
                <a:cs typeface="Times New Roman"/>
                <a:sym typeface="Times New Roman"/>
              </a:rPr>
              <a:t>With the 4 clusters we summarized in cluster analysis, we were able to see that age and average glucose level play important roles in a person’s risk of having a stroke</a:t>
            </a:r>
            <a:endParaRPr sz="1200">
              <a:latin typeface="Times New Roman"/>
              <a:ea typeface="Times New Roman"/>
              <a:cs typeface="Times New Roman"/>
              <a:sym typeface="Times New Roman"/>
            </a:endParaRPr>
          </a:p>
          <a:p>
            <a:pPr indent="0" lvl="0" marL="0" rtl="0" algn="just">
              <a:spcBef>
                <a:spcPts val="1100"/>
              </a:spcBef>
              <a:spcAft>
                <a:spcPts val="0"/>
              </a:spcAft>
              <a:buNone/>
            </a:pPr>
            <a:r>
              <a:rPr lang="en" sz="1200">
                <a:latin typeface="Times New Roman"/>
                <a:ea typeface="Times New Roman"/>
                <a:cs typeface="Times New Roman"/>
                <a:sym typeface="Times New Roman"/>
              </a:rPr>
              <a:t>And older people should pay more attention on their health because they are more likely to have a stroke comparing to younger people, even though younger people might not have a better health status. However, younger people with high average glucose level should still be aware of the importance of a healthy lifestyle and pursue one for their own benefit. </a:t>
            </a:r>
            <a:endParaRPr sz="1200">
              <a:latin typeface="Times New Roman"/>
              <a:ea typeface="Times New Roman"/>
              <a:cs typeface="Times New Roman"/>
              <a:sym typeface="Times New Roman"/>
            </a:endParaRPr>
          </a:p>
          <a:p>
            <a:pPr indent="0" lvl="0" marL="0" rtl="0" algn="just">
              <a:spcBef>
                <a:spcPts val="1100"/>
              </a:spcBef>
              <a:spcAft>
                <a:spcPts val="0"/>
              </a:spcAft>
              <a:buNone/>
            </a:pPr>
            <a:r>
              <a:t/>
            </a:r>
            <a:endParaRPr sz="1200">
              <a:latin typeface="Times New Roman"/>
              <a:ea typeface="Times New Roman"/>
              <a:cs typeface="Times New Roman"/>
              <a:sym typeface="Times New Roman"/>
            </a:endParaRPr>
          </a:p>
          <a:p>
            <a:pPr indent="0" lvl="0" marL="0" rtl="0" algn="just">
              <a:spcBef>
                <a:spcPts val="1100"/>
              </a:spcBef>
              <a:spcAft>
                <a:spcPts val="110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4c52af7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4c52af7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was large enough to develop complex statistical model, however, </a:t>
            </a:r>
            <a:r>
              <a:rPr lang="en" sz="1200">
                <a:latin typeface="Times New Roman"/>
                <a:ea typeface="Times New Roman"/>
                <a:cs typeface="Times New Roman"/>
                <a:sym typeface="Times New Roman"/>
              </a:rPr>
              <a:t>some limitations were found that may mislead the analysis result.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Firstly, the dataset did not specify when the average glucose level was tested after meal. This may lead to inconsistency because somebody may be tested one hour after the meal whereas someone else may be tested six hours after the meal. So we suggest unify the measurement time as one hour after meal.</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Secondly, comparing to </a:t>
            </a:r>
            <a:r>
              <a:rPr lang="en" sz="1200">
                <a:latin typeface="Times New Roman"/>
                <a:ea typeface="Times New Roman"/>
                <a:cs typeface="Times New Roman"/>
                <a:sym typeface="Times New Roman"/>
              </a:rPr>
              <a:t>people</a:t>
            </a:r>
            <a:r>
              <a:rPr lang="en" sz="1200">
                <a:latin typeface="Times New Roman"/>
                <a:ea typeface="Times New Roman"/>
                <a:cs typeface="Times New Roman"/>
                <a:sym typeface="Times New Roman"/>
              </a:rPr>
              <a:t> who currently smokes, those that never smoked and those formerly smoked had similar odds of having a stroke. We believe a further investigation is needed in order to find why the two status have similar results.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Also, cluster analysis is very subjective and there is no correct answer when it comes to grouping and labeling observations..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just">
              <a:spcBef>
                <a:spcPts val="0"/>
              </a:spcBef>
              <a:spcAft>
                <a:spcPts val="0"/>
              </a:spcAft>
              <a:buNone/>
            </a:pPr>
            <a:r>
              <a:rPr lang="en" sz="1200">
                <a:latin typeface="Times New Roman"/>
                <a:ea typeface="Times New Roman"/>
                <a:cs typeface="Times New Roman"/>
                <a:sym typeface="Times New Roman"/>
              </a:rPr>
              <a:t>Finally, gathering new predictors and data might be necessary </a:t>
            </a:r>
            <a:r>
              <a:rPr lang="en" sz="1200">
                <a:latin typeface="Times New Roman"/>
                <a:ea typeface="Times New Roman"/>
                <a:cs typeface="Times New Roman"/>
                <a:sym typeface="Times New Roman"/>
              </a:rPr>
              <a:t>in order to discover more  accurate insights.</a:t>
            </a:r>
            <a:endParaRPr sz="120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39266104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39266104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39266104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39266104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for our presentations, thank you.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39266104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9266104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a:t>Firstly, I would like to introduce some basic information about stroke. Stroke is cerebrovascular diseases, occurs when there is not enough blood flowing to the brains and blockage of arteries to the brains. It usually happens suddenly and can cause high mortality and disability. According to the CDC, stroke causes more than 140,000 (140 thousand) death each year and 40 people are getting stroke per second and ranks as the fifth cause of death in the United States. </a:t>
            </a:r>
            <a:r>
              <a:rPr lang="en" sz="1200">
                <a:latin typeface="Times New Roman"/>
                <a:ea typeface="Times New Roman"/>
                <a:cs typeface="Times New Roman"/>
                <a:sym typeface="Times New Roman"/>
              </a:rPr>
              <a:t>Our team is determined to take a deeper look at this disease. </a:t>
            </a:r>
            <a:endParaRPr/>
          </a:p>
          <a:p>
            <a:pPr indent="0" lvl="0" marL="0" rtl="0" algn="just">
              <a:spcBef>
                <a:spcPts val="1200"/>
              </a:spcBef>
              <a:spcAft>
                <a:spcPts val="0"/>
              </a:spcAft>
              <a:buNone/>
            </a:pPr>
            <a:r>
              <a:rPr lang="en" sz="1200">
                <a:latin typeface="Times New Roman"/>
                <a:ea typeface="Times New Roman"/>
                <a:cs typeface="Times New Roman"/>
                <a:sym typeface="Times New Roman"/>
              </a:rPr>
              <a:t>In this project, We will examine the underlying relationship or structures between whether people had strokes or not and 6 variables. Then, we will interpret the relationships and perform inferential statements about the importance of these variables. Additionally, we would like to find relationships between observations and see if we can identify meaning groups for the observations.</a:t>
            </a:r>
            <a:endParaRPr/>
          </a:p>
          <a:p>
            <a:pPr indent="0" lvl="0" marL="0" rtl="0" algn="l">
              <a:lnSpc>
                <a:spcPct val="100000"/>
              </a:lnSpc>
              <a:spcBef>
                <a:spcPts val="1200"/>
              </a:spcBef>
              <a:spcAft>
                <a:spcPts val="0"/>
              </a:spcAft>
              <a:buNone/>
            </a:pPr>
            <a:r>
              <a:rPr lang="en"/>
              <a:t>Next Snow will talk about our data characteristics</a:t>
            </a:r>
            <a:endParaRPr/>
          </a:p>
          <a:p>
            <a:pPr indent="0" lvl="0" marL="0" rtl="0" algn="l">
              <a:lnSpc>
                <a:spcPct val="100000"/>
              </a:lnSpc>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39266104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39266104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a:t>Next Snow will talk about our data characteristics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39266104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39266104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300"/>
              <a:t>Thank you haochen</a:t>
            </a:r>
            <a:endParaRPr sz="1300"/>
          </a:p>
          <a:p>
            <a:pPr indent="0" lvl="0" marL="0" rtl="0" algn="just">
              <a:lnSpc>
                <a:spcPct val="115000"/>
              </a:lnSpc>
              <a:spcBef>
                <a:spcPts val="1200"/>
              </a:spcBef>
              <a:spcAft>
                <a:spcPts val="0"/>
              </a:spcAft>
              <a:buNone/>
            </a:pPr>
            <a:r>
              <a:rPr lang="en" sz="1300"/>
              <a:t>We found the dataset on Kaggle.com and the original dataset was published by Mckinsey &amp; Company for one of their case studies. Our dataset is observational and cross sectional. </a:t>
            </a:r>
            <a:endParaRPr sz="1300" u="sng"/>
          </a:p>
          <a:p>
            <a:pPr indent="0" lvl="0" marL="0" rtl="0" algn="l">
              <a:lnSpc>
                <a:spcPct val="115000"/>
              </a:lnSpc>
              <a:spcBef>
                <a:spcPts val="1200"/>
              </a:spcBef>
              <a:spcAft>
                <a:spcPts val="0"/>
              </a:spcAft>
              <a:buNone/>
            </a:pPr>
            <a:r>
              <a:rPr lang="en" sz="1300"/>
              <a:t>There are 12 variables with 43400 observations in the original dataset.</a:t>
            </a:r>
            <a:endParaRPr sz="1300"/>
          </a:p>
          <a:p>
            <a:pPr indent="0" lvl="0" marL="0" rtl="0" algn="l">
              <a:lnSpc>
                <a:spcPct val="115000"/>
              </a:lnSpc>
              <a:spcBef>
                <a:spcPts val="1200"/>
              </a:spcBef>
              <a:spcAft>
                <a:spcPts val="0"/>
              </a:spcAft>
              <a:buNone/>
            </a:pPr>
            <a:r>
              <a:rPr lang="en" sz="1300"/>
              <a:t>Because The primary interest of this project is to find the relationships between pre-existing health conditions and stroke, only 7 out of the 12 variables from the original dataset were chosen. And After cleaning out observations with null values, we have a total of 29072 observations to study with.</a:t>
            </a:r>
            <a:endParaRPr sz="1300"/>
          </a:p>
          <a:p>
            <a:pPr indent="0" lvl="0" marL="0" rtl="0" algn="l">
              <a:lnSpc>
                <a:spcPct val="115000"/>
              </a:lnSpc>
              <a:spcBef>
                <a:spcPts val="1200"/>
              </a:spcBef>
              <a:spcAft>
                <a:spcPts val="0"/>
              </a:spcAft>
              <a:buNone/>
            </a:pPr>
            <a:r>
              <a:rPr lang="en" sz="1300"/>
              <a:t>Our response variable is whether or not the person has had a stroke </a:t>
            </a:r>
            <a:r>
              <a:rPr lang="en" sz="1300"/>
              <a:t>experience</a:t>
            </a:r>
            <a:endParaRPr sz="1300"/>
          </a:p>
          <a:p>
            <a:pPr indent="0" lvl="0" marL="0" rtl="0" algn="l">
              <a:lnSpc>
                <a:spcPct val="115000"/>
              </a:lnSpc>
              <a:spcBef>
                <a:spcPts val="1200"/>
              </a:spcBef>
              <a:spcAft>
                <a:spcPts val="0"/>
              </a:spcAft>
              <a:buNone/>
            </a:pPr>
            <a:r>
              <a:rPr lang="en" sz="1300"/>
              <a:t>Our  three qualitative predictors are heart disease, smoking status, and hypertension, which is abnormally high blood pressure</a:t>
            </a:r>
            <a:endParaRPr sz="1300"/>
          </a:p>
          <a:p>
            <a:pPr indent="0" lvl="0" marL="0" rtl="0" algn="l">
              <a:lnSpc>
                <a:spcPct val="115000"/>
              </a:lnSpc>
              <a:spcBef>
                <a:spcPts val="1200"/>
              </a:spcBef>
              <a:spcAft>
                <a:spcPts val="0"/>
              </a:spcAft>
              <a:buNone/>
            </a:pPr>
            <a:r>
              <a:rPr lang="en" sz="1300"/>
              <a:t>Our three quantitative variables include age, average glucose level, and body mass index which is used to determine body fatness. </a:t>
            </a:r>
            <a:endParaRPr sz="1300"/>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46436d117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6436d117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00"/>
              <a:t>Here’s a general look of our dataset including the percentages of each category for our qualitative variables and the average and range of our quantitative variables. </a:t>
            </a:r>
            <a:endParaRPr sz="1300"/>
          </a:p>
          <a:p>
            <a:pPr indent="0" lvl="0" marL="0" rtl="0" algn="just">
              <a:lnSpc>
                <a:spcPct val="115000"/>
              </a:lnSpc>
              <a:spcBef>
                <a:spcPts val="0"/>
              </a:spcBef>
              <a:spcAft>
                <a:spcPts val="0"/>
              </a:spcAft>
              <a:buNone/>
            </a:pPr>
            <a:r>
              <a:t/>
            </a:r>
            <a:endParaRPr sz="1300"/>
          </a:p>
          <a:p>
            <a:pPr indent="0" lvl="0" marL="0" rtl="0" algn="just">
              <a:lnSpc>
                <a:spcPct val="115000"/>
              </a:lnSpc>
              <a:spcBef>
                <a:spcPts val="0"/>
              </a:spcBef>
              <a:spcAft>
                <a:spcPts val="0"/>
              </a:spcAft>
              <a:buNone/>
            </a:pPr>
            <a:r>
              <a:rPr lang="en" sz="1300"/>
              <a:t>Stroke, our response, is a dummy </a:t>
            </a:r>
            <a:r>
              <a:rPr lang="en" sz="1300"/>
              <a:t>variable</a:t>
            </a:r>
            <a:r>
              <a:rPr lang="en" sz="1300"/>
              <a:t> where 1 means the person has had a stroke and 0 means the person has not had a stroke. </a:t>
            </a:r>
            <a:r>
              <a:rPr lang="en" sz="1300"/>
              <a:t>Within all the observations, </a:t>
            </a:r>
            <a:r>
              <a:rPr lang="en" sz="1300"/>
              <a:t>only 1.88% of the sample size</a:t>
            </a:r>
            <a:r>
              <a:rPr lang="en" sz="1300"/>
              <a:t> have had stroke experiences, and therefore an imbalance issue was observed. However, we believe the imbalance is a true representation of the population considering there’s only a very small amount of people in the world who are bothered with this disease.</a:t>
            </a:r>
            <a:endParaRPr sz="1300"/>
          </a:p>
          <a:p>
            <a:pPr indent="0" lvl="0" marL="0" rtl="0" algn="just">
              <a:lnSpc>
                <a:spcPct val="115000"/>
              </a:lnSpc>
              <a:spcBef>
                <a:spcPts val="0"/>
              </a:spcBef>
              <a:spcAft>
                <a:spcPts val="0"/>
              </a:spcAft>
              <a:buNone/>
            </a:pPr>
            <a:r>
              <a:t/>
            </a:r>
            <a:endParaRPr sz="1300"/>
          </a:p>
          <a:p>
            <a:pPr indent="0" lvl="0" marL="0" rtl="0" algn="just">
              <a:lnSpc>
                <a:spcPct val="115000"/>
              </a:lnSpc>
              <a:spcBef>
                <a:spcPts val="0"/>
              </a:spcBef>
              <a:spcAft>
                <a:spcPts val="0"/>
              </a:spcAft>
              <a:buNone/>
            </a:pPr>
            <a:r>
              <a:rPr lang="en" sz="1300"/>
              <a:t>Overall, our dataset covers a great range of people where the age range is from 10 year old to 82 year old with a mean of 48 year old.</a:t>
            </a:r>
            <a:endParaRPr sz="1300"/>
          </a:p>
          <a:p>
            <a:pPr indent="0" lvl="0" marL="0" rtl="0" algn="just">
              <a:lnSpc>
                <a:spcPct val="115000"/>
              </a:lnSpc>
              <a:spcBef>
                <a:spcPts val="0"/>
              </a:spcBef>
              <a:spcAft>
                <a:spcPts val="0"/>
              </a:spcAft>
              <a:buNone/>
            </a:pPr>
            <a:r>
              <a:t/>
            </a:r>
            <a:endParaRPr/>
          </a:p>
          <a:p>
            <a:pPr indent="0" lvl="0" marL="0" rtl="0" algn="l">
              <a:lnSpc>
                <a:spcPct val="115000"/>
              </a:lnSpc>
              <a:spcBef>
                <a:spcPts val="1200"/>
              </a:spcBef>
              <a:spcAft>
                <a:spcPts val="0"/>
              </a:spcAft>
              <a:buNone/>
            </a:pPr>
            <a:r>
              <a:rPr lang="en"/>
              <a:t> </a:t>
            </a:r>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46436d11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46436d11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latin typeface="Times New Roman"/>
                <a:ea typeface="Times New Roman"/>
                <a:cs typeface="Times New Roman"/>
                <a:sym typeface="Times New Roman"/>
              </a:rPr>
              <a:t>And here are findings during our initial investigation</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00">
                <a:latin typeface="Times New Roman"/>
                <a:ea typeface="Times New Roman"/>
                <a:cs typeface="Times New Roman"/>
                <a:sym typeface="Times New Roman"/>
              </a:rPr>
              <a:t>we can see from the figure on the very left, that people who had strokes have a older age distribution than people who never had strokes and therefore we </a:t>
            </a:r>
            <a:r>
              <a:rPr lang="en" sz="1400">
                <a:latin typeface="Times New Roman"/>
                <a:ea typeface="Times New Roman"/>
                <a:cs typeface="Times New Roman"/>
                <a:sym typeface="Times New Roman"/>
              </a:rPr>
              <a:t>believe</a:t>
            </a:r>
            <a:r>
              <a:rPr lang="en" sz="1400">
                <a:latin typeface="Times New Roman"/>
                <a:ea typeface="Times New Roman"/>
                <a:cs typeface="Times New Roman"/>
                <a:sym typeface="Times New Roman"/>
              </a:rPr>
              <a:t> there’s relationship between age and stroke where older people tend to have strokes.</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00">
                <a:latin typeface="Times New Roman"/>
                <a:ea typeface="Times New Roman"/>
                <a:cs typeface="Times New Roman"/>
                <a:sym typeface="Times New Roman"/>
              </a:rPr>
              <a:t>From the figure in the middle, we see that people who had strokes have a wider and higher average glucose distribution than people who never had </a:t>
            </a:r>
            <a:r>
              <a:rPr lang="en" sz="1400">
                <a:latin typeface="Times New Roman"/>
                <a:ea typeface="Times New Roman"/>
                <a:cs typeface="Times New Roman"/>
                <a:sym typeface="Times New Roman"/>
              </a:rPr>
              <a:t>strokes</a:t>
            </a:r>
            <a:r>
              <a:rPr lang="en" sz="1400">
                <a:latin typeface="Times New Roman"/>
                <a:ea typeface="Times New Roman"/>
                <a:cs typeface="Times New Roman"/>
                <a:sym typeface="Times New Roman"/>
              </a:rPr>
              <a:t> and </a:t>
            </a:r>
            <a:r>
              <a:rPr lang="en" sz="1400">
                <a:latin typeface="Times New Roman"/>
                <a:ea typeface="Times New Roman"/>
                <a:cs typeface="Times New Roman"/>
                <a:sym typeface="Times New Roman"/>
              </a:rPr>
              <a:t>therefore</a:t>
            </a:r>
            <a:r>
              <a:rPr lang="en" sz="1400">
                <a:latin typeface="Times New Roman"/>
                <a:ea typeface="Times New Roman"/>
                <a:cs typeface="Times New Roman"/>
                <a:sym typeface="Times New Roman"/>
              </a:rPr>
              <a:t> we believe average </a:t>
            </a:r>
            <a:r>
              <a:rPr lang="en" sz="1400">
                <a:latin typeface="Times New Roman"/>
                <a:ea typeface="Times New Roman"/>
                <a:cs typeface="Times New Roman"/>
                <a:sym typeface="Times New Roman"/>
              </a:rPr>
              <a:t>glucose</a:t>
            </a:r>
            <a:r>
              <a:rPr lang="en" sz="1400">
                <a:latin typeface="Times New Roman"/>
                <a:ea typeface="Times New Roman"/>
                <a:cs typeface="Times New Roman"/>
                <a:sym typeface="Times New Roman"/>
              </a:rPr>
              <a:t> level is associated stroke where people with higher glucose level tend to have strokes. </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00">
                <a:latin typeface="Times New Roman"/>
                <a:ea typeface="Times New Roman"/>
                <a:cs typeface="Times New Roman"/>
                <a:sym typeface="Times New Roman"/>
              </a:rPr>
              <a:t>We did not observed any relationship between bmi and stroke.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4b50a5c4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4b50a5c4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latin typeface="Times New Roman"/>
                <a:ea typeface="Times New Roman"/>
                <a:cs typeface="Times New Roman"/>
                <a:sym typeface="Times New Roman"/>
              </a:rPr>
              <a:t>From the chart on the left, we see that only 1.51% of people who doesn’t have hypertension had a stroke, whereas 4.91% of people who have hypertension had a stroke. </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00">
                <a:latin typeface="Times New Roman"/>
                <a:ea typeface="Times New Roman"/>
                <a:cs typeface="Times New Roman"/>
                <a:sym typeface="Times New Roman"/>
              </a:rPr>
              <a:t>As shown in chart in the middle, </a:t>
            </a:r>
            <a:r>
              <a:rPr lang="en" sz="1400">
                <a:latin typeface="Times New Roman"/>
                <a:ea typeface="Times New Roman"/>
                <a:cs typeface="Times New Roman"/>
                <a:sym typeface="Times New Roman"/>
              </a:rPr>
              <a:t>we see that only 1.55% of people who doesn’t have heart disease had a stroke, whereas 7.98% of people who have heart disease had a stroke.</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00">
                <a:latin typeface="Times New Roman"/>
                <a:ea typeface="Times New Roman"/>
                <a:cs typeface="Times New Roman"/>
                <a:sym typeface="Times New Roman"/>
              </a:rPr>
              <a:t>Therefore, we believe there might be some underlying relationships between hypertension and stroke experience, as well as heart disease and stroke experience. </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00">
                <a:latin typeface="Times New Roman"/>
                <a:ea typeface="Times New Roman"/>
                <a:cs typeface="Times New Roman"/>
                <a:sym typeface="Times New Roman"/>
              </a:rPr>
              <a:t>We did not see any relationships between smoking status and stroke.</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Stroke and Health Status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Sagar Bansal, Haochen Jiang, Liuqing Wang, Snow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510450" y="2237875"/>
            <a:ext cx="8123100" cy="13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Supervised </a:t>
            </a:r>
            <a:r>
              <a:rPr lang="en"/>
              <a:t>Learning</a:t>
            </a:r>
            <a:r>
              <a:rPr lang="en"/>
              <a:t> </a:t>
            </a:r>
            <a:endParaRPr/>
          </a:p>
          <a:p>
            <a:pPr indent="0" lvl="0" marL="0" rtl="0" algn="ctr">
              <a:spcBef>
                <a:spcPts val="0"/>
              </a:spcBef>
              <a:spcAft>
                <a:spcPts val="0"/>
              </a:spcAft>
              <a:buNone/>
            </a:pPr>
            <a:r>
              <a:rPr lang="en"/>
              <a:t>- Logistic Regression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a:t>
            </a:r>
            <a:endParaRPr/>
          </a:p>
        </p:txBody>
      </p:sp>
      <p:sp>
        <p:nvSpPr>
          <p:cNvPr id="142" name="Google Shape;14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Logistic Regression Model</a:t>
            </a:r>
            <a:endParaRPr/>
          </a:p>
          <a:p>
            <a:pPr indent="-342900" lvl="0" marL="457200" rtl="0" algn="l">
              <a:spcBef>
                <a:spcPts val="1000"/>
              </a:spcBef>
              <a:spcAft>
                <a:spcPts val="0"/>
              </a:spcAft>
              <a:buSzPts val="1800"/>
              <a:buChar char="●"/>
            </a:pPr>
            <a:r>
              <a:rPr lang="en"/>
              <a:t>6 Predictors</a:t>
            </a:r>
            <a:endParaRPr/>
          </a:p>
          <a:p>
            <a:pPr indent="-330200" lvl="1" marL="914400" rtl="0" algn="l">
              <a:lnSpc>
                <a:spcPct val="100000"/>
              </a:lnSpc>
              <a:spcBef>
                <a:spcPts val="1000"/>
              </a:spcBef>
              <a:spcAft>
                <a:spcPts val="0"/>
              </a:spcAft>
              <a:buSzPts val="1600"/>
              <a:buChar char="○"/>
            </a:pPr>
            <a:r>
              <a:rPr lang="en" sz="1600"/>
              <a:t>3 </a:t>
            </a:r>
            <a:r>
              <a:rPr lang="en" sz="1600"/>
              <a:t>qualitative</a:t>
            </a:r>
            <a:r>
              <a:rPr lang="en" sz="1600"/>
              <a:t> variables</a:t>
            </a:r>
            <a:endParaRPr sz="1600"/>
          </a:p>
          <a:p>
            <a:pPr indent="-330200" lvl="2" marL="1371600" rtl="0" algn="l">
              <a:lnSpc>
                <a:spcPct val="100000"/>
              </a:lnSpc>
              <a:spcBef>
                <a:spcPts val="0"/>
              </a:spcBef>
              <a:spcAft>
                <a:spcPts val="0"/>
              </a:spcAft>
              <a:buSzPts val="1600"/>
              <a:buChar char="■"/>
            </a:pPr>
            <a:r>
              <a:rPr lang="en" sz="1600"/>
              <a:t>Hypertension, heart disease, smoking status</a:t>
            </a:r>
            <a:endParaRPr sz="1600"/>
          </a:p>
          <a:p>
            <a:pPr indent="-330200" lvl="1" marL="914400" rtl="0" algn="l">
              <a:lnSpc>
                <a:spcPct val="100000"/>
              </a:lnSpc>
              <a:spcBef>
                <a:spcPts val="0"/>
              </a:spcBef>
              <a:spcAft>
                <a:spcPts val="0"/>
              </a:spcAft>
              <a:buSzPts val="1600"/>
              <a:buChar char="○"/>
            </a:pPr>
            <a:r>
              <a:rPr lang="en" sz="1600"/>
              <a:t>3 quantitative variables</a:t>
            </a:r>
            <a:endParaRPr sz="1600"/>
          </a:p>
          <a:p>
            <a:pPr indent="-330200" lvl="2" marL="1371600" rtl="0" algn="l">
              <a:lnSpc>
                <a:spcPct val="100000"/>
              </a:lnSpc>
              <a:spcBef>
                <a:spcPts val="0"/>
              </a:spcBef>
              <a:spcAft>
                <a:spcPts val="0"/>
              </a:spcAft>
              <a:buSzPts val="1600"/>
              <a:buChar char="■"/>
            </a:pPr>
            <a:r>
              <a:rPr lang="en" sz="1600"/>
              <a:t>Age, average glucose level, bmi (body mass index)</a:t>
            </a:r>
            <a:endParaRPr sz="1600"/>
          </a:p>
          <a:p>
            <a:pPr indent="-342900" lvl="0" marL="457200" rtl="0" algn="l">
              <a:spcBef>
                <a:spcPts val="0"/>
              </a:spcBef>
              <a:spcAft>
                <a:spcPts val="0"/>
              </a:spcAft>
              <a:buSzPts val="1800"/>
              <a:buChar char="●"/>
            </a:pPr>
            <a:r>
              <a:rPr lang="en"/>
              <a:t>Response </a:t>
            </a:r>
            <a:endParaRPr/>
          </a:p>
          <a:p>
            <a:pPr indent="-330200" lvl="1" marL="914400" rtl="0" algn="l">
              <a:spcBef>
                <a:spcPts val="1000"/>
              </a:spcBef>
              <a:spcAft>
                <a:spcPts val="1000"/>
              </a:spcAft>
              <a:buSzPts val="1600"/>
              <a:buChar char="○"/>
            </a:pPr>
            <a:r>
              <a:rPr lang="en" sz="1600"/>
              <a:t>Whether people had strokes or not</a:t>
            </a:r>
            <a:endParaRPr sz="1600"/>
          </a:p>
        </p:txBody>
      </p:sp>
      <p:sp>
        <p:nvSpPr>
          <p:cNvPr id="143" name="Google Shape;143;p23"/>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Model and Assumptions</a:t>
            </a:r>
            <a:endParaRPr/>
          </a:p>
        </p:txBody>
      </p:sp>
      <p:sp>
        <p:nvSpPr>
          <p:cNvPr id="149" name="Google Shape;14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just">
              <a:spcBef>
                <a:spcPts val="1200"/>
              </a:spcBef>
              <a:spcAft>
                <a:spcPts val="120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p:txBody>
      </p:sp>
      <p:sp>
        <p:nvSpPr>
          <p:cNvPr id="150" name="Google Shape;150;p24"/>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4"/>
          <p:cNvPicPr preferRelativeResize="0"/>
          <p:nvPr/>
        </p:nvPicPr>
        <p:blipFill rotWithShape="1">
          <a:blip r:embed="rId3">
            <a:alphaModFix/>
          </a:blip>
          <a:srcRect b="0" l="0" r="0" t="8667"/>
          <a:stretch/>
        </p:blipFill>
        <p:spPr>
          <a:xfrm>
            <a:off x="1235688" y="1104500"/>
            <a:ext cx="6672628" cy="2182625"/>
          </a:xfrm>
          <a:prstGeom prst="rect">
            <a:avLst/>
          </a:prstGeom>
          <a:noFill/>
          <a:ln>
            <a:noFill/>
          </a:ln>
        </p:spPr>
      </p:pic>
      <p:pic>
        <p:nvPicPr>
          <p:cNvPr id="152" name="Google Shape;152;p24"/>
          <p:cNvPicPr preferRelativeResize="0"/>
          <p:nvPr/>
        </p:nvPicPr>
        <p:blipFill rotWithShape="1">
          <a:blip r:embed="rId4">
            <a:alphaModFix/>
          </a:blip>
          <a:srcRect b="0" l="0" r="0" t="3446"/>
          <a:stretch/>
        </p:blipFill>
        <p:spPr>
          <a:xfrm>
            <a:off x="1905075" y="3287125"/>
            <a:ext cx="4484174" cy="176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71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Model Utility</a:t>
            </a:r>
            <a:endParaRPr/>
          </a:p>
        </p:txBody>
      </p:sp>
      <p:sp>
        <p:nvSpPr>
          <p:cNvPr id="158" name="Google Shape;158;p25"/>
          <p:cNvSpPr txBox="1"/>
          <p:nvPr>
            <p:ph idx="1" type="body"/>
          </p:nvPr>
        </p:nvSpPr>
        <p:spPr>
          <a:xfrm>
            <a:off x="311700" y="1152475"/>
            <a:ext cx="4787100" cy="1279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Misclassification Rate</a:t>
            </a:r>
            <a:endParaRPr/>
          </a:p>
          <a:p>
            <a:pPr indent="-317500" lvl="1" marL="914400" rtl="0" algn="l">
              <a:lnSpc>
                <a:spcPct val="100000"/>
              </a:lnSpc>
              <a:spcBef>
                <a:spcPts val="0"/>
              </a:spcBef>
              <a:spcAft>
                <a:spcPts val="0"/>
              </a:spcAft>
              <a:buSzPts val="1400"/>
              <a:buChar char="○"/>
            </a:pPr>
            <a:r>
              <a:rPr lang="en"/>
              <a:t>25.8%</a:t>
            </a:r>
            <a:endParaRPr/>
          </a:p>
          <a:p>
            <a:pPr indent="-317500" lvl="1" marL="914400" rtl="0" algn="l">
              <a:lnSpc>
                <a:spcPct val="100000"/>
              </a:lnSpc>
              <a:spcBef>
                <a:spcPts val="0"/>
              </a:spcBef>
              <a:spcAft>
                <a:spcPts val="0"/>
              </a:spcAft>
              <a:buSzPts val="1400"/>
              <a:buChar char="○"/>
            </a:pPr>
            <a:r>
              <a:rPr lang="en"/>
              <a:t>Optimal % correct: </a:t>
            </a:r>
            <a:endParaRPr/>
          </a:p>
          <a:p>
            <a:pPr indent="-317500" lvl="2" marL="1371600" rtl="0" algn="l">
              <a:lnSpc>
                <a:spcPct val="100000"/>
              </a:lnSpc>
              <a:spcBef>
                <a:spcPts val="0"/>
              </a:spcBef>
              <a:spcAft>
                <a:spcPts val="0"/>
              </a:spcAft>
              <a:buSzPts val="1400"/>
              <a:buChar char="■"/>
            </a:pPr>
            <a:r>
              <a:rPr b="1" lang="en" sz="1800">
                <a:solidFill>
                  <a:schemeClr val="dk2"/>
                </a:solidFill>
              </a:rPr>
              <a:t>74.2%</a:t>
            </a:r>
            <a:r>
              <a:rPr b="1" lang="en"/>
              <a:t> </a:t>
            </a:r>
            <a:r>
              <a:rPr lang="en"/>
              <a:t>when cutoff is 0.02</a:t>
            </a:r>
            <a:endParaRPr/>
          </a:p>
        </p:txBody>
      </p:sp>
      <p:pic>
        <p:nvPicPr>
          <p:cNvPr id="159" name="Google Shape;159;p25"/>
          <p:cNvPicPr preferRelativeResize="0"/>
          <p:nvPr/>
        </p:nvPicPr>
        <p:blipFill>
          <a:blip r:embed="rId3">
            <a:alphaModFix/>
          </a:blip>
          <a:stretch>
            <a:fillRect/>
          </a:stretch>
        </p:blipFill>
        <p:spPr>
          <a:xfrm>
            <a:off x="5597400" y="2378150"/>
            <a:ext cx="2727900" cy="2635375"/>
          </a:xfrm>
          <a:prstGeom prst="rect">
            <a:avLst/>
          </a:prstGeom>
          <a:noFill/>
          <a:ln>
            <a:noFill/>
          </a:ln>
        </p:spPr>
      </p:pic>
      <p:grpSp>
        <p:nvGrpSpPr>
          <p:cNvPr id="160" name="Google Shape;160;p25"/>
          <p:cNvGrpSpPr/>
          <p:nvPr/>
        </p:nvGrpSpPr>
        <p:grpSpPr>
          <a:xfrm>
            <a:off x="469250" y="2737150"/>
            <a:ext cx="3642600" cy="1489125"/>
            <a:chOff x="5145150" y="471950"/>
            <a:chExt cx="3642600" cy="1489125"/>
          </a:xfrm>
        </p:grpSpPr>
        <p:pic>
          <p:nvPicPr>
            <p:cNvPr id="161" name="Google Shape;161;p25"/>
            <p:cNvPicPr preferRelativeResize="0"/>
            <p:nvPr/>
          </p:nvPicPr>
          <p:blipFill>
            <a:blip r:embed="rId4">
              <a:alphaModFix/>
            </a:blip>
            <a:stretch>
              <a:fillRect/>
            </a:stretch>
          </p:blipFill>
          <p:spPr>
            <a:xfrm>
              <a:off x="5145150" y="471950"/>
              <a:ext cx="3642600" cy="1489125"/>
            </a:xfrm>
            <a:prstGeom prst="rect">
              <a:avLst/>
            </a:prstGeom>
            <a:noFill/>
            <a:ln>
              <a:noFill/>
            </a:ln>
          </p:spPr>
        </p:pic>
        <p:sp>
          <p:nvSpPr>
            <p:cNvPr id="162" name="Google Shape;162;p25"/>
            <p:cNvSpPr/>
            <p:nvPr/>
          </p:nvSpPr>
          <p:spPr>
            <a:xfrm>
              <a:off x="6899450" y="1353500"/>
              <a:ext cx="1183800" cy="1947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grpSp>
      <p:sp>
        <p:nvSpPr>
          <p:cNvPr id="163" name="Google Shape;163;p25"/>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txBox="1"/>
          <p:nvPr>
            <p:ph idx="1" type="body"/>
          </p:nvPr>
        </p:nvSpPr>
        <p:spPr>
          <a:xfrm>
            <a:off x="4799100" y="1152475"/>
            <a:ext cx="4787100" cy="18132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ROC always above the diagonal line</a:t>
            </a:r>
            <a:endParaRPr sz="1600"/>
          </a:p>
          <a:p>
            <a:pPr indent="-330200" lvl="0" marL="457200" rtl="0" algn="l">
              <a:lnSpc>
                <a:spcPct val="100000"/>
              </a:lnSpc>
              <a:spcBef>
                <a:spcPts val="1000"/>
              </a:spcBef>
              <a:spcAft>
                <a:spcPts val="0"/>
              </a:spcAft>
              <a:buSzPts val="1600"/>
              <a:buChar char="●"/>
            </a:pPr>
            <a:r>
              <a:rPr lang="en" sz="1600"/>
              <a:t>AUC=</a:t>
            </a:r>
            <a:r>
              <a:rPr b="1" lang="en">
                <a:solidFill>
                  <a:schemeClr val="dk2"/>
                </a:solidFill>
              </a:rPr>
              <a:t>0.8372</a:t>
            </a:r>
            <a:r>
              <a:rPr lang="en" sz="1400"/>
              <a:t> </a:t>
            </a:r>
            <a:r>
              <a:rPr lang="en" sz="1600"/>
              <a:t>&gt; 0.5</a:t>
            </a:r>
            <a:endParaRPr sz="1600"/>
          </a:p>
          <a:p>
            <a:pPr indent="-330200" lvl="0" marL="457200" rtl="0" algn="l">
              <a:lnSpc>
                <a:spcPct val="100000"/>
              </a:lnSpc>
              <a:spcBef>
                <a:spcPts val="1000"/>
              </a:spcBef>
              <a:spcAft>
                <a:spcPts val="1000"/>
              </a:spcAft>
              <a:buSzPts val="1600"/>
              <a:buChar char="●"/>
            </a:pPr>
            <a:r>
              <a:rPr lang="en" sz="1600"/>
              <a:t>The model generally performs well</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71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Model Validity</a:t>
            </a:r>
            <a:endParaRPr/>
          </a:p>
        </p:txBody>
      </p:sp>
      <p:sp>
        <p:nvSpPr>
          <p:cNvPr id="170" name="Google Shape;170;p26"/>
          <p:cNvSpPr txBox="1"/>
          <p:nvPr>
            <p:ph idx="1" type="body"/>
          </p:nvPr>
        </p:nvSpPr>
        <p:spPr>
          <a:xfrm>
            <a:off x="311700" y="1304875"/>
            <a:ext cx="4769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“Goodness” of Fit </a:t>
            </a:r>
            <a:endParaRPr/>
          </a:p>
          <a:p>
            <a:pPr indent="-317500" lvl="1" marL="914400" rtl="0" algn="l">
              <a:spcBef>
                <a:spcPts val="1000"/>
              </a:spcBef>
              <a:spcAft>
                <a:spcPts val="0"/>
              </a:spcAft>
              <a:buSzPts val="1400"/>
              <a:buChar char="○"/>
            </a:pPr>
            <a:r>
              <a:rPr lang="en"/>
              <a:t>Hosmer and Lemeshow Test (HL Test)</a:t>
            </a:r>
            <a:endParaRPr/>
          </a:p>
          <a:p>
            <a:pPr indent="-323850" lvl="1" marL="914400" rtl="0" algn="l">
              <a:spcBef>
                <a:spcPts val="1000"/>
              </a:spcBef>
              <a:spcAft>
                <a:spcPts val="0"/>
              </a:spcAft>
              <a:buSzPts val="1500"/>
              <a:buChar char="○"/>
            </a:pPr>
            <a:r>
              <a:rPr b="1" lang="en" sz="1800">
                <a:solidFill>
                  <a:schemeClr val="dk2"/>
                </a:solidFill>
              </a:rPr>
              <a:t>0.2079 </a:t>
            </a:r>
            <a:r>
              <a:rPr lang="en"/>
              <a:t>&gt; 0.05</a:t>
            </a:r>
            <a:endParaRPr/>
          </a:p>
          <a:p>
            <a:pPr indent="-317500" lvl="1" marL="914400" rtl="0" algn="l">
              <a:spcBef>
                <a:spcPts val="1000"/>
              </a:spcBef>
              <a:spcAft>
                <a:spcPts val="0"/>
              </a:spcAft>
              <a:buSzPts val="1400"/>
              <a:buChar char="○"/>
            </a:pPr>
            <a:r>
              <a:rPr lang="en"/>
              <a:t>N</a:t>
            </a:r>
            <a:r>
              <a:rPr lang="en"/>
              <a:t>o evidence that the model doesn’t fit well. </a:t>
            </a:r>
            <a:endParaRPr/>
          </a:p>
          <a:p>
            <a:pPr indent="-342900" lvl="0" marL="457200" rtl="0" algn="l">
              <a:spcBef>
                <a:spcPts val="1000"/>
              </a:spcBef>
              <a:spcAft>
                <a:spcPts val="0"/>
              </a:spcAft>
              <a:buSzPts val="1800"/>
              <a:buChar char="●"/>
            </a:pPr>
            <a:r>
              <a:rPr lang="en"/>
              <a:t>Independence Issue</a:t>
            </a:r>
            <a:endParaRPr/>
          </a:p>
          <a:p>
            <a:pPr indent="-317500" lvl="1" marL="914400" rtl="0" algn="l">
              <a:spcBef>
                <a:spcPts val="1000"/>
              </a:spcBef>
              <a:spcAft>
                <a:spcPts val="0"/>
              </a:spcAft>
              <a:buSzPts val="1400"/>
              <a:buChar char="○"/>
            </a:pPr>
            <a:r>
              <a:rPr lang="en"/>
              <a:t>No time series structures</a:t>
            </a:r>
            <a:endParaRPr/>
          </a:p>
          <a:p>
            <a:pPr indent="-317500" lvl="1" marL="914400" rtl="0" algn="l">
              <a:spcBef>
                <a:spcPts val="1000"/>
              </a:spcBef>
              <a:spcAft>
                <a:spcPts val="0"/>
              </a:spcAft>
              <a:buSzPts val="1400"/>
              <a:buChar char="○"/>
            </a:pPr>
            <a:r>
              <a:rPr lang="en"/>
              <a:t>Residual vs. Index plot</a:t>
            </a:r>
            <a:endParaRPr/>
          </a:p>
          <a:p>
            <a:pPr indent="-317500" lvl="2" marL="1371600" rtl="0" algn="l">
              <a:spcBef>
                <a:spcPts val="1000"/>
              </a:spcBef>
              <a:spcAft>
                <a:spcPts val="1000"/>
              </a:spcAft>
              <a:buSzPts val="1400"/>
              <a:buChar char="■"/>
            </a:pPr>
            <a:r>
              <a:rPr lang="en"/>
              <a:t>No clear patterns</a:t>
            </a:r>
            <a:endParaRPr/>
          </a:p>
        </p:txBody>
      </p:sp>
      <p:pic>
        <p:nvPicPr>
          <p:cNvPr id="171" name="Google Shape;171;p26"/>
          <p:cNvPicPr preferRelativeResize="0"/>
          <p:nvPr/>
        </p:nvPicPr>
        <p:blipFill>
          <a:blip r:embed="rId3">
            <a:alphaModFix/>
          </a:blip>
          <a:stretch>
            <a:fillRect/>
          </a:stretch>
        </p:blipFill>
        <p:spPr>
          <a:xfrm>
            <a:off x="5054475" y="1017725"/>
            <a:ext cx="3777825" cy="1392556"/>
          </a:xfrm>
          <a:prstGeom prst="rect">
            <a:avLst/>
          </a:prstGeom>
          <a:noFill/>
          <a:ln>
            <a:noFill/>
          </a:ln>
        </p:spPr>
      </p:pic>
      <p:pic>
        <p:nvPicPr>
          <p:cNvPr id="172" name="Google Shape;172;p26"/>
          <p:cNvPicPr preferRelativeResize="0"/>
          <p:nvPr/>
        </p:nvPicPr>
        <p:blipFill rotWithShape="1">
          <a:blip r:embed="rId4">
            <a:alphaModFix/>
          </a:blip>
          <a:srcRect b="2568" l="2857" r="4378" t="5384"/>
          <a:stretch/>
        </p:blipFill>
        <p:spPr>
          <a:xfrm>
            <a:off x="5081200" y="2571750"/>
            <a:ext cx="3724375" cy="2355475"/>
          </a:xfrm>
          <a:prstGeom prst="rect">
            <a:avLst/>
          </a:prstGeom>
          <a:noFill/>
          <a:ln>
            <a:noFill/>
          </a:ln>
        </p:spPr>
      </p:pic>
      <p:sp>
        <p:nvSpPr>
          <p:cNvPr id="173" name="Google Shape;173;p26"/>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Interpretation</a:t>
            </a:r>
            <a:endParaRPr/>
          </a:p>
          <a:p>
            <a:pPr indent="0" lvl="0" marL="0" rtl="0" algn="l">
              <a:spcBef>
                <a:spcPts val="0"/>
              </a:spcBef>
              <a:spcAft>
                <a:spcPts val="0"/>
              </a:spcAft>
              <a:buNone/>
            </a:pPr>
            <a:r>
              <a:t/>
            </a:r>
            <a:endParaRPr/>
          </a:p>
        </p:txBody>
      </p:sp>
      <p:pic>
        <p:nvPicPr>
          <p:cNvPr id="179" name="Google Shape;179;p27"/>
          <p:cNvPicPr preferRelativeResize="0"/>
          <p:nvPr/>
        </p:nvPicPr>
        <p:blipFill>
          <a:blip r:embed="rId3">
            <a:alphaModFix/>
          </a:blip>
          <a:stretch>
            <a:fillRect/>
          </a:stretch>
        </p:blipFill>
        <p:spPr>
          <a:xfrm>
            <a:off x="1813061" y="1636175"/>
            <a:ext cx="5517876" cy="3042425"/>
          </a:xfrm>
          <a:prstGeom prst="rect">
            <a:avLst/>
          </a:prstGeom>
          <a:noFill/>
          <a:ln>
            <a:noFill/>
          </a:ln>
          <a:effectLst>
            <a:outerShdw blurRad="114300" rotWithShape="0" algn="bl" dir="2400000" dist="57150">
              <a:schemeClr val="lt2">
                <a:alpha val="72000"/>
              </a:schemeClr>
            </a:outerShdw>
          </a:effectLst>
        </p:spPr>
      </p:pic>
      <p:sp>
        <p:nvSpPr>
          <p:cNvPr id="180" name="Google Shape;180;p27"/>
          <p:cNvSpPr/>
          <p:nvPr/>
        </p:nvSpPr>
        <p:spPr>
          <a:xfrm>
            <a:off x="6583125" y="3753100"/>
            <a:ext cx="747900" cy="2733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81" name="Google Shape;181;p27"/>
          <p:cNvSpPr txBox="1"/>
          <p:nvPr>
            <p:ph idx="1" type="body"/>
          </p:nvPr>
        </p:nvSpPr>
        <p:spPr>
          <a:xfrm>
            <a:off x="445375" y="1159900"/>
            <a:ext cx="7847100" cy="19536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2"/>
              </a:buClr>
              <a:buSzPts val="1800"/>
              <a:buChar char="●"/>
            </a:pPr>
            <a:r>
              <a:rPr lang="en"/>
              <a:t>Only</a:t>
            </a:r>
            <a:r>
              <a:rPr lang="en">
                <a:solidFill>
                  <a:schemeClr val="accent2"/>
                </a:solidFill>
              </a:rPr>
              <a:t> </a:t>
            </a:r>
            <a:r>
              <a:rPr b="1" lang="en">
                <a:solidFill>
                  <a:schemeClr val="dk2"/>
                </a:solidFill>
              </a:rPr>
              <a:t>bmi</a:t>
            </a:r>
            <a:r>
              <a:rPr lang="en">
                <a:solidFill>
                  <a:schemeClr val="accent2"/>
                </a:solidFill>
              </a:rPr>
              <a:t> </a:t>
            </a:r>
            <a:r>
              <a:rPr lang="en"/>
              <a:t>is not statistically significant</a:t>
            </a:r>
            <a:endParaRPr/>
          </a:p>
        </p:txBody>
      </p:sp>
      <p:sp>
        <p:nvSpPr>
          <p:cNvPr id="182" name="Google Shape;182;p27"/>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Interpretation</a:t>
            </a:r>
            <a:endParaRPr/>
          </a:p>
        </p:txBody>
      </p:sp>
      <p:sp>
        <p:nvSpPr>
          <p:cNvPr id="188" name="Google Shape;188;p28"/>
          <p:cNvSpPr txBox="1"/>
          <p:nvPr>
            <p:ph idx="1" type="body"/>
          </p:nvPr>
        </p:nvSpPr>
        <p:spPr>
          <a:xfrm>
            <a:off x="66800" y="1008625"/>
            <a:ext cx="6700800" cy="41157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1" i="1" lang="en" sz="1400"/>
              <a:t>Age </a:t>
            </a:r>
            <a:r>
              <a:rPr lang="en" sz="1400"/>
              <a:t>(quantitative)</a:t>
            </a:r>
            <a:endParaRPr sz="1400"/>
          </a:p>
          <a:p>
            <a:pPr indent="-317500" lvl="1" marL="914400" rtl="0" algn="l">
              <a:lnSpc>
                <a:spcPct val="100000"/>
              </a:lnSpc>
              <a:spcBef>
                <a:spcPts val="120"/>
              </a:spcBef>
              <a:spcAft>
                <a:spcPts val="0"/>
              </a:spcAft>
              <a:buSzPts val="1400"/>
              <a:buChar char="○"/>
            </a:pPr>
            <a:r>
              <a:rPr lang="en"/>
              <a:t>An increase in age of 1 year is associated with </a:t>
            </a:r>
            <a:r>
              <a:rPr b="1" lang="en"/>
              <a:t>7.5%</a:t>
            </a:r>
            <a:r>
              <a:rPr lang="en"/>
              <a:t> increase in the odds of having a stroke when other variables stay fixed.</a:t>
            </a:r>
            <a:endParaRPr/>
          </a:p>
          <a:p>
            <a:pPr indent="-317500" lvl="0" marL="457200" rtl="0" algn="l">
              <a:lnSpc>
                <a:spcPct val="100000"/>
              </a:lnSpc>
              <a:spcBef>
                <a:spcPts val="120"/>
              </a:spcBef>
              <a:spcAft>
                <a:spcPts val="0"/>
              </a:spcAft>
              <a:buSzPts val="1400"/>
              <a:buChar char="●"/>
            </a:pPr>
            <a:r>
              <a:rPr b="1" i="1" lang="en" sz="1400"/>
              <a:t>Average glucose level </a:t>
            </a:r>
            <a:r>
              <a:rPr lang="en" sz="1400"/>
              <a:t>(quantitative)</a:t>
            </a:r>
            <a:endParaRPr sz="1400"/>
          </a:p>
          <a:p>
            <a:pPr indent="-317500" lvl="1" marL="914400" rtl="0" algn="l">
              <a:lnSpc>
                <a:spcPct val="100000"/>
              </a:lnSpc>
              <a:spcBef>
                <a:spcPts val="120"/>
              </a:spcBef>
              <a:spcAft>
                <a:spcPts val="0"/>
              </a:spcAft>
              <a:buSzPts val="1400"/>
              <a:buFont typeface="Times New Roman"/>
              <a:buChar char="○"/>
            </a:pPr>
            <a:r>
              <a:rPr lang="en"/>
              <a:t>1 unit increase in average glucose level is associated with </a:t>
            </a:r>
            <a:r>
              <a:rPr b="1" lang="en"/>
              <a:t>0.4%</a:t>
            </a:r>
            <a:r>
              <a:rPr lang="en"/>
              <a:t> increase in the odds of having a stroke when other variables stay fixed. </a:t>
            </a:r>
            <a:endParaRPr/>
          </a:p>
          <a:p>
            <a:pPr indent="-342900" lvl="0" marL="457200" rtl="0" algn="l">
              <a:lnSpc>
                <a:spcPct val="100000"/>
              </a:lnSpc>
              <a:spcBef>
                <a:spcPts val="120"/>
              </a:spcBef>
              <a:spcAft>
                <a:spcPts val="0"/>
              </a:spcAft>
              <a:buClr>
                <a:schemeClr val="dk2"/>
              </a:buClr>
              <a:buSzPts val="1800"/>
              <a:buChar char="●"/>
            </a:pPr>
            <a:r>
              <a:rPr b="1" i="1" lang="en">
                <a:solidFill>
                  <a:schemeClr val="dk2"/>
                </a:solidFill>
              </a:rPr>
              <a:t>Heart disease</a:t>
            </a:r>
            <a:r>
              <a:rPr b="1" lang="en">
                <a:solidFill>
                  <a:srgbClr val="000000"/>
                </a:solidFill>
              </a:rPr>
              <a:t> </a:t>
            </a:r>
            <a:r>
              <a:rPr lang="en" sz="1400"/>
              <a:t>(qualitative)</a:t>
            </a:r>
            <a:endParaRPr/>
          </a:p>
          <a:p>
            <a:pPr indent="-317500" lvl="1" marL="914400" rtl="0" algn="l">
              <a:lnSpc>
                <a:spcPct val="100000"/>
              </a:lnSpc>
              <a:spcBef>
                <a:spcPts val="120"/>
              </a:spcBef>
              <a:spcAft>
                <a:spcPts val="0"/>
              </a:spcAft>
              <a:buSzPts val="1400"/>
              <a:buFont typeface="Times New Roman"/>
              <a:buChar char="○"/>
            </a:pPr>
            <a:r>
              <a:rPr lang="en"/>
              <a:t>People with no heart disease have </a:t>
            </a:r>
            <a:r>
              <a:rPr b="1" lang="en" sz="1800">
                <a:solidFill>
                  <a:schemeClr val="dk2"/>
                </a:solidFill>
              </a:rPr>
              <a:t>46%</a:t>
            </a:r>
            <a:r>
              <a:rPr b="1" lang="en">
                <a:solidFill>
                  <a:srgbClr val="000000"/>
                </a:solidFill>
              </a:rPr>
              <a:t> </a:t>
            </a:r>
            <a:r>
              <a:rPr lang="en"/>
              <a:t>lower odds of having a stroke than people with heart disease when other variables stay fixed.</a:t>
            </a:r>
            <a:endParaRPr/>
          </a:p>
          <a:p>
            <a:pPr indent="-317500" lvl="0" marL="457200" rtl="0" algn="l">
              <a:lnSpc>
                <a:spcPct val="100000"/>
              </a:lnSpc>
              <a:spcBef>
                <a:spcPts val="120"/>
              </a:spcBef>
              <a:spcAft>
                <a:spcPts val="0"/>
              </a:spcAft>
              <a:buSzPts val="1400"/>
              <a:buChar char="●"/>
            </a:pPr>
            <a:r>
              <a:rPr b="1" i="1" lang="en" sz="1400"/>
              <a:t>Hypertension</a:t>
            </a:r>
            <a:r>
              <a:rPr b="1" lang="en" sz="1400"/>
              <a:t> </a:t>
            </a:r>
            <a:r>
              <a:rPr lang="en" sz="1400"/>
              <a:t>(qualitative)</a:t>
            </a:r>
            <a:endParaRPr sz="1400"/>
          </a:p>
          <a:p>
            <a:pPr indent="-317500" lvl="1" marL="914400" rtl="0" algn="l">
              <a:lnSpc>
                <a:spcPct val="100000"/>
              </a:lnSpc>
              <a:spcBef>
                <a:spcPts val="120"/>
              </a:spcBef>
              <a:spcAft>
                <a:spcPts val="0"/>
              </a:spcAft>
              <a:buSzPts val="1400"/>
              <a:buFont typeface="Times New Roman"/>
              <a:buChar char="○"/>
            </a:pPr>
            <a:r>
              <a:rPr lang="en"/>
              <a:t>People with no hypertension have </a:t>
            </a:r>
            <a:r>
              <a:rPr b="1" lang="en"/>
              <a:t>35.5%</a:t>
            </a:r>
            <a:r>
              <a:rPr lang="en"/>
              <a:t> lower odds of having a stroke than people with hypertension, when other variables stay fixed</a:t>
            </a:r>
            <a:r>
              <a:rPr i="1" lang="en"/>
              <a:t>.</a:t>
            </a:r>
            <a:endParaRPr/>
          </a:p>
          <a:p>
            <a:pPr indent="-342900" lvl="0" marL="457200" rtl="0" algn="l">
              <a:lnSpc>
                <a:spcPct val="100000"/>
              </a:lnSpc>
              <a:spcBef>
                <a:spcPts val="120"/>
              </a:spcBef>
              <a:spcAft>
                <a:spcPts val="0"/>
              </a:spcAft>
              <a:buClr>
                <a:schemeClr val="dk2"/>
              </a:buClr>
              <a:buSzPts val="1800"/>
              <a:buChar char="●"/>
            </a:pPr>
            <a:r>
              <a:rPr b="1" i="1" lang="en">
                <a:solidFill>
                  <a:schemeClr val="dk2"/>
                </a:solidFill>
              </a:rPr>
              <a:t>Smoking statu</a:t>
            </a:r>
            <a:r>
              <a:rPr b="1" i="1" lang="en">
                <a:solidFill>
                  <a:schemeClr val="dk2"/>
                </a:solidFill>
              </a:rPr>
              <a:t>s</a:t>
            </a:r>
            <a:r>
              <a:rPr b="1" lang="en">
                <a:solidFill>
                  <a:schemeClr val="dk2"/>
                </a:solidFill>
              </a:rPr>
              <a:t> </a:t>
            </a:r>
            <a:r>
              <a:rPr lang="en" sz="1400"/>
              <a:t>(qualitative)</a:t>
            </a:r>
            <a:endParaRPr/>
          </a:p>
          <a:p>
            <a:pPr indent="-317500" lvl="1" marL="914400" rtl="0" algn="l">
              <a:lnSpc>
                <a:spcPct val="100000"/>
              </a:lnSpc>
              <a:spcBef>
                <a:spcPts val="120"/>
              </a:spcBef>
              <a:spcAft>
                <a:spcPts val="120"/>
              </a:spcAft>
              <a:buSzPts val="1400"/>
              <a:buFont typeface="Times New Roman"/>
              <a:buChar char="○"/>
            </a:pPr>
            <a:r>
              <a:rPr lang="en"/>
              <a:t>People who </a:t>
            </a:r>
            <a:r>
              <a:rPr b="1" i="1" lang="en"/>
              <a:t>formerly smoked </a:t>
            </a:r>
            <a:r>
              <a:rPr lang="en"/>
              <a:t>or</a:t>
            </a:r>
            <a:r>
              <a:rPr b="1" i="1" lang="en"/>
              <a:t> never smoked</a:t>
            </a:r>
            <a:r>
              <a:rPr lang="en"/>
              <a:t> have at least</a:t>
            </a:r>
            <a:r>
              <a:rPr b="1" lang="en" sz="1800">
                <a:solidFill>
                  <a:srgbClr val="000000"/>
                </a:solidFill>
              </a:rPr>
              <a:t> </a:t>
            </a:r>
            <a:r>
              <a:rPr b="1" lang="en" sz="1800">
                <a:solidFill>
                  <a:schemeClr val="dk2"/>
                </a:solidFill>
              </a:rPr>
              <a:t>20%</a:t>
            </a:r>
            <a:r>
              <a:rPr lang="en" sz="1800"/>
              <a:t> </a:t>
            </a:r>
            <a:r>
              <a:rPr lang="en"/>
              <a:t>lower odds of having a stroke than people who </a:t>
            </a:r>
            <a:r>
              <a:rPr b="1" i="1" lang="en"/>
              <a:t>smoke</a:t>
            </a:r>
            <a:r>
              <a:rPr lang="en"/>
              <a:t> when other variables stay fixed</a:t>
            </a:r>
            <a:r>
              <a:rPr i="1" lang="en"/>
              <a:t>.</a:t>
            </a:r>
            <a:endParaRPr b="1"/>
          </a:p>
        </p:txBody>
      </p:sp>
      <p:pic>
        <p:nvPicPr>
          <p:cNvPr id="189" name="Google Shape;189;p28"/>
          <p:cNvPicPr preferRelativeResize="0"/>
          <p:nvPr/>
        </p:nvPicPr>
        <p:blipFill>
          <a:blip r:embed="rId3">
            <a:alphaModFix/>
          </a:blip>
          <a:stretch>
            <a:fillRect/>
          </a:stretch>
        </p:blipFill>
        <p:spPr>
          <a:xfrm>
            <a:off x="6767725" y="1153325"/>
            <a:ext cx="2010675" cy="3633725"/>
          </a:xfrm>
          <a:prstGeom prst="rect">
            <a:avLst/>
          </a:prstGeom>
          <a:noFill/>
          <a:ln>
            <a:noFill/>
          </a:ln>
        </p:spPr>
      </p:pic>
      <p:sp>
        <p:nvSpPr>
          <p:cNvPr id="190" name="Google Shape;190;p28"/>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Interpre</a:t>
            </a:r>
            <a:r>
              <a:rPr lang="en"/>
              <a:t>tation Cont.</a:t>
            </a:r>
            <a:endParaRPr/>
          </a:p>
        </p:txBody>
      </p:sp>
      <p:sp>
        <p:nvSpPr>
          <p:cNvPr id="196" name="Google Shape;19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1000"/>
              </a:spcBef>
              <a:spcAft>
                <a:spcPts val="0"/>
              </a:spcAft>
              <a:buClr>
                <a:srgbClr val="000000"/>
              </a:buClr>
              <a:buSzPts val="1600"/>
              <a:buFont typeface="Times New Roman"/>
              <a:buChar char="●"/>
            </a:pPr>
            <a:r>
              <a:rPr lang="en" sz="1600"/>
              <a:t>People who are </a:t>
            </a:r>
            <a:r>
              <a:rPr b="1" lang="en">
                <a:solidFill>
                  <a:schemeClr val="dk2"/>
                </a:solidFill>
              </a:rPr>
              <a:t>older</a:t>
            </a:r>
            <a:r>
              <a:rPr lang="en" sz="1600">
                <a:solidFill>
                  <a:srgbClr val="000000"/>
                </a:solidFill>
              </a:rPr>
              <a:t>, </a:t>
            </a:r>
            <a:r>
              <a:rPr b="1" lang="en">
                <a:solidFill>
                  <a:schemeClr val="dk2"/>
                </a:solidFill>
              </a:rPr>
              <a:t>have hypertension</a:t>
            </a:r>
            <a:r>
              <a:rPr lang="en" sz="1600">
                <a:solidFill>
                  <a:srgbClr val="000000"/>
                </a:solidFill>
              </a:rPr>
              <a:t>, </a:t>
            </a:r>
            <a:r>
              <a:rPr b="1" lang="en">
                <a:solidFill>
                  <a:schemeClr val="dk2"/>
                </a:solidFill>
              </a:rPr>
              <a:t>heart disease</a:t>
            </a:r>
            <a:r>
              <a:rPr lang="en" sz="1600">
                <a:solidFill>
                  <a:srgbClr val="000000"/>
                </a:solidFill>
              </a:rPr>
              <a:t>, </a:t>
            </a:r>
            <a:r>
              <a:rPr b="1" lang="en">
                <a:solidFill>
                  <a:schemeClr val="dk2"/>
                </a:solidFill>
              </a:rPr>
              <a:t>higher average glucose level </a:t>
            </a:r>
            <a:r>
              <a:rPr lang="en" sz="1600"/>
              <a:t>tend to have higher odds of having a stroke for the same other conditions</a:t>
            </a:r>
            <a:endParaRPr sz="1600"/>
          </a:p>
          <a:p>
            <a:pPr indent="-330200" lvl="0" marL="457200" rtl="0" algn="just">
              <a:lnSpc>
                <a:spcPct val="100000"/>
              </a:lnSpc>
              <a:spcBef>
                <a:spcPts val="1000"/>
              </a:spcBef>
              <a:spcAft>
                <a:spcPts val="0"/>
              </a:spcAft>
              <a:buClr>
                <a:srgbClr val="000000"/>
              </a:buClr>
              <a:buSzPts val="1600"/>
              <a:buFont typeface="Times New Roman"/>
              <a:buChar char="●"/>
            </a:pPr>
            <a:r>
              <a:rPr lang="en" sz="1600"/>
              <a:t>Impact of </a:t>
            </a:r>
            <a:r>
              <a:rPr b="1" lang="en" sz="1700">
                <a:solidFill>
                  <a:schemeClr val="dk2"/>
                </a:solidFill>
              </a:rPr>
              <a:t>formerly smoking</a:t>
            </a:r>
            <a:r>
              <a:rPr lang="en" sz="1600">
                <a:solidFill>
                  <a:srgbClr val="000000"/>
                </a:solidFill>
              </a:rPr>
              <a:t> </a:t>
            </a:r>
            <a:r>
              <a:rPr lang="en" sz="1600"/>
              <a:t>on the response is almost the same as</a:t>
            </a:r>
            <a:r>
              <a:rPr lang="en" sz="1600">
                <a:solidFill>
                  <a:srgbClr val="000000"/>
                </a:solidFill>
              </a:rPr>
              <a:t> </a:t>
            </a:r>
            <a:r>
              <a:rPr b="1" lang="en">
                <a:solidFill>
                  <a:schemeClr val="dk2"/>
                </a:solidFill>
              </a:rPr>
              <a:t>never smoked </a:t>
            </a:r>
            <a:r>
              <a:rPr lang="en" sz="1600"/>
              <a:t>when other variables remain fixed</a:t>
            </a:r>
            <a:endParaRPr sz="1600"/>
          </a:p>
          <a:p>
            <a:pPr indent="0" lvl="0" marL="0" rtl="0" algn="just">
              <a:lnSpc>
                <a:spcPct val="100000"/>
              </a:lnSpc>
              <a:spcBef>
                <a:spcPts val="1000"/>
              </a:spcBef>
              <a:spcAft>
                <a:spcPts val="1000"/>
              </a:spcAft>
              <a:buNone/>
            </a:pPr>
            <a:r>
              <a:t/>
            </a:r>
            <a:endParaRPr sz="1600">
              <a:solidFill>
                <a:srgbClr val="000000"/>
              </a:solidFill>
              <a:latin typeface="Times New Roman"/>
              <a:ea typeface="Times New Roman"/>
              <a:cs typeface="Times New Roman"/>
              <a:sym typeface="Times New Roman"/>
            </a:endParaRPr>
          </a:p>
        </p:txBody>
      </p:sp>
      <p:sp>
        <p:nvSpPr>
          <p:cNvPr id="197" name="Google Shape;197;p29"/>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510450" y="2237875"/>
            <a:ext cx="8123100" cy="13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Uns</a:t>
            </a:r>
            <a:r>
              <a:rPr lang="en"/>
              <a:t>upervised Learning </a:t>
            </a:r>
            <a:endParaRPr/>
          </a:p>
          <a:p>
            <a:pPr indent="0" lvl="0" marL="0" rtl="0" algn="ctr">
              <a:spcBef>
                <a:spcPts val="0"/>
              </a:spcBef>
              <a:spcAft>
                <a:spcPts val="0"/>
              </a:spcAft>
              <a:buNone/>
            </a:pPr>
            <a:r>
              <a:rPr lang="en"/>
              <a:t>- Cluster Analysis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a:t>
            </a:r>
            <a:endParaRPr/>
          </a:p>
        </p:txBody>
      </p:sp>
      <p:sp>
        <p:nvSpPr>
          <p:cNvPr id="208" name="Google Shape;208;p31"/>
          <p:cNvSpPr txBox="1"/>
          <p:nvPr>
            <p:ph idx="1" type="body"/>
          </p:nvPr>
        </p:nvSpPr>
        <p:spPr>
          <a:xfrm>
            <a:off x="311700" y="1250450"/>
            <a:ext cx="8520600" cy="3389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Cluster Analysis technique</a:t>
            </a:r>
            <a:endParaRPr/>
          </a:p>
          <a:p>
            <a:pPr indent="-342900" lvl="0" marL="457200" rtl="0" algn="l">
              <a:lnSpc>
                <a:spcPct val="115000"/>
              </a:lnSpc>
              <a:spcBef>
                <a:spcPts val="0"/>
              </a:spcBef>
              <a:spcAft>
                <a:spcPts val="0"/>
              </a:spcAft>
              <a:buSzPts val="1800"/>
              <a:buChar char="●"/>
            </a:pPr>
            <a:r>
              <a:rPr lang="en"/>
              <a:t>Variables used to make clusters</a:t>
            </a:r>
            <a:endParaRPr/>
          </a:p>
          <a:p>
            <a:pPr indent="-317500" lvl="1" marL="914400" rtl="0" algn="l">
              <a:lnSpc>
                <a:spcPct val="115000"/>
              </a:lnSpc>
              <a:spcBef>
                <a:spcPts val="0"/>
              </a:spcBef>
              <a:spcAft>
                <a:spcPts val="0"/>
              </a:spcAft>
              <a:buSzPts val="1400"/>
              <a:buChar char="○"/>
            </a:pPr>
            <a:r>
              <a:rPr lang="en"/>
              <a:t>Age, average glucose level, bmi (body mass index)</a:t>
            </a:r>
            <a:endParaRPr/>
          </a:p>
          <a:p>
            <a:pPr indent="-342900" lvl="0" marL="457200" rtl="0" algn="l">
              <a:lnSpc>
                <a:spcPct val="115000"/>
              </a:lnSpc>
              <a:spcBef>
                <a:spcPts val="0"/>
              </a:spcBef>
              <a:spcAft>
                <a:spcPts val="0"/>
              </a:spcAft>
              <a:buSzPts val="1800"/>
              <a:buChar char="●"/>
            </a:pPr>
            <a:r>
              <a:rPr lang="en"/>
              <a:t>Linkage Criterion</a:t>
            </a:r>
            <a:endParaRPr/>
          </a:p>
          <a:p>
            <a:pPr indent="-317500" lvl="1" marL="914400" rtl="0" algn="l">
              <a:lnSpc>
                <a:spcPct val="115000"/>
              </a:lnSpc>
              <a:spcBef>
                <a:spcPts val="0"/>
              </a:spcBef>
              <a:spcAft>
                <a:spcPts val="0"/>
              </a:spcAft>
              <a:buSzPts val="1400"/>
              <a:buChar char="○"/>
            </a:pPr>
            <a:r>
              <a:rPr lang="en"/>
              <a:t>Average Linkage</a:t>
            </a:r>
            <a:endParaRPr/>
          </a:p>
          <a:p>
            <a:pPr indent="-342900" lvl="0" marL="457200" rtl="0" algn="l">
              <a:lnSpc>
                <a:spcPct val="115000"/>
              </a:lnSpc>
              <a:spcBef>
                <a:spcPts val="0"/>
              </a:spcBef>
              <a:spcAft>
                <a:spcPts val="0"/>
              </a:spcAft>
              <a:buSzPts val="1800"/>
              <a:buChar char="●"/>
            </a:pPr>
            <a:r>
              <a:rPr lang="en"/>
              <a:t>Method</a:t>
            </a:r>
            <a:endParaRPr/>
          </a:p>
          <a:p>
            <a:pPr indent="-317500" lvl="1" marL="914400" rtl="0" algn="l">
              <a:lnSpc>
                <a:spcPct val="115000"/>
              </a:lnSpc>
              <a:spcBef>
                <a:spcPts val="0"/>
              </a:spcBef>
              <a:spcAft>
                <a:spcPts val="0"/>
              </a:spcAft>
              <a:buSzPts val="1400"/>
              <a:buChar char="○"/>
            </a:pPr>
            <a:r>
              <a:rPr lang="en"/>
              <a:t>Agglomerative Hierarchical Clustering </a:t>
            </a:r>
            <a:endParaRPr/>
          </a:p>
          <a:p>
            <a:pPr indent="-342900" lvl="0" marL="457200" rtl="0" algn="l">
              <a:lnSpc>
                <a:spcPct val="115000"/>
              </a:lnSpc>
              <a:spcBef>
                <a:spcPts val="0"/>
              </a:spcBef>
              <a:spcAft>
                <a:spcPts val="0"/>
              </a:spcAft>
              <a:buSzPts val="1800"/>
              <a:buChar char="●"/>
            </a:pPr>
            <a:r>
              <a:rPr lang="en"/>
              <a:t>Va</a:t>
            </a:r>
            <a:r>
              <a:rPr lang="en"/>
              <a:t>lidation Variable</a:t>
            </a:r>
            <a:endParaRPr/>
          </a:p>
          <a:p>
            <a:pPr indent="-317500" lvl="1" marL="914400" rtl="0" algn="l">
              <a:lnSpc>
                <a:spcPct val="115000"/>
              </a:lnSpc>
              <a:spcBef>
                <a:spcPts val="0"/>
              </a:spcBef>
              <a:spcAft>
                <a:spcPts val="0"/>
              </a:spcAft>
              <a:buSzPts val="1400"/>
              <a:buChar char="○"/>
            </a:pPr>
            <a:r>
              <a:rPr lang="en"/>
              <a:t>Whether people had strokes or not</a:t>
            </a:r>
            <a:endParaRPr/>
          </a:p>
        </p:txBody>
      </p:sp>
      <p:sp>
        <p:nvSpPr>
          <p:cNvPr id="209" name="Google Shape;209;p31"/>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Introduction </a:t>
            </a:r>
            <a:endParaRPr>
              <a:highlight>
                <a:srgbClr val="FFFF00"/>
              </a:highlight>
            </a:endParaRPr>
          </a:p>
          <a:p>
            <a:pPr indent="-342900" lvl="0" marL="457200" rtl="0" algn="l">
              <a:lnSpc>
                <a:spcPct val="150000"/>
              </a:lnSpc>
              <a:spcBef>
                <a:spcPts val="0"/>
              </a:spcBef>
              <a:spcAft>
                <a:spcPts val="0"/>
              </a:spcAft>
              <a:buSzPts val="1800"/>
              <a:buChar char="●"/>
            </a:pPr>
            <a:r>
              <a:rPr lang="en"/>
              <a:t>Data Characteristics </a:t>
            </a:r>
            <a:endParaRPr>
              <a:highlight>
                <a:srgbClr val="FFFF00"/>
              </a:highlight>
            </a:endParaRPr>
          </a:p>
          <a:p>
            <a:pPr indent="-342900" lvl="0" marL="457200" rtl="0" algn="l">
              <a:lnSpc>
                <a:spcPct val="150000"/>
              </a:lnSpc>
              <a:spcBef>
                <a:spcPts val="0"/>
              </a:spcBef>
              <a:spcAft>
                <a:spcPts val="0"/>
              </a:spcAft>
              <a:buSzPts val="1800"/>
              <a:buChar char="●"/>
            </a:pPr>
            <a:r>
              <a:rPr lang="en"/>
              <a:t>Supervised Learning </a:t>
            </a:r>
            <a:endParaRPr>
              <a:highlight>
                <a:srgbClr val="FFFF00"/>
              </a:highlight>
            </a:endParaRPr>
          </a:p>
          <a:p>
            <a:pPr indent="-317500" lvl="1" marL="914400" rtl="0" algn="l">
              <a:lnSpc>
                <a:spcPct val="150000"/>
              </a:lnSpc>
              <a:spcBef>
                <a:spcPts val="0"/>
              </a:spcBef>
              <a:spcAft>
                <a:spcPts val="0"/>
              </a:spcAft>
              <a:buSzPts val="1400"/>
              <a:buChar char="○"/>
            </a:pPr>
            <a:r>
              <a:rPr lang="en"/>
              <a:t>Logistics Regression</a:t>
            </a:r>
            <a:endParaRPr/>
          </a:p>
          <a:p>
            <a:pPr indent="-342900" lvl="0" marL="457200" rtl="0" algn="l">
              <a:lnSpc>
                <a:spcPct val="150000"/>
              </a:lnSpc>
              <a:spcBef>
                <a:spcPts val="0"/>
              </a:spcBef>
              <a:spcAft>
                <a:spcPts val="0"/>
              </a:spcAft>
              <a:buSzPts val="1800"/>
              <a:buChar char="●"/>
            </a:pPr>
            <a:r>
              <a:rPr lang="en"/>
              <a:t>Unsupervised Learning </a:t>
            </a:r>
            <a:endParaRPr>
              <a:highlight>
                <a:srgbClr val="FFFF00"/>
              </a:highlight>
            </a:endParaRPr>
          </a:p>
          <a:p>
            <a:pPr indent="-317500" lvl="1" marL="914400" rtl="0" algn="l">
              <a:lnSpc>
                <a:spcPct val="150000"/>
              </a:lnSpc>
              <a:spcBef>
                <a:spcPts val="0"/>
              </a:spcBef>
              <a:spcAft>
                <a:spcPts val="0"/>
              </a:spcAft>
              <a:buSzPts val="1400"/>
              <a:buChar char="○"/>
            </a:pPr>
            <a:r>
              <a:rPr lang="en"/>
              <a:t>Cluster Analysis</a:t>
            </a:r>
            <a:endParaRPr/>
          </a:p>
          <a:p>
            <a:pPr indent="-342900" lvl="0" marL="457200" rtl="0" algn="l">
              <a:lnSpc>
                <a:spcPct val="150000"/>
              </a:lnSpc>
              <a:spcBef>
                <a:spcPts val="0"/>
              </a:spcBef>
              <a:spcAft>
                <a:spcPts val="0"/>
              </a:spcAft>
              <a:buSzPts val="1800"/>
              <a:buChar char="●"/>
            </a:pPr>
            <a:r>
              <a:rPr lang="en"/>
              <a:t>Discoveries</a:t>
            </a:r>
            <a:r>
              <a:rPr lang="en"/>
              <a:t> &amp; Limitations</a:t>
            </a:r>
            <a:endParaRPr>
              <a:highlight>
                <a:srgbClr val="FFFF00"/>
              </a:highlight>
            </a:endParaRPr>
          </a:p>
        </p:txBody>
      </p:sp>
      <p:pic>
        <p:nvPicPr>
          <p:cNvPr id="67" name="Google Shape;67;p14"/>
          <p:cNvPicPr preferRelativeResize="0"/>
          <p:nvPr/>
        </p:nvPicPr>
        <p:blipFill rotWithShape="1">
          <a:blip r:embed="rId3">
            <a:alphaModFix/>
          </a:blip>
          <a:srcRect b="2978" l="0" r="0" t="0"/>
          <a:stretch/>
        </p:blipFill>
        <p:spPr>
          <a:xfrm>
            <a:off x="4572000" y="1173312"/>
            <a:ext cx="3843825" cy="2796870"/>
          </a:xfrm>
          <a:prstGeom prst="rect">
            <a:avLst/>
          </a:prstGeom>
          <a:noFill/>
          <a:ln>
            <a:noFill/>
          </a:ln>
        </p:spPr>
      </p:pic>
      <p:sp>
        <p:nvSpPr>
          <p:cNvPr id="68" name="Google Shape;68;p14"/>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35725" y="369650"/>
            <a:ext cx="3150000" cy="6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Jumps</a:t>
            </a:r>
            <a:endParaRPr/>
          </a:p>
        </p:txBody>
      </p:sp>
      <p:sp>
        <p:nvSpPr>
          <p:cNvPr id="215" name="Google Shape;215;p32"/>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32"/>
          <p:cNvGrpSpPr/>
          <p:nvPr/>
        </p:nvGrpSpPr>
        <p:grpSpPr>
          <a:xfrm>
            <a:off x="2110216" y="1269193"/>
            <a:ext cx="4923571" cy="3166618"/>
            <a:chOff x="1155179" y="1269193"/>
            <a:chExt cx="4923571" cy="3166618"/>
          </a:xfrm>
        </p:grpSpPr>
        <p:pic>
          <p:nvPicPr>
            <p:cNvPr id="217" name="Google Shape;217;p32"/>
            <p:cNvPicPr preferRelativeResize="0"/>
            <p:nvPr/>
          </p:nvPicPr>
          <p:blipFill rotWithShape="1">
            <a:blip r:embed="rId3">
              <a:alphaModFix/>
            </a:blip>
            <a:srcRect b="0" l="50236" r="0" t="50009"/>
            <a:stretch/>
          </p:blipFill>
          <p:spPr>
            <a:xfrm>
              <a:off x="4305150" y="2019975"/>
              <a:ext cx="1773525" cy="2415825"/>
            </a:xfrm>
            <a:prstGeom prst="rect">
              <a:avLst/>
            </a:prstGeom>
            <a:noFill/>
            <a:ln>
              <a:noFill/>
            </a:ln>
          </p:spPr>
        </p:pic>
        <p:grpSp>
          <p:nvGrpSpPr>
            <p:cNvPr id="218" name="Google Shape;218;p32"/>
            <p:cNvGrpSpPr/>
            <p:nvPr/>
          </p:nvGrpSpPr>
          <p:grpSpPr>
            <a:xfrm>
              <a:off x="1155179" y="1269193"/>
              <a:ext cx="3149961" cy="3166618"/>
              <a:chOff x="1422400" y="567800"/>
              <a:chExt cx="2586175" cy="2521393"/>
            </a:xfrm>
          </p:grpSpPr>
          <p:pic>
            <p:nvPicPr>
              <p:cNvPr id="219" name="Google Shape;219;p32"/>
              <p:cNvPicPr preferRelativeResize="0"/>
              <p:nvPr/>
            </p:nvPicPr>
            <p:blipFill rotWithShape="1">
              <a:blip r:embed="rId4">
                <a:alphaModFix/>
              </a:blip>
              <a:srcRect b="87134" l="0" r="0" t="0"/>
              <a:stretch/>
            </p:blipFill>
            <p:spPr>
              <a:xfrm>
                <a:off x="1422400" y="567800"/>
                <a:ext cx="2586175" cy="578900"/>
              </a:xfrm>
              <a:prstGeom prst="rect">
                <a:avLst/>
              </a:prstGeom>
              <a:noFill/>
              <a:ln>
                <a:noFill/>
              </a:ln>
            </p:spPr>
          </p:pic>
          <p:pic>
            <p:nvPicPr>
              <p:cNvPr id="220" name="Google Shape;220;p32"/>
              <p:cNvPicPr preferRelativeResize="0"/>
              <p:nvPr/>
            </p:nvPicPr>
            <p:blipFill rotWithShape="1">
              <a:blip r:embed="rId4">
                <a:alphaModFix/>
              </a:blip>
              <a:srcRect b="0" l="0" r="0" t="56827"/>
              <a:stretch/>
            </p:blipFill>
            <p:spPr>
              <a:xfrm>
                <a:off x="1422400" y="1146693"/>
                <a:ext cx="2586175" cy="1942500"/>
              </a:xfrm>
              <a:prstGeom prst="rect">
                <a:avLst/>
              </a:prstGeom>
              <a:noFill/>
              <a:ln>
                <a:noFill/>
              </a:ln>
            </p:spPr>
          </p:pic>
        </p:grpSp>
        <p:sp>
          <p:nvSpPr>
            <p:cNvPr id="221" name="Google Shape;221;p32"/>
            <p:cNvSpPr txBox="1"/>
            <p:nvPr/>
          </p:nvSpPr>
          <p:spPr>
            <a:xfrm>
              <a:off x="4386450" y="1522450"/>
              <a:ext cx="1692300" cy="2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Proxima Nova"/>
                  <a:ea typeface="Proxima Nova"/>
                  <a:cs typeface="Proxima Nova"/>
                  <a:sym typeface="Proxima Nova"/>
                </a:rPr>
                <a:t>Calculated </a:t>
              </a:r>
              <a:r>
                <a:rPr lang="en" sz="1200">
                  <a:solidFill>
                    <a:schemeClr val="accent3"/>
                  </a:solidFill>
                  <a:latin typeface="Proxima Nova"/>
                  <a:ea typeface="Proxima Nova"/>
                  <a:cs typeface="Proxima Nova"/>
                  <a:sym typeface="Proxima Nova"/>
                </a:rPr>
                <a:t>Difference</a:t>
              </a:r>
              <a:endParaRPr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 sz="1200">
                  <a:solidFill>
                    <a:schemeClr val="accent3"/>
                  </a:solidFill>
                  <a:latin typeface="Proxima Nova"/>
                  <a:ea typeface="Proxima Nova"/>
                  <a:cs typeface="Proxima Nova"/>
                  <a:sym typeface="Proxima Nova"/>
                </a:rPr>
                <a:t>Between each cluster</a:t>
              </a:r>
              <a:endParaRPr sz="1200">
                <a:solidFill>
                  <a:schemeClr val="accent3"/>
                </a:solidFill>
                <a:latin typeface="Proxima Nova"/>
                <a:ea typeface="Proxima Nova"/>
                <a:cs typeface="Proxima Nova"/>
                <a:sym typeface="Proxima Nova"/>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55650" y="414050"/>
            <a:ext cx="8432700" cy="6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best Cluster Configuration</a:t>
            </a:r>
            <a:endParaRPr/>
          </a:p>
        </p:txBody>
      </p:sp>
      <p:sp>
        <p:nvSpPr>
          <p:cNvPr id="227" name="Google Shape;227;p33"/>
          <p:cNvSpPr txBox="1"/>
          <p:nvPr/>
        </p:nvSpPr>
        <p:spPr>
          <a:xfrm>
            <a:off x="165600" y="1273938"/>
            <a:ext cx="8691900" cy="19968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The 3-cluster and 2-cluster configurations are almost the same </a:t>
            </a:r>
            <a:endParaRPr sz="1600">
              <a:solidFill>
                <a:schemeClr val="accent3"/>
              </a:solidFill>
              <a:latin typeface="Proxima Nova"/>
              <a:ea typeface="Proxima Nova"/>
              <a:cs typeface="Proxima Nova"/>
              <a:sym typeface="Proxima Nova"/>
            </a:endParaRPr>
          </a:p>
          <a:p>
            <a:pPr indent="-330200" lvl="0" marL="457200" rtl="0" algn="just">
              <a:spcBef>
                <a:spcPts val="110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N</a:t>
            </a:r>
            <a:r>
              <a:rPr lang="en" sz="1600">
                <a:solidFill>
                  <a:schemeClr val="accent3"/>
                </a:solidFill>
                <a:latin typeface="Proxima Nova"/>
                <a:ea typeface="Proxima Nova"/>
                <a:cs typeface="Proxima Nova"/>
                <a:sym typeface="Proxima Nova"/>
              </a:rPr>
              <a:t>ot satisfied with using these as our final configuration</a:t>
            </a:r>
            <a:endParaRPr sz="1600">
              <a:solidFill>
                <a:schemeClr val="accent3"/>
              </a:solidFill>
              <a:latin typeface="Proxima Nova"/>
              <a:ea typeface="Proxima Nova"/>
              <a:cs typeface="Proxima Nova"/>
              <a:sym typeface="Proxima Nova"/>
            </a:endParaRPr>
          </a:p>
          <a:p>
            <a:pPr indent="-317500" lvl="1" marL="914400" rtl="0" algn="just">
              <a:spcBef>
                <a:spcPts val="110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Clusters 1 and 2 in both cluster configurations have a wide range of values for several variables </a:t>
            </a:r>
            <a:endParaRPr>
              <a:solidFill>
                <a:schemeClr val="accent3"/>
              </a:solidFill>
              <a:latin typeface="Proxima Nova"/>
              <a:ea typeface="Proxima Nova"/>
              <a:cs typeface="Proxima Nova"/>
              <a:sym typeface="Proxima Nova"/>
            </a:endParaRPr>
          </a:p>
          <a:p>
            <a:pPr indent="-330200" lvl="0" marL="457200" rtl="0" algn="just">
              <a:spcBef>
                <a:spcPts val="1100"/>
              </a:spcBef>
              <a:spcAft>
                <a:spcPts val="0"/>
              </a:spcAft>
              <a:buClr>
                <a:schemeClr val="accent3"/>
              </a:buClr>
              <a:buSzPts val="1600"/>
              <a:buFont typeface="Proxima Nova"/>
              <a:buChar char="●"/>
            </a:pPr>
            <a:r>
              <a:rPr b="1" lang="en" sz="1800">
                <a:solidFill>
                  <a:schemeClr val="dk2"/>
                </a:solidFill>
                <a:latin typeface="Proxima Nova"/>
                <a:ea typeface="Proxima Nova"/>
                <a:cs typeface="Proxima Nova"/>
                <a:sym typeface="Proxima Nova"/>
              </a:rPr>
              <a:t>7 cluster configuration </a:t>
            </a:r>
            <a:r>
              <a:rPr lang="en" sz="1600">
                <a:solidFill>
                  <a:schemeClr val="accent3"/>
                </a:solidFill>
                <a:latin typeface="Proxima Nova"/>
                <a:ea typeface="Proxima Nova"/>
                <a:cs typeface="Proxima Nova"/>
                <a:sym typeface="Proxima Nova"/>
              </a:rPr>
              <a:t>seems to be most reasonable</a:t>
            </a:r>
            <a:endParaRPr sz="1600">
              <a:solidFill>
                <a:schemeClr val="accent3"/>
              </a:solidFill>
              <a:latin typeface="Proxima Nova"/>
              <a:ea typeface="Proxima Nova"/>
              <a:cs typeface="Proxima Nova"/>
              <a:sym typeface="Proxima Nova"/>
            </a:endParaRPr>
          </a:p>
          <a:p>
            <a:pPr indent="-317500" lvl="1" marL="914400" rtl="0" algn="just">
              <a:spcBef>
                <a:spcPts val="1100"/>
              </a:spcBef>
              <a:spcAft>
                <a:spcPts val="110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More specific clusters with narrower value ranges</a:t>
            </a:r>
            <a:endParaRPr>
              <a:solidFill>
                <a:schemeClr val="accent3"/>
              </a:solidFill>
              <a:latin typeface="Proxima Nova"/>
              <a:ea typeface="Proxima Nova"/>
              <a:cs typeface="Proxima Nova"/>
              <a:sym typeface="Proxima Nova"/>
            </a:endParaRPr>
          </a:p>
        </p:txBody>
      </p:sp>
      <p:pic>
        <p:nvPicPr>
          <p:cNvPr id="228" name="Google Shape;228;p33"/>
          <p:cNvPicPr preferRelativeResize="0"/>
          <p:nvPr/>
        </p:nvPicPr>
        <p:blipFill rotWithShape="1">
          <a:blip r:embed="rId3">
            <a:alphaModFix/>
          </a:blip>
          <a:srcRect b="0" l="0" r="0" t="13179"/>
          <a:stretch/>
        </p:blipFill>
        <p:spPr>
          <a:xfrm>
            <a:off x="263275" y="3128500"/>
            <a:ext cx="4227150" cy="1763375"/>
          </a:xfrm>
          <a:prstGeom prst="rect">
            <a:avLst/>
          </a:prstGeom>
          <a:noFill/>
          <a:ln>
            <a:noFill/>
          </a:ln>
        </p:spPr>
      </p:pic>
      <p:pic>
        <p:nvPicPr>
          <p:cNvPr id="229" name="Google Shape;229;p33"/>
          <p:cNvPicPr preferRelativeResize="0"/>
          <p:nvPr/>
        </p:nvPicPr>
        <p:blipFill rotWithShape="1">
          <a:blip r:embed="rId4">
            <a:alphaModFix/>
          </a:blip>
          <a:srcRect b="0" l="0" r="0" t="15297"/>
          <a:stretch/>
        </p:blipFill>
        <p:spPr>
          <a:xfrm>
            <a:off x="4630350" y="3373327"/>
            <a:ext cx="4227150" cy="1356025"/>
          </a:xfrm>
          <a:prstGeom prst="rect">
            <a:avLst/>
          </a:prstGeom>
          <a:noFill/>
          <a:ln>
            <a:noFill/>
          </a:ln>
        </p:spPr>
      </p:pic>
      <p:sp>
        <p:nvSpPr>
          <p:cNvPr id="230" name="Google Shape;230;p33"/>
          <p:cNvSpPr/>
          <p:nvPr/>
        </p:nvSpPr>
        <p:spPr>
          <a:xfrm>
            <a:off x="320350" y="4434975"/>
            <a:ext cx="4113000" cy="4569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284500" y="427550"/>
            <a:ext cx="350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Observations</a:t>
            </a:r>
            <a:endParaRPr/>
          </a:p>
        </p:txBody>
      </p:sp>
      <p:sp>
        <p:nvSpPr>
          <p:cNvPr id="237" name="Google Shape;237;p34"/>
          <p:cNvSpPr txBox="1"/>
          <p:nvPr>
            <p:ph idx="1" type="body"/>
          </p:nvPr>
        </p:nvSpPr>
        <p:spPr>
          <a:xfrm>
            <a:off x="59950" y="1064825"/>
            <a:ext cx="4290000" cy="44598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2 age groups</a:t>
            </a:r>
            <a:endParaRPr sz="1600"/>
          </a:p>
          <a:p>
            <a:pPr indent="-317500" lvl="1" marL="914400" rtl="0" algn="l">
              <a:lnSpc>
                <a:spcPct val="100000"/>
              </a:lnSpc>
              <a:spcBef>
                <a:spcPts val="1100"/>
              </a:spcBef>
              <a:spcAft>
                <a:spcPts val="0"/>
              </a:spcAft>
              <a:buSzPts val="1400"/>
              <a:buChar char="○"/>
            </a:pPr>
            <a:r>
              <a:rPr lang="en" sz="1400"/>
              <a:t>younger people (10-50 years old) </a:t>
            </a:r>
            <a:endParaRPr sz="1400"/>
          </a:p>
          <a:p>
            <a:pPr indent="-317500" lvl="1" marL="914400" rtl="0" algn="l">
              <a:lnSpc>
                <a:spcPct val="100000"/>
              </a:lnSpc>
              <a:spcBef>
                <a:spcPts val="0"/>
              </a:spcBef>
              <a:spcAft>
                <a:spcPts val="0"/>
              </a:spcAft>
              <a:buSzPts val="1400"/>
              <a:buChar char="○"/>
            </a:pPr>
            <a:r>
              <a:rPr lang="en" sz="1400"/>
              <a:t>older people (51-82 years old)</a:t>
            </a:r>
            <a:endParaRPr sz="1400"/>
          </a:p>
          <a:p>
            <a:pPr indent="-317500" lvl="0" marL="457200" rtl="0" algn="l">
              <a:lnSpc>
                <a:spcPct val="100000"/>
              </a:lnSpc>
              <a:spcBef>
                <a:spcPts val="1000"/>
              </a:spcBef>
              <a:spcAft>
                <a:spcPts val="0"/>
              </a:spcAft>
              <a:buSzPts val="1400"/>
              <a:buChar char="●"/>
            </a:pPr>
            <a:r>
              <a:rPr b="1" lang="en" sz="1400"/>
              <a:t>Cluster 1:</a:t>
            </a:r>
            <a:r>
              <a:rPr lang="en" sz="1400"/>
              <a:t> younger people with </a:t>
            </a:r>
            <a:r>
              <a:rPr b="1" lang="en" sz="1600">
                <a:solidFill>
                  <a:schemeClr val="dk2"/>
                </a:solidFill>
              </a:rPr>
              <a:t>slightly low </a:t>
            </a:r>
            <a:r>
              <a:rPr lang="en" sz="1400"/>
              <a:t>average glucose level and </a:t>
            </a:r>
            <a:r>
              <a:rPr b="1" lang="en" sz="1600">
                <a:solidFill>
                  <a:schemeClr val="dk2"/>
                </a:solidFill>
              </a:rPr>
              <a:t>overweight</a:t>
            </a:r>
            <a:r>
              <a:rPr lang="en" sz="1400"/>
              <a:t> bmi </a:t>
            </a:r>
            <a:endParaRPr sz="1400"/>
          </a:p>
          <a:p>
            <a:pPr indent="-317500" lvl="0" marL="457200" rtl="0" algn="l">
              <a:lnSpc>
                <a:spcPct val="100000"/>
              </a:lnSpc>
              <a:spcBef>
                <a:spcPts val="1100"/>
              </a:spcBef>
              <a:spcAft>
                <a:spcPts val="0"/>
              </a:spcAft>
              <a:buSzPts val="1400"/>
              <a:buChar char="●"/>
            </a:pPr>
            <a:r>
              <a:rPr b="1" lang="en" sz="1400"/>
              <a:t>Cluster 2</a:t>
            </a:r>
            <a:r>
              <a:rPr lang="en" sz="1400"/>
              <a:t>: younger people with </a:t>
            </a:r>
            <a:r>
              <a:rPr b="1" lang="en" sz="1600">
                <a:solidFill>
                  <a:schemeClr val="dk2"/>
                </a:solidFill>
              </a:rPr>
              <a:t>medium</a:t>
            </a:r>
            <a:r>
              <a:rPr lang="en" sz="1400"/>
              <a:t> average glucose level and </a:t>
            </a:r>
            <a:r>
              <a:rPr b="1" lang="en" sz="1600">
                <a:solidFill>
                  <a:schemeClr val="dk2"/>
                </a:solidFill>
              </a:rPr>
              <a:t>overweight</a:t>
            </a:r>
            <a:r>
              <a:rPr lang="en" sz="1400"/>
              <a:t> bmi</a:t>
            </a:r>
            <a:endParaRPr sz="1400"/>
          </a:p>
          <a:p>
            <a:pPr indent="-317500" lvl="0" marL="457200" rtl="0" algn="l">
              <a:lnSpc>
                <a:spcPct val="100000"/>
              </a:lnSpc>
              <a:spcBef>
                <a:spcPts val="1100"/>
              </a:spcBef>
              <a:spcAft>
                <a:spcPts val="0"/>
              </a:spcAft>
              <a:buSzPts val="1400"/>
              <a:buChar char="●"/>
            </a:pPr>
            <a:r>
              <a:rPr b="1" lang="en" sz="1400"/>
              <a:t>Cluster 3</a:t>
            </a:r>
            <a:r>
              <a:rPr lang="en" sz="1400"/>
              <a:t>: older people with </a:t>
            </a:r>
            <a:r>
              <a:rPr b="1" lang="en" sz="1600">
                <a:solidFill>
                  <a:schemeClr val="dk2"/>
                </a:solidFill>
              </a:rPr>
              <a:t>high</a:t>
            </a:r>
            <a:r>
              <a:rPr lang="en" sz="1400"/>
              <a:t> average glucose level and </a:t>
            </a:r>
            <a:r>
              <a:rPr b="1" lang="en" sz="1600">
                <a:solidFill>
                  <a:schemeClr val="dk2"/>
                </a:solidFill>
              </a:rPr>
              <a:t>obese</a:t>
            </a:r>
            <a:r>
              <a:rPr lang="en" sz="1400"/>
              <a:t> bmi. </a:t>
            </a:r>
            <a:endParaRPr sz="1400"/>
          </a:p>
          <a:p>
            <a:pPr indent="-317500" lvl="0" marL="457200" rtl="0" algn="l">
              <a:lnSpc>
                <a:spcPct val="100000"/>
              </a:lnSpc>
              <a:spcBef>
                <a:spcPts val="1100"/>
              </a:spcBef>
              <a:spcAft>
                <a:spcPts val="0"/>
              </a:spcAft>
              <a:buSzPts val="1400"/>
              <a:buChar char="●"/>
            </a:pPr>
            <a:r>
              <a:rPr b="1" lang="en" sz="1400"/>
              <a:t>Cluster 4</a:t>
            </a:r>
            <a:r>
              <a:rPr lang="en" sz="1400"/>
              <a:t>: younger people with </a:t>
            </a:r>
            <a:r>
              <a:rPr b="1" lang="en" sz="1600">
                <a:solidFill>
                  <a:schemeClr val="dk2"/>
                </a:solidFill>
              </a:rPr>
              <a:t>very high </a:t>
            </a:r>
            <a:r>
              <a:rPr lang="en" sz="1400"/>
              <a:t>average glucose level and </a:t>
            </a:r>
            <a:r>
              <a:rPr b="1" lang="en" sz="1600">
                <a:solidFill>
                  <a:schemeClr val="dk2"/>
                </a:solidFill>
              </a:rPr>
              <a:t>obese</a:t>
            </a:r>
            <a:r>
              <a:rPr lang="en" sz="1400"/>
              <a:t> bmi</a:t>
            </a:r>
            <a:endParaRPr sz="1400"/>
          </a:p>
          <a:p>
            <a:pPr indent="-317500" lvl="0" marL="457200" rtl="0" algn="l">
              <a:lnSpc>
                <a:spcPct val="100000"/>
              </a:lnSpc>
              <a:spcBef>
                <a:spcPts val="1100"/>
              </a:spcBef>
              <a:spcAft>
                <a:spcPts val="0"/>
              </a:spcAft>
              <a:buSzPts val="1400"/>
              <a:buChar char="●"/>
            </a:pPr>
            <a:r>
              <a:rPr b="1" lang="en" sz="1400"/>
              <a:t>C</a:t>
            </a:r>
            <a:r>
              <a:rPr b="1" lang="en" sz="1400"/>
              <a:t>luster 5</a:t>
            </a:r>
            <a:r>
              <a:rPr lang="en" sz="1400"/>
              <a:t>, </a:t>
            </a:r>
            <a:r>
              <a:rPr b="1" lang="en" sz="1400"/>
              <a:t>6</a:t>
            </a:r>
            <a:r>
              <a:rPr lang="en" sz="1400"/>
              <a:t> and </a:t>
            </a:r>
            <a:r>
              <a:rPr b="1" lang="en" sz="1400"/>
              <a:t>7</a:t>
            </a:r>
            <a:r>
              <a:rPr lang="en" sz="1400"/>
              <a:t>: Outliers</a:t>
            </a:r>
            <a:endParaRPr sz="1400"/>
          </a:p>
          <a:p>
            <a:pPr indent="0" lvl="0" marL="0" rtl="0" algn="l">
              <a:lnSpc>
                <a:spcPct val="100000"/>
              </a:lnSpc>
              <a:spcBef>
                <a:spcPts val="1100"/>
              </a:spcBef>
              <a:spcAft>
                <a:spcPts val="1100"/>
              </a:spcAft>
              <a:buNone/>
            </a:pPr>
            <a:r>
              <a:t/>
            </a:r>
            <a:endParaRPr sz="1400"/>
          </a:p>
        </p:txBody>
      </p:sp>
      <p:pic>
        <p:nvPicPr>
          <p:cNvPr id="238" name="Google Shape;238;p34"/>
          <p:cNvPicPr preferRelativeResize="0"/>
          <p:nvPr/>
        </p:nvPicPr>
        <p:blipFill>
          <a:blip r:embed="rId3">
            <a:alphaModFix/>
          </a:blip>
          <a:stretch>
            <a:fillRect/>
          </a:stretch>
        </p:blipFill>
        <p:spPr>
          <a:xfrm>
            <a:off x="4349925" y="224325"/>
            <a:ext cx="4630600" cy="4694875"/>
          </a:xfrm>
          <a:prstGeom prst="rect">
            <a:avLst/>
          </a:prstGeom>
          <a:noFill/>
          <a:ln>
            <a:noFill/>
          </a:ln>
        </p:spPr>
      </p:pic>
      <p:sp>
        <p:nvSpPr>
          <p:cNvPr id="239" name="Google Shape;239;p34"/>
          <p:cNvSpPr/>
          <p:nvPr/>
        </p:nvSpPr>
        <p:spPr>
          <a:xfrm>
            <a:off x="4423400" y="1153700"/>
            <a:ext cx="4552800" cy="21594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4"/>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335725" y="427550"/>
            <a:ext cx="410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labeling</a:t>
            </a:r>
            <a:endParaRPr/>
          </a:p>
        </p:txBody>
      </p:sp>
      <p:sp>
        <p:nvSpPr>
          <p:cNvPr id="246" name="Google Shape;246;p35"/>
          <p:cNvSpPr/>
          <p:nvPr/>
        </p:nvSpPr>
        <p:spPr>
          <a:xfrm>
            <a:off x="1169250" y="1326575"/>
            <a:ext cx="6805500" cy="5727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Cluster 1</a:t>
            </a:r>
            <a:r>
              <a:rPr lang="en" sz="1800">
                <a:solidFill>
                  <a:srgbClr val="FFFFFF"/>
                </a:solidFill>
                <a:latin typeface="Proxima Nova"/>
                <a:ea typeface="Proxima Nova"/>
                <a:cs typeface="Proxima Nova"/>
                <a:sym typeface="Proxima Nova"/>
              </a:rPr>
              <a:t> - younger people in </a:t>
            </a:r>
            <a:r>
              <a:rPr lang="en" sz="1800">
                <a:solidFill>
                  <a:srgbClr val="FFFFFF"/>
                </a:solidFill>
                <a:latin typeface="Proxima Nova"/>
                <a:ea typeface="Proxima Nova"/>
                <a:cs typeface="Proxima Nova"/>
                <a:sym typeface="Proxima Nova"/>
              </a:rPr>
              <a:t>comparatively</a:t>
            </a:r>
            <a:r>
              <a:rPr lang="en" sz="1800">
                <a:solidFill>
                  <a:srgbClr val="FFFFFF"/>
                </a:solidFill>
                <a:latin typeface="Proxima Nova"/>
                <a:ea typeface="Proxima Nova"/>
                <a:cs typeface="Proxima Nova"/>
                <a:sym typeface="Proxima Nova"/>
              </a:rPr>
              <a:t> healthy status </a:t>
            </a:r>
            <a:endParaRPr sz="1800">
              <a:solidFill>
                <a:srgbClr val="FFFFFF"/>
              </a:solidFill>
              <a:latin typeface="Proxima Nova"/>
              <a:ea typeface="Proxima Nova"/>
              <a:cs typeface="Proxima Nova"/>
              <a:sym typeface="Proxima Nova"/>
            </a:endParaRPr>
          </a:p>
        </p:txBody>
      </p:sp>
      <p:sp>
        <p:nvSpPr>
          <p:cNvPr id="247" name="Google Shape;247;p35"/>
          <p:cNvSpPr/>
          <p:nvPr/>
        </p:nvSpPr>
        <p:spPr>
          <a:xfrm>
            <a:off x="1169240" y="2263863"/>
            <a:ext cx="6805500" cy="5727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Cluster 2</a:t>
            </a:r>
            <a:r>
              <a:rPr lang="en" sz="1800">
                <a:solidFill>
                  <a:srgbClr val="FFFFFF"/>
                </a:solidFill>
                <a:latin typeface="Proxima Nova"/>
                <a:ea typeface="Proxima Nova"/>
                <a:cs typeface="Proxima Nova"/>
                <a:sym typeface="Proxima Nova"/>
              </a:rPr>
              <a:t> - younger people who struggle with their glucose level</a:t>
            </a:r>
            <a:endParaRPr sz="1800">
              <a:solidFill>
                <a:srgbClr val="FFFFFF"/>
              </a:solidFill>
              <a:latin typeface="Proxima Nova"/>
              <a:ea typeface="Proxima Nova"/>
              <a:cs typeface="Proxima Nova"/>
              <a:sym typeface="Proxima Nova"/>
            </a:endParaRPr>
          </a:p>
        </p:txBody>
      </p:sp>
      <p:sp>
        <p:nvSpPr>
          <p:cNvPr id="248" name="Google Shape;248;p35"/>
          <p:cNvSpPr/>
          <p:nvPr/>
        </p:nvSpPr>
        <p:spPr>
          <a:xfrm>
            <a:off x="1169240" y="3201175"/>
            <a:ext cx="6805500" cy="572700"/>
          </a:xfrm>
          <a:prstGeom prst="roundRect">
            <a:avLst>
              <a:gd fmla="val 16667" name="adj"/>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Cluster 3</a:t>
            </a:r>
            <a:r>
              <a:rPr lang="en" sz="1800">
                <a:solidFill>
                  <a:srgbClr val="FFFFFF"/>
                </a:solidFill>
                <a:latin typeface="Proxima Nova"/>
                <a:ea typeface="Proxima Nova"/>
                <a:cs typeface="Proxima Nova"/>
                <a:sym typeface="Proxima Nova"/>
              </a:rPr>
              <a:t> - older people who struggle with their health status</a:t>
            </a:r>
            <a:endParaRPr sz="1800">
              <a:solidFill>
                <a:srgbClr val="FFFFFF"/>
              </a:solidFill>
              <a:latin typeface="Proxima Nova"/>
              <a:ea typeface="Proxima Nova"/>
              <a:cs typeface="Proxima Nova"/>
              <a:sym typeface="Proxima Nova"/>
            </a:endParaRPr>
          </a:p>
        </p:txBody>
      </p:sp>
      <p:sp>
        <p:nvSpPr>
          <p:cNvPr id="249" name="Google Shape;249;p35"/>
          <p:cNvSpPr/>
          <p:nvPr/>
        </p:nvSpPr>
        <p:spPr>
          <a:xfrm>
            <a:off x="1169258" y="4138475"/>
            <a:ext cx="6805500" cy="572700"/>
          </a:xfrm>
          <a:prstGeom prst="roundRect">
            <a:avLst>
              <a:gd fmla="val 16667" name="adj"/>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Cluster 4</a:t>
            </a:r>
            <a:r>
              <a:rPr lang="en" sz="1800">
                <a:solidFill>
                  <a:srgbClr val="FFFFFF"/>
                </a:solidFill>
                <a:latin typeface="Proxima Nova"/>
                <a:ea typeface="Proxima Nova"/>
                <a:cs typeface="Proxima Nova"/>
                <a:sym typeface="Proxima Nova"/>
              </a:rPr>
              <a:t> - younger people who are in extremely unhealthy status</a:t>
            </a:r>
            <a:endParaRPr sz="1800">
              <a:solidFill>
                <a:srgbClr val="FFFFFF"/>
              </a:solidFill>
              <a:latin typeface="Proxima Nova"/>
              <a:ea typeface="Proxima Nova"/>
              <a:cs typeface="Proxima Nova"/>
              <a:sym typeface="Proxima Nova"/>
            </a:endParaRPr>
          </a:p>
        </p:txBody>
      </p:sp>
      <p:sp>
        <p:nvSpPr>
          <p:cNvPr id="250" name="Google Shape;250;p35"/>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335725" y="435450"/>
            <a:ext cx="864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Model Validity using Stroke variable </a:t>
            </a:r>
            <a:endParaRPr/>
          </a:p>
        </p:txBody>
      </p:sp>
      <p:sp>
        <p:nvSpPr>
          <p:cNvPr id="256" name="Google Shape;256;p36"/>
          <p:cNvSpPr txBox="1"/>
          <p:nvPr>
            <p:ph idx="1" type="body"/>
          </p:nvPr>
        </p:nvSpPr>
        <p:spPr>
          <a:xfrm>
            <a:off x="335725" y="1258050"/>
            <a:ext cx="8808300" cy="1313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Finding: younger people in very unhealthy status have very low risk of having a stroke </a:t>
            </a:r>
            <a:endParaRPr/>
          </a:p>
          <a:p>
            <a:pPr indent="-317500" lvl="1" marL="914400" rtl="0" algn="l">
              <a:lnSpc>
                <a:spcPct val="150000"/>
              </a:lnSpc>
              <a:spcBef>
                <a:spcPts val="0"/>
              </a:spcBef>
              <a:spcAft>
                <a:spcPts val="0"/>
              </a:spcAft>
              <a:buSzPts val="1400"/>
              <a:buChar char="○"/>
            </a:pPr>
            <a:r>
              <a:rPr lang="en"/>
              <a:t>May need more investigation</a:t>
            </a:r>
            <a:endParaRPr/>
          </a:p>
        </p:txBody>
      </p:sp>
      <p:pic>
        <p:nvPicPr>
          <p:cNvPr id="257" name="Google Shape;257;p36"/>
          <p:cNvPicPr preferRelativeResize="0"/>
          <p:nvPr/>
        </p:nvPicPr>
        <p:blipFill rotWithShape="1">
          <a:blip r:embed="rId3">
            <a:alphaModFix/>
          </a:blip>
          <a:srcRect b="44417" l="960" r="0" t="12803"/>
          <a:stretch/>
        </p:blipFill>
        <p:spPr>
          <a:xfrm>
            <a:off x="1898200" y="2413775"/>
            <a:ext cx="5347600" cy="2599950"/>
          </a:xfrm>
          <a:prstGeom prst="rect">
            <a:avLst/>
          </a:prstGeom>
          <a:noFill/>
          <a:ln>
            <a:noFill/>
          </a:ln>
        </p:spPr>
      </p:pic>
      <p:sp>
        <p:nvSpPr>
          <p:cNvPr id="258" name="Google Shape;258;p36"/>
          <p:cNvSpPr/>
          <p:nvPr/>
        </p:nvSpPr>
        <p:spPr>
          <a:xfrm>
            <a:off x="3352925" y="4729075"/>
            <a:ext cx="1845000" cy="2208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6"/>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311700" y="427550"/>
            <a:ext cx="8387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Model Validity using Chi-Squared Test </a:t>
            </a:r>
            <a:endParaRPr/>
          </a:p>
        </p:txBody>
      </p:sp>
      <p:sp>
        <p:nvSpPr>
          <p:cNvPr id="265" name="Google Shape;265;p37"/>
          <p:cNvSpPr txBox="1"/>
          <p:nvPr>
            <p:ph idx="1" type="body"/>
          </p:nvPr>
        </p:nvSpPr>
        <p:spPr>
          <a:xfrm>
            <a:off x="311700" y="1344900"/>
            <a:ext cx="3651600" cy="34164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Chi-Squared Test of Association</a:t>
            </a:r>
            <a:endParaRPr sz="1600"/>
          </a:p>
          <a:p>
            <a:pPr indent="-317500" lvl="1" marL="914400" rtl="0" algn="l">
              <a:lnSpc>
                <a:spcPct val="115000"/>
              </a:lnSpc>
              <a:spcBef>
                <a:spcPts val="1000"/>
              </a:spcBef>
              <a:spcAft>
                <a:spcPts val="0"/>
              </a:spcAft>
              <a:buSzPts val="1400"/>
              <a:buChar char="○"/>
            </a:pPr>
            <a:r>
              <a:rPr lang="en"/>
              <a:t>P-value(</a:t>
            </a:r>
            <a:r>
              <a:rPr b="1" lang="en" sz="1500">
                <a:solidFill>
                  <a:schemeClr val="dk2"/>
                </a:solidFill>
              </a:rPr>
              <a:t>&lt;0.0001</a:t>
            </a:r>
            <a:r>
              <a:rPr lang="en"/>
              <a:t>) &lt; 0.05</a:t>
            </a:r>
            <a:endParaRPr/>
          </a:p>
          <a:p>
            <a:pPr indent="-330200" lvl="1" marL="914400" rtl="0" algn="l">
              <a:lnSpc>
                <a:spcPct val="115000"/>
              </a:lnSpc>
              <a:spcBef>
                <a:spcPts val="1000"/>
              </a:spcBef>
              <a:spcAft>
                <a:spcPts val="0"/>
              </a:spcAft>
              <a:buSzPts val="1600"/>
              <a:buChar char="○"/>
            </a:pPr>
            <a:r>
              <a:rPr lang="en" sz="1600"/>
              <a:t>Reject the null hypothesis </a:t>
            </a:r>
            <a:endParaRPr sz="1600"/>
          </a:p>
          <a:p>
            <a:pPr indent="-330200" lvl="0" marL="457200" rtl="0" algn="l">
              <a:lnSpc>
                <a:spcPct val="115000"/>
              </a:lnSpc>
              <a:spcBef>
                <a:spcPts val="1000"/>
              </a:spcBef>
              <a:spcAft>
                <a:spcPts val="0"/>
              </a:spcAft>
              <a:buSzPts val="1600"/>
              <a:buChar char="●"/>
            </a:pPr>
            <a:r>
              <a:rPr lang="en" sz="1600"/>
              <a:t>Confirms that the proportions of Stroke values are different in each clusters at 5% significance level</a:t>
            </a:r>
            <a:endParaRPr sz="1600"/>
          </a:p>
          <a:p>
            <a:pPr indent="-330200" lvl="0" marL="457200" rtl="0" algn="l">
              <a:lnSpc>
                <a:spcPct val="115000"/>
              </a:lnSpc>
              <a:spcBef>
                <a:spcPts val="1000"/>
              </a:spcBef>
              <a:spcAft>
                <a:spcPts val="1000"/>
              </a:spcAft>
              <a:buSzPts val="1600"/>
              <a:buChar char="●"/>
            </a:pPr>
            <a:r>
              <a:rPr lang="en" sz="1600"/>
              <a:t>The clusters are reasonable</a:t>
            </a:r>
            <a:endParaRPr sz="1600"/>
          </a:p>
        </p:txBody>
      </p:sp>
      <p:pic>
        <p:nvPicPr>
          <p:cNvPr id="266" name="Google Shape;266;p37"/>
          <p:cNvPicPr preferRelativeResize="0"/>
          <p:nvPr/>
        </p:nvPicPr>
        <p:blipFill>
          <a:blip r:embed="rId3">
            <a:alphaModFix/>
          </a:blip>
          <a:stretch>
            <a:fillRect/>
          </a:stretch>
        </p:blipFill>
        <p:spPr>
          <a:xfrm>
            <a:off x="3868525" y="1152463"/>
            <a:ext cx="4963775" cy="3608825"/>
          </a:xfrm>
          <a:prstGeom prst="rect">
            <a:avLst/>
          </a:prstGeom>
          <a:noFill/>
          <a:ln>
            <a:noFill/>
          </a:ln>
        </p:spPr>
      </p:pic>
      <p:sp>
        <p:nvSpPr>
          <p:cNvPr id="267" name="Google Shape;267;p37"/>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t>
            </a:r>
            <a:r>
              <a:rPr lang="en"/>
              <a:t>pretations </a:t>
            </a:r>
            <a:endParaRPr/>
          </a:p>
        </p:txBody>
      </p:sp>
      <p:sp>
        <p:nvSpPr>
          <p:cNvPr id="273" name="Google Shape;273;p38"/>
          <p:cNvSpPr txBox="1"/>
          <p:nvPr/>
        </p:nvSpPr>
        <p:spPr>
          <a:xfrm>
            <a:off x="473975" y="1196925"/>
            <a:ext cx="8358300" cy="32250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Times New Roman"/>
              <a:buChar char="●"/>
            </a:pPr>
            <a:r>
              <a:rPr b="1" lang="en" sz="1800">
                <a:solidFill>
                  <a:schemeClr val="dk2"/>
                </a:solidFill>
                <a:latin typeface="Proxima Nova"/>
                <a:ea typeface="Proxima Nova"/>
                <a:cs typeface="Proxima Nova"/>
                <a:sym typeface="Proxima Nova"/>
              </a:rPr>
              <a:t>Age </a:t>
            </a:r>
            <a:r>
              <a:rPr lang="en" sz="1600">
                <a:solidFill>
                  <a:schemeClr val="accent3"/>
                </a:solidFill>
                <a:latin typeface="Proxima Nova"/>
                <a:ea typeface="Proxima Nova"/>
                <a:cs typeface="Proxima Nova"/>
                <a:sym typeface="Proxima Nova"/>
              </a:rPr>
              <a:t>and</a:t>
            </a:r>
            <a:r>
              <a:rPr b="1" lang="en" sz="1800">
                <a:solidFill>
                  <a:schemeClr val="dk2"/>
                </a:solidFill>
                <a:latin typeface="Proxima Nova"/>
                <a:ea typeface="Proxima Nova"/>
                <a:cs typeface="Proxima Nova"/>
                <a:sym typeface="Proxima Nova"/>
              </a:rPr>
              <a:t> Average Glucose Level</a:t>
            </a:r>
            <a:r>
              <a:rPr lang="en" sz="1600">
                <a:latin typeface="Proxima Nova"/>
                <a:ea typeface="Proxima Nova"/>
                <a:cs typeface="Proxima Nova"/>
                <a:sym typeface="Proxima Nova"/>
              </a:rPr>
              <a:t> </a:t>
            </a:r>
            <a:r>
              <a:rPr lang="en" sz="1600">
                <a:solidFill>
                  <a:schemeClr val="accent3"/>
                </a:solidFill>
                <a:latin typeface="Proxima Nova"/>
                <a:ea typeface="Proxima Nova"/>
                <a:cs typeface="Proxima Nova"/>
                <a:sym typeface="Proxima Nova"/>
              </a:rPr>
              <a:t>have a great impact on our validation variable</a:t>
            </a:r>
            <a:endParaRPr sz="1600">
              <a:solidFill>
                <a:schemeClr val="accent3"/>
              </a:solidFill>
              <a:latin typeface="Proxima Nova"/>
              <a:ea typeface="Proxima Nova"/>
              <a:cs typeface="Proxima Nova"/>
              <a:sym typeface="Proxima Nova"/>
            </a:endParaRPr>
          </a:p>
          <a:p>
            <a:pPr indent="-330200" lvl="0" marL="457200" rtl="0" algn="l">
              <a:lnSpc>
                <a:spcPct val="100000"/>
              </a:lnSpc>
              <a:spcBef>
                <a:spcPts val="1000"/>
              </a:spcBef>
              <a:spcAft>
                <a:spcPts val="0"/>
              </a:spcAft>
              <a:buClr>
                <a:schemeClr val="accent3"/>
              </a:buClr>
              <a:buSzPts val="1600"/>
              <a:buFont typeface="Proxima Nova"/>
              <a:buChar char="●"/>
            </a:pPr>
            <a:r>
              <a:rPr lang="en" sz="1600">
                <a:solidFill>
                  <a:schemeClr val="accent3"/>
                </a:solidFill>
                <a:latin typeface="Proxima Nova"/>
                <a:ea typeface="Proxima Nova"/>
                <a:cs typeface="Proxima Nova"/>
                <a:sym typeface="Proxima Nova"/>
              </a:rPr>
              <a:t>Older people who struggle with their health status should be </a:t>
            </a:r>
            <a:r>
              <a:rPr lang="en" sz="1600">
                <a:solidFill>
                  <a:schemeClr val="accent3"/>
                </a:solidFill>
                <a:latin typeface="Proxima Nova"/>
                <a:ea typeface="Proxima Nova"/>
                <a:cs typeface="Proxima Nova"/>
                <a:sym typeface="Proxima Nova"/>
              </a:rPr>
              <a:t>prioritized to</a:t>
            </a:r>
            <a:endParaRPr sz="1600">
              <a:solidFill>
                <a:schemeClr val="accent3"/>
              </a:solidFill>
              <a:latin typeface="Proxima Nova"/>
              <a:ea typeface="Proxima Nova"/>
              <a:cs typeface="Proxima Nova"/>
              <a:sym typeface="Proxima Nova"/>
            </a:endParaRPr>
          </a:p>
          <a:p>
            <a:pPr indent="-317500" lvl="1" marL="914400" rtl="0" algn="l">
              <a:lnSpc>
                <a:spcPct val="100000"/>
              </a:lnSpc>
              <a:spcBef>
                <a:spcPts val="100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Create awareness</a:t>
            </a:r>
            <a:endParaRPr>
              <a:solidFill>
                <a:schemeClr val="accent3"/>
              </a:solidFill>
              <a:latin typeface="Proxima Nova"/>
              <a:ea typeface="Proxima Nova"/>
              <a:cs typeface="Proxima Nova"/>
              <a:sym typeface="Proxima Nova"/>
            </a:endParaRPr>
          </a:p>
          <a:p>
            <a:pPr indent="-317500" lvl="1" marL="914400" rtl="0" algn="just">
              <a:lnSpc>
                <a:spcPct val="100000"/>
              </a:lnSpc>
              <a:spcBef>
                <a:spcPts val="100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Educate on the severity of stroke</a:t>
            </a:r>
            <a:endParaRPr>
              <a:solidFill>
                <a:schemeClr val="accent3"/>
              </a:solidFill>
              <a:latin typeface="Proxima Nova"/>
              <a:ea typeface="Proxima Nova"/>
              <a:cs typeface="Proxima Nova"/>
              <a:sym typeface="Proxima Nova"/>
            </a:endParaRPr>
          </a:p>
          <a:p>
            <a:pPr indent="-317500" lvl="1" marL="914400" rtl="0" algn="just">
              <a:lnSpc>
                <a:spcPct val="100000"/>
              </a:lnSpc>
              <a:spcBef>
                <a:spcPts val="100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Do further medical research </a:t>
            </a:r>
            <a:endParaRPr>
              <a:solidFill>
                <a:schemeClr val="accent3"/>
              </a:solidFill>
              <a:latin typeface="Proxima Nova"/>
              <a:ea typeface="Proxima Nova"/>
              <a:cs typeface="Proxima Nova"/>
              <a:sym typeface="Proxima Nova"/>
            </a:endParaRPr>
          </a:p>
          <a:p>
            <a:pPr indent="-317500" lvl="1" marL="914400" rtl="0" algn="just">
              <a:lnSpc>
                <a:spcPct val="100000"/>
              </a:lnSpc>
              <a:spcBef>
                <a:spcPts val="100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Provide customized treatments</a:t>
            </a:r>
            <a:endParaRPr>
              <a:solidFill>
                <a:schemeClr val="accent3"/>
              </a:solidFill>
              <a:latin typeface="Proxima Nova"/>
              <a:ea typeface="Proxima Nova"/>
              <a:cs typeface="Proxima Nova"/>
              <a:sym typeface="Proxima Nova"/>
            </a:endParaRPr>
          </a:p>
          <a:p>
            <a:pPr indent="0" lvl="0" marL="0" rtl="0" algn="l">
              <a:lnSpc>
                <a:spcPct val="100000"/>
              </a:lnSpc>
              <a:spcBef>
                <a:spcPts val="1000"/>
              </a:spcBef>
              <a:spcAft>
                <a:spcPts val="0"/>
              </a:spcAft>
              <a:buNone/>
            </a:pPr>
            <a:r>
              <a:t/>
            </a:r>
            <a:endParaRPr sz="1600">
              <a:solidFill>
                <a:schemeClr val="accent3"/>
              </a:solidFill>
              <a:latin typeface="Proxima Nova"/>
              <a:ea typeface="Proxima Nova"/>
              <a:cs typeface="Proxima Nova"/>
              <a:sym typeface="Proxima Nova"/>
            </a:endParaRPr>
          </a:p>
          <a:p>
            <a:pPr indent="0" lvl="0" marL="457200" rtl="0" algn="l">
              <a:lnSpc>
                <a:spcPct val="150000"/>
              </a:lnSpc>
              <a:spcBef>
                <a:spcPts val="1000"/>
              </a:spcBef>
              <a:spcAft>
                <a:spcPts val="1000"/>
              </a:spcAft>
              <a:buNone/>
            </a:pPr>
            <a:r>
              <a:t/>
            </a:r>
            <a:endParaRPr>
              <a:solidFill>
                <a:schemeClr val="accent3"/>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Discoveries</a:t>
            </a:r>
            <a:r>
              <a:rPr lang="en"/>
              <a:t> &amp; Limitations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335725" y="427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Discoveries</a:t>
            </a:r>
            <a:endParaRPr/>
          </a:p>
        </p:txBody>
      </p:sp>
      <p:sp>
        <p:nvSpPr>
          <p:cNvPr id="284" name="Google Shape;28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a:p>
            <a:pPr indent="-317500" lvl="0" marL="457200" rtl="0" algn="l">
              <a:spcBef>
                <a:spcPts val="1600"/>
              </a:spcBef>
              <a:spcAft>
                <a:spcPts val="0"/>
              </a:spcAft>
              <a:buSzPts val="1400"/>
              <a:buChar char="●"/>
            </a:pPr>
            <a:r>
              <a:rPr lang="en" sz="1400"/>
              <a:t>Age, smoking status, average glucose level, hypertension, and heart disease are significant </a:t>
            </a:r>
            <a:endParaRPr sz="1400"/>
          </a:p>
          <a:p>
            <a:pPr indent="-317500" lvl="0" marL="457200" rtl="0" algn="l">
              <a:spcBef>
                <a:spcPts val="0"/>
              </a:spcBef>
              <a:spcAft>
                <a:spcPts val="0"/>
              </a:spcAft>
              <a:buSzPts val="1400"/>
              <a:buChar char="●"/>
            </a:pPr>
            <a:r>
              <a:rPr lang="en" sz="1400"/>
              <a:t>People with heart disease have a higher risk of having a stroke</a:t>
            </a:r>
            <a:endParaRPr sz="1400"/>
          </a:p>
          <a:p>
            <a:pPr indent="0" lvl="0" marL="0" rtl="0" algn="l">
              <a:spcBef>
                <a:spcPts val="1600"/>
              </a:spcBef>
              <a:spcAft>
                <a:spcPts val="0"/>
              </a:spcAft>
              <a:buNone/>
            </a:pPr>
            <a:r>
              <a:rPr lang="en"/>
              <a:t>Cluster Analysis</a:t>
            </a:r>
            <a:endParaRPr sz="1400"/>
          </a:p>
          <a:p>
            <a:pPr indent="-317500" lvl="0" marL="457200" rtl="0" algn="l">
              <a:spcBef>
                <a:spcPts val="1600"/>
              </a:spcBef>
              <a:spcAft>
                <a:spcPts val="0"/>
              </a:spcAft>
              <a:buSzPts val="1400"/>
              <a:buChar char="●"/>
            </a:pPr>
            <a:r>
              <a:rPr lang="en" sz="1400"/>
              <a:t>Age and </a:t>
            </a:r>
            <a:r>
              <a:rPr lang="en" sz="1400"/>
              <a:t>Average Glucose Level play </a:t>
            </a:r>
            <a:r>
              <a:rPr lang="en" sz="1400"/>
              <a:t>important roles </a:t>
            </a:r>
            <a:endParaRPr sz="1400"/>
          </a:p>
          <a:p>
            <a:pPr indent="-317500" lvl="0" marL="457200" rtl="0" algn="l">
              <a:spcBef>
                <a:spcPts val="0"/>
              </a:spcBef>
              <a:spcAft>
                <a:spcPts val="0"/>
              </a:spcAft>
              <a:buSzPts val="1400"/>
              <a:buChar char="●"/>
            </a:pPr>
            <a:r>
              <a:rPr lang="en" sz="1400"/>
              <a:t>Older people with high average glucose level are more likely to get a stroke</a:t>
            </a:r>
            <a:endParaRPr sz="1400"/>
          </a:p>
          <a:p>
            <a:pPr indent="0" lvl="0" marL="457200" rtl="0" algn="l">
              <a:spcBef>
                <a:spcPts val="1600"/>
              </a:spcBef>
              <a:spcAft>
                <a:spcPts val="1600"/>
              </a:spcAft>
              <a:buNone/>
            </a:pPr>
            <a:r>
              <a:t/>
            </a:r>
            <a:endParaRPr sz="1400"/>
          </a:p>
        </p:txBody>
      </p:sp>
      <p:sp>
        <p:nvSpPr>
          <p:cNvPr id="285" name="Google Shape;285;p40"/>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335725" y="427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291" name="Google Shape;291;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No specific time of measurement of the average glucose level</a:t>
            </a:r>
            <a:endParaRPr/>
          </a:p>
          <a:p>
            <a:pPr indent="-317500" lvl="1" marL="914400" rtl="0" algn="l">
              <a:lnSpc>
                <a:spcPct val="150000"/>
              </a:lnSpc>
              <a:spcBef>
                <a:spcPts val="0"/>
              </a:spcBef>
              <a:spcAft>
                <a:spcPts val="0"/>
              </a:spcAft>
              <a:buSzPts val="1400"/>
              <a:buChar char="○"/>
            </a:pPr>
            <a:r>
              <a:rPr lang="en"/>
              <a:t>Lead to standard inconsistency </a:t>
            </a:r>
            <a:endParaRPr/>
          </a:p>
          <a:p>
            <a:pPr indent="-317500" lvl="1" marL="914400" rtl="0" algn="l">
              <a:lnSpc>
                <a:spcPct val="150000"/>
              </a:lnSpc>
              <a:spcBef>
                <a:spcPts val="0"/>
              </a:spcBef>
              <a:spcAft>
                <a:spcPts val="0"/>
              </a:spcAft>
              <a:buSzPts val="1400"/>
              <a:buChar char="○"/>
            </a:pPr>
            <a:r>
              <a:rPr lang="en"/>
              <a:t>One hour after meal is recommended</a:t>
            </a:r>
            <a:endParaRPr/>
          </a:p>
          <a:p>
            <a:pPr indent="-342900" lvl="0" marL="457200" rtl="0" algn="l">
              <a:lnSpc>
                <a:spcPct val="150000"/>
              </a:lnSpc>
              <a:spcBef>
                <a:spcPts val="0"/>
              </a:spcBef>
              <a:spcAft>
                <a:spcPts val="0"/>
              </a:spcAft>
              <a:buSzPts val="1800"/>
              <a:buChar char="●"/>
            </a:pPr>
            <a:r>
              <a:rPr lang="en"/>
              <a:t>No specific amount of years for whom quitted smoking and started smoking</a:t>
            </a:r>
            <a:endParaRPr/>
          </a:p>
          <a:p>
            <a:pPr indent="-317500" lvl="1" marL="914400" rtl="0" algn="l">
              <a:lnSpc>
                <a:spcPct val="150000"/>
              </a:lnSpc>
              <a:spcBef>
                <a:spcPts val="0"/>
              </a:spcBef>
              <a:spcAft>
                <a:spcPts val="0"/>
              </a:spcAft>
              <a:buSzPts val="1400"/>
              <a:buChar char="○"/>
            </a:pPr>
            <a:r>
              <a:rPr lang="en"/>
              <a:t>Never smoked and formerly smoked had similar impact on stroke</a:t>
            </a:r>
            <a:endParaRPr/>
          </a:p>
          <a:p>
            <a:pPr indent="-317500" lvl="1" marL="914400" rtl="0" algn="l">
              <a:lnSpc>
                <a:spcPct val="150000"/>
              </a:lnSpc>
              <a:spcBef>
                <a:spcPts val="0"/>
              </a:spcBef>
              <a:spcAft>
                <a:spcPts val="0"/>
              </a:spcAft>
              <a:buSzPts val="1400"/>
              <a:buChar char="○"/>
            </a:pPr>
            <a:r>
              <a:rPr lang="en"/>
              <a:t>More information needed</a:t>
            </a:r>
            <a:endParaRPr/>
          </a:p>
          <a:p>
            <a:pPr indent="-342900" lvl="0" marL="457200" rtl="0" algn="l">
              <a:lnSpc>
                <a:spcPct val="150000"/>
              </a:lnSpc>
              <a:spcBef>
                <a:spcPts val="0"/>
              </a:spcBef>
              <a:spcAft>
                <a:spcPts val="0"/>
              </a:spcAft>
              <a:buSzPts val="1800"/>
              <a:buChar char="●"/>
            </a:pPr>
            <a:r>
              <a:rPr lang="en"/>
              <a:t>Cluster analysis is subjective</a:t>
            </a:r>
            <a:endParaRPr/>
          </a:p>
          <a:p>
            <a:pPr indent="-317500" lvl="1" marL="914400" rtl="0" algn="l">
              <a:lnSpc>
                <a:spcPct val="150000"/>
              </a:lnSpc>
              <a:spcBef>
                <a:spcPts val="0"/>
              </a:spcBef>
              <a:spcAft>
                <a:spcPts val="0"/>
              </a:spcAft>
              <a:buSzPts val="1400"/>
              <a:buChar char="○"/>
            </a:pPr>
            <a:r>
              <a:rPr lang="en"/>
              <a:t>No correct answer</a:t>
            </a:r>
            <a:endParaRPr/>
          </a:p>
        </p:txBody>
      </p:sp>
      <p:sp>
        <p:nvSpPr>
          <p:cNvPr id="292" name="Google Shape;292;p41"/>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70175" y="2046450"/>
            <a:ext cx="4461600" cy="105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3"/>
                </a:solidFill>
              </a:rPr>
              <a:t>Thank you!</a:t>
            </a:r>
            <a:endParaRPr>
              <a:solidFill>
                <a:schemeClr val="accent3"/>
              </a:solidFill>
            </a:endParaRPr>
          </a:p>
          <a:p>
            <a:pPr indent="0" lvl="0" marL="0" rtl="0" algn="ctr">
              <a:spcBef>
                <a:spcPts val="0"/>
              </a:spcBef>
              <a:spcAft>
                <a:spcPts val="0"/>
              </a:spcAft>
              <a:buNone/>
            </a:pPr>
            <a:r>
              <a:rPr lang="en" sz="2200">
                <a:solidFill>
                  <a:schemeClr val="accent3"/>
                </a:solidFill>
              </a:rPr>
              <a:t>S</a:t>
            </a:r>
            <a:r>
              <a:rPr lang="en" sz="2200">
                <a:solidFill>
                  <a:schemeClr val="accent3"/>
                </a:solidFill>
              </a:rPr>
              <a:t>tay Healthy and Safe Everybody!</a:t>
            </a:r>
            <a:endParaRPr sz="2200">
              <a:solidFill>
                <a:schemeClr val="accent3"/>
              </a:solidFill>
            </a:endParaRPr>
          </a:p>
        </p:txBody>
      </p:sp>
      <p:pic>
        <p:nvPicPr>
          <p:cNvPr id="298" name="Google Shape;298;p42"/>
          <p:cNvPicPr preferRelativeResize="0"/>
          <p:nvPr/>
        </p:nvPicPr>
        <p:blipFill>
          <a:blip r:embed="rId3">
            <a:alphaModFix/>
          </a:blip>
          <a:stretch>
            <a:fillRect/>
          </a:stretch>
        </p:blipFill>
        <p:spPr>
          <a:xfrm>
            <a:off x="5076325" y="1211850"/>
            <a:ext cx="3628125" cy="271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9" name="Google Shape;79;p16"/>
          <p:cNvSpPr txBox="1"/>
          <p:nvPr>
            <p:ph idx="1" type="body"/>
          </p:nvPr>
        </p:nvSpPr>
        <p:spPr>
          <a:xfrm>
            <a:off x="311700" y="1152475"/>
            <a:ext cx="8520600" cy="38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of Analysis</a:t>
            </a:r>
            <a:endParaRPr/>
          </a:p>
          <a:p>
            <a:pPr indent="-342900" lvl="0" marL="914400" rtl="0" algn="l">
              <a:spcBef>
                <a:spcPts val="0"/>
              </a:spcBef>
              <a:spcAft>
                <a:spcPts val="0"/>
              </a:spcAft>
              <a:buSzPts val="1800"/>
              <a:buChar char="●"/>
            </a:pPr>
            <a:r>
              <a:rPr lang="en"/>
              <a:t>Stroke</a:t>
            </a:r>
            <a:endParaRPr/>
          </a:p>
          <a:p>
            <a:pPr indent="-317500" lvl="1" marL="1371600" rtl="0" algn="l">
              <a:spcBef>
                <a:spcPts val="0"/>
              </a:spcBef>
              <a:spcAft>
                <a:spcPts val="0"/>
              </a:spcAft>
              <a:buSzPts val="1400"/>
              <a:buChar char="○"/>
            </a:pPr>
            <a:r>
              <a:rPr lang="en"/>
              <a:t>Blood vessel blockage causes insufficiency of blood supply to the brain </a:t>
            </a:r>
            <a:endParaRPr/>
          </a:p>
          <a:p>
            <a:pPr indent="-317500" lvl="1" marL="1371600" rtl="0" algn="l">
              <a:spcBef>
                <a:spcPts val="0"/>
              </a:spcBef>
              <a:spcAft>
                <a:spcPts val="0"/>
              </a:spcAft>
              <a:buSzPts val="1400"/>
              <a:buChar char="○"/>
            </a:pPr>
            <a:r>
              <a:rPr b="1" lang="en" sz="2000">
                <a:solidFill>
                  <a:schemeClr val="dk2"/>
                </a:solidFill>
              </a:rPr>
              <a:t>5</a:t>
            </a:r>
            <a:r>
              <a:rPr b="1" lang="en" sz="1600">
                <a:solidFill>
                  <a:schemeClr val="dk2"/>
                </a:solidFill>
              </a:rPr>
              <a:t>th</a:t>
            </a:r>
            <a:r>
              <a:rPr lang="en"/>
              <a:t> cause of death and leading cause of disability in the U.S.</a:t>
            </a:r>
            <a:endParaRPr/>
          </a:p>
          <a:p>
            <a:pPr indent="-317500" lvl="1" marL="1371600" rtl="0" algn="l">
              <a:spcBef>
                <a:spcPts val="0"/>
              </a:spcBef>
              <a:spcAft>
                <a:spcPts val="0"/>
              </a:spcAft>
              <a:buSzPts val="1400"/>
              <a:buChar char="○"/>
            </a:pPr>
            <a:r>
              <a:rPr b="1" lang="en" sz="1800">
                <a:solidFill>
                  <a:schemeClr val="dk2"/>
                </a:solidFill>
              </a:rPr>
              <a:t>140,000</a:t>
            </a:r>
            <a:r>
              <a:rPr b="1" lang="en" sz="1600">
                <a:solidFill>
                  <a:schemeClr val="dk2"/>
                </a:solidFill>
              </a:rPr>
              <a:t> </a:t>
            </a:r>
            <a:r>
              <a:rPr lang="en"/>
              <a:t>deaths per year, </a:t>
            </a:r>
            <a:r>
              <a:rPr b="1" lang="en" sz="1800">
                <a:solidFill>
                  <a:schemeClr val="dk2"/>
                </a:solidFill>
              </a:rPr>
              <a:t>40</a:t>
            </a:r>
            <a:r>
              <a:rPr lang="en"/>
              <a:t> patients per second</a:t>
            </a:r>
            <a:endParaRPr/>
          </a:p>
          <a:p>
            <a:pPr indent="0" lvl="0" marL="1371600" rtl="0" algn="l">
              <a:spcBef>
                <a:spcPts val="0"/>
              </a:spcBef>
              <a:spcAft>
                <a:spcPts val="0"/>
              </a:spcAft>
              <a:buNone/>
            </a:pPr>
            <a:r>
              <a:t/>
            </a:r>
            <a:endParaRPr/>
          </a:p>
          <a:p>
            <a:pPr indent="0" lvl="0" marL="0" rtl="0" algn="l">
              <a:spcBef>
                <a:spcPts val="0"/>
              </a:spcBef>
              <a:spcAft>
                <a:spcPts val="0"/>
              </a:spcAft>
              <a:buNone/>
            </a:pPr>
            <a:r>
              <a:rPr lang="en"/>
              <a:t>Project Goals</a:t>
            </a:r>
            <a:endParaRPr/>
          </a:p>
          <a:p>
            <a:pPr indent="-317500" lvl="0" marL="914400" rtl="0" algn="l">
              <a:spcBef>
                <a:spcPts val="0"/>
              </a:spcBef>
              <a:spcAft>
                <a:spcPts val="0"/>
              </a:spcAft>
              <a:buSzPts val="1400"/>
              <a:buChar char="●"/>
            </a:pPr>
            <a:r>
              <a:rPr lang="en" sz="1400"/>
              <a:t>Examine relationships</a:t>
            </a:r>
            <a:endParaRPr sz="1400"/>
          </a:p>
          <a:p>
            <a:pPr indent="-317500" lvl="0" marL="914400" rtl="0" algn="l">
              <a:spcBef>
                <a:spcPts val="0"/>
              </a:spcBef>
              <a:spcAft>
                <a:spcPts val="0"/>
              </a:spcAft>
              <a:buSzPts val="1400"/>
              <a:buChar char="●"/>
            </a:pPr>
            <a:r>
              <a:rPr lang="en" sz="1400"/>
              <a:t>Perform inferential statements</a:t>
            </a:r>
            <a:endParaRPr sz="1400"/>
          </a:p>
          <a:p>
            <a:pPr indent="-317500" lvl="0" marL="914400" rtl="0" algn="l">
              <a:spcBef>
                <a:spcPts val="0"/>
              </a:spcBef>
              <a:spcAft>
                <a:spcPts val="0"/>
              </a:spcAft>
              <a:buSzPts val="1400"/>
              <a:buChar char="●"/>
            </a:pPr>
            <a:r>
              <a:rPr lang="en" sz="1400"/>
              <a:t>Interpretation</a:t>
            </a:r>
            <a:endParaRPr sz="1400"/>
          </a:p>
          <a:p>
            <a:pPr indent="-317500" lvl="0" marL="914400" rtl="0" algn="l">
              <a:spcBef>
                <a:spcPts val="0"/>
              </a:spcBef>
              <a:spcAft>
                <a:spcPts val="0"/>
              </a:spcAft>
              <a:buSzPts val="1400"/>
              <a:buChar char="●"/>
            </a:pPr>
            <a:r>
              <a:rPr lang="en" sz="1400"/>
              <a:t>Find relationships between observations</a:t>
            </a:r>
            <a:endParaRPr sz="1400"/>
          </a:p>
          <a:p>
            <a:pPr indent="0" lvl="0" marL="0" rtl="0" algn="l">
              <a:spcBef>
                <a:spcPts val="0"/>
              </a:spcBef>
              <a:spcAft>
                <a:spcPts val="0"/>
              </a:spcAft>
              <a:buNone/>
            </a:pPr>
            <a:r>
              <a:t/>
            </a:r>
            <a:endParaRPr/>
          </a:p>
          <a:p>
            <a:pPr indent="0" lvl="0" marL="1371600" rtl="0" algn="l">
              <a:spcBef>
                <a:spcPts val="1600"/>
              </a:spcBef>
              <a:spcAft>
                <a:spcPts val="1600"/>
              </a:spcAft>
              <a:buNone/>
            </a:pPr>
            <a:r>
              <a:t/>
            </a:r>
            <a:endParaRPr/>
          </a:p>
        </p:txBody>
      </p:sp>
      <p:sp>
        <p:nvSpPr>
          <p:cNvPr id="80" name="Google Shape;80;p16"/>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Characteristics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a:t>
            </a:r>
            <a:r>
              <a:rPr lang="en"/>
              <a:t>escription </a:t>
            </a:r>
            <a:endParaRPr/>
          </a:p>
        </p:txBody>
      </p:sp>
      <p:sp>
        <p:nvSpPr>
          <p:cNvPr id="91" name="Google Shape;91;p18"/>
          <p:cNvSpPr txBox="1"/>
          <p:nvPr>
            <p:ph idx="1" type="body"/>
          </p:nvPr>
        </p:nvSpPr>
        <p:spPr>
          <a:xfrm>
            <a:off x="311700" y="1152475"/>
            <a:ext cx="8520600" cy="23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dataset</a:t>
            </a:r>
            <a:endParaRPr/>
          </a:p>
          <a:p>
            <a:pPr indent="-317500" lvl="0" marL="457200" rtl="0" algn="l">
              <a:spcBef>
                <a:spcPts val="1600"/>
              </a:spcBef>
              <a:spcAft>
                <a:spcPts val="0"/>
              </a:spcAft>
              <a:buSzPts val="1400"/>
              <a:buChar char="●"/>
            </a:pPr>
            <a:r>
              <a:rPr lang="en" sz="1400"/>
              <a:t>Observational &amp; cross-sectional</a:t>
            </a:r>
            <a:endParaRPr sz="1400"/>
          </a:p>
          <a:p>
            <a:pPr indent="-317500" lvl="0" marL="457200" rtl="0" algn="l">
              <a:spcBef>
                <a:spcPts val="0"/>
              </a:spcBef>
              <a:spcAft>
                <a:spcPts val="0"/>
              </a:spcAft>
              <a:buSzPts val="1400"/>
              <a:buChar char="●"/>
            </a:pPr>
            <a:r>
              <a:rPr lang="en" sz="1400"/>
              <a:t>12 variables with 43400 observations</a:t>
            </a:r>
            <a:endParaRPr sz="1400"/>
          </a:p>
          <a:p>
            <a:pPr indent="0" lvl="0" marL="0" rtl="0" algn="l">
              <a:spcBef>
                <a:spcPts val="1600"/>
              </a:spcBef>
              <a:spcAft>
                <a:spcPts val="0"/>
              </a:spcAft>
              <a:buNone/>
            </a:pPr>
            <a:r>
              <a:rPr lang="en"/>
              <a:t>Dataset after cleaning</a:t>
            </a:r>
            <a:endParaRPr/>
          </a:p>
          <a:p>
            <a:pPr indent="-317500" lvl="0" marL="457200" rtl="0" algn="l">
              <a:spcBef>
                <a:spcPts val="1600"/>
              </a:spcBef>
              <a:spcAft>
                <a:spcPts val="0"/>
              </a:spcAft>
              <a:buSzPts val="1400"/>
              <a:buChar char="●"/>
            </a:pPr>
            <a:r>
              <a:rPr b="1" lang="en">
                <a:solidFill>
                  <a:schemeClr val="dk2"/>
                </a:solidFill>
              </a:rPr>
              <a:t>7</a:t>
            </a:r>
            <a:r>
              <a:rPr lang="en" sz="1400"/>
              <a:t> variables were chosen based on our primary interest</a:t>
            </a:r>
            <a:endParaRPr sz="1400"/>
          </a:p>
          <a:p>
            <a:pPr indent="-317500" lvl="0" marL="457200" rtl="0" algn="l">
              <a:spcBef>
                <a:spcPts val="0"/>
              </a:spcBef>
              <a:spcAft>
                <a:spcPts val="0"/>
              </a:spcAft>
              <a:buSzPts val="1400"/>
              <a:buChar char="●"/>
            </a:pPr>
            <a:r>
              <a:rPr b="1" lang="en">
                <a:solidFill>
                  <a:schemeClr val="dk2"/>
                </a:solidFill>
              </a:rPr>
              <a:t>29072</a:t>
            </a:r>
            <a:r>
              <a:rPr lang="en" sz="1400"/>
              <a:t> observations </a:t>
            </a:r>
            <a:endParaRPr sz="1400"/>
          </a:p>
          <a:p>
            <a:pPr indent="0" lvl="0" marL="0" rtl="0" algn="l">
              <a:spcBef>
                <a:spcPts val="1600"/>
              </a:spcBef>
              <a:spcAft>
                <a:spcPts val="1600"/>
              </a:spcAft>
              <a:buNone/>
            </a:pPr>
            <a:r>
              <a:t/>
            </a:r>
            <a:endParaRPr/>
          </a:p>
        </p:txBody>
      </p:sp>
      <p:sp>
        <p:nvSpPr>
          <p:cNvPr id="92" name="Google Shape;92;p18"/>
          <p:cNvSpPr/>
          <p:nvPr/>
        </p:nvSpPr>
        <p:spPr>
          <a:xfrm>
            <a:off x="171025" y="3659200"/>
            <a:ext cx="1080600" cy="772500"/>
          </a:xfrm>
          <a:prstGeom prst="parallelogram">
            <a:avLst>
              <a:gd fmla="val 25000"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Stroke</a:t>
            </a:r>
            <a:endParaRPr>
              <a:solidFill>
                <a:schemeClr val="accent3"/>
              </a:solidFill>
              <a:latin typeface="Proxima Nova"/>
              <a:ea typeface="Proxima Nova"/>
              <a:cs typeface="Proxima Nova"/>
              <a:sym typeface="Proxima Nova"/>
            </a:endParaRPr>
          </a:p>
        </p:txBody>
      </p:sp>
      <p:sp>
        <p:nvSpPr>
          <p:cNvPr id="93" name="Google Shape;93;p18"/>
          <p:cNvSpPr/>
          <p:nvPr/>
        </p:nvSpPr>
        <p:spPr>
          <a:xfrm>
            <a:off x="1251625" y="3659200"/>
            <a:ext cx="1672200" cy="772500"/>
          </a:xfrm>
          <a:prstGeom prst="parallelogram">
            <a:avLst>
              <a:gd fmla="val 25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Hypertension</a:t>
            </a:r>
            <a:endParaRPr>
              <a:solidFill>
                <a:schemeClr val="accent3"/>
              </a:solidFill>
              <a:latin typeface="Proxima Nova"/>
              <a:ea typeface="Proxima Nova"/>
              <a:cs typeface="Proxima Nova"/>
              <a:sym typeface="Proxima Nova"/>
            </a:endParaRPr>
          </a:p>
        </p:txBody>
      </p:sp>
      <p:sp>
        <p:nvSpPr>
          <p:cNvPr id="94" name="Google Shape;94;p18"/>
          <p:cNvSpPr/>
          <p:nvPr/>
        </p:nvSpPr>
        <p:spPr>
          <a:xfrm>
            <a:off x="2923825" y="3659200"/>
            <a:ext cx="1251600" cy="772500"/>
          </a:xfrm>
          <a:prstGeom prst="parallelogram">
            <a:avLst>
              <a:gd fmla="val 25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Heart </a:t>
            </a:r>
            <a:r>
              <a:rPr lang="en">
                <a:solidFill>
                  <a:schemeClr val="accent3"/>
                </a:solidFill>
                <a:latin typeface="Proxima Nova"/>
                <a:ea typeface="Proxima Nova"/>
                <a:cs typeface="Proxima Nova"/>
                <a:sym typeface="Proxima Nova"/>
              </a:rPr>
              <a:t>Disease</a:t>
            </a:r>
            <a:endParaRPr>
              <a:solidFill>
                <a:schemeClr val="accent3"/>
              </a:solidFill>
              <a:latin typeface="Proxima Nova"/>
              <a:ea typeface="Proxima Nova"/>
              <a:cs typeface="Proxima Nova"/>
              <a:sym typeface="Proxima Nova"/>
            </a:endParaRPr>
          </a:p>
        </p:txBody>
      </p:sp>
      <p:sp>
        <p:nvSpPr>
          <p:cNvPr id="95" name="Google Shape;95;p18"/>
          <p:cNvSpPr/>
          <p:nvPr/>
        </p:nvSpPr>
        <p:spPr>
          <a:xfrm>
            <a:off x="4175425" y="3659200"/>
            <a:ext cx="1251600" cy="772500"/>
          </a:xfrm>
          <a:prstGeom prst="parallelogram">
            <a:avLst>
              <a:gd fmla="val 25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Smoking Status</a:t>
            </a:r>
            <a:endParaRPr>
              <a:solidFill>
                <a:schemeClr val="accent3"/>
              </a:solidFill>
              <a:latin typeface="Proxima Nova"/>
              <a:ea typeface="Proxima Nova"/>
              <a:cs typeface="Proxima Nova"/>
              <a:sym typeface="Proxima Nova"/>
            </a:endParaRPr>
          </a:p>
        </p:txBody>
      </p:sp>
      <p:sp>
        <p:nvSpPr>
          <p:cNvPr id="96" name="Google Shape;96;p18"/>
          <p:cNvSpPr/>
          <p:nvPr/>
        </p:nvSpPr>
        <p:spPr>
          <a:xfrm>
            <a:off x="5427025" y="3659200"/>
            <a:ext cx="895800" cy="772500"/>
          </a:xfrm>
          <a:prstGeom prst="parallelogram">
            <a:avLst>
              <a:gd fmla="val 25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Age</a:t>
            </a:r>
            <a:endParaRPr>
              <a:solidFill>
                <a:schemeClr val="accent3"/>
              </a:solidFill>
              <a:latin typeface="Proxima Nova"/>
              <a:ea typeface="Proxima Nova"/>
              <a:cs typeface="Proxima Nova"/>
              <a:sym typeface="Proxima Nova"/>
            </a:endParaRPr>
          </a:p>
        </p:txBody>
      </p:sp>
      <p:sp>
        <p:nvSpPr>
          <p:cNvPr id="97" name="Google Shape;97;p18"/>
          <p:cNvSpPr/>
          <p:nvPr/>
        </p:nvSpPr>
        <p:spPr>
          <a:xfrm>
            <a:off x="6322825" y="3659200"/>
            <a:ext cx="1251600" cy="772500"/>
          </a:xfrm>
          <a:prstGeom prst="parallelogram">
            <a:avLst>
              <a:gd fmla="val 25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Average</a:t>
            </a:r>
            <a:r>
              <a:rPr lang="en">
                <a:solidFill>
                  <a:schemeClr val="accent3"/>
                </a:solidFill>
                <a:latin typeface="Proxima Nova"/>
                <a:ea typeface="Proxima Nova"/>
                <a:cs typeface="Proxima Nova"/>
                <a:sym typeface="Proxima Nova"/>
              </a:rPr>
              <a:t> </a:t>
            </a:r>
            <a:r>
              <a:rPr lang="en">
                <a:solidFill>
                  <a:schemeClr val="accent3"/>
                </a:solidFill>
                <a:latin typeface="Proxima Nova"/>
                <a:ea typeface="Proxima Nova"/>
                <a:cs typeface="Proxima Nova"/>
                <a:sym typeface="Proxima Nova"/>
              </a:rPr>
              <a:t>Glucose</a:t>
            </a:r>
            <a:r>
              <a:rPr lang="en">
                <a:solidFill>
                  <a:schemeClr val="accent3"/>
                </a:solidFill>
                <a:latin typeface="Proxima Nova"/>
                <a:ea typeface="Proxima Nova"/>
                <a:cs typeface="Proxima Nova"/>
                <a:sym typeface="Proxima Nova"/>
              </a:rPr>
              <a:t> Level</a:t>
            </a:r>
            <a:endParaRPr>
              <a:solidFill>
                <a:schemeClr val="accent3"/>
              </a:solidFill>
              <a:latin typeface="Proxima Nova"/>
              <a:ea typeface="Proxima Nova"/>
              <a:cs typeface="Proxima Nova"/>
              <a:sym typeface="Proxima Nova"/>
            </a:endParaRPr>
          </a:p>
        </p:txBody>
      </p:sp>
      <p:sp>
        <p:nvSpPr>
          <p:cNvPr id="98" name="Google Shape;98;p18"/>
          <p:cNvSpPr/>
          <p:nvPr/>
        </p:nvSpPr>
        <p:spPr>
          <a:xfrm>
            <a:off x="7574425" y="3659200"/>
            <a:ext cx="1251600" cy="772500"/>
          </a:xfrm>
          <a:prstGeom prst="parallelogram">
            <a:avLst>
              <a:gd fmla="val 25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Proxima Nova"/>
                <a:ea typeface="Proxima Nova"/>
                <a:cs typeface="Proxima Nova"/>
                <a:sym typeface="Proxima Nova"/>
              </a:rPr>
              <a:t>Body Mass Index</a:t>
            </a:r>
            <a:endParaRPr>
              <a:solidFill>
                <a:schemeClr val="accent3"/>
              </a:solidFill>
              <a:latin typeface="Proxima Nova"/>
              <a:ea typeface="Proxima Nova"/>
              <a:cs typeface="Proxima Nova"/>
              <a:sym typeface="Proxima Nova"/>
            </a:endParaRPr>
          </a:p>
        </p:txBody>
      </p:sp>
      <p:sp>
        <p:nvSpPr>
          <p:cNvPr id="99" name="Google Shape;99;p18"/>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statistics</a:t>
            </a:r>
            <a:endParaRPr/>
          </a:p>
        </p:txBody>
      </p:sp>
      <p:sp>
        <p:nvSpPr>
          <p:cNvPr id="105" name="Google Shape;105;p19"/>
          <p:cNvSpPr txBox="1"/>
          <p:nvPr>
            <p:ph idx="1" type="body"/>
          </p:nvPr>
        </p:nvSpPr>
        <p:spPr>
          <a:xfrm>
            <a:off x="311700" y="3996125"/>
            <a:ext cx="8520600" cy="5727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a:t>Observed an imbalance issue but it is an accurate description of reality</a:t>
            </a:r>
            <a:endParaRPr/>
          </a:p>
          <a:p>
            <a:pPr indent="0" lvl="0" marL="0" rtl="0" algn="l">
              <a:spcBef>
                <a:spcPts val="1200"/>
              </a:spcBef>
              <a:spcAft>
                <a:spcPts val="1600"/>
              </a:spcAft>
              <a:buNone/>
            </a:pPr>
            <a:r>
              <a:t/>
            </a:r>
            <a:endParaRPr/>
          </a:p>
        </p:txBody>
      </p:sp>
      <p:pic>
        <p:nvPicPr>
          <p:cNvPr id="106" name="Google Shape;106;p19"/>
          <p:cNvPicPr preferRelativeResize="0"/>
          <p:nvPr/>
        </p:nvPicPr>
        <p:blipFill>
          <a:blip r:embed="rId3">
            <a:alphaModFix/>
          </a:blip>
          <a:stretch>
            <a:fillRect/>
          </a:stretch>
        </p:blipFill>
        <p:spPr>
          <a:xfrm>
            <a:off x="935163" y="1170125"/>
            <a:ext cx="7121272" cy="2673600"/>
          </a:xfrm>
          <a:prstGeom prst="rect">
            <a:avLst/>
          </a:prstGeom>
          <a:noFill/>
          <a:ln>
            <a:noFill/>
          </a:ln>
          <a:effectLst>
            <a:outerShdw blurRad="100013" rotWithShape="0" algn="bl" dir="2700000" dist="76200">
              <a:schemeClr val="lt2">
                <a:alpha val="79000"/>
              </a:schemeClr>
            </a:outerShdw>
          </a:effectLst>
        </p:spPr>
      </p:pic>
      <p:sp>
        <p:nvSpPr>
          <p:cNvPr id="107" name="Google Shape;107;p19"/>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6601950" y="1469525"/>
            <a:ext cx="467700" cy="167100"/>
          </a:xfrm>
          <a:prstGeom prst="notched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Observations</a:t>
            </a:r>
            <a:endParaRPr/>
          </a:p>
          <a:p>
            <a:pPr indent="0" lvl="0" marL="0" rtl="0" algn="l">
              <a:spcBef>
                <a:spcPts val="0"/>
              </a:spcBef>
              <a:spcAft>
                <a:spcPts val="0"/>
              </a:spcAft>
              <a:buNone/>
            </a:pPr>
            <a:r>
              <a:t/>
            </a:r>
            <a:endParaRPr/>
          </a:p>
        </p:txBody>
      </p:sp>
      <p:pic>
        <p:nvPicPr>
          <p:cNvPr id="114" name="Google Shape;114;p20"/>
          <p:cNvPicPr preferRelativeResize="0"/>
          <p:nvPr/>
        </p:nvPicPr>
        <p:blipFill>
          <a:blip r:embed="rId3">
            <a:alphaModFix/>
          </a:blip>
          <a:stretch>
            <a:fillRect/>
          </a:stretch>
        </p:blipFill>
        <p:spPr>
          <a:xfrm>
            <a:off x="152400" y="1170125"/>
            <a:ext cx="2835450" cy="2469425"/>
          </a:xfrm>
          <a:prstGeom prst="rect">
            <a:avLst/>
          </a:prstGeom>
          <a:noFill/>
          <a:ln>
            <a:noFill/>
          </a:ln>
        </p:spPr>
      </p:pic>
      <p:pic>
        <p:nvPicPr>
          <p:cNvPr id="115" name="Google Shape;115;p20"/>
          <p:cNvPicPr preferRelativeResize="0"/>
          <p:nvPr/>
        </p:nvPicPr>
        <p:blipFill>
          <a:blip r:embed="rId4">
            <a:alphaModFix/>
          </a:blip>
          <a:stretch>
            <a:fillRect/>
          </a:stretch>
        </p:blipFill>
        <p:spPr>
          <a:xfrm>
            <a:off x="3152275" y="2183425"/>
            <a:ext cx="2835450" cy="2512925"/>
          </a:xfrm>
          <a:prstGeom prst="rect">
            <a:avLst/>
          </a:prstGeom>
          <a:noFill/>
          <a:ln>
            <a:noFill/>
          </a:ln>
        </p:spPr>
      </p:pic>
      <p:pic>
        <p:nvPicPr>
          <p:cNvPr id="116" name="Google Shape;116;p20"/>
          <p:cNvPicPr preferRelativeResize="0"/>
          <p:nvPr/>
        </p:nvPicPr>
        <p:blipFill>
          <a:blip r:embed="rId5">
            <a:alphaModFix/>
          </a:blip>
          <a:stretch>
            <a:fillRect/>
          </a:stretch>
        </p:blipFill>
        <p:spPr>
          <a:xfrm>
            <a:off x="6116050" y="1170125"/>
            <a:ext cx="2835450" cy="2469426"/>
          </a:xfrm>
          <a:prstGeom prst="rect">
            <a:avLst/>
          </a:prstGeom>
          <a:noFill/>
          <a:ln>
            <a:noFill/>
          </a:ln>
        </p:spPr>
      </p:pic>
      <p:sp>
        <p:nvSpPr>
          <p:cNvPr id="117" name="Google Shape;117;p20"/>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nvSpPr>
        <p:spPr>
          <a:xfrm>
            <a:off x="335725" y="3559200"/>
            <a:ext cx="2652000" cy="3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Age</a:t>
            </a:r>
            <a:endParaRPr sz="1800">
              <a:solidFill>
                <a:schemeClr val="accent3"/>
              </a:solidFill>
              <a:latin typeface="Proxima Nova"/>
              <a:ea typeface="Proxima Nova"/>
              <a:cs typeface="Proxima Nova"/>
              <a:sym typeface="Proxima Nova"/>
            </a:endParaRPr>
          </a:p>
        </p:txBody>
      </p:sp>
      <p:sp>
        <p:nvSpPr>
          <p:cNvPr id="119" name="Google Shape;119;p20"/>
          <p:cNvSpPr txBox="1"/>
          <p:nvPr/>
        </p:nvSpPr>
        <p:spPr>
          <a:xfrm>
            <a:off x="3152200" y="1788025"/>
            <a:ext cx="2835600" cy="3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Average Glucose Level</a:t>
            </a:r>
            <a:endParaRPr sz="1800">
              <a:solidFill>
                <a:schemeClr val="accent3"/>
              </a:solidFill>
              <a:latin typeface="Proxima Nova"/>
              <a:ea typeface="Proxima Nova"/>
              <a:cs typeface="Proxima Nova"/>
              <a:sym typeface="Proxima Nova"/>
            </a:endParaRPr>
          </a:p>
        </p:txBody>
      </p:sp>
      <p:sp>
        <p:nvSpPr>
          <p:cNvPr id="120" name="Google Shape;120;p20"/>
          <p:cNvSpPr txBox="1"/>
          <p:nvPr/>
        </p:nvSpPr>
        <p:spPr>
          <a:xfrm>
            <a:off x="6299425" y="3559200"/>
            <a:ext cx="2652000" cy="3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Proxima Nova"/>
                <a:ea typeface="Proxima Nova"/>
                <a:cs typeface="Proxima Nova"/>
                <a:sym typeface="Proxima Nova"/>
              </a:rPr>
              <a:t>bmi</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Investigation</a:t>
            </a:r>
            <a:endParaRPr/>
          </a:p>
        </p:txBody>
      </p:sp>
      <p:pic>
        <p:nvPicPr>
          <p:cNvPr id="126" name="Google Shape;126;p21"/>
          <p:cNvPicPr preferRelativeResize="0"/>
          <p:nvPr/>
        </p:nvPicPr>
        <p:blipFill>
          <a:blip r:embed="rId3">
            <a:alphaModFix/>
          </a:blip>
          <a:stretch>
            <a:fillRect/>
          </a:stretch>
        </p:blipFill>
        <p:spPr>
          <a:xfrm>
            <a:off x="5877425" y="1260625"/>
            <a:ext cx="2667000" cy="3364783"/>
          </a:xfrm>
          <a:prstGeom prst="rect">
            <a:avLst/>
          </a:prstGeom>
          <a:noFill/>
          <a:ln>
            <a:noFill/>
          </a:ln>
        </p:spPr>
      </p:pic>
      <p:pic>
        <p:nvPicPr>
          <p:cNvPr id="127" name="Google Shape;127;p21"/>
          <p:cNvPicPr preferRelativeResize="0"/>
          <p:nvPr/>
        </p:nvPicPr>
        <p:blipFill>
          <a:blip r:embed="rId4">
            <a:alphaModFix/>
          </a:blip>
          <a:stretch>
            <a:fillRect/>
          </a:stretch>
        </p:blipFill>
        <p:spPr>
          <a:xfrm>
            <a:off x="212575" y="1170138"/>
            <a:ext cx="2676525" cy="3429000"/>
          </a:xfrm>
          <a:prstGeom prst="rect">
            <a:avLst/>
          </a:prstGeom>
          <a:noFill/>
          <a:ln>
            <a:noFill/>
          </a:ln>
        </p:spPr>
      </p:pic>
      <p:pic>
        <p:nvPicPr>
          <p:cNvPr id="128" name="Google Shape;128;p21"/>
          <p:cNvPicPr preferRelativeResize="0"/>
          <p:nvPr/>
        </p:nvPicPr>
        <p:blipFill>
          <a:blip r:embed="rId5">
            <a:alphaModFix/>
          </a:blip>
          <a:stretch>
            <a:fillRect/>
          </a:stretch>
        </p:blipFill>
        <p:spPr>
          <a:xfrm>
            <a:off x="2989350" y="1184413"/>
            <a:ext cx="2667000" cy="3400425"/>
          </a:xfrm>
          <a:prstGeom prst="rect">
            <a:avLst/>
          </a:prstGeom>
          <a:noFill/>
          <a:ln>
            <a:noFill/>
          </a:ln>
        </p:spPr>
      </p:pic>
      <p:sp>
        <p:nvSpPr>
          <p:cNvPr id="129" name="Google Shape;129;p21"/>
          <p:cNvSpPr/>
          <p:nvPr/>
        </p:nvSpPr>
        <p:spPr>
          <a:xfrm>
            <a:off x="1513200" y="3615025"/>
            <a:ext cx="828900" cy="2259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30" name="Google Shape;130;p21"/>
          <p:cNvSpPr/>
          <p:nvPr/>
        </p:nvSpPr>
        <p:spPr>
          <a:xfrm>
            <a:off x="4275700" y="3615025"/>
            <a:ext cx="828900" cy="225900"/>
          </a:xfrm>
          <a:prstGeom prst="rect">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31" name="Google Shape;131;p21"/>
          <p:cNvSpPr/>
          <p:nvPr/>
        </p:nvSpPr>
        <p:spPr>
          <a:xfrm>
            <a:off x="335725" y="1000250"/>
            <a:ext cx="2193300" cy="44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