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PQ9w3Z5yWdn1GNB6hu4T0jgl4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c2b8447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6c2b8447c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c2b8447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6c2b8447c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abde73de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7abde73de0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c2b8447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6c2b8447c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2b8447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6c2b8447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abde73de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7abde73de0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abde73d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7abde73de0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abde73d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7abde73de0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abde73de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7abde73de0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c2b8447c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6c2b8447c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5"/>
          <p:cNvGrpSpPr/>
          <p:nvPr/>
        </p:nvGrpSpPr>
        <p:grpSpPr>
          <a:xfrm>
            <a:off x="0" y="0"/>
            <a:ext cx="2305051" cy="6858001"/>
            <a:chOff x="0" y="0"/>
            <a:chExt cx="2305051" cy="6858001"/>
          </a:xfrm>
        </p:grpSpPr>
        <p:sp>
          <p:nvSpPr>
            <p:cNvPr id="55" name="Google Shape;55;p2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3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4"/>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3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35"/>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35"/>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36"/>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6"/>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36"/>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85" name="Google Shape;185;p36"/>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IN" sz="8000" cap="none">
                <a:solidFill>
                  <a:schemeClr val="lt1"/>
                </a:solidFill>
                <a:latin typeface="Twentieth Century"/>
                <a:ea typeface="Twentieth Century"/>
                <a:cs typeface="Twentieth Century"/>
                <a:sym typeface="Twentieth Century"/>
              </a:rPr>
              <a:t>“</a:t>
            </a:r>
            <a:endParaRPr/>
          </a:p>
        </p:txBody>
      </p:sp>
      <p:sp>
        <p:nvSpPr>
          <p:cNvPr id="186" name="Google Shape;186;p3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IN"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37"/>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7"/>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3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8"/>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38"/>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38"/>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38"/>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38"/>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8"/>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39"/>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9"/>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39"/>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39"/>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39"/>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39"/>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39"/>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39"/>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39"/>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39"/>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0"/>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4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41"/>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1"/>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4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2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28"/>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29"/>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9"/>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29"/>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29"/>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29"/>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32"/>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2"/>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32"/>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33"/>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33"/>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33"/>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2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24"/>
          <p:cNvGrpSpPr/>
          <p:nvPr/>
        </p:nvGrpSpPr>
        <p:grpSpPr>
          <a:xfrm>
            <a:off x="-14288" y="0"/>
            <a:ext cx="12053888" cy="6858001"/>
            <a:chOff x="-14288" y="0"/>
            <a:chExt cx="12053888" cy="6858001"/>
          </a:xfrm>
        </p:grpSpPr>
        <p:grpSp>
          <p:nvGrpSpPr>
            <p:cNvPr id="8" name="Google Shape;8;p24"/>
            <p:cNvGrpSpPr/>
            <p:nvPr/>
          </p:nvGrpSpPr>
          <p:grpSpPr>
            <a:xfrm>
              <a:off x="-14288" y="0"/>
              <a:ext cx="1220788" cy="6858001"/>
              <a:chOff x="-14288" y="0"/>
              <a:chExt cx="1220788" cy="6858001"/>
            </a:xfrm>
          </p:grpSpPr>
          <p:sp>
            <p:nvSpPr>
              <p:cNvPr id="9" name="Google Shape;9;p2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2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2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2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2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4"/>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2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2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2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2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2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2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2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2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2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4"/>
            <p:cNvGrpSpPr/>
            <p:nvPr/>
          </p:nvGrpSpPr>
          <p:grpSpPr>
            <a:xfrm>
              <a:off x="11364912" y="0"/>
              <a:ext cx="674688" cy="6848476"/>
              <a:chOff x="11364912" y="0"/>
              <a:chExt cx="674688" cy="6848476"/>
            </a:xfrm>
          </p:grpSpPr>
          <p:sp>
            <p:nvSpPr>
              <p:cNvPr id="37" name="Google Shape;37;p2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2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2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2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2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233" name="Shape 233"/>
        <p:cNvGrpSpPr/>
        <p:nvPr/>
      </p:nvGrpSpPr>
      <p:grpSpPr>
        <a:xfrm>
          <a:off x="0" y="0"/>
          <a:ext cx="0" cy="0"/>
          <a:chOff x="0" y="0"/>
          <a:chExt cx="0" cy="0"/>
        </a:xfrm>
      </p:grpSpPr>
      <p:sp>
        <p:nvSpPr>
          <p:cNvPr id="234" name="Google Shape;234;p1"/>
          <p:cNvSpPr/>
          <p:nvPr/>
        </p:nvSpPr>
        <p:spPr>
          <a:xfrm>
            <a:off x="1" y="-1"/>
            <a:ext cx="12192000" cy="6858000"/>
          </a:xfrm>
          <a:prstGeom prst="rect">
            <a:avLst/>
          </a:prstGeom>
          <a:gradFill>
            <a:gsLst>
              <a:gs pos="0">
                <a:srgbClr val="2997C9"/>
              </a:gs>
              <a:gs pos="100000">
                <a:srgbClr val="002355"/>
              </a:gs>
            </a:gsLst>
            <a:lin ang="504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35" name="Google Shape;235;p1"/>
          <p:cNvGrpSpPr/>
          <p:nvPr/>
        </p:nvGrpSpPr>
        <p:grpSpPr>
          <a:xfrm>
            <a:off x="0" y="0"/>
            <a:ext cx="2305051" cy="6858001"/>
            <a:chOff x="0" y="0"/>
            <a:chExt cx="2305051" cy="6858001"/>
          </a:xfrm>
        </p:grpSpPr>
        <p:sp>
          <p:nvSpPr>
            <p:cNvPr id="236" name="Google Shape;236;p1"/>
            <p:cNvSpPr/>
            <p:nvPr/>
          </p:nvSpPr>
          <p:spPr>
            <a:xfrm>
              <a:off x="1209675" y="4763"/>
              <a:ext cx="23813" cy="2181225"/>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
            <p:cNvSpPr/>
            <p:nvPr/>
          </p:nvSpPr>
          <p:spPr>
            <a:xfrm>
              <a:off x="414338" y="9525"/>
              <a:ext cx="28575" cy="4481513"/>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0000"/>
              </a:schemeClr>
            </a:solidFill>
            <a:ln>
              <a:noFill/>
            </a:ln>
          </p:spPr>
        </p:sp>
        <p:sp>
          <p:nvSpPr>
            <p:cNvPr id="242" name="Google Shape;242;p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0000"/>
              </a:schemeClr>
            </a:solidFill>
            <a:ln>
              <a:noFill/>
            </a:ln>
          </p:spPr>
        </p:sp>
        <p:sp>
          <p:nvSpPr>
            <p:cNvPr id="243" name="Google Shape;243;p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0000"/>
              </a:schemeClr>
            </a:solidFill>
            <a:ln>
              <a:noFill/>
            </a:ln>
          </p:spPr>
        </p:sp>
        <p:sp>
          <p:nvSpPr>
            <p:cNvPr id="245" name="Google Shape;245;p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0000"/>
              </a:schemeClr>
            </a:solidFill>
            <a:ln>
              <a:noFill/>
            </a:ln>
          </p:spPr>
        </p:sp>
        <p:sp>
          <p:nvSpPr>
            <p:cNvPr id="246" name="Google Shape;246;p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0000"/>
              </a:schemeClr>
            </a:solidFill>
            <a:ln>
              <a:noFill/>
            </a:ln>
          </p:spPr>
        </p:sp>
        <p:sp>
          <p:nvSpPr>
            <p:cNvPr id="249" name="Google Shape;249;p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0000"/>
              </a:schemeClr>
            </a:solidFill>
            <a:ln>
              <a:noFill/>
            </a:ln>
          </p:spPr>
        </p:sp>
        <p:sp>
          <p:nvSpPr>
            <p:cNvPr id="251" name="Google Shape;251;p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0000"/>
              </a:schemeClr>
            </a:solidFill>
            <a:ln>
              <a:noFill/>
            </a:ln>
          </p:spPr>
        </p:sp>
        <p:sp>
          <p:nvSpPr>
            <p:cNvPr id="254" name="Google Shape;254;p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0000"/>
              </a:schemeClr>
            </a:solidFill>
            <a:ln>
              <a:noFill/>
            </a:ln>
          </p:spPr>
        </p:sp>
        <p:sp>
          <p:nvSpPr>
            <p:cNvPr id="257" name="Google Shape;257;p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0000"/>
              </a:schemeClr>
            </a:solidFill>
            <a:ln>
              <a:noFill/>
            </a:ln>
          </p:spPr>
        </p:sp>
        <p:sp>
          <p:nvSpPr>
            <p:cNvPr id="259" name="Google Shape;259;p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0000"/>
              </a:schemeClr>
            </a:solidFill>
            <a:ln>
              <a:noFill/>
            </a:ln>
          </p:spPr>
        </p:sp>
        <p:sp>
          <p:nvSpPr>
            <p:cNvPr id="261" name="Google Shape;261;p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0000"/>
              </a:schemeClr>
            </a:solidFill>
            <a:ln>
              <a:noFill/>
            </a:ln>
          </p:spPr>
        </p:sp>
        <p:sp>
          <p:nvSpPr>
            <p:cNvPr id="263" name="Google Shape;263;p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
            <p:cNvSpPr/>
            <p:nvPr/>
          </p:nvSpPr>
          <p:spPr>
            <a:xfrm>
              <a:off x="642938" y="6610350"/>
              <a:ext cx="23813" cy="242888"/>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0000"/>
              </a:schemeClr>
            </a:solidFill>
            <a:ln>
              <a:noFill/>
            </a:ln>
          </p:spPr>
        </p:sp>
        <p:sp>
          <p:nvSpPr>
            <p:cNvPr id="267" name="Google Shape;267;p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0000"/>
              </a:schemeClr>
            </a:solidFill>
            <a:ln>
              <a:noFill/>
            </a:ln>
          </p:spPr>
        </p:sp>
        <p:sp>
          <p:nvSpPr>
            <p:cNvPr id="268" name="Google Shape;268;p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0000"/>
              </a:schemeClr>
            </a:solidFill>
            <a:ln>
              <a:noFill/>
            </a:ln>
          </p:spPr>
        </p:sp>
        <p:sp>
          <p:nvSpPr>
            <p:cNvPr id="270" name="Google Shape;270;p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0000"/>
              </a:schemeClr>
            </a:solidFill>
            <a:ln>
              <a:noFill/>
            </a:ln>
          </p:spPr>
        </p:sp>
        <p:sp>
          <p:nvSpPr>
            <p:cNvPr id="271" name="Google Shape;271;p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0000"/>
              </a:schemeClr>
            </a:solidFill>
            <a:ln>
              <a:noFill/>
            </a:ln>
          </p:spPr>
        </p:sp>
        <p:sp>
          <p:nvSpPr>
            <p:cNvPr id="273" name="Google Shape;273;p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0000"/>
              </a:schemeClr>
            </a:solidFill>
            <a:ln>
              <a:noFill/>
            </a:ln>
          </p:spPr>
        </p:sp>
        <p:sp>
          <p:nvSpPr>
            <p:cNvPr id="275" name="Google Shape;275;p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
            <p:cNvSpPr/>
            <p:nvPr/>
          </p:nvSpPr>
          <p:spPr>
            <a:xfrm>
              <a:off x="1228725" y="4662488"/>
              <a:ext cx="23813" cy="2181225"/>
            </a:xfrm>
            <a:prstGeom prst="rect">
              <a:avLst/>
            </a:pr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0000"/>
              </a:schemeClr>
            </a:solidFill>
            <a:ln>
              <a:noFill/>
            </a:ln>
          </p:spPr>
        </p:sp>
        <p:sp>
          <p:nvSpPr>
            <p:cNvPr id="278" name="Google Shape;278;p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0000"/>
              </a:schemeClr>
            </a:solidFill>
            <a:ln>
              <a:noFill/>
            </a:ln>
          </p:spPr>
        </p:sp>
        <p:sp>
          <p:nvSpPr>
            <p:cNvPr id="280" name="Google Shape;280;p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0000"/>
              </a:schemeClr>
            </a:solidFill>
            <a:ln>
              <a:noFill/>
            </a:ln>
          </p:spPr>
        </p:sp>
        <p:sp>
          <p:nvSpPr>
            <p:cNvPr id="283" name="Google Shape;283;p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0000"/>
              </a:schemeClr>
            </a:solidFill>
            <a:ln>
              <a:noFill/>
            </a:ln>
          </p:spPr>
        </p:sp>
        <p:sp>
          <p:nvSpPr>
            <p:cNvPr id="284" name="Google Shape;284;p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0000"/>
              </a:schemeClr>
            </a:solidFill>
            <a:ln>
              <a:noFill/>
            </a:ln>
          </p:spPr>
        </p:sp>
        <p:sp>
          <p:nvSpPr>
            <p:cNvPr id="287" name="Google Shape;287;p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0000"/>
              </a:schemeClr>
            </a:solidFill>
            <a:ln>
              <a:noFill/>
            </a:ln>
          </p:spPr>
        </p:sp>
        <p:sp>
          <p:nvSpPr>
            <p:cNvPr id="289" name="Google Shape;289;p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0" name="Google Shape;290;p1"/>
          <p:cNvPicPr preferRelativeResize="0"/>
          <p:nvPr/>
        </p:nvPicPr>
        <p:blipFill rotWithShape="1">
          <a:blip r:embed="rId3">
            <a:alphaModFix amt="30000"/>
          </a:blip>
          <a:srcRect b="0" l="0" r="0" t="0"/>
          <a:stretch/>
        </p:blipFill>
        <p:spPr>
          <a:xfrm>
            <a:off x="-3" y="9525"/>
            <a:ext cx="12192003" cy="6858001"/>
          </a:xfrm>
          <a:prstGeom prst="rect">
            <a:avLst/>
          </a:prstGeom>
          <a:noFill/>
          <a:ln>
            <a:noFill/>
          </a:ln>
        </p:spPr>
      </p:pic>
      <p:sp>
        <p:nvSpPr>
          <p:cNvPr id="291" name="Google Shape;291;p1"/>
          <p:cNvSpPr/>
          <p:nvPr/>
        </p:nvSpPr>
        <p:spPr>
          <a:xfrm>
            <a:off x="2052638" y="646113"/>
            <a:ext cx="4527929" cy="428783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b="1" i="0" lang="en-IN" sz="6000" u="none" cap="none" strike="noStrike">
                <a:solidFill>
                  <a:schemeClr val="lt1"/>
                </a:solidFill>
                <a:latin typeface="Twentieth Century"/>
                <a:ea typeface="Twentieth Century"/>
                <a:cs typeface="Twentieth Century"/>
                <a:sym typeface="Twentieth Century"/>
              </a:rPr>
              <a:t>IOS MOBILE APP STATISTICS</a:t>
            </a:r>
            <a:endParaRPr/>
          </a:p>
          <a:p>
            <a:pPr indent="0" lvl="0" marL="0" marR="0" rtl="0" algn="r">
              <a:lnSpc>
                <a:spcPct val="90000"/>
              </a:lnSpc>
              <a:spcBef>
                <a:spcPts val="600"/>
              </a:spcBef>
              <a:spcAft>
                <a:spcPts val="0"/>
              </a:spcAft>
              <a:buNone/>
            </a:pPr>
            <a:r>
              <a:t/>
            </a:r>
            <a:endParaRPr b="1" i="0" sz="6000" u="none" cap="none" strike="noStrike">
              <a:solidFill>
                <a:schemeClr val="lt1"/>
              </a:solidFill>
              <a:latin typeface="Twentieth Century"/>
              <a:ea typeface="Twentieth Century"/>
              <a:cs typeface="Twentieth Century"/>
              <a:sym typeface="Twentieth Century"/>
            </a:endParaRPr>
          </a:p>
        </p:txBody>
      </p:sp>
      <p:cxnSp>
        <p:nvCxnSpPr>
          <p:cNvPr id="292" name="Google Shape;292;p1"/>
          <p:cNvCxnSpPr/>
          <p:nvPr/>
        </p:nvCxnSpPr>
        <p:spPr>
          <a:xfrm>
            <a:off x="7211336" y="1454684"/>
            <a:ext cx="0" cy="3649129"/>
          </a:xfrm>
          <a:prstGeom prst="straightConnector1">
            <a:avLst/>
          </a:prstGeom>
          <a:noFill/>
          <a:ln cap="flat" cmpd="sng" w="25400">
            <a:solidFill>
              <a:schemeClr val="lt1">
                <a:alpha val="69803"/>
              </a:schemeClr>
            </a:solidFill>
            <a:prstDash val="solid"/>
            <a:round/>
            <a:headEnd len="sm" w="sm" type="none"/>
            <a:tailEnd len="sm" w="sm" type="none"/>
          </a:ln>
        </p:spPr>
      </p:cxnSp>
      <p:sp>
        <p:nvSpPr>
          <p:cNvPr id="293" name="Google Shape;293;p1"/>
          <p:cNvSpPr txBox="1"/>
          <p:nvPr/>
        </p:nvSpPr>
        <p:spPr>
          <a:xfrm>
            <a:off x="5638800" y="2974622"/>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4" name="Google Shape;294;p1"/>
          <p:cNvSpPr txBox="1"/>
          <p:nvPr/>
        </p:nvSpPr>
        <p:spPr>
          <a:xfrm flipH="1">
            <a:off x="3692029" y="2670201"/>
            <a:ext cx="6203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descr="A picture containing object&#10;&#10;Description automatically generated" id="295" name="Google Shape;295;p1"/>
          <p:cNvPicPr preferRelativeResize="0"/>
          <p:nvPr/>
        </p:nvPicPr>
        <p:blipFill rotWithShape="1">
          <a:blip r:embed="rId4">
            <a:alphaModFix/>
          </a:blip>
          <a:srcRect b="0" l="0" r="0" t="0"/>
          <a:stretch/>
        </p:blipFill>
        <p:spPr>
          <a:xfrm>
            <a:off x="7915077" y="1130301"/>
            <a:ext cx="3022277" cy="3736974"/>
          </a:xfrm>
          <a:prstGeom prst="rect">
            <a:avLst/>
          </a:prstGeom>
          <a:noFill/>
          <a:ln>
            <a:noFill/>
          </a:ln>
        </p:spPr>
      </p:pic>
      <p:sp>
        <p:nvSpPr>
          <p:cNvPr id="296" name="Google Shape;296;p1"/>
          <p:cNvSpPr txBox="1"/>
          <p:nvPr/>
        </p:nvSpPr>
        <p:spPr>
          <a:xfrm>
            <a:off x="3044142" y="4030663"/>
            <a:ext cx="364331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lt1"/>
                </a:solidFill>
                <a:latin typeface="Twentieth Century"/>
                <a:ea typeface="Twentieth Century"/>
                <a:cs typeface="Twentieth Century"/>
                <a:sym typeface="Twentieth Century"/>
              </a:rPr>
              <a:t>Presented by</a:t>
            </a:r>
            <a:r>
              <a:rPr lang="en-IN" sz="1800">
                <a:solidFill>
                  <a:schemeClr val="lt1"/>
                </a:solidFill>
                <a:latin typeface="Twentieth Century"/>
                <a:ea typeface="Twentieth Century"/>
                <a:cs typeface="Twentieth Century"/>
                <a:sym typeface="Twentieth Century"/>
              </a:rPr>
              <a:t>:</a:t>
            </a:r>
            <a:endParaRPr/>
          </a:p>
          <a:p>
            <a:pPr indent="0" lvl="0" marL="0" marR="0" rtl="0" algn="l">
              <a:spcBef>
                <a:spcPts val="0"/>
              </a:spcBef>
              <a:spcAft>
                <a:spcPts val="0"/>
              </a:spcAft>
              <a:buNone/>
            </a:pPr>
            <a:r>
              <a:rPr b="1" lang="en-IN" sz="1800">
                <a:solidFill>
                  <a:schemeClr val="lt1"/>
                </a:solidFill>
                <a:latin typeface="Twentieth Century"/>
                <a:ea typeface="Twentieth Century"/>
                <a:cs typeface="Twentieth Century"/>
                <a:sym typeface="Twentieth Century"/>
              </a:rPr>
              <a:t>Sagar Bansal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IN" sz="1800">
                <a:solidFill>
                  <a:schemeClr val="lt1"/>
                </a:solidFill>
                <a:latin typeface="Twentieth Century"/>
                <a:ea typeface="Twentieth Century"/>
                <a:cs typeface="Twentieth Century"/>
                <a:sym typeface="Twentieth Century"/>
              </a:rPr>
              <a:t>Shanell Cartagena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IN" sz="1800">
                <a:solidFill>
                  <a:schemeClr val="lt1"/>
                </a:solidFill>
                <a:latin typeface="Twentieth Century"/>
                <a:ea typeface="Twentieth Century"/>
                <a:cs typeface="Twentieth Century"/>
                <a:sym typeface="Twentieth Century"/>
              </a:rPr>
              <a:t>Andy Crawford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IN" sz="1800">
                <a:solidFill>
                  <a:schemeClr val="lt1"/>
                </a:solidFill>
                <a:latin typeface="Twentieth Century"/>
                <a:ea typeface="Twentieth Century"/>
                <a:cs typeface="Twentieth Century"/>
                <a:sym typeface="Twentieth Century"/>
              </a:rPr>
              <a:t>Parth Padia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IN" sz="1800">
                <a:solidFill>
                  <a:schemeClr val="lt1"/>
                </a:solidFill>
                <a:latin typeface="Twentieth Century"/>
                <a:ea typeface="Twentieth Century"/>
                <a:cs typeface="Twentieth Century"/>
                <a:sym typeface="Twentieth Century"/>
              </a:rPr>
              <a:t>Adelina Petrea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8" name="Shape 368"/>
        <p:cNvGrpSpPr/>
        <p:nvPr/>
      </p:nvGrpSpPr>
      <p:grpSpPr>
        <a:xfrm>
          <a:off x="0" y="0"/>
          <a:ext cx="0" cy="0"/>
          <a:chOff x="0" y="0"/>
          <a:chExt cx="0" cy="0"/>
        </a:xfrm>
      </p:grpSpPr>
      <p:sp>
        <p:nvSpPr>
          <p:cNvPr id="369" name="Google Shape;369;g6c2b8447c4_0_20"/>
          <p:cNvSpPr txBox="1"/>
          <p:nvPr>
            <p:ph type="title"/>
          </p:nvPr>
        </p:nvSpPr>
        <p:spPr>
          <a:xfrm>
            <a:off x="1115050" y="44725"/>
            <a:ext cx="108051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sz="2400">
                <a:solidFill>
                  <a:srgbClr val="000000"/>
                </a:solidFill>
              </a:rPr>
              <a:t>Gaming and Photo &amp; Video should also be considered in the future as they are in growth mode, with the largest relative amount of rating for the most recent version</a:t>
            </a:r>
            <a:endParaRPr sz="2400">
              <a:solidFill>
                <a:srgbClr val="000000"/>
              </a:solidFill>
            </a:endParaRPr>
          </a:p>
        </p:txBody>
      </p:sp>
      <p:pic>
        <p:nvPicPr>
          <p:cNvPr id="370" name="Google Shape;370;g6c2b8447c4_0_20"/>
          <p:cNvPicPr preferRelativeResize="0"/>
          <p:nvPr/>
        </p:nvPicPr>
        <p:blipFill>
          <a:blip r:embed="rId3">
            <a:alphaModFix/>
          </a:blip>
          <a:stretch>
            <a:fillRect/>
          </a:stretch>
        </p:blipFill>
        <p:spPr>
          <a:xfrm>
            <a:off x="1053638" y="1730648"/>
            <a:ext cx="10084726" cy="3805400"/>
          </a:xfrm>
          <a:prstGeom prst="rect">
            <a:avLst/>
          </a:prstGeom>
          <a:noFill/>
          <a:ln>
            <a:noFill/>
          </a:ln>
        </p:spPr>
      </p:pic>
      <p:sp>
        <p:nvSpPr>
          <p:cNvPr id="371" name="Google Shape;371;g6c2b8447c4_0_20"/>
          <p:cNvSpPr txBox="1"/>
          <p:nvPr/>
        </p:nvSpPr>
        <p:spPr>
          <a:xfrm>
            <a:off x="2910925" y="1286575"/>
            <a:ext cx="80421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u="sng">
                <a:latin typeface="Twentieth Century"/>
                <a:ea typeface="Twentieth Century"/>
                <a:cs typeface="Twentieth Century"/>
                <a:sym typeface="Twentieth Century"/>
              </a:rPr>
              <a:t>Number of Recent Version Ratings / Total Number of Ratings</a:t>
            </a:r>
            <a:endParaRPr b="1" sz="2400" u="sng">
              <a:latin typeface="Twentieth Century"/>
              <a:ea typeface="Twentieth Century"/>
              <a:cs typeface="Twentieth Century"/>
              <a:sym typeface="Twentieth Century"/>
            </a:endParaRPr>
          </a:p>
        </p:txBody>
      </p:sp>
      <p:sp>
        <p:nvSpPr>
          <p:cNvPr id="372" name="Google Shape;372;g6c2b8447c4_0_20"/>
          <p:cNvSpPr/>
          <p:nvPr/>
        </p:nvSpPr>
        <p:spPr>
          <a:xfrm>
            <a:off x="2447175" y="5649825"/>
            <a:ext cx="8691300" cy="582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6c2b8447c4_0_20"/>
          <p:cNvSpPr txBox="1"/>
          <p:nvPr/>
        </p:nvSpPr>
        <p:spPr>
          <a:xfrm>
            <a:off x="2437300" y="5605125"/>
            <a:ext cx="87525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600">
                <a:latin typeface="Twentieth Century"/>
                <a:ea typeface="Twentieth Century"/>
                <a:cs typeface="Twentieth Century"/>
                <a:sym typeface="Twentieth Century"/>
              </a:rPr>
              <a:t>Three out of the top 5 app categories by ratings are also the highest growth apps, confirming they should be prioritized.</a:t>
            </a:r>
            <a:endParaRPr b="1" sz="1600">
              <a:latin typeface="Twentieth Century"/>
              <a:ea typeface="Twentieth Century"/>
              <a:cs typeface="Twentieth Century"/>
              <a:sym typeface="Twentieth Century"/>
            </a:endParaRPr>
          </a:p>
        </p:txBody>
      </p:sp>
      <p:sp>
        <p:nvSpPr>
          <p:cNvPr id="374" name="Google Shape;374;g6c2b8447c4_0_20"/>
          <p:cNvSpPr txBox="1"/>
          <p:nvPr/>
        </p:nvSpPr>
        <p:spPr>
          <a:xfrm>
            <a:off x="5703500" y="6814200"/>
            <a:ext cx="56838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375" name="Google Shape;375;g6c2b8447c4_0_20"/>
          <p:cNvSpPr txBox="1"/>
          <p:nvPr/>
        </p:nvSpPr>
        <p:spPr>
          <a:xfrm>
            <a:off x="1053650" y="6345900"/>
            <a:ext cx="10805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100">
                <a:latin typeface="Twentieth Century"/>
                <a:ea typeface="Twentieth Century"/>
                <a:cs typeface="Twentieth Century"/>
                <a:sym typeface="Twentieth Century"/>
              </a:rPr>
              <a:t>Note: Business, Catalog, Education, Utilities were left out, as they are relatively new and likely have one version only. </a:t>
            </a:r>
            <a:r>
              <a:rPr lang="en-IN" sz="1100">
                <a:latin typeface="Twentieth Century"/>
                <a:ea typeface="Twentieth Century"/>
                <a:cs typeface="Twentieth Century"/>
                <a:sym typeface="Twentieth Century"/>
              </a:rPr>
              <a:t>A high ratio of recent ratings could indicate that Gaming and Photo &amp; Video have the most relative number of new users OR the largest number of newer applications in the market - both an indication of active growth.</a:t>
            </a:r>
            <a:r>
              <a:rPr lang="en-IN" sz="1100">
                <a:latin typeface="Twentieth Century"/>
                <a:ea typeface="Twentieth Century"/>
                <a:cs typeface="Twentieth Century"/>
                <a:sym typeface="Twentieth Century"/>
              </a:rPr>
              <a:t>. </a:t>
            </a:r>
            <a:endParaRPr sz="1100">
              <a:latin typeface="Twentieth Century"/>
              <a:ea typeface="Twentieth Century"/>
              <a:cs typeface="Twentieth Century"/>
              <a:sym typeface="Twentieth Century"/>
            </a:endParaRPr>
          </a:p>
        </p:txBody>
      </p:sp>
      <p:sp>
        <p:nvSpPr>
          <p:cNvPr id="376" name="Google Shape;376;g6c2b8447c4_0_20"/>
          <p:cNvSpPr txBox="1"/>
          <p:nvPr/>
        </p:nvSpPr>
        <p:spPr>
          <a:xfrm>
            <a:off x="8960975" y="5062350"/>
            <a:ext cx="2177400" cy="4737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0" name="Shape 380"/>
        <p:cNvGrpSpPr/>
        <p:nvPr/>
      </p:nvGrpSpPr>
      <p:grpSpPr>
        <a:xfrm>
          <a:off x="0" y="0"/>
          <a:ext cx="0" cy="0"/>
          <a:chOff x="0" y="0"/>
          <a:chExt cx="0" cy="0"/>
        </a:xfrm>
      </p:grpSpPr>
      <p:sp>
        <p:nvSpPr>
          <p:cNvPr id="381" name="Google Shape;381;g6c2b8447c4_0_25"/>
          <p:cNvSpPr txBox="1"/>
          <p:nvPr>
            <p:ph type="title"/>
          </p:nvPr>
        </p:nvSpPr>
        <p:spPr>
          <a:xfrm>
            <a:off x="1142988" y="411293"/>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CONCLUSION </a:t>
            </a:r>
            <a:endParaRPr>
              <a:solidFill>
                <a:srgbClr val="000000"/>
              </a:solidFill>
            </a:endParaRPr>
          </a:p>
        </p:txBody>
      </p:sp>
      <p:sp>
        <p:nvSpPr>
          <p:cNvPr id="382" name="Google Shape;382;g6c2b8447c4_0_25"/>
          <p:cNvSpPr txBox="1"/>
          <p:nvPr>
            <p:ph idx="1" type="body"/>
          </p:nvPr>
        </p:nvSpPr>
        <p:spPr>
          <a:xfrm>
            <a:off x="1243299" y="1658100"/>
            <a:ext cx="10483800" cy="35418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1200"/>
              </a:spcBef>
              <a:spcAft>
                <a:spcPts val="0"/>
              </a:spcAft>
              <a:buClr>
                <a:schemeClr val="dk1"/>
              </a:buClr>
              <a:buSzPts val="1800"/>
              <a:buFont typeface="Twentieth Century"/>
              <a:buChar char="●"/>
            </a:pPr>
            <a:r>
              <a:rPr lang="en-IN" sz="1800">
                <a:solidFill>
                  <a:schemeClr val="dk1"/>
                </a:solidFill>
              </a:rPr>
              <a:t>Consider prioritizing Social Media, Music, Weather, Reference and Shopping apps, as they typically get the most users and have the most monetary potential. </a:t>
            </a:r>
            <a:endParaRPr sz="1800">
              <a:solidFill>
                <a:schemeClr val="dk1"/>
              </a:solidFill>
            </a:endParaRPr>
          </a:p>
          <a:p>
            <a:pPr indent="-342900" lvl="0" marL="457200" rtl="0" algn="l">
              <a:lnSpc>
                <a:spcPct val="200000"/>
              </a:lnSpc>
              <a:spcBef>
                <a:spcPts val="0"/>
              </a:spcBef>
              <a:spcAft>
                <a:spcPts val="0"/>
              </a:spcAft>
              <a:buClr>
                <a:schemeClr val="dk1"/>
              </a:buClr>
              <a:buSzPts val="1800"/>
              <a:buFont typeface="Twentieth Century"/>
              <a:buChar char="●"/>
            </a:pPr>
            <a:r>
              <a:rPr lang="en-IN" sz="1800">
                <a:solidFill>
                  <a:schemeClr val="dk1"/>
                </a:solidFill>
              </a:rPr>
              <a:t>Consider pricing your app relatively low in the Social Media space, as most apps are either free of cost &lt;$1 and an expensive Social Media app would have difficulty competing in the space. Music apps, along with need-based apps in the Business, Reference and Productivity space can be priced &gt;$4.</a:t>
            </a:r>
            <a:endParaRPr sz="1800">
              <a:solidFill>
                <a:schemeClr val="dk1"/>
              </a:solidFill>
            </a:endParaRPr>
          </a:p>
          <a:p>
            <a:pPr indent="-342900" lvl="0" marL="457200" rtl="0" algn="l">
              <a:lnSpc>
                <a:spcPct val="200000"/>
              </a:lnSpc>
              <a:spcBef>
                <a:spcPts val="1200"/>
              </a:spcBef>
              <a:spcAft>
                <a:spcPts val="0"/>
              </a:spcAft>
              <a:buClr>
                <a:schemeClr val="dk1"/>
              </a:buClr>
              <a:buSzPts val="1800"/>
              <a:buFont typeface="Twentieth Century"/>
              <a:buChar char="●"/>
            </a:pPr>
            <a:r>
              <a:rPr lang="en-IN" sz="1800">
                <a:solidFill>
                  <a:schemeClr val="dk1"/>
                </a:solidFill>
              </a:rPr>
              <a:t>Generally, at least 3 screenshots in the application’s description help drive more user downloads, though for categories like Business, Finance and Education it is less important.</a:t>
            </a:r>
            <a:endParaRPr sz="1800">
              <a:solidFill>
                <a:schemeClr val="dk1"/>
              </a:solidFill>
            </a:endParaRPr>
          </a:p>
          <a:p>
            <a:pPr indent="-342900" lvl="0" marL="457200" rtl="0" algn="l">
              <a:lnSpc>
                <a:spcPct val="200000"/>
              </a:lnSpc>
              <a:spcBef>
                <a:spcPts val="1200"/>
              </a:spcBef>
              <a:spcAft>
                <a:spcPts val="0"/>
              </a:spcAft>
              <a:buClr>
                <a:schemeClr val="dk1"/>
              </a:buClr>
              <a:buSzPts val="1800"/>
              <a:buFont typeface="Twentieth Century"/>
              <a:buChar char="●"/>
            </a:pPr>
            <a:r>
              <a:rPr lang="en-IN" sz="1800">
                <a:solidFill>
                  <a:schemeClr val="dk1"/>
                </a:solidFill>
              </a:rPr>
              <a:t> Gaming and Photo &amp; Video apps are growing - potential target in the future.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6" name="Shape 386"/>
        <p:cNvGrpSpPr/>
        <p:nvPr/>
      </p:nvGrpSpPr>
      <p:grpSpPr>
        <a:xfrm>
          <a:off x="0" y="0"/>
          <a:ext cx="0" cy="0"/>
          <a:chOff x="0" y="0"/>
          <a:chExt cx="0" cy="0"/>
        </a:xfrm>
      </p:grpSpPr>
      <p:sp>
        <p:nvSpPr>
          <p:cNvPr id="387" name="Google Shape;387;g7abde73de0_4_5"/>
          <p:cNvSpPr txBox="1"/>
          <p:nvPr>
            <p:ph type="title"/>
          </p:nvPr>
        </p:nvSpPr>
        <p:spPr>
          <a:xfrm>
            <a:off x="1141388" y="2453893"/>
            <a:ext cx="9906000" cy="1478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Twentieth Century"/>
              <a:buNone/>
            </a:pPr>
            <a:r>
              <a:rPr lang="en-IN" sz="4800">
                <a:solidFill>
                  <a:srgbClr val="000000"/>
                </a:solidFill>
              </a:rPr>
              <a:t>Q&amp;A</a:t>
            </a:r>
            <a:endParaRPr sz="4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1" name="Shape 391"/>
        <p:cNvGrpSpPr/>
        <p:nvPr/>
      </p:nvGrpSpPr>
      <p:grpSpPr>
        <a:xfrm>
          <a:off x="0" y="0"/>
          <a:ext cx="0" cy="0"/>
          <a:chOff x="0" y="0"/>
          <a:chExt cx="0" cy="0"/>
        </a:xfrm>
      </p:grpSpPr>
      <p:sp>
        <p:nvSpPr>
          <p:cNvPr id="392" name="Google Shape;392;g6c2b8447c4_0_30"/>
          <p:cNvSpPr txBox="1"/>
          <p:nvPr>
            <p:ph type="title"/>
          </p:nvPr>
        </p:nvSpPr>
        <p:spPr>
          <a:xfrm>
            <a:off x="1384538" y="104218"/>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References</a:t>
            </a:r>
            <a:endParaRPr>
              <a:solidFill>
                <a:srgbClr val="000000"/>
              </a:solidFill>
            </a:endParaRPr>
          </a:p>
          <a:p>
            <a:pPr indent="0" lvl="0" marL="0" rtl="0" algn="l">
              <a:lnSpc>
                <a:spcPct val="90000"/>
              </a:lnSpc>
              <a:spcBef>
                <a:spcPts val="0"/>
              </a:spcBef>
              <a:spcAft>
                <a:spcPts val="0"/>
              </a:spcAft>
              <a:buClr>
                <a:schemeClr val="lt1"/>
              </a:buClr>
              <a:buSzPts val="3600"/>
              <a:buFont typeface="Twentieth Century"/>
              <a:buNone/>
            </a:pPr>
            <a:r>
              <a:t/>
            </a:r>
            <a:endParaRPr>
              <a:solidFill>
                <a:srgbClr val="000000"/>
              </a:solidFill>
            </a:endParaRPr>
          </a:p>
        </p:txBody>
      </p:sp>
      <p:sp>
        <p:nvSpPr>
          <p:cNvPr id="393" name="Google Shape;393;g6c2b8447c4_0_30"/>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0"/>
              </a:spcAft>
              <a:buClr>
                <a:schemeClr val="lt1"/>
              </a:buClr>
              <a:buSzPts val="3000"/>
              <a:buNone/>
            </a:pPr>
            <a:r>
              <a:t/>
            </a:r>
            <a:endParaRPr/>
          </a:p>
        </p:txBody>
      </p:sp>
      <p:sp>
        <p:nvSpPr>
          <p:cNvPr id="394" name="Google Shape;394;g6c2b8447c4_0_30"/>
          <p:cNvSpPr txBox="1"/>
          <p:nvPr/>
        </p:nvSpPr>
        <p:spPr>
          <a:xfrm>
            <a:off x="1384550" y="1246050"/>
            <a:ext cx="10002600" cy="38157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0"/>
              </a:spcAft>
              <a:buNone/>
            </a:pPr>
            <a:r>
              <a:rPr lang="en-IN" sz="1800">
                <a:latin typeface="Twentieth Century"/>
                <a:ea typeface="Twentieth Century"/>
                <a:cs typeface="Twentieth Century"/>
                <a:sym typeface="Twentieth Century"/>
              </a:rPr>
              <a:t>Categories and Discoverability - App Store - Apple Developer. (2019). Retrieved from Apple Developer website: https://developer.apple.com/app-store/categories/</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rPr lang="en-IN" sz="1800">
                <a:latin typeface="Twentieth Century"/>
                <a:ea typeface="Twentieth Century"/>
                <a:cs typeface="Twentieth Century"/>
                <a:sym typeface="Twentieth Century"/>
              </a:rPr>
              <a:t>Glauninger, Silke (October, 2017). Why Ratings and Reviews Matter in App Store Optimization. Medium. Retrieved from: https://medium.com/app-radar-highlights/why-ratings-and-reviews-matter-in-app-store-optimization-5c93d285f029</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rPr lang="en-IN" sz="1800">
                <a:latin typeface="Twentieth Century"/>
                <a:ea typeface="Twentieth Century"/>
                <a:cs typeface="Twentieth Century"/>
                <a:sym typeface="Twentieth Century"/>
              </a:rPr>
              <a:t>Muchmore, Michael (July, 2019). The 100 Best iPhone Apps for 2019. PC Mag. Retrieved from: https://www.pcmag.com/article/286654/the-100-best-iphone-apps-for-2019</a:t>
            </a:r>
            <a:endParaRPr sz="1800">
              <a:latin typeface="Twentieth Century"/>
              <a:ea typeface="Twentieth Century"/>
              <a:cs typeface="Twentieth Century"/>
              <a:sym typeface="Twentieth Century"/>
            </a:endParaRPr>
          </a:p>
          <a:p>
            <a:pPr indent="0" lvl="0" marL="0" rtl="0" algn="l">
              <a:lnSpc>
                <a:spcPct val="107916"/>
              </a:lnSpc>
              <a:spcBef>
                <a:spcPts val="800"/>
              </a:spcBef>
              <a:spcAft>
                <a:spcPts val="0"/>
              </a:spcAft>
              <a:buNone/>
            </a:pPr>
            <a:r>
              <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rPr lang="en-IN" sz="1800">
                <a:latin typeface="Twentieth Century"/>
                <a:ea typeface="Twentieth Century"/>
                <a:cs typeface="Twentieth Century"/>
                <a:sym typeface="Twentieth Century"/>
              </a:rPr>
              <a:t>Ramanathan. (2017). Mobile App Store ( 7200 apps). Retrieved December 7, 2019, from Kaggle.com website: https://www.kaggle.com/ramamet4/app-store-apple-data-set-10k-apps/discussion</a:t>
            </a:r>
            <a:endParaRPr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t/>
            </a:r>
            <a:endParaRPr sz="1800">
              <a:latin typeface="Twentieth Century"/>
              <a:ea typeface="Twentieth Century"/>
              <a:cs typeface="Twentieth Century"/>
              <a:sym typeface="Twentieth Century"/>
            </a:endParaRPr>
          </a:p>
          <a:p>
            <a:pPr indent="457200" lvl="0" marL="1371600" rtl="0" algn="l">
              <a:lnSpc>
                <a:spcPct val="107916"/>
              </a:lnSpc>
              <a:spcBef>
                <a:spcPts val="800"/>
              </a:spcBef>
              <a:spcAft>
                <a:spcPts val="0"/>
              </a:spcAft>
              <a:buNone/>
            </a:pPr>
            <a:r>
              <a:rPr i="1" lang="en-IN" sz="1800">
                <a:latin typeface="Twentieth Century"/>
                <a:ea typeface="Twentieth Century"/>
                <a:cs typeface="Twentieth Century"/>
                <a:sym typeface="Twentieth Century"/>
              </a:rPr>
              <a:t>*Additional references can be found in the Mobile App Statistics (iOS App Store) report</a:t>
            </a:r>
            <a:endParaRPr i="1" sz="1800">
              <a:latin typeface="Twentieth Century"/>
              <a:ea typeface="Twentieth Century"/>
              <a:cs typeface="Twentieth Century"/>
              <a:sym typeface="Twentieth Century"/>
            </a:endParaRPr>
          </a:p>
          <a:p>
            <a:pPr indent="-457200" lvl="0" marL="457200" rtl="0" algn="l">
              <a:lnSpc>
                <a:spcPct val="107916"/>
              </a:lnSpc>
              <a:spcBef>
                <a:spcPts val="800"/>
              </a:spcBef>
              <a:spcAft>
                <a:spcPts val="0"/>
              </a:spcAft>
              <a:buNone/>
            </a:pPr>
            <a:r>
              <a:t/>
            </a:r>
            <a:endParaRPr sz="1800">
              <a:solidFill>
                <a:schemeClr val="dk1"/>
              </a:solidFill>
              <a:latin typeface="Twentieth Century"/>
              <a:ea typeface="Twentieth Century"/>
              <a:cs typeface="Twentieth Century"/>
              <a:sym typeface="Twentieth Century"/>
            </a:endParaRPr>
          </a:p>
          <a:p>
            <a:pPr indent="-457200" lvl="0" marL="457200" rtl="0" algn="l">
              <a:lnSpc>
                <a:spcPct val="107916"/>
              </a:lnSpc>
              <a:spcBef>
                <a:spcPts val="800"/>
              </a:spcBef>
              <a:spcAft>
                <a:spcPts val="800"/>
              </a:spcAft>
              <a:buClr>
                <a:schemeClr val="dk1"/>
              </a:buClr>
              <a:buSzPts val="1100"/>
              <a:buFont typeface="Arial"/>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0" name="Shape 300"/>
        <p:cNvGrpSpPr/>
        <p:nvPr/>
      </p:nvGrpSpPr>
      <p:grpSpPr>
        <a:xfrm>
          <a:off x="0" y="0"/>
          <a:ext cx="0" cy="0"/>
          <a:chOff x="0" y="0"/>
          <a:chExt cx="0" cy="0"/>
        </a:xfrm>
      </p:grpSpPr>
      <p:sp>
        <p:nvSpPr>
          <p:cNvPr id="301" name="Google Shape;301;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AGENDA</a:t>
            </a:r>
            <a:endParaRPr>
              <a:solidFill>
                <a:srgbClr val="000000"/>
              </a:solidFill>
            </a:endParaRPr>
          </a:p>
        </p:txBody>
      </p:sp>
      <p:sp>
        <p:nvSpPr>
          <p:cNvPr id="302" name="Google Shape;302;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
        <p:nvSpPr>
          <p:cNvPr id="303" name="Google Shape;303;p2"/>
          <p:cNvSpPr txBox="1"/>
          <p:nvPr/>
        </p:nvSpPr>
        <p:spPr>
          <a:xfrm>
            <a:off x="1164150" y="1704300"/>
            <a:ext cx="9863700" cy="3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Twentieth Century"/>
              <a:ea typeface="Twentieth Century"/>
              <a:cs typeface="Twentieth Century"/>
              <a:sym typeface="Twentieth Century"/>
            </a:endParaRPr>
          </a:p>
          <a:p>
            <a:pPr indent="-419100" lvl="0" marL="457200" rtl="0" algn="l">
              <a:lnSpc>
                <a:spcPct val="120000"/>
              </a:lnSpc>
              <a:spcBef>
                <a:spcPts val="0"/>
              </a:spcBef>
              <a:spcAft>
                <a:spcPts val="0"/>
              </a:spcAft>
              <a:buClr>
                <a:schemeClr val="dk1"/>
              </a:buClr>
              <a:buSzPts val="3000"/>
              <a:buFont typeface="Twentieth Century"/>
              <a:buChar char="•"/>
            </a:pPr>
            <a:r>
              <a:rPr lang="en-IN" sz="3000">
                <a:solidFill>
                  <a:schemeClr val="dk1"/>
                </a:solidFill>
                <a:latin typeface="Twentieth Century"/>
                <a:ea typeface="Twentieth Century"/>
                <a:cs typeface="Twentieth Century"/>
                <a:sym typeface="Twentieth Century"/>
              </a:rPr>
              <a:t>Project Purpose</a:t>
            </a:r>
            <a:endParaRPr sz="3000">
              <a:solidFill>
                <a:schemeClr val="dk1"/>
              </a:solidFill>
              <a:latin typeface="Twentieth Century"/>
              <a:ea typeface="Twentieth Century"/>
              <a:cs typeface="Twentieth Century"/>
              <a:sym typeface="Twentieth Century"/>
            </a:endParaRPr>
          </a:p>
          <a:p>
            <a:pPr indent="-419100" lvl="0" marL="457200" rtl="0" algn="l">
              <a:lnSpc>
                <a:spcPct val="120000"/>
              </a:lnSpc>
              <a:spcBef>
                <a:spcPts val="0"/>
              </a:spcBef>
              <a:spcAft>
                <a:spcPts val="0"/>
              </a:spcAft>
              <a:buClr>
                <a:schemeClr val="dk1"/>
              </a:buClr>
              <a:buSzPts val="3000"/>
              <a:buFont typeface="Twentieth Century"/>
              <a:buChar char="•"/>
            </a:pPr>
            <a:r>
              <a:rPr lang="en-IN" sz="3000">
                <a:solidFill>
                  <a:schemeClr val="dk1"/>
                </a:solidFill>
                <a:latin typeface="Twentieth Century"/>
                <a:ea typeface="Twentieth Century"/>
                <a:cs typeface="Twentieth Century"/>
                <a:sym typeface="Twentieth Century"/>
              </a:rPr>
              <a:t>Data Description</a:t>
            </a:r>
            <a:endParaRPr sz="3000">
              <a:solidFill>
                <a:schemeClr val="dk1"/>
              </a:solidFill>
              <a:latin typeface="Twentieth Century"/>
              <a:ea typeface="Twentieth Century"/>
              <a:cs typeface="Twentieth Century"/>
              <a:sym typeface="Twentieth Century"/>
            </a:endParaRPr>
          </a:p>
          <a:p>
            <a:pPr indent="-419100" lvl="0" marL="457200" rtl="0" algn="l">
              <a:lnSpc>
                <a:spcPct val="120000"/>
              </a:lnSpc>
              <a:spcBef>
                <a:spcPts val="0"/>
              </a:spcBef>
              <a:spcAft>
                <a:spcPts val="0"/>
              </a:spcAft>
              <a:buClr>
                <a:schemeClr val="dk1"/>
              </a:buClr>
              <a:buSzPts val="3000"/>
              <a:buFont typeface="Twentieth Century"/>
              <a:buChar char="•"/>
            </a:pPr>
            <a:r>
              <a:rPr lang="en-IN" sz="3000">
                <a:solidFill>
                  <a:schemeClr val="dk1"/>
                </a:solidFill>
                <a:latin typeface="Twentieth Century"/>
                <a:ea typeface="Twentieth Century"/>
                <a:cs typeface="Twentieth Century"/>
                <a:sym typeface="Twentieth Century"/>
              </a:rPr>
              <a:t>Key Assumptions</a:t>
            </a:r>
            <a:endParaRPr sz="3000">
              <a:solidFill>
                <a:schemeClr val="dk1"/>
              </a:solidFill>
              <a:latin typeface="Twentieth Century"/>
              <a:ea typeface="Twentieth Century"/>
              <a:cs typeface="Twentieth Century"/>
              <a:sym typeface="Twentieth Century"/>
            </a:endParaRPr>
          </a:p>
          <a:p>
            <a:pPr indent="-419100" lvl="0" marL="457200" rtl="0" algn="l">
              <a:lnSpc>
                <a:spcPct val="120000"/>
              </a:lnSpc>
              <a:spcBef>
                <a:spcPts val="0"/>
              </a:spcBef>
              <a:spcAft>
                <a:spcPts val="0"/>
              </a:spcAft>
              <a:buClr>
                <a:schemeClr val="dk1"/>
              </a:buClr>
              <a:buSzPts val="3000"/>
              <a:buFont typeface="Twentieth Century"/>
              <a:buChar char="•"/>
            </a:pPr>
            <a:r>
              <a:rPr lang="en-IN" sz="3000">
                <a:solidFill>
                  <a:schemeClr val="dk1"/>
                </a:solidFill>
                <a:latin typeface="Twentieth Century"/>
                <a:ea typeface="Twentieth Century"/>
                <a:cs typeface="Twentieth Century"/>
                <a:sym typeface="Twentieth Century"/>
              </a:rPr>
              <a:t>Findings &amp; Recommendations</a:t>
            </a:r>
            <a:endParaRPr sz="3000">
              <a:solidFill>
                <a:schemeClr val="dk1"/>
              </a:solidFill>
              <a:latin typeface="Twentieth Century"/>
              <a:ea typeface="Twentieth Century"/>
              <a:cs typeface="Twentieth Century"/>
              <a:sym typeface="Twentieth Century"/>
            </a:endParaRPr>
          </a:p>
          <a:p>
            <a:pPr indent="-419100" lvl="0" marL="457200" rtl="0" algn="l">
              <a:lnSpc>
                <a:spcPct val="120000"/>
              </a:lnSpc>
              <a:spcBef>
                <a:spcPts val="0"/>
              </a:spcBef>
              <a:spcAft>
                <a:spcPts val="0"/>
              </a:spcAft>
              <a:buClr>
                <a:schemeClr val="dk1"/>
              </a:buClr>
              <a:buSzPts val="3000"/>
              <a:buFont typeface="Twentieth Century"/>
              <a:buChar char="•"/>
            </a:pPr>
            <a:r>
              <a:rPr lang="en-IN" sz="3000">
                <a:solidFill>
                  <a:schemeClr val="dk1"/>
                </a:solidFill>
                <a:latin typeface="Twentieth Century"/>
                <a:ea typeface="Twentieth Century"/>
                <a:cs typeface="Twentieth Century"/>
                <a:sym typeface="Twentieth Century"/>
              </a:rPr>
              <a:t>Next Steps</a:t>
            </a:r>
            <a:endParaRPr sz="30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304" name="Google Shape;304;p2"/>
          <p:cNvPicPr preferRelativeResize="0"/>
          <p:nvPr/>
        </p:nvPicPr>
        <p:blipFill rotWithShape="1">
          <a:blip r:embed="rId3">
            <a:alphaModFix/>
          </a:blip>
          <a:srcRect b="0" l="14509" r="15156" t="0"/>
          <a:stretch/>
        </p:blipFill>
        <p:spPr>
          <a:xfrm>
            <a:off x="7612400" y="2283150"/>
            <a:ext cx="2863200" cy="2291700"/>
          </a:xfrm>
          <a:prstGeom prst="rect">
            <a:avLst/>
          </a:prstGeom>
          <a:noFill/>
          <a:ln>
            <a:noFill/>
          </a:ln>
        </p:spPr>
      </p:pic>
      <p:sp>
        <p:nvSpPr>
          <p:cNvPr id="305" name="Google Shape;305;p2"/>
          <p:cNvSpPr txBox="1"/>
          <p:nvPr/>
        </p:nvSpPr>
        <p:spPr>
          <a:xfrm>
            <a:off x="8744325" y="4574850"/>
            <a:ext cx="2200200" cy="4641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(Muchmore,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9" name="Shape 309"/>
        <p:cNvGrpSpPr/>
        <p:nvPr/>
      </p:nvGrpSpPr>
      <p:grpSpPr>
        <a:xfrm>
          <a:off x="0" y="0"/>
          <a:ext cx="0" cy="0"/>
          <a:chOff x="0" y="0"/>
          <a:chExt cx="0" cy="0"/>
        </a:xfrm>
      </p:grpSpPr>
      <p:sp>
        <p:nvSpPr>
          <p:cNvPr id="310" name="Google Shape;310;g6c2b8447c4_0_0"/>
          <p:cNvSpPr txBox="1"/>
          <p:nvPr>
            <p:ph type="title"/>
          </p:nvPr>
        </p:nvSpPr>
        <p:spPr>
          <a:xfrm>
            <a:off x="1142988" y="721393"/>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Project Purpose</a:t>
            </a:r>
            <a:endParaRPr>
              <a:solidFill>
                <a:srgbClr val="000000"/>
              </a:solidFill>
            </a:endParaRPr>
          </a:p>
        </p:txBody>
      </p:sp>
      <p:sp>
        <p:nvSpPr>
          <p:cNvPr id="311" name="Google Shape;311;g6c2b8447c4_0_0"/>
          <p:cNvSpPr txBox="1"/>
          <p:nvPr>
            <p:ph idx="1" type="body"/>
          </p:nvPr>
        </p:nvSpPr>
        <p:spPr>
          <a:xfrm>
            <a:off x="1143012" y="1658062"/>
            <a:ext cx="9906000" cy="3541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rgbClr val="000000"/>
              </a:solidFill>
            </a:endParaRPr>
          </a:p>
          <a:p>
            <a:pPr indent="-381000" lvl="0" marL="457200" rtl="0" algn="l">
              <a:lnSpc>
                <a:spcPct val="120000"/>
              </a:lnSpc>
              <a:spcBef>
                <a:spcPts val="0"/>
              </a:spcBef>
              <a:spcAft>
                <a:spcPts val="0"/>
              </a:spcAft>
              <a:buClr>
                <a:srgbClr val="000000"/>
              </a:buClr>
              <a:buSzPts val="2400"/>
              <a:buFont typeface="Twentieth Century"/>
              <a:buChar char="•"/>
            </a:pPr>
            <a:r>
              <a:rPr lang="en-IN">
                <a:solidFill>
                  <a:srgbClr val="000000"/>
                </a:solidFill>
              </a:rPr>
              <a:t>What drives success for mobile applications?</a:t>
            </a:r>
            <a:endParaRPr>
              <a:solidFill>
                <a:srgbClr val="000000"/>
              </a:solidFill>
            </a:endParaRPr>
          </a:p>
          <a:p>
            <a:pPr indent="0" lvl="0" marL="457200" rtl="0" algn="l">
              <a:lnSpc>
                <a:spcPct val="120000"/>
              </a:lnSpc>
              <a:spcBef>
                <a:spcPts val="0"/>
              </a:spcBef>
              <a:spcAft>
                <a:spcPts val="0"/>
              </a:spcAft>
              <a:buNone/>
            </a:pPr>
            <a:r>
              <a:t/>
            </a:r>
            <a:endParaRPr>
              <a:solidFill>
                <a:srgbClr val="000000"/>
              </a:solidFill>
            </a:endParaRPr>
          </a:p>
          <a:p>
            <a:pPr indent="-381000" lvl="0" marL="457200" rtl="0" algn="l">
              <a:lnSpc>
                <a:spcPct val="120000"/>
              </a:lnSpc>
              <a:spcBef>
                <a:spcPts val="0"/>
              </a:spcBef>
              <a:spcAft>
                <a:spcPts val="0"/>
              </a:spcAft>
              <a:buClr>
                <a:srgbClr val="000000"/>
              </a:buClr>
              <a:buSzPts val="2400"/>
              <a:buFont typeface="Twentieth Century"/>
              <a:buChar char="•"/>
            </a:pPr>
            <a:r>
              <a:rPr lang="en-IN">
                <a:solidFill>
                  <a:srgbClr val="000000"/>
                </a:solidFill>
              </a:rPr>
              <a:t>Target Audience: Mobile application solutions firms</a:t>
            </a:r>
            <a:endParaRPr>
              <a:solidFill>
                <a:srgbClr val="000000"/>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rgbClr val="000000"/>
                </a:solidFill>
              </a:rPr>
              <a:t>Assess</a:t>
            </a:r>
            <a:r>
              <a:rPr lang="en-IN" sz="2400">
                <a:solidFill>
                  <a:srgbClr val="000000"/>
                </a:solidFill>
              </a:rPr>
              <a:t> characteristics of high user applications</a:t>
            </a:r>
            <a:endParaRPr sz="2400">
              <a:solidFill>
                <a:srgbClr val="000000"/>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rgbClr val="000000"/>
                </a:solidFill>
              </a:rPr>
              <a:t>Prospect industries to prioritize efforts</a:t>
            </a:r>
            <a:endParaRPr sz="2400">
              <a:solidFill>
                <a:srgbClr val="000000"/>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rgbClr val="000000"/>
                </a:solidFill>
              </a:rPr>
              <a:t>Gather insight on competitor analysis</a:t>
            </a:r>
            <a:endParaRPr sz="2400">
              <a:solidFill>
                <a:srgbClr val="000000"/>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rgbClr val="000000"/>
                </a:solidFill>
              </a:rPr>
              <a:t>Develop successful applications</a:t>
            </a:r>
            <a:endParaRPr sz="2400">
              <a:solidFill>
                <a:srgbClr val="000000"/>
              </a:solidFill>
            </a:endParaRPr>
          </a:p>
        </p:txBody>
      </p:sp>
      <p:pic>
        <p:nvPicPr>
          <p:cNvPr id="312" name="Google Shape;312;g6c2b8447c4_0_0"/>
          <p:cNvPicPr preferRelativeResize="0"/>
          <p:nvPr/>
        </p:nvPicPr>
        <p:blipFill>
          <a:blip r:embed="rId3">
            <a:alphaModFix/>
          </a:blip>
          <a:stretch>
            <a:fillRect/>
          </a:stretch>
        </p:blipFill>
        <p:spPr>
          <a:xfrm>
            <a:off x="8204825" y="4304512"/>
            <a:ext cx="2638425" cy="895350"/>
          </a:xfrm>
          <a:prstGeom prst="rect">
            <a:avLst/>
          </a:prstGeom>
          <a:noFill/>
          <a:ln>
            <a:noFill/>
          </a:ln>
        </p:spPr>
      </p:pic>
      <p:sp>
        <p:nvSpPr>
          <p:cNvPr id="313" name="Google Shape;313;g6c2b8447c4_0_0"/>
          <p:cNvSpPr txBox="1"/>
          <p:nvPr/>
        </p:nvSpPr>
        <p:spPr>
          <a:xfrm>
            <a:off x="9046950" y="5199850"/>
            <a:ext cx="2200200" cy="4641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(App Store, 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3"/>
          <p:cNvSpPr txBox="1"/>
          <p:nvPr>
            <p:ph type="title"/>
          </p:nvPr>
        </p:nvSpPr>
        <p:spPr>
          <a:xfrm>
            <a:off x="1052613" y="292893"/>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DATA DESCRIPTION </a:t>
            </a:r>
            <a:endParaRPr>
              <a:solidFill>
                <a:srgbClr val="000000"/>
              </a:solidFill>
            </a:endParaRPr>
          </a:p>
        </p:txBody>
      </p:sp>
      <p:sp>
        <p:nvSpPr>
          <p:cNvPr id="319" name="Google Shape;319;p3"/>
          <p:cNvSpPr txBox="1"/>
          <p:nvPr>
            <p:ph idx="1" type="body"/>
          </p:nvPr>
        </p:nvSpPr>
        <p:spPr>
          <a:xfrm>
            <a:off x="858475" y="1114700"/>
            <a:ext cx="10657200" cy="3503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rgbClr val="000000"/>
              </a:solidFill>
            </a:endParaRPr>
          </a:p>
          <a:p>
            <a:pPr indent="-381000" lvl="0" marL="457200" rtl="0" algn="l">
              <a:lnSpc>
                <a:spcPct val="120000"/>
              </a:lnSpc>
              <a:spcBef>
                <a:spcPts val="0"/>
              </a:spcBef>
              <a:spcAft>
                <a:spcPts val="0"/>
              </a:spcAft>
              <a:buClr>
                <a:srgbClr val="000000"/>
              </a:buClr>
              <a:buSzPts val="2400"/>
              <a:buFont typeface="Twentieth Century"/>
              <a:buChar char="•"/>
            </a:pPr>
            <a:r>
              <a:rPr lang="en-IN">
                <a:solidFill>
                  <a:srgbClr val="000000"/>
                </a:solidFill>
              </a:rPr>
              <a:t>The </a:t>
            </a:r>
            <a:r>
              <a:rPr lang="en-IN">
                <a:solidFill>
                  <a:srgbClr val="000000"/>
                </a:solidFill>
              </a:rPr>
              <a:t>Mobile App Statistics dataset analysed contains more than 7000 Apple iOS mobile application details across 23 industry categories.</a:t>
            </a:r>
            <a:endParaRPr>
              <a:solidFill>
                <a:srgbClr val="000000"/>
              </a:solidFill>
            </a:endParaRPr>
          </a:p>
          <a:p>
            <a:pPr indent="-381000" lvl="1" marL="914400" rtl="0" algn="l">
              <a:lnSpc>
                <a:spcPct val="120000"/>
              </a:lnSpc>
              <a:spcBef>
                <a:spcPts val="0"/>
              </a:spcBef>
              <a:spcAft>
                <a:spcPts val="0"/>
              </a:spcAft>
              <a:buClr>
                <a:srgbClr val="000000"/>
              </a:buClr>
              <a:buSzPts val="2400"/>
              <a:buChar char="•"/>
            </a:pPr>
            <a:r>
              <a:rPr lang="en-IN" sz="2400">
                <a:solidFill>
                  <a:srgbClr val="000000"/>
                </a:solidFill>
              </a:rPr>
              <a:t>File size: 13 MB</a:t>
            </a:r>
            <a:endParaRPr sz="2400">
              <a:solidFill>
                <a:srgbClr val="000000"/>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chemeClr val="dk1"/>
                </a:solidFill>
              </a:rPr>
              <a:t>Dimension of the data set: 7,197 rows, 16 columns </a:t>
            </a:r>
            <a:endParaRPr sz="2400">
              <a:solidFill>
                <a:schemeClr val="dk1"/>
              </a:solidFill>
            </a:endParaRPr>
          </a:p>
          <a:p>
            <a:pPr indent="-381000" lvl="1" marL="914400" rtl="0" algn="l">
              <a:lnSpc>
                <a:spcPct val="120000"/>
              </a:lnSpc>
              <a:spcBef>
                <a:spcPts val="0"/>
              </a:spcBef>
              <a:spcAft>
                <a:spcPts val="0"/>
              </a:spcAft>
              <a:buClr>
                <a:srgbClr val="000000"/>
              </a:buClr>
              <a:buSzPts val="2400"/>
              <a:buFont typeface="Twentieth Century"/>
              <a:buChar char="•"/>
            </a:pPr>
            <a:r>
              <a:rPr lang="en-IN" sz="2400">
                <a:solidFill>
                  <a:schemeClr val="dk1"/>
                </a:solidFill>
              </a:rPr>
              <a:t>Collected on July 2017 from the iTunes Search API in the Apple Inc. website, utilizing R and linux web scraping tools (Ramanathan, 2017).</a:t>
            </a:r>
            <a:endParaRPr sz="2400">
              <a:solidFill>
                <a:schemeClr val="dk1"/>
              </a:solidFill>
            </a:endParaRPr>
          </a:p>
          <a:p>
            <a:pPr indent="0" lvl="0" marL="457200" rtl="0" algn="l">
              <a:lnSpc>
                <a:spcPct val="120000"/>
              </a:lnSpc>
              <a:spcBef>
                <a:spcPts val="0"/>
              </a:spcBef>
              <a:spcAft>
                <a:spcPts val="0"/>
              </a:spcAft>
              <a:buNone/>
            </a:pPr>
            <a:r>
              <a:rPr lang="en-IN">
                <a:solidFill>
                  <a:schemeClr val="dk1"/>
                </a:solidFill>
              </a:rPr>
              <a:t> </a:t>
            </a:r>
            <a:endParaRPr>
              <a:solidFill>
                <a:srgbClr val="000000"/>
              </a:solidFill>
            </a:endParaRPr>
          </a:p>
          <a:p>
            <a:pPr indent="-371475" lvl="0" marL="457200" rtl="0" algn="l">
              <a:lnSpc>
                <a:spcPct val="120000"/>
              </a:lnSpc>
              <a:spcBef>
                <a:spcPts val="0"/>
              </a:spcBef>
              <a:spcAft>
                <a:spcPts val="0"/>
              </a:spcAft>
              <a:buClr>
                <a:srgbClr val="000000"/>
              </a:buClr>
              <a:buSzPts val="2250"/>
              <a:buChar char="•"/>
            </a:pPr>
            <a:r>
              <a:rPr lang="en-IN">
                <a:solidFill>
                  <a:srgbClr val="000000"/>
                </a:solidFill>
              </a:rPr>
              <a:t>Fields used for this analysis: app category, price, number of screenshots for display in store, total ratings per app, ratings on recent version. </a:t>
            </a:r>
            <a:endParaRPr>
              <a:solidFill>
                <a:srgbClr val="000000"/>
              </a:solidFill>
            </a:endParaRPr>
          </a:p>
          <a:p>
            <a:pPr indent="-371475" lvl="0" marL="457200" rtl="0" algn="l">
              <a:lnSpc>
                <a:spcPct val="120000"/>
              </a:lnSpc>
              <a:spcBef>
                <a:spcPts val="0"/>
              </a:spcBef>
              <a:spcAft>
                <a:spcPts val="0"/>
              </a:spcAft>
              <a:buClr>
                <a:srgbClr val="000000"/>
              </a:buClr>
              <a:buSzPts val="2250"/>
              <a:buChar char="•"/>
            </a:pPr>
            <a:r>
              <a:rPr lang="en-IN">
                <a:solidFill>
                  <a:srgbClr val="000000"/>
                </a:solidFill>
              </a:rPr>
              <a:t>Also available were: average user rating, number of languages, group license, supported devices.</a:t>
            </a:r>
            <a:endParaRPr>
              <a:solidFill>
                <a:srgbClr val="000000"/>
              </a:solidFill>
            </a:endParaRPr>
          </a:p>
        </p:txBody>
      </p:sp>
      <p:sp>
        <p:nvSpPr>
          <p:cNvPr id="320" name="Google Shape;320;p3"/>
          <p:cNvSpPr txBox="1"/>
          <p:nvPr/>
        </p:nvSpPr>
        <p:spPr>
          <a:xfrm>
            <a:off x="8961225" y="6291050"/>
            <a:ext cx="2200200" cy="4641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Google Shape;325;g7abde73de0_2_21"/>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KEY ASSUMPTIONS </a:t>
            </a:r>
            <a:endParaRPr>
              <a:solidFill>
                <a:srgbClr val="000000"/>
              </a:solidFill>
            </a:endParaRPr>
          </a:p>
        </p:txBody>
      </p:sp>
      <p:sp>
        <p:nvSpPr>
          <p:cNvPr id="326" name="Google Shape;326;g7abde73de0_2_21"/>
          <p:cNvSpPr txBox="1"/>
          <p:nvPr/>
        </p:nvSpPr>
        <p:spPr>
          <a:xfrm>
            <a:off x="9086850" y="6256500"/>
            <a:ext cx="2091600" cy="6015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 </a:t>
            </a:r>
            <a:endParaRPr sz="1800">
              <a:latin typeface="Twentieth Century"/>
              <a:ea typeface="Twentieth Century"/>
              <a:cs typeface="Twentieth Century"/>
              <a:sym typeface="Twentieth Century"/>
            </a:endParaRPr>
          </a:p>
        </p:txBody>
      </p:sp>
      <p:sp>
        <p:nvSpPr>
          <p:cNvPr id="327" name="Google Shape;327;g7abde73de0_2_21"/>
          <p:cNvSpPr txBox="1"/>
          <p:nvPr/>
        </p:nvSpPr>
        <p:spPr>
          <a:xfrm>
            <a:off x="922650" y="1830800"/>
            <a:ext cx="10255800" cy="4075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b="1" sz="2400">
              <a:solidFill>
                <a:srgbClr val="0000FF"/>
              </a:solidFill>
              <a:latin typeface="Twentieth Century"/>
              <a:ea typeface="Twentieth Century"/>
              <a:cs typeface="Twentieth Century"/>
              <a:sym typeface="Twentieth Century"/>
            </a:endParaRPr>
          </a:p>
          <a:p>
            <a:pPr indent="-381000" lvl="0" marL="457200" rtl="0" algn="l">
              <a:spcBef>
                <a:spcPts val="1000"/>
              </a:spcBef>
              <a:spcAft>
                <a:spcPts val="0"/>
              </a:spcAft>
              <a:buSzPts val="2400"/>
              <a:buFont typeface="Twentieth Century"/>
              <a:buChar char="●"/>
            </a:pPr>
            <a:r>
              <a:rPr lang="en-IN" sz="2400">
                <a:latin typeface="Twentieth Century"/>
                <a:ea typeface="Twentieth Century"/>
                <a:cs typeface="Twentieth Century"/>
                <a:sym typeface="Twentieth Century"/>
              </a:rPr>
              <a:t>Assumption #1: We used the differences in total number of ratings as a proxy for differences in the number of user downloads for each app category</a:t>
            </a:r>
            <a:endParaRPr sz="2400">
              <a:latin typeface="Twentieth Century"/>
              <a:ea typeface="Twentieth Century"/>
              <a:cs typeface="Twentieth Century"/>
              <a:sym typeface="Twentieth Century"/>
            </a:endParaRPr>
          </a:p>
          <a:p>
            <a:pPr indent="0" lvl="0" marL="457200" rtl="0" algn="l">
              <a:spcBef>
                <a:spcPts val="1000"/>
              </a:spcBef>
              <a:spcAft>
                <a:spcPts val="0"/>
              </a:spcAft>
              <a:buNone/>
            </a:pPr>
            <a:r>
              <a:t/>
            </a:r>
            <a:endParaRPr sz="2400">
              <a:latin typeface="Twentieth Century"/>
              <a:ea typeface="Twentieth Century"/>
              <a:cs typeface="Twentieth Century"/>
              <a:sym typeface="Twentieth Century"/>
            </a:endParaRPr>
          </a:p>
          <a:p>
            <a:pPr indent="-381000" lvl="0" marL="457200" rtl="0" algn="l">
              <a:spcBef>
                <a:spcPts val="1000"/>
              </a:spcBef>
              <a:spcAft>
                <a:spcPts val="1000"/>
              </a:spcAft>
              <a:buSzPts val="2400"/>
              <a:buFont typeface="Twentieth Century"/>
              <a:buChar char="●"/>
            </a:pPr>
            <a:r>
              <a:rPr lang="en-IN" sz="2400">
                <a:latin typeface="Twentieth Century"/>
                <a:ea typeface="Twentieth Century"/>
                <a:cs typeface="Twentieth Century"/>
                <a:sym typeface="Twentieth Century"/>
              </a:rPr>
              <a:t>Assumption #2: User ratings for the most recent version of the app are reflective of newer users to the app, and hence an indicator of app and user growth</a:t>
            </a:r>
            <a:endParaRPr sz="2400">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1" name="Shape 331"/>
        <p:cNvGrpSpPr/>
        <p:nvPr/>
      </p:nvGrpSpPr>
      <p:grpSpPr>
        <a:xfrm>
          <a:off x="0" y="0"/>
          <a:ext cx="0" cy="0"/>
          <a:chOff x="0" y="0"/>
          <a:chExt cx="0" cy="0"/>
        </a:xfrm>
      </p:grpSpPr>
      <p:sp>
        <p:nvSpPr>
          <p:cNvPr id="332" name="Google Shape;332;g7abde73de0_1_8"/>
          <p:cNvSpPr txBox="1"/>
          <p:nvPr>
            <p:ph type="title"/>
          </p:nvPr>
        </p:nvSpPr>
        <p:spPr>
          <a:xfrm>
            <a:off x="-9" y="2281413"/>
            <a:ext cx="23895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Categories </a:t>
            </a:r>
            <a:endParaRPr>
              <a:solidFill>
                <a:srgbClr val="000000"/>
              </a:solidFill>
            </a:endParaRPr>
          </a:p>
        </p:txBody>
      </p:sp>
      <p:pic>
        <p:nvPicPr>
          <p:cNvPr id="333" name="Google Shape;333;g7abde73de0_1_8"/>
          <p:cNvPicPr preferRelativeResize="0"/>
          <p:nvPr/>
        </p:nvPicPr>
        <p:blipFill rotWithShape="1">
          <a:blip r:embed="rId3">
            <a:alphaModFix/>
          </a:blip>
          <a:srcRect b="35001" l="0" r="0" t="0"/>
          <a:stretch/>
        </p:blipFill>
        <p:spPr>
          <a:xfrm>
            <a:off x="2253575" y="507662"/>
            <a:ext cx="9665850" cy="5026224"/>
          </a:xfrm>
          <a:prstGeom prst="rect">
            <a:avLst/>
          </a:prstGeom>
          <a:noFill/>
          <a:ln>
            <a:noFill/>
          </a:ln>
        </p:spPr>
      </p:pic>
      <p:sp>
        <p:nvSpPr>
          <p:cNvPr id="334" name="Google Shape;334;g7abde73de0_1_8"/>
          <p:cNvSpPr txBox="1"/>
          <p:nvPr/>
        </p:nvSpPr>
        <p:spPr>
          <a:xfrm>
            <a:off x="1662800" y="5603275"/>
            <a:ext cx="9787500" cy="8502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chemeClr val="dk1"/>
                </a:solidFill>
                <a:latin typeface="Twentieth Century"/>
                <a:ea typeface="Twentieth Century"/>
                <a:cs typeface="Twentieth Century"/>
                <a:sym typeface="Twentieth Century"/>
              </a:rPr>
              <a:t>The Gaming category also sees the highest total number of ratings. This is, in part, driven by the sheer size of the category, containing the highest number of applications.</a:t>
            </a:r>
            <a:endParaRPr b="1" sz="1800">
              <a:latin typeface="Twentieth Century"/>
              <a:ea typeface="Twentieth Century"/>
              <a:cs typeface="Twentieth Century"/>
              <a:sym typeface="Twentieth Century"/>
            </a:endParaRPr>
          </a:p>
        </p:txBody>
      </p:sp>
      <p:sp>
        <p:nvSpPr>
          <p:cNvPr id="335" name="Google Shape;335;g7abde73de0_1_8"/>
          <p:cNvSpPr txBox="1"/>
          <p:nvPr/>
        </p:nvSpPr>
        <p:spPr>
          <a:xfrm>
            <a:off x="9189725" y="6350400"/>
            <a:ext cx="2143200" cy="5076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9" name="Shape 339"/>
        <p:cNvGrpSpPr/>
        <p:nvPr/>
      </p:nvGrpSpPr>
      <p:grpSpPr>
        <a:xfrm>
          <a:off x="0" y="0"/>
          <a:ext cx="0" cy="0"/>
          <a:chOff x="0" y="0"/>
          <a:chExt cx="0" cy="0"/>
        </a:xfrm>
      </p:grpSpPr>
      <p:sp>
        <p:nvSpPr>
          <p:cNvPr id="340" name="Google Shape;340;g7abde73de0_1_15"/>
          <p:cNvSpPr txBox="1"/>
          <p:nvPr>
            <p:ph type="title"/>
          </p:nvPr>
        </p:nvSpPr>
        <p:spPr>
          <a:xfrm>
            <a:off x="120891" y="2281425"/>
            <a:ext cx="23895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IN">
                <a:solidFill>
                  <a:srgbClr val="000000"/>
                </a:solidFill>
              </a:rPr>
              <a:t>Categories </a:t>
            </a:r>
            <a:endParaRPr>
              <a:solidFill>
                <a:srgbClr val="000000"/>
              </a:solidFill>
            </a:endParaRPr>
          </a:p>
        </p:txBody>
      </p:sp>
      <p:pic>
        <p:nvPicPr>
          <p:cNvPr id="341" name="Google Shape;341;g7abde73de0_1_15"/>
          <p:cNvPicPr preferRelativeResize="0"/>
          <p:nvPr/>
        </p:nvPicPr>
        <p:blipFill rotWithShape="1">
          <a:blip r:embed="rId3">
            <a:alphaModFix/>
          </a:blip>
          <a:srcRect b="0" l="0" r="9966" t="0"/>
          <a:stretch/>
        </p:blipFill>
        <p:spPr>
          <a:xfrm>
            <a:off x="2209600" y="843575"/>
            <a:ext cx="9681601" cy="4354400"/>
          </a:xfrm>
          <a:prstGeom prst="rect">
            <a:avLst/>
          </a:prstGeom>
          <a:noFill/>
          <a:ln>
            <a:noFill/>
          </a:ln>
        </p:spPr>
      </p:pic>
      <p:pic>
        <p:nvPicPr>
          <p:cNvPr id="342" name="Google Shape;342;g7abde73de0_1_15"/>
          <p:cNvPicPr preferRelativeResize="0"/>
          <p:nvPr/>
        </p:nvPicPr>
        <p:blipFill>
          <a:blip r:embed="rId4">
            <a:alphaModFix/>
          </a:blip>
          <a:stretch>
            <a:fillRect/>
          </a:stretch>
        </p:blipFill>
        <p:spPr>
          <a:xfrm>
            <a:off x="9932974" y="3395050"/>
            <a:ext cx="1958214" cy="1097275"/>
          </a:xfrm>
          <a:prstGeom prst="rect">
            <a:avLst/>
          </a:prstGeom>
          <a:noFill/>
          <a:ln>
            <a:noFill/>
          </a:ln>
        </p:spPr>
      </p:pic>
      <p:sp>
        <p:nvSpPr>
          <p:cNvPr id="343" name="Google Shape;343;g7abde73de0_1_15"/>
          <p:cNvSpPr txBox="1"/>
          <p:nvPr/>
        </p:nvSpPr>
        <p:spPr>
          <a:xfrm>
            <a:off x="9138300" y="6395100"/>
            <a:ext cx="2091600" cy="4629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
        <p:nvSpPr>
          <p:cNvPr id="344" name="Google Shape;344;g7abde73de0_1_15"/>
          <p:cNvSpPr txBox="1"/>
          <p:nvPr/>
        </p:nvSpPr>
        <p:spPr>
          <a:xfrm>
            <a:off x="1432275" y="5337175"/>
            <a:ext cx="9935100" cy="1097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800">
                <a:solidFill>
                  <a:schemeClr val="dk1"/>
                </a:solidFill>
                <a:latin typeface="Twentieth Century"/>
                <a:ea typeface="Twentieth Century"/>
                <a:cs typeface="Twentieth Century"/>
                <a:sym typeface="Twentieth Century"/>
              </a:rPr>
              <a:t>When accounting for the number of applications in each category, the most popular app categories driving the largest amount of users appear to be Social Networking, Music, Shopping, Weather and Reference.</a:t>
            </a:r>
            <a:endParaRPr b="1" sz="1800">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8" name="Shape 348"/>
        <p:cNvGrpSpPr/>
        <p:nvPr/>
      </p:nvGrpSpPr>
      <p:grpSpPr>
        <a:xfrm>
          <a:off x="0" y="0"/>
          <a:ext cx="0" cy="0"/>
          <a:chOff x="0" y="0"/>
          <a:chExt cx="0" cy="0"/>
        </a:xfrm>
      </p:grpSpPr>
      <p:sp>
        <p:nvSpPr>
          <p:cNvPr id="349" name="Google Shape;349;g7abde73de0_2_11"/>
          <p:cNvSpPr txBox="1"/>
          <p:nvPr>
            <p:ph type="title"/>
          </p:nvPr>
        </p:nvSpPr>
        <p:spPr>
          <a:xfrm>
            <a:off x="1459000" y="0"/>
            <a:ext cx="9906000" cy="122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IN" u="sng">
                <a:solidFill>
                  <a:srgbClr val="000000"/>
                </a:solidFill>
              </a:rPr>
              <a:t>Number of app users by Price</a:t>
            </a:r>
            <a:endParaRPr b="1" u="sng">
              <a:solidFill>
                <a:srgbClr val="000000"/>
              </a:solidFill>
            </a:endParaRPr>
          </a:p>
        </p:txBody>
      </p:sp>
      <p:sp>
        <p:nvSpPr>
          <p:cNvPr id="350" name="Google Shape;350;g7abde73de0_2_11"/>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0"/>
              </a:spcAft>
              <a:buClr>
                <a:schemeClr val="lt1"/>
              </a:buClr>
              <a:buSzPts val="3000"/>
              <a:buNone/>
            </a:pPr>
            <a:r>
              <a:t/>
            </a:r>
            <a:endParaRPr/>
          </a:p>
        </p:txBody>
      </p:sp>
      <p:sp>
        <p:nvSpPr>
          <p:cNvPr id="351" name="Google Shape;351;g7abde73de0_2_11"/>
          <p:cNvSpPr txBox="1"/>
          <p:nvPr/>
        </p:nvSpPr>
        <p:spPr>
          <a:xfrm>
            <a:off x="1528600" y="5714825"/>
            <a:ext cx="9090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Twentieth Century"/>
                <a:ea typeface="Twentieth Century"/>
                <a:cs typeface="Twentieth Century"/>
                <a:sym typeface="Twentieth Century"/>
              </a:rPr>
              <a:t> However, certain categories such Music and Reference have a high number of users despite being expensive, implying that customers are willing to pay a higher price for them.</a:t>
            </a:r>
            <a:endParaRPr b="1" sz="1800">
              <a:latin typeface="Twentieth Century"/>
              <a:ea typeface="Twentieth Century"/>
              <a:cs typeface="Twentieth Century"/>
              <a:sym typeface="Twentieth Century"/>
            </a:endParaRPr>
          </a:p>
        </p:txBody>
      </p:sp>
      <p:sp>
        <p:nvSpPr>
          <p:cNvPr id="352" name="Google Shape;352;g7abde73de0_2_11"/>
          <p:cNvSpPr txBox="1"/>
          <p:nvPr/>
        </p:nvSpPr>
        <p:spPr>
          <a:xfrm>
            <a:off x="7436375" y="1990775"/>
            <a:ext cx="2478900" cy="8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Twentieth Century"/>
                <a:ea typeface="Twentieth Century"/>
                <a:cs typeface="Twentieth Century"/>
                <a:sym typeface="Twentieth Century"/>
              </a:rPr>
              <a:t>Generally, apps that are priced lower clock in the most number of users.</a:t>
            </a:r>
            <a:endParaRPr>
              <a:latin typeface="Twentieth Century"/>
              <a:ea typeface="Twentieth Century"/>
              <a:cs typeface="Twentieth Century"/>
              <a:sym typeface="Twentieth Century"/>
            </a:endParaRPr>
          </a:p>
        </p:txBody>
      </p:sp>
      <p:sp>
        <p:nvSpPr>
          <p:cNvPr id="353" name="Google Shape;353;g7abde73de0_2_11"/>
          <p:cNvSpPr txBox="1"/>
          <p:nvPr/>
        </p:nvSpPr>
        <p:spPr>
          <a:xfrm>
            <a:off x="9290500" y="6326400"/>
            <a:ext cx="2074500" cy="5316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pic>
        <p:nvPicPr>
          <p:cNvPr id="354" name="Google Shape;354;g7abde73de0_2_11"/>
          <p:cNvPicPr preferRelativeResize="0"/>
          <p:nvPr/>
        </p:nvPicPr>
        <p:blipFill>
          <a:blip r:embed="rId3">
            <a:alphaModFix/>
          </a:blip>
          <a:stretch>
            <a:fillRect/>
          </a:stretch>
        </p:blipFill>
        <p:spPr>
          <a:xfrm>
            <a:off x="1139100" y="1046600"/>
            <a:ext cx="10084324" cy="5811400"/>
          </a:xfrm>
          <a:prstGeom prst="rect">
            <a:avLst/>
          </a:prstGeom>
          <a:noFill/>
          <a:ln>
            <a:noFill/>
          </a:ln>
        </p:spPr>
      </p:pic>
      <p:sp>
        <p:nvSpPr>
          <p:cNvPr id="355" name="Google Shape;355;g7abde73de0_2_11"/>
          <p:cNvSpPr txBox="1"/>
          <p:nvPr/>
        </p:nvSpPr>
        <p:spPr>
          <a:xfrm>
            <a:off x="9023225" y="6360150"/>
            <a:ext cx="2200200" cy="4641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
        <p:nvSpPr>
          <p:cNvPr id="356" name="Google Shape;356;g7abde73de0_2_11"/>
          <p:cNvSpPr txBox="1"/>
          <p:nvPr/>
        </p:nvSpPr>
        <p:spPr>
          <a:xfrm>
            <a:off x="6747725" y="1990775"/>
            <a:ext cx="4475700" cy="1831500"/>
          </a:xfrm>
          <a:prstGeom prst="rect">
            <a:avLst/>
          </a:prstGeom>
          <a:solidFill>
            <a:srgbClr val="CFE2F3"/>
          </a:solidFill>
          <a:ln cap="flat" cmpd="thinThick"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wentieth Century"/>
                <a:ea typeface="Twentieth Century"/>
                <a:cs typeface="Twentieth Century"/>
                <a:sym typeface="Twentieth Century"/>
              </a:rPr>
              <a:t>Generally, lower priced apps clock in the most number of users. </a:t>
            </a:r>
            <a:r>
              <a:rPr b="1" lang="en-IN" sz="1800">
                <a:solidFill>
                  <a:schemeClr val="dk1"/>
                </a:solidFill>
                <a:latin typeface="Twentieth Century"/>
                <a:ea typeface="Twentieth Century"/>
                <a:cs typeface="Twentieth Century"/>
                <a:sym typeface="Twentieth Century"/>
              </a:rPr>
              <a:t>However, categories such Music and Reference have a high number of users despite being expensive, implying that customers are willing to pay a higher price for them.</a:t>
            </a:r>
            <a:endParaRPr b="1" sz="180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800">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Google Shape;361;g6c2b8447c4_0_15"/>
          <p:cNvSpPr txBox="1"/>
          <p:nvPr>
            <p:ph type="title"/>
          </p:nvPr>
        </p:nvSpPr>
        <p:spPr>
          <a:xfrm>
            <a:off x="1468100" y="180700"/>
            <a:ext cx="10778700" cy="71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IN" u="sng">
                <a:solidFill>
                  <a:srgbClr val="000000"/>
                </a:solidFill>
              </a:rPr>
              <a:t>No. of Screenshots vs Ratings/App by Category</a:t>
            </a:r>
            <a:endParaRPr b="1" u="sng">
              <a:solidFill>
                <a:srgbClr val="000000"/>
              </a:solidFill>
            </a:endParaRPr>
          </a:p>
        </p:txBody>
      </p:sp>
      <p:pic>
        <p:nvPicPr>
          <p:cNvPr id="362" name="Google Shape;362;g6c2b8447c4_0_15"/>
          <p:cNvPicPr preferRelativeResize="0"/>
          <p:nvPr/>
        </p:nvPicPr>
        <p:blipFill>
          <a:blip r:embed="rId3">
            <a:alphaModFix/>
          </a:blip>
          <a:stretch>
            <a:fillRect/>
          </a:stretch>
        </p:blipFill>
        <p:spPr>
          <a:xfrm>
            <a:off x="1238550" y="757000"/>
            <a:ext cx="7562025" cy="6049625"/>
          </a:xfrm>
          <a:prstGeom prst="rect">
            <a:avLst/>
          </a:prstGeom>
          <a:noFill/>
          <a:ln>
            <a:noFill/>
          </a:ln>
        </p:spPr>
      </p:pic>
      <p:sp>
        <p:nvSpPr>
          <p:cNvPr id="363" name="Google Shape;363;g6c2b8447c4_0_15"/>
          <p:cNvSpPr txBox="1"/>
          <p:nvPr/>
        </p:nvSpPr>
        <p:spPr>
          <a:xfrm>
            <a:off x="9684100" y="6249225"/>
            <a:ext cx="2251500" cy="557400"/>
          </a:xfrm>
          <a:prstGeom prst="rect">
            <a:avLst/>
          </a:prstGeom>
          <a:noFill/>
          <a:ln>
            <a:noFill/>
          </a:ln>
        </p:spPr>
        <p:txBody>
          <a:bodyPr anchorCtr="0" anchor="t" bIns="91425" lIns="91425" spcFirstLastPara="1" rIns="91425" wrap="square" tIns="91425">
            <a:noAutofit/>
          </a:bodyPr>
          <a:lstStyle/>
          <a:p>
            <a:pPr indent="-457200" lvl="0" marL="457200" rtl="0" algn="l">
              <a:lnSpc>
                <a:spcPct val="107916"/>
              </a:lnSpc>
              <a:spcBef>
                <a:spcPts val="0"/>
              </a:spcBef>
              <a:spcAft>
                <a:spcPts val="800"/>
              </a:spcAft>
              <a:buNone/>
            </a:pPr>
            <a:r>
              <a:rPr lang="en-IN" sz="1800">
                <a:solidFill>
                  <a:schemeClr val="dk1"/>
                </a:solidFill>
                <a:latin typeface="Twentieth Century"/>
                <a:ea typeface="Twentieth Century"/>
                <a:cs typeface="Twentieth Century"/>
                <a:sym typeface="Twentieth Century"/>
              </a:rPr>
              <a:t>(Ramanathan, 2017)</a:t>
            </a:r>
            <a:endParaRPr/>
          </a:p>
        </p:txBody>
      </p:sp>
      <p:sp>
        <p:nvSpPr>
          <p:cNvPr id="364" name="Google Shape;364;g6c2b8447c4_0_15"/>
          <p:cNvSpPr txBox="1"/>
          <p:nvPr/>
        </p:nvSpPr>
        <p:spPr>
          <a:xfrm>
            <a:off x="8800575" y="1857613"/>
            <a:ext cx="2696400" cy="34314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latin typeface="Twentieth Century"/>
                <a:ea typeface="Twentieth Century"/>
                <a:cs typeface="Twentieth Century"/>
                <a:sym typeface="Twentieth Century"/>
              </a:rPr>
              <a:t>A higher number of screenshots (at least 3) appears to be generally associated with a larger number of users, particularly with genres like Books, Productivity, Music, though for need-based apps like Business it is less important.</a:t>
            </a:r>
            <a:endParaRPr b="1" sz="1800">
              <a:latin typeface="Twentieth Century"/>
              <a:ea typeface="Twentieth Century"/>
              <a:cs typeface="Twentieth Century"/>
              <a:sym typeface="Twentieth Century"/>
            </a:endParaRPr>
          </a:p>
          <a:p>
            <a:pPr indent="0" lvl="0" marL="0" rtl="0" algn="l">
              <a:spcBef>
                <a:spcPts val="0"/>
              </a:spcBef>
              <a:spcAft>
                <a:spcPts val="0"/>
              </a:spcAft>
              <a:buNone/>
            </a:pPr>
            <a:r>
              <a:t/>
            </a:r>
            <a:endParaRPr b="1" sz="1800">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2019-12-08T09:21:11Z</dcterms:created>
  <dc:creator>parth padia</dc:creator>
</cp:coreProperties>
</file>