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e8236d6555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2e8236d655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e8236d6555_0_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e8236d6555_0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2e8236d655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2e8236d6555_0_7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8236d6555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2e8236d655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e8236d6555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8236d6555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e8236d655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e8236d6555_0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e8236d6555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2e8236d655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e8236d6555_0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0" y="62484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 rot="5400000">
            <a:off x="4823619" y="2339182"/>
            <a:ext cx="55165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 rot="5400000">
            <a:off x="480218" y="586582"/>
            <a:ext cx="5516564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0" type="dt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1" type="ftr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/>
          <p:nvPr/>
        </p:nvSpPr>
        <p:spPr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2" name="Google Shape;92;p11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612648" y="228600"/>
            <a:ext cx="7616952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48400" y="6400800"/>
            <a:ext cx="2514600" cy="304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609601" y="6400800"/>
            <a:ext cx="5410200" cy="288925"/>
          </a:xfrm>
          <a:prstGeom prst="rect">
            <a:avLst/>
          </a:prstGeom>
          <a:solidFill>
            <a:srgbClr val="F863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0" y="1279524"/>
            <a:ext cx="533400" cy="24447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090" lvl="0" marL="457200" algn="l">
              <a:spcBef>
                <a:spcPts val="700"/>
              </a:spcBef>
              <a:spcAft>
                <a:spcPts val="0"/>
              </a:spcAft>
              <a:buClr>
                <a:srgbClr val="008000"/>
              </a:buClr>
              <a:buSzPts val="1740"/>
              <a:buChar char="◻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44169" lvl="1" marL="914400" algn="l">
              <a:spcBef>
                <a:spcPts val="550"/>
              </a:spcBef>
              <a:spcAft>
                <a:spcPts val="0"/>
              </a:spcAft>
              <a:buSzPts val="1820"/>
              <a:buChar char="🞑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8137" lvl="2" marL="1371600" algn="l">
              <a:spcBef>
                <a:spcPts val="500"/>
              </a:spcBef>
              <a:spcAft>
                <a:spcPts val="0"/>
              </a:spcAft>
              <a:buSzPts val="1725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algn="l">
              <a:spcBef>
                <a:spcPts val="400"/>
              </a:spcBef>
              <a:spcAft>
                <a:spcPts val="0"/>
              </a:spcAft>
              <a:buSzPts val="1500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8" name="Google Shape;28;p3"/>
          <p:cNvSpPr/>
          <p:nvPr/>
        </p:nvSpPr>
        <p:spPr>
          <a:xfrm>
            <a:off x="609600" y="1295400"/>
            <a:ext cx="8534400" cy="228600"/>
          </a:xfrm>
          <a:prstGeom prst="rect">
            <a:avLst/>
          </a:prstGeom>
          <a:solidFill>
            <a:srgbClr val="F86308"/>
          </a:solidFill>
          <a:ln cap="flat" cmpd="sng" w="19050">
            <a:solidFill>
              <a:srgbClr val="F8630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9" name="Google Shape;2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05800" y="457200"/>
            <a:ext cx="742950" cy="70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752599" y="2743200"/>
            <a:ext cx="6742113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2" name="Google Shape;32;p4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F863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1371600" y="16002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  <a:defRPr b="0" sz="44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0" y="1752600"/>
            <a:ext cx="1295400" cy="701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sz="2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solidFill>
            <a:srgbClr val="F863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9" name="Google Shape;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1" y="3899346"/>
            <a:ext cx="1295400" cy="1129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609600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2" type="body"/>
          </p:nvPr>
        </p:nvSpPr>
        <p:spPr>
          <a:xfrm>
            <a:off x="4844901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5"/>
          <p:cNvSpPr txBox="1"/>
          <p:nvPr/>
        </p:nvSpPr>
        <p:spPr>
          <a:xfrm>
            <a:off x="609600" y="6400606"/>
            <a:ext cx="5421083" cy="365125"/>
          </a:xfrm>
          <a:prstGeom prst="rect">
            <a:avLst/>
          </a:prstGeom>
          <a:solidFill>
            <a:srgbClr val="F863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Project name here</a:t>
            </a: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6096000" y="6416675"/>
            <a:ext cx="2667000" cy="365125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4800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3" type="body"/>
          </p:nvPr>
        </p:nvSpPr>
        <p:spPr>
          <a:xfrm>
            <a:off x="609600" y="1752600"/>
            <a:ext cx="388620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4" type="body"/>
          </p:nvPr>
        </p:nvSpPr>
        <p:spPr>
          <a:xfrm>
            <a:off x="4800600" y="1752600"/>
            <a:ext cx="3886200" cy="64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50"/>
              <a:buNone/>
              <a:defRPr sz="1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7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58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2" type="body"/>
          </p:nvPr>
        </p:nvSpPr>
        <p:spPr>
          <a:xfrm>
            <a:off x="2362200" y="1752600"/>
            <a:ext cx="6400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idx="1" type="body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020"/>
              <a:buFont typeface="Twentieth Century"/>
              <a:buNone/>
              <a:defRPr sz="17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840"/>
              <a:buFont typeface="Twentieth Century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50"/>
              <a:buFont typeface="Twentieth Century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75"/>
              <a:buFont typeface="Twentieth Century"/>
              <a:buNone/>
              <a:defRPr sz="9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585"/>
              <a:buFont typeface="Twentieth Century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0" name="Google Shape;70;p9"/>
          <p:cNvSpPr/>
          <p:nvPr/>
        </p:nvSpPr>
        <p:spPr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1" name="Google Shape;71;p9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3" name="Google Shape;73;p9"/>
          <p:cNvSpPr txBox="1"/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wentieth Century"/>
              <a:buNone/>
              <a:defRPr b="0" sz="2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/>
          <p:nvPr/>
        </p:nvSpPr>
        <p:spPr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0" y="4667249"/>
            <a:ext cx="1447800" cy="663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/>
          <p:nvPr>
            <p:ph idx="2" type="pic"/>
          </p:nvPr>
        </p:nvSpPr>
        <p:spPr>
          <a:xfrm>
            <a:off x="1560576" y="0"/>
            <a:ext cx="7583424" cy="4568952"/>
          </a:xfrm>
          <a:prstGeom prst="rect">
            <a:avLst/>
          </a:prstGeom>
          <a:solidFill>
            <a:srgbClr val="DCE5EE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" type="body"/>
          </p:nvPr>
        </p:nvSpPr>
        <p:spPr>
          <a:xfrm rot="5400000">
            <a:off x="2426208" y="-213360"/>
            <a:ext cx="4526280" cy="8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2.jpg"/><Relationship Id="rId6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/>
          <p:nvPr/>
        </p:nvSpPr>
        <p:spPr>
          <a:xfrm>
            <a:off x="0" y="0"/>
            <a:ext cx="6248401" cy="1523407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REVIEW ANALYZER</a:t>
            </a:r>
            <a:endParaRPr b="0" i="0" sz="36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9" name="Google Shape;99;p12"/>
          <p:cNvSpPr txBox="1"/>
          <p:nvPr/>
        </p:nvSpPr>
        <p:spPr>
          <a:xfrm>
            <a:off x="2286000" y="2743201"/>
            <a:ext cx="51171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Salman Ali Rajput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Parsanta Lal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Zahid Hussain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Industry Partner: 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Bahawal baloch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 txBox="1"/>
          <p:nvPr/>
        </p:nvSpPr>
        <p:spPr>
          <a:xfrm>
            <a:off x="6324600" y="-1"/>
            <a:ext cx="2816012" cy="707886"/>
          </a:xfrm>
          <a:prstGeom prst="rect">
            <a:avLst/>
          </a:prstGeom>
          <a:solidFill>
            <a:srgbClr val="F8630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AI-FEST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Evaluation</a:t>
            </a:r>
            <a:endParaRPr b="1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2"/>
          <p:cNvSpPr/>
          <p:nvPr/>
        </p:nvSpPr>
        <p:spPr>
          <a:xfrm flipH="1" rot="10800000">
            <a:off x="1981200" y="4419599"/>
            <a:ext cx="838200" cy="8382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2" name="Google Shape;102;p12"/>
          <p:cNvSpPr/>
          <p:nvPr/>
        </p:nvSpPr>
        <p:spPr>
          <a:xfrm>
            <a:off x="0" y="1600200"/>
            <a:ext cx="6227812" cy="114300"/>
          </a:xfrm>
          <a:prstGeom prst="rect">
            <a:avLst/>
          </a:prstGeom>
          <a:solidFill>
            <a:srgbClr val="F863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3" name="Google Shape;103;p12"/>
          <p:cNvSpPr/>
          <p:nvPr/>
        </p:nvSpPr>
        <p:spPr>
          <a:xfrm>
            <a:off x="2971800" y="5715000"/>
            <a:ext cx="6172200" cy="49529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Department of Computer Science </a:t>
            </a:r>
            <a:r>
              <a:rPr b="0" i="0" lang="en-US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 </a:t>
            </a:r>
            <a:r>
              <a:rPr b="1" i="0" lang="en-US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DHA Suffa University</a:t>
            </a:r>
            <a:endParaRPr b="1" sz="2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4" name="Google Shape;104;p12"/>
          <p:cNvSpPr/>
          <p:nvPr/>
        </p:nvSpPr>
        <p:spPr>
          <a:xfrm>
            <a:off x="2971800" y="6248400"/>
            <a:ext cx="6168811" cy="152400"/>
          </a:xfrm>
          <a:prstGeom prst="rect">
            <a:avLst/>
          </a:prstGeom>
          <a:solidFill>
            <a:srgbClr val="F863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5" name="Google Shape;10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598" y="4989970"/>
            <a:ext cx="1637172" cy="1637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2"/>
          <p:cNvPicPr preferRelativeResize="0"/>
          <p:nvPr/>
        </p:nvPicPr>
        <p:blipFill rotWithShape="1">
          <a:blip r:embed="rId4">
            <a:alphaModFix/>
          </a:blip>
          <a:srcRect b="35900" l="7648" r="6595" t="36588"/>
          <a:stretch/>
        </p:blipFill>
        <p:spPr>
          <a:xfrm>
            <a:off x="6388001" y="707876"/>
            <a:ext cx="2689186" cy="70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536448" y="228600"/>
            <a:ext cx="7617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wentieth Century"/>
              <a:buNone/>
            </a:pPr>
            <a:r>
              <a:rPr lang="en-US" sz="3600"/>
              <a:t>ML/DL/NLP Model Details</a:t>
            </a:r>
            <a:endParaRPr sz="3600"/>
          </a:p>
        </p:txBody>
      </p:sp>
      <p:sp>
        <p:nvSpPr>
          <p:cNvPr id="215" name="Google Shape;215;p21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latin typeface="Arial"/>
                <a:ea typeface="Arial"/>
                <a:cs typeface="Arial"/>
                <a:sym typeface="Arial"/>
              </a:rPr>
              <a:t>Bidirectional LSTM Model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Type: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Recurrent Neural Network (RNN) architecture for sequential data.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Functionality: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Analyzes review sentiment (positive/negative).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Implementation: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Built using TensorFlow/Keras for efficiency.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Benefits: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Captures context from both past and future states for accurate sentiment analysis.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Integration: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Deployed within Review Analyzer for real-time review processing.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09550" lvl="0" marL="320040" rtl="0" algn="l">
              <a:spcBef>
                <a:spcPts val="1200"/>
              </a:spcBef>
              <a:spcAft>
                <a:spcPts val="0"/>
              </a:spcAft>
              <a:buClr>
                <a:srgbClr val="008000"/>
              </a:buClr>
              <a:buSzPts val="1740"/>
              <a:buNone/>
            </a:pPr>
            <a:r>
              <a:t/>
            </a:r>
            <a:endParaRPr sz="4300"/>
          </a:p>
        </p:txBody>
      </p:sp>
      <p:sp>
        <p:nvSpPr>
          <p:cNvPr id="216" name="Google Shape;216;p21"/>
          <p:cNvSpPr txBox="1"/>
          <p:nvPr>
            <p:ph idx="11" type="ftr"/>
          </p:nvPr>
        </p:nvSpPr>
        <p:spPr>
          <a:xfrm>
            <a:off x="609601" y="6400800"/>
            <a:ext cx="5410200" cy="288925"/>
          </a:xfrm>
          <a:prstGeom prst="rect">
            <a:avLst/>
          </a:prstGeom>
          <a:solidFill>
            <a:srgbClr val="F863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Review-Analyzer</a:t>
            </a:r>
            <a:endParaRPr/>
          </a:p>
        </p:txBody>
      </p:sp>
      <p:sp>
        <p:nvSpPr>
          <p:cNvPr id="217" name="Google Shape;217;p21"/>
          <p:cNvSpPr txBox="1"/>
          <p:nvPr>
            <p:ph idx="10" type="dt"/>
          </p:nvPr>
        </p:nvSpPr>
        <p:spPr>
          <a:xfrm>
            <a:off x="6248400" y="6400800"/>
            <a:ext cx="2514600" cy="304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CS-AI-FEST DHA Suffa University </a:t>
            </a:r>
            <a:endParaRPr/>
          </a:p>
        </p:txBody>
      </p:sp>
      <p:sp>
        <p:nvSpPr>
          <p:cNvPr id="218" name="Google Shape;218;p21"/>
          <p:cNvSpPr txBox="1"/>
          <p:nvPr>
            <p:ph idx="12" type="sldNum"/>
          </p:nvPr>
        </p:nvSpPr>
        <p:spPr>
          <a:xfrm>
            <a:off x="0" y="1279524"/>
            <a:ext cx="533400" cy="24447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9" name="Google Shape;2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9309" y="440140"/>
            <a:ext cx="779060" cy="779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310533"/>
            <a:ext cx="968991" cy="968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1"/>
          <p:cNvPicPr preferRelativeResize="0"/>
          <p:nvPr/>
        </p:nvPicPr>
        <p:blipFill rotWithShape="1">
          <a:blip r:embed="rId4">
            <a:alphaModFix/>
          </a:blip>
          <a:srcRect b="35900" l="7648" r="6595" t="36588"/>
          <a:stretch/>
        </p:blipFill>
        <p:spPr>
          <a:xfrm>
            <a:off x="6035575" y="391323"/>
            <a:ext cx="2194025" cy="88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>
            <p:ph type="title"/>
          </p:nvPr>
        </p:nvSpPr>
        <p:spPr>
          <a:xfrm>
            <a:off x="536448" y="228600"/>
            <a:ext cx="7617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Results and Discussions</a:t>
            </a:r>
            <a:endParaRPr/>
          </a:p>
        </p:txBody>
      </p:sp>
      <p:sp>
        <p:nvSpPr>
          <p:cNvPr id="228" name="Google Shape;228;p22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latin typeface="Arial"/>
                <a:ea typeface="Arial"/>
                <a:cs typeface="Arial"/>
                <a:sym typeface="Arial"/>
              </a:rPr>
              <a:t>Model Evaluation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Models Tested: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Simple neural network, Random Forest, CNN, LSTM, Bidirectional LSTM.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Best Performing Model: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Bidirectional LSTM.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Accuracy: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Achieved 92% accuracy in sentiment analysis.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Reason: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Captures bidirectional context for nuanced sentiment understanding.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09550" lvl="0" marL="320040" rtl="0" algn="l">
              <a:spcBef>
                <a:spcPts val="1200"/>
              </a:spcBef>
              <a:spcAft>
                <a:spcPts val="0"/>
              </a:spcAft>
              <a:buClr>
                <a:srgbClr val="008000"/>
              </a:buClr>
              <a:buSzPts val="1740"/>
              <a:buNone/>
            </a:pPr>
            <a:r>
              <a:t/>
            </a:r>
            <a:endParaRPr sz="2400"/>
          </a:p>
        </p:txBody>
      </p:sp>
      <p:sp>
        <p:nvSpPr>
          <p:cNvPr id="229" name="Google Shape;229;p22"/>
          <p:cNvSpPr txBox="1"/>
          <p:nvPr>
            <p:ph idx="11" type="ftr"/>
          </p:nvPr>
        </p:nvSpPr>
        <p:spPr>
          <a:xfrm>
            <a:off x="609601" y="6400800"/>
            <a:ext cx="5410200" cy="288925"/>
          </a:xfrm>
          <a:prstGeom prst="rect">
            <a:avLst/>
          </a:prstGeom>
          <a:solidFill>
            <a:srgbClr val="F863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Review-Analyzer</a:t>
            </a:r>
            <a:endParaRPr/>
          </a:p>
        </p:txBody>
      </p:sp>
      <p:sp>
        <p:nvSpPr>
          <p:cNvPr id="230" name="Google Shape;230;p22"/>
          <p:cNvSpPr txBox="1"/>
          <p:nvPr>
            <p:ph idx="10" type="dt"/>
          </p:nvPr>
        </p:nvSpPr>
        <p:spPr>
          <a:xfrm>
            <a:off x="6248400" y="6400800"/>
            <a:ext cx="2514600" cy="304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CS-AI-FEST DHA Suffa University </a:t>
            </a:r>
            <a:endParaRPr/>
          </a:p>
        </p:txBody>
      </p:sp>
      <p:sp>
        <p:nvSpPr>
          <p:cNvPr id="231" name="Google Shape;231;p22"/>
          <p:cNvSpPr txBox="1"/>
          <p:nvPr>
            <p:ph idx="12" type="sldNum"/>
          </p:nvPr>
        </p:nvSpPr>
        <p:spPr>
          <a:xfrm>
            <a:off x="0" y="1279524"/>
            <a:ext cx="533400" cy="24447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2" name="Google Shape;2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9309" y="440140"/>
            <a:ext cx="779060" cy="779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310533"/>
            <a:ext cx="968991" cy="968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2"/>
          <p:cNvPicPr preferRelativeResize="0"/>
          <p:nvPr/>
        </p:nvPicPr>
        <p:blipFill rotWithShape="1">
          <a:blip r:embed="rId4">
            <a:alphaModFix/>
          </a:blip>
          <a:srcRect b="35900" l="7648" r="6595" t="36588"/>
          <a:stretch/>
        </p:blipFill>
        <p:spPr>
          <a:xfrm>
            <a:off x="6035575" y="391323"/>
            <a:ext cx="2194025" cy="88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 txBox="1"/>
          <p:nvPr>
            <p:ph type="title"/>
          </p:nvPr>
        </p:nvSpPr>
        <p:spPr>
          <a:xfrm>
            <a:off x="536448" y="228600"/>
            <a:ext cx="7617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Results and Discussions</a:t>
            </a:r>
            <a:endParaRPr/>
          </a:p>
        </p:txBody>
      </p:sp>
      <p:sp>
        <p:nvSpPr>
          <p:cNvPr id="241" name="Google Shape;241;p23"/>
          <p:cNvSpPr txBox="1"/>
          <p:nvPr>
            <p:ph idx="1" type="body"/>
          </p:nvPr>
        </p:nvSpPr>
        <p:spPr>
          <a:xfrm>
            <a:off x="612650" y="1600200"/>
            <a:ext cx="8153400" cy="55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Integration with Frontend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3333"/>
              <a:buFont typeface="Arial"/>
              <a:buChar char="●"/>
            </a:pPr>
            <a:r>
              <a:rPr b="1" lang="en-US" sz="3840">
                <a:latin typeface="Arial"/>
                <a:ea typeface="Arial"/>
                <a:cs typeface="Arial"/>
                <a:sym typeface="Arial"/>
              </a:rPr>
              <a:t>Implementation: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 Successfully integrated Bidirectional LSTM model with frontend.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3333"/>
              <a:buFont typeface="Arial"/>
              <a:buChar char="●"/>
            </a:pPr>
            <a:r>
              <a:rPr b="1" lang="en-US" sz="3840">
                <a:latin typeface="Arial"/>
                <a:ea typeface="Arial"/>
                <a:cs typeface="Arial"/>
                <a:sym typeface="Arial"/>
              </a:rPr>
              <a:t>User Experience: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 Provides real-time sentiment analysis and complaint generation.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Discussion</a:t>
            </a:r>
            <a:endParaRPr b="1" sz="4000">
              <a:latin typeface="Arial"/>
              <a:ea typeface="Arial"/>
              <a:cs typeface="Arial"/>
              <a:sym typeface="Arial"/>
            </a:endParaRPr>
          </a:p>
          <a:p>
            <a:pPr indent="-34964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0263"/>
              <a:buFont typeface="Arial"/>
              <a:buChar char="●"/>
            </a:pPr>
            <a:r>
              <a:rPr b="1" lang="en-US" sz="3800">
                <a:latin typeface="Arial"/>
                <a:ea typeface="Arial"/>
                <a:cs typeface="Arial"/>
                <a:sym typeface="Arial"/>
              </a:rPr>
              <a:t>Advantages:</a:t>
            </a:r>
            <a:r>
              <a:rPr lang="en-US" sz="3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9">
                <a:latin typeface="Arial"/>
                <a:ea typeface="Arial"/>
                <a:cs typeface="Arial"/>
                <a:sym typeface="Arial"/>
              </a:rPr>
              <a:t>Bidirectional LSTM excels in capturing sequence dependencies, crucial for accurate sentiment classification.</a:t>
            </a:r>
            <a:endParaRPr sz="3209">
              <a:latin typeface="Arial"/>
              <a:ea typeface="Arial"/>
              <a:cs typeface="Arial"/>
              <a:sym typeface="Arial"/>
            </a:endParaRPr>
          </a:p>
          <a:p>
            <a:pPr indent="-34964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263"/>
              <a:buFont typeface="Arial"/>
              <a:buChar char="●"/>
            </a:pPr>
            <a:r>
              <a:rPr b="1" lang="en-US" sz="3800">
                <a:latin typeface="Arial"/>
                <a:ea typeface="Arial"/>
                <a:cs typeface="Arial"/>
                <a:sym typeface="Arial"/>
              </a:rPr>
              <a:t>Challenges:</a:t>
            </a:r>
            <a:r>
              <a:rPr lang="en-US" sz="305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9">
                <a:latin typeface="Arial"/>
                <a:ea typeface="Arial"/>
                <a:cs typeface="Arial"/>
                <a:sym typeface="Arial"/>
              </a:rPr>
              <a:t>Ensuring scalability and real-time performance in production.</a:t>
            </a:r>
            <a:endParaRPr sz="3209">
              <a:latin typeface="Arial"/>
              <a:ea typeface="Arial"/>
              <a:cs typeface="Arial"/>
              <a:sym typeface="Arial"/>
            </a:endParaRPr>
          </a:p>
          <a:p>
            <a:pPr indent="-34964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263"/>
              <a:buFont typeface="Arial"/>
              <a:buChar char="●"/>
            </a:pPr>
            <a:r>
              <a:rPr b="1" lang="en-US" sz="3800">
                <a:latin typeface="Arial"/>
                <a:ea typeface="Arial"/>
                <a:cs typeface="Arial"/>
                <a:sym typeface="Arial"/>
              </a:rPr>
              <a:t>Future Steps:</a:t>
            </a:r>
            <a:r>
              <a:rPr lang="en-US" sz="3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9">
                <a:latin typeface="Arial"/>
                <a:ea typeface="Arial"/>
                <a:cs typeface="Arial"/>
                <a:sym typeface="Arial"/>
              </a:rPr>
              <a:t>Continuous model refinement and updates to enhance accuracy and user experience.</a:t>
            </a:r>
            <a:endParaRPr sz="3209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09550" lvl="0" marL="320040" rtl="0" algn="l">
              <a:spcBef>
                <a:spcPts val="1200"/>
              </a:spcBef>
              <a:spcAft>
                <a:spcPts val="0"/>
              </a:spcAft>
              <a:buClr>
                <a:srgbClr val="008000"/>
              </a:buClr>
              <a:buSzPct val="72500"/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3"/>
          <p:cNvSpPr txBox="1"/>
          <p:nvPr>
            <p:ph idx="11" type="ftr"/>
          </p:nvPr>
        </p:nvSpPr>
        <p:spPr>
          <a:xfrm>
            <a:off x="609601" y="6400800"/>
            <a:ext cx="5410200" cy="288900"/>
          </a:xfrm>
          <a:prstGeom prst="rect">
            <a:avLst/>
          </a:prstGeom>
          <a:solidFill>
            <a:srgbClr val="F863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Review-Analyzer</a:t>
            </a:r>
            <a:endParaRPr/>
          </a:p>
        </p:txBody>
      </p:sp>
      <p:sp>
        <p:nvSpPr>
          <p:cNvPr id="243" name="Google Shape;243;p23"/>
          <p:cNvSpPr txBox="1"/>
          <p:nvPr>
            <p:ph idx="10" type="dt"/>
          </p:nvPr>
        </p:nvSpPr>
        <p:spPr>
          <a:xfrm>
            <a:off x="6248400" y="6400800"/>
            <a:ext cx="2514600" cy="304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CS-AI-FEST DHA Suffa University </a:t>
            </a:r>
            <a:endParaRPr/>
          </a:p>
        </p:txBody>
      </p:sp>
      <p:sp>
        <p:nvSpPr>
          <p:cNvPr id="244" name="Google Shape;244;p23"/>
          <p:cNvSpPr txBox="1"/>
          <p:nvPr>
            <p:ph idx="12" type="sldNum"/>
          </p:nvPr>
        </p:nvSpPr>
        <p:spPr>
          <a:xfrm>
            <a:off x="0" y="1279524"/>
            <a:ext cx="533400" cy="2445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5" name="Google Shape;2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9309" y="440140"/>
            <a:ext cx="779060" cy="779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310533"/>
            <a:ext cx="968991" cy="968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3"/>
          <p:cNvPicPr preferRelativeResize="0"/>
          <p:nvPr/>
        </p:nvPicPr>
        <p:blipFill rotWithShape="1">
          <a:blip r:embed="rId4">
            <a:alphaModFix/>
          </a:blip>
          <a:srcRect b="35900" l="7649" r="6594" t="36587"/>
          <a:stretch/>
        </p:blipFill>
        <p:spPr>
          <a:xfrm>
            <a:off x="6035575" y="391323"/>
            <a:ext cx="2194025" cy="888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 txBox="1"/>
          <p:nvPr>
            <p:ph type="title"/>
          </p:nvPr>
        </p:nvSpPr>
        <p:spPr>
          <a:xfrm>
            <a:off x="385175" y="228600"/>
            <a:ext cx="57267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wentieth Century"/>
              <a:buNone/>
            </a:pPr>
            <a:r>
              <a:rPr lang="en-US" sz="3200"/>
              <a:t>Tools and Technologies Learnt During the Project Implementation</a:t>
            </a:r>
            <a:endParaRPr sz="3200"/>
          </a:p>
        </p:txBody>
      </p:sp>
      <p:sp>
        <p:nvSpPr>
          <p:cNvPr id="254" name="Google Shape;254;p24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9550" lvl="0" marL="32004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Machine Learning Models: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Explored and implemented various models including SimpleRNN, Random Forest, CNN, LSTM, and Bidirectional LSTM.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Gained insights into the strengths and weaknesses of each model type for sentiment analysis.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Deep Learning Techniques: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Learned to build and optimize neural networks using TensorFlow/Keras.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Applied techniques such as bidirectional processing in LSTMs for capturing context in text data.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09550" lvl="0" marL="320040" rtl="0" algn="l">
              <a:spcBef>
                <a:spcPts val="1200"/>
              </a:spcBef>
              <a:spcAft>
                <a:spcPts val="0"/>
              </a:spcAft>
              <a:buClr>
                <a:srgbClr val="008000"/>
              </a:buClr>
              <a:buSzPts val="1740"/>
              <a:buNone/>
            </a:pPr>
            <a:r>
              <a:t/>
            </a:r>
            <a:endParaRPr sz="2400"/>
          </a:p>
        </p:txBody>
      </p:sp>
      <p:sp>
        <p:nvSpPr>
          <p:cNvPr id="255" name="Google Shape;255;p24"/>
          <p:cNvSpPr txBox="1"/>
          <p:nvPr>
            <p:ph idx="11" type="ftr"/>
          </p:nvPr>
        </p:nvSpPr>
        <p:spPr>
          <a:xfrm>
            <a:off x="609601" y="6400800"/>
            <a:ext cx="5410200" cy="288925"/>
          </a:xfrm>
          <a:prstGeom prst="rect">
            <a:avLst/>
          </a:prstGeom>
          <a:solidFill>
            <a:srgbClr val="F863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Review-Analyzer</a:t>
            </a:r>
            <a:endParaRPr/>
          </a:p>
        </p:txBody>
      </p:sp>
      <p:sp>
        <p:nvSpPr>
          <p:cNvPr id="256" name="Google Shape;256;p24"/>
          <p:cNvSpPr txBox="1"/>
          <p:nvPr>
            <p:ph idx="10" type="dt"/>
          </p:nvPr>
        </p:nvSpPr>
        <p:spPr>
          <a:xfrm>
            <a:off x="6248400" y="6400800"/>
            <a:ext cx="2514600" cy="304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CS-AI-FEST DHA Suffa University </a:t>
            </a:r>
            <a:endParaRPr/>
          </a:p>
        </p:txBody>
      </p:sp>
      <p:sp>
        <p:nvSpPr>
          <p:cNvPr id="257" name="Google Shape;257;p24"/>
          <p:cNvSpPr txBox="1"/>
          <p:nvPr>
            <p:ph idx="12" type="sldNum"/>
          </p:nvPr>
        </p:nvSpPr>
        <p:spPr>
          <a:xfrm>
            <a:off x="0" y="1279524"/>
            <a:ext cx="533400" cy="24447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8" name="Google Shape;25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9309" y="440140"/>
            <a:ext cx="779060" cy="779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310533"/>
            <a:ext cx="968991" cy="968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4"/>
          <p:cNvPicPr preferRelativeResize="0"/>
          <p:nvPr/>
        </p:nvPicPr>
        <p:blipFill rotWithShape="1">
          <a:blip r:embed="rId4">
            <a:alphaModFix/>
          </a:blip>
          <a:srcRect b="35900" l="7648" r="6595" t="36588"/>
          <a:stretch/>
        </p:blipFill>
        <p:spPr>
          <a:xfrm>
            <a:off x="6035575" y="391323"/>
            <a:ext cx="2194025" cy="88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 txBox="1"/>
          <p:nvPr>
            <p:ph type="title"/>
          </p:nvPr>
        </p:nvSpPr>
        <p:spPr>
          <a:xfrm>
            <a:off x="385175" y="228600"/>
            <a:ext cx="57267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wentieth Century"/>
              <a:buNone/>
            </a:pPr>
            <a:r>
              <a:rPr lang="en-US" sz="3200"/>
              <a:t>Tools and Technologies Learnt During the Project Implementation</a:t>
            </a:r>
            <a:endParaRPr sz="3200"/>
          </a:p>
        </p:txBody>
      </p:sp>
      <p:sp>
        <p:nvSpPr>
          <p:cNvPr id="267" name="Google Shape;267;p25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latin typeface="Arial"/>
                <a:ea typeface="Arial"/>
                <a:cs typeface="Arial"/>
                <a:sym typeface="Arial"/>
              </a:rPr>
              <a:t>Natural Language Processing (NLP):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Used NLTK and SpaCy for text preprocessing, tokenization, and advanced NLP tasks.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Developed an understanding of text representation techniques like word embeddings.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500">
                <a:latin typeface="Arial"/>
                <a:ea typeface="Arial"/>
                <a:cs typeface="Arial"/>
                <a:sym typeface="Arial"/>
              </a:rPr>
              <a:t>Version Control and Collaboration: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Utilized Git/GitHub for version control, collaboration with team members, and managing project milestones.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09550" lvl="0" marL="320040" rtl="0" algn="l">
              <a:spcBef>
                <a:spcPts val="1200"/>
              </a:spcBef>
              <a:spcAft>
                <a:spcPts val="0"/>
              </a:spcAft>
              <a:buClr>
                <a:srgbClr val="008000"/>
              </a:buClr>
              <a:buSzPts val="174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5"/>
          <p:cNvSpPr txBox="1"/>
          <p:nvPr>
            <p:ph idx="11" type="ftr"/>
          </p:nvPr>
        </p:nvSpPr>
        <p:spPr>
          <a:xfrm>
            <a:off x="609601" y="6400800"/>
            <a:ext cx="5410200" cy="288900"/>
          </a:xfrm>
          <a:prstGeom prst="rect">
            <a:avLst/>
          </a:prstGeom>
          <a:solidFill>
            <a:srgbClr val="F863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Review-Analyzer</a:t>
            </a:r>
            <a:endParaRPr/>
          </a:p>
        </p:txBody>
      </p:sp>
      <p:sp>
        <p:nvSpPr>
          <p:cNvPr id="269" name="Google Shape;269;p25"/>
          <p:cNvSpPr txBox="1"/>
          <p:nvPr>
            <p:ph idx="10" type="dt"/>
          </p:nvPr>
        </p:nvSpPr>
        <p:spPr>
          <a:xfrm>
            <a:off x="6248400" y="6400800"/>
            <a:ext cx="2514600" cy="304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CS-AI-FEST DHA Suffa University </a:t>
            </a:r>
            <a:endParaRPr/>
          </a:p>
        </p:txBody>
      </p:sp>
      <p:sp>
        <p:nvSpPr>
          <p:cNvPr id="270" name="Google Shape;270;p25"/>
          <p:cNvSpPr txBox="1"/>
          <p:nvPr>
            <p:ph idx="12" type="sldNum"/>
          </p:nvPr>
        </p:nvSpPr>
        <p:spPr>
          <a:xfrm>
            <a:off x="0" y="1279524"/>
            <a:ext cx="533400" cy="2445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1" name="Google Shape;27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9309" y="440140"/>
            <a:ext cx="779060" cy="779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310533"/>
            <a:ext cx="968991" cy="968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5"/>
          <p:cNvPicPr preferRelativeResize="0"/>
          <p:nvPr/>
        </p:nvPicPr>
        <p:blipFill rotWithShape="1">
          <a:blip r:embed="rId4">
            <a:alphaModFix/>
          </a:blip>
          <a:srcRect b="35900" l="7649" r="6594" t="36587"/>
          <a:stretch/>
        </p:blipFill>
        <p:spPr>
          <a:xfrm>
            <a:off x="6035575" y="391323"/>
            <a:ext cx="2194025" cy="888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/>
          <p:nvPr>
            <p:ph type="title"/>
          </p:nvPr>
        </p:nvSpPr>
        <p:spPr>
          <a:xfrm>
            <a:off x="536448" y="228600"/>
            <a:ext cx="7617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Project Demo</a:t>
            </a:r>
            <a:endParaRPr/>
          </a:p>
        </p:txBody>
      </p:sp>
      <p:sp>
        <p:nvSpPr>
          <p:cNvPr id="280" name="Google Shape;280;p26"/>
          <p:cNvSpPr txBox="1"/>
          <p:nvPr>
            <p:ph idx="11" type="ftr"/>
          </p:nvPr>
        </p:nvSpPr>
        <p:spPr>
          <a:xfrm>
            <a:off x="609601" y="6400800"/>
            <a:ext cx="5410200" cy="288925"/>
          </a:xfrm>
          <a:prstGeom prst="rect">
            <a:avLst/>
          </a:prstGeom>
          <a:solidFill>
            <a:srgbClr val="F863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Review-Analyzer</a:t>
            </a:r>
            <a:endParaRPr/>
          </a:p>
        </p:txBody>
      </p:sp>
      <p:sp>
        <p:nvSpPr>
          <p:cNvPr id="281" name="Google Shape;281;p26"/>
          <p:cNvSpPr txBox="1"/>
          <p:nvPr>
            <p:ph idx="10" type="dt"/>
          </p:nvPr>
        </p:nvSpPr>
        <p:spPr>
          <a:xfrm>
            <a:off x="6248400" y="6400800"/>
            <a:ext cx="2514600" cy="304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CS-AI-FEST DHA Suffa University </a:t>
            </a:r>
            <a:endParaRPr/>
          </a:p>
        </p:txBody>
      </p:sp>
      <p:sp>
        <p:nvSpPr>
          <p:cNvPr id="282" name="Google Shape;282;p26"/>
          <p:cNvSpPr txBox="1"/>
          <p:nvPr>
            <p:ph idx="12" type="sldNum"/>
          </p:nvPr>
        </p:nvSpPr>
        <p:spPr>
          <a:xfrm>
            <a:off x="0" y="1279524"/>
            <a:ext cx="533400" cy="24447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3" name="Google Shape;28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9309" y="440140"/>
            <a:ext cx="779060" cy="779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310533"/>
            <a:ext cx="968991" cy="968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6"/>
          <p:cNvPicPr preferRelativeResize="0"/>
          <p:nvPr/>
        </p:nvPicPr>
        <p:blipFill rotWithShape="1">
          <a:blip r:embed="rId4">
            <a:alphaModFix/>
          </a:blip>
          <a:srcRect b="35900" l="7648" r="6595" t="36588"/>
          <a:stretch/>
        </p:blipFill>
        <p:spPr>
          <a:xfrm>
            <a:off x="6035575" y="391323"/>
            <a:ext cx="2194025" cy="88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6"/>
          <p:cNvPicPr preferRelativeResize="0"/>
          <p:nvPr/>
        </p:nvPicPr>
        <p:blipFill rotWithShape="1">
          <a:blip r:embed="rId5">
            <a:alphaModFix/>
          </a:blip>
          <a:srcRect b="9968" l="31586" r="30282" t="7983"/>
          <a:stretch/>
        </p:blipFill>
        <p:spPr>
          <a:xfrm>
            <a:off x="183175" y="1743363"/>
            <a:ext cx="3486725" cy="337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08975" y="1845475"/>
            <a:ext cx="5687726" cy="29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 txBox="1"/>
          <p:nvPr>
            <p:ph type="title"/>
          </p:nvPr>
        </p:nvSpPr>
        <p:spPr>
          <a:xfrm>
            <a:off x="612648" y="228600"/>
            <a:ext cx="7616952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8- Reference </a:t>
            </a:r>
            <a:endParaRPr/>
          </a:p>
        </p:txBody>
      </p:sp>
      <p:sp>
        <p:nvSpPr>
          <p:cNvPr id="293" name="Google Shape;293;p27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l">
              <a:spcBef>
                <a:spcPts val="550"/>
              </a:spcBef>
              <a:spcAft>
                <a:spcPts val="0"/>
              </a:spcAft>
              <a:buSzPts val="910"/>
              <a:buNone/>
            </a:pPr>
            <a:r>
              <a:t/>
            </a:r>
            <a:endParaRPr sz="2000"/>
          </a:p>
          <a:p>
            <a:pPr indent="-344855" lvl="0" marL="320040" rtl="0" algn="l">
              <a:spcBef>
                <a:spcPts val="700"/>
              </a:spcBef>
              <a:spcAft>
                <a:spcPts val="0"/>
              </a:spcAft>
              <a:buClr>
                <a:srgbClr val="008000"/>
              </a:buClr>
              <a:buSzPts val="2000"/>
              <a:buChar char="◻"/>
            </a:pPr>
            <a:r>
              <a:rPr lang="en-US" sz="2000"/>
              <a:t>Journal reference </a:t>
            </a:r>
            <a:endParaRPr sz="2000"/>
          </a:p>
          <a:p>
            <a:pPr indent="-335534" lvl="1" marL="640080" rtl="0" algn="l">
              <a:spcBef>
                <a:spcPts val="550"/>
              </a:spcBef>
              <a:spcAft>
                <a:spcPts val="0"/>
              </a:spcAft>
              <a:buSzPts val="2000"/>
              <a:buChar char="🞑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C. Zhang, T. Liu, Z. Wang, et al., "A deep learning model for automatic detection of acute leukemia." </a:t>
            </a:r>
            <a:r>
              <a:rPr i="1" lang="en-US" sz="2000">
                <a:latin typeface="Arial"/>
                <a:ea typeface="Arial"/>
                <a:cs typeface="Arial"/>
                <a:sym typeface="Arial"/>
              </a:rPr>
              <a:t>PeerJ Computer Science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(2023), https://doi.org/10.7717/peerj-cs.1976.</a:t>
            </a:r>
            <a:endParaRPr sz="2000"/>
          </a:p>
        </p:txBody>
      </p:sp>
      <p:sp>
        <p:nvSpPr>
          <p:cNvPr id="294" name="Google Shape;294;p27"/>
          <p:cNvSpPr txBox="1"/>
          <p:nvPr>
            <p:ph idx="11" type="ftr"/>
          </p:nvPr>
        </p:nvSpPr>
        <p:spPr>
          <a:xfrm>
            <a:off x="609601" y="6400800"/>
            <a:ext cx="5410200" cy="288925"/>
          </a:xfrm>
          <a:prstGeom prst="rect">
            <a:avLst/>
          </a:prstGeom>
          <a:solidFill>
            <a:srgbClr val="F863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Review-Analyzer</a:t>
            </a:r>
            <a:endParaRPr/>
          </a:p>
        </p:txBody>
      </p:sp>
      <p:sp>
        <p:nvSpPr>
          <p:cNvPr id="295" name="Google Shape;295;p27"/>
          <p:cNvSpPr txBox="1"/>
          <p:nvPr>
            <p:ph idx="10" type="dt"/>
          </p:nvPr>
        </p:nvSpPr>
        <p:spPr>
          <a:xfrm>
            <a:off x="6248400" y="6400800"/>
            <a:ext cx="2514600" cy="304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CS-AI-FEST DHA Suffa University </a:t>
            </a:r>
            <a:endParaRPr/>
          </a:p>
        </p:txBody>
      </p:sp>
      <p:sp>
        <p:nvSpPr>
          <p:cNvPr id="296" name="Google Shape;296;p27"/>
          <p:cNvSpPr txBox="1"/>
          <p:nvPr>
            <p:ph idx="12" type="sldNum"/>
          </p:nvPr>
        </p:nvSpPr>
        <p:spPr>
          <a:xfrm>
            <a:off x="0" y="1279524"/>
            <a:ext cx="533400" cy="24447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7" name="Google Shape;29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9309" y="440140"/>
            <a:ext cx="779060" cy="779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310533"/>
            <a:ext cx="968991" cy="968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7"/>
          <p:cNvPicPr preferRelativeResize="0"/>
          <p:nvPr/>
        </p:nvPicPr>
        <p:blipFill rotWithShape="1">
          <a:blip r:embed="rId4">
            <a:alphaModFix/>
          </a:blip>
          <a:srcRect b="35900" l="7648" r="6595" t="36588"/>
          <a:stretch/>
        </p:blipFill>
        <p:spPr>
          <a:xfrm>
            <a:off x="6035575" y="391323"/>
            <a:ext cx="2194025" cy="88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/>
          <p:nvPr>
            <p:ph type="title"/>
          </p:nvPr>
        </p:nvSpPr>
        <p:spPr>
          <a:xfrm>
            <a:off x="612648" y="228600"/>
            <a:ext cx="7616952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Summary </a:t>
            </a:r>
            <a:endParaRPr/>
          </a:p>
        </p:txBody>
      </p:sp>
      <p:sp>
        <p:nvSpPr>
          <p:cNvPr id="112" name="Google Shape;112;p13"/>
          <p:cNvSpPr txBox="1"/>
          <p:nvPr>
            <p:ph idx="1" type="body"/>
          </p:nvPr>
        </p:nvSpPr>
        <p:spPr>
          <a:xfrm>
            <a:off x="1066800" y="1905000"/>
            <a:ext cx="54102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ct val="59999"/>
              <a:buChar char="◻"/>
            </a:pPr>
            <a:r>
              <a:rPr lang="en-US"/>
              <a:t>Project Brief Introduction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Clr>
                <a:srgbClr val="008000"/>
              </a:buClr>
              <a:buSzPct val="59999"/>
              <a:buChar char="◻"/>
            </a:pPr>
            <a:r>
              <a:rPr lang="en-US"/>
              <a:t>Problem Statement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Clr>
                <a:srgbClr val="008000"/>
              </a:buClr>
              <a:buSzPct val="59999"/>
              <a:buChar char="◻"/>
            </a:pPr>
            <a:r>
              <a:rPr lang="en-US"/>
              <a:t>Dataset Description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Clr>
                <a:srgbClr val="008000"/>
              </a:buClr>
              <a:buSzPct val="59999"/>
              <a:buChar char="◻"/>
            </a:pPr>
            <a:r>
              <a:rPr lang="en-US"/>
              <a:t>Project Scope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Clr>
                <a:srgbClr val="008000"/>
              </a:buClr>
              <a:buSzPct val="59999"/>
              <a:buChar char="◻"/>
            </a:pPr>
            <a:r>
              <a:rPr lang="en-US"/>
              <a:t>ML/DL/NLP Model Details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Clr>
                <a:srgbClr val="008000"/>
              </a:buClr>
              <a:buSzPct val="59999"/>
              <a:buChar char="◻"/>
            </a:pPr>
            <a:r>
              <a:rPr lang="en-US"/>
              <a:t>Results and Discussions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Clr>
                <a:srgbClr val="008000"/>
              </a:buClr>
              <a:buSzPct val="59999"/>
              <a:buChar char="◻"/>
            </a:pPr>
            <a:r>
              <a:rPr lang="en-US"/>
              <a:t>Tools and Technologies Learnt During the Project Implementation (Individual Skills Set)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Clr>
                <a:srgbClr val="008000"/>
              </a:buClr>
              <a:buSzPct val="59999"/>
              <a:buChar char="◻"/>
            </a:pPr>
            <a:r>
              <a:rPr lang="en-US"/>
              <a:t>Project Demo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Clr>
                <a:srgbClr val="008000"/>
              </a:buClr>
              <a:buSzPct val="59999"/>
              <a:buChar char="◻"/>
            </a:pPr>
            <a:r>
              <a:rPr lang="en-US"/>
              <a:t>References  (last accessed)</a:t>
            </a:r>
            <a:endParaRPr/>
          </a:p>
        </p:txBody>
      </p:sp>
      <p:sp>
        <p:nvSpPr>
          <p:cNvPr id="113" name="Google Shape;113;p13"/>
          <p:cNvSpPr txBox="1"/>
          <p:nvPr>
            <p:ph idx="11" type="ftr"/>
          </p:nvPr>
        </p:nvSpPr>
        <p:spPr>
          <a:xfrm>
            <a:off x="609601" y="6400800"/>
            <a:ext cx="5410200" cy="288925"/>
          </a:xfrm>
          <a:prstGeom prst="rect">
            <a:avLst/>
          </a:prstGeom>
          <a:solidFill>
            <a:srgbClr val="F863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Name Here</a:t>
            </a:r>
            <a:endParaRPr/>
          </a:p>
        </p:txBody>
      </p:sp>
      <p:sp>
        <p:nvSpPr>
          <p:cNvPr id="114" name="Google Shape;114;p13"/>
          <p:cNvSpPr txBox="1"/>
          <p:nvPr>
            <p:ph idx="10" type="dt"/>
          </p:nvPr>
        </p:nvSpPr>
        <p:spPr>
          <a:xfrm>
            <a:off x="6248400" y="6400800"/>
            <a:ext cx="2514600" cy="304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CS-AI-FEST DHA Suffa University </a:t>
            </a:r>
            <a:endParaRPr/>
          </a:p>
        </p:txBody>
      </p:sp>
      <p:sp>
        <p:nvSpPr>
          <p:cNvPr id="115" name="Google Shape;115;p13"/>
          <p:cNvSpPr txBox="1"/>
          <p:nvPr>
            <p:ph idx="12" type="sldNum"/>
          </p:nvPr>
        </p:nvSpPr>
        <p:spPr>
          <a:xfrm>
            <a:off x="0" y="1279524"/>
            <a:ext cx="533400" cy="24447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6" name="Google Shape;11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310533"/>
            <a:ext cx="968991" cy="968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3"/>
          <p:cNvPicPr preferRelativeResize="0"/>
          <p:nvPr/>
        </p:nvPicPr>
        <p:blipFill rotWithShape="1">
          <a:blip r:embed="rId4">
            <a:alphaModFix/>
          </a:blip>
          <a:srcRect b="35900" l="7648" r="6595" t="36588"/>
          <a:stretch/>
        </p:blipFill>
        <p:spPr>
          <a:xfrm>
            <a:off x="6035575" y="391323"/>
            <a:ext cx="2194025" cy="88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type="title"/>
          </p:nvPr>
        </p:nvSpPr>
        <p:spPr>
          <a:xfrm>
            <a:off x="536448" y="228600"/>
            <a:ext cx="7617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Project Brief Introduction</a:t>
            </a:r>
            <a:endParaRPr/>
          </a:p>
        </p:txBody>
      </p:sp>
      <p:sp>
        <p:nvSpPr>
          <p:cNvPr id="124" name="Google Shape;124;p14"/>
          <p:cNvSpPr txBox="1"/>
          <p:nvPr>
            <p:ph idx="1" type="body"/>
          </p:nvPr>
        </p:nvSpPr>
        <p:spPr>
          <a:xfrm>
            <a:off x="612650" y="1737350"/>
            <a:ext cx="8153400" cy="49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0955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452"/>
              <a:buNone/>
            </a:pPr>
            <a:r>
              <a:rPr b="1" lang="en-US" sz="3017">
                <a:latin typeface="Arial"/>
                <a:ea typeface="Arial"/>
                <a:cs typeface="Arial"/>
                <a:sym typeface="Arial"/>
              </a:rPr>
              <a:t>Objective:</a:t>
            </a:r>
            <a:endParaRPr b="1" sz="3017">
              <a:latin typeface="Arial"/>
              <a:ea typeface="Arial"/>
              <a:cs typeface="Arial"/>
              <a:sym typeface="Arial"/>
            </a:endParaRPr>
          </a:p>
          <a:p>
            <a:pPr indent="-20955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452"/>
              <a:buNone/>
            </a:pPr>
            <a:r>
              <a:t/>
            </a:r>
            <a:endParaRPr b="1" sz="3017">
              <a:latin typeface="Arial"/>
              <a:ea typeface="Arial"/>
              <a:cs typeface="Arial"/>
              <a:sym typeface="Arial"/>
            </a:endParaRPr>
          </a:p>
          <a:p>
            <a:pPr indent="-20955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452"/>
              <a:buNone/>
            </a:pPr>
            <a:r>
              <a:rPr lang="en-US" sz="3017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17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8">
                <a:latin typeface="Arial"/>
                <a:ea typeface="Arial"/>
                <a:cs typeface="Arial"/>
                <a:sym typeface="Arial"/>
              </a:rPr>
              <a:t>Analyze the sentiment of customer reviews and provide </a:t>
            </a:r>
            <a:r>
              <a:rPr lang="en-US" sz="2408">
                <a:latin typeface="Arial"/>
                <a:ea typeface="Arial"/>
                <a:cs typeface="Arial"/>
                <a:sym typeface="Arial"/>
              </a:rPr>
              <a:t>insights into their sentiment (positive or negative). For negative reviews, generate a complaint indicating the relevant department and predict the stars on the basis on the review</a:t>
            </a:r>
            <a:endParaRPr sz="2408">
              <a:latin typeface="Arial"/>
              <a:ea typeface="Arial"/>
              <a:cs typeface="Arial"/>
              <a:sym typeface="Arial"/>
            </a:endParaRPr>
          </a:p>
          <a:p>
            <a:pPr indent="-20955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209550" lvl="0" marL="3200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452"/>
              <a:buNone/>
            </a:pPr>
            <a:r>
              <a:rPr b="1" lang="en-US" sz="3017">
                <a:latin typeface="Arial"/>
                <a:ea typeface="Arial"/>
                <a:cs typeface="Arial"/>
                <a:sym typeface="Arial"/>
              </a:rPr>
              <a:t>Key Feature</a:t>
            </a:r>
            <a:r>
              <a:rPr b="1" lang="en-US" sz="3017">
                <a:latin typeface="Arial"/>
                <a:ea typeface="Arial"/>
                <a:cs typeface="Arial"/>
                <a:sym typeface="Arial"/>
              </a:rPr>
              <a:t>s:</a:t>
            </a:r>
            <a:endParaRPr b="1" sz="3017">
              <a:latin typeface="Arial"/>
              <a:ea typeface="Arial"/>
              <a:cs typeface="Arial"/>
              <a:sym typeface="Arial"/>
            </a:endParaRPr>
          </a:p>
          <a:p>
            <a:pPr indent="-355441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350">
                <a:latin typeface="Arial"/>
                <a:ea typeface="Arial"/>
                <a:cs typeface="Arial"/>
                <a:sym typeface="Arial"/>
              </a:rPr>
              <a:t>Se</a:t>
            </a:r>
            <a:r>
              <a:rPr lang="en-US" sz="2350">
                <a:latin typeface="Arial"/>
                <a:ea typeface="Arial"/>
                <a:cs typeface="Arial"/>
                <a:sym typeface="Arial"/>
              </a:rPr>
              <a:t>ntiment Analysis: Classify reviews as positive or negative.</a:t>
            </a:r>
            <a:endParaRPr sz="2350">
              <a:latin typeface="Arial"/>
              <a:ea typeface="Arial"/>
              <a:cs typeface="Arial"/>
              <a:sym typeface="Arial"/>
            </a:endParaRPr>
          </a:p>
          <a:p>
            <a:pPr indent="-35544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350">
                <a:latin typeface="Arial"/>
                <a:ea typeface="Arial"/>
                <a:cs typeface="Arial"/>
                <a:sym typeface="Arial"/>
              </a:rPr>
              <a:t>Complaint Generation: Automatically generate complaints for negative reviews.</a:t>
            </a:r>
            <a:endParaRPr sz="2350">
              <a:latin typeface="Arial"/>
              <a:ea typeface="Arial"/>
              <a:cs typeface="Arial"/>
              <a:sym typeface="Arial"/>
            </a:endParaRPr>
          </a:p>
          <a:p>
            <a:pPr indent="-35544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350">
                <a:latin typeface="Arial"/>
                <a:ea typeface="Arial"/>
                <a:cs typeface="Arial"/>
                <a:sym typeface="Arial"/>
              </a:rPr>
              <a:t>Department Classification: Determine which department the complaint should be directed to.</a:t>
            </a:r>
            <a:endParaRPr sz="2350">
              <a:latin typeface="Arial"/>
              <a:ea typeface="Arial"/>
              <a:cs typeface="Arial"/>
              <a:sym typeface="Arial"/>
            </a:endParaRPr>
          </a:p>
          <a:p>
            <a:pPr indent="-35544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350">
                <a:latin typeface="Arial"/>
                <a:ea typeface="Arial"/>
                <a:cs typeface="Arial"/>
                <a:sym typeface="Arial"/>
              </a:rPr>
              <a:t>Predictive Rating: Estimate the star rating based on the sentiment analysis.</a:t>
            </a:r>
            <a:endParaRPr sz="2350">
              <a:latin typeface="Arial"/>
              <a:ea typeface="Arial"/>
              <a:cs typeface="Arial"/>
              <a:sym typeface="Arial"/>
            </a:endParaRPr>
          </a:p>
          <a:p>
            <a:pPr indent="-209550" lvl="0" marL="32004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8000"/>
              </a:buClr>
              <a:buSzPct val="59999"/>
              <a:buNone/>
            </a:pPr>
            <a:r>
              <a:t/>
            </a:r>
            <a:endParaRPr/>
          </a:p>
        </p:txBody>
      </p:sp>
      <p:sp>
        <p:nvSpPr>
          <p:cNvPr id="125" name="Google Shape;125;p14"/>
          <p:cNvSpPr txBox="1"/>
          <p:nvPr>
            <p:ph idx="11" type="ftr"/>
          </p:nvPr>
        </p:nvSpPr>
        <p:spPr>
          <a:xfrm>
            <a:off x="609601" y="6400800"/>
            <a:ext cx="5410200" cy="288925"/>
          </a:xfrm>
          <a:prstGeom prst="rect">
            <a:avLst/>
          </a:prstGeom>
          <a:solidFill>
            <a:srgbClr val="F863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Review-Analyzer</a:t>
            </a:r>
            <a:endParaRPr/>
          </a:p>
        </p:txBody>
      </p:sp>
      <p:sp>
        <p:nvSpPr>
          <p:cNvPr id="126" name="Google Shape;126;p14"/>
          <p:cNvSpPr txBox="1"/>
          <p:nvPr>
            <p:ph idx="10" type="dt"/>
          </p:nvPr>
        </p:nvSpPr>
        <p:spPr>
          <a:xfrm>
            <a:off x="6248400" y="6400800"/>
            <a:ext cx="2514600" cy="304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CS-AI-FEST DHA Suffa University </a:t>
            </a:r>
            <a:endParaRPr/>
          </a:p>
        </p:txBody>
      </p:sp>
      <p:sp>
        <p:nvSpPr>
          <p:cNvPr id="127" name="Google Shape;127;p14"/>
          <p:cNvSpPr txBox="1"/>
          <p:nvPr>
            <p:ph idx="12" type="sldNum"/>
          </p:nvPr>
        </p:nvSpPr>
        <p:spPr>
          <a:xfrm>
            <a:off x="0" y="1279524"/>
            <a:ext cx="533400" cy="24447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8" name="Google Shape;12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9309" y="440140"/>
            <a:ext cx="779060" cy="779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310533"/>
            <a:ext cx="968991" cy="968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4"/>
          <p:cNvPicPr preferRelativeResize="0"/>
          <p:nvPr/>
        </p:nvPicPr>
        <p:blipFill rotWithShape="1">
          <a:blip r:embed="rId4">
            <a:alphaModFix/>
          </a:blip>
          <a:srcRect b="35900" l="7648" r="6595" t="36588"/>
          <a:stretch/>
        </p:blipFill>
        <p:spPr>
          <a:xfrm>
            <a:off x="6035575" y="391323"/>
            <a:ext cx="2194025" cy="88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 txBox="1"/>
          <p:nvPr>
            <p:ph type="title"/>
          </p:nvPr>
        </p:nvSpPr>
        <p:spPr>
          <a:xfrm>
            <a:off x="536448" y="228600"/>
            <a:ext cx="7617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37" name="Google Shape;137;p15"/>
          <p:cNvSpPr txBox="1"/>
          <p:nvPr>
            <p:ph idx="1" type="body"/>
          </p:nvPr>
        </p:nvSpPr>
        <p:spPr>
          <a:xfrm>
            <a:off x="612650" y="1600200"/>
            <a:ext cx="8153400" cy="46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Challenges For e-commerce vendors: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  <a:p>
            <a:pPr indent="-34194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852"/>
              <a:buFont typeface="Arial"/>
              <a:buChar char="●"/>
            </a:pPr>
            <a:r>
              <a:rPr b="1" lang="en-US" sz="3050">
                <a:latin typeface="Arial"/>
                <a:ea typeface="Arial"/>
                <a:cs typeface="Arial"/>
                <a:sym typeface="Arial"/>
              </a:rPr>
              <a:t>Increasing Volume of Reviews:</a:t>
            </a:r>
            <a:r>
              <a:rPr lang="en-US" sz="255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50">
                <a:latin typeface="Arial"/>
                <a:ea typeface="Arial"/>
                <a:cs typeface="Arial"/>
                <a:sym typeface="Arial"/>
              </a:rPr>
              <a:t>With the growth of online platforms, businesses face a deluge of customer feedback, making manual review analysis inefficient and </a:t>
            </a:r>
            <a:r>
              <a:rPr lang="en-US" sz="2550">
                <a:latin typeface="Arial"/>
                <a:ea typeface="Arial"/>
                <a:cs typeface="Arial"/>
                <a:sym typeface="Arial"/>
              </a:rPr>
              <a:t>time-consuming.</a:t>
            </a:r>
            <a:endParaRPr sz="255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50">
              <a:latin typeface="Arial"/>
              <a:ea typeface="Arial"/>
              <a:cs typeface="Arial"/>
              <a:sym typeface="Arial"/>
            </a:endParaRPr>
          </a:p>
          <a:p>
            <a:pPr indent="-34194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852"/>
              <a:buFont typeface="Arial"/>
              <a:buChar char="●"/>
            </a:pPr>
            <a:r>
              <a:rPr b="1" lang="en-US" sz="3050">
                <a:latin typeface="Arial"/>
                <a:ea typeface="Arial"/>
                <a:cs typeface="Arial"/>
                <a:sym typeface="Arial"/>
              </a:rPr>
              <a:t>Understanding Sentiment:</a:t>
            </a:r>
            <a:r>
              <a:rPr lang="en-US" sz="255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50">
                <a:latin typeface="Arial"/>
                <a:ea typeface="Arial"/>
                <a:cs typeface="Arial"/>
                <a:sym typeface="Arial"/>
              </a:rPr>
              <a:t>Interpreting the sentiment of reviews accurately is crucial for businesses to gauge customer satisfaction and make informed decisions.</a:t>
            </a:r>
            <a:endParaRPr sz="2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194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852"/>
              <a:buFont typeface="Arial"/>
              <a:buChar char="●"/>
            </a:pPr>
            <a:r>
              <a:rPr b="1" lang="en-US" sz="3050">
                <a:latin typeface="Arial"/>
                <a:ea typeface="Arial"/>
                <a:cs typeface="Arial"/>
                <a:sym typeface="Arial"/>
              </a:rPr>
              <a:t>Actionable Insights:</a:t>
            </a:r>
            <a:r>
              <a:rPr lang="en-US" sz="305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50">
                <a:latin typeface="Arial"/>
                <a:ea typeface="Arial"/>
                <a:cs typeface="Arial"/>
                <a:sym typeface="Arial"/>
              </a:rPr>
              <a:t>Businesses need actionable insights from reviews, such as identifying areas for improvement and addressing customer concerns promptly.</a:t>
            </a:r>
            <a:endParaRPr sz="2350">
              <a:latin typeface="Arial"/>
              <a:ea typeface="Arial"/>
              <a:cs typeface="Arial"/>
              <a:sym typeface="Arial"/>
            </a:endParaRPr>
          </a:p>
          <a:p>
            <a:pPr indent="-209550" lvl="0" marL="32004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8000"/>
              </a:buClr>
              <a:buSzPct val="59999"/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 txBox="1"/>
          <p:nvPr>
            <p:ph idx="11" type="ftr"/>
          </p:nvPr>
        </p:nvSpPr>
        <p:spPr>
          <a:xfrm>
            <a:off x="609601" y="6400800"/>
            <a:ext cx="5410200" cy="288925"/>
          </a:xfrm>
          <a:prstGeom prst="rect">
            <a:avLst/>
          </a:prstGeom>
          <a:solidFill>
            <a:srgbClr val="F863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Review-Analyzer</a:t>
            </a:r>
            <a:endParaRPr/>
          </a:p>
        </p:txBody>
      </p:sp>
      <p:sp>
        <p:nvSpPr>
          <p:cNvPr id="139" name="Google Shape;139;p15"/>
          <p:cNvSpPr txBox="1"/>
          <p:nvPr>
            <p:ph idx="10" type="dt"/>
          </p:nvPr>
        </p:nvSpPr>
        <p:spPr>
          <a:xfrm>
            <a:off x="6248400" y="6400800"/>
            <a:ext cx="2514600" cy="304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CS-AI-FEST DHA Suffa University </a:t>
            </a:r>
            <a:endParaRPr/>
          </a:p>
        </p:txBody>
      </p:sp>
      <p:sp>
        <p:nvSpPr>
          <p:cNvPr id="140" name="Google Shape;140;p15"/>
          <p:cNvSpPr txBox="1"/>
          <p:nvPr>
            <p:ph idx="12" type="sldNum"/>
          </p:nvPr>
        </p:nvSpPr>
        <p:spPr>
          <a:xfrm>
            <a:off x="0" y="1279524"/>
            <a:ext cx="533400" cy="24447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9309" y="440140"/>
            <a:ext cx="779060" cy="779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310533"/>
            <a:ext cx="968991" cy="968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 rotWithShape="1">
          <a:blip r:embed="rId4">
            <a:alphaModFix/>
          </a:blip>
          <a:srcRect b="35900" l="7648" r="6595" t="36588"/>
          <a:stretch/>
        </p:blipFill>
        <p:spPr>
          <a:xfrm>
            <a:off x="6035575" y="391323"/>
            <a:ext cx="2194025" cy="88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536448" y="228600"/>
            <a:ext cx="7617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612650" y="1600200"/>
            <a:ext cx="8153400" cy="46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latin typeface="Arial"/>
                <a:ea typeface="Arial"/>
                <a:cs typeface="Arial"/>
                <a:sym typeface="Arial"/>
              </a:rPr>
              <a:t>Current Limitations:</a:t>
            </a:r>
            <a:endParaRPr b="1" sz="2700"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●"/>
            </a:pPr>
            <a:r>
              <a:rPr b="1" lang="en-US" sz="2500">
                <a:latin typeface="Arial"/>
                <a:ea typeface="Arial"/>
                <a:cs typeface="Arial"/>
                <a:sym typeface="Arial"/>
              </a:rPr>
              <a:t>Manual Processing: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Current methods rely heavily on manual review reading and interpretation, leading to delays and potential oversight of critical feedback.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●"/>
            </a:pPr>
            <a:r>
              <a:rPr b="1" lang="en-US" sz="2500">
                <a:latin typeface="Arial"/>
                <a:ea typeface="Arial"/>
                <a:cs typeface="Arial"/>
                <a:sym typeface="Arial"/>
              </a:rPr>
              <a:t>Subjectivity: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Interpretation of sentiment can vary among individuals, leading to inconsistencies in feedback analysis.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09550" lvl="0" marL="32004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8000"/>
              </a:buClr>
              <a:buSzPts val="1740"/>
              <a:buNone/>
            </a:pPr>
            <a:r>
              <a:t/>
            </a:r>
            <a:endParaRPr b="1"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6"/>
          <p:cNvSpPr txBox="1"/>
          <p:nvPr>
            <p:ph idx="11" type="ftr"/>
          </p:nvPr>
        </p:nvSpPr>
        <p:spPr>
          <a:xfrm>
            <a:off x="609601" y="6400800"/>
            <a:ext cx="5410200" cy="288900"/>
          </a:xfrm>
          <a:prstGeom prst="rect">
            <a:avLst/>
          </a:prstGeom>
          <a:solidFill>
            <a:srgbClr val="F863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Review-Analyzer</a:t>
            </a:r>
            <a:endParaRPr/>
          </a:p>
        </p:txBody>
      </p:sp>
      <p:sp>
        <p:nvSpPr>
          <p:cNvPr id="152" name="Google Shape;152;p16"/>
          <p:cNvSpPr txBox="1"/>
          <p:nvPr>
            <p:ph idx="10" type="dt"/>
          </p:nvPr>
        </p:nvSpPr>
        <p:spPr>
          <a:xfrm>
            <a:off x="6248400" y="6400800"/>
            <a:ext cx="2514600" cy="304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CS-AI-FEST DHA Suffa University </a:t>
            </a:r>
            <a:endParaRPr/>
          </a:p>
        </p:txBody>
      </p:sp>
      <p:sp>
        <p:nvSpPr>
          <p:cNvPr id="153" name="Google Shape;153;p16"/>
          <p:cNvSpPr txBox="1"/>
          <p:nvPr>
            <p:ph idx="12" type="sldNum"/>
          </p:nvPr>
        </p:nvSpPr>
        <p:spPr>
          <a:xfrm>
            <a:off x="0" y="1279524"/>
            <a:ext cx="533400" cy="2445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9309" y="440140"/>
            <a:ext cx="779060" cy="779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310533"/>
            <a:ext cx="968991" cy="968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 rotWithShape="1">
          <a:blip r:embed="rId4">
            <a:alphaModFix/>
          </a:blip>
          <a:srcRect b="35900" l="7649" r="6594" t="36587"/>
          <a:stretch/>
        </p:blipFill>
        <p:spPr>
          <a:xfrm>
            <a:off x="6035575" y="391323"/>
            <a:ext cx="2194025" cy="888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536448" y="228600"/>
            <a:ext cx="7617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612650" y="1600200"/>
            <a:ext cx="8153400" cy="46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latin typeface="Arial"/>
                <a:ea typeface="Arial"/>
                <a:cs typeface="Arial"/>
                <a:sym typeface="Arial"/>
              </a:rPr>
              <a:t>Solution Approach: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Automated Sentiment Analysis: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Implementing a system that automates sentiment analysis to categorize reviews as positive or negative.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Complaint Generation: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Automatically generating complaints for negative reviews to streamline issue resolution and feedback handling.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Predictive Rating: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Predicting star ratings based on sentiment analysis to provide a quick overview of customer satisfaction levels.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209550" lvl="0" marL="32004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8000"/>
              </a:buClr>
              <a:buSzPts val="1740"/>
              <a:buNone/>
            </a:pPr>
            <a:r>
              <a:t/>
            </a:r>
            <a:endParaRPr b="1" sz="4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7"/>
          <p:cNvSpPr txBox="1"/>
          <p:nvPr>
            <p:ph idx="11" type="ftr"/>
          </p:nvPr>
        </p:nvSpPr>
        <p:spPr>
          <a:xfrm>
            <a:off x="609601" y="6400800"/>
            <a:ext cx="5410200" cy="288900"/>
          </a:xfrm>
          <a:prstGeom prst="rect">
            <a:avLst/>
          </a:prstGeom>
          <a:solidFill>
            <a:srgbClr val="F863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Review-Analyzer</a:t>
            </a:r>
            <a:endParaRPr/>
          </a:p>
        </p:txBody>
      </p:sp>
      <p:sp>
        <p:nvSpPr>
          <p:cNvPr id="165" name="Google Shape;165;p17"/>
          <p:cNvSpPr txBox="1"/>
          <p:nvPr>
            <p:ph idx="10" type="dt"/>
          </p:nvPr>
        </p:nvSpPr>
        <p:spPr>
          <a:xfrm>
            <a:off x="6248400" y="6400800"/>
            <a:ext cx="2514600" cy="304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CS-AI-FEST DHA Suffa University </a:t>
            </a:r>
            <a:endParaRPr/>
          </a:p>
        </p:txBody>
      </p:sp>
      <p:sp>
        <p:nvSpPr>
          <p:cNvPr id="166" name="Google Shape;166;p17"/>
          <p:cNvSpPr txBox="1"/>
          <p:nvPr>
            <p:ph idx="12" type="sldNum"/>
          </p:nvPr>
        </p:nvSpPr>
        <p:spPr>
          <a:xfrm>
            <a:off x="0" y="1279524"/>
            <a:ext cx="533400" cy="2445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7" name="Google Shape;16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9309" y="440140"/>
            <a:ext cx="779060" cy="779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310533"/>
            <a:ext cx="968991" cy="968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 rotWithShape="1">
          <a:blip r:embed="rId4">
            <a:alphaModFix/>
          </a:blip>
          <a:srcRect b="35900" l="7649" r="6594" t="36587"/>
          <a:stretch/>
        </p:blipFill>
        <p:spPr>
          <a:xfrm>
            <a:off x="6035575" y="391323"/>
            <a:ext cx="2194025" cy="888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>
            <a:off x="536448" y="228600"/>
            <a:ext cx="7617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176" name="Google Shape;176;p18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The dataset for this project is  consist of product reviews collected from Kaggle. Each review will include fields such as: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Review Text: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The textual content of the review.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Rating: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The rating given by the customer (optional but useful for additional sentiment analysis).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The dataset is preprocessed to clean the text, remove noise,balance the category of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positive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and negative  and standardize the format for further analysis. A labeled subset of the data will be used to train and evaluate the sentiment analysis and department classification.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09550" lvl="0" marL="320040" rtl="0" algn="l">
              <a:spcBef>
                <a:spcPts val="1200"/>
              </a:spcBef>
              <a:spcAft>
                <a:spcPts val="0"/>
              </a:spcAft>
              <a:buClr>
                <a:srgbClr val="008000"/>
              </a:buClr>
              <a:buSzPts val="174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8"/>
          <p:cNvSpPr txBox="1"/>
          <p:nvPr>
            <p:ph idx="11" type="ftr"/>
          </p:nvPr>
        </p:nvSpPr>
        <p:spPr>
          <a:xfrm>
            <a:off x="609601" y="6400800"/>
            <a:ext cx="5410200" cy="288925"/>
          </a:xfrm>
          <a:prstGeom prst="rect">
            <a:avLst/>
          </a:prstGeom>
          <a:solidFill>
            <a:srgbClr val="F863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Review-Analyzer</a:t>
            </a:r>
            <a:endParaRPr/>
          </a:p>
        </p:txBody>
      </p:sp>
      <p:sp>
        <p:nvSpPr>
          <p:cNvPr id="178" name="Google Shape;178;p18"/>
          <p:cNvSpPr txBox="1"/>
          <p:nvPr>
            <p:ph idx="10" type="dt"/>
          </p:nvPr>
        </p:nvSpPr>
        <p:spPr>
          <a:xfrm>
            <a:off x="6248400" y="6400800"/>
            <a:ext cx="2514600" cy="304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CS-AI-FEST DHA Suffa University </a:t>
            </a:r>
            <a:endParaRPr/>
          </a:p>
        </p:txBody>
      </p:sp>
      <p:sp>
        <p:nvSpPr>
          <p:cNvPr id="179" name="Google Shape;179;p18"/>
          <p:cNvSpPr txBox="1"/>
          <p:nvPr>
            <p:ph idx="12" type="sldNum"/>
          </p:nvPr>
        </p:nvSpPr>
        <p:spPr>
          <a:xfrm>
            <a:off x="0" y="1279524"/>
            <a:ext cx="533400" cy="24447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0" name="Google Shape;18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9309" y="440140"/>
            <a:ext cx="779060" cy="779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310533"/>
            <a:ext cx="968991" cy="968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8"/>
          <p:cNvPicPr preferRelativeResize="0"/>
          <p:nvPr/>
        </p:nvPicPr>
        <p:blipFill rotWithShape="1">
          <a:blip r:embed="rId4">
            <a:alphaModFix/>
          </a:blip>
          <a:srcRect b="35900" l="7648" r="6595" t="36588"/>
          <a:stretch/>
        </p:blipFill>
        <p:spPr>
          <a:xfrm>
            <a:off x="6035575" y="391323"/>
            <a:ext cx="2194025" cy="88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type="title"/>
          </p:nvPr>
        </p:nvSpPr>
        <p:spPr>
          <a:xfrm>
            <a:off x="536448" y="228600"/>
            <a:ext cx="7617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Project Scope</a:t>
            </a:r>
            <a:endParaRPr/>
          </a:p>
        </p:txBody>
      </p:sp>
      <p:sp>
        <p:nvSpPr>
          <p:cNvPr id="189" name="Google Shape;189;p19"/>
          <p:cNvSpPr txBox="1"/>
          <p:nvPr>
            <p:ph idx="1" type="body"/>
          </p:nvPr>
        </p:nvSpPr>
        <p:spPr>
          <a:xfrm>
            <a:off x="612650" y="1600200"/>
            <a:ext cx="8153400" cy="45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1. Sentiment Analysis: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Utilize natural language processing (NLP) techniques to analyze textual data and extract sentiment.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2. Complaint Generation: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Identify keywords and context to determine the relevant department for each complaint.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3. Predictive Rating: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Use historical data and sentiment analysis results to predict the star rating a review is likely to receive.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09550" lvl="0" marL="320040" rtl="0" algn="l">
              <a:spcBef>
                <a:spcPts val="1200"/>
              </a:spcBef>
              <a:spcAft>
                <a:spcPts val="0"/>
              </a:spcAft>
              <a:buClr>
                <a:srgbClr val="008000"/>
              </a:buClr>
              <a:buSzPts val="1740"/>
              <a:buNone/>
            </a:pPr>
            <a:r>
              <a:t/>
            </a:r>
            <a:endParaRPr sz="2400"/>
          </a:p>
        </p:txBody>
      </p:sp>
      <p:sp>
        <p:nvSpPr>
          <p:cNvPr id="190" name="Google Shape;190;p19"/>
          <p:cNvSpPr txBox="1"/>
          <p:nvPr>
            <p:ph idx="11" type="ftr"/>
          </p:nvPr>
        </p:nvSpPr>
        <p:spPr>
          <a:xfrm>
            <a:off x="609601" y="6400800"/>
            <a:ext cx="5410200" cy="288925"/>
          </a:xfrm>
          <a:prstGeom prst="rect">
            <a:avLst/>
          </a:prstGeom>
          <a:solidFill>
            <a:srgbClr val="F863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Review-Analyzer</a:t>
            </a:r>
            <a:endParaRPr/>
          </a:p>
        </p:txBody>
      </p:sp>
      <p:sp>
        <p:nvSpPr>
          <p:cNvPr id="191" name="Google Shape;191;p19"/>
          <p:cNvSpPr txBox="1"/>
          <p:nvPr>
            <p:ph idx="10" type="dt"/>
          </p:nvPr>
        </p:nvSpPr>
        <p:spPr>
          <a:xfrm>
            <a:off x="6248400" y="6400800"/>
            <a:ext cx="2514600" cy="304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CS-AI-FEST DHA Suffa University </a:t>
            </a:r>
            <a:endParaRPr/>
          </a:p>
        </p:txBody>
      </p:sp>
      <p:sp>
        <p:nvSpPr>
          <p:cNvPr id="192" name="Google Shape;192;p19"/>
          <p:cNvSpPr txBox="1"/>
          <p:nvPr>
            <p:ph idx="12" type="sldNum"/>
          </p:nvPr>
        </p:nvSpPr>
        <p:spPr>
          <a:xfrm>
            <a:off x="0" y="1279524"/>
            <a:ext cx="533400" cy="244476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3" name="Google Shape;19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9309" y="440140"/>
            <a:ext cx="779060" cy="779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310533"/>
            <a:ext cx="968991" cy="968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9"/>
          <p:cNvPicPr preferRelativeResize="0"/>
          <p:nvPr/>
        </p:nvPicPr>
        <p:blipFill rotWithShape="1">
          <a:blip r:embed="rId4">
            <a:alphaModFix/>
          </a:blip>
          <a:srcRect b="35900" l="7648" r="6595" t="36588"/>
          <a:stretch/>
        </p:blipFill>
        <p:spPr>
          <a:xfrm>
            <a:off x="6035575" y="391323"/>
            <a:ext cx="2194025" cy="88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type="title"/>
          </p:nvPr>
        </p:nvSpPr>
        <p:spPr>
          <a:xfrm>
            <a:off x="536448" y="228600"/>
            <a:ext cx="7617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Project Scope</a:t>
            </a:r>
            <a:endParaRPr/>
          </a:p>
        </p:txBody>
      </p:sp>
      <p:sp>
        <p:nvSpPr>
          <p:cNvPr id="202" name="Google Shape;202;p20"/>
          <p:cNvSpPr txBox="1"/>
          <p:nvPr>
            <p:ph idx="1" type="body"/>
          </p:nvPr>
        </p:nvSpPr>
        <p:spPr>
          <a:xfrm>
            <a:off x="612650" y="1600200"/>
            <a:ext cx="8153400" cy="45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4. Integration and User Interface: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Design a user-friendly interface for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testing,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input and view review sentiment and complaints.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09550" lvl="0" marL="320040" rtl="0" algn="l">
              <a:spcBef>
                <a:spcPts val="1200"/>
              </a:spcBef>
              <a:spcAft>
                <a:spcPts val="0"/>
              </a:spcAft>
              <a:buClr>
                <a:srgbClr val="008000"/>
              </a:buClr>
              <a:buSzPts val="1740"/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0"/>
          <p:cNvSpPr txBox="1"/>
          <p:nvPr>
            <p:ph idx="11" type="ftr"/>
          </p:nvPr>
        </p:nvSpPr>
        <p:spPr>
          <a:xfrm>
            <a:off x="609601" y="6400800"/>
            <a:ext cx="5410200" cy="288900"/>
          </a:xfrm>
          <a:prstGeom prst="rect">
            <a:avLst/>
          </a:prstGeom>
          <a:solidFill>
            <a:srgbClr val="F863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Review-Analyzer</a:t>
            </a:r>
            <a:endParaRPr/>
          </a:p>
        </p:txBody>
      </p:sp>
      <p:sp>
        <p:nvSpPr>
          <p:cNvPr id="204" name="Google Shape;204;p20"/>
          <p:cNvSpPr txBox="1"/>
          <p:nvPr>
            <p:ph idx="10" type="dt"/>
          </p:nvPr>
        </p:nvSpPr>
        <p:spPr>
          <a:xfrm>
            <a:off x="6248400" y="6400800"/>
            <a:ext cx="2514600" cy="304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CS-AI-FEST DHA Suffa University </a:t>
            </a:r>
            <a:endParaRPr/>
          </a:p>
        </p:txBody>
      </p:sp>
      <p:sp>
        <p:nvSpPr>
          <p:cNvPr id="205" name="Google Shape;205;p20"/>
          <p:cNvSpPr txBox="1"/>
          <p:nvPr>
            <p:ph idx="12" type="sldNum"/>
          </p:nvPr>
        </p:nvSpPr>
        <p:spPr>
          <a:xfrm>
            <a:off x="0" y="1279524"/>
            <a:ext cx="533400" cy="2445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6" name="Google Shape;20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9309" y="440140"/>
            <a:ext cx="779060" cy="779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9600" y="310533"/>
            <a:ext cx="968991" cy="968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0"/>
          <p:cNvPicPr preferRelativeResize="0"/>
          <p:nvPr/>
        </p:nvPicPr>
        <p:blipFill rotWithShape="1">
          <a:blip r:embed="rId4">
            <a:alphaModFix/>
          </a:blip>
          <a:srcRect b="35900" l="7649" r="6594" t="36587"/>
          <a:stretch/>
        </p:blipFill>
        <p:spPr>
          <a:xfrm>
            <a:off x="6035575" y="391323"/>
            <a:ext cx="2194025" cy="888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