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3"/>
  </p:notesMasterIdLst>
  <p:sldIdLst>
    <p:sldId id="340" r:id="rId2"/>
    <p:sldId id="349" r:id="rId3"/>
    <p:sldId id="344" r:id="rId4"/>
    <p:sldId id="341" r:id="rId5"/>
    <p:sldId id="342" r:id="rId6"/>
    <p:sldId id="343" r:id="rId7"/>
    <p:sldId id="345" r:id="rId8"/>
    <p:sldId id="346" r:id="rId9"/>
    <p:sldId id="347" r:id="rId10"/>
    <p:sldId id="350" r:id="rId11"/>
    <p:sldId id="351" r:id="rId12"/>
    <p:sldId id="348" r:id="rId13"/>
    <p:sldId id="362" r:id="rId14"/>
    <p:sldId id="363" r:id="rId15"/>
    <p:sldId id="364" r:id="rId16"/>
    <p:sldId id="365" r:id="rId17"/>
    <p:sldId id="366" r:id="rId18"/>
    <p:sldId id="367" r:id="rId19"/>
    <p:sldId id="368" r:id="rId20"/>
    <p:sldId id="369" r:id="rId21"/>
    <p:sldId id="377" r:id="rId22"/>
    <p:sldId id="352" r:id="rId23"/>
    <p:sldId id="356" r:id="rId24"/>
    <p:sldId id="378" r:id="rId25"/>
    <p:sldId id="379" r:id="rId26"/>
    <p:sldId id="380" r:id="rId27"/>
    <p:sldId id="353" r:id="rId28"/>
    <p:sldId id="354" r:id="rId29"/>
    <p:sldId id="355" r:id="rId30"/>
    <p:sldId id="381" r:id="rId31"/>
    <p:sldId id="374" r:id="rId32"/>
    <p:sldId id="375" r:id="rId33"/>
    <p:sldId id="376" r:id="rId34"/>
    <p:sldId id="357" r:id="rId35"/>
    <p:sldId id="358" r:id="rId36"/>
    <p:sldId id="359" r:id="rId37"/>
    <p:sldId id="360" r:id="rId38"/>
    <p:sldId id="361" r:id="rId39"/>
    <p:sldId id="370" r:id="rId40"/>
    <p:sldId id="371" r:id="rId41"/>
    <p:sldId id="372" r:id="rId42"/>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p:cViewPr varScale="1">
        <p:scale>
          <a:sx n="73" d="100"/>
          <a:sy n="73" d="100"/>
        </p:scale>
        <p:origin x="618"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BDD663E-8845-4E0C-851F-F0907FF10710}" type="datetimeFigureOut">
              <a:rPr lang="en-US" smtClean="0"/>
              <a:t>3/10/2025</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4181894-4B3C-4E79-AEBE-CACE4773A5B5}" type="slidenum">
              <a:rPr lang="en-US" smtClean="0"/>
              <a:t>‹#›</a:t>
            </a:fld>
            <a:endParaRPr lang="en-US"/>
          </a:p>
        </p:txBody>
      </p:sp>
    </p:spTree>
    <p:extLst>
      <p:ext uri="{BB962C8B-B14F-4D97-AF65-F5344CB8AC3E}">
        <p14:creationId xmlns:p14="http://schemas.microsoft.com/office/powerpoint/2010/main" val="14528382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305561" y="6482334"/>
            <a:ext cx="11480800" cy="0"/>
          </a:xfrm>
          <a:custGeom>
            <a:avLst/>
            <a:gdLst/>
            <a:ahLst/>
            <a:cxnLst/>
            <a:rect l="l" t="t" r="r" b="b"/>
            <a:pathLst>
              <a:path w="11480800">
                <a:moveTo>
                  <a:pt x="0" y="0"/>
                </a:moveTo>
                <a:lnTo>
                  <a:pt x="11480292" y="0"/>
                </a:lnTo>
              </a:path>
            </a:pathLst>
          </a:custGeom>
          <a:ln w="19812">
            <a:solidFill>
              <a:srgbClr val="CC9900"/>
            </a:solidFill>
          </a:ln>
        </p:spPr>
        <p:txBody>
          <a:bodyPr wrap="square" lIns="0" tIns="0" rIns="0" bIns="0" rtlCol="0"/>
          <a:lstStyle/>
          <a:p>
            <a:endParaRPr/>
          </a:p>
        </p:txBody>
      </p:sp>
      <p:sp>
        <p:nvSpPr>
          <p:cNvPr id="17" name="bg object 17"/>
          <p:cNvSpPr/>
          <p:nvPr/>
        </p:nvSpPr>
        <p:spPr>
          <a:xfrm>
            <a:off x="305561" y="899922"/>
            <a:ext cx="11480800" cy="0"/>
          </a:xfrm>
          <a:custGeom>
            <a:avLst/>
            <a:gdLst/>
            <a:ahLst/>
            <a:cxnLst/>
            <a:rect l="l" t="t" r="r" b="b"/>
            <a:pathLst>
              <a:path w="11480800">
                <a:moveTo>
                  <a:pt x="0" y="0"/>
                </a:moveTo>
                <a:lnTo>
                  <a:pt x="11480292" y="0"/>
                </a:lnTo>
              </a:path>
            </a:pathLst>
          </a:custGeom>
          <a:ln w="19812">
            <a:solidFill>
              <a:srgbClr val="CC9900"/>
            </a:solidFill>
          </a:ln>
        </p:spPr>
        <p:txBody>
          <a:bodyPr wrap="square" lIns="0" tIns="0" rIns="0" bIns="0" rtlCol="0"/>
          <a:lstStyle/>
          <a:p>
            <a:endParaRPr/>
          </a:p>
        </p:txBody>
      </p:sp>
      <p:sp>
        <p:nvSpPr>
          <p:cNvPr id="2" name="Holder 2"/>
          <p:cNvSpPr>
            <a:spLocks noGrp="1"/>
          </p:cNvSpPr>
          <p:nvPr>
            <p:ph type="ctrTitle"/>
          </p:nvPr>
        </p:nvSpPr>
        <p:spPr>
          <a:xfrm>
            <a:off x="383540" y="143967"/>
            <a:ext cx="4150995" cy="635000"/>
          </a:xfrm>
          <a:prstGeom prst="rect">
            <a:avLst/>
          </a:prstGeom>
        </p:spPr>
        <p:txBody>
          <a:bodyPr wrap="square" lIns="0" tIns="0" rIns="0" bIns="0">
            <a:spAutoFit/>
          </a:bodyPr>
          <a:lstStyle>
            <a:lvl1pPr>
              <a:defRPr sz="2900" b="0" i="0">
                <a:solidFill>
                  <a:srgbClr val="006633"/>
                </a:solidFill>
                <a:latin typeface="Times New Roman"/>
                <a:cs typeface="Times New Roman"/>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3000" b="0" i="0">
                <a:solidFill>
                  <a:srgbClr val="3366CC"/>
                </a:solidFill>
                <a:latin typeface="Arial MT"/>
                <a:cs typeface="Arial MT"/>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3/10/2025</a:t>
            </a:fld>
            <a:endParaRPr lang="en-US"/>
          </a:p>
        </p:txBody>
      </p:sp>
      <p:sp>
        <p:nvSpPr>
          <p:cNvPr id="6" name="Holder 6"/>
          <p:cNvSpPr>
            <a:spLocks noGrp="1"/>
          </p:cNvSpPr>
          <p:nvPr>
            <p:ph type="sldNum" sz="quarter" idx="7"/>
          </p:nvPr>
        </p:nvSpPr>
        <p:spPr/>
        <p:txBody>
          <a:bodyPr lIns="0" tIns="0" rIns="0" bIns="0"/>
          <a:lstStyle>
            <a:lvl1pPr>
              <a:defRPr sz="1150" b="0" i="0">
                <a:solidFill>
                  <a:schemeClr val="tx1"/>
                </a:solidFill>
                <a:latin typeface="Times New Roman"/>
                <a:cs typeface="Times New Roman"/>
              </a:defRPr>
            </a:lvl1pPr>
          </a:lstStyle>
          <a:p>
            <a:pPr marL="38100">
              <a:lnSpc>
                <a:spcPts val="1355"/>
              </a:lnSpc>
            </a:pPr>
            <a:fld id="{81D60167-4931-47E6-BA6A-407CBD079E47}" type="slidenum">
              <a:rPr spc="-25" dirty="0"/>
              <a:t>‹#›</a:t>
            </a:fld>
            <a:endParaRPr spc="-2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508254" y="229361"/>
            <a:ext cx="10972800" cy="609600"/>
          </a:xfrm>
          <a:custGeom>
            <a:avLst/>
            <a:gdLst/>
            <a:ahLst/>
            <a:cxnLst/>
            <a:rect l="l" t="t" r="r" b="b"/>
            <a:pathLst>
              <a:path w="10972800" h="609600">
                <a:moveTo>
                  <a:pt x="0" y="609600"/>
                </a:moveTo>
                <a:lnTo>
                  <a:pt x="0" y="0"/>
                </a:lnTo>
                <a:lnTo>
                  <a:pt x="10972800" y="0"/>
                </a:lnTo>
              </a:path>
            </a:pathLst>
          </a:custGeom>
          <a:ln w="19812">
            <a:solidFill>
              <a:srgbClr val="3366CC"/>
            </a:solidFill>
          </a:ln>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2900" b="0" i="0">
                <a:solidFill>
                  <a:srgbClr val="006633"/>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3000" b="0" i="0">
                <a:solidFill>
                  <a:srgbClr val="3366CC"/>
                </a:solidFill>
                <a:latin typeface="Arial MT"/>
                <a:cs typeface="Arial MT"/>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3/10/2025</a:t>
            </a:fld>
            <a:endParaRPr lang="en-US"/>
          </a:p>
        </p:txBody>
      </p:sp>
      <p:sp>
        <p:nvSpPr>
          <p:cNvPr id="6" name="Holder 6"/>
          <p:cNvSpPr>
            <a:spLocks noGrp="1"/>
          </p:cNvSpPr>
          <p:nvPr>
            <p:ph type="sldNum" sz="quarter" idx="7"/>
          </p:nvPr>
        </p:nvSpPr>
        <p:spPr/>
        <p:txBody>
          <a:bodyPr lIns="0" tIns="0" rIns="0" bIns="0"/>
          <a:lstStyle>
            <a:lvl1pPr>
              <a:defRPr sz="1150" b="0" i="0">
                <a:solidFill>
                  <a:schemeClr val="tx1"/>
                </a:solidFill>
                <a:latin typeface="Times New Roman"/>
                <a:cs typeface="Times New Roman"/>
              </a:defRPr>
            </a:lvl1pPr>
          </a:lstStyle>
          <a:p>
            <a:pPr marL="38100">
              <a:lnSpc>
                <a:spcPts val="1355"/>
              </a:lnSpc>
            </a:pPr>
            <a:fld id="{81D60167-4931-47E6-BA6A-407CBD079E47}" type="slidenum">
              <a:rPr spc="-25" dirty="0"/>
              <a:t>‹#›</a:t>
            </a:fld>
            <a:endParaRPr spc="-2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900" b="0" i="0">
                <a:solidFill>
                  <a:srgbClr val="006633"/>
                </a:solidFill>
                <a:latin typeface="Times New Roman"/>
                <a:cs typeface="Times New Roman"/>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3/10/2025</a:t>
            </a:fld>
            <a:endParaRPr lang="en-US"/>
          </a:p>
        </p:txBody>
      </p:sp>
      <p:sp>
        <p:nvSpPr>
          <p:cNvPr id="7" name="Holder 7"/>
          <p:cNvSpPr>
            <a:spLocks noGrp="1"/>
          </p:cNvSpPr>
          <p:nvPr>
            <p:ph type="sldNum" sz="quarter" idx="7"/>
          </p:nvPr>
        </p:nvSpPr>
        <p:spPr/>
        <p:txBody>
          <a:bodyPr lIns="0" tIns="0" rIns="0" bIns="0"/>
          <a:lstStyle>
            <a:lvl1pPr>
              <a:defRPr sz="1150" b="0" i="0">
                <a:solidFill>
                  <a:schemeClr val="tx1"/>
                </a:solidFill>
                <a:latin typeface="Times New Roman"/>
                <a:cs typeface="Times New Roman"/>
              </a:defRPr>
            </a:lvl1pPr>
          </a:lstStyle>
          <a:p>
            <a:pPr marL="38100">
              <a:lnSpc>
                <a:spcPts val="1355"/>
              </a:lnSpc>
            </a:pPr>
            <a:fld id="{81D60167-4931-47E6-BA6A-407CBD079E47}" type="slidenum">
              <a:rPr spc="-25" dirty="0"/>
              <a:t>‹#›</a:t>
            </a:fld>
            <a:endParaRPr spc="-25"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304800" y="5644894"/>
            <a:ext cx="11480800" cy="13970"/>
          </a:xfrm>
          <a:custGeom>
            <a:avLst/>
            <a:gdLst/>
            <a:ahLst/>
            <a:cxnLst/>
            <a:rect l="l" t="t" r="r" b="b"/>
            <a:pathLst>
              <a:path w="11480800" h="13970">
                <a:moveTo>
                  <a:pt x="11480292" y="0"/>
                </a:moveTo>
                <a:lnTo>
                  <a:pt x="0" y="0"/>
                </a:lnTo>
                <a:lnTo>
                  <a:pt x="0" y="13717"/>
                </a:lnTo>
                <a:lnTo>
                  <a:pt x="11480292" y="13717"/>
                </a:lnTo>
                <a:lnTo>
                  <a:pt x="11480292" y="0"/>
                </a:lnTo>
                <a:close/>
              </a:path>
            </a:pathLst>
          </a:custGeom>
          <a:solidFill>
            <a:srgbClr val="CC9900"/>
          </a:solidFill>
        </p:spPr>
        <p:txBody>
          <a:bodyPr wrap="square" lIns="0" tIns="0" rIns="0" bIns="0" rtlCol="0"/>
          <a:lstStyle/>
          <a:p>
            <a:endParaRPr/>
          </a:p>
        </p:txBody>
      </p:sp>
      <p:sp>
        <p:nvSpPr>
          <p:cNvPr id="17" name="bg object 17"/>
          <p:cNvSpPr/>
          <p:nvPr/>
        </p:nvSpPr>
        <p:spPr>
          <a:xfrm>
            <a:off x="304800" y="1581911"/>
            <a:ext cx="11480800" cy="12700"/>
          </a:xfrm>
          <a:custGeom>
            <a:avLst/>
            <a:gdLst/>
            <a:ahLst/>
            <a:cxnLst/>
            <a:rect l="l" t="t" r="r" b="b"/>
            <a:pathLst>
              <a:path w="11480800" h="12700">
                <a:moveTo>
                  <a:pt x="11480292" y="0"/>
                </a:moveTo>
                <a:lnTo>
                  <a:pt x="0" y="0"/>
                </a:lnTo>
                <a:lnTo>
                  <a:pt x="0" y="12191"/>
                </a:lnTo>
                <a:lnTo>
                  <a:pt x="11480292" y="12191"/>
                </a:lnTo>
                <a:lnTo>
                  <a:pt x="11480292" y="0"/>
                </a:lnTo>
                <a:close/>
              </a:path>
            </a:pathLst>
          </a:custGeom>
          <a:solidFill>
            <a:srgbClr val="CC9900"/>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2900" b="0" i="0">
                <a:solidFill>
                  <a:srgbClr val="006633"/>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3/10/2025</a:t>
            </a:fld>
            <a:endParaRPr lang="en-US"/>
          </a:p>
        </p:txBody>
      </p:sp>
      <p:sp>
        <p:nvSpPr>
          <p:cNvPr id="5" name="Holder 5"/>
          <p:cNvSpPr>
            <a:spLocks noGrp="1"/>
          </p:cNvSpPr>
          <p:nvPr>
            <p:ph type="sldNum" sz="quarter" idx="7"/>
          </p:nvPr>
        </p:nvSpPr>
        <p:spPr/>
        <p:txBody>
          <a:bodyPr lIns="0" tIns="0" rIns="0" bIns="0"/>
          <a:lstStyle>
            <a:lvl1pPr>
              <a:defRPr sz="1150" b="0" i="0">
                <a:solidFill>
                  <a:schemeClr val="tx1"/>
                </a:solidFill>
                <a:latin typeface="Times New Roman"/>
                <a:cs typeface="Times New Roman"/>
              </a:defRPr>
            </a:lvl1pPr>
          </a:lstStyle>
          <a:p>
            <a:pPr marL="38100">
              <a:lnSpc>
                <a:spcPts val="1355"/>
              </a:lnSpc>
            </a:pPr>
            <a:fld id="{81D60167-4931-47E6-BA6A-407CBD079E47}" type="slidenum">
              <a:rPr spc="-25" dirty="0"/>
              <a:t>‹#›</a:t>
            </a:fld>
            <a:endParaRPr spc="-2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305561" y="6482334"/>
            <a:ext cx="11480800" cy="0"/>
          </a:xfrm>
          <a:custGeom>
            <a:avLst/>
            <a:gdLst/>
            <a:ahLst/>
            <a:cxnLst/>
            <a:rect l="l" t="t" r="r" b="b"/>
            <a:pathLst>
              <a:path w="11480800">
                <a:moveTo>
                  <a:pt x="0" y="0"/>
                </a:moveTo>
                <a:lnTo>
                  <a:pt x="11480292" y="0"/>
                </a:lnTo>
              </a:path>
            </a:pathLst>
          </a:custGeom>
          <a:ln w="19812">
            <a:solidFill>
              <a:srgbClr val="CC9900"/>
            </a:solidFill>
          </a:ln>
        </p:spPr>
        <p:txBody>
          <a:bodyPr wrap="square" lIns="0" tIns="0" rIns="0" bIns="0" rtlCol="0"/>
          <a:lstStyle/>
          <a:p>
            <a:endParaRPr/>
          </a:p>
        </p:txBody>
      </p:sp>
      <p:sp>
        <p:nvSpPr>
          <p:cNvPr id="17" name="bg object 17"/>
          <p:cNvSpPr/>
          <p:nvPr/>
        </p:nvSpPr>
        <p:spPr>
          <a:xfrm>
            <a:off x="305561" y="899922"/>
            <a:ext cx="11480800" cy="0"/>
          </a:xfrm>
          <a:custGeom>
            <a:avLst/>
            <a:gdLst/>
            <a:ahLst/>
            <a:cxnLst/>
            <a:rect l="l" t="t" r="r" b="b"/>
            <a:pathLst>
              <a:path w="11480800">
                <a:moveTo>
                  <a:pt x="0" y="0"/>
                </a:moveTo>
                <a:lnTo>
                  <a:pt x="11480292" y="0"/>
                </a:lnTo>
              </a:path>
            </a:pathLst>
          </a:custGeom>
          <a:ln w="19812">
            <a:solidFill>
              <a:srgbClr val="CC9900"/>
            </a:solidFill>
          </a:ln>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3/10/2025</a:t>
            </a:fld>
            <a:endParaRPr lang="en-US"/>
          </a:p>
        </p:txBody>
      </p:sp>
      <p:sp>
        <p:nvSpPr>
          <p:cNvPr id="4" name="Holder 4"/>
          <p:cNvSpPr>
            <a:spLocks noGrp="1"/>
          </p:cNvSpPr>
          <p:nvPr>
            <p:ph type="sldNum" sz="quarter" idx="7"/>
          </p:nvPr>
        </p:nvSpPr>
        <p:spPr/>
        <p:txBody>
          <a:bodyPr lIns="0" tIns="0" rIns="0" bIns="0"/>
          <a:lstStyle>
            <a:lvl1pPr>
              <a:defRPr sz="1150" b="0" i="0">
                <a:solidFill>
                  <a:schemeClr val="tx1"/>
                </a:solidFill>
                <a:latin typeface="Times New Roman"/>
                <a:cs typeface="Times New Roman"/>
              </a:defRPr>
            </a:lvl1pPr>
          </a:lstStyle>
          <a:p>
            <a:pPr marL="38100">
              <a:lnSpc>
                <a:spcPts val="1355"/>
              </a:lnSpc>
            </a:pPr>
            <a:fld id="{81D60167-4931-47E6-BA6A-407CBD079E47}" type="slidenum">
              <a:rPr spc="-25" dirty="0"/>
              <a:t>‹#›</a:t>
            </a:fld>
            <a:endParaRPr spc="-25"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685800" y="224509"/>
            <a:ext cx="10591800" cy="446276"/>
          </a:xfrm>
          <a:prstGeom prst="rect">
            <a:avLst/>
          </a:prstGeom>
        </p:spPr>
        <p:txBody>
          <a:bodyPr wrap="square" lIns="0" tIns="0" rIns="0" bIns="0">
            <a:spAutoFit/>
          </a:bodyPr>
          <a:lstStyle>
            <a:lvl1pPr>
              <a:defRPr sz="2900" b="0" i="0">
                <a:solidFill>
                  <a:srgbClr val="006633"/>
                </a:solidFill>
                <a:latin typeface="Times New Roman"/>
                <a:cs typeface="Times New Roman"/>
              </a:defRPr>
            </a:lvl1pPr>
          </a:lstStyle>
          <a:p>
            <a:endParaRPr dirty="0"/>
          </a:p>
        </p:txBody>
      </p:sp>
      <p:sp>
        <p:nvSpPr>
          <p:cNvPr id="3" name="Holder 3"/>
          <p:cNvSpPr>
            <a:spLocks noGrp="1"/>
          </p:cNvSpPr>
          <p:nvPr>
            <p:ph type="body" idx="1"/>
          </p:nvPr>
        </p:nvSpPr>
        <p:spPr>
          <a:xfrm>
            <a:off x="685800" y="1828800"/>
            <a:ext cx="10591800" cy="461665"/>
          </a:xfrm>
          <a:prstGeom prst="rect">
            <a:avLst/>
          </a:prstGeom>
        </p:spPr>
        <p:txBody>
          <a:bodyPr wrap="square" lIns="0" tIns="0" rIns="0" bIns="0">
            <a:spAutoFit/>
          </a:bodyPr>
          <a:lstStyle>
            <a:lvl1pPr>
              <a:defRPr sz="3000" b="0" i="0">
                <a:solidFill>
                  <a:srgbClr val="3366CC"/>
                </a:solidFill>
                <a:latin typeface="Arial MT"/>
                <a:cs typeface="Arial MT"/>
              </a:defRPr>
            </a:lvl1pPr>
          </a:lstStyle>
          <a:p>
            <a:endParaRPr dirty="0"/>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3/10/2025</a:t>
            </a:fld>
            <a:endParaRPr lang="en-US"/>
          </a:p>
        </p:txBody>
      </p:sp>
      <p:sp>
        <p:nvSpPr>
          <p:cNvPr id="6" name="Holder 6"/>
          <p:cNvSpPr>
            <a:spLocks noGrp="1"/>
          </p:cNvSpPr>
          <p:nvPr>
            <p:ph type="sldNum" sz="quarter" idx="7"/>
          </p:nvPr>
        </p:nvSpPr>
        <p:spPr>
          <a:xfrm>
            <a:off x="11555603" y="5640811"/>
            <a:ext cx="226059" cy="187960"/>
          </a:xfrm>
          <a:prstGeom prst="rect">
            <a:avLst/>
          </a:prstGeom>
        </p:spPr>
        <p:txBody>
          <a:bodyPr wrap="square" lIns="0" tIns="0" rIns="0" bIns="0">
            <a:spAutoFit/>
          </a:bodyPr>
          <a:lstStyle>
            <a:lvl1pPr>
              <a:defRPr sz="1150" b="0" i="0">
                <a:solidFill>
                  <a:schemeClr val="tx1"/>
                </a:solidFill>
                <a:latin typeface="Times New Roman"/>
                <a:cs typeface="Times New Roman"/>
              </a:defRPr>
            </a:lvl1pPr>
          </a:lstStyle>
          <a:p>
            <a:pPr marL="38100">
              <a:lnSpc>
                <a:spcPts val="1355"/>
              </a:lnSpc>
            </a:pPr>
            <a:fld id="{81D60167-4931-47E6-BA6A-407CBD079E47}" type="slidenum">
              <a:rPr spc="-25" dirty="0"/>
              <a:t>‹#›</a:t>
            </a:fld>
            <a:endParaRPr spc="-25"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Tempus Sans ITC" panose="04020404030D07020202" pitchFamily="82" charset="0"/>
          <a:ea typeface="+mj-ea"/>
          <a:cs typeface="+mj-cs"/>
        </a:defRPr>
      </a:lvl1pPr>
    </p:titleStyle>
    <p:bodyStyle>
      <a:lvl1pPr marL="0">
        <a:defRPr>
          <a:latin typeface="Times New Roman" panose="02020603050405020304" pitchFamily="18" charset="0"/>
          <a:ea typeface="+mn-ea"/>
          <a:cs typeface="Times New Roman" panose="02020603050405020304" pitchFamily="18" charset="0"/>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295400" y="1143000"/>
            <a:ext cx="9448800" cy="4321696"/>
          </a:xfrm>
          <a:prstGeom prst="rect">
            <a:avLst/>
          </a:prstGeom>
        </p:spPr>
        <p:txBody>
          <a:bodyPr vert="horz" wrap="square" lIns="0" tIns="12700" rIns="0" bIns="0" rtlCol="0">
            <a:spAutoFit/>
          </a:bodyPr>
          <a:lstStyle/>
          <a:p>
            <a:pPr marL="1167765">
              <a:spcBef>
                <a:spcPts val="100"/>
              </a:spcBef>
            </a:pPr>
            <a:r>
              <a:rPr lang="en-US" sz="6000" b="0" spc="-110" dirty="0" smtClean="0"/>
              <a:t>   </a:t>
            </a:r>
            <a:r>
              <a:rPr sz="6000" b="0" spc="-110" dirty="0" smtClean="0"/>
              <a:t>Information</a:t>
            </a:r>
            <a:r>
              <a:rPr sz="6000" b="0" spc="-270" dirty="0" smtClean="0"/>
              <a:t> </a:t>
            </a:r>
            <a:r>
              <a:rPr sz="6000" b="0" spc="-150" dirty="0" smtClean="0"/>
              <a:t>Security</a:t>
            </a:r>
            <a:r>
              <a:rPr lang="en-US" sz="6000" b="0" spc="-150" dirty="0" smtClean="0"/>
              <a:t/>
            </a:r>
            <a:br>
              <a:rPr lang="en-US" sz="6000" b="0" spc="-150" dirty="0" smtClean="0"/>
            </a:br>
            <a:r>
              <a:rPr lang="en-US" sz="6000" b="0" spc="-150" dirty="0" smtClean="0"/>
              <a:t>        </a:t>
            </a:r>
            <a:br>
              <a:rPr lang="en-US" sz="6000" b="0" spc="-150" dirty="0" smtClean="0"/>
            </a:br>
            <a:r>
              <a:rPr lang="en-US" sz="6000" b="0" spc="-150" dirty="0"/>
              <a:t/>
            </a:r>
            <a:br>
              <a:rPr lang="en-US" sz="6000" b="0" spc="-150" dirty="0"/>
            </a:br>
            <a:r>
              <a:rPr lang="en-US" sz="6000" b="0" spc="-150" dirty="0" smtClean="0"/>
              <a:t>             </a:t>
            </a:r>
            <a:r>
              <a:rPr lang="en-US" sz="4000" b="0" spc="-150" dirty="0" smtClean="0"/>
              <a:t>BS-CS-VI</a:t>
            </a:r>
            <a:r>
              <a:rPr lang="en-US" sz="4000" b="0" spc="-150" dirty="0"/>
              <a:t/>
            </a:r>
            <a:br>
              <a:rPr lang="en-US" sz="4000" b="0" spc="-150" dirty="0"/>
            </a:br>
            <a:r>
              <a:rPr lang="en-US" sz="4000" b="0" spc="-150" dirty="0" smtClean="0"/>
              <a:t>           VVEEK-04 &amp; 05 Lectures</a:t>
            </a:r>
            <a:r>
              <a:rPr sz="4000" b="0" spc="-325" dirty="0" smtClean="0"/>
              <a:t> </a:t>
            </a:r>
            <a:endParaRPr sz="6000" b="0" spc="-50" dirty="0"/>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153670">
              <a:lnSpc>
                <a:spcPts val="1425"/>
              </a:lnSpc>
            </a:pPr>
            <a:fld id="{81D60167-4931-47E6-BA6A-407CBD079E47}" type="slidenum">
              <a:rPr spc="-50" dirty="0"/>
              <a:pPr marL="153670">
                <a:lnSpc>
                  <a:spcPts val="1425"/>
                </a:lnSpc>
              </a:pPr>
              <a:t>1</a:t>
            </a:fld>
            <a:endParaRPr spc="-50" dirty="0"/>
          </a:p>
        </p:txBody>
      </p:sp>
    </p:spTree>
    <p:extLst>
      <p:ext uri="{BB962C8B-B14F-4D97-AF65-F5344CB8AC3E}">
        <p14:creationId xmlns:p14="http://schemas.microsoft.com/office/powerpoint/2010/main" val="30165854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Providing Policy Support Documents</a:t>
            </a:r>
          </a:p>
        </p:txBody>
      </p:sp>
      <p:sp>
        <p:nvSpPr>
          <p:cNvPr id="3" name="Text Placeholder 2"/>
          <p:cNvSpPr>
            <a:spLocks noGrp="1"/>
          </p:cNvSpPr>
          <p:nvPr>
            <p:ph type="body" idx="1"/>
          </p:nvPr>
        </p:nvSpPr>
        <p:spPr>
          <a:xfrm>
            <a:off x="533400" y="1143000"/>
            <a:ext cx="10591800" cy="4231928"/>
          </a:xfrm>
        </p:spPr>
        <p:txBody>
          <a:bodyPr/>
          <a:lstStyle/>
          <a:p>
            <a:r>
              <a:rPr lang="en-US" sz="2500" dirty="0">
                <a:latin typeface="Times New Roman" panose="02020603050405020304" pitchFamily="18" charset="0"/>
                <a:cs typeface="Times New Roman" panose="02020603050405020304" pitchFamily="18" charset="0"/>
              </a:rPr>
              <a:t>Regulations: Laws passed by regulators and lawmakers </a:t>
            </a:r>
            <a:endParaRPr lang="en-US" sz="2500" dirty="0" smtClean="0">
              <a:latin typeface="Times New Roman" panose="02020603050405020304" pitchFamily="18" charset="0"/>
              <a:cs typeface="Times New Roman" panose="02020603050405020304" pitchFamily="18" charset="0"/>
            </a:endParaRPr>
          </a:p>
          <a:p>
            <a:endParaRPr lang="en-US" sz="2500" dirty="0" smtClean="0">
              <a:latin typeface="Times New Roman" panose="02020603050405020304" pitchFamily="18" charset="0"/>
              <a:cs typeface="Times New Roman" panose="02020603050405020304" pitchFamily="18" charset="0"/>
            </a:endParaRPr>
          </a:p>
          <a:p>
            <a:r>
              <a:rPr lang="en-US" sz="2500" dirty="0" smtClean="0">
                <a:latin typeface="Times New Roman" panose="02020603050405020304" pitchFamily="18" charset="0"/>
                <a:cs typeface="Times New Roman" panose="02020603050405020304" pitchFamily="18" charset="0"/>
              </a:rPr>
              <a:t>Standards </a:t>
            </a:r>
            <a:r>
              <a:rPr lang="en-US" sz="2500" dirty="0">
                <a:latin typeface="Times New Roman" panose="02020603050405020304" pitchFamily="18" charset="0"/>
                <a:cs typeface="Times New Roman" panose="02020603050405020304" pitchFamily="18" charset="0"/>
              </a:rPr>
              <a:t>and baselines: </a:t>
            </a:r>
            <a:r>
              <a:rPr lang="en-US" sz="2500" dirty="0" smtClean="0">
                <a:latin typeface="Times New Roman" panose="02020603050405020304" pitchFamily="18" charset="0"/>
                <a:cs typeface="Times New Roman" panose="02020603050405020304" pitchFamily="18" charset="0"/>
              </a:rPr>
              <a:t>Topic-specific </a:t>
            </a:r>
            <a:r>
              <a:rPr lang="en-US" sz="2500" dirty="0">
                <a:latin typeface="Times New Roman" panose="02020603050405020304" pitchFamily="18" charset="0"/>
                <a:cs typeface="Times New Roman" panose="02020603050405020304" pitchFamily="18" charset="0"/>
              </a:rPr>
              <a:t>(standards) and system-specific (baselines) </a:t>
            </a:r>
            <a:r>
              <a:rPr lang="en-US" sz="2500" dirty="0" smtClean="0">
                <a:latin typeface="Times New Roman" panose="02020603050405020304" pitchFamily="18" charset="0"/>
                <a:cs typeface="Times New Roman" panose="02020603050405020304" pitchFamily="18" charset="0"/>
              </a:rPr>
              <a:t>documents </a:t>
            </a:r>
            <a:r>
              <a:rPr lang="en-US" sz="2500" dirty="0">
                <a:latin typeface="Times New Roman" panose="02020603050405020304" pitchFamily="18" charset="0"/>
                <a:cs typeface="Times New Roman" panose="02020603050405020304" pitchFamily="18" charset="0"/>
              </a:rPr>
              <a:t>that describe overall requirements for security </a:t>
            </a:r>
            <a:endParaRPr lang="en-US" sz="2500" dirty="0" smtClean="0">
              <a:latin typeface="Times New Roman" panose="02020603050405020304" pitchFamily="18" charset="0"/>
              <a:cs typeface="Times New Roman" panose="02020603050405020304" pitchFamily="18" charset="0"/>
            </a:endParaRPr>
          </a:p>
          <a:p>
            <a:endParaRPr lang="en-US" sz="2500" dirty="0">
              <a:latin typeface="Times New Roman" panose="02020603050405020304" pitchFamily="18" charset="0"/>
              <a:cs typeface="Times New Roman" panose="02020603050405020304" pitchFamily="18" charset="0"/>
            </a:endParaRPr>
          </a:p>
          <a:p>
            <a:r>
              <a:rPr lang="en-US" sz="2500" dirty="0" smtClean="0">
                <a:latin typeface="Times New Roman" panose="02020603050405020304" pitchFamily="18" charset="0"/>
                <a:cs typeface="Times New Roman" panose="02020603050405020304" pitchFamily="18" charset="0"/>
              </a:rPr>
              <a:t>Guidelines</a:t>
            </a:r>
            <a:r>
              <a:rPr lang="en-US" sz="2500" dirty="0">
                <a:latin typeface="Times New Roman" panose="02020603050405020304" pitchFamily="18" charset="0"/>
                <a:cs typeface="Times New Roman" panose="02020603050405020304" pitchFamily="18" charset="0"/>
              </a:rPr>
              <a:t>: Documentation that aids in compliance with standard considerations, hints, tips, and best practices in implementation </a:t>
            </a:r>
            <a:endParaRPr lang="en-US" sz="2500" dirty="0" smtClean="0">
              <a:latin typeface="Times New Roman" panose="02020603050405020304" pitchFamily="18" charset="0"/>
              <a:cs typeface="Times New Roman" panose="02020603050405020304" pitchFamily="18" charset="0"/>
            </a:endParaRPr>
          </a:p>
          <a:p>
            <a:endParaRPr lang="en-US" sz="2500" dirty="0">
              <a:latin typeface="Times New Roman" panose="02020603050405020304" pitchFamily="18" charset="0"/>
              <a:cs typeface="Times New Roman" panose="02020603050405020304" pitchFamily="18" charset="0"/>
            </a:endParaRPr>
          </a:p>
          <a:p>
            <a:endParaRPr lang="en-US" sz="2500" dirty="0" smtClean="0">
              <a:latin typeface="Times New Roman" panose="02020603050405020304" pitchFamily="18" charset="0"/>
              <a:cs typeface="Times New Roman" panose="02020603050405020304" pitchFamily="18" charset="0"/>
            </a:endParaRPr>
          </a:p>
          <a:p>
            <a:r>
              <a:rPr lang="en-US" sz="2500" dirty="0" smtClean="0">
                <a:latin typeface="Times New Roman" panose="02020603050405020304" pitchFamily="18" charset="0"/>
                <a:cs typeface="Times New Roman" panose="02020603050405020304" pitchFamily="18" charset="0"/>
              </a:rPr>
              <a:t>Procedures</a:t>
            </a:r>
            <a:r>
              <a:rPr lang="en-US" sz="2500" dirty="0">
                <a:latin typeface="Times New Roman" panose="02020603050405020304" pitchFamily="18" charset="0"/>
                <a:cs typeface="Times New Roman" panose="02020603050405020304" pitchFamily="18" charset="0"/>
              </a:rPr>
              <a:t>: Step-by-step instructions on how to perform a specific security activity (configure a firewall, install an operating system, and others</a:t>
            </a:r>
          </a:p>
        </p:txBody>
      </p:sp>
    </p:spTree>
    <p:extLst>
      <p:ext uri="{BB962C8B-B14F-4D97-AF65-F5344CB8AC3E}">
        <p14:creationId xmlns:p14="http://schemas.microsoft.com/office/powerpoint/2010/main" val="12739663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4509"/>
            <a:ext cx="10591800" cy="492443"/>
          </a:xfrm>
        </p:spPr>
        <p:txBody>
          <a:bodyPr/>
          <a:lstStyle/>
          <a:p>
            <a:r>
              <a:rPr lang="en-US" sz="3200" dirty="0"/>
              <a:t>Suggested Standards Taxonomy</a:t>
            </a:r>
            <a:endParaRPr lang="en-US" dirty="0"/>
          </a:p>
        </p:txBody>
      </p:sp>
      <p:sp>
        <p:nvSpPr>
          <p:cNvPr id="3" name="Text Placeholder 2"/>
          <p:cNvSpPr>
            <a:spLocks noGrp="1"/>
          </p:cNvSpPr>
          <p:nvPr>
            <p:ph type="body" idx="1"/>
          </p:nvPr>
        </p:nvSpPr>
        <p:spPr>
          <a:xfrm>
            <a:off x="533400" y="1143000"/>
            <a:ext cx="10591800" cy="3877985"/>
          </a:xfrm>
        </p:spPr>
        <p:txBody>
          <a:bodyPr/>
          <a:lstStyle/>
          <a:p>
            <a:r>
              <a:rPr lang="en-US" sz="2800" dirty="0" smtClean="0">
                <a:latin typeface="Times New Roman" panose="02020603050405020304" pitchFamily="18" charset="0"/>
                <a:cs typeface="Times New Roman" panose="02020603050405020304" pitchFamily="18" charset="0"/>
              </a:rPr>
              <a:t>Standards </a:t>
            </a:r>
            <a:r>
              <a:rPr lang="en-US" sz="2800" dirty="0">
                <a:latin typeface="Times New Roman" panose="02020603050405020304" pitchFamily="18" charset="0"/>
                <a:cs typeface="Times New Roman" panose="02020603050405020304" pitchFamily="18" charset="0"/>
              </a:rPr>
              <a:t>are formal written documents that describe several security concepts that are fundamental to all successful programmes. </a:t>
            </a:r>
            <a:endParaRPr lang="en-US" sz="2800" dirty="0" smtClean="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The </a:t>
            </a:r>
            <a:r>
              <a:rPr lang="en-US" sz="2800" dirty="0">
                <a:latin typeface="Times New Roman" panose="02020603050405020304" pitchFamily="18" charset="0"/>
                <a:cs typeface="Times New Roman" panose="02020603050405020304" pitchFamily="18" charset="0"/>
              </a:rPr>
              <a:t>highest level includes the following: </a:t>
            </a:r>
            <a:endParaRPr lang="en-US" sz="2800" dirty="0" smtClean="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Asset </a:t>
            </a:r>
            <a:r>
              <a:rPr lang="en-US" sz="2800" dirty="0">
                <a:latin typeface="Times New Roman" panose="02020603050405020304" pitchFamily="18" charset="0"/>
                <a:cs typeface="Times New Roman" panose="02020603050405020304" pitchFamily="18" charset="0"/>
              </a:rPr>
              <a:t>and data classification </a:t>
            </a:r>
            <a:endParaRPr lang="en-US" sz="2800" dirty="0" smtClean="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Separation </a:t>
            </a:r>
            <a:r>
              <a:rPr lang="en-US" sz="2800" dirty="0">
                <a:latin typeface="Times New Roman" panose="02020603050405020304" pitchFamily="18" charset="0"/>
                <a:cs typeface="Times New Roman" panose="02020603050405020304" pitchFamily="18" charset="0"/>
              </a:rPr>
              <a:t>of duties </a:t>
            </a:r>
            <a:endParaRPr lang="en-US" sz="2800" dirty="0" smtClean="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Pre-employment </a:t>
            </a:r>
            <a:r>
              <a:rPr lang="en-US" sz="2800" dirty="0">
                <a:latin typeface="Times New Roman" panose="02020603050405020304" pitchFamily="18" charset="0"/>
                <a:cs typeface="Times New Roman" panose="02020603050405020304" pitchFamily="18" charset="0"/>
              </a:rPr>
              <a:t>hiring practices </a:t>
            </a:r>
            <a:endParaRPr lang="en-US" sz="2800" dirty="0" smtClean="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Risk </a:t>
            </a:r>
            <a:r>
              <a:rPr lang="en-US" sz="2800" dirty="0">
                <a:latin typeface="Times New Roman" panose="02020603050405020304" pitchFamily="18" charset="0"/>
                <a:cs typeface="Times New Roman" panose="02020603050405020304" pitchFamily="18" charset="0"/>
              </a:rPr>
              <a:t>analysis and management </a:t>
            </a:r>
            <a:endParaRPr lang="en-US" sz="2800" dirty="0" smtClean="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Education</a:t>
            </a:r>
            <a:r>
              <a:rPr lang="en-US" sz="2800" dirty="0">
                <a:latin typeface="Times New Roman" panose="02020603050405020304" pitchFamily="18" charset="0"/>
                <a:cs typeface="Times New Roman" panose="02020603050405020304" pitchFamily="18" charset="0"/>
              </a:rPr>
              <a:t>, awareness, and training</a:t>
            </a:r>
            <a:endParaRPr lang="en-US"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904156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Activity</a:t>
            </a:r>
            <a:endParaRPr lang="en-US" dirty="0"/>
          </a:p>
        </p:txBody>
      </p:sp>
      <p:sp>
        <p:nvSpPr>
          <p:cNvPr id="3" name="Text Placeholder 2"/>
          <p:cNvSpPr>
            <a:spLocks noGrp="1"/>
          </p:cNvSpPr>
          <p:nvPr>
            <p:ph type="body" idx="1"/>
          </p:nvPr>
        </p:nvSpPr>
        <p:spPr>
          <a:xfrm>
            <a:off x="685800" y="1828800"/>
            <a:ext cx="10591800" cy="923330"/>
          </a:xfrm>
        </p:spPr>
        <p:txBody>
          <a:bodyPr/>
          <a:lstStyle/>
          <a:p>
            <a:r>
              <a:rPr lang="en-US" dirty="0" smtClean="0"/>
              <a:t>Take a Real Time Example of ORGANIZATION and form/suggest the policy related.</a:t>
            </a:r>
            <a:endParaRPr lang="en-US" dirty="0"/>
          </a:p>
        </p:txBody>
      </p:sp>
    </p:spTree>
    <p:extLst>
      <p:ext uri="{BB962C8B-B14F-4D97-AF65-F5344CB8AC3E}">
        <p14:creationId xmlns:p14="http://schemas.microsoft.com/office/powerpoint/2010/main" val="27522235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47071" t="27083" r="23646" b="29167"/>
          <a:stretch/>
        </p:blipFill>
        <p:spPr>
          <a:xfrm>
            <a:off x="1524000" y="990600"/>
            <a:ext cx="9220200" cy="5410200"/>
          </a:xfrm>
          <a:prstGeom prst="rect">
            <a:avLst/>
          </a:prstGeom>
        </p:spPr>
      </p:pic>
    </p:spTree>
    <p:extLst>
      <p:ext uri="{BB962C8B-B14F-4D97-AF65-F5344CB8AC3E}">
        <p14:creationId xmlns:p14="http://schemas.microsoft.com/office/powerpoint/2010/main" val="1989709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42972" t="26042" r="18960" b="16667"/>
          <a:stretch/>
        </p:blipFill>
        <p:spPr>
          <a:xfrm>
            <a:off x="1905000" y="990600"/>
            <a:ext cx="8610600" cy="5257800"/>
          </a:xfrm>
          <a:prstGeom prst="rect">
            <a:avLst/>
          </a:prstGeom>
        </p:spPr>
      </p:pic>
    </p:spTree>
    <p:extLst>
      <p:ext uri="{BB962C8B-B14F-4D97-AF65-F5344CB8AC3E}">
        <p14:creationId xmlns:p14="http://schemas.microsoft.com/office/powerpoint/2010/main" val="35702639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40629" t="23959" r="11348" b="11458"/>
          <a:stretch/>
        </p:blipFill>
        <p:spPr>
          <a:xfrm>
            <a:off x="1981200" y="990600"/>
            <a:ext cx="8763000" cy="5410200"/>
          </a:xfrm>
          <a:prstGeom prst="rect">
            <a:avLst/>
          </a:prstGeom>
        </p:spPr>
      </p:pic>
    </p:spTree>
    <p:extLst>
      <p:ext uri="{BB962C8B-B14F-4D97-AF65-F5344CB8AC3E}">
        <p14:creationId xmlns:p14="http://schemas.microsoft.com/office/powerpoint/2010/main" val="21831574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40630" t="28125" r="10176" b="15625"/>
          <a:stretch/>
        </p:blipFill>
        <p:spPr>
          <a:xfrm>
            <a:off x="1676400" y="990600"/>
            <a:ext cx="8991600" cy="5105400"/>
          </a:xfrm>
          <a:prstGeom prst="rect">
            <a:avLst/>
          </a:prstGeom>
        </p:spPr>
      </p:pic>
    </p:spTree>
    <p:extLst>
      <p:ext uri="{BB962C8B-B14F-4D97-AF65-F5344CB8AC3E}">
        <p14:creationId xmlns:p14="http://schemas.microsoft.com/office/powerpoint/2010/main" val="28674958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43557" t="37500" r="20132" b="14583"/>
          <a:stretch/>
        </p:blipFill>
        <p:spPr>
          <a:xfrm>
            <a:off x="1905000" y="990600"/>
            <a:ext cx="8839200" cy="5334000"/>
          </a:xfrm>
          <a:prstGeom prst="rect">
            <a:avLst/>
          </a:prstGeom>
        </p:spPr>
      </p:pic>
    </p:spTree>
    <p:extLst>
      <p:ext uri="{BB962C8B-B14F-4D97-AF65-F5344CB8AC3E}">
        <p14:creationId xmlns:p14="http://schemas.microsoft.com/office/powerpoint/2010/main" val="4937684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45315" t="25000" r="18960" b="22917"/>
          <a:stretch/>
        </p:blipFill>
        <p:spPr>
          <a:xfrm>
            <a:off x="2057400" y="990600"/>
            <a:ext cx="7924800" cy="5334000"/>
          </a:xfrm>
          <a:prstGeom prst="rect">
            <a:avLst/>
          </a:prstGeom>
        </p:spPr>
      </p:pic>
    </p:spTree>
    <p:extLst>
      <p:ext uri="{BB962C8B-B14F-4D97-AF65-F5344CB8AC3E}">
        <p14:creationId xmlns:p14="http://schemas.microsoft.com/office/powerpoint/2010/main" val="42809615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44143" t="28125" r="16618" b="20834"/>
          <a:stretch/>
        </p:blipFill>
        <p:spPr>
          <a:xfrm>
            <a:off x="1600200" y="1066800"/>
            <a:ext cx="8991600" cy="5181600"/>
          </a:xfrm>
          <a:prstGeom prst="rect">
            <a:avLst/>
          </a:prstGeom>
        </p:spPr>
      </p:pic>
    </p:spTree>
    <p:extLst>
      <p:ext uri="{BB962C8B-B14F-4D97-AF65-F5344CB8AC3E}">
        <p14:creationId xmlns:p14="http://schemas.microsoft.com/office/powerpoint/2010/main" val="26836219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 Policies Importance </a:t>
            </a:r>
            <a:endParaRPr lang="en-US" dirty="0"/>
          </a:p>
        </p:txBody>
      </p:sp>
      <p:sp>
        <p:nvSpPr>
          <p:cNvPr id="3" name="Text Placeholder 2"/>
          <p:cNvSpPr>
            <a:spLocks noGrp="1"/>
          </p:cNvSpPr>
          <p:nvPr>
            <p:ph type="body" idx="1"/>
          </p:nvPr>
        </p:nvSpPr>
        <p:spPr>
          <a:xfrm>
            <a:off x="685800" y="1828800"/>
            <a:ext cx="10896600" cy="4308872"/>
          </a:xfrm>
        </p:spPr>
        <p:txBody>
          <a:bodyPr/>
          <a:lstStyle/>
          <a:p>
            <a:pPr algn="just"/>
            <a:r>
              <a:rPr lang="en-US" sz="2800" dirty="0">
                <a:latin typeface="Times New Roman" panose="02020603050405020304" pitchFamily="18" charset="0"/>
                <a:cs typeface="Times New Roman" panose="02020603050405020304" pitchFamily="18" charset="0"/>
              </a:rPr>
              <a:t>Policies are the most crucial element in a corporate information security infrastructure and must be considered long before security technology is acquired and deployed. </a:t>
            </a:r>
            <a:endParaRPr lang="en-US" sz="2800" dirty="0" smtClean="0">
              <a:latin typeface="Times New Roman" panose="02020603050405020304" pitchFamily="18" charset="0"/>
              <a:cs typeface="Times New Roman" panose="02020603050405020304" pitchFamily="18" charset="0"/>
            </a:endParaRPr>
          </a:p>
          <a:p>
            <a:pPr algn="just"/>
            <a:endParaRPr lang="en-US" sz="2800" dirty="0">
              <a:latin typeface="Times New Roman" panose="02020603050405020304" pitchFamily="18" charset="0"/>
              <a:cs typeface="Times New Roman" panose="02020603050405020304" pitchFamily="18" charset="0"/>
            </a:endParaRPr>
          </a:p>
          <a:p>
            <a:pPr algn="just"/>
            <a:r>
              <a:rPr lang="en-US" sz="2800" dirty="0" smtClean="0">
                <a:latin typeface="Times New Roman" panose="02020603050405020304" pitchFamily="18" charset="0"/>
                <a:cs typeface="Times New Roman" panose="02020603050405020304" pitchFamily="18" charset="0"/>
              </a:rPr>
              <a:t>Security </a:t>
            </a:r>
            <a:r>
              <a:rPr lang="en-US" sz="2800" dirty="0">
                <a:latin typeface="Times New Roman" panose="02020603050405020304" pitchFamily="18" charset="0"/>
                <a:cs typeface="Times New Roman" panose="02020603050405020304" pitchFamily="18" charset="0"/>
              </a:rPr>
              <a:t>industry expert Marcus </a:t>
            </a:r>
            <a:r>
              <a:rPr lang="en-US" sz="2800" dirty="0" err="1">
                <a:latin typeface="Times New Roman" panose="02020603050405020304" pitchFamily="18" charset="0"/>
                <a:cs typeface="Times New Roman" panose="02020603050405020304" pitchFamily="18" charset="0"/>
              </a:rPr>
              <a:t>Ranum</a:t>
            </a:r>
            <a:r>
              <a:rPr lang="en-US" sz="2800" dirty="0">
                <a:latin typeface="Times New Roman" panose="02020603050405020304" pitchFamily="18" charset="0"/>
                <a:cs typeface="Times New Roman" panose="02020603050405020304" pitchFamily="18" charset="0"/>
              </a:rPr>
              <a:t> explains: “If you haven’t got a security policy, you haven’t got a firewall</a:t>
            </a:r>
            <a:r>
              <a:rPr lang="en-US" sz="2800" dirty="0" smtClean="0">
                <a:latin typeface="Times New Roman" panose="02020603050405020304" pitchFamily="18" charset="0"/>
                <a:cs typeface="Times New Roman" panose="02020603050405020304" pitchFamily="18" charset="0"/>
              </a:rPr>
              <a:t>.</a:t>
            </a:r>
          </a:p>
          <a:p>
            <a:pPr algn="just"/>
            <a:endParaRPr lang="en-US" sz="2800" dirty="0">
              <a:latin typeface="Times New Roman" panose="02020603050405020304" pitchFamily="18" charset="0"/>
              <a:cs typeface="Times New Roman" panose="02020603050405020304" pitchFamily="18" charset="0"/>
            </a:endParaRPr>
          </a:p>
          <a:p>
            <a:pPr algn="just"/>
            <a:r>
              <a:rPr lang="en-US" sz="2800" dirty="0" smtClean="0">
                <a:latin typeface="Times New Roman" panose="02020603050405020304" pitchFamily="18" charset="0"/>
                <a:cs typeface="Times New Roman" panose="02020603050405020304" pitchFamily="18" charset="0"/>
              </a:rPr>
              <a:t>Instead</a:t>
            </a:r>
            <a:r>
              <a:rPr lang="en-US" sz="2800" dirty="0">
                <a:latin typeface="Times New Roman" panose="02020603050405020304" pitchFamily="18" charset="0"/>
                <a:cs typeface="Times New Roman" panose="02020603050405020304" pitchFamily="18" charset="0"/>
              </a:rPr>
              <a:t>, you’ve got a thing that’s sort of doing something, but you don’t know what it’s trying to do because no one has told you what it should do” (</a:t>
            </a:r>
            <a:r>
              <a:rPr lang="en-US" sz="2800" dirty="0" err="1">
                <a:latin typeface="Times New Roman" panose="02020603050405020304" pitchFamily="18" charset="0"/>
                <a:cs typeface="Times New Roman" panose="02020603050405020304" pitchFamily="18" charset="0"/>
              </a:rPr>
              <a:t>Ranum</a:t>
            </a:r>
            <a:r>
              <a:rPr lang="en-US" sz="2800" dirty="0">
                <a:latin typeface="Times New Roman" panose="02020603050405020304" pitchFamily="18" charset="0"/>
                <a:cs typeface="Times New Roman" panose="02020603050405020304" pitchFamily="18" charset="0"/>
              </a:rPr>
              <a:t>, 2003).</a:t>
            </a:r>
          </a:p>
        </p:txBody>
      </p:sp>
    </p:spTree>
    <p:extLst>
      <p:ext uri="{BB962C8B-B14F-4D97-AF65-F5344CB8AC3E}">
        <p14:creationId xmlns:p14="http://schemas.microsoft.com/office/powerpoint/2010/main" val="17834584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381000"/>
            <a:ext cx="2967479" cy="369332"/>
          </a:xfrm>
          <a:prstGeom prst="rect">
            <a:avLst/>
          </a:prstGeom>
        </p:spPr>
        <p:txBody>
          <a:bodyPr wrap="none">
            <a:spAutoFit/>
          </a:bodyPr>
          <a:lstStyle/>
          <a:p>
            <a:r>
              <a:rPr lang="en-US" dirty="0" smtClean="0"/>
              <a:t>Ethical Decision Evaluation</a:t>
            </a:r>
            <a:endParaRPr lang="en-US" dirty="0"/>
          </a:p>
        </p:txBody>
      </p:sp>
      <p:sp>
        <p:nvSpPr>
          <p:cNvPr id="3" name="Rectangle 2"/>
          <p:cNvSpPr/>
          <p:nvPr/>
        </p:nvSpPr>
        <p:spPr>
          <a:xfrm>
            <a:off x="148079" y="1219200"/>
            <a:ext cx="11586722" cy="4524315"/>
          </a:xfrm>
          <a:prstGeom prst="rect">
            <a:avLst/>
          </a:prstGeom>
        </p:spPr>
        <p:txBody>
          <a:bodyPr wrap="square">
            <a:spAutoFit/>
          </a:bodyPr>
          <a:lstStyle/>
          <a:p>
            <a:r>
              <a:rPr lang="en-US" dirty="0" smtClean="0"/>
              <a:t>A scientist developed a theory that required proof through the construction of a computer model. He hired a computer programmer to build the model, and the theory was shown to be correct. The scientist won several awards for the development of the theory, but he never acknowledged the contribution of the computer programmer.</a:t>
            </a:r>
          </a:p>
          <a:p>
            <a:endParaRPr lang="en-US" dirty="0"/>
          </a:p>
          <a:p>
            <a:endParaRPr lang="en-US" dirty="0" smtClean="0"/>
          </a:p>
          <a:p>
            <a:endParaRPr lang="en-US" dirty="0"/>
          </a:p>
          <a:p>
            <a:endParaRPr lang="en-US" dirty="0" smtClean="0"/>
          </a:p>
          <a:p>
            <a:endParaRPr lang="en-US" dirty="0" smtClean="0"/>
          </a:p>
          <a:p>
            <a:r>
              <a:rPr lang="en-US" dirty="0" smtClean="0"/>
              <a:t>The owner of a small business needed a computer-based accounting system. One day, he identified the various inputs and outputs he felt were required to satisfy his needs. Then he showed his design to a computer programmer and asked the programmer if she could implement such a system. The programmer knew she could implement the system because she had developed much more sophisticated systems in the past. In fact, she thought this design was rather crude and would soon need several major revisions. But she didn’t say anything about her thoughts, because the business owner didn’t ask, and she hoped she might be hired to implement the needed revisions.</a:t>
            </a:r>
            <a:endParaRPr lang="en-US" dirty="0"/>
          </a:p>
        </p:txBody>
      </p:sp>
    </p:spTree>
    <p:extLst>
      <p:ext uri="{BB962C8B-B14F-4D97-AF65-F5344CB8AC3E}">
        <p14:creationId xmlns:p14="http://schemas.microsoft.com/office/powerpoint/2010/main" val="42467492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4509"/>
            <a:ext cx="10591800" cy="892552"/>
          </a:xfrm>
        </p:spPr>
        <p:txBody>
          <a:bodyPr/>
          <a:lstStyle/>
          <a:p>
            <a:r>
              <a:rPr lang="en-US" b="1" dirty="0"/>
              <a:t>Risk Management in Information Security</a:t>
            </a:r>
            <a:br>
              <a:rPr lang="en-US" b="1" dirty="0"/>
            </a:br>
            <a:endParaRPr lang="en-US" dirty="0"/>
          </a:p>
        </p:txBody>
      </p:sp>
      <p:sp>
        <p:nvSpPr>
          <p:cNvPr id="3" name="Text Placeholder 2"/>
          <p:cNvSpPr>
            <a:spLocks noGrp="1"/>
          </p:cNvSpPr>
          <p:nvPr>
            <p:ph type="body" idx="1"/>
          </p:nvPr>
        </p:nvSpPr>
        <p:spPr>
          <a:xfrm>
            <a:off x="457200" y="1117060"/>
            <a:ext cx="11353800" cy="5170646"/>
          </a:xfrm>
        </p:spPr>
        <p:txBody>
          <a:bodyPr/>
          <a:lstStyle/>
          <a:p>
            <a:r>
              <a:rPr lang="en-US" sz="2400" b="1" dirty="0" smtClean="0">
                <a:latin typeface="Times New Roman" panose="02020603050405020304" pitchFamily="18" charset="0"/>
                <a:cs typeface="Times New Roman" panose="02020603050405020304" pitchFamily="18" charset="0"/>
              </a:rPr>
              <a:t>Risk </a:t>
            </a:r>
            <a:r>
              <a:rPr lang="en-US" sz="2400" b="1" dirty="0">
                <a:latin typeface="Times New Roman" panose="02020603050405020304" pitchFamily="18" charset="0"/>
                <a:cs typeface="Times New Roman" panose="02020603050405020304" pitchFamily="18" charset="0"/>
              </a:rPr>
              <a:t>Management</a:t>
            </a:r>
            <a:r>
              <a:rPr lang="en-US" sz="2400" dirty="0">
                <a:latin typeface="Times New Roman" panose="02020603050405020304" pitchFamily="18" charset="0"/>
                <a:cs typeface="Times New Roman" panose="02020603050405020304" pitchFamily="18" charset="0"/>
              </a:rPr>
              <a:t> is the process of </a:t>
            </a:r>
            <a:r>
              <a:rPr lang="en-US" sz="2400" b="1" dirty="0">
                <a:latin typeface="Times New Roman" panose="02020603050405020304" pitchFamily="18" charset="0"/>
                <a:cs typeface="Times New Roman" panose="02020603050405020304" pitchFamily="18" charset="0"/>
              </a:rPr>
              <a:t>identifying, assessing, and controlling threats</a:t>
            </a:r>
            <a:r>
              <a:rPr lang="en-US" sz="2400" dirty="0">
                <a:latin typeface="Times New Roman" panose="02020603050405020304" pitchFamily="18" charset="0"/>
                <a:cs typeface="Times New Roman" panose="02020603050405020304" pitchFamily="18" charset="0"/>
              </a:rPr>
              <a:t> to an organization’s data, systems, and operations. It helps businesses </a:t>
            </a:r>
            <a:r>
              <a:rPr lang="en-US" sz="2400" b="1" dirty="0">
                <a:latin typeface="Times New Roman" panose="02020603050405020304" pitchFamily="18" charset="0"/>
                <a:cs typeface="Times New Roman" panose="02020603050405020304" pitchFamily="18" charset="0"/>
              </a:rPr>
              <a:t>minimize potential losses</a:t>
            </a:r>
            <a:r>
              <a:rPr lang="en-US" sz="2400" dirty="0">
                <a:latin typeface="Times New Roman" panose="02020603050405020304" pitchFamily="18" charset="0"/>
                <a:cs typeface="Times New Roman" panose="02020603050405020304" pitchFamily="18" charset="0"/>
              </a:rPr>
              <a:t> and </a:t>
            </a:r>
            <a:r>
              <a:rPr lang="en-US" sz="2400" b="1" dirty="0">
                <a:latin typeface="Times New Roman" panose="02020603050405020304" pitchFamily="18" charset="0"/>
                <a:cs typeface="Times New Roman" panose="02020603050405020304" pitchFamily="18" charset="0"/>
              </a:rPr>
              <a:t>improve security</a:t>
            </a:r>
            <a:r>
              <a:rPr lang="en-US" sz="2400" dirty="0" smtClean="0">
                <a:latin typeface="Times New Roman" panose="02020603050405020304" pitchFamily="18" charset="0"/>
                <a:cs typeface="Times New Roman" panose="02020603050405020304" pitchFamily="18" charset="0"/>
              </a:rPr>
              <a:t>.</a:t>
            </a:r>
          </a:p>
          <a:p>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Identification (Recognizing Risks)</a:t>
            </a:r>
          </a:p>
          <a:p>
            <a:r>
              <a:rPr lang="en-US" sz="2400" dirty="0">
                <a:latin typeface="Times New Roman" panose="02020603050405020304" pitchFamily="18" charset="0"/>
                <a:cs typeface="Times New Roman" panose="02020603050405020304" pitchFamily="18" charset="0"/>
              </a:rPr>
              <a:t>The first step is to </a:t>
            </a:r>
            <a:r>
              <a:rPr lang="en-US" sz="2400" b="1" dirty="0">
                <a:latin typeface="Times New Roman" panose="02020603050405020304" pitchFamily="18" charset="0"/>
                <a:cs typeface="Times New Roman" panose="02020603050405020304" pitchFamily="18" charset="0"/>
              </a:rPr>
              <a:t>identify risks</a:t>
            </a:r>
            <a:r>
              <a:rPr lang="en-US" sz="2400" dirty="0">
                <a:latin typeface="Times New Roman" panose="02020603050405020304" pitchFamily="18" charset="0"/>
                <a:cs typeface="Times New Roman" panose="02020603050405020304" pitchFamily="18" charset="0"/>
              </a:rPr>
              <a:t> that could harm the organization’s information security.</a:t>
            </a:r>
          </a:p>
          <a:p>
            <a:r>
              <a:rPr lang="en-US" sz="2400" dirty="0">
                <a:solidFill>
                  <a:srgbClr val="FF0000"/>
                </a:solidFill>
                <a:latin typeface="Times New Roman" panose="02020603050405020304" pitchFamily="18" charset="0"/>
                <a:cs typeface="Times New Roman" panose="02020603050405020304" pitchFamily="18" charset="0"/>
              </a:rPr>
              <a:t>📌 </a:t>
            </a:r>
            <a:r>
              <a:rPr lang="en-US" sz="2400" b="1" dirty="0">
                <a:solidFill>
                  <a:srgbClr val="FF0000"/>
                </a:solidFill>
                <a:latin typeface="Times New Roman" panose="02020603050405020304" pitchFamily="18" charset="0"/>
                <a:cs typeface="Times New Roman" panose="02020603050405020304" pitchFamily="18" charset="0"/>
              </a:rPr>
              <a:t>Common Risks:</a:t>
            </a: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Cyber Attacks</a:t>
            </a:r>
            <a:r>
              <a:rPr lang="en-US" sz="2400" dirty="0">
                <a:latin typeface="Times New Roman" panose="02020603050405020304" pitchFamily="18" charset="0"/>
                <a:cs typeface="Times New Roman" panose="02020603050405020304" pitchFamily="18" charset="0"/>
              </a:rPr>
              <a:t> – Hacking, phishing, malware.</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Data Breaches</a:t>
            </a:r>
            <a:r>
              <a:rPr lang="en-US" sz="2400" dirty="0">
                <a:latin typeface="Times New Roman" panose="02020603050405020304" pitchFamily="18" charset="0"/>
                <a:cs typeface="Times New Roman" panose="02020603050405020304" pitchFamily="18" charset="0"/>
              </a:rPr>
              <a:t> – Unauthorized access to sensitive data.</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Human Errors</a:t>
            </a:r>
            <a:r>
              <a:rPr lang="en-US" sz="2400" dirty="0">
                <a:latin typeface="Times New Roman" panose="02020603050405020304" pitchFamily="18" charset="0"/>
                <a:cs typeface="Times New Roman" panose="02020603050405020304" pitchFamily="18" charset="0"/>
              </a:rPr>
              <a:t> – Accidental deletion, weak passwords.</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System Failures</a:t>
            </a:r>
            <a:r>
              <a:rPr lang="en-US" sz="2400" dirty="0">
                <a:latin typeface="Times New Roman" panose="02020603050405020304" pitchFamily="18" charset="0"/>
                <a:cs typeface="Times New Roman" panose="02020603050405020304" pitchFamily="18" charset="0"/>
              </a:rPr>
              <a:t> – Hardware crashes, network downtime.</a:t>
            </a:r>
          </a:p>
          <a:p>
            <a:r>
              <a:rPr lang="en-US" sz="2400" dirty="0">
                <a:solidFill>
                  <a:srgbClr val="FF0000"/>
                </a:solidFill>
                <a:latin typeface="Times New Roman" panose="02020603050405020304" pitchFamily="18" charset="0"/>
                <a:cs typeface="Times New Roman" panose="02020603050405020304" pitchFamily="18" charset="0"/>
              </a:rPr>
              <a:t>🔹 </a:t>
            </a:r>
            <a:r>
              <a:rPr lang="en-US" sz="2400" b="1" dirty="0">
                <a:solidFill>
                  <a:srgbClr val="FF0000"/>
                </a:solidFill>
                <a:latin typeface="Times New Roman" panose="02020603050405020304" pitchFamily="18" charset="0"/>
                <a:cs typeface="Times New Roman" panose="02020603050405020304" pitchFamily="18" charset="0"/>
              </a:rPr>
              <a:t>Example:</a:t>
            </a: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A company storing customer credit card data must identify risks like </a:t>
            </a:r>
            <a:r>
              <a:rPr lang="en-US" sz="2400" b="1" dirty="0">
                <a:latin typeface="Times New Roman" panose="02020603050405020304" pitchFamily="18" charset="0"/>
                <a:cs typeface="Times New Roman" panose="02020603050405020304" pitchFamily="18" charset="0"/>
              </a:rPr>
              <a:t>hacker attacks or insider threats</a:t>
            </a:r>
            <a:r>
              <a:rPr lang="en-US" sz="2400" dirty="0" smtClean="0">
                <a:latin typeface="Times New Roman" panose="02020603050405020304" pitchFamily="18" charset="0"/>
                <a:cs typeface="Times New Roman" panose="02020603050405020304" pitchFamily="18" charset="0"/>
              </a:rPr>
              <a:t>.</a:t>
            </a:r>
            <a:endParaRPr lang="en-US" dirty="0"/>
          </a:p>
        </p:txBody>
      </p:sp>
    </p:spTree>
    <p:extLst>
      <p:ext uri="{BB962C8B-B14F-4D97-AF65-F5344CB8AC3E}">
        <p14:creationId xmlns:p14="http://schemas.microsoft.com/office/powerpoint/2010/main" val="31484235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4509"/>
            <a:ext cx="10591800" cy="492443"/>
          </a:xfrm>
        </p:spPr>
        <p:txBody>
          <a:bodyPr/>
          <a:lstStyle/>
          <a:p>
            <a:r>
              <a:rPr lang="en-US" sz="3200" dirty="0">
                <a:latin typeface="Times New Roman" panose="02020603050405020304" pitchFamily="18" charset="0"/>
                <a:cs typeface="Times New Roman" panose="02020603050405020304" pitchFamily="18" charset="0"/>
              </a:rPr>
              <a:t>Risk Analysis and Management</a:t>
            </a:r>
            <a:endParaRPr lang="en-US" dirty="0"/>
          </a:p>
        </p:txBody>
      </p:sp>
      <p:sp>
        <p:nvSpPr>
          <p:cNvPr id="3" name="Text Placeholder 2"/>
          <p:cNvSpPr>
            <a:spLocks noGrp="1"/>
          </p:cNvSpPr>
          <p:nvPr>
            <p:ph type="body" idx="1"/>
          </p:nvPr>
        </p:nvSpPr>
        <p:spPr>
          <a:xfrm>
            <a:off x="685800" y="1828800"/>
            <a:ext cx="10591800" cy="4308872"/>
          </a:xfrm>
        </p:spPr>
        <p:txBody>
          <a:bodyPr/>
          <a:lstStyle/>
          <a:p>
            <a:r>
              <a:rPr lang="en-US" sz="2800" dirty="0" smtClean="0">
                <a:latin typeface="Times New Roman" panose="02020603050405020304" pitchFamily="18" charset="0"/>
                <a:cs typeface="Times New Roman" panose="02020603050405020304" pitchFamily="18" charset="0"/>
              </a:rPr>
              <a:t>Security </a:t>
            </a:r>
            <a:r>
              <a:rPr lang="en-US" sz="2800" dirty="0">
                <a:latin typeface="Times New Roman" panose="02020603050405020304" pitchFamily="18" charset="0"/>
                <a:cs typeface="Times New Roman" panose="02020603050405020304" pitchFamily="18" charset="0"/>
              </a:rPr>
              <a:t>in any system should be in proportion to the risk under which it operates. </a:t>
            </a:r>
            <a:endParaRPr lang="en-US" sz="2800" dirty="0" smtClean="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r>
              <a:rPr lang="en-US" sz="2800" dirty="0" smtClean="0">
                <a:latin typeface="Times New Roman" panose="02020603050405020304" pitchFamily="18" charset="0"/>
                <a:cs typeface="Times New Roman" panose="02020603050405020304" pitchFamily="18" charset="0"/>
              </a:rPr>
              <a:t>The </a:t>
            </a:r>
            <a:r>
              <a:rPr lang="en-US" sz="2800" dirty="0">
                <a:latin typeface="Times New Roman" panose="02020603050405020304" pitchFamily="18" charset="0"/>
                <a:cs typeface="Times New Roman" panose="02020603050405020304" pitchFamily="18" charset="0"/>
              </a:rPr>
              <a:t>process to determine which security controls are appropriate and cost effective is often a complex and sometimes subjective matter. </a:t>
            </a:r>
            <a:endParaRPr lang="en-US" sz="2800" dirty="0" smtClean="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r>
              <a:rPr lang="en-US" sz="2800" dirty="0" smtClean="0">
                <a:latin typeface="Times New Roman" panose="02020603050405020304" pitchFamily="18" charset="0"/>
                <a:cs typeface="Times New Roman" panose="02020603050405020304" pitchFamily="18" charset="0"/>
              </a:rPr>
              <a:t>One </a:t>
            </a:r>
            <a:r>
              <a:rPr lang="en-US" sz="2800" dirty="0">
                <a:latin typeface="Times New Roman" panose="02020603050405020304" pitchFamily="18" charset="0"/>
                <a:cs typeface="Times New Roman" panose="02020603050405020304" pitchFamily="18" charset="0"/>
              </a:rPr>
              <a:t>of the prime functions of security risk analysis is to examine this process on a more objective basis. </a:t>
            </a:r>
            <a:endParaRPr lang="en-US" sz="2800" dirty="0" smtClean="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r>
              <a:rPr lang="en-US" sz="2800" dirty="0" smtClean="0">
                <a:latin typeface="Times New Roman" panose="02020603050405020304" pitchFamily="18" charset="0"/>
                <a:cs typeface="Times New Roman" panose="02020603050405020304" pitchFamily="18" charset="0"/>
              </a:rPr>
              <a:t>Two </a:t>
            </a:r>
            <a:r>
              <a:rPr lang="en-US" sz="2800" dirty="0">
                <a:latin typeface="Times New Roman" panose="02020603050405020304" pitchFamily="18" charset="0"/>
                <a:cs typeface="Times New Roman" panose="02020603050405020304" pitchFamily="18" charset="0"/>
              </a:rPr>
              <a:t>basic types of risk analysis exist: </a:t>
            </a:r>
            <a:r>
              <a:rPr lang="en-US" sz="2800" dirty="0">
                <a:solidFill>
                  <a:srgbClr val="FF0000"/>
                </a:solidFill>
                <a:latin typeface="Times New Roman" panose="02020603050405020304" pitchFamily="18" charset="0"/>
                <a:cs typeface="Times New Roman" panose="02020603050405020304" pitchFamily="18" charset="0"/>
              </a:rPr>
              <a:t>quantitative and qualitative.</a:t>
            </a:r>
          </a:p>
        </p:txBody>
      </p:sp>
    </p:spTree>
    <p:extLst>
      <p:ext uri="{BB962C8B-B14F-4D97-AF65-F5344CB8AC3E}">
        <p14:creationId xmlns:p14="http://schemas.microsoft.com/office/powerpoint/2010/main" val="73385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a:t>
            </a:r>
            <a:r>
              <a:rPr lang="en-US" dirty="0"/>
              <a:t>analysis</a:t>
            </a:r>
          </a:p>
        </p:txBody>
      </p:sp>
      <p:sp>
        <p:nvSpPr>
          <p:cNvPr id="3" name="Text Placeholder 2"/>
          <p:cNvSpPr>
            <a:spLocks noGrp="1"/>
          </p:cNvSpPr>
          <p:nvPr>
            <p:ph type="body" idx="1"/>
          </p:nvPr>
        </p:nvSpPr>
        <p:spPr>
          <a:xfrm>
            <a:off x="685800" y="1828800"/>
            <a:ext cx="10591800" cy="2308324"/>
          </a:xfrm>
        </p:spPr>
        <p:txBody>
          <a:bodyPr/>
          <a:lstStyle/>
          <a:p>
            <a:r>
              <a:rPr lang="en-US" dirty="0">
                <a:latin typeface="Times New Roman" panose="02020603050405020304" pitchFamily="18" charset="0"/>
                <a:cs typeface="Times New Roman" panose="02020603050405020304" pitchFamily="18" charset="0"/>
              </a:rPr>
              <a:t>A risk analysis answers three fundamental questions</a:t>
            </a:r>
            <a:r>
              <a:rPr lang="en-US"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 </a:t>
            </a:r>
          </a:p>
          <a:p>
            <a:r>
              <a:rPr lang="en-US" dirty="0" smtClean="0">
                <a:latin typeface="Times New Roman" panose="02020603050405020304" pitchFamily="18" charset="0"/>
                <a:cs typeface="Times New Roman" panose="02020603050405020304" pitchFamily="18" charset="0"/>
              </a:rPr>
              <a:t>What </a:t>
            </a:r>
            <a:r>
              <a:rPr lang="en-US" dirty="0">
                <a:latin typeface="Times New Roman" panose="02020603050405020304" pitchFamily="18" charset="0"/>
                <a:cs typeface="Times New Roman" panose="02020603050405020304" pitchFamily="18" charset="0"/>
              </a:rPr>
              <a:t>am I trying to protect?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What </a:t>
            </a:r>
            <a:r>
              <a:rPr lang="en-US" dirty="0">
                <a:latin typeface="Times New Roman" panose="02020603050405020304" pitchFamily="18" charset="0"/>
                <a:cs typeface="Times New Roman" panose="02020603050405020304" pitchFamily="18" charset="0"/>
              </a:rPr>
              <a:t>is threatening my system</a:t>
            </a:r>
            <a:r>
              <a:rPr lang="en-US"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How much time, effort, and money am I willing to spend?</a:t>
            </a:r>
          </a:p>
        </p:txBody>
      </p:sp>
    </p:spTree>
    <p:extLst>
      <p:ext uri="{BB962C8B-B14F-4D97-AF65-F5344CB8AC3E}">
        <p14:creationId xmlns:p14="http://schemas.microsoft.com/office/powerpoint/2010/main" val="18717413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4509"/>
            <a:ext cx="10591800" cy="892552"/>
          </a:xfrm>
        </p:spPr>
        <p:txBody>
          <a:bodyPr/>
          <a:lstStyle/>
          <a:p>
            <a:r>
              <a:rPr lang="en-US" b="1" dirty="0"/>
              <a:t>Assessment (Evaluating Risks)</a:t>
            </a:r>
            <a:br>
              <a:rPr lang="en-US" b="1" dirty="0"/>
            </a:br>
            <a:endParaRPr lang="en-US" dirty="0"/>
          </a:p>
        </p:txBody>
      </p:sp>
      <p:sp>
        <p:nvSpPr>
          <p:cNvPr id="3" name="Text Placeholder 2"/>
          <p:cNvSpPr>
            <a:spLocks noGrp="1"/>
          </p:cNvSpPr>
          <p:nvPr>
            <p:ph type="body" idx="1"/>
          </p:nvPr>
        </p:nvSpPr>
        <p:spPr>
          <a:xfrm>
            <a:off x="533400" y="1130124"/>
            <a:ext cx="11049000" cy="4801314"/>
          </a:xfrm>
        </p:spPr>
        <p:txBody>
          <a:bodyPr/>
          <a:lstStyle/>
          <a:p>
            <a:r>
              <a:rPr lang="en-US" dirty="0">
                <a:latin typeface="Times New Roman" panose="02020603050405020304" pitchFamily="18" charset="0"/>
                <a:cs typeface="Times New Roman" panose="02020603050405020304" pitchFamily="18" charset="0"/>
              </a:rPr>
              <a:t>After identifying risks, companies </a:t>
            </a:r>
            <a:r>
              <a:rPr lang="en-US" b="1" dirty="0" smtClean="0">
                <a:latin typeface="Times New Roman" panose="02020603050405020304" pitchFamily="18" charset="0"/>
                <a:cs typeface="Times New Roman" panose="02020603050405020304" pitchFamily="18" charset="0"/>
              </a:rPr>
              <a:t>analyze </a:t>
            </a:r>
            <a:r>
              <a:rPr lang="en-US" b="1" dirty="0">
                <a:latin typeface="Times New Roman" panose="02020603050405020304" pitchFamily="18" charset="0"/>
                <a:cs typeface="Times New Roman" panose="02020603050405020304" pitchFamily="18" charset="0"/>
              </a:rPr>
              <a:t>their impact and likelihood</a:t>
            </a:r>
            <a:r>
              <a:rPr lang="en-US" dirty="0">
                <a:latin typeface="Times New Roman" panose="02020603050405020304" pitchFamily="18" charset="0"/>
                <a:cs typeface="Times New Roman" panose="02020603050405020304" pitchFamily="18" charset="0"/>
              </a:rPr>
              <a:t> to prioritize security efforts</a:t>
            </a:r>
            <a:r>
              <a:rPr lang="en-US" dirty="0" smtClean="0">
                <a:latin typeface="Times New Roman" panose="02020603050405020304" pitchFamily="18" charset="0"/>
                <a:cs typeface="Times New Roman" panose="02020603050405020304" pitchFamily="18" charset="0"/>
              </a:rPr>
              <a:t>.</a:t>
            </a:r>
          </a:p>
          <a:p>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Key Factors in Risk Assessment:</a:t>
            </a:r>
            <a:r>
              <a:rPr lang="en-US" sz="2800" dirty="0">
                <a:latin typeface="Times New Roman" panose="02020603050405020304" pitchFamily="18" charset="0"/>
                <a:cs typeface="Times New Roman" panose="02020603050405020304" pitchFamily="18" charset="0"/>
              </a:rPr>
              <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a:t>
            </a:r>
            <a:r>
              <a:rPr lang="en-US" sz="2800" dirty="0">
                <a:solidFill>
                  <a:srgbClr val="FF0000"/>
                </a:solidFill>
                <a:latin typeface="Times New Roman" panose="02020603050405020304" pitchFamily="18" charset="0"/>
                <a:cs typeface="Times New Roman" panose="02020603050405020304" pitchFamily="18" charset="0"/>
              </a:rPr>
              <a:t> </a:t>
            </a:r>
            <a:r>
              <a:rPr lang="en-US" sz="2800" b="1" dirty="0">
                <a:solidFill>
                  <a:srgbClr val="FF0000"/>
                </a:solidFill>
                <a:latin typeface="Times New Roman" panose="02020603050405020304" pitchFamily="18" charset="0"/>
                <a:cs typeface="Times New Roman" panose="02020603050405020304" pitchFamily="18" charset="0"/>
              </a:rPr>
              <a:t>Likelihood</a:t>
            </a:r>
            <a:r>
              <a:rPr lang="en-US" sz="2800" dirty="0">
                <a:solidFill>
                  <a:srgbClr val="FF0000"/>
                </a:solidFill>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 How often can this risk occur?</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a:t>
            </a:r>
            <a:r>
              <a:rPr lang="en-US" sz="2800" b="1" dirty="0">
                <a:solidFill>
                  <a:srgbClr val="FF0000"/>
                </a:solidFill>
                <a:latin typeface="Times New Roman" panose="02020603050405020304" pitchFamily="18" charset="0"/>
                <a:cs typeface="Times New Roman" panose="02020603050405020304" pitchFamily="18" charset="0"/>
              </a:rPr>
              <a:t>Impact</a:t>
            </a:r>
            <a:r>
              <a:rPr lang="en-US" sz="2800" dirty="0">
                <a:solidFill>
                  <a:srgbClr val="FF0000"/>
                </a:solidFill>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 What damage will it cause?</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a:t>
            </a:r>
            <a:r>
              <a:rPr lang="en-US" sz="2800" b="1" dirty="0">
                <a:solidFill>
                  <a:srgbClr val="FF0000"/>
                </a:solidFill>
                <a:latin typeface="Times New Roman" panose="02020603050405020304" pitchFamily="18" charset="0"/>
                <a:cs typeface="Times New Roman" panose="02020603050405020304" pitchFamily="18" charset="0"/>
              </a:rPr>
              <a:t>Cost</a:t>
            </a:r>
            <a:r>
              <a:rPr lang="en-US" sz="2800" dirty="0">
                <a:latin typeface="Times New Roman" panose="02020603050405020304" pitchFamily="18" charset="0"/>
                <a:cs typeface="Times New Roman" panose="02020603050405020304" pitchFamily="18" charset="0"/>
              </a:rPr>
              <a:t> – How expensive is it to fix the issue</a:t>
            </a:r>
            <a:r>
              <a:rPr lang="en-US" sz="2800" dirty="0" smtClean="0">
                <a:latin typeface="Times New Roman" panose="02020603050405020304" pitchFamily="18" charset="0"/>
                <a:cs typeface="Times New Roman" panose="02020603050405020304" pitchFamily="18" charset="0"/>
              </a:rPr>
              <a:t>?</a:t>
            </a:r>
          </a:p>
          <a:p>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 </a:t>
            </a:r>
            <a:r>
              <a:rPr lang="en-US" sz="2800" b="1" dirty="0">
                <a:solidFill>
                  <a:srgbClr val="FF0000"/>
                </a:solidFill>
                <a:latin typeface="Times New Roman" panose="02020603050405020304" pitchFamily="18" charset="0"/>
                <a:cs typeface="Times New Roman" panose="02020603050405020304" pitchFamily="18" charset="0"/>
              </a:rPr>
              <a:t>Example:</a:t>
            </a:r>
            <a:r>
              <a:rPr lang="en-US" sz="2800" dirty="0">
                <a:latin typeface="Times New Roman" panose="02020603050405020304" pitchFamily="18" charset="0"/>
                <a:cs typeface="Times New Roman" panose="02020603050405020304" pitchFamily="18" charset="0"/>
              </a:rPr>
              <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A hospital might assess that </a:t>
            </a:r>
            <a:r>
              <a:rPr lang="en-US" sz="2800" b="1" dirty="0">
                <a:latin typeface="Times New Roman" panose="02020603050405020304" pitchFamily="18" charset="0"/>
                <a:cs typeface="Times New Roman" panose="02020603050405020304" pitchFamily="18" charset="0"/>
              </a:rPr>
              <a:t>ransomware</a:t>
            </a:r>
            <a:r>
              <a:rPr lang="en-US" sz="2800" dirty="0">
                <a:latin typeface="Times New Roman" panose="02020603050405020304" pitchFamily="18" charset="0"/>
                <a:cs typeface="Times New Roman" panose="02020603050405020304" pitchFamily="18" charset="0"/>
              </a:rPr>
              <a:t> (which locks patient records) is </a:t>
            </a:r>
            <a:r>
              <a:rPr lang="en-US" sz="2800" b="1" dirty="0">
                <a:latin typeface="Times New Roman" panose="02020603050405020304" pitchFamily="18" charset="0"/>
                <a:cs typeface="Times New Roman" panose="02020603050405020304" pitchFamily="18" charset="0"/>
              </a:rPr>
              <a:t>high-risk</a:t>
            </a:r>
            <a:r>
              <a:rPr lang="en-US" sz="2800" dirty="0">
                <a:latin typeface="Times New Roman" panose="02020603050405020304" pitchFamily="18" charset="0"/>
                <a:cs typeface="Times New Roman" panose="02020603050405020304" pitchFamily="18" charset="0"/>
              </a:rPr>
              <a:t> due to its </a:t>
            </a:r>
            <a:r>
              <a:rPr lang="en-US" sz="2800" b="1" dirty="0">
                <a:latin typeface="Times New Roman" panose="02020603050405020304" pitchFamily="18" charset="0"/>
                <a:cs typeface="Times New Roman" panose="02020603050405020304" pitchFamily="18" charset="0"/>
              </a:rPr>
              <a:t>severe impact on healthcare services</a:t>
            </a:r>
            <a:r>
              <a:rPr lang="en-US" sz="2800" dirty="0" smtClean="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563905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4509"/>
            <a:ext cx="10591800" cy="892552"/>
          </a:xfrm>
        </p:spPr>
        <p:txBody>
          <a:bodyPr/>
          <a:lstStyle/>
          <a:p>
            <a:r>
              <a:rPr lang="en-US" b="1" dirty="0"/>
              <a:t>Control (Minimizing Risks)</a:t>
            </a:r>
            <a:br>
              <a:rPr lang="en-US" b="1" dirty="0"/>
            </a:br>
            <a:endParaRPr lang="en-US" dirty="0"/>
          </a:p>
        </p:txBody>
      </p:sp>
      <p:sp>
        <p:nvSpPr>
          <p:cNvPr id="3" name="Text Placeholder 2"/>
          <p:cNvSpPr>
            <a:spLocks noGrp="1"/>
          </p:cNvSpPr>
          <p:nvPr>
            <p:ph type="body" idx="1"/>
          </p:nvPr>
        </p:nvSpPr>
        <p:spPr>
          <a:xfrm>
            <a:off x="533400" y="1219200"/>
            <a:ext cx="10591800" cy="4739759"/>
          </a:xfrm>
        </p:spPr>
        <p:txBody>
          <a:bodyPr/>
          <a:lstStyle/>
          <a:p>
            <a:r>
              <a:rPr lang="en-US" sz="2800" dirty="0" smtClean="0">
                <a:latin typeface="Times New Roman" panose="02020603050405020304" pitchFamily="18" charset="0"/>
                <a:cs typeface="Times New Roman" panose="02020603050405020304" pitchFamily="18" charset="0"/>
              </a:rPr>
              <a:t>Once </a:t>
            </a:r>
            <a:r>
              <a:rPr lang="en-US" sz="2800" dirty="0">
                <a:latin typeface="Times New Roman" panose="02020603050405020304" pitchFamily="18" charset="0"/>
                <a:cs typeface="Times New Roman" panose="02020603050405020304" pitchFamily="18" charset="0"/>
              </a:rPr>
              <a:t>risks are assessed, organizations take </a:t>
            </a:r>
            <a:r>
              <a:rPr lang="en-US" sz="2800" b="1" dirty="0">
                <a:latin typeface="Times New Roman" panose="02020603050405020304" pitchFamily="18" charset="0"/>
                <a:cs typeface="Times New Roman" panose="02020603050405020304" pitchFamily="18" charset="0"/>
              </a:rPr>
              <a:t>preventive measures</a:t>
            </a:r>
            <a:r>
              <a:rPr lang="en-US" sz="2800" dirty="0">
                <a:latin typeface="Times New Roman" panose="02020603050405020304" pitchFamily="18" charset="0"/>
                <a:cs typeface="Times New Roman" panose="02020603050405020304" pitchFamily="18" charset="0"/>
              </a:rPr>
              <a:t> to control them</a:t>
            </a:r>
            <a:r>
              <a:rPr lang="en-US" sz="2800" dirty="0" smtClean="0">
                <a:latin typeface="Times New Roman" panose="02020603050405020304" pitchFamily="18" charset="0"/>
                <a:cs typeface="Times New Roman" panose="02020603050405020304" pitchFamily="18" charset="0"/>
              </a:rPr>
              <a:t>.</a:t>
            </a:r>
          </a:p>
          <a:p>
            <a:endParaRPr lang="en-US" sz="2800" dirty="0">
              <a:latin typeface="Times New Roman" panose="02020603050405020304" pitchFamily="18" charset="0"/>
              <a:cs typeface="Times New Roman" panose="02020603050405020304" pitchFamily="18" charset="0"/>
            </a:endParaRPr>
          </a:p>
          <a:p>
            <a:r>
              <a:rPr lang="en-US" sz="2800" dirty="0">
                <a:solidFill>
                  <a:srgbClr val="FF0000"/>
                </a:solidFill>
                <a:latin typeface="Times New Roman" panose="02020603050405020304" pitchFamily="18" charset="0"/>
                <a:cs typeface="Times New Roman" panose="02020603050405020304" pitchFamily="18" charset="0"/>
              </a:rPr>
              <a:t>📌 </a:t>
            </a:r>
            <a:r>
              <a:rPr lang="en-US" sz="2800" b="1" dirty="0">
                <a:solidFill>
                  <a:srgbClr val="FF0000"/>
                </a:solidFill>
                <a:latin typeface="Times New Roman" panose="02020603050405020304" pitchFamily="18" charset="0"/>
                <a:cs typeface="Times New Roman" panose="02020603050405020304" pitchFamily="18" charset="0"/>
              </a:rPr>
              <a:t>Risk Control Strategies:</a:t>
            </a:r>
            <a:r>
              <a:rPr lang="en-US" sz="2800" dirty="0">
                <a:latin typeface="Times New Roman" panose="02020603050405020304" pitchFamily="18" charset="0"/>
                <a:cs typeface="Times New Roman" panose="02020603050405020304" pitchFamily="18" charset="0"/>
              </a:rPr>
              <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Preventive Measures</a:t>
            </a:r>
            <a:r>
              <a:rPr lang="en-US" sz="2800" dirty="0">
                <a:latin typeface="Times New Roman" panose="02020603050405020304" pitchFamily="18" charset="0"/>
                <a:cs typeface="Times New Roman" panose="02020603050405020304" pitchFamily="18" charset="0"/>
              </a:rPr>
              <a:t> – Firewalls, encryption, strong passwords.</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Detective Measures</a:t>
            </a:r>
            <a:r>
              <a:rPr lang="en-US" sz="2800" dirty="0">
                <a:latin typeface="Times New Roman" panose="02020603050405020304" pitchFamily="18" charset="0"/>
                <a:cs typeface="Times New Roman" panose="02020603050405020304" pitchFamily="18" charset="0"/>
              </a:rPr>
              <a:t> – Security audits, intrusion detection systems.</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Corrective Actions</a:t>
            </a:r>
            <a:r>
              <a:rPr lang="en-US" sz="2800" dirty="0">
                <a:latin typeface="Times New Roman" panose="02020603050405020304" pitchFamily="18" charset="0"/>
                <a:cs typeface="Times New Roman" panose="02020603050405020304" pitchFamily="18" charset="0"/>
              </a:rPr>
              <a:t> – Backup recovery plans, employee training</a:t>
            </a:r>
            <a:r>
              <a:rPr lang="en-US" sz="2800" dirty="0" smtClean="0">
                <a:latin typeface="Times New Roman" panose="02020603050405020304" pitchFamily="18" charset="0"/>
                <a:cs typeface="Times New Roman" panose="02020603050405020304" pitchFamily="18" charset="0"/>
              </a:rPr>
              <a:t>.</a:t>
            </a:r>
          </a:p>
          <a:p>
            <a:endParaRPr lang="en-US" sz="2800" dirty="0">
              <a:latin typeface="Times New Roman" panose="02020603050405020304" pitchFamily="18" charset="0"/>
              <a:cs typeface="Times New Roman" panose="02020603050405020304" pitchFamily="18" charset="0"/>
            </a:endParaRPr>
          </a:p>
          <a:p>
            <a:r>
              <a:rPr lang="en-US" sz="2800" dirty="0">
                <a:solidFill>
                  <a:srgbClr val="FF0000"/>
                </a:solidFill>
                <a:latin typeface="Times New Roman" panose="02020603050405020304" pitchFamily="18" charset="0"/>
                <a:cs typeface="Times New Roman" panose="02020603050405020304" pitchFamily="18" charset="0"/>
              </a:rPr>
              <a:t>🔹 </a:t>
            </a:r>
            <a:r>
              <a:rPr lang="en-US" sz="2800" b="1" dirty="0">
                <a:solidFill>
                  <a:srgbClr val="FF0000"/>
                </a:solidFill>
                <a:latin typeface="Times New Roman" panose="02020603050405020304" pitchFamily="18" charset="0"/>
                <a:cs typeface="Times New Roman" panose="02020603050405020304" pitchFamily="18" charset="0"/>
              </a:rPr>
              <a:t>Example:</a:t>
            </a:r>
            <a:r>
              <a:rPr lang="en-US" sz="2800" dirty="0">
                <a:latin typeface="Times New Roman" panose="02020603050405020304" pitchFamily="18" charset="0"/>
                <a:cs typeface="Times New Roman" panose="02020603050405020304" pitchFamily="18" charset="0"/>
              </a:rPr>
              <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A bank might use </a:t>
            </a:r>
            <a:r>
              <a:rPr lang="en-US" sz="2800" b="1" dirty="0">
                <a:latin typeface="Times New Roman" panose="02020603050405020304" pitchFamily="18" charset="0"/>
                <a:cs typeface="Times New Roman" panose="02020603050405020304" pitchFamily="18" charset="0"/>
              </a:rPr>
              <a:t>multi-factor authentication (MFA)</a:t>
            </a:r>
            <a:r>
              <a:rPr lang="en-US" sz="2800" dirty="0">
                <a:latin typeface="Times New Roman" panose="02020603050405020304" pitchFamily="18" charset="0"/>
                <a:cs typeface="Times New Roman" panose="02020603050405020304" pitchFamily="18" charset="0"/>
              </a:rPr>
              <a:t> to </a:t>
            </a:r>
            <a:r>
              <a:rPr lang="en-US" sz="2800" b="1" dirty="0">
                <a:latin typeface="Times New Roman" panose="02020603050405020304" pitchFamily="18" charset="0"/>
                <a:cs typeface="Times New Roman" panose="02020603050405020304" pitchFamily="18" charset="0"/>
              </a:rPr>
              <a:t>reduce unauthorized access risks</a:t>
            </a:r>
            <a:r>
              <a:rPr lang="en-US" sz="2800" dirty="0" smtClean="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965885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4509"/>
            <a:ext cx="10591800" cy="446276"/>
          </a:xfrm>
        </p:spPr>
        <p:txBody>
          <a:bodyPr/>
          <a:lstStyle/>
          <a:p>
            <a:r>
              <a:rPr lang="en-US" b="1" dirty="0">
                <a:latin typeface="Times New Roman" panose="02020603050405020304" pitchFamily="18" charset="0"/>
                <a:cs typeface="Times New Roman" panose="02020603050405020304" pitchFamily="18" charset="0"/>
              </a:rPr>
              <a:t>Decisions (Choosing the Best Action</a:t>
            </a:r>
            <a:r>
              <a:rPr lang="en-US" b="1" dirty="0" smtClean="0">
                <a:latin typeface="Times New Roman" panose="02020603050405020304" pitchFamily="18" charset="0"/>
                <a:cs typeface="Times New Roman" panose="02020603050405020304" pitchFamily="18" charset="0"/>
              </a:rPr>
              <a:t>)</a:t>
            </a:r>
            <a:endParaRPr lang="en-US" dirty="0"/>
          </a:p>
        </p:txBody>
      </p:sp>
      <p:sp>
        <p:nvSpPr>
          <p:cNvPr id="3" name="Text Placeholder 2"/>
          <p:cNvSpPr>
            <a:spLocks noGrp="1"/>
          </p:cNvSpPr>
          <p:nvPr>
            <p:ph type="body" idx="1"/>
          </p:nvPr>
        </p:nvSpPr>
        <p:spPr>
          <a:xfrm>
            <a:off x="670560" y="1219200"/>
            <a:ext cx="10591800" cy="5078313"/>
          </a:xfrm>
        </p:spPr>
        <p:txBody>
          <a:bodyPr/>
          <a:lstStyle/>
          <a:p>
            <a:r>
              <a:rPr lang="en-US" dirty="0" smtClean="0">
                <a:latin typeface="Times New Roman" panose="02020603050405020304" pitchFamily="18" charset="0"/>
                <a:cs typeface="Times New Roman" panose="02020603050405020304" pitchFamily="18" charset="0"/>
              </a:rPr>
              <a:t>After </a:t>
            </a:r>
            <a:r>
              <a:rPr lang="en-US" dirty="0">
                <a:latin typeface="Times New Roman" panose="02020603050405020304" pitchFamily="18" charset="0"/>
                <a:cs typeface="Times New Roman" panose="02020603050405020304" pitchFamily="18" charset="0"/>
              </a:rPr>
              <a:t>evaluating risks, businesses </a:t>
            </a:r>
            <a:r>
              <a:rPr lang="en-US" b="1" dirty="0">
                <a:latin typeface="Times New Roman" panose="02020603050405020304" pitchFamily="18" charset="0"/>
                <a:cs typeface="Times New Roman" panose="02020603050405020304" pitchFamily="18" charset="0"/>
              </a:rPr>
              <a:t>decide how to respond</a:t>
            </a:r>
            <a:r>
              <a:rPr lang="en-US" dirty="0" smtClean="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b="1" dirty="0">
                <a:solidFill>
                  <a:srgbClr val="FF0000"/>
                </a:solidFill>
                <a:latin typeface="Times New Roman" panose="02020603050405020304" pitchFamily="18" charset="0"/>
                <a:cs typeface="Times New Roman" panose="02020603050405020304" pitchFamily="18" charset="0"/>
              </a:rPr>
              <a:t>Risk Handling Strategies:</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Accept the Risk</a:t>
            </a:r>
            <a:r>
              <a:rPr lang="en-US" dirty="0">
                <a:latin typeface="Times New Roman" panose="02020603050405020304" pitchFamily="18" charset="0"/>
                <a:cs typeface="Times New Roman" panose="02020603050405020304" pitchFamily="18" charset="0"/>
              </a:rPr>
              <a:t> – If the risk is low and manageable.</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Reduce the Risk</a:t>
            </a:r>
            <a:r>
              <a:rPr lang="en-US" dirty="0">
                <a:latin typeface="Times New Roman" panose="02020603050405020304" pitchFamily="18" charset="0"/>
                <a:cs typeface="Times New Roman" panose="02020603050405020304" pitchFamily="18" charset="0"/>
              </a:rPr>
              <a:t> – Implement stronger security controls.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Transfer the Risk</a:t>
            </a:r>
            <a:r>
              <a:rPr lang="en-US" dirty="0">
                <a:latin typeface="Times New Roman" panose="02020603050405020304" pitchFamily="18" charset="0"/>
                <a:cs typeface="Times New Roman" panose="02020603050405020304" pitchFamily="18" charset="0"/>
              </a:rPr>
              <a:t> – Get cybersecurity insurance.</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Avoid the Risk</a:t>
            </a:r>
            <a:r>
              <a:rPr lang="en-US" dirty="0">
                <a:latin typeface="Times New Roman" panose="02020603050405020304" pitchFamily="18" charset="0"/>
                <a:cs typeface="Times New Roman" panose="02020603050405020304" pitchFamily="18" charset="0"/>
              </a:rPr>
              <a:t> – Stop using risky technologies</a:t>
            </a:r>
            <a:r>
              <a:rPr lang="en-US" dirty="0" smtClean="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r>
              <a:rPr lang="en-US" dirty="0">
                <a:solidFill>
                  <a:srgbClr val="FF0000"/>
                </a:solidFill>
                <a:latin typeface="Times New Roman" panose="02020603050405020304" pitchFamily="18" charset="0"/>
                <a:cs typeface="Times New Roman" panose="02020603050405020304" pitchFamily="18" charset="0"/>
              </a:rPr>
              <a:t>🔹 </a:t>
            </a:r>
            <a:r>
              <a:rPr lang="en-US" b="1" dirty="0">
                <a:solidFill>
                  <a:srgbClr val="FF0000"/>
                </a:solidFill>
                <a:latin typeface="Times New Roman" panose="02020603050405020304" pitchFamily="18" charset="0"/>
                <a:cs typeface="Times New Roman" panose="02020603050405020304" pitchFamily="18" charset="0"/>
              </a:rPr>
              <a:t>Example:</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An e-commerce company </a:t>
            </a:r>
            <a:r>
              <a:rPr lang="en-US" b="1" dirty="0">
                <a:latin typeface="Times New Roman" panose="02020603050405020304" pitchFamily="18" charset="0"/>
                <a:cs typeface="Times New Roman" panose="02020603050405020304" pitchFamily="18" charset="0"/>
              </a:rPr>
              <a:t>encrypts customer payment details</a:t>
            </a:r>
            <a:r>
              <a:rPr lang="en-US" dirty="0">
                <a:latin typeface="Times New Roman" panose="02020603050405020304" pitchFamily="18" charset="0"/>
                <a:cs typeface="Times New Roman" panose="02020603050405020304" pitchFamily="18" charset="0"/>
              </a:rPr>
              <a:t> to </a:t>
            </a:r>
            <a:r>
              <a:rPr lang="en-US" b="1" dirty="0">
                <a:latin typeface="Times New Roman" panose="02020603050405020304" pitchFamily="18" charset="0"/>
                <a:cs typeface="Times New Roman" panose="02020603050405020304" pitchFamily="18" charset="0"/>
              </a:rPr>
              <a:t>reduce</a:t>
            </a:r>
            <a:r>
              <a:rPr lang="en-US" dirty="0">
                <a:latin typeface="Times New Roman" panose="02020603050405020304" pitchFamily="18" charset="0"/>
                <a:cs typeface="Times New Roman" panose="02020603050405020304" pitchFamily="18" charset="0"/>
              </a:rPr>
              <a:t> data breach risks</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004305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Quantitative Risk Analysis</a:t>
            </a:r>
          </a:p>
        </p:txBody>
      </p:sp>
      <p:sp>
        <p:nvSpPr>
          <p:cNvPr id="3" name="Text Placeholder 2"/>
          <p:cNvSpPr>
            <a:spLocks noGrp="1"/>
          </p:cNvSpPr>
          <p:nvPr>
            <p:ph type="body" idx="1"/>
          </p:nvPr>
        </p:nvSpPr>
        <p:spPr>
          <a:xfrm>
            <a:off x="685800" y="1219200"/>
            <a:ext cx="10591800" cy="5078313"/>
          </a:xfrm>
        </p:spPr>
        <p:txBody>
          <a:bodyPr/>
          <a:lstStyle/>
          <a:p>
            <a:r>
              <a:rPr lang="en-US" dirty="0" smtClean="0">
                <a:latin typeface="Times New Roman" panose="02020603050405020304" pitchFamily="18" charset="0"/>
                <a:cs typeface="Times New Roman" panose="02020603050405020304" pitchFamily="18" charset="0"/>
              </a:rPr>
              <a:t>Quantitative </a:t>
            </a:r>
            <a:r>
              <a:rPr lang="en-US" dirty="0">
                <a:latin typeface="Times New Roman" panose="02020603050405020304" pitchFamily="18" charset="0"/>
                <a:cs typeface="Times New Roman" panose="02020603050405020304" pitchFamily="18" charset="0"/>
              </a:rPr>
              <a:t>or quasi-subjective risk analysis attempts to establish and maintain an independent set of risk metrics and statistics. </a:t>
            </a:r>
          </a:p>
          <a:p>
            <a:r>
              <a:rPr lang="en-US" dirty="0" smtClean="0">
                <a:latin typeface="Times New Roman" panose="02020603050405020304" pitchFamily="18" charset="0"/>
                <a:cs typeface="Times New Roman" panose="02020603050405020304" pitchFamily="18" charset="0"/>
              </a:rPr>
              <a:t>Some </a:t>
            </a:r>
            <a:r>
              <a:rPr lang="en-US" dirty="0">
                <a:latin typeface="Times New Roman" panose="02020603050405020304" pitchFamily="18" charset="0"/>
                <a:cs typeface="Times New Roman" panose="02020603050405020304" pitchFamily="18" charset="0"/>
              </a:rPr>
              <a:t>of the calculations used for quantitative risk analysis include </a:t>
            </a:r>
            <a:endParaRPr lang="en-US" dirty="0" smtClean="0">
              <a:latin typeface="Times New Roman" panose="02020603050405020304" pitchFamily="18" charset="0"/>
              <a:cs typeface="Times New Roman" panose="02020603050405020304" pitchFamily="18" charset="0"/>
            </a:endParaRPr>
          </a:p>
          <a:p>
            <a:pPr marL="457200" indent="-457200">
              <a:buAutoNum type="arabicPeriod"/>
            </a:pPr>
            <a:r>
              <a:rPr lang="en-US" sz="2000" dirty="0" smtClean="0">
                <a:solidFill>
                  <a:srgbClr val="FF0000"/>
                </a:solidFill>
                <a:latin typeface="Times New Roman" panose="02020603050405020304" pitchFamily="18" charset="0"/>
                <a:cs typeface="Times New Roman" panose="02020603050405020304" pitchFamily="18" charset="0"/>
              </a:rPr>
              <a:t>Annualized </a:t>
            </a:r>
            <a:r>
              <a:rPr lang="en-US" sz="2000" dirty="0">
                <a:solidFill>
                  <a:srgbClr val="FF0000"/>
                </a:solidFill>
                <a:latin typeface="Times New Roman" panose="02020603050405020304" pitchFamily="18" charset="0"/>
                <a:cs typeface="Times New Roman" panose="02020603050405020304" pitchFamily="18" charset="0"/>
              </a:rPr>
              <a:t>loss </a:t>
            </a:r>
            <a:r>
              <a:rPr lang="en-US" sz="2000" dirty="0" smtClean="0">
                <a:solidFill>
                  <a:srgbClr val="FF0000"/>
                </a:solidFill>
                <a:latin typeface="Times New Roman" panose="02020603050405020304" pitchFamily="18" charset="0"/>
                <a:cs typeface="Times New Roman" panose="02020603050405020304" pitchFamily="18" charset="0"/>
              </a:rPr>
              <a:t>expectancy </a:t>
            </a:r>
            <a:r>
              <a:rPr lang="en-US" sz="2000" dirty="0">
                <a:solidFill>
                  <a:srgbClr val="FF0000"/>
                </a:solidFill>
                <a:latin typeface="Times New Roman" panose="02020603050405020304" pitchFamily="18" charset="0"/>
                <a:cs typeface="Times New Roman" panose="02020603050405020304" pitchFamily="18" charset="0"/>
              </a:rPr>
              <a:t>(ALE): Single loss expectancy (SLE) multiplied by annualized rate of occurrence (</a:t>
            </a:r>
            <a:r>
              <a:rPr lang="en-US" sz="2000" dirty="0" smtClean="0">
                <a:solidFill>
                  <a:srgbClr val="FF0000"/>
                </a:solidFill>
                <a:latin typeface="Times New Roman" panose="02020603050405020304" pitchFamily="18" charset="0"/>
                <a:cs typeface="Times New Roman" panose="02020603050405020304" pitchFamily="18" charset="0"/>
              </a:rPr>
              <a:t>ARO)</a:t>
            </a:r>
          </a:p>
          <a:p>
            <a:pPr marL="457200" indent="-457200">
              <a:buAutoNum type="arabicPeriod"/>
            </a:pPr>
            <a:endParaRPr lang="en-US" sz="2000" dirty="0" smtClean="0">
              <a:solidFill>
                <a:srgbClr val="FF0000"/>
              </a:solidFill>
              <a:latin typeface="Times New Roman" panose="02020603050405020304" pitchFamily="18" charset="0"/>
              <a:cs typeface="Times New Roman" panose="02020603050405020304" pitchFamily="18" charset="0"/>
            </a:endParaRPr>
          </a:p>
          <a:p>
            <a:pPr marL="457200" indent="-457200">
              <a:buAutoNum type="arabicPeriod"/>
            </a:pPr>
            <a:r>
              <a:rPr lang="en-US" sz="2000" dirty="0">
                <a:solidFill>
                  <a:srgbClr val="FF0000"/>
                </a:solidFill>
                <a:latin typeface="Times New Roman" panose="02020603050405020304" pitchFamily="18" charset="0"/>
                <a:cs typeface="Times New Roman" panose="02020603050405020304" pitchFamily="18" charset="0"/>
              </a:rPr>
              <a:t>Probability: Chance or likelihood, in a finite sample, that an event will occur or that a specific loss value might be realized if the event </a:t>
            </a:r>
            <a:r>
              <a:rPr lang="en-US" sz="2000" dirty="0" smtClean="0">
                <a:solidFill>
                  <a:srgbClr val="FF0000"/>
                </a:solidFill>
                <a:latin typeface="Times New Roman" panose="02020603050405020304" pitchFamily="18" charset="0"/>
                <a:cs typeface="Times New Roman" panose="02020603050405020304" pitchFamily="18" charset="0"/>
              </a:rPr>
              <a:t>occurs.</a:t>
            </a:r>
          </a:p>
          <a:p>
            <a:pPr marL="457200" indent="-457200">
              <a:buAutoNum type="arabicPeriod"/>
            </a:pPr>
            <a:endParaRPr lang="en-US" sz="2000" dirty="0" smtClean="0">
              <a:solidFill>
                <a:srgbClr val="FF0000"/>
              </a:solidFill>
              <a:latin typeface="Times New Roman" panose="02020603050405020304" pitchFamily="18" charset="0"/>
              <a:cs typeface="Times New Roman" panose="02020603050405020304" pitchFamily="18" charset="0"/>
            </a:endParaRPr>
          </a:p>
          <a:p>
            <a:pPr marL="457200" indent="-457200">
              <a:buAutoNum type="arabicPeriod"/>
            </a:pPr>
            <a:r>
              <a:rPr lang="en-US" sz="2000" dirty="0" smtClean="0">
                <a:solidFill>
                  <a:srgbClr val="FF0000"/>
                </a:solidFill>
                <a:latin typeface="Times New Roman" panose="02020603050405020304" pitchFamily="18" charset="0"/>
                <a:cs typeface="Times New Roman" panose="02020603050405020304" pitchFamily="18" charset="0"/>
              </a:rPr>
              <a:t>Threat</a:t>
            </a:r>
            <a:r>
              <a:rPr lang="en-US" sz="2000" dirty="0">
                <a:solidFill>
                  <a:srgbClr val="FF0000"/>
                </a:solidFill>
                <a:latin typeface="Times New Roman" panose="02020603050405020304" pitchFamily="18" charset="0"/>
                <a:cs typeface="Times New Roman" panose="02020603050405020304" pitchFamily="18" charset="0"/>
              </a:rPr>
              <a:t>: An event whose occurrence could have an undesired </a:t>
            </a:r>
            <a:r>
              <a:rPr lang="en-US" sz="2000" dirty="0" smtClean="0">
                <a:solidFill>
                  <a:srgbClr val="FF0000"/>
                </a:solidFill>
                <a:latin typeface="Times New Roman" panose="02020603050405020304" pitchFamily="18" charset="0"/>
                <a:cs typeface="Times New Roman" panose="02020603050405020304" pitchFamily="18" charset="0"/>
              </a:rPr>
              <a:t>impact.</a:t>
            </a:r>
          </a:p>
          <a:p>
            <a:pPr marL="457200" indent="-457200">
              <a:buAutoNum type="arabicPeriod"/>
            </a:pPr>
            <a:endParaRPr lang="en-US" sz="2000" dirty="0" smtClean="0">
              <a:solidFill>
                <a:srgbClr val="FF0000"/>
              </a:solidFill>
              <a:latin typeface="Times New Roman" panose="02020603050405020304" pitchFamily="18" charset="0"/>
              <a:cs typeface="Times New Roman" panose="02020603050405020304" pitchFamily="18" charset="0"/>
            </a:endParaRPr>
          </a:p>
          <a:p>
            <a:pPr marL="457200" indent="-457200">
              <a:buAutoNum type="arabicPeriod"/>
            </a:pPr>
            <a:r>
              <a:rPr lang="en-US" sz="2000" dirty="0" smtClean="0">
                <a:solidFill>
                  <a:srgbClr val="FF0000"/>
                </a:solidFill>
                <a:latin typeface="Times New Roman" panose="02020603050405020304" pitchFamily="18" charset="0"/>
                <a:cs typeface="Times New Roman" panose="02020603050405020304" pitchFamily="18" charset="0"/>
              </a:rPr>
              <a:t>Control</a:t>
            </a:r>
            <a:r>
              <a:rPr lang="en-US" sz="2000" dirty="0">
                <a:solidFill>
                  <a:srgbClr val="FF0000"/>
                </a:solidFill>
                <a:latin typeface="Times New Roman" panose="02020603050405020304" pitchFamily="18" charset="0"/>
                <a:cs typeface="Times New Roman" panose="02020603050405020304" pitchFamily="18" charset="0"/>
              </a:rPr>
              <a:t>: Risk-reducing measure that acts to detect, prevent, or minimize loss associated with the occurrence of a specified threat or category of </a:t>
            </a:r>
            <a:r>
              <a:rPr lang="en-US" sz="2000" dirty="0" smtClean="0">
                <a:solidFill>
                  <a:srgbClr val="FF0000"/>
                </a:solidFill>
                <a:latin typeface="Times New Roman" panose="02020603050405020304" pitchFamily="18" charset="0"/>
                <a:cs typeface="Times New Roman" panose="02020603050405020304" pitchFamily="18" charset="0"/>
              </a:rPr>
              <a:t>threats</a:t>
            </a:r>
          </a:p>
          <a:p>
            <a:r>
              <a:rPr lang="en-US" sz="2000" dirty="0" smtClean="0">
                <a:solidFill>
                  <a:srgbClr val="FF0000"/>
                </a:solidFill>
                <a:latin typeface="Times New Roman" panose="02020603050405020304" pitchFamily="18" charset="0"/>
                <a:cs typeface="Times New Roman" panose="02020603050405020304" pitchFamily="18" charset="0"/>
              </a:rPr>
              <a:t> </a:t>
            </a:r>
          </a:p>
          <a:p>
            <a:r>
              <a:rPr lang="en-US" sz="2000" dirty="0" smtClean="0">
                <a:solidFill>
                  <a:srgbClr val="FF0000"/>
                </a:solidFill>
                <a:latin typeface="Times New Roman" panose="02020603050405020304" pitchFamily="18" charset="0"/>
                <a:cs typeface="Times New Roman" panose="02020603050405020304" pitchFamily="18" charset="0"/>
              </a:rPr>
              <a:t>5. Vulnerability</a:t>
            </a:r>
            <a:r>
              <a:rPr lang="en-US" sz="2000" dirty="0">
                <a:solidFill>
                  <a:srgbClr val="FF0000"/>
                </a:solidFill>
                <a:latin typeface="Times New Roman" panose="02020603050405020304" pitchFamily="18" charset="0"/>
                <a:cs typeface="Times New Roman" panose="02020603050405020304" pitchFamily="18" charset="0"/>
              </a:rPr>
              <a:t>: The absence or weakness of a risk-reducing </a:t>
            </a:r>
            <a:r>
              <a:rPr lang="en-US" sz="2000" dirty="0" smtClean="0">
                <a:solidFill>
                  <a:srgbClr val="FF0000"/>
                </a:solidFill>
                <a:latin typeface="Times New Roman" panose="02020603050405020304" pitchFamily="18" charset="0"/>
                <a:cs typeface="Times New Roman" panose="02020603050405020304" pitchFamily="18" charset="0"/>
              </a:rPr>
              <a:t>safeguard</a:t>
            </a:r>
            <a:endParaRPr lang="en-US" sz="20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981188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Qualitative Risk Analysis</a:t>
            </a:r>
          </a:p>
        </p:txBody>
      </p:sp>
      <p:sp>
        <p:nvSpPr>
          <p:cNvPr id="3" name="Text Placeholder 2"/>
          <p:cNvSpPr>
            <a:spLocks noGrp="1"/>
          </p:cNvSpPr>
          <p:nvPr>
            <p:ph type="body" idx="1"/>
          </p:nvPr>
        </p:nvSpPr>
        <p:spPr>
          <a:xfrm>
            <a:off x="685800" y="1828800"/>
            <a:ext cx="10591800" cy="3231654"/>
          </a:xfrm>
        </p:spPr>
        <p:txBody>
          <a:bodyPr/>
          <a:lstStyle/>
          <a:p>
            <a:r>
              <a:rPr lang="en-US" dirty="0" smtClean="0">
                <a:latin typeface="Times New Roman" panose="02020603050405020304" pitchFamily="18" charset="0"/>
                <a:cs typeface="Times New Roman" panose="02020603050405020304" pitchFamily="18" charset="0"/>
              </a:rPr>
              <a:t>Qualitative </a:t>
            </a:r>
            <a:r>
              <a:rPr lang="en-US" dirty="0">
                <a:latin typeface="Times New Roman" panose="02020603050405020304" pitchFamily="18" charset="0"/>
                <a:cs typeface="Times New Roman" panose="02020603050405020304" pitchFamily="18" charset="0"/>
              </a:rPr>
              <a:t>risk analysis is the most widely used approach to risk analysis. </a:t>
            </a:r>
            <a:r>
              <a:rPr lang="en-US" dirty="0" smtClean="0">
                <a:latin typeface="Times New Roman" panose="02020603050405020304" pitchFamily="18" charset="0"/>
                <a:cs typeface="Times New Roman" panose="02020603050405020304" pitchFamily="18" charset="0"/>
              </a:rPr>
              <a:t>Probability </a:t>
            </a:r>
            <a:r>
              <a:rPr lang="en-US" dirty="0">
                <a:latin typeface="Times New Roman" panose="02020603050405020304" pitchFamily="18" charset="0"/>
                <a:cs typeface="Times New Roman" panose="02020603050405020304" pitchFamily="18" charset="0"/>
              </a:rPr>
              <a:t>data is not required, and only estimated potential loss is used. Most qualitative risk analysis methodologies make use of interrelated elements: </a:t>
            </a:r>
            <a:endParaRPr lang="en-US" dirty="0" smtClean="0">
              <a:latin typeface="Times New Roman" panose="02020603050405020304" pitchFamily="18" charset="0"/>
              <a:cs typeface="Times New Roman" panose="02020603050405020304" pitchFamily="18" charset="0"/>
            </a:endParaRPr>
          </a:p>
          <a:p>
            <a:r>
              <a:rPr lang="en-US" dirty="0" smtClean="0">
                <a:solidFill>
                  <a:srgbClr val="FF0000"/>
                </a:solidFill>
                <a:latin typeface="Times New Roman" panose="02020603050405020304" pitchFamily="18" charset="0"/>
                <a:cs typeface="Times New Roman" panose="02020603050405020304" pitchFamily="18" charset="0"/>
              </a:rPr>
              <a:t>Threats </a:t>
            </a:r>
          </a:p>
          <a:p>
            <a:r>
              <a:rPr lang="en-US" dirty="0" smtClean="0">
                <a:solidFill>
                  <a:srgbClr val="FF0000"/>
                </a:solidFill>
                <a:latin typeface="Times New Roman" panose="02020603050405020304" pitchFamily="18" charset="0"/>
                <a:cs typeface="Times New Roman" panose="02020603050405020304" pitchFamily="18" charset="0"/>
              </a:rPr>
              <a:t>Vulnerabilities </a:t>
            </a:r>
          </a:p>
          <a:p>
            <a:r>
              <a:rPr lang="en-US" dirty="0" smtClean="0">
                <a:solidFill>
                  <a:srgbClr val="FF0000"/>
                </a:solidFill>
                <a:latin typeface="Times New Roman" panose="02020603050405020304" pitchFamily="18" charset="0"/>
                <a:cs typeface="Times New Roman" panose="02020603050405020304" pitchFamily="18" charset="0"/>
              </a:rPr>
              <a:t>Controls</a:t>
            </a:r>
            <a:endParaRPr lang="en-US"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00337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23060" t="25000" r="34773" b="14583"/>
          <a:stretch/>
        </p:blipFill>
        <p:spPr>
          <a:xfrm>
            <a:off x="1371600" y="990600"/>
            <a:ext cx="9220200" cy="5410200"/>
          </a:xfrm>
          <a:prstGeom prst="rect">
            <a:avLst/>
          </a:prstGeom>
        </p:spPr>
      </p:pic>
    </p:spTree>
    <p:extLst>
      <p:ext uri="{BB962C8B-B14F-4D97-AF65-F5344CB8AC3E}">
        <p14:creationId xmlns:p14="http://schemas.microsoft.com/office/powerpoint/2010/main" val="42471868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95783"/>
            <a:ext cx="10330180" cy="446276"/>
          </a:xfrm>
        </p:spPr>
        <p:txBody>
          <a:bodyPr/>
          <a:lstStyle/>
          <a:p>
            <a:r>
              <a:rPr lang="en-US" dirty="0" smtClean="0"/>
              <a:t>Polices Structure</a:t>
            </a:r>
            <a:endParaRPr lang="en-US" dirty="0"/>
          </a:p>
        </p:txBody>
      </p:sp>
      <p:pic>
        <p:nvPicPr>
          <p:cNvPr id="4" name="Content Placeholder 3"/>
          <p:cNvPicPr>
            <a:picLocks noGrp="1" noChangeAspect="1"/>
          </p:cNvPicPr>
          <p:nvPr>
            <p:ph idx="1"/>
          </p:nvPr>
        </p:nvPicPr>
        <p:blipFill rotWithShape="1">
          <a:blip r:embed="rId2"/>
          <a:srcRect l="18007" t="17352" r="37313" b="15894"/>
          <a:stretch/>
        </p:blipFill>
        <p:spPr>
          <a:xfrm>
            <a:off x="519545" y="1524000"/>
            <a:ext cx="6705600" cy="4419600"/>
          </a:xfrm>
          <a:prstGeom prst="rect">
            <a:avLst/>
          </a:prstGeom>
        </p:spPr>
      </p:pic>
      <p:pic>
        <p:nvPicPr>
          <p:cNvPr id="5" name="Picture 4"/>
          <p:cNvPicPr>
            <a:picLocks noChangeAspect="1"/>
          </p:cNvPicPr>
          <p:nvPr/>
        </p:nvPicPr>
        <p:blipFill rotWithShape="1">
          <a:blip r:embed="rId3"/>
          <a:srcRect l="13104" t="29166" r="18960" b="8333"/>
          <a:stretch/>
        </p:blipFill>
        <p:spPr>
          <a:xfrm>
            <a:off x="6172200" y="1447800"/>
            <a:ext cx="5791199" cy="4572000"/>
          </a:xfrm>
          <a:prstGeom prst="rect">
            <a:avLst/>
          </a:prstGeom>
        </p:spPr>
      </p:pic>
    </p:spTree>
    <p:extLst>
      <p:ext uri="{BB962C8B-B14F-4D97-AF65-F5344CB8AC3E}">
        <p14:creationId xmlns:p14="http://schemas.microsoft.com/office/powerpoint/2010/main" val="15629234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33017" t="21875" r="16031" b="31250"/>
          <a:stretch/>
        </p:blipFill>
        <p:spPr>
          <a:xfrm>
            <a:off x="152400" y="381000"/>
            <a:ext cx="11734800" cy="4953000"/>
          </a:xfrm>
          <a:prstGeom prst="rect">
            <a:avLst/>
          </a:prstGeom>
        </p:spPr>
      </p:pic>
      <p:sp>
        <p:nvSpPr>
          <p:cNvPr id="3" name="Rectangle 2"/>
          <p:cNvSpPr/>
          <p:nvPr/>
        </p:nvSpPr>
        <p:spPr>
          <a:xfrm>
            <a:off x="571500" y="5562600"/>
            <a:ext cx="10439400" cy="800219"/>
          </a:xfrm>
          <a:prstGeom prst="rect">
            <a:avLst/>
          </a:prstGeom>
        </p:spPr>
        <p:txBody>
          <a:bodyPr wrap="square">
            <a:spAutoFit/>
          </a:bodyPr>
          <a:lstStyle/>
          <a:p>
            <a:r>
              <a:rPr lang="en-US" b="1" dirty="0" smtClean="0">
                <a:solidFill>
                  <a:srgbClr val="FF0000"/>
                </a:solidFill>
              </a:rPr>
              <a:t>When to Use Each Approach?</a:t>
            </a:r>
          </a:p>
          <a:p>
            <a:pPr>
              <a:buFont typeface="Arial" panose="020B0604020202020204" pitchFamily="34" charset="0"/>
              <a:buChar char="•"/>
            </a:pPr>
            <a:r>
              <a:rPr lang="en-US" sz="1400" b="1" dirty="0" smtClean="0"/>
              <a:t>Use Qualitative Risk Analysis</a:t>
            </a:r>
            <a:r>
              <a:rPr lang="en-US" sz="1400" dirty="0" smtClean="0"/>
              <a:t> when you need a </a:t>
            </a:r>
            <a:r>
              <a:rPr lang="en-US" sz="1400" b="1" dirty="0" smtClean="0"/>
              <a:t>quick</a:t>
            </a:r>
            <a:r>
              <a:rPr lang="en-US" sz="1400" dirty="0" smtClean="0"/>
              <a:t>, </a:t>
            </a:r>
            <a:r>
              <a:rPr lang="en-US" sz="1400" b="1" dirty="0" smtClean="0"/>
              <a:t>broad risk overview</a:t>
            </a:r>
            <a:r>
              <a:rPr lang="en-US" sz="1400" dirty="0" smtClean="0"/>
              <a:t>.</a:t>
            </a:r>
          </a:p>
          <a:p>
            <a:pPr>
              <a:buFont typeface="Arial" panose="020B0604020202020204" pitchFamily="34" charset="0"/>
              <a:buChar char="•"/>
            </a:pPr>
            <a:r>
              <a:rPr lang="en-US" sz="1400" b="1" dirty="0" smtClean="0"/>
              <a:t>Use Quantitative Risk Analysis</a:t>
            </a:r>
            <a:r>
              <a:rPr lang="en-US" sz="1400" dirty="0" smtClean="0"/>
              <a:t> when making </a:t>
            </a:r>
            <a:r>
              <a:rPr lang="en-US" sz="1400" b="1" dirty="0" smtClean="0"/>
              <a:t>data-driven financial decisions</a:t>
            </a:r>
            <a:r>
              <a:rPr lang="en-US" sz="1400" dirty="0" smtClean="0"/>
              <a:t> regarding security investments.</a:t>
            </a:r>
            <a:endParaRPr lang="en-US" sz="1400" dirty="0"/>
          </a:p>
        </p:txBody>
      </p:sp>
    </p:spTree>
    <p:extLst>
      <p:ext uri="{BB962C8B-B14F-4D97-AF65-F5344CB8AC3E}">
        <p14:creationId xmlns:p14="http://schemas.microsoft.com/office/powerpoint/2010/main" val="28218600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457200"/>
            <a:ext cx="11277600" cy="5601533"/>
          </a:xfrm>
          <a:prstGeom prst="rect">
            <a:avLst/>
          </a:prstGeom>
        </p:spPr>
        <p:txBody>
          <a:bodyPr wrap="square">
            <a:spAutoFit/>
          </a:bodyPr>
          <a:lstStyle/>
          <a:p>
            <a:r>
              <a:rPr lang="en-US" sz="2400" b="1" dirty="0" smtClean="0">
                <a:latin typeface="Times New Roman" panose="02020603050405020304" pitchFamily="18" charset="0"/>
                <a:cs typeface="Times New Roman" panose="02020603050405020304" pitchFamily="18" charset="0"/>
              </a:rPr>
              <a:t>Policy vs. Law in Information Security</a:t>
            </a:r>
          </a:p>
          <a:p>
            <a:endParaRPr lang="en-US" b="1" dirty="0" smtClean="0">
              <a:latin typeface="Times New Roman" panose="02020603050405020304" pitchFamily="18" charset="0"/>
              <a:cs typeface="Times New Roman" panose="02020603050405020304" pitchFamily="18" charset="0"/>
            </a:endParaRPr>
          </a:p>
          <a:p>
            <a:r>
              <a:rPr lang="en-US" sz="2000" dirty="0" smtClean="0">
                <a:solidFill>
                  <a:srgbClr val="FF0000"/>
                </a:solidFill>
                <a:latin typeface="Times New Roman" panose="02020603050405020304" pitchFamily="18" charset="0"/>
                <a:cs typeface="Times New Roman" panose="02020603050405020304" pitchFamily="18" charset="0"/>
              </a:rPr>
              <a:t>✅ </a:t>
            </a:r>
            <a:r>
              <a:rPr lang="en-US" sz="2000" b="1" dirty="0" smtClean="0">
                <a:solidFill>
                  <a:srgbClr val="FF0000"/>
                </a:solidFill>
                <a:latin typeface="Times New Roman" panose="02020603050405020304" pitchFamily="18" charset="0"/>
                <a:cs typeface="Times New Roman" panose="02020603050405020304" pitchFamily="18" charset="0"/>
              </a:rPr>
              <a:t>Policy:</a:t>
            </a:r>
            <a:r>
              <a:rPr lang="en-US" sz="2000" dirty="0" smtClean="0">
                <a:latin typeface="Times New Roman" panose="02020603050405020304" pitchFamily="18" charset="0"/>
                <a:cs typeface="Times New Roman" panose="02020603050405020304" pitchFamily="18" charset="0"/>
              </a:rPr>
              <a:t/>
            </a:r>
            <a:br>
              <a:rPr lang="en-US" sz="2000" dirty="0" smtClean="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A </a:t>
            </a:r>
            <a:r>
              <a:rPr lang="en-US" sz="2000" b="1" dirty="0" smtClean="0">
                <a:latin typeface="Times New Roman" panose="02020603050405020304" pitchFamily="18" charset="0"/>
                <a:cs typeface="Times New Roman" panose="02020603050405020304" pitchFamily="18" charset="0"/>
              </a:rPr>
              <a:t>policy</a:t>
            </a:r>
            <a:r>
              <a:rPr lang="en-US" sz="2000" dirty="0" smtClean="0">
                <a:latin typeface="Times New Roman" panose="02020603050405020304" pitchFamily="18" charset="0"/>
                <a:cs typeface="Times New Roman" panose="02020603050405020304" pitchFamily="18" charset="0"/>
              </a:rPr>
              <a:t> is a set of </a:t>
            </a:r>
            <a:r>
              <a:rPr lang="en-US" sz="2000" b="1" dirty="0" smtClean="0">
                <a:latin typeface="Times New Roman" panose="02020603050405020304" pitchFamily="18" charset="0"/>
                <a:cs typeface="Times New Roman" panose="02020603050405020304" pitchFamily="18" charset="0"/>
              </a:rPr>
              <a:t>internal rules</a:t>
            </a:r>
            <a:r>
              <a:rPr lang="en-US" sz="2000" dirty="0" smtClean="0">
                <a:latin typeface="Times New Roman" panose="02020603050405020304" pitchFamily="18" charset="0"/>
                <a:cs typeface="Times New Roman" panose="02020603050405020304" pitchFamily="18" charset="0"/>
              </a:rPr>
              <a:t> created by an </a:t>
            </a:r>
            <a:r>
              <a:rPr lang="en-US" sz="2000" b="1" dirty="0" smtClean="0">
                <a:latin typeface="Times New Roman" panose="02020603050405020304" pitchFamily="18" charset="0"/>
                <a:cs typeface="Times New Roman" panose="02020603050405020304" pitchFamily="18" charset="0"/>
              </a:rPr>
              <a:t>organization</a:t>
            </a:r>
            <a:r>
              <a:rPr lang="en-US" sz="2000" dirty="0" smtClean="0">
                <a:latin typeface="Times New Roman" panose="02020603050405020304" pitchFamily="18" charset="0"/>
                <a:cs typeface="Times New Roman" panose="02020603050405020304" pitchFamily="18" charset="0"/>
              </a:rPr>
              <a:t> to guide employees, users, or stakeholders on how to </a:t>
            </a:r>
            <a:r>
              <a:rPr lang="en-US" sz="2000" b="1" dirty="0" smtClean="0">
                <a:latin typeface="Times New Roman" panose="02020603050405020304" pitchFamily="18" charset="0"/>
                <a:cs typeface="Times New Roman" panose="02020603050405020304" pitchFamily="18" charset="0"/>
              </a:rPr>
              <a:t>protect information</a:t>
            </a:r>
            <a:r>
              <a:rPr lang="en-US" sz="2000" dirty="0" smtClean="0">
                <a:latin typeface="Times New Roman" panose="02020603050405020304" pitchFamily="18" charset="0"/>
                <a:cs typeface="Times New Roman" panose="02020603050405020304" pitchFamily="18" charset="0"/>
              </a:rPr>
              <a:t>. It is </a:t>
            </a:r>
            <a:r>
              <a:rPr lang="en-US" sz="2000" b="1" dirty="0" smtClean="0">
                <a:latin typeface="Times New Roman" panose="02020603050405020304" pitchFamily="18" charset="0"/>
                <a:cs typeface="Times New Roman" panose="02020603050405020304" pitchFamily="18" charset="0"/>
              </a:rPr>
              <a:t>not legally binding</a:t>
            </a:r>
            <a:r>
              <a:rPr lang="en-US" sz="2000" dirty="0" smtClean="0">
                <a:latin typeface="Times New Roman" panose="02020603050405020304" pitchFamily="18" charset="0"/>
                <a:cs typeface="Times New Roman" panose="02020603050405020304" pitchFamily="18" charset="0"/>
              </a:rPr>
              <a:t> but helps maintain security within a company.</a:t>
            </a:r>
          </a:p>
          <a:p>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 </a:t>
            </a:r>
            <a:r>
              <a:rPr lang="en-US" sz="2000" b="1" dirty="0" smtClean="0">
                <a:latin typeface="Times New Roman" panose="02020603050405020304" pitchFamily="18" charset="0"/>
                <a:cs typeface="Times New Roman" panose="02020603050405020304" pitchFamily="18" charset="0"/>
              </a:rPr>
              <a:t>Example:</a:t>
            </a:r>
            <a:r>
              <a:rPr lang="en-US" sz="2000" dirty="0" smtClean="0">
                <a:latin typeface="Times New Roman" panose="02020603050405020304" pitchFamily="18" charset="0"/>
                <a:cs typeface="Times New Roman" panose="02020603050405020304" pitchFamily="18" charset="0"/>
              </a:rPr>
              <a:t/>
            </a:r>
            <a:br>
              <a:rPr lang="en-US" sz="2000"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A company </a:t>
            </a:r>
            <a:r>
              <a:rPr lang="en-US" b="1" dirty="0" smtClean="0">
                <a:latin typeface="Times New Roman" panose="02020603050405020304" pitchFamily="18" charset="0"/>
                <a:cs typeface="Times New Roman" panose="02020603050405020304" pitchFamily="18" charset="0"/>
              </a:rPr>
              <a:t>password policy</a:t>
            </a:r>
            <a:r>
              <a:rPr lang="en-US" dirty="0" smtClean="0">
                <a:latin typeface="Times New Roman" panose="02020603050405020304" pitchFamily="18" charset="0"/>
                <a:cs typeface="Times New Roman" panose="02020603050405020304" pitchFamily="18" charset="0"/>
              </a:rPr>
              <a:t> requires employees to use </a:t>
            </a:r>
            <a:r>
              <a:rPr lang="en-US" b="1" dirty="0" smtClean="0">
                <a:latin typeface="Times New Roman" panose="02020603050405020304" pitchFamily="18" charset="0"/>
                <a:cs typeface="Times New Roman" panose="02020603050405020304" pitchFamily="18" charset="0"/>
              </a:rPr>
              <a:t>strong passwords</a:t>
            </a:r>
            <a:r>
              <a:rPr lang="en-US" dirty="0" smtClean="0">
                <a:latin typeface="Times New Roman" panose="02020603050405020304" pitchFamily="18" charset="0"/>
                <a:cs typeface="Times New Roman" panose="02020603050405020304" pitchFamily="18" charset="0"/>
              </a:rPr>
              <a:t> (at least 12 characters, including numbers and special symbols). Violating this policy may lead to </a:t>
            </a:r>
            <a:r>
              <a:rPr lang="en-US" b="1" dirty="0" smtClean="0">
                <a:latin typeface="Times New Roman" panose="02020603050405020304" pitchFamily="18" charset="0"/>
                <a:cs typeface="Times New Roman" panose="02020603050405020304" pitchFamily="18" charset="0"/>
              </a:rPr>
              <a:t>disciplinary action</a:t>
            </a:r>
            <a:r>
              <a:rPr lang="en-US" dirty="0" smtClean="0">
                <a:latin typeface="Times New Roman" panose="02020603050405020304" pitchFamily="18" charset="0"/>
                <a:cs typeface="Times New Roman" panose="02020603050405020304" pitchFamily="18" charset="0"/>
              </a:rPr>
              <a:t> but not </a:t>
            </a:r>
            <a:r>
              <a:rPr lang="en-US" b="1" dirty="0" smtClean="0">
                <a:latin typeface="Times New Roman" panose="02020603050405020304" pitchFamily="18" charset="0"/>
                <a:cs typeface="Times New Roman" panose="02020603050405020304" pitchFamily="18" charset="0"/>
              </a:rPr>
              <a:t>legal punishment</a:t>
            </a:r>
            <a:r>
              <a:rPr lang="en-US" dirty="0" smtClean="0">
                <a:latin typeface="Times New Roman" panose="02020603050405020304" pitchFamily="18" charset="0"/>
                <a:cs typeface="Times New Roman" panose="02020603050405020304" pitchFamily="18" charset="0"/>
              </a:rPr>
              <a:t>.</a:t>
            </a:r>
          </a:p>
          <a:p>
            <a:endParaRPr lang="en-US" sz="2000" dirty="0" smtClean="0">
              <a:latin typeface="Times New Roman" panose="02020603050405020304" pitchFamily="18" charset="0"/>
              <a:cs typeface="Times New Roman" panose="02020603050405020304" pitchFamily="18" charset="0"/>
            </a:endParaRPr>
          </a:p>
          <a:p>
            <a:r>
              <a:rPr lang="en-US" sz="2000" dirty="0" smtClean="0">
                <a:solidFill>
                  <a:srgbClr val="FF0000"/>
                </a:solidFill>
                <a:latin typeface="Times New Roman" panose="02020603050405020304" pitchFamily="18" charset="0"/>
                <a:cs typeface="Times New Roman" panose="02020603050405020304" pitchFamily="18" charset="0"/>
              </a:rPr>
              <a:t>✅ </a:t>
            </a:r>
            <a:r>
              <a:rPr lang="en-US" sz="2000" b="1" dirty="0" smtClean="0">
                <a:solidFill>
                  <a:srgbClr val="FF0000"/>
                </a:solidFill>
                <a:latin typeface="Times New Roman" panose="02020603050405020304" pitchFamily="18" charset="0"/>
                <a:cs typeface="Times New Roman" panose="02020603050405020304" pitchFamily="18" charset="0"/>
              </a:rPr>
              <a:t>Law:</a:t>
            </a:r>
          </a:p>
          <a:p>
            <a:r>
              <a:rPr lang="en-US" sz="2000" dirty="0" smtClean="0">
                <a:latin typeface="Times New Roman" panose="02020603050405020304" pitchFamily="18" charset="0"/>
                <a:cs typeface="Times New Roman" panose="02020603050405020304" pitchFamily="18" charset="0"/>
              </a:rPr>
              <a:t/>
            </a:r>
            <a:br>
              <a:rPr lang="en-US" sz="2000" dirty="0" smtClean="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A </a:t>
            </a:r>
            <a:r>
              <a:rPr lang="en-US" sz="2000" b="1" dirty="0" smtClean="0">
                <a:latin typeface="Times New Roman" panose="02020603050405020304" pitchFamily="18" charset="0"/>
                <a:cs typeface="Times New Roman" panose="02020603050405020304" pitchFamily="18" charset="0"/>
              </a:rPr>
              <a:t>law</a:t>
            </a:r>
            <a:r>
              <a:rPr lang="en-US" sz="2000" dirty="0" smtClean="0">
                <a:latin typeface="Times New Roman" panose="02020603050405020304" pitchFamily="18" charset="0"/>
                <a:cs typeface="Times New Roman" panose="02020603050405020304" pitchFamily="18" charset="0"/>
              </a:rPr>
              <a:t> is an </a:t>
            </a:r>
            <a:r>
              <a:rPr lang="en-US" sz="2000" b="1" dirty="0" smtClean="0">
                <a:latin typeface="Times New Roman" panose="02020603050405020304" pitchFamily="18" charset="0"/>
                <a:cs typeface="Times New Roman" panose="02020603050405020304" pitchFamily="18" charset="0"/>
              </a:rPr>
              <a:t>official rule</a:t>
            </a:r>
            <a:r>
              <a:rPr lang="en-US" sz="2000" dirty="0" smtClean="0">
                <a:latin typeface="Times New Roman" panose="02020603050405020304" pitchFamily="18" charset="0"/>
                <a:cs typeface="Times New Roman" panose="02020603050405020304" pitchFamily="18" charset="0"/>
              </a:rPr>
              <a:t> set by a </a:t>
            </a:r>
            <a:r>
              <a:rPr lang="en-US" sz="2000" b="1" dirty="0" smtClean="0">
                <a:latin typeface="Times New Roman" panose="02020603050405020304" pitchFamily="18" charset="0"/>
                <a:cs typeface="Times New Roman" panose="02020603050405020304" pitchFamily="18" charset="0"/>
              </a:rPr>
              <a:t>government</a:t>
            </a:r>
            <a:r>
              <a:rPr lang="en-US" sz="2000" dirty="0" smtClean="0">
                <a:latin typeface="Times New Roman" panose="02020603050405020304" pitchFamily="18" charset="0"/>
                <a:cs typeface="Times New Roman" panose="02020603050405020304" pitchFamily="18" charset="0"/>
              </a:rPr>
              <a:t> that applies to everyone within its jurisdiction. Violating an information security law can result in </a:t>
            </a:r>
            <a:r>
              <a:rPr lang="en-US" sz="2000" b="1" dirty="0" smtClean="0">
                <a:latin typeface="Times New Roman" panose="02020603050405020304" pitchFamily="18" charset="0"/>
                <a:cs typeface="Times New Roman" panose="02020603050405020304" pitchFamily="18" charset="0"/>
              </a:rPr>
              <a:t>legal penalties</a:t>
            </a:r>
            <a:r>
              <a:rPr lang="en-US" sz="2000" dirty="0" smtClean="0">
                <a:latin typeface="Times New Roman" panose="02020603050405020304" pitchFamily="18" charset="0"/>
                <a:cs typeface="Times New Roman" panose="02020603050405020304" pitchFamily="18" charset="0"/>
              </a:rPr>
              <a:t>, such as </a:t>
            </a:r>
            <a:r>
              <a:rPr lang="en-US" sz="2000" b="1" dirty="0" smtClean="0">
                <a:latin typeface="Times New Roman" panose="02020603050405020304" pitchFamily="18" charset="0"/>
                <a:cs typeface="Times New Roman" panose="02020603050405020304" pitchFamily="18" charset="0"/>
              </a:rPr>
              <a:t>fines or imprisonment</a:t>
            </a:r>
            <a:r>
              <a:rPr lang="en-US" sz="2000" dirty="0" smtClean="0">
                <a:latin typeface="Times New Roman" panose="02020603050405020304" pitchFamily="18" charset="0"/>
                <a:cs typeface="Times New Roman" panose="02020603050405020304" pitchFamily="18" charset="0"/>
              </a:rPr>
              <a:t>.</a:t>
            </a:r>
          </a:p>
          <a:p>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 </a:t>
            </a:r>
            <a:r>
              <a:rPr lang="en-US" sz="2000" b="1" dirty="0" smtClean="0">
                <a:latin typeface="Times New Roman" panose="02020603050405020304" pitchFamily="18" charset="0"/>
                <a:cs typeface="Times New Roman" panose="02020603050405020304" pitchFamily="18" charset="0"/>
              </a:rPr>
              <a:t>Example:</a:t>
            </a:r>
            <a:r>
              <a:rPr lang="en-US" sz="2000" dirty="0" smtClean="0">
                <a:latin typeface="Times New Roman" panose="02020603050405020304" pitchFamily="18" charset="0"/>
                <a:cs typeface="Times New Roman" panose="02020603050405020304" pitchFamily="18" charset="0"/>
              </a:rPr>
              <a:t/>
            </a:r>
            <a:br>
              <a:rPr lang="en-US" sz="2000" dirty="0" smtClean="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The </a:t>
            </a:r>
            <a:r>
              <a:rPr lang="en-US" sz="2000" b="1" dirty="0" smtClean="0">
                <a:latin typeface="Times New Roman" panose="02020603050405020304" pitchFamily="18" charset="0"/>
                <a:cs typeface="Times New Roman" panose="02020603050405020304" pitchFamily="18" charset="0"/>
              </a:rPr>
              <a:t>General Data Protection Regulation (GDPR)</a:t>
            </a:r>
            <a:r>
              <a:rPr lang="en-US" sz="2000" dirty="0" smtClean="0">
                <a:latin typeface="Times New Roman" panose="02020603050405020304" pitchFamily="18" charset="0"/>
                <a:cs typeface="Times New Roman" panose="02020603050405020304" pitchFamily="18" charset="0"/>
              </a:rPr>
              <a:t> is a law in Europe that </a:t>
            </a:r>
            <a:r>
              <a:rPr lang="en-US" sz="2000" b="1" dirty="0" smtClean="0">
                <a:latin typeface="Times New Roman" panose="02020603050405020304" pitchFamily="18" charset="0"/>
                <a:cs typeface="Times New Roman" panose="02020603050405020304" pitchFamily="18" charset="0"/>
              </a:rPr>
              <a:t>protects user data privacy</a:t>
            </a:r>
            <a:r>
              <a:rPr lang="en-US" sz="2000" dirty="0" smtClean="0">
                <a:latin typeface="Times New Roman" panose="02020603050405020304" pitchFamily="18" charset="0"/>
                <a:cs typeface="Times New Roman" panose="02020603050405020304" pitchFamily="18" charset="0"/>
              </a:rPr>
              <a:t>. If a company misuses customer data, it can face </a:t>
            </a:r>
            <a:r>
              <a:rPr lang="en-US" sz="2000" b="1" dirty="0" smtClean="0">
                <a:latin typeface="Times New Roman" panose="02020603050405020304" pitchFamily="18" charset="0"/>
                <a:cs typeface="Times New Roman" panose="02020603050405020304" pitchFamily="18" charset="0"/>
              </a:rPr>
              <a:t>millions in fines</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679205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457200"/>
            <a:ext cx="10896600" cy="6494085"/>
          </a:xfrm>
          <a:prstGeom prst="rect">
            <a:avLst/>
          </a:prstGeom>
        </p:spPr>
        <p:txBody>
          <a:bodyPr wrap="square">
            <a:spAutoFit/>
          </a:bodyPr>
          <a:lstStyle/>
          <a:p>
            <a:r>
              <a:rPr lang="en-US" sz="2000" b="1" dirty="0" smtClean="0">
                <a:latin typeface="Times New Roman" panose="02020603050405020304" pitchFamily="18" charset="0"/>
                <a:cs typeface="Times New Roman" panose="02020603050405020304" pitchFamily="18" charset="0"/>
              </a:rPr>
              <a:t>Preview of Some Important Information Security Laws &amp; Relevant Agencies</a:t>
            </a:r>
          </a:p>
          <a:p>
            <a:endParaRPr lang="en-US" b="1" dirty="0" smtClean="0">
              <a:latin typeface="Times New Roman" panose="02020603050405020304" pitchFamily="18" charset="0"/>
              <a:cs typeface="Times New Roman" panose="02020603050405020304" pitchFamily="18" charset="0"/>
            </a:endParaRPr>
          </a:p>
          <a:p>
            <a:r>
              <a:rPr lang="en-US" b="1" dirty="0" smtClean="0">
                <a:solidFill>
                  <a:srgbClr val="FF0000"/>
                </a:solidFill>
                <a:latin typeface="Times New Roman" panose="02020603050405020304" pitchFamily="18" charset="0"/>
                <a:cs typeface="Times New Roman" panose="02020603050405020304" pitchFamily="18" charset="0"/>
              </a:rPr>
              <a:t>1. General Data Protection Regulation (GDPR) [Europe]</a:t>
            </a:r>
            <a:endParaRPr lang="en-US" dirty="0" smtClean="0">
              <a:solidFill>
                <a:srgbClr val="FF0000"/>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Protects the </a:t>
            </a:r>
            <a:r>
              <a:rPr lang="en-US" b="1" dirty="0" smtClean="0">
                <a:latin typeface="Times New Roman" panose="02020603050405020304" pitchFamily="18" charset="0"/>
                <a:cs typeface="Times New Roman" panose="02020603050405020304" pitchFamily="18" charset="0"/>
              </a:rPr>
              <a:t>personal data</a:t>
            </a:r>
            <a:r>
              <a:rPr lang="en-US" dirty="0" smtClean="0">
                <a:latin typeface="Times New Roman" panose="02020603050405020304" pitchFamily="18" charset="0"/>
                <a:cs typeface="Times New Roman" panose="02020603050405020304" pitchFamily="18" charset="0"/>
              </a:rPr>
              <a:t> of EU citizens.</a:t>
            </a:r>
          </a:p>
          <a:p>
            <a:pPr>
              <a:buFont typeface="Arial" panose="020B0604020202020204" pitchFamily="34" charset="0"/>
              <a:buChar char="•"/>
            </a:pPr>
            <a:r>
              <a:rPr lang="en-US" b="1" dirty="0" smtClean="0">
                <a:latin typeface="Times New Roman" panose="02020603050405020304" pitchFamily="18" charset="0"/>
                <a:cs typeface="Times New Roman" panose="02020603050405020304" pitchFamily="18" charset="0"/>
              </a:rPr>
              <a:t>Example:</a:t>
            </a:r>
            <a:r>
              <a:rPr lang="en-US" dirty="0" smtClean="0">
                <a:latin typeface="Times New Roman" panose="02020603050405020304" pitchFamily="18" charset="0"/>
                <a:cs typeface="Times New Roman" panose="02020603050405020304" pitchFamily="18" charset="0"/>
              </a:rPr>
              <a:t> A company must ask for </a:t>
            </a:r>
            <a:r>
              <a:rPr lang="en-US" b="1" dirty="0" smtClean="0">
                <a:latin typeface="Times New Roman" panose="02020603050405020304" pitchFamily="18" charset="0"/>
                <a:cs typeface="Times New Roman" panose="02020603050405020304" pitchFamily="18" charset="0"/>
              </a:rPr>
              <a:t>user consent</a:t>
            </a:r>
            <a:r>
              <a:rPr lang="en-US" dirty="0" smtClean="0">
                <a:latin typeface="Times New Roman" panose="02020603050405020304" pitchFamily="18" charset="0"/>
                <a:cs typeface="Times New Roman" panose="02020603050405020304" pitchFamily="18" charset="0"/>
              </a:rPr>
              <a:t> before collecting personal data.</a:t>
            </a:r>
          </a:p>
          <a:p>
            <a:pPr>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a:p>
            <a:r>
              <a:rPr lang="en-US" b="1" dirty="0" smtClean="0">
                <a:solidFill>
                  <a:srgbClr val="FF0000"/>
                </a:solidFill>
                <a:latin typeface="Times New Roman" panose="02020603050405020304" pitchFamily="18" charset="0"/>
                <a:cs typeface="Times New Roman" panose="02020603050405020304" pitchFamily="18" charset="0"/>
              </a:rPr>
              <a:t>2. The Computer Fraud and Abuse Act (CFAA) [USA]</a:t>
            </a:r>
            <a:endParaRPr lang="en-US" dirty="0" smtClean="0">
              <a:solidFill>
                <a:srgbClr val="FF0000"/>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Makes it illegal to </a:t>
            </a:r>
            <a:r>
              <a:rPr lang="en-US" b="1" dirty="0" smtClean="0">
                <a:latin typeface="Times New Roman" panose="02020603050405020304" pitchFamily="18" charset="0"/>
                <a:cs typeface="Times New Roman" panose="02020603050405020304" pitchFamily="18" charset="0"/>
              </a:rPr>
              <a:t>hack</a:t>
            </a:r>
            <a:r>
              <a:rPr lang="en-US" dirty="0" smtClean="0">
                <a:latin typeface="Times New Roman" panose="02020603050405020304" pitchFamily="18" charset="0"/>
                <a:cs typeface="Times New Roman" panose="02020603050405020304" pitchFamily="18" charset="0"/>
              </a:rPr>
              <a:t> into computers or access systems </a:t>
            </a:r>
            <a:r>
              <a:rPr lang="en-US" b="1" dirty="0" smtClean="0">
                <a:latin typeface="Times New Roman" panose="02020603050405020304" pitchFamily="18" charset="0"/>
                <a:cs typeface="Times New Roman" panose="02020603050405020304" pitchFamily="18" charset="0"/>
              </a:rPr>
              <a:t>without permission</a:t>
            </a:r>
            <a:r>
              <a:rPr lang="en-US" dirty="0" smtClean="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b="1" dirty="0" smtClean="0">
                <a:latin typeface="Times New Roman" panose="02020603050405020304" pitchFamily="18" charset="0"/>
                <a:cs typeface="Times New Roman" panose="02020603050405020304" pitchFamily="18" charset="0"/>
              </a:rPr>
              <a:t>Example:</a:t>
            </a:r>
            <a:r>
              <a:rPr lang="en-US" dirty="0" smtClean="0">
                <a:latin typeface="Times New Roman" panose="02020603050405020304" pitchFamily="18" charset="0"/>
                <a:cs typeface="Times New Roman" panose="02020603050405020304" pitchFamily="18" charset="0"/>
              </a:rPr>
              <a:t> If someone breaks into a government database, they can face </a:t>
            </a:r>
            <a:r>
              <a:rPr lang="en-US" b="1" dirty="0" smtClean="0">
                <a:latin typeface="Times New Roman" panose="02020603050405020304" pitchFamily="18" charset="0"/>
                <a:cs typeface="Times New Roman" panose="02020603050405020304" pitchFamily="18" charset="0"/>
              </a:rPr>
              <a:t>jail time</a:t>
            </a:r>
            <a:r>
              <a:rPr lang="en-US" dirty="0" smtClean="0">
                <a:latin typeface="Times New Roman" panose="02020603050405020304" pitchFamily="18" charset="0"/>
                <a:cs typeface="Times New Roman" panose="02020603050405020304" pitchFamily="18" charset="0"/>
              </a:rPr>
              <a:t>.</a:t>
            </a:r>
          </a:p>
          <a:p>
            <a:endParaRPr lang="en-US" dirty="0" smtClean="0">
              <a:latin typeface="Times New Roman" panose="02020603050405020304" pitchFamily="18" charset="0"/>
              <a:cs typeface="Times New Roman" panose="02020603050405020304" pitchFamily="18" charset="0"/>
            </a:endParaRPr>
          </a:p>
          <a:p>
            <a:r>
              <a:rPr lang="en-US" b="1" dirty="0" smtClean="0">
                <a:solidFill>
                  <a:srgbClr val="FF0000"/>
                </a:solidFill>
                <a:latin typeface="Times New Roman" panose="02020603050405020304" pitchFamily="18" charset="0"/>
                <a:cs typeface="Times New Roman" panose="02020603050405020304" pitchFamily="18" charset="0"/>
              </a:rPr>
              <a:t>3. The Health Insurance Portability and Accountability Act (HIPAA) [USA]</a:t>
            </a:r>
            <a:endParaRPr lang="en-US" dirty="0" smtClean="0">
              <a:solidFill>
                <a:srgbClr val="FF0000"/>
              </a:solidFill>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Protects </a:t>
            </a:r>
            <a:r>
              <a:rPr lang="en-US" b="1" dirty="0" smtClean="0">
                <a:latin typeface="Times New Roman" panose="02020603050405020304" pitchFamily="18" charset="0"/>
                <a:cs typeface="Times New Roman" panose="02020603050405020304" pitchFamily="18" charset="0"/>
              </a:rPr>
              <a:t>medical and health data</a:t>
            </a:r>
            <a:r>
              <a:rPr lang="en-US" dirty="0" smtClean="0">
                <a:latin typeface="Times New Roman" panose="02020603050405020304" pitchFamily="18" charset="0"/>
                <a:cs typeface="Times New Roman" panose="02020603050405020304" pitchFamily="18" charset="0"/>
              </a:rPr>
              <a:t> of patients.</a:t>
            </a:r>
          </a:p>
          <a:p>
            <a:r>
              <a:rPr lang="en-US" b="1" dirty="0" smtClean="0">
                <a:latin typeface="Times New Roman" panose="02020603050405020304" pitchFamily="18" charset="0"/>
                <a:cs typeface="Times New Roman" panose="02020603050405020304" pitchFamily="18" charset="0"/>
              </a:rPr>
              <a:t>Example:</a:t>
            </a:r>
            <a:r>
              <a:rPr lang="en-US" dirty="0" smtClean="0">
                <a:latin typeface="Times New Roman" panose="02020603050405020304" pitchFamily="18" charset="0"/>
                <a:cs typeface="Times New Roman" panose="02020603050405020304" pitchFamily="18" charset="0"/>
              </a:rPr>
              <a:t> A hospital cannot </a:t>
            </a:r>
            <a:r>
              <a:rPr lang="en-US" b="1" dirty="0" smtClean="0">
                <a:latin typeface="Times New Roman" panose="02020603050405020304" pitchFamily="18" charset="0"/>
                <a:cs typeface="Times New Roman" panose="02020603050405020304" pitchFamily="18" charset="0"/>
              </a:rPr>
              <a:t>share patient records</a:t>
            </a:r>
            <a:r>
              <a:rPr lang="en-US" dirty="0" smtClean="0">
                <a:latin typeface="Times New Roman" panose="02020603050405020304" pitchFamily="18" charset="0"/>
                <a:cs typeface="Times New Roman" panose="02020603050405020304" pitchFamily="18" charset="0"/>
              </a:rPr>
              <a:t> without permission.</a:t>
            </a:r>
          </a:p>
          <a:p>
            <a:endParaRPr lang="en-US" dirty="0" smtClean="0">
              <a:latin typeface="Times New Roman" panose="02020603050405020304" pitchFamily="18" charset="0"/>
              <a:cs typeface="Times New Roman" panose="02020603050405020304" pitchFamily="18" charset="0"/>
            </a:endParaRPr>
          </a:p>
          <a:p>
            <a:r>
              <a:rPr lang="en-US" b="1" dirty="0" smtClean="0">
                <a:solidFill>
                  <a:srgbClr val="FF0000"/>
                </a:solidFill>
                <a:latin typeface="Times New Roman" panose="02020603050405020304" pitchFamily="18" charset="0"/>
                <a:cs typeface="Times New Roman" panose="02020603050405020304" pitchFamily="18" charset="0"/>
              </a:rPr>
              <a:t>4. Personal Data Protection Act (PDPA) [Singapore]</a:t>
            </a:r>
            <a:endParaRPr lang="en-US" dirty="0" smtClean="0">
              <a:solidFill>
                <a:srgbClr val="FF0000"/>
              </a:solidFill>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Regulates how businesses </a:t>
            </a:r>
            <a:r>
              <a:rPr lang="en-US" b="1" dirty="0" smtClean="0">
                <a:latin typeface="Times New Roman" panose="02020603050405020304" pitchFamily="18" charset="0"/>
                <a:cs typeface="Times New Roman" panose="02020603050405020304" pitchFamily="18" charset="0"/>
              </a:rPr>
              <a:t>collect and store</a:t>
            </a:r>
            <a:r>
              <a:rPr lang="en-US" dirty="0" smtClean="0">
                <a:latin typeface="Times New Roman" panose="02020603050405020304" pitchFamily="18" charset="0"/>
                <a:cs typeface="Times New Roman" panose="02020603050405020304" pitchFamily="18" charset="0"/>
              </a:rPr>
              <a:t> personal data.</a:t>
            </a:r>
          </a:p>
          <a:p>
            <a:r>
              <a:rPr lang="en-US" b="1" dirty="0" smtClean="0">
                <a:latin typeface="Times New Roman" panose="02020603050405020304" pitchFamily="18" charset="0"/>
                <a:cs typeface="Times New Roman" panose="02020603050405020304" pitchFamily="18" charset="0"/>
              </a:rPr>
              <a:t>Example:</a:t>
            </a:r>
            <a:r>
              <a:rPr lang="en-US" dirty="0" smtClean="0">
                <a:latin typeface="Times New Roman" panose="02020603050405020304" pitchFamily="18" charset="0"/>
                <a:cs typeface="Times New Roman" panose="02020603050405020304" pitchFamily="18" charset="0"/>
              </a:rPr>
              <a:t> A company must </a:t>
            </a:r>
            <a:r>
              <a:rPr lang="en-US" b="1" dirty="0" smtClean="0">
                <a:latin typeface="Times New Roman" panose="02020603050405020304" pitchFamily="18" charset="0"/>
                <a:cs typeface="Times New Roman" panose="02020603050405020304" pitchFamily="18" charset="0"/>
              </a:rPr>
              <a:t>secure customer phone numbers</a:t>
            </a:r>
            <a:r>
              <a:rPr lang="en-US" dirty="0" smtClean="0">
                <a:latin typeface="Times New Roman" panose="02020603050405020304" pitchFamily="18" charset="0"/>
                <a:cs typeface="Times New Roman" panose="02020603050405020304" pitchFamily="18" charset="0"/>
              </a:rPr>
              <a:t> to prevent leaks.</a:t>
            </a:r>
          </a:p>
          <a:p>
            <a:endParaRPr lang="en-US" dirty="0" smtClean="0">
              <a:latin typeface="Times New Roman" panose="02020603050405020304" pitchFamily="18" charset="0"/>
              <a:cs typeface="Times New Roman" panose="02020603050405020304" pitchFamily="18" charset="0"/>
            </a:endParaRPr>
          </a:p>
          <a:p>
            <a:r>
              <a:rPr lang="en-US" b="1" dirty="0" smtClean="0">
                <a:solidFill>
                  <a:srgbClr val="FF0000"/>
                </a:solidFill>
                <a:latin typeface="Times New Roman" panose="02020603050405020304" pitchFamily="18" charset="0"/>
                <a:cs typeface="Times New Roman" panose="02020603050405020304" pitchFamily="18" charset="0"/>
              </a:rPr>
              <a:t>5. Payment Card Industry Data Security Standard (PCI DSS) [Global]</a:t>
            </a:r>
            <a:endParaRPr lang="en-US" dirty="0" smtClean="0">
              <a:solidFill>
                <a:srgbClr val="FF0000"/>
              </a:solidFill>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Ensures </a:t>
            </a:r>
            <a:r>
              <a:rPr lang="en-US" b="1" dirty="0" smtClean="0">
                <a:latin typeface="Times New Roman" panose="02020603050405020304" pitchFamily="18" charset="0"/>
                <a:cs typeface="Times New Roman" panose="02020603050405020304" pitchFamily="18" charset="0"/>
              </a:rPr>
              <a:t>secure handling of credit card transactions</a:t>
            </a:r>
            <a:r>
              <a:rPr lang="en-US" dirty="0" smtClean="0">
                <a:latin typeface="Times New Roman" panose="02020603050405020304" pitchFamily="18" charset="0"/>
                <a:cs typeface="Times New Roman" panose="02020603050405020304" pitchFamily="18" charset="0"/>
              </a:rPr>
              <a:t>.</a:t>
            </a:r>
          </a:p>
          <a:p>
            <a:r>
              <a:rPr lang="en-US" b="1" dirty="0" smtClean="0">
                <a:latin typeface="Times New Roman" panose="02020603050405020304" pitchFamily="18" charset="0"/>
                <a:cs typeface="Times New Roman" panose="02020603050405020304" pitchFamily="18" charset="0"/>
              </a:rPr>
              <a:t>Example:</a:t>
            </a:r>
            <a:r>
              <a:rPr lang="en-US" dirty="0" smtClean="0">
                <a:latin typeface="Times New Roman" panose="02020603050405020304" pitchFamily="18" charset="0"/>
                <a:cs typeface="Times New Roman" panose="02020603050405020304" pitchFamily="18" charset="0"/>
              </a:rPr>
              <a:t> An online store must </a:t>
            </a:r>
            <a:r>
              <a:rPr lang="en-US" b="1" dirty="0" smtClean="0">
                <a:latin typeface="Times New Roman" panose="02020603050405020304" pitchFamily="18" charset="0"/>
                <a:cs typeface="Times New Roman" panose="02020603050405020304" pitchFamily="18" charset="0"/>
              </a:rPr>
              <a:t>encrypt payment details</a:t>
            </a:r>
            <a:r>
              <a:rPr lang="en-US" dirty="0" smtClean="0">
                <a:latin typeface="Times New Roman" panose="02020603050405020304" pitchFamily="18" charset="0"/>
                <a:cs typeface="Times New Roman" panose="02020603050405020304" pitchFamily="18" charset="0"/>
              </a:rPr>
              <a:t> to prevent fraud.</a:t>
            </a:r>
          </a:p>
          <a:p>
            <a:endParaRPr lang="en-US" dirty="0" smtClean="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762132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1066800"/>
            <a:ext cx="11201400" cy="4678204"/>
          </a:xfrm>
          <a:prstGeom prst="rect">
            <a:avLst/>
          </a:prstGeom>
        </p:spPr>
        <p:txBody>
          <a:bodyPr wrap="square">
            <a:spAutoFit/>
          </a:bodyPr>
          <a:lstStyle/>
          <a:p>
            <a:r>
              <a:rPr lang="en-US" sz="2800" dirty="0" smtClean="0">
                <a:solidFill>
                  <a:srgbClr val="FF0000"/>
                </a:solidFill>
                <a:latin typeface="Times New Roman" panose="02020603050405020304" pitchFamily="18" charset="0"/>
                <a:cs typeface="Times New Roman" panose="02020603050405020304" pitchFamily="18" charset="0"/>
              </a:rPr>
              <a:t>Why all these..?</a:t>
            </a:r>
          </a:p>
          <a:p>
            <a:endParaRPr lang="en-US" dirty="0" smtClean="0"/>
          </a:p>
          <a:p>
            <a:r>
              <a:rPr lang="en-US" dirty="0" smtClean="0"/>
              <a:t>Understanding </a:t>
            </a:r>
            <a:r>
              <a:rPr lang="en-US" b="1" dirty="0" smtClean="0"/>
              <a:t>policies vs. laws</a:t>
            </a:r>
            <a:r>
              <a:rPr lang="en-US" dirty="0" smtClean="0"/>
              <a:t> helps businesses </a:t>
            </a:r>
            <a:r>
              <a:rPr lang="en-US" b="1" dirty="0" smtClean="0"/>
              <a:t>follow security rules</a:t>
            </a:r>
            <a:r>
              <a:rPr lang="en-US" dirty="0" smtClean="0"/>
              <a:t>, avoid </a:t>
            </a:r>
            <a:r>
              <a:rPr lang="en-US" b="1" dirty="0" smtClean="0"/>
              <a:t>legal penalties</a:t>
            </a:r>
            <a:r>
              <a:rPr lang="en-US" dirty="0" smtClean="0"/>
              <a:t>, and protect </a:t>
            </a:r>
            <a:r>
              <a:rPr lang="en-US" b="1" dirty="0" smtClean="0"/>
              <a:t>customer trust</a:t>
            </a:r>
            <a:r>
              <a:rPr lang="en-US" dirty="0" smtClean="0"/>
              <a:t>. Laws like </a:t>
            </a:r>
            <a:r>
              <a:rPr lang="en-US" b="1" dirty="0" smtClean="0"/>
              <a:t>GDPR, HIPAA, and CFAA</a:t>
            </a:r>
            <a:r>
              <a:rPr lang="en-US" dirty="0" smtClean="0"/>
              <a:t> ensure that personal data is </a:t>
            </a:r>
            <a:r>
              <a:rPr lang="en-US" b="1" dirty="0" smtClean="0"/>
              <a:t>kept safe</a:t>
            </a:r>
            <a:r>
              <a:rPr lang="en-US" dirty="0" smtClean="0"/>
              <a:t> from cybercriminals.</a:t>
            </a:r>
          </a:p>
          <a:p>
            <a:endParaRPr lang="en-US" dirty="0" smtClean="0"/>
          </a:p>
          <a:p>
            <a:endParaRPr lang="en-US" dirty="0"/>
          </a:p>
          <a:p>
            <a:r>
              <a:rPr lang="en-US" b="1" dirty="0" smtClean="0">
                <a:solidFill>
                  <a:srgbClr val="FF0000"/>
                </a:solidFill>
              </a:rPr>
              <a:t>Ethical Responsibilities:</a:t>
            </a:r>
            <a:r>
              <a:rPr lang="en-US" dirty="0" smtClean="0"/>
              <a:t/>
            </a:r>
            <a:br>
              <a:rPr lang="en-US" dirty="0" smtClean="0"/>
            </a:br>
            <a:r>
              <a:rPr lang="en-US" dirty="0" smtClean="0"/>
              <a:t>✔ Use data </a:t>
            </a:r>
            <a:r>
              <a:rPr lang="en-US" b="1" dirty="0" smtClean="0"/>
              <a:t>transparently</a:t>
            </a:r>
            <a:r>
              <a:rPr lang="en-US" dirty="0" smtClean="0"/>
              <a:t>.</a:t>
            </a:r>
            <a:br>
              <a:rPr lang="en-US" dirty="0" smtClean="0"/>
            </a:br>
            <a:r>
              <a:rPr lang="en-US" dirty="0" smtClean="0"/>
              <a:t>✔ Prevent </a:t>
            </a:r>
            <a:r>
              <a:rPr lang="en-US" b="1" dirty="0" smtClean="0"/>
              <a:t>unauthorized access</a:t>
            </a:r>
            <a:r>
              <a:rPr lang="en-US" dirty="0" smtClean="0"/>
              <a:t>.</a:t>
            </a:r>
            <a:br>
              <a:rPr lang="en-US" dirty="0" smtClean="0"/>
            </a:br>
            <a:r>
              <a:rPr lang="en-US" dirty="0" smtClean="0"/>
              <a:t>✔ Follow </a:t>
            </a:r>
            <a:r>
              <a:rPr lang="en-US" b="1" dirty="0" smtClean="0"/>
              <a:t>cybersecurity best practices</a:t>
            </a:r>
            <a:r>
              <a:rPr lang="en-US" dirty="0" smtClean="0"/>
              <a:t>.</a:t>
            </a:r>
          </a:p>
          <a:p>
            <a:endParaRPr lang="en-US" dirty="0" smtClean="0"/>
          </a:p>
          <a:p>
            <a:endParaRPr lang="en-US" dirty="0" smtClean="0"/>
          </a:p>
          <a:p>
            <a:r>
              <a:rPr lang="en-US" dirty="0" smtClean="0">
                <a:solidFill>
                  <a:srgbClr val="FF0000"/>
                </a:solidFill>
              </a:rPr>
              <a:t>🔹 </a:t>
            </a:r>
            <a:r>
              <a:rPr lang="en-US" b="1" dirty="0" smtClean="0">
                <a:solidFill>
                  <a:srgbClr val="FF0000"/>
                </a:solidFill>
              </a:rPr>
              <a:t>Example:</a:t>
            </a:r>
            <a:r>
              <a:rPr lang="en-US" dirty="0" smtClean="0"/>
              <a:t/>
            </a:r>
            <a:br>
              <a:rPr lang="en-US" dirty="0" smtClean="0"/>
            </a:br>
            <a:r>
              <a:rPr lang="en-US" dirty="0" smtClean="0"/>
              <a:t>A social media company must </a:t>
            </a:r>
            <a:r>
              <a:rPr lang="en-US" b="1" dirty="0" smtClean="0"/>
              <a:t>not sell user data</a:t>
            </a:r>
            <a:r>
              <a:rPr lang="en-US" dirty="0" smtClean="0"/>
              <a:t> without consent.</a:t>
            </a:r>
          </a:p>
          <a:p>
            <a:endParaRPr lang="en-US" dirty="0"/>
          </a:p>
        </p:txBody>
      </p:sp>
    </p:spTree>
    <p:extLst>
      <p:ext uri="{BB962C8B-B14F-4D97-AF65-F5344CB8AC3E}">
        <p14:creationId xmlns:p14="http://schemas.microsoft.com/office/powerpoint/2010/main" val="13302081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19200" y="1305342"/>
            <a:ext cx="8915400" cy="4431983"/>
          </a:xfrm>
          <a:prstGeom prst="rect">
            <a:avLst/>
          </a:prstGeom>
        </p:spPr>
        <p:txBody>
          <a:bodyPr wrap="square">
            <a:spAutoFit/>
          </a:bodyPr>
          <a:lstStyle/>
          <a:p>
            <a:r>
              <a:rPr lang="en-US" sz="2800" dirty="0" smtClean="0">
                <a:solidFill>
                  <a:srgbClr val="FF0000"/>
                </a:solidFill>
                <a:latin typeface="Times New Roman" panose="02020603050405020304" pitchFamily="18" charset="0"/>
                <a:cs typeface="Times New Roman" panose="02020603050405020304" pitchFamily="18" charset="0"/>
              </a:rPr>
              <a:t>Who Is Responsible for Security? </a:t>
            </a:r>
          </a:p>
          <a:p>
            <a:endParaRPr lang="en-US" sz="2000" dirty="0">
              <a:solidFill>
                <a:srgbClr val="FF0000"/>
              </a:solidFill>
              <a:latin typeface="Times New Roman" panose="02020603050405020304" pitchFamily="18" charset="0"/>
              <a:cs typeface="Times New Roman" panose="02020603050405020304" pitchFamily="18" charset="0"/>
            </a:endParaRPr>
          </a:p>
          <a:p>
            <a:r>
              <a:rPr lang="en-US" dirty="0" smtClean="0"/>
              <a:t>Certain individuals, however, have specific information security responsibilities that are established by the security programme:</a:t>
            </a:r>
          </a:p>
          <a:p>
            <a:endParaRPr lang="en-US" dirty="0"/>
          </a:p>
          <a:p>
            <a:r>
              <a:rPr lang="en-US" b="1" dirty="0" smtClean="0"/>
              <a:t>Chief information security officer (CISO): </a:t>
            </a:r>
            <a:r>
              <a:rPr lang="en-US" dirty="0" smtClean="0"/>
              <a:t>Establishes and maintains security and risk management programmes for information resources.</a:t>
            </a:r>
          </a:p>
          <a:p>
            <a:endParaRPr lang="en-US" dirty="0"/>
          </a:p>
          <a:p>
            <a:r>
              <a:rPr lang="en-US" b="1" dirty="0" smtClean="0"/>
              <a:t>Information resources manager: </a:t>
            </a:r>
            <a:r>
              <a:rPr lang="en-US" dirty="0" smtClean="0"/>
              <a:t>Maintains policies and procedures that provide for security and risk management of information resources. </a:t>
            </a:r>
          </a:p>
          <a:p>
            <a:endParaRPr lang="en-US" dirty="0"/>
          </a:p>
          <a:p>
            <a:endParaRPr lang="en-US" dirty="0" smtClean="0"/>
          </a:p>
          <a:p>
            <a:r>
              <a:rPr lang="en-US" b="1" dirty="0" smtClean="0"/>
              <a:t>Information resources security officer: </a:t>
            </a:r>
            <a:r>
              <a:rPr lang="en-US" dirty="0" smtClean="0"/>
              <a:t>Directs policies and procedures designed to protect information resources (identifies vulnerabilities, develops security awareness programme, and so forth).</a:t>
            </a:r>
            <a:endParaRPr lang="en-US" dirty="0"/>
          </a:p>
        </p:txBody>
      </p:sp>
    </p:spTree>
    <p:extLst>
      <p:ext uri="{BB962C8B-B14F-4D97-AF65-F5344CB8AC3E}">
        <p14:creationId xmlns:p14="http://schemas.microsoft.com/office/powerpoint/2010/main" val="42842078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0" y="1219200"/>
            <a:ext cx="10134600" cy="4801314"/>
          </a:xfrm>
          <a:prstGeom prst="rect">
            <a:avLst/>
          </a:prstGeom>
        </p:spPr>
        <p:txBody>
          <a:bodyPr wrap="square">
            <a:spAutoFit/>
          </a:bodyPr>
          <a:lstStyle/>
          <a:p>
            <a:r>
              <a:rPr lang="en-US" b="1" dirty="0" smtClean="0"/>
              <a:t>Owners of information resources: </a:t>
            </a:r>
            <a:r>
              <a:rPr lang="en-US" dirty="0" smtClean="0"/>
              <a:t>Have the responsibility of carrying out the programme that uses the resources. This does not imply personal ownership. These individuals might be regarded as programme managers or delegates for the owner. </a:t>
            </a:r>
          </a:p>
          <a:p>
            <a:endParaRPr lang="en-US" b="1" dirty="0"/>
          </a:p>
          <a:p>
            <a:endParaRPr lang="en-US" b="1" dirty="0" smtClean="0"/>
          </a:p>
          <a:p>
            <a:r>
              <a:rPr lang="en-US" b="1" dirty="0" smtClean="0"/>
              <a:t>Custodians of information resources: </a:t>
            </a:r>
            <a:r>
              <a:rPr lang="en-US" dirty="0" smtClean="0"/>
              <a:t>Provide technical facilities, data processing, and other support services to owners and users of information resources. </a:t>
            </a:r>
          </a:p>
          <a:p>
            <a:endParaRPr lang="en-US" dirty="0"/>
          </a:p>
          <a:p>
            <a:endParaRPr lang="en-US" dirty="0" smtClean="0"/>
          </a:p>
          <a:p>
            <a:r>
              <a:rPr lang="en-US" b="1" dirty="0" smtClean="0"/>
              <a:t>Technical managers (network and system administrators): </a:t>
            </a:r>
            <a:r>
              <a:rPr lang="en-US" dirty="0" smtClean="0"/>
              <a:t>Provide technical support for security of information resources</a:t>
            </a:r>
          </a:p>
          <a:p>
            <a:endParaRPr lang="en-US" dirty="0"/>
          </a:p>
          <a:p>
            <a:r>
              <a:rPr lang="en-US" b="1" dirty="0" smtClean="0"/>
              <a:t>Internal auditors: </a:t>
            </a:r>
            <a:r>
              <a:rPr lang="en-US" dirty="0" smtClean="0"/>
              <a:t>Conduct periodic risk-based reviews of information resources security policies and procedures. </a:t>
            </a:r>
          </a:p>
          <a:p>
            <a:endParaRPr lang="en-US" dirty="0"/>
          </a:p>
          <a:p>
            <a:r>
              <a:rPr lang="en-US" b="1" dirty="0" smtClean="0"/>
              <a:t>Users: </a:t>
            </a:r>
            <a:r>
              <a:rPr lang="en-US" dirty="0" smtClean="0"/>
              <a:t>Have access to information resources in accordance with the owner-defined controls and access rules</a:t>
            </a:r>
            <a:endParaRPr lang="en-US" dirty="0"/>
          </a:p>
        </p:txBody>
      </p:sp>
    </p:spTree>
    <p:extLst>
      <p:ext uri="{BB962C8B-B14F-4D97-AF65-F5344CB8AC3E}">
        <p14:creationId xmlns:p14="http://schemas.microsoft.com/office/powerpoint/2010/main" val="23834482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57200" y="1295400"/>
            <a:ext cx="10896600" cy="3970318"/>
          </a:xfrm>
          <a:prstGeom prst="rect">
            <a:avLst/>
          </a:prstGeom>
        </p:spPr>
        <p:txBody>
          <a:bodyPr wrap="square">
            <a:spAutoFit/>
          </a:bodyPr>
          <a:lstStyle/>
          <a:p>
            <a:r>
              <a:rPr lang="en-US" b="1" dirty="0" smtClean="0"/>
              <a:t>1. </a:t>
            </a:r>
            <a:r>
              <a:rPr lang="en-US" b="1" dirty="0" smtClean="0">
                <a:latin typeface="Times New Roman" panose="02020603050405020304" pitchFamily="18" charset="0"/>
                <a:cs typeface="Times New Roman" panose="02020603050405020304" pitchFamily="18" charset="0"/>
              </a:rPr>
              <a:t>Which of the following choices is not part of a security policy?</a:t>
            </a:r>
          </a:p>
          <a:p>
            <a:r>
              <a:rPr lang="en-US" dirty="0" smtClean="0">
                <a:latin typeface="Times New Roman" panose="02020603050405020304" pitchFamily="18" charset="0"/>
                <a:cs typeface="Times New Roman" panose="02020603050405020304" pitchFamily="18" charset="0"/>
              </a:rPr>
              <a:t> A. A definition of overall steps of information security and the importance of security</a:t>
            </a:r>
          </a:p>
          <a:p>
            <a:r>
              <a:rPr lang="en-US" dirty="0" smtClean="0">
                <a:latin typeface="Times New Roman" panose="02020603050405020304" pitchFamily="18" charset="0"/>
                <a:cs typeface="Times New Roman" panose="02020603050405020304" pitchFamily="18" charset="0"/>
              </a:rPr>
              <a:t> B. A statement of management intent, supporting the goals and principles of information security</a:t>
            </a:r>
          </a:p>
          <a:p>
            <a:r>
              <a:rPr lang="en-US" dirty="0" smtClean="0">
                <a:latin typeface="Times New Roman" panose="02020603050405020304" pitchFamily="18" charset="0"/>
                <a:cs typeface="Times New Roman" panose="02020603050405020304" pitchFamily="18" charset="0"/>
              </a:rPr>
              <a:t> C. A definition of general and specific responsibilities for information security management</a:t>
            </a:r>
          </a:p>
          <a:p>
            <a:r>
              <a:rPr lang="en-US" dirty="0" smtClean="0">
                <a:latin typeface="Times New Roman" panose="02020603050405020304" pitchFamily="18" charset="0"/>
                <a:cs typeface="Times New Roman" panose="02020603050405020304" pitchFamily="18" charset="0"/>
              </a:rPr>
              <a:t> D. A description of specific technologies used in the field of information security regulati</a:t>
            </a:r>
            <a:r>
              <a:rPr lang="en-US" b="1" dirty="0" smtClean="0">
                <a:latin typeface="Times New Roman" panose="02020603050405020304" pitchFamily="18" charset="0"/>
                <a:cs typeface="Times New Roman" panose="02020603050405020304" pitchFamily="18" charset="0"/>
              </a:rPr>
              <a:t>ons</a:t>
            </a:r>
          </a:p>
          <a:p>
            <a:endParaRPr lang="en-US" dirty="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2. Which of the following is the first step in establishing an information security programme?</a:t>
            </a:r>
          </a:p>
          <a:p>
            <a:r>
              <a:rPr lang="en-US" dirty="0" smtClean="0">
                <a:latin typeface="Times New Roman" panose="02020603050405020304" pitchFamily="18" charset="0"/>
                <a:cs typeface="Times New Roman" panose="02020603050405020304" pitchFamily="18" charset="0"/>
              </a:rPr>
              <a:t> A. Adoption of a corporate information security policy statem</a:t>
            </a:r>
            <a:r>
              <a:rPr lang="en-US" b="1" dirty="0" smtClean="0">
                <a:latin typeface="Times New Roman" panose="02020603050405020304" pitchFamily="18" charset="0"/>
                <a:cs typeface="Times New Roman" panose="02020603050405020304" pitchFamily="18" charset="0"/>
              </a:rPr>
              <a:t>ent</a:t>
            </a:r>
          </a:p>
          <a:p>
            <a:r>
              <a:rPr lang="en-US" dirty="0" smtClean="0">
                <a:latin typeface="Times New Roman" panose="02020603050405020304" pitchFamily="18" charset="0"/>
                <a:cs typeface="Times New Roman" panose="02020603050405020304" pitchFamily="18" charset="0"/>
              </a:rPr>
              <a:t> B. Development and implementation of an information security standards manual</a:t>
            </a:r>
          </a:p>
          <a:p>
            <a:r>
              <a:rPr lang="en-US" dirty="0" smtClean="0">
                <a:latin typeface="Times New Roman" panose="02020603050405020304" pitchFamily="18" charset="0"/>
                <a:cs typeface="Times New Roman" panose="02020603050405020304" pitchFamily="18" charset="0"/>
              </a:rPr>
              <a:t> C. Development of a security awareness training program for employees</a:t>
            </a:r>
          </a:p>
          <a:p>
            <a:r>
              <a:rPr lang="en-US" dirty="0" smtClean="0">
                <a:latin typeface="Times New Roman" panose="02020603050405020304" pitchFamily="18" charset="0"/>
                <a:cs typeface="Times New Roman" panose="02020603050405020304" pitchFamily="18" charset="0"/>
              </a:rPr>
              <a:t> D. Purchase of security access control software</a:t>
            </a:r>
          </a:p>
          <a:p>
            <a:endParaRPr lang="en-US" dirty="0"/>
          </a:p>
        </p:txBody>
      </p:sp>
    </p:spTree>
    <p:extLst>
      <p:ext uri="{BB962C8B-B14F-4D97-AF65-F5344CB8AC3E}">
        <p14:creationId xmlns:p14="http://schemas.microsoft.com/office/powerpoint/2010/main" val="10552606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1066800"/>
            <a:ext cx="11125200" cy="5078313"/>
          </a:xfrm>
          <a:prstGeom prst="rect">
            <a:avLst/>
          </a:prstGeom>
        </p:spPr>
        <p:txBody>
          <a:bodyPr wrap="square">
            <a:spAutoFit/>
          </a:bodyPr>
          <a:lstStyle/>
          <a:p>
            <a:r>
              <a:rPr lang="en-US" b="1" dirty="0" smtClean="0">
                <a:latin typeface="Times New Roman" panose="02020603050405020304" pitchFamily="18" charset="0"/>
                <a:cs typeface="Times New Roman" panose="02020603050405020304" pitchFamily="18" charset="0"/>
              </a:rPr>
              <a:t>3. An effective information security policy should not have which of the following characteristics?</a:t>
            </a:r>
          </a:p>
          <a:p>
            <a:r>
              <a:rPr lang="en-US" dirty="0" smtClean="0">
                <a:latin typeface="Times New Roman" panose="02020603050405020304" pitchFamily="18" charset="0"/>
                <a:cs typeface="Times New Roman" panose="02020603050405020304" pitchFamily="18" charset="0"/>
              </a:rPr>
              <a:t> A. It should include separation of duties.</a:t>
            </a:r>
          </a:p>
          <a:p>
            <a:r>
              <a:rPr lang="en-US" dirty="0" smtClean="0">
                <a:latin typeface="Times New Roman" panose="02020603050405020304" pitchFamily="18" charset="0"/>
                <a:cs typeface="Times New Roman" panose="02020603050405020304" pitchFamily="18" charset="0"/>
              </a:rPr>
              <a:t> B. It should be designed with a short- to midterm fo</a:t>
            </a:r>
            <a:r>
              <a:rPr lang="en-US" b="1" dirty="0" smtClean="0">
                <a:latin typeface="Times New Roman" panose="02020603050405020304" pitchFamily="18" charset="0"/>
                <a:cs typeface="Times New Roman" panose="02020603050405020304" pitchFamily="18" charset="0"/>
              </a:rPr>
              <a:t>cus</a:t>
            </a:r>
            <a:r>
              <a:rPr lang="en-US"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 C. It should be understandable and supported by all stakeholders.</a:t>
            </a:r>
          </a:p>
          <a:p>
            <a:r>
              <a:rPr lang="en-US" dirty="0" smtClean="0">
                <a:latin typeface="Times New Roman" panose="02020603050405020304" pitchFamily="18" charset="0"/>
                <a:cs typeface="Times New Roman" panose="02020603050405020304" pitchFamily="18" charset="0"/>
              </a:rPr>
              <a:t> D. It should specify areas of responsibility and authority.</a:t>
            </a:r>
          </a:p>
          <a:p>
            <a:endParaRPr lang="en-US" dirty="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4. Which of the following terms can best be defined as high-level statements, beliefs, goals, and </a:t>
            </a:r>
          </a:p>
          <a:p>
            <a:r>
              <a:rPr lang="en-US" b="1" dirty="0" smtClean="0">
                <a:latin typeface="Times New Roman" panose="02020603050405020304" pitchFamily="18" charset="0"/>
                <a:cs typeface="Times New Roman" panose="02020603050405020304" pitchFamily="18" charset="0"/>
              </a:rPr>
              <a:t>objectives?</a:t>
            </a:r>
          </a:p>
          <a:p>
            <a:r>
              <a:rPr lang="en-US" dirty="0" smtClean="0">
                <a:latin typeface="Times New Roman" panose="02020603050405020304" pitchFamily="18" charset="0"/>
                <a:cs typeface="Times New Roman" panose="02020603050405020304" pitchFamily="18" charset="0"/>
              </a:rPr>
              <a:t> A. Standards</a:t>
            </a:r>
          </a:p>
          <a:p>
            <a:r>
              <a:rPr lang="en-US" dirty="0" smtClean="0">
                <a:latin typeface="Times New Roman" panose="02020603050405020304" pitchFamily="18" charset="0"/>
                <a:cs typeface="Times New Roman" panose="02020603050405020304" pitchFamily="18" charset="0"/>
              </a:rPr>
              <a:t> B. Polic</a:t>
            </a:r>
            <a:r>
              <a:rPr lang="en-US" b="1" dirty="0" smtClean="0">
                <a:latin typeface="Times New Roman" panose="02020603050405020304" pitchFamily="18" charset="0"/>
                <a:cs typeface="Times New Roman" panose="02020603050405020304" pitchFamily="18" charset="0"/>
              </a:rPr>
              <a:t>ies</a:t>
            </a:r>
          </a:p>
          <a:p>
            <a:r>
              <a:rPr lang="en-US" dirty="0" smtClean="0">
                <a:latin typeface="Times New Roman" panose="02020603050405020304" pitchFamily="18" charset="0"/>
                <a:cs typeface="Times New Roman" panose="02020603050405020304" pitchFamily="18" charset="0"/>
              </a:rPr>
              <a:t> C. Guidelines</a:t>
            </a:r>
          </a:p>
          <a:p>
            <a:r>
              <a:rPr lang="en-US" dirty="0" smtClean="0">
                <a:latin typeface="Times New Roman" panose="02020603050405020304" pitchFamily="18" charset="0"/>
                <a:cs typeface="Times New Roman" panose="02020603050405020304" pitchFamily="18" charset="0"/>
              </a:rPr>
              <a:t> D. Procedures</a:t>
            </a:r>
          </a:p>
          <a:p>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5. A deviation or exception from a security standard requires which of the following?</a:t>
            </a:r>
          </a:p>
          <a:p>
            <a:r>
              <a:rPr lang="en-US" dirty="0" smtClean="0">
                <a:latin typeface="Times New Roman" panose="02020603050405020304" pitchFamily="18" charset="0"/>
                <a:cs typeface="Times New Roman" panose="02020603050405020304" pitchFamily="18" charset="0"/>
              </a:rPr>
              <a:t> A. Risk accepta</a:t>
            </a:r>
            <a:r>
              <a:rPr lang="en-US" b="1" dirty="0" smtClean="0">
                <a:latin typeface="Times New Roman" panose="02020603050405020304" pitchFamily="18" charset="0"/>
                <a:cs typeface="Times New Roman" panose="02020603050405020304" pitchFamily="18" charset="0"/>
              </a:rPr>
              <a:t>nce</a:t>
            </a:r>
          </a:p>
          <a:p>
            <a:r>
              <a:rPr lang="en-US" dirty="0" smtClean="0">
                <a:latin typeface="Times New Roman" panose="02020603050405020304" pitchFamily="18" charset="0"/>
                <a:cs typeface="Times New Roman" panose="02020603050405020304" pitchFamily="18" charset="0"/>
              </a:rPr>
              <a:t> B. Risk assignment</a:t>
            </a:r>
          </a:p>
          <a:p>
            <a:r>
              <a:rPr lang="en-US" dirty="0" smtClean="0">
                <a:latin typeface="Times New Roman" panose="02020603050405020304" pitchFamily="18" charset="0"/>
                <a:cs typeface="Times New Roman" panose="02020603050405020304" pitchFamily="18" charset="0"/>
              </a:rPr>
              <a:t> C. Risk reduction</a:t>
            </a:r>
          </a:p>
          <a:p>
            <a:r>
              <a:rPr lang="en-US" dirty="0" smtClean="0">
                <a:latin typeface="Times New Roman" panose="02020603050405020304" pitchFamily="18" charset="0"/>
                <a:cs typeface="Times New Roman" panose="02020603050405020304" pitchFamily="18" charset="0"/>
              </a:rPr>
              <a:t> D. Risk containment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628275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1305342"/>
            <a:ext cx="10287000" cy="4524315"/>
          </a:xfrm>
          <a:prstGeom prst="rect">
            <a:avLst/>
          </a:prstGeom>
        </p:spPr>
        <p:txBody>
          <a:bodyPr wrap="square">
            <a:spAutoFit/>
          </a:bodyPr>
          <a:lstStyle/>
          <a:p>
            <a:r>
              <a:rPr lang="en-US" b="1" dirty="0" smtClean="0"/>
              <a:t>1</a:t>
            </a:r>
            <a:r>
              <a:rPr lang="en-US" sz="2400" b="1" dirty="0" smtClean="0">
                <a:latin typeface="Times New Roman" panose="02020603050405020304" pitchFamily="18" charset="0"/>
                <a:cs typeface="Times New Roman" panose="02020603050405020304" pitchFamily="18" charset="0"/>
              </a:rPr>
              <a:t>: </a:t>
            </a:r>
            <a:r>
              <a:rPr lang="en-US" sz="2400" b="1" dirty="0" smtClean="0">
                <a:solidFill>
                  <a:srgbClr val="FF0000"/>
                </a:solidFill>
                <a:latin typeface="Times New Roman" panose="02020603050405020304" pitchFamily="18" charset="0"/>
                <a:cs typeface="Times New Roman" panose="02020603050405020304" pitchFamily="18" charset="0"/>
              </a:rPr>
              <a:t>Data Breach at XYZ University</a:t>
            </a:r>
          </a:p>
          <a:p>
            <a:r>
              <a:rPr lang="en-US" sz="2400" dirty="0" smtClean="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Scenario:</a:t>
            </a: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XYZ University stores student records, including personal information and academic data, in an online database. Recently, a </a:t>
            </a:r>
            <a:r>
              <a:rPr lang="en-US" sz="2400" b="1" dirty="0" smtClean="0">
                <a:latin typeface="Times New Roman" panose="02020603050405020304" pitchFamily="18" charset="0"/>
                <a:cs typeface="Times New Roman" panose="02020603050405020304" pitchFamily="18" charset="0"/>
              </a:rPr>
              <a:t>hacker gained unauthorized access</a:t>
            </a:r>
            <a:r>
              <a:rPr lang="en-US" sz="2400" dirty="0" smtClean="0">
                <a:latin typeface="Times New Roman" panose="02020603050405020304" pitchFamily="18" charset="0"/>
                <a:cs typeface="Times New Roman" panose="02020603050405020304" pitchFamily="18" charset="0"/>
              </a:rPr>
              <a:t>, exposing the data of </a:t>
            </a:r>
            <a:r>
              <a:rPr lang="en-US" sz="2400" b="1" dirty="0" smtClean="0">
                <a:latin typeface="Times New Roman" panose="02020603050405020304" pitchFamily="18" charset="0"/>
                <a:cs typeface="Times New Roman" panose="02020603050405020304" pitchFamily="18" charset="0"/>
              </a:rPr>
              <a:t>10,000 students</a:t>
            </a:r>
            <a:r>
              <a:rPr lang="en-US" sz="2400" dirty="0" smtClean="0">
                <a:latin typeface="Times New Roman" panose="02020603050405020304" pitchFamily="18" charset="0"/>
                <a:cs typeface="Times New Roman" panose="02020603050405020304" pitchFamily="18" charset="0"/>
              </a:rPr>
              <a:t>. The hacker exploited a </a:t>
            </a:r>
            <a:r>
              <a:rPr lang="en-US" sz="2400" b="1" dirty="0" smtClean="0">
                <a:latin typeface="Times New Roman" panose="02020603050405020304" pitchFamily="18" charset="0"/>
                <a:cs typeface="Times New Roman" panose="02020603050405020304" pitchFamily="18" charset="0"/>
              </a:rPr>
              <a:t>weak password policy</a:t>
            </a:r>
            <a:r>
              <a:rPr lang="en-US" sz="2400" dirty="0" smtClean="0">
                <a:latin typeface="Times New Roman" panose="02020603050405020304" pitchFamily="18" charset="0"/>
                <a:cs typeface="Times New Roman" panose="02020603050405020304" pitchFamily="18" charset="0"/>
              </a:rPr>
              <a:t> and outdated security measures.</a:t>
            </a:r>
          </a:p>
          <a:p>
            <a:endParaRPr lang="en-US" sz="2400" dirty="0" smtClean="0">
              <a:solidFill>
                <a:srgbClr val="FF0000"/>
              </a:solidFill>
              <a:latin typeface="Times New Roman" panose="02020603050405020304" pitchFamily="18" charset="0"/>
              <a:cs typeface="Times New Roman" panose="02020603050405020304" pitchFamily="18" charset="0"/>
            </a:endParaRPr>
          </a:p>
          <a:p>
            <a:r>
              <a:rPr lang="en-US" sz="2400" dirty="0" smtClean="0">
                <a:solidFill>
                  <a:srgbClr val="FF0000"/>
                </a:solidFill>
                <a:latin typeface="Times New Roman" panose="02020603050405020304" pitchFamily="18" charset="0"/>
                <a:cs typeface="Times New Roman" panose="02020603050405020304" pitchFamily="18" charset="0"/>
              </a:rPr>
              <a:t>📌 </a:t>
            </a:r>
            <a:r>
              <a:rPr lang="en-US" sz="2400" b="1" dirty="0" smtClean="0">
                <a:solidFill>
                  <a:srgbClr val="FF0000"/>
                </a:solidFill>
                <a:latin typeface="Times New Roman" panose="02020603050405020304" pitchFamily="18" charset="0"/>
                <a:cs typeface="Times New Roman" panose="02020603050405020304" pitchFamily="18" charset="0"/>
              </a:rPr>
              <a:t>Challenge for Students:</a:t>
            </a: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1️. Identify </a:t>
            </a:r>
            <a:r>
              <a:rPr lang="en-US" sz="2400" b="1" dirty="0" smtClean="0">
                <a:latin typeface="Times New Roman" panose="02020603050405020304" pitchFamily="18" charset="0"/>
                <a:cs typeface="Times New Roman" panose="02020603050405020304" pitchFamily="18" charset="0"/>
              </a:rPr>
              <a:t>what went wrong</a:t>
            </a:r>
            <a:r>
              <a:rPr lang="en-US" sz="2400" dirty="0" smtClean="0">
                <a:latin typeface="Times New Roman" panose="02020603050405020304" pitchFamily="18" charset="0"/>
                <a:cs typeface="Times New Roman" panose="02020603050405020304" pitchFamily="18" charset="0"/>
              </a:rPr>
              <a:t> in XYZ University's security system.</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2️. What </a:t>
            </a:r>
            <a:r>
              <a:rPr lang="en-US" sz="2400" b="1" dirty="0" smtClean="0">
                <a:latin typeface="Times New Roman" panose="02020603050405020304" pitchFamily="18" charset="0"/>
                <a:cs typeface="Times New Roman" panose="02020603050405020304" pitchFamily="18" charset="0"/>
              </a:rPr>
              <a:t>information security principles</a:t>
            </a:r>
            <a:r>
              <a:rPr lang="en-US" sz="2400" dirty="0" smtClean="0">
                <a:latin typeface="Times New Roman" panose="02020603050405020304" pitchFamily="18" charset="0"/>
                <a:cs typeface="Times New Roman" panose="02020603050405020304" pitchFamily="18" charset="0"/>
              </a:rPr>
              <a:t> (confidentiality, integrity, availability) were violated?</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3️. Propose </a:t>
            </a:r>
            <a:r>
              <a:rPr lang="en-US" sz="2400" b="1" dirty="0" smtClean="0">
                <a:latin typeface="Times New Roman" panose="02020603050405020304" pitchFamily="18" charset="0"/>
                <a:cs typeface="Times New Roman" panose="02020603050405020304" pitchFamily="18" charset="0"/>
              </a:rPr>
              <a:t>3 security measures</a:t>
            </a:r>
            <a:r>
              <a:rPr lang="en-US" sz="2400" dirty="0" smtClean="0">
                <a:latin typeface="Times New Roman" panose="02020603050405020304" pitchFamily="18" charset="0"/>
                <a:cs typeface="Times New Roman" panose="02020603050405020304" pitchFamily="18" charset="0"/>
              </a:rPr>
              <a:t> that could have prevented this breach.</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763773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1443841"/>
            <a:ext cx="10744200" cy="4524315"/>
          </a:xfrm>
          <a:prstGeom prst="rect">
            <a:avLst/>
          </a:prstGeom>
        </p:spPr>
        <p:txBody>
          <a:bodyPr wrap="square">
            <a:spAutoFit/>
          </a:bodyPr>
          <a:lstStyle/>
          <a:p>
            <a:r>
              <a:rPr lang="en-US" sz="2400" b="1" dirty="0" smtClean="0">
                <a:latin typeface="Times New Roman" panose="02020603050405020304" pitchFamily="18" charset="0"/>
                <a:cs typeface="Times New Roman" panose="02020603050405020304" pitchFamily="18" charset="0"/>
              </a:rPr>
              <a:t>2: </a:t>
            </a:r>
            <a:r>
              <a:rPr lang="en-US" sz="2400" b="1" dirty="0" smtClean="0">
                <a:solidFill>
                  <a:srgbClr val="FF0000"/>
                </a:solidFill>
                <a:latin typeface="Times New Roman" panose="02020603050405020304" pitchFamily="18" charset="0"/>
                <a:cs typeface="Times New Roman" panose="02020603050405020304" pitchFamily="18" charset="0"/>
              </a:rPr>
              <a:t>Phishing Attack on Bank Employees</a:t>
            </a:r>
          </a:p>
          <a:p>
            <a:r>
              <a:rPr lang="en-US" sz="2400" dirty="0" smtClean="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Scenario:</a:t>
            </a: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Employees at ABC Bank received an </a:t>
            </a:r>
            <a:r>
              <a:rPr lang="en-US" sz="2400" b="1" dirty="0" smtClean="0">
                <a:latin typeface="Times New Roman" panose="02020603050405020304" pitchFamily="18" charset="0"/>
                <a:cs typeface="Times New Roman" panose="02020603050405020304" pitchFamily="18" charset="0"/>
              </a:rPr>
              <a:t>email</a:t>
            </a:r>
            <a:r>
              <a:rPr lang="en-US" sz="2400" dirty="0" smtClean="0">
                <a:latin typeface="Times New Roman" panose="02020603050405020304" pitchFamily="18" charset="0"/>
                <a:cs typeface="Times New Roman" panose="02020603050405020304" pitchFamily="18" charset="0"/>
              </a:rPr>
              <a:t> that looked like an official request from their IT department. The email contained a </a:t>
            </a:r>
            <a:r>
              <a:rPr lang="en-US" sz="2400" b="1" dirty="0" smtClean="0">
                <a:latin typeface="Times New Roman" panose="02020603050405020304" pitchFamily="18" charset="0"/>
                <a:cs typeface="Times New Roman" panose="02020603050405020304" pitchFamily="18" charset="0"/>
              </a:rPr>
              <a:t>link asking for login credentials</a:t>
            </a:r>
            <a:r>
              <a:rPr lang="en-US" sz="2400" dirty="0" smtClean="0">
                <a:latin typeface="Times New Roman" panose="02020603050405020304" pitchFamily="18" charset="0"/>
                <a:cs typeface="Times New Roman" panose="02020603050405020304" pitchFamily="18" charset="0"/>
              </a:rPr>
              <a:t>. Several employees unknowingly entered their details, leading to a security breach where </a:t>
            </a:r>
            <a:r>
              <a:rPr lang="en-US" sz="2400" b="1" dirty="0" smtClean="0">
                <a:latin typeface="Times New Roman" panose="02020603050405020304" pitchFamily="18" charset="0"/>
                <a:cs typeface="Times New Roman" panose="02020603050405020304" pitchFamily="18" charset="0"/>
              </a:rPr>
              <a:t>attackers accessed the internal banking system</a:t>
            </a:r>
            <a:r>
              <a:rPr lang="en-US" sz="2400" dirty="0" smtClean="0">
                <a:latin typeface="Times New Roman" panose="02020603050405020304" pitchFamily="18" charset="0"/>
                <a:cs typeface="Times New Roman" panose="02020603050405020304" pitchFamily="18" charset="0"/>
              </a:rPr>
              <a:t>.</a:t>
            </a:r>
          </a:p>
          <a:p>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 </a:t>
            </a:r>
            <a:r>
              <a:rPr lang="en-US" sz="2400" b="1" dirty="0" smtClean="0">
                <a:solidFill>
                  <a:srgbClr val="FF0000"/>
                </a:solidFill>
                <a:latin typeface="Times New Roman" panose="02020603050405020304" pitchFamily="18" charset="0"/>
                <a:cs typeface="Times New Roman" panose="02020603050405020304" pitchFamily="18" charset="0"/>
              </a:rPr>
              <a:t>Challenge for Students:</a:t>
            </a: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1️.Explain how this phishing attack was successful.</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2️.What </a:t>
            </a:r>
            <a:r>
              <a:rPr lang="en-US" sz="2400" b="1" dirty="0" smtClean="0">
                <a:latin typeface="Times New Roman" panose="02020603050405020304" pitchFamily="18" charset="0"/>
                <a:cs typeface="Times New Roman" panose="02020603050405020304" pitchFamily="18" charset="0"/>
              </a:rPr>
              <a:t>security awareness strategies</a:t>
            </a:r>
            <a:r>
              <a:rPr lang="en-US" sz="2400" dirty="0" smtClean="0">
                <a:latin typeface="Times New Roman" panose="02020603050405020304" pitchFamily="18" charset="0"/>
                <a:cs typeface="Times New Roman" panose="02020603050405020304" pitchFamily="18" charset="0"/>
              </a:rPr>
              <a:t> could have helped employees avoid this?</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3️.Suggest </a:t>
            </a:r>
            <a:r>
              <a:rPr lang="en-US" sz="2400" b="1" dirty="0" smtClean="0">
                <a:latin typeface="Times New Roman" panose="02020603050405020304" pitchFamily="18" charset="0"/>
                <a:cs typeface="Times New Roman" panose="02020603050405020304" pitchFamily="18" charset="0"/>
              </a:rPr>
              <a:t>technical solutions</a:t>
            </a:r>
            <a:r>
              <a:rPr lang="en-US" sz="2400" dirty="0" smtClean="0">
                <a:latin typeface="Times New Roman" panose="02020603050405020304" pitchFamily="18" charset="0"/>
                <a:cs typeface="Times New Roman" panose="02020603050405020304" pitchFamily="18" charset="0"/>
              </a:rPr>
              <a:t> the bank can implement to prevent future phishing attempts.</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3008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95783"/>
            <a:ext cx="10330180" cy="446276"/>
          </a:xfrm>
        </p:spPr>
        <p:txBody>
          <a:bodyPr/>
          <a:lstStyle/>
          <a:p>
            <a:r>
              <a:rPr lang="en-US" dirty="0" smtClean="0"/>
              <a:t>POLICES</a:t>
            </a:r>
            <a:endParaRPr lang="en-US" dirty="0"/>
          </a:p>
        </p:txBody>
      </p:sp>
      <p:sp>
        <p:nvSpPr>
          <p:cNvPr id="3" name="Content Placeholder 2"/>
          <p:cNvSpPr>
            <a:spLocks noGrp="1"/>
          </p:cNvSpPr>
          <p:nvPr>
            <p:ph idx="1"/>
          </p:nvPr>
        </p:nvSpPr>
        <p:spPr>
          <a:xfrm>
            <a:off x="688340" y="1524000"/>
            <a:ext cx="10175240" cy="2954655"/>
          </a:xfrm>
        </p:spPr>
        <p:txBody>
          <a:bodyPr/>
          <a:lstStyle/>
          <a:p>
            <a:r>
              <a:rPr lang="en-US" sz="2400" dirty="0">
                <a:latin typeface="Times New Roman" panose="02020603050405020304" pitchFamily="18" charset="0"/>
                <a:cs typeface="Times New Roman" panose="02020603050405020304" pitchFamily="18" charset="0"/>
              </a:rPr>
              <a:t>According to the National Institute of Standards and Technology (NIST) Computer Systems </a:t>
            </a:r>
            <a:r>
              <a:rPr lang="en-US" sz="2400" dirty="0" smtClean="0">
                <a:latin typeface="Times New Roman" panose="02020603050405020304" pitchFamily="18" charset="0"/>
                <a:cs typeface="Times New Roman" panose="02020603050405020304" pitchFamily="18" charset="0"/>
              </a:rPr>
              <a:t>Laboratory </a:t>
            </a:r>
            <a:r>
              <a:rPr lang="en-US" sz="2400" dirty="0">
                <a:latin typeface="Times New Roman" panose="02020603050405020304" pitchFamily="18" charset="0"/>
                <a:cs typeface="Times New Roman" panose="02020603050405020304" pitchFamily="18" charset="0"/>
              </a:rPr>
              <a:t>(CSL), a division of the U.S. </a:t>
            </a:r>
            <a:endParaRPr lang="en-US" sz="2400" dirty="0" smtClean="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Department </a:t>
            </a:r>
            <a:r>
              <a:rPr lang="en-US" sz="2400" dirty="0">
                <a:latin typeface="Times New Roman" panose="02020603050405020304" pitchFamily="18" charset="0"/>
                <a:cs typeface="Times New Roman" panose="02020603050405020304" pitchFamily="18" charset="0"/>
              </a:rPr>
              <a:t>of Commerce, computer security policies come in </a:t>
            </a:r>
            <a:r>
              <a:rPr lang="en-US" sz="2400" dirty="0">
                <a:solidFill>
                  <a:srgbClr val="FF0000"/>
                </a:solidFill>
                <a:latin typeface="Times New Roman" panose="02020603050405020304" pitchFamily="18" charset="0"/>
                <a:cs typeface="Times New Roman" panose="02020603050405020304" pitchFamily="18" charset="0"/>
              </a:rPr>
              <a:t>four types</a:t>
            </a:r>
            <a:r>
              <a:rPr lang="en-US" sz="2400" dirty="0">
                <a:latin typeface="Times New Roman" panose="02020603050405020304" pitchFamily="18" charset="0"/>
                <a:cs typeface="Times New Roman" panose="02020603050405020304" pitchFamily="18" charset="0"/>
              </a:rPr>
              <a:t>. </a:t>
            </a:r>
            <a:endParaRPr lang="en-US" sz="2400" dirty="0" smtClean="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Policies </a:t>
            </a:r>
            <a:r>
              <a:rPr lang="en-US" sz="2400" dirty="0">
                <a:latin typeface="Times New Roman" panose="02020603050405020304" pitchFamily="18" charset="0"/>
                <a:cs typeface="Times New Roman" panose="02020603050405020304" pitchFamily="18" charset="0"/>
              </a:rPr>
              <a:t>and the follow-up documents in the library start at a very high level of understanding and become more specific (granular) at the lower levels</a:t>
            </a:r>
          </a:p>
        </p:txBody>
      </p:sp>
    </p:spTree>
    <p:extLst>
      <p:ext uri="{BB962C8B-B14F-4D97-AF65-F5344CB8AC3E}">
        <p14:creationId xmlns:p14="http://schemas.microsoft.com/office/powerpoint/2010/main" val="33957199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990600"/>
            <a:ext cx="9829800" cy="5262979"/>
          </a:xfrm>
          <a:prstGeom prst="rect">
            <a:avLst/>
          </a:prstGeom>
        </p:spPr>
        <p:txBody>
          <a:bodyPr wrap="square">
            <a:spAutoFit/>
          </a:bodyPr>
          <a:lstStyle/>
          <a:p>
            <a:r>
              <a:rPr lang="en-US" b="1" dirty="0" smtClean="0">
                <a:solidFill>
                  <a:srgbClr val="FF0000"/>
                </a:solidFill>
                <a:latin typeface="Times New Roman" panose="02020603050405020304" pitchFamily="18" charset="0"/>
                <a:cs typeface="Times New Roman" panose="02020603050405020304" pitchFamily="18" charset="0"/>
              </a:rPr>
              <a:t>3: </a:t>
            </a:r>
            <a:r>
              <a:rPr lang="en-US" sz="2400" b="1" dirty="0" smtClean="0">
                <a:solidFill>
                  <a:srgbClr val="FF0000"/>
                </a:solidFill>
                <a:latin typeface="Times New Roman" panose="02020603050405020304" pitchFamily="18" charset="0"/>
                <a:cs typeface="Times New Roman" panose="02020603050405020304" pitchFamily="18" charset="0"/>
              </a:rPr>
              <a:t>Ransomware Attack on a Healthcare System</a:t>
            </a:r>
          </a:p>
          <a:p>
            <a:endParaRPr lang="en-US" sz="2400" b="1" dirty="0" smtClean="0">
              <a:solidFill>
                <a:schemeClr val="tx1"/>
              </a:solidFill>
              <a:latin typeface="Times New Roman" panose="02020603050405020304" pitchFamily="18" charset="0"/>
              <a:cs typeface="Times New Roman" panose="02020603050405020304" pitchFamily="18" charset="0"/>
            </a:endParaRPr>
          </a:p>
          <a:p>
            <a:r>
              <a:rPr lang="en-US" sz="2400" dirty="0" smtClean="0">
                <a:solidFill>
                  <a:schemeClr val="tx1"/>
                </a:solidFill>
                <a:latin typeface="Times New Roman" panose="02020603050405020304" pitchFamily="18" charset="0"/>
                <a:cs typeface="Times New Roman" panose="02020603050405020304" pitchFamily="18" charset="0"/>
              </a:rPr>
              <a:t>📌 </a:t>
            </a:r>
            <a:r>
              <a:rPr lang="en-US" sz="2400" b="1" dirty="0" smtClean="0">
                <a:solidFill>
                  <a:schemeClr val="tx1"/>
                </a:solidFill>
                <a:latin typeface="Times New Roman" panose="02020603050405020304" pitchFamily="18" charset="0"/>
                <a:cs typeface="Times New Roman" panose="02020603050405020304" pitchFamily="18" charset="0"/>
              </a:rPr>
              <a:t>Scenario:</a:t>
            </a:r>
            <a:r>
              <a:rPr lang="en-US" sz="2400" dirty="0" smtClean="0">
                <a:solidFill>
                  <a:schemeClr val="tx1"/>
                </a:solidFill>
                <a:latin typeface="Times New Roman" panose="02020603050405020304" pitchFamily="18" charset="0"/>
                <a:cs typeface="Times New Roman" panose="02020603050405020304" pitchFamily="18" charset="0"/>
              </a:rPr>
              <a:t/>
            </a:r>
            <a:br>
              <a:rPr lang="en-US" sz="2400" dirty="0" smtClean="0">
                <a:solidFill>
                  <a:schemeClr val="tx1"/>
                </a:solidFill>
                <a:latin typeface="Times New Roman" panose="02020603050405020304" pitchFamily="18" charset="0"/>
                <a:cs typeface="Times New Roman" panose="02020603050405020304" pitchFamily="18" charset="0"/>
              </a:rPr>
            </a:br>
            <a:r>
              <a:rPr lang="en-US" sz="2400" dirty="0" smtClean="0">
                <a:solidFill>
                  <a:schemeClr val="tx1"/>
                </a:solidFill>
                <a:latin typeface="Times New Roman" panose="02020603050405020304" pitchFamily="18" charset="0"/>
                <a:cs typeface="Times New Roman" panose="02020603050405020304" pitchFamily="18" charset="0"/>
              </a:rPr>
              <a:t>A large hospital's network was infected with </a:t>
            </a:r>
            <a:r>
              <a:rPr lang="en-US" sz="2400" b="1" dirty="0" smtClean="0">
                <a:solidFill>
                  <a:schemeClr val="tx1"/>
                </a:solidFill>
                <a:latin typeface="Times New Roman" panose="02020603050405020304" pitchFamily="18" charset="0"/>
                <a:cs typeface="Times New Roman" panose="02020603050405020304" pitchFamily="18" charset="0"/>
              </a:rPr>
              <a:t>ransomware</a:t>
            </a:r>
            <a:r>
              <a:rPr lang="en-US" sz="2400" dirty="0" smtClean="0">
                <a:solidFill>
                  <a:schemeClr val="tx1"/>
                </a:solidFill>
                <a:latin typeface="Times New Roman" panose="02020603050405020304" pitchFamily="18" charset="0"/>
                <a:cs typeface="Times New Roman" panose="02020603050405020304" pitchFamily="18" charset="0"/>
              </a:rPr>
              <a:t>, which encrypted all patient records and demanded a </a:t>
            </a:r>
            <a:r>
              <a:rPr lang="en-US" sz="2400" b="1" dirty="0" smtClean="0">
                <a:solidFill>
                  <a:schemeClr val="tx1"/>
                </a:solidFill>
                <a:latin typeface="Times New Roman" panose="02020603050405020304" pitchFamily="18" charset="0"/>
                <a:cs typeface="Times New Roman" panose="02020603050405020304" pitchFamily="18" charset="0"/>
              </a:rPr>
              <a:t>$1 million ransom</a:t>
            </a:r>
            <a:r>
              <a:rPr lang="en-US" sz="2400" dirty="0" smtClean="0">
                <a:solidFill>
                  <a:schemeClr val="tx1"/>
                </a:solidFill>
                <a:latin typeface="Times New Roman" panose="02020603050405020304" pitchFamily="18" charset="0"/>
                <a:cs typeface="Times New Roman" panose="02020603050405020304" pitchFamily="18" charset="0"/>
              </a:rPr>
              <a:t> to restore the data. The attack </a:t>
            </a:r>
            <a:r>
              <a:rPr lang="en-US" sz="2400" b="1" dirty="0" smtClean="0">
                <a:solidFill>
                  <a:schemeClr val="tx1"/>
                </a:solidFill>
                <a:latin typeface="Times New Roman" panose="02020603050405020304" pitchFamily="18" charset="0"/>
                <a:cs typeface="Times New Roman" panose="02020603050405020304" pitchFamily="18" charset="0"/>
              </a:rPr>
              <a:t>disrupted emergency services</a:t>
            </a:r>
            <a:r>
              <a:rPr lang="en-US" sz="2400" dirty="0" smtClean="0">
                <a:solidFill>
                  <a:schemeClr val="tx1"/>
                </a:solidFill>
                <a:latin typeface="Times New Roman" panose="02020603050405020304" pitchFamily="18" charset="0"/>
                <a:cs typeface="Times New Roman" panose="02020603050405020304" pitchFamily="18" charset="0"/>
              </a:rPr>
              <a:t>, delaying critical treatments. The hospital had </a:t>
            </a:r>
            <a:r>
              <a:rPr lang="en-US" sz="2400" b="1" dirty="0" smtClean="0">
                <a:solidFill>
                  <a:schemeClr val="tx1"/>
                </a:solidFill>
                <a:latin typeface="Times New Roman" panose="02020603050405020304" pitchFamily="18" charset="0"/>
                <a:cs typeface="Times New Roman" panose="02020603050405020304" pitchFamily="18" charset="0"/>
              </a:rPr>
              <a:t>no proper data backups</a:t>
            </a:r>
            <a:r>
              <a:rPr lang="en-US" sz="2400" dirty="0" smtClean="0">
                <a:solidFill>
                  <a:schemeClr val="tx1"/>
                </a:solidFill>
                <a:latin typeface="Times New Roman" panose="02020603050405020304" pitchFamily="18" charset="0"/>
                <a:cs typeface="Times New Roman" panose="02020603050405020304" pitchFamily="18" charset="0"/>
              </a:rPr>
              <a:t> and was forced to negotiate with the attackers.</a:t>
            </a:r>
          </a:p>
          <a:p>
            <a:endParaRPr lang="en-US" sz="2400" dirty="0" smtClean="0">
              <a:solidFill>
                <a:srgbClr val="FF0000"/>
              </a:solidFill>
              <a:latin typeface="Times New Roman" panose="02020603050405020304" pitchFamily="18" charset="0"/>
              <a:cs typeface="Times New Roman" panose="02020603050405020304" pitchFamily="18" charset="0"/>
            </a:endParaRPr>
          </a:p>
          <a:p>
            <a:r>
              <a:rPr lang="en-US" sz="2400" dirty="0" smtClean="0">
                <a:solidFill>
                  <a:srgbClr val="FF0000"/>
                </a:solidFill>
                <a:latin typeface="Times New Roman" panose="02020603050405020304" pitchFamily="18" charset="0"/>
                <a:cs typeface="Times New Roman" panose="02020603050405020304" pitchFamily="18" charset="0"/>
              </a:rPr>
              <a:t>📌 </a:t>
            </a:r>
            <a:r>
              <a:rPr lang="en-US" sz="2400" b="1" dirty="0" smtClean="0">
                <a:solidFill>
                  <a:srgbClr val="FF0000"/>
                </a:solidFill>
                <a:latin typeface="Times New Roman" panose="02020603050405020304" pitchFamily="18" charset="0"/>
                <a:cs typeface="Times New Roman" panose="02020603050405020304" pitchFamily="18" charset="0"/>
              </a:rPr>
              <a:t>Challenge for Students:</a:t>
            </a:r>
            <a:r>
              <a:rPr lang="en-US" sz="2400" dirty="0" smtClean="0">
                <a:solidFill>
                  <a:schemeClr val="tx1"/>
                </a:solidFill>
                <a:latin typeface="Times New Roman" panose="02020603050405020304" pitchFamily="18" charset="0"/>
                <a:cs typeface="Times New Roman" panose="02020603050405020304" pitchFamily="18" charset="0"/>
              </a:rPr>
              <a:t/>
            </a:r>
            <a:br>
              <a:rPr lang="en-US" sz="2400" dirty="0" smtClean="0">
                <a:solidFill>
                  <a:schemeClr val="tx1"/>
                </a:solidFill>
                <a:latin typeface="Times New Roman" panose="02020603050405020304" pitchFamily="18" charset="0"/>
                <a:cs typeface="Times New Roman" panose="02020603050405020304" pitchFamily="18" charset="0"/>
              </a:rPr>
            </a:br>
            <a:r>
              <a:rPr lang="en-US" sz="2400" dirty="0" smtClean="0">
                <a:solidFill>
                  <a:schemeClr val="tx1"/>
                </a:solidFill>
                <a:latin typeface="Times New Roman" panose="02020603050405020304" pitchFamily="18" charset="0"/>
                <a:cs typeface="Times New Roman" panose="02020603050405020304" pitchFamily="18" charset="0"/>
              </a:rPr>
              <a:t>1️. Identify the </a:t>
            </a:r>
            <a:r>
              <a:rPr lang="en-US" sz="2400" b="1" dirty="0" smtClean="0">
                <a:solidFill>
                  <a:schemeClr val="tx1"/>
                </a:solidFill>
                <a:latin typeface="Times New Roman" panose="02020603050405020304" pitchFamily="18" charset="0"/>
                <a:cs typeface="Times New Roman" panose="02020603050405020304" pitchFamily="18" charset="0"/>
              </a:rPr>
              <a:t>weaknesses</a:t>
            </a:r>
            <a:r>
              <a:rPr lang="en-US" sz="2400" dirty="0" smtClean="0">
                <a:solidFill>
                  <a:schemeClr val="tx1"/>
                </a:solidFill>
                <a:latin typeface="Times New Roman" panose="02020603050405020304" pitchFamily="18" charset="0"/>
                <a:cs typeface="Times New Roman" panose="02020603050405020304" pitchFamily="18" charset="0"/>
              </a:rPr>
              <a:t> in the hospital's cybersecurity strategy.</a:t>
            </a:r>
            <a:br>
              <a:rPr lang="en-US" sz="2400" dirty="0" smtClean="0">
                <a:solidFill>
                  <a:schemeClr val="tx1"/>
                </a:solidFill>
                <a:latin typeface="Times New Roman" panose="02020603050405020304" pitchFamily="18" charset="0"/>
                <a:cs typeface="Times New Roman" panose="02020603050405020304" pitchFamily="18" charset="0"/>
              </a:rPr>
            </a:br>
            <a:r>
              <a:rPr lang="en-US" sz="2400" dirty="0" smtClean="0">
                <a:solidFill>
                  <a:schemeClr val="tx1"/>
                </a:solidFill>
                <a:latin typeface="Times New Roman" panose="02020603050405020304" pitchFamily="18" charset="0"/>
                <a:cs typeface="Times New Roman" panose="02020603050405020304" pitchFamily="18" charset="0"/>
              </a:rPr>
              <a:t>2️. How could </a:t>
            </a:r>
            <a:r>
              <a:rPr lang="en-US" sz="2400" b="1" dirty="0" smtClean="0">
                <a:solidFill>
                  <a:schemeClr val="tx1"/>
                </a:solidFill>
                <a:latin typeface="Times New Roman" panose="02020603050405020304" pitchFamily="18" charset="0"/>
                <a:cs typeface="Times New Roman" panose="02020603050405020304" pitchFamily="18" charset="0"/>
              </a:rPr>
              <a:t>data backup policies</a:t>
            </a:r>
            <a:r>
              <a:rPr lang="en-US" sz="2400" dirty="0" smtClean="0">
                <a:solidFill>
                  <a:schemeClr val="tx1"/>
                </a:solidFill>
                <a:latin typeface="Times New Roman" panose="02020603050405020304" pitchFamily="18" charset="0"/>
                <a:cs typeface="Times New Roman" panose="02020603050405020304" pitchFamily="18" charset="0"/>
              </a:rPr>
              <a:t> have mitigated this attack?</a:t>
            </a:r>
            <a:br>
              <a:rPr lang="en-US" sz="2400" dirty="0" smtClean="0">
                <a:solidFill>
                  <a:schemeClr val="tx1"/>
                </a:solidFill>
                <a:latin typeface="Times New Roman" panose="02020603050405020304" pitchFamily="18" charset="0"/>
                <a:cs typeface="Times New Roman" panose="02020603050405020304" pitchFamily="18" charset="0"/>
              </a:rPr>
            </a:br>
            <a:r>
              <a:rPr lang="en-US" sz="2400" dirty="0" smtClean="0">
                <a:solidFill>
                  <a:schemeClr val="tx1"/>
                </a:solidFill>
                <a:latin typeface="Times New Roman" panose="02020603050405020304" pitchFamily="18" charset="0"/>
                <a:cs typeface="Times New Roman" panose="02020603050405020304" pitchFamily="18" charset="0"/>
              </a:rPr>
              <a:t>3️. What </a:t>
            </a:r>
            <a:r>
              <a:rPr lang="en-US" sz="2400" b="1" dirty="0" smtClean="0">
                <a:solidFill>
                  <a:schemeClr val="tx1"/>
                </a:solidFill>
                <a:latin typeface="Times New Roman" panose="02020603050405020304" pitchFamily="18" charset="0"/>
                <a:cs typeface="Times New Roman" panose="02020603050405020304" pitchFamily="18" charset="0"/>
              </a:rPr>
              <a:t>legal and ethical considerations</a:t>
            </a:r>
            <a:r>
              <a:rPr lang="en-US" sz="2400" dirty="0" smtClean="0">
                <a:solidFill>
                  <a:schemeClr val="tx1"/>
                </a:solidFill>
                <a:latin typeface="Times New Roman" panose="02020603050405020304" pitchFamily="18" charset="0"/>
                <a:cs typeface="Times New Roman" panose="02020603050405020304" pitchFamily="18" charset="0"/>
              </a:rPr>
              <a:t> should the hospital follow in handling this breach?</a:t>
            </a:r>
            <a:endParaRPr lang="en-US"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991025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19200" y="1443841"/>
            <a:ext cx="10210800" cy="4154984"/>
          </a:xfrm>
          <a:prstGeom prst="rect">
            <a:avLst/>
          </a:prstGeom>
        </p:spPr>
        <p:txBody>
          <a:bodyPr wrap="square">
            <a:spAutoFit/>
          </a:bodyPr>
          <a:lstStyle/>
          <a:p>
            <a:r>
              <a:rPr lang="en-US" b="1" dirty="0" smtClean="0">
                <a:solidFill>
                  <a:srgbClr val="FF0000"/>
                </a:solidFill>
              </a:rPr>
              <a:t>4</a:t>
            </a:r>
            <a:r>
              <a:rPr lang="en-US" sz="2400" b="1" dirty="0" smtClean="0">
                <a:solidFill>
                  <a:srgbClr val="FF0000"/>
                </a:solidFill>
                <a:latin typeface="Times New Roman" panose="02020603050405020304" pitchFamily="18" charset="0"/>
                <a:cs typeface="Times New Roman" panose="02020603050405020304" pitchFamily="18" charset="0"/>
              </a:rPr>
              <a:t>: Insider Threat in a Software Company</a:t>
            </a:r>
          </a:p>
          <a:p>
            <a:r>
              <a:rPr lang="en-US" sz="2400" dirty="0" smtClean="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Scenario:</a:t>
            </a: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A disgruntled employee at </a:t>
            </a:r>
            <a:r>
              <a:rPr lang="en-US" sz="2400" b="1" dirty="0" smtClean="0">
                <a:latin typeface="Times New Roman" panose="02020603050405020304" pitchFamily="18" charset="0"/>
                <a:cs typeface="Times New Roman" panose="02020603050405020304" pitchFamily="18" charset="0"/>
              </a:rPr>
              <a:t>Tech Solutions Inc.</a:t>
            </a:r>
            <a:r>
              <a:rPr lang="en-US" sz="2400" dirty="0" smtClean="0">
                <a:latin typeface="Times New Roman" panose="02020603050405020304" pitchFamily="18" charset="0"/>
                <a:cs typeface="Times New Roman" panose="02020603050405020304" pitchFamily="18" charset="0"/>
              </a:rPr>
              <a:t> was about to resign. Before leaving, he </a:t>
            </a:r>
            <a:r>
              <a:rPr lang="en-US" sz="2400" b="1" dirty="0" smtClean="0">
                <a:latin typeface="Times New Roman" panose="02020603050405020304" pitchFamily="18" charset="0"/>
                <a:cs typeface="Times New Roman" panose="02020603050405020304" pitchFamily="18" charset="0"/>
              </a:rPr>
              <a:t>downloaded confidential client data</a:t>
            </a:r>
            <a:r>
              <a:rPr lang="en-US" sz="2400" dirty="0" smtClean="0">
                <a:latin typeface="Times New Roman" panose="02020603050405020304" pitchFamily="18" charset="0"/>
                <a:cs typeface="Times New Roman" panose="02020603050405020304" pitchFamily="18" charset="0"/>
              </a:rPr>
              <a:t> and shared it with a competitor. The company discovered the breach too late because it had </a:t>
            </a:r>
            <a:r>
              <a:rPr lang="en-US" sz="2400" b="1" dirty="0" smtClean="0">
                <a:latin typeface="Times New Roman" panose="02020603050405020304" pitchFamily="18" charset="0"/>
                <a:cs typeface="Times New Roman" panose="02020603050405020304" pitchFamily="18" charset="0"/>
              </a:rPr>
              <a:t>weak access controls</a:t>
            </a:r>
            <a:r>
              <a:rPr lang="en-US" sz="2400" dirty="0" smtClean="0">
                <a:latin typeface="Times New Roman" panose="02020603050405020304" pitchFamily="18" charset="0"/>
                <a:cs typeface="Times New Roman" panose="02020603050405020304" pitchFamily="18" charset="0"/>
              </a:rPr>
              <a:t> and </a:t>
            </a:r>
            <a:r>
              <a:rPr lang="en-US" sz="2400" b="1" dirty="0" smtClean="0">
                <a:latin typeface="Times New Roman" panose="02020603050405020304" pitchFamily="18" charset="0"/>
                <a:cs typeface="Times New Roman" panose="02020603050405020304" pitchFamily="18" charset="0"/>
              </a:rPr>
              <a:t>no monitoring system</a:t>
            </a:r>
            <a:r>
              <a:rPr lang="en-US" sz="2400" dirty="0" smtClean="0">
                <a:latin typeface="Times New Roman" panose="02020603050405020304" pitchFamily="18" charset="0"/>
                <a:cs typeface="Times New Roman" panose="02020603050405020304" pitchFamily="18" charset="0"/>
              </a:rPr>
              <a:t>.</a:t>
            </a:r>
          </a:p>
          <a:p>
            <a:endParaRPr lang="en-US" sz="2400" dirty="0" smtClean="0">
              <a:latin typeface="Times New Roman" panose="02020603050405020304" pitchFamily="18" charset="0"/>
              <a:cs typeface="Times New Roman" panose="02020603050405020304" pitchFamily="18" charset="0"/>
            </a:endParaRPr>
          </a:p>
          <a:p>
            <a:r>
              <a:rPr lang="en-US" sz="2400" dirty="0" smtClean="0">
                <a:solidFill>
                  <a:srgbClr val="FF0000"/>
                </a:solidFill>
                <a:latin typeface="Times New Roman" panose="02020603050405020304" pitchFamily="18" charset="0"/>
                <a:cs typeface="Times New Roman" panose="02020603050405020304" pitchFamily="18" charset="0"/>
              </a:rPr>
              <a:t>📌 </a:t>
            </a:r>
            <a:r>
              <a:rPr lang="en-US" sz="2400" b="1" dirty="0" smtClean="0">
                <a:solidFill>
                  <a:srgbClr val="FF0000"/>
                </a:solidFill>
                <a:latin typeface="Times New Roman" panose="02020603050405020304" pitchFamily="18" charset="0"/>
                <a:cs typeface="Times New Roman" panose="02020603050405020304" pitchFamily="18" charset="0"/>
              </a:rPr>
              <a:t>Challenge for Students:</a:t>
            </a: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1️.How could </a:t>
            </a:r>
            <a:r>
              <a:rPr lang="en-US" sz="2400" b="1" dirty="0" smtClean="0">
                <a:latin typeface="Times New Roman" panose="02020603050405020304" pitchFamily="18" charset="0"/>
                <a:cs typeface="Times New Roman" panose="02020603050405020304" pitchFamily="18" charset="0"/>
              </a:rPr>
              <a:t>strong access control policies</a:t>
            </a:r>
            <a:r>
              <a:rPr lang="en-US" sz="2400" dirty="0" smtClean="0">
                <a:latin typeface="Times New Roman" panose="02020603050405020304" pitchFamily="18" charset="0"/>
                <a:cs typeface="Times New Roman" panose="02020603050405020304" pitchFamily="18" charset="0"/>
              </a:rPr>
              <a:t> have prevented this?</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2️.What </a:t>
            </a:r>
            <a:r>
              <a:rPr lang="en-US" sz="2400" b="1" dirty="0" smtClean="0">
                <a:latin typeface="Times New Roman" panose="02020603050405020304" pitchFamily="18" charset="0"/>
                <a:cs typeface="Times New Roman" panose="02020603050405020304" pitchFamily="18" charset="0"/>
              </a:rPr>
              <a:t>legal actions</a:t>
            </a:r>
            <a:r>
              <a:rPr lang="en-US" sz="2400" dirty="0" smtClean="0">
                <a:latin typeface="Times New Roman" panose="02020603050405020304" pitchFamily="18" charset="0"/>
                <a:cs typeface="Times New Roman" panose="02020603050405020304" pitchFamily="18" charset="0"/>
              </a:rPr>
              <a:t> can the company take against the employee?</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3️.Suggest </a:t>
            </a:r>
            <a:r>
              <a:rPr lang="en-US" sz="2400" b="1" dirty="0" smtClean="0">
                <a:latin typeface="Times New Roman" panose="02020603050405020304" pitchFamily="18" charset="0"/>
                <a:cs typeface="Times New Roman" panose="02020603050405020304" pitchFamily="18" charset="0"/>
              </a:rPr>
              <a:t>technical security measures</a:t>
            </a:r>
            <a:r>
              <a:rPr lang="en-US" sz="2400" dirty="0" smtClean="0">
                <a:latin typeface="Times New Roman" panose="02020603050405020304" pitchFamily="18" charset="0"/>
                <a:cs typeface="Times New Roman" panose="02020603050405020304" pitchFamily="18" charset="0"/>
              </a:rPr>
              <a:t> to prevent insider threats</a:t>
            </a:r>
            <a:r>
              <a:rPr lang="en-US" dirty="0" smtClean="0"/>
              <a:t>.</a:t>
            </a:r>
            <a:endParaRPr lang="en-US" dirty="0"/>
          </a:p>
        </p:txBody>
      </p:sp>
    </p:spTree>
    <p:extLst>
      <p:ext uri="{BB962C8B-B14F-4D97-AF65-F5344CB8AC3E}">
        <p14:creationId xmlns:p14="http://schemas.microsoft.com/office/powerpoint/2010/main" val="36078557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33400" y="295783"/>
            <a:ext cx="10330180" cy="446276"/>
          </a:xfrm>
        </p:spPr>
        <p:txBody>
          <a:bodyPr/>
          <a:lstStyle/>
          <a:p>
            <a:r>
              <a:rPr lang="en-US" dirty="0" smtClean="0"/>
              <a:t>1. Program-level </a:t>
            </a:r>
            <a:r>
              <a:rPr lang="en-US" dirty="0"/>
              <a:t>policy</a:t>
            </a:r>
          </a:p>
        </p:txBody>
      </p:sp>
      <p:sp>
        <p:nvSpPr>
          <p:cNvPr id="3" name="Content Placeholder 2"/>
          <p:cNvSpPr>
            <a:spLocks noGrp="1"/>
          </p:cNvSpPr>
          <p:nvPr>
            <p:ph type="body" idx="1"/>
          </p:nvPr>
        </p:nvSpPr>
        <p:spPr>
          <a:xfrm>
            <a:off x="688340" y="1530704"/>
            <a:ext cx="10665460" cy="3693319"/>
          </a:xfrm>
        </p:spPr>
        <p:txBody>
          <a:bodyPr/>
          <a:lstStyle/>
          <a:p>
            <a:r>
              <a:rPr lang="en-US" dirty="0" smtClean="0">
                <a:latin typeface="Times New Roman" panose="02020603050405020304" pitchFamily="18" charset="0"/>
                <a:cs typeface="Times New Roman" panose="02020603050405020304" pitchFamily="18" charset="0"/>
              </a:rPr>
              <a:t>Program-level </a:t>
            </a:r>
            <a:r>
              <a:rPr lang="en-US" dirty="0">
                <a:latin typeface="Times New Roman" panose="02020603050405020304" pitchFamily="18" charset="0"/>
                <a:cs typeface="Times New Roman" panose="02020603050405020304" pitchFamily="18" charset="0"/>
              </a:rPr>
              <a:t>policy is used for creating a management-sponsored computer security pro gram. </a:t>
            </a:r>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A program-level </a:t>
            </a:r>
            <a:r>
              <a:rPr lang="en-US" dirty="0">
                <a:latin typeface="Times New Roman" panose="02020603050405020304" pitchFamily="18" charset="0"/>
                <a:cs typeface="Times New Roman" panose="02020603050405020304" pitchFamily="18" charset="0"/>
              </a:rPr>
              <a:t>policy, at the highest level, might prescribe the need for information security and can delegate the creation and management of the program to a role within the IT department</a:t>
            </a:r>
            <a:r>
              <a:rPr lang="en-US" dirty="0" smtClean="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Think </a:t>
            </a:r>
            <a:r>
              <a:rPr lang="en-US" dirty="0">
                <a:latin typeface="Times New Roman" panose="02020603050405020304" pitchFamily="18" charset="0"/>
                <a:cs typeface="Times New Roman" panose="02020603050405020304" pitchFamily="18" charset="0"/>
              </a:rPr>
              <a:t>of this as the mission statement for the IT security program.</a:t>
            </a:r>
          </a:p>
        </p:txBody>
      </p:sp>
    </p:spTree>
    <p:extLst>
      <p:ext uri="{BB962C8B-B14F-4D97-AF65-F5344CB8AC3E}">
        <p14:creationId xmlns:p14="http://schemas.microsoft.com/office/powerpoint/2010/main" val="559827260"/>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33400" y="295783"/>
            <a:ext cx="10330180" cy="446276"/>
          </a:xfrm>
        </p:spPr>
        <p:txBody>
          <a:bodyPr/>
          <a:lstStyle/>
          <a:p>
            <a:r>
              <a:rPr lang="en-US" dirty="0" smtClean="0"/>
              <a:t>2. Program-framework</a:t>
            </a:r>
            <a:endParaRPr lang="en-US" dirty="0"/>
          </a:p>
        </p:txBody>
      </p:sp>
      <p:sp>
        <p:nvSpPr>
          <p:cNvPr id="3" name="Content Placeholder 2"/>
          <p:cNvSpPr>
            <a:spLocks noGrp="1"/>
          </p:cNvSpPr>
          <p:nvPr>
            <p:ph type="body" idx="1"/>
          </p:nvPr>
        </p:nvSpPr>
        <p:spPr>
          <a:xfrm>
            <a:off x="688340" y="1530704"/>
            <a:ext cx="10665460" cy="4154984"/>
          </a:xfrm>
        </p:spPr>
        <p:txBody>
          <a:bodyPr/>
          <a:lstStyle/>
          <a:p>
            <a:r>
              <a:rPr lang="en-US" dirty="0" smtClean="0">
                <a:latin typeface="Times New Roman" panose="02020603050405020304" pitchFamily="18" charset="0"/>
                <a:cs typeface="Times New Roman" panose="02020603050405020304" pitchFamily="18" charset="0"/>
              </a:rPr>
              <a:t>Program-framework </a:t>
            </a:r>
            <a:r>
              <a:rPr lang="en-US" dirty="0">
                <a:latin typeface="Times New Roman" panose="02020603050405020304" pitchFamily="18" charset="0"/>
                <a:cs typeface="Times New Roman" panose="02020603050405020304" pitchFamily="18" charset="0"/>
              </a:rPr>
              <a:t>policy establishes the overall approach to computer security (as a computer security framework). </a:t>
            </a:r>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A </a:t>
            </a:r>
            <a:r>
              <a:rPr lang="en-US" dirty="0">
                <a:latin typeface="Times New Roman" panose="02020603050405020304" pitchFamily="18" charset="0"/>
                <a:cs typeface="Times New Roman" panose="02020603050405020304" pitchFamily="18" charset="0"/>
              </a:rPr>
              <a:t>framework policy adds detail to the program by describing the elements and organization of the program and department that will carry out the security mission</a:t>
            </a:r>
            <a:r>
              <a:rPr lang="en-US" dirty="0" smtClean="0">
                <a:latin typeface="Times New Roman" panose="02020603050405020304" pitchFamily="18" charset="0"/>
                <a:cs typeface="Times New Roman" panose="02020603050405020304" pitchFamily="18" charset="0"/>
              </a:rPr>
              <a:t>.</a:t>
            </a:r>
          </a:p>
          <a:p>
            <a:endParaRPr lang="en-US" dirty="0"/>
          </a:p>
          <a:p>
            <a:endParaRPr lang="en-US" dirty="0"/>
          </a:p>
        </p:txBody>
      </p:sp>
    </p:spTree>
    <p:extLst>
      <p:ext uri="{BB962C8B-B14F-4D97-AF65-F5344CB8AC3E}">
        <p14:creationId xmlns:p14="http://schemas.microsoft.com/office/powerpoint/2010/main" val="32559910"/>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95783"/>
            <a:ext cx="10330180" cy="446276"/>
          </a:xfrm>
        </p:spPr>
        <p:txBody>
          <a:bodyPr/>
          <a:lstStyle/>
          <a:p>
            <a:r>
              <a:rPr lang="en-US" dirty="0" smtClean="0"/>
              <a:t>3. Issue-specific </a:t>
            </a:r>
            <a:r>
              <a:rPr lang="en-US" dirty="0"/>
              <a:t>policy</a:t>
            </a:r>
          </a:p>
        </p:txBody>
      </p:sp>
      <p:sp>
        <p:nvSpPr>
          <p:cNvPr id="3" name="Content Placeholder 2"/>
          <p:cNvSpPr>
            <a:spLocks noGrp="1"/>
          </p:cNvSpPr>
          <p:nvPr>
            <p:ph idx="1"/>
          </p:nvPr>
        </p:nvSpPr>
        <p:spPr>
          <a:xfrm>
            <a:off x="688340" y="1530704"/>
            <a:ext cx="10665460" cy="2308324"/>
          </a:xfrm>
        </p:spPr>
        <p:txBody>
          <a:bodyPr/>
          <a:lstStyle/>
          <a:p>
            <a:r>
              <a:rPr lang="en-US" dirty="0">
                <a:latin typeface="Times New Roman" panose="02020603050405020304" pitchFamily="18" charset="0"/>
                <a:cs typeface="Times New Roman" panose="02020603050405020304" pitchFamily="18" charset="0"/>
              </a:rPr>
              <a:t>Issue-specific policy addresses specific issues of concern to the organization. </a:t>
            </a:r>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These </a:t>
            </a:r>
            <a:r>
              <a:rPr lang="en-US" dirty="0">
                <a:latin typeface="Times New Roman" panose="02020603050405020304" pitchFamily="18" charset="0"/>
                <a:cs typeface="Times New Roman" panose="02020603050405020304" pitchFamily="18" charset="0"/>
              </a:rPr>
              <a:t>issues could be regulatory in nature—for example, the Payment Card Industry (PCI) data security </a:t>
            </a:r>
            <a:r>
              <a:rPr lang="en-US" dirty="0" smtClean="0">
                <a:latin typeface="Times New Roman" panose="02020603050405020304" pitchFamily="18" charset="0"/>
                <a:cs typeface="Times New Roman" panose="02020603050405020304" pitchFamily="18" charset="0"/>
              </a:rPr>
              <a:t>standard.</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420636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95783"/>
            <a:ext cx="10330180" cy="446276"/>
          </a:xfrm>
        </p:spPr>
        <p:txBody>
          <a:bodyPr/>
          <a:lstStyle/>
          <a:p>
            <a:r>
              <a:rPr lang="en-US" dirty="0" smtClean="0"/>
              <a:t>4. System-specific </a:t>
            </a:r>
            <a:r>
              <a:rPr lang="en-US" dirty="0"/>
              <a:t>policy</a:t>
            </a:r>
          </a:p>
        </p:txBody>
      </p:sp>
      <p:sp>
        <p:nvSpPr>
          <p:cNvPr id="3" name="Content Placeholder 2"/>
          <p:cNvSpPr>
            <a:spLocks noGrp="1"/>
          </p:cNvSpPr>
          <p:nvPr>
            <p:ph idx="1"/>
          </p:nvPr>
        </p:nvSpPr>
        <p:spPr>
          <a:xfrm>
            <a:off x="688340" y="1530704"/>
            <a:ext cx="10175240" cy="3231654"/>
          </a:xfrm>
        </p:spPr>
        <p:txBody>
          <a:bodyPr/>
          <a:lstStyle/>
          <a:p>
            <a:r>
              <a:rPr lang="en-US" dirty="0">
                <a:latin typeface="Times New Roman" panose="02020603050405020304" pitchFamily="18" charset="0"/>
                <a:cs typeface="Times New Roman" panose="02020603050405020304" pitchFamily="18" charset="0"/>
              </a:rPr>
              <a:t>System-specific policy focuses on policy issues that management has decided for a specific system</a:t>
            </a:r>
            <a:r>
              <a:rPr lang="en-US" dirty="0" smtClean="0">
                <a:latin typeface="Times New Roman" panose="02020603050405020304" pitchFamily="18" charset="0"/>
                <a:cs typeface="Times New Roman" panose="02020603050405020304" pitchFamily="18" charset="0"/>
              </a:rPr>
              <a:t>.</a:t>
            </a:r>
          </a:p>
          <a:p>
            <a:endParaRPr lang="en-US" dirty="0"/>
          </a:p>
          <a:p>
            <a:endParaRPr lang="en-US" dirty="0" smtClean="0"/>
          </a:p>
          <a:p>
            <a:endParaRPr lang="en-US" dirty="0"/>
          </a:p>
          <a:p>
            <a:endParaRPr lang="en-US" dirty="0" smtClean="0"/>
          </a:p>
          <a:p>
            <a:endParaRPr lang="en-US" dirty="0"/>
          </a:p>
        </p:txBody>
      </p:sp>
    </p:spTree>
    <p:extLst>
      <p:ext uri="{BB962C8B-B14F-4D97-AF65-F5344CB8AC3E}">
        <p14:creationId xmlns:p14="http://schemas.microsoft.com/office/powerpoint/2010/main" val="39190443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95783"/>
            <a:ext cx="10330180" cy="446276"/>
          </a:xfrm>
        </p:spPr>
        <p:txBody>
          <a:bodyPr/>
          <a:lstStyle/>
          <a:p>
            <a:r>
              <a:rPr lang="en-US" dirty="0"/>
              <a:t>Developing and Managing Security Policies</a:t>
            </a:r>
          </a:p>
        </p:txBody>
      </p:sp>
      <p:sp>
        <p:nvSpPr>
          <p:cNvPr id="3" name="Content Placeholder 2"/>
          <p:cNvSpPr>
            <a:spLocks noGrp="1"/>
          </p:cNvSpPr>
          <p:nvPr>
            <p:ph idx="1"/>
          </p:nvPr>
        </p:nvSpPr>
        <p:spPr>
          <a:xfrm>
            <a:off x="688340" y="1530704"/>
            <a:ext cx="10894060" cy="3231654"/>
          </a:xfrm>
        </p:spPr>
        <p:txBody>
          <a:bodyPr/>
          <a:lstStyle/>
          <a:p>
            <a:r>
              <a:rPr lang="en-US" dirty="0">
                <a:latin typeface="Times New Roman" panose="02020603050405020304" pitchFamily="18" charset="0"/>
                <a:cs typeface="Times New Roman" panose="02020603050405020304" pitchFamily="18" charset="0"/>
              </a:rPr>
              <a:t>To develop a comprehensive set of system security policies, a management process is required that derives security rules from security goals, such as a three-level model for system security policy: </a:t>
            </a:r>
            <a:endParaRPr lang="en-US" dirty="0" smtClean="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Security </a:t>
            </a:r>
            <a:r>
              <a:rPr lang="en-US" dirty="0">
                <a:latin typeface="Times New Roman" panose="02020603050405020304" pitchFamily="18" charset="0"/>
                <a:cs typeface="Times New Roman" panose="02020603050405020304" pitchFamily="18" charset="0"/>
              </a:rPr>
              <a:t>objectives </a:t>
            </a:r>
            <a:endParaRPr lang="en-US" dirty="0" smtClean="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Operational security</a:t>
            </a:r>
          </a:p>
          <a:p>
            <a:pPr marL="457200" indent="-45720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Policy implementation</a:t>
            </a:r>
          </a:p>
        </p:txBody>
      </p:sp>
    </p:spTree>
    <p:extLst>
      <p:ext uri="{BB962C8B-B14F-4D97-AF65-F5344CB8AC3E}">
        <p14:creationId xmlns:p14="http://schemas.microsoft.com/office/powerpoint/2010/main" val="3504063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3834</TotalTime>
  <Words>1908</Words>
  <Application>Microsoft Office PowerPoint</Application>
  <PresentationFormat>Widescreen</PresentationFormat>
  <Paragraphs>238</Paragraphs>
  <Slides>41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41</vt:i4>
      </vt:variant>
    </vt:vector>
  </HeadingPairs>
  <TitlesOfParts>
    <vt:vector size="47" baseType="lpstr">
      <vt:lpstr>Arial</vt:lpstr>
      <vt:lpstr>Arial MT</vt:lpstr>
      <vt:lpstr>Calibri</vt:lpstr>
      <vt:lpstr>Tempus Sans ITC</vt:lpstr>
      <vt:lpstr>Times New Roman</vt:lpstr>
      <vt:lpstr>Office Theme</vt:lpstr>
      <vt:lpstr>   Information Security                        BS-CS-VI            VVEEK-04 &amp; 05 Lectures </vt:lpstr>
      <vt:lpstr>IS Policies Importance </vt:lpstr>
      <vt:lpstr>Polices Structure</vt:lpstr>
      <vt:lpstr>POLICES</vt:lpstr>
      <vt:lpstr>1. Program-level policy</vt:lpstr>
      <vt:lpstr>2. Program-framework</vt:lpstr>
      <vt:lpstr>3. Issue-specific policy</vt:lpstr>
      <vt:lpstr>4. System-specific policy</vt:lpstr>
      <vt:lpstr>Developing and Managing Security Policies</vt:lpstr>
      <vt:lpstr>Providing Policy Support Documents</vt:lpstr>
      <vt:lpstr>Suggested Standards Taxonomy</vt:lpstr>
      <vt:lpstr>CLASS Activity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Risk Management in Information Security </vt:lpstr>
      <vt:lpstr>Risk Analysis and Management</vt:lpstr>
      <vt:lpstr>Risk analysis</vt:lpstr>
      <vt:lpstr>Assessment (Evaluating Risks) </vt:lpstr>
      <vt:lpstr>Control (Minimizing Risks) </vt:lpstr>
      <vt:lpstr>Decisions (Choosing the Best Action)</vt:lpstr>
      <vt:lpstr>Quantitative Risk Analysis</vt:lpstr>
      <vt:lpstr>Qualitative Risk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CSC-xxx Information Security Week 1</dc:title>
  <dc:creator>raza Syed asif</dc:creator>
  <cp:lastModifiedBy>PC</cp:lastModifiedBy>
  <cp:revision>62</cp:revision>
  <dcterms:created xsi:type="dcterms:W3CDTF">2025-01-27T07:03:54Z</dcterms:created>
  <dcterms:modified xsi:type="dcterms:W3CDTF">2025-03-09T19:12:00Z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2022-03-26T00:00:00Z</vt:filetime>
  </property>
  <property fmtid="{D5CDD505-2E9C-101B-9397-08002B2CF9AE}" pid="3" name="Creator">
    <vt:lpwstr>Microsoft® PowerPoint® 2016</vt:lpwstr>
  </property>
  <property fmtid="{D5CDD505-2E9C-101B-9397-08002B2CF9AE}" pid="4" name="LastSaved">
    <vt:filetime>2025-01-27T00:00:00Z</vt:filetime>
  </property>
  <property fmtid="{D5CDD505-2E9C-101B-9397-08002B2CF9AE}" pid="5" name="Producer">
    <vt:lpwstr>Microsoft® PowerPoint® 2016</vt:lpwstr>
  </property>
</Properties>
</file>