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0" r:id="rId2"/>
    <p:sldId id="288" r:id="rId3"/>
    <p:sldId id="287" r:id="rId4"/>
    <p:sldId id="289" r:id="rId5"/>
    <p:sldId id="290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7" r:id="rId52"/>
    <p:sldId id="338" r:id="rId53"/>
    <p:sldId id="339" r:id="rId5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143967"/>
            <a:ext cx="41509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66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254" y="229361"/>
            <a:ext cx="10972800" cy="609600"/>
          </a:xfrm>
          <a:custGeom>
            <a:avLst/>
            <a:gdLst/>
            <a:ahLst/>
            <a:cxnLst/>
            <a:rect l="l" t="t" r="r" b="b"/>
            <a:pathLst>
              <a:path w="10972800" h="609600">
                <a:moveTo>
                  <a:pt x="0" y="609600"/>
                </a:moveTo>
                <a:lnTo>
                  <a:pt x="0" y="0"/>
                </a:lnTo>
                <a:lnTo>
                  <a:pt x="10972800" y="0"/>
                </a:lnTo>
              </a:path>
            </a:pathLst>
          </a:custGeom>
          <a:ln w="19812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66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6242" y="295783"/>
            <a:ext cx="7722996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30704"/>
            <a:ext cx="10175240" cy="269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66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55603" y="5640811"/>
            <a:ext cx="226059" cy="18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wigKjEsdTc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w.nih.gov/Security/FIRST/papers/%20legal/statelaw.tx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security/default.mspx" TargetMode="External"/><Relationship Id="rId2" Type="http://schemas.openxmlformats.org/officeDocument/2006/relationships/hyperlink" Target="http://www.cer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ans.org/" TargetMode="External"/><Relationship Id="rId4" Type="http://schemas.openxmlformats.org/officeDocument/2006/relationships/hyperlink" Target="http://www.f-secure.com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1143000"/>
            <a:ext cx="9448800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7765">
              <a:spcBef>
                <a:spcPts val="100"/>
              </a:spcBef>
            </a:pPr>
            <a:r>
              <a:rPr lang="en-US" sz="6000" b="0" spc="-110" dirty="0" smtClean="0"/>
              <a:t>   </a:t>
            </a:r>
            <a:r>
              <a:rPr sz="6000" b="0" spc="-110" dirty="0" smtClean="0"/>
              <a:t>Information</a:t>
            </a:r>
            <a:r>
              <a:rPr sz="6000" b="0" spc="-270" dirty="0" smtClean="0"/>
              <a:t> </a:t>
            </a:r>
            <a:r>
              <a:rPr sz="6000" b="0" spc="-150" dirty="0" smtClean="0"/>
              <a:t>Security</a:t>
            </a:r>
            <a:r>
              <a:rPr lang="en-US" sz="6000" b="0" spc="-150" dirty="0" smtClean="0"/>
              <a:t/>
            </a:r>
            <a:br>
              <a:rPr lang="en-US" sz="6000" b="0" spc="-150" dirty="0" smtClean="0"/>
            </a:br>
            <a:r>
              <a:rPr lang="en-US" sz="6000" b="0" spc="-150" dirty="0" smtClean="0"/>
              <a:t>        Chapter </a:t>
            </a:r>
            <a:r>
              <a:rPr lang="en-US" sz="6000" b="0" spc="-150" dirty="0" smtClean="0"/>
              <a:t>1&amp;2</a:t>
            </a:r>
            <a:r>
              <a:rPr lang="en-US" sz="6000" b="0" spc="-150" dirty="0" smtClean="0"/>
              <a:t/>
            </a:r>
            <a:br>
              <a:rPr lang="en-US" sz="6000" b="0" spc="-150" dirty="0" smtClean="0"/>
            </a:br>
            <a:r>
              <a:rPr lang="en-US" sz="6000" b="0" spc="-150" dirty="0"/>
              <a:t/>
            </a:r>
            <a:br>
              <a:rPr lang="en-US" sz="6000" b="0" spc="-150" dirty="0"/>
            </a:br>
            <a:r>
              <a:rPr lang="en-US" sz="6000" b="0" spc="-150" dirty="0" smtClean="0"/>
              <a:t>             </a:t>
            </a:r>
            <a:r>
              <a:rPr lang="en-US" sz="4000" b="0" spc="-150" dirty="0" smtClean="0"/>
              <a:t>BS-CS-VI</a:t>
            </a:r>
            <a:r>
              <a:rPr lang="en-US" sz="4000" b="0" spc="-150" dirty="0"/>
              <a:t/>
            </a:r>
            <a:br>
              <a:rPr lang="en-US" sz="4000" b="0" spc="-150" dirty="0"/>
            </a:br>
            <a:r>
              <a:rPr lang="en-US" sz="4000" b="0" spc="-150" dirty="0" smtClean="0"/>
              <a:t>         </a:t>
            </a:r>
            <a:r>
              <a:rPr lang="en-US" sz="4000" b="0" spc="-150" dirty="0" smtClean="0"/>
              <a:t>  VVEEK-02 &amp; 03 Lectures</a:t>
            </a:r>
            <a:r>
              <a:rPr sz="4000" b="0" spc="-325" dirty="0" smtClean="0"/>
              <a:t> </a:t>
            </a:r>
            <a:endParaRPr sz="6000" b="0"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1425"/>
              </a:lnSpc>
            </a:pPr>
            <a:fld id="{81D60167-4931-47E6-BA6A-407CBD079E47}" type="slidenum">
              <a:rPr spc="-50" dirty="0"/>
              <a:pPr marL="153670">
                <a:lnSpc>
                  <a:spcPts val="1425"/>
                </a:lnSpc>
              </a:pPr>
              <a:t>1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0165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125730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85" dirty="0"/>
              <a:t>Malware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867" y="1834895"/>
            <a:ext cx="7342632" cy="36667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82296"/>
            <a:ext cx="12033885" cy="6637020"/>
            <a:chOff x="0" y="82296"/>
            <a:chExt cx="12033885" cy="6637020"/>
          </a:xfrm>
        </p:grpSpPr>
        <p:sp>
          <p:nvSpPr>
            <p:cNvPr id="4" name="object 4"/>
            <p:cNvSpPr/>
            <p:nvPr/>
          </p:nvSpPr>
          <p:spPr>
            <a:xfrm>
              <a:off x="304800" y="1581912"/>
              <a:ext cx="11480800" cy="12700"/>
            </a:xfrm>
            <a:custGeom>
              <a:avLst/>
              <a:gdLst/>
              <a:ahLst/>
              <a:cxnLst/>
              <a:rect l="l" t="t" r="r" b="b"/>
              <a:pathLst>
                <a:path w="11480800" h="12700">
                  <a:moveTo>
                    <a:pt x="114802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480292" y="12191"/>
                  </a:lnTo>
                  <a:lnTo>
                    <a:pt x="11480292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2296"/>
              <a:ext cx="12033504" cy="6637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460947"/>
            <a:ext cx="2376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1794" y="6460947"/>
            <a:ext cx="304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5893" y="6448755"/>
            <a:ext cx="168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43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20427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Malware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1529002"/>
            <a:ext cx="6981190" cy="185991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Spyware</a:t>
            </a:r>
            <a:endParaRPr sz="300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The</a:t>
            </a:r>
            <a:r>
              <a:rPr sz="26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most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rapidly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growing</a:t>
            </a:r>
            <a:r>
              <a:rPr sz="2600" spc="-5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types</a:t>
            </a:r>
            <a:r>
              <a:rPr sz="26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of</a:t>
            </a:r>
            <a:r>
              <a:rPr sz="26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malware</a:t>
            </a:r>
            <a:endParaRPr sz="2600">
              <a:latin typeface="Arial MT"/>
              <a:cs typeface="Arial MT"/>
            </a:endParaRPr>
          </a:p>
          <a:p>
            <a:pPr marL="1035050" lvl="1" indent="-351790">
              <a:lnSpc>
                <a:spcPct val="100000"/>
              </a:lnSpc>
              <a:spcBef>
                <a:spcPts val="530"/>
              </a:spcBef>
              <a:buSzPct val="63636"/>
              <a:buFont typeface="Wingdings"/>
              <a:buChar char=""/>
              <a:tabLst>
                <a:tab pos="1035050" algn="l"/>
              </a:tabLst>
            </a:pPr>
            <a:r>
              <a:rPr sz="2200" spc="-10" dirty="0">
                <a:solidFill>
                  <a:srgbClr val="3366CC"/>
                </a:solidFill>
                <a:latin typeface="Arial MT"/>
                <a:cs typeface="Arial MT"/>
              </a:rPr>
              <a:t>Cookies</a:t>
            </a:r>
            <a:endParaRPr sz="2200">
              <a:latin typeface="Arial MT"/>
              <a:cs typeface="Arial MT"/>
            </a:endParaRPr>
          </a:p>
          <a:p>
            <a:pPr marL="1035050" lvl="1" indent="-351790">
              <a:lnSpc>
                <a:spcPct val="100000"/>
              </a:lnSpc>
              <a:spcBef>
                <a:spcPts val="530"/>
              </a:spcBef>
              <a:buSzPct val="63636"/>
              <a:buFont typeface="Wingdings"/>
              <a:buChar char=""/>
              <a:tabLst>
                <a:tab pos="1035050" algn="l"/>
              </a:tabLst>
            </a:pP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Key</a:t>
            </a:r>
            <a:r>
              <a:rPr sz="2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Arial MT"/>
                <a:cs typeface="Arial MT"/>
              </a:rPr>
              <a:t>logger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7" y="2141220"/>
            <a:ext cx="10204704" cy="29276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90" dirty="0"/>
              <a:t>Malware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679" y="1903475"/>
            <a:ext cx="6573011" cy="3502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37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01612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How</a:t>
            </a:r>
            <a:r>
              <a:rPr spc="-6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30" dirty="0"/>
              <a:t>Stop?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2535" y="1740407"/>
            <a:ext cx="8235950" cy="3874135"/>
            <a:chOff x="2002535" y="1740407"/>
            <a:chExt cx="8235950" cy="3874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2535" y="1740407"/>
              <a:ext cx="1937004" cy="37749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2535" y="1740407"/>
              <a:ext cx="4959096" cy="3874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2535" y="1740407"/>
              <a:ext cx="8235695" cy="38740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29933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5" dirty="0"/>
              <a:t>Phishing</a:t>
            </a:r>
            <a:r>
              <a:rPr spc="-105" dirty="0"/>
              <a:t> </a:t>
            </a:r>
            <a:r>
              <a:rPr spc="-20" dirty="0"/>
              <a:t>Attack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36064" y="1921764"/>
            <a:ext cx="8046720" cy="3180715"/>
            <a:chOff x="2036064" y="1921764"/>
            <a:chExt cx="8046720" cy="3180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064" y="2095500"/>
              <a:ext cx="4533899" cy="26014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6064" y="1921764"/>
              <a:ext cx="8046720" cy="31805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0" dirty="0"/>
              <a:t>What</a:t>
            </a:r>
            <a:r>
              <a:rPr spc="-155" dirty="0"/>
              <a:t> </a:t>
            </a:r>
            <a:r>
              <a:rPr spc="-30" dirty="0"/>
              <a:t>is</a:t>
            </a:r>
            <a:r>
              <a:rPr spc="-150" dirty="0"/>
              <a:t> </a:t>
            </a:r>
            <a:r>
              <a:rPr spc="-50" dirty="0"/>
              <a:t>Phishing</a:t>
            </a:r>
            <a:r>
              <a:rPr spc="-130" dirty="0"/>
              <a:t> </a:t>
            </a:r>
            <a:r>
              <a:rPr spc="-20" dirty="0"/>
              <a:t>used</a:t>
            </a:r>
            <a:r>
              <a:rPr spc="-155" dirty="0"/>
              <a:t> </a:t>
            </a:r>
            <a:r>
              <a:rPr spc="-20" dirty="0"/>
              <a:t>for?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404" y="1821179"/>
            <a:ext cx="7851648" cy="34427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88626" y="5640811"/>
            <a:ext cx="16256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150" spc="-25" dirty="0">
                <a:latin typeface="Times New Roman"/>
                <a:cs typeface="Times New Roman"/>
              </a:rPr>
              <a:t>40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88861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5" dirty="0"/>
              <a:t>Phishing</a:t>
            </a:r>
            <a:r>
              <a:rPr spc="-105" dirty="0"/>
              <a:t> </a:t>
            </a:r>
            <a:r>
              <a:rPr spc="-55" dirty="0"/>
              <a:t>Awareness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0155" y="1821179"/>
            <a:ext cx="8100059" cy="3610610"/>
            <a:chOff x="2010155" y="1821179"/>
            <a:chExt cx="8100059" cy="36106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5588" y="1821179"/>
              <a:ext cx="5024627" cy="36103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0155" y="1821179"/>
              <a:ext cx="8100059" cy="3610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45" dirty="0"/>
              <a:t>Password</a:t>
            </a:r>
            <a:r>
              <a:rPr spc="-135" dirty="0"/>
              <a:t> </a:t>
            </a:r>
            <a:r>
              <a:rPr spc="-30" dirty="0"/>
              <a:t>Attacks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5104" y="1821179"/>
            <a:ext cx="8263255" cy="3325495"/>
            <a:chOff x="1975104" y="1821179"/>
            <a:chExt cx="8263255" cy="3325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5104" y="2377439"/>
              <a:ext cx="3197351" cy="24216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5104" y="1821179"/>
              <a:ext cx="8263128" cy="33253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3967"/>
            <a:ext cx="7250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C.I.A.</a:t>
            </a:r>
            <a:r>
              <a:rPr sz="4000" spc="-85" dirty="0"/>
              <a:t> </a:t>
            </a:r>
            <a:r>
              <a:rPr sz="4000" spc="-100" dirty="0"/>
              <a:t>triangle</a:t>
            </a:r>
            <a:r>
              <a:rPr sz="4000" spc="-75" dirty="0"/>
              <a:t> </a:t>
            </a:r>
            <a:r>
              <a:rPr sz="4000" dirty="0"/>
              <a:t>or</a:t>
            </a:r>
            <a:r>
              <a:rPr sz="4000" spc="-75" dirty="0"/>
              <a:t> </a:t>
            </a:r>
            <a:r>
              <a:rPr sz="4000" spc="-120" dirty="0"/>
              <a:t>Security</a:t>
            </a:r>
            <a:r>
              <a:rPr sz="4000" spc="-75" dirty="0"/>
              <a:t> </a:t>
            </a:r>
            <a:r>
              <a:rPr sz="4000" spc="-40" dirty="0"/>
              <a:t>Objectives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926582" y="6474386"/>
            <a:ext cx="3397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spc="-10" dirty="0">
                <a:latin typeface="Times New Roman"/>
                <a:cs typeface="Times New Roman"/>
              </a:rPr>
              <a:t>2</a:t>
            </a:fld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358578"/>
            <a:ext cx="10678160" cy="371347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003399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u="sng" spc="-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Confidentiality</a:t>
            </a:r>
            <a:endParaRPr sz="2400">
              <a:latin typeface="Tahoma"/>
              <a:cs typeface="Tahoma"/>
            </a:endParaRPr>
          </a:p>
          <a:p>
            <a:pPr marL="683260" marR="5080" lvl="1" indent="-326390">
              <a:lnSpc>
                <a:spcPts val="2380"/>
              </a:lnSpc>
              <a:spcBef>
                <a:spcPts val="560"/>
              </a:spcBef>
              <a:buClr>
                <a:srgbClr val="003399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“Preserving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authorized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restriction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information</a:t>
            </a:r>
            <a:r>
              <a:rPr sz="2200" spc="-145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access</a:t>
            </a:r>
            <a:r>
              <a:rPr sz="2200" spc="-3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disclosure</a:t>
            </a:r>
            <a:r>
              <a:rPr sz="2200" dirty="0">
                <a:latin typeface="Tahoma"/>
                <a:cs typeface="Tahoma"/>
              </a:rPr>
              <a:t>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including </a:t>
            </a:r>
            <a:r>
              <a:rPr sz="2200" dirty="0">
                <a:latin typeface="Tahoma"/>
                <a:cs typeface="Tahoma"/>
              </a:rPr>
              <a:t>means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protecting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personal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privacy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proprietary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information.”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765"/>
              </a:spcBef>
              <a:buClr>
                <a:srgbClr val="003399"/>
              </a:buClr>
              <a:buFont typeface="Wingdings"/>
              <a:buChar char=""/>
            </a:pPr>
            <a:endParaRPr sz="2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003399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u="sng" spc="-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Integrity</a:t>
            </a:r>
            <a:endParaRPr sz="2400">
              <a:latin typeface="Tahoma"/>
              <a:cs typeface="Tahoma"/>
            </a:endParaRPr>
          </a:p>
          <a:p>
            <a:pPr marL="683260" marR="11430" lvl="1" indent="-326390">
              <a:lnSpc>
                <a:spcPts val="2380"/>
              </a:lnSpc>
              <a:spcBef>
                <a:spcPts val="555"/>
              </a:spcBef>
              <a:buClr>
                <a:srgbClr val="003399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“Guarding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against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improper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information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modification</a:t>
            </a:r>
            <a:r>
              <a:rPr sz="2200" spc="-6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destruction</a:t>
            </a:r>
            <a:r>
              <a:rPr sz="2200" dirty="0">
                <a:latin typeface="Tahoma"/>
                <a:cs typeface="Tahoma"/>
              </a:rPr>
              <a:t>,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includes </a:t>
            </a:r>
            <a:r>
              <a:rPr sz="2200" dirty="0">
                <a:latin typeface="Tahoma"/>
                <a:cs typeface="Tahoma"/>
              </a:rPr>
              <a:t>ensuring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information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30" dirty="0">
                <a:latin typeface="Tahoma"/>
                <a:cs typeface="Tahoma"/>
              </a:rPr>
              <a:t>non-</a:t>
            </a:r>
            <a:r>
              <a:rPr sz="2200" dirty="0">
                <a:latin typeface="Tahoma"/>
                <a:cs typeface="Tahoma"/>
              </a:rPr>
              <a:t>repudiation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authenticity.”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  <a:buClr>
                <a:srgbClr val="003399"/>
              </a:buClr>
              <a:buFont typeface="Wingdings"/>
              <a:buChar char=""/>
            </a:pPr>
            <a:endParaRPr sz="2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03399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u="sng" spc="-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Availability</a:t>
            </a:r>
            <a:endParaRPr sz="2400">
              <a:latin typeface="Tahoma"/>
              <a:cs typeface="Tahoma"/>
            </a:endParaRPr>
          </a:p>
          <a:p>
            <a:pPr marL="682625" lvl="1" indent="-325755">
              <a:lnSpc>
                <a:spcPct val="100000"/>
              </a:lnSpc>
              <a:spcBef>
                <a:spcPts val="259"/>
              </a:spcBef>
              <a:buClr>
                <a:srgbClr val="003399"/>
              </a:buClr>
              <a:buSzPct val="59090"/>
              <a:buFont typeface="Wingdings"/>
              <a:buChar char=""/>
              <a:tabLst>
                <a:tab pos="682625" algn="l"/>
              </a:tabLst>
            </a:pPr>
            <a:r>
              <a:rPr sz="2200" dirty="0">
                <a:latin typeface="Tahoma"/>
                <a:cs typeface="Tahoma"/>
              </a:rPr>
              <a:t>“Ensuring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timely</a:t>
            </a:r>
            <a:r>
              <a:rPr sz="2200" spc="-1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reliable</a:t>
            </a:r>
            <a:r>
              <a:rPr sz="2200" spc="-3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access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use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information.”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Types</a:t>
            </a:r>
            <a:r>
              <a:rPr spc="-140" dirty="0"/>
              <a:t> </a:t>
            </a:r>
            <a:r>
              <a:rPr dirty="0"/>
              <a:t>of</a:t>
            </a:r>
            <a:r>
              <a:rPr spc="-40" dirty="0"/>
              <a:t> Password</a:t>
            </a:r>
            <a:r>
              <a:rPr spc="-90" dirty="0"/>
              <a:t> </a:t>
            </a:r>
            <a:r>
              <a:rPr spc="-20" dirty="0"/>
              <a:t>Attacks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6167" y="1883664"/>
            <a:ext cx="8089392" cy="35509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4300" y="405384"/>
            <a:ext cx="11671300" cy="5963920"/>
            <a:chOff x="114300" y="405384"/>
            <a:chExt cx="11671300" cy="5963920"/>
          </a:xfrm>
        </p:grpSpPr>
        <p:sp>
          <p:nvSpPr>
            <p:cNvPr id="4" name="object 4"/>
            <p:cNvSpPr/>
            <p:nvPr/>
          </p:nvSpPr>
          <p:spPr>
            <a:xfrm>
              <a:off x="304800" y="1581911"/>
              <a:ext cx="11480800" cy="12700"/>
            </a:xfrm>
            <a:custGeom>
              <a:avLst/>
              <a:gdLst/>
              <a:ahLst/>
              <a:cxnLst/>
              <a:rect l="l" t="t" r="r" b="b"/>
              <a:pathLst>
                <a:path w="11480800" h="12700">
                  <a:moveTo>
                    <a:pt x="114802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480292" y="12191"/>
                  </a:lnTo>
                  <a:lnTo>
                    <a:pt x="11480292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" y="405384"/>
              <a:ext cx="11641836" cy="5963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Stop</a:t>
            </a:r>
            <a:r>
              <a:rPr spc="-150" dirty="0"/>
              <a:t> </a:t>
            </a:r>
            <a:r>
              <a:rPr spc="-40" dirty="0"/>
              <a:t>Password</a:t>
            </a:r>
            <a:r>
              <a:rPr spc="-140" dirty="0"/>
              <a:t> </a:t>
            </a:r>
            <a:r>
              <a:rPr spc="-25" dirty="0"/>
              <a:t>Attacks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80616" y="1682495"/>
            <a:ext cx="8357870" cy="3909060"/>
            <a:chOff x="1880616" y="1682495"/>
            <a:chExt cx="8357870" cy="3909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9008" y="1682495"/>
              <a:ext cx="1959864" cy="38313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6" y="1682495"/>
              <a:ext cx="5091684" cy="39090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0616" y="1682495"/>
              <a:ext cx="8357616" cy="39090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Distributed</a:t>
            </a:r>
            <a:r>
              <a:rPr spc="-55" dirty="0"/>
              <a:t> </a:t>
            </a:r>
            <a:r>
              <a:rPr spc="-50" dirty="0"/>
              <a:t>Denial</a:t>
            </a:r>
            <a:r>
              <a:rPr spc="-9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90" dirty="0"/>
              <a:t>Services</a:t>
            </a:r>
            <a:r>
              <a:rPr spc="-140" dirty="0"/>
              <a:t> </a:t>
            </a:r>
            <a:r>
              <a:rPr spc="-10" dirty="0"/>
              <a:t>(DDoS)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2535" y="1901951"/>
            <a:ext cx="8153400" cy="3266440"/>
            <a:chOff x="2002535" y="1901951"/>
            <a:chExt cx="8153400" cy="3266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2535" y="2279903"/>
              <a:ext cx="2350008" cy="2558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2535" y="1901951"/>
              <a:ext cx="8153400" cy="3265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460947"/>
            <a:ext cx="2376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1794" y="6460947"/>
            <a:ext cx="304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5893" y="6448755"/>
            <a:ext cx="168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55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59537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3860" algn="l"/>
              </a:tabLst>
            </a:pP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Denial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of</a:t>
            </a:r>
            <a:r>
              <a:rPr sz="4200" spc="-114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Service</a:t>
            </a:r>
            <a:r>
              <a:rPr sz="4200" spc="-9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Attacks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4" y="1622501"/>
            <a:ext cx="419671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The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attacker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does</a:t>
            </a:r>
            <a:r>
              <a:rPr sz="30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not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intrude</a:t>
            </a:r>
            <a:r>
              <a:rPr sz="3000" spc="-5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into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the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system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but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just blocks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access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30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authorized</a:t>
            </a:r>
            <a:r>
              <a:rPr sz="30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users.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110739"/>
            <a:ext cx="2895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45" dirty="0"/>
              <a:t>Packet</a:t>
            </a:r>
            <a:r>
              <a:rPr spc="-165" dirty="0"/>
              <a:t> </a:t>
            </a:r>
            <a:r>
              <a:rPr spc="-10" dirty="0"/>
              <a:t>Flood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7939" y="2031492"/>
            <a:ext cx="7016496" cy="3502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Prevention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735" y="2013204"/>
            <a:ext cx="7789163" cy="3361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67335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65" dirty="0"/>
              <a:t>Man</a:t>
            </a:r>
            <a:r>
              <a:rPr spc="-135" dirty="0"/>
              <a:t> </a:t>
            </a:r>
            <a:r>
              <a:rPr dirty="0"/>
              <a:t>in</a:t>
            </a:r>
            <a:r>
              <a:rPr spc="-12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40" dirty="0"/>
              <a:t>Middle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5495" y="1821179"/>
            <a:ext cx="6467856" cy="34503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19456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Prevent</a:t>
            </a:r>
            <a:r>
              <a:rPr spc="-120" dirty="0"/>
              <a:t> </a:t>
            </a:r>
            <a:r>
              <a:rPr spc="-20" dirty="0"/>
              <a:t>MITM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80616" y="2098548"/>
            <a:ext cx="8357870" cy="3194685"/>
            <a:chOff x="1880616" y="2098548"/>
            <a:chExt cx="8357870" cy="3194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1060" y="2269236"/>
              <a:ext cx="5544312" cy="29215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6" y="2098548"/>
              <a:ext cx="8357616" cy="319430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89877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Drive-</a:t>
            </a:r>
            <a:r>
              <a:rPr spc="-20" dirty="0"/>
              <a:t>by</a:t>
            </a:r>
            <a:r>
              <a:rPr spc="-105" dirty="0"/>
              <a:t> </a:t>
            </a:r>
            <a:r>
              <a:rPr spc="-10" dirty="0"/>
              <a:t>Download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616" y="2092451"/>
            <a:ext cx="8388096" cy="31699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88626" y="5640811"/>
            <a:ext cx="16256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150" spc="-25" dirty="0">
                <a:latin typeface="Times New Roman"/>
                <a:cs typeface="Times New Roman"/>
              </a:rPr>
              <a:t>50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CIA</a:t>
            </a:r>
            <a:r>
              <a:rPr sz="4000" spc="-165" dirty="0"/>
              <a:t> </a:t>
            </a:r>
            <a:r>
              <a:rPr sz="4000" dirty="0"/>
              <a:t>TRIAD</a:t>
            </a:r>
            <a:r>
              <a:rPr sz="4000" spc="-165" dirty="0"/>
              <a:t> </a:t>
            </a:r>
            <a:r>
              <a:rPr sz="4000" spc="-95" dirty="0"/>
              <a:t>(Video)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926582" y="6474386"/>
            <a:ext cx="3397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spc="-10" dirty="0">
                <a:latin typeface="Times New Roman"/>
                <a:cs typeface="Times New Roman"/>
              </a:rPr>
              <a:t>3</a:t>
            </a:fld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0754" y="3004820"/>
            <a:ext cx="6628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Tahoma"/>
                <a:cs typeface="Tahoma"/>
                <a:hlinkClick r:id="rId2"/>
              </a:rPr>
              <a:t>https://www.youtube.com/watch?v=rwigKjEsdTc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198120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How</a:t>
            </a:r>
            <a:r>
              <a:rPr spc="-114" dirty="0"/>
              <a:t> </a:t>
            </a:r>
            <a:r>
              <a:rPr dirty="0"/>
              <a:t>it</a:t>
            </a:r>
            <a:r>
              <a:rPr spc="-145" dirty="0"/>
              <a:t> </a:t>
            </a:r>
            <a:r>
              <a:rPr spc="-55" dirty="0"/>
              <a:t>work?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616" y="1921764"/>
            <a:ext cx="8255508" cy="32141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Malvertising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9" y="1840992"/>
            <a:ext cx="8257031" cy="3619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Prevention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804" y="1946148"/>
            <a:ext cx="7539228" cy="35250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Rogue</a:t>
            </a:r>
            <a:r>
              <a:rPr spc="-135" dirty="0"/>
              <a:t> </a:t>
            </a:r>
            <a:r>
              <a:rPr spc="-50" dirty="0"/>
              <a:t>Software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76" y="2200655"/>
            <a:ext cx="8144256" cy="24886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Propagation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20" y="1921764"/>
            <a:ext cx="7749540" cy="34869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Prevention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3372" y="1821179"/>
            <a:ext cx="8407908" cy="3619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6460947"/>
            <a:ext cx="2376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1794" y="6460947"/>
            <a:ext cx="304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5893" y="6448755"/>
            <a:ext cx="168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67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3019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7300" algn="l"/>
              </a:tabLst>
            </a:pPr>
            <a:r>
              <a:rPr sz="4200" spc="-25" dirty="0">
                <a:solidFill>
                  <a:srgbClr val="0A0405"/>
                </a:solidFill>
                <a:latin typeface="Arial MT"/>
                <a:cs typeface="Arial MT"/>
              </a:rPr>
              <a:t>Web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Attacks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4" y="1622501"/>
            <a:ext cx="4475480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The</a:t>
            </a:r>
            <a:r>
              <a:rPr sz="30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attacker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attempts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to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breach</a:t>
            </a:r>
            <a:r>
              <a:rPr sz="30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web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application.</a:t>
            </a:r>
            <a:r>
              <a:rPr sz="3000" spc="-9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Common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attacks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of</a:t>
            </a:r>
            <a:r>
              <a:rPr sz="3000" spc="-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this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type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are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SQL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injection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110739"/>
            <a:ext cx="2895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043" y="219456"/>
            <a:ext cx="11687810" cy="5591810"/>
            <a:chOff x="352043" y="219456"/>
            <a:chExt cx="11687810" cy="5591810"/>
          </a:xfrm>
        </p:grpSpPr>
        <p:sp>
          <p:nvSpPr>
            <p:cNvPr id="3" name="object 3"/>
            <p:cNvSpPr/>
            <p:nvPr/>
          </p:nvSpPr>
          <p:spPr>
            <a:xfrm>
              <a:off x="508253" y="229362"/>
              <a:ext cx="10972800" cy="609600"/>
            </a:xfrm>
            <a:custGeom>
              <a:avLst/>
              <a:gdLst/>
              <a:ahLst/>
              <a:cxnLst/>
              <a:rect l="l" t="t" r="r" b="b"/>
              <a:pathLst>
                <a:path w="10972800" h="609600">
                  <a:moveTo>
                    <a:pt x="0" y="609600"/>
                  </a:moveTo>
                  <a:lnTo>
                    <a:pt x="0" y="0"/>
                  </a:lnTo>
                  <a:lnTo>
                    <a:pt x="10972800" y="0"/>
                  </a:lnTo>
                </a:path>
              </a:pathLst>
            </a:custGeom>
            <a:ln w="19812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" y="524256"/>
              <a:ext cx="11687556" cy="528675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8340" y="6460947"/>
            <a:ext cx="2376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1794" y="6460947"/>
            <a:ext cx="3049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4237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7400" algn="l"/>
              </a:tabLst>
            </a:pP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Session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Hijacking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622501"/>
            <a:ext cx="443103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This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is a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complex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attack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that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involves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actually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taking</a:t>
            </a:r>
            <a:r>
              <a:rPr sz="30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over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an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authenticated</a:t>
            </a:r>
            <a:r>
              <a:rPr sz="30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session.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110739"/>
            <a:ext cx="2895600" cy="2895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38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6475383"/>
            <a:ext cx="23761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1794" y="6475383"/>
            <a:ext cx="30499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36436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DNS</a:t>
            </a:r>
            <a:r>
              <a:rPr sz="4200" spc="-9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Poisoning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622501"/>
            <a:ext cx="430403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This involves</a:t>
            </a:r>
            <a:r>
              <a:rPr sz="30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altering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DNS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records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on a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DNS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server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to redirect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client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traffic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malicious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websites,</a:t>
            </a:r>
            <a:r>
              <a:rPr sz="3000" spc="-7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usually</a:t>
            </a:r>
            <a:r>
              <a:rPr sz="3000" spc="-7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for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identity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theft.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110739"/>
            <a:ext cx="2895600" cy="2895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39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6475383"/>
            <a:ext cx="23761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1794" y="6475383"/>
            <a:ext cx="30499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3967"/>
            <a:ext cx="3124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Attacks</a:t>
            </a:r>
            <a:r>
              <a:rPr sz="4000" spc="-45" dirty="0"/>
              <a:t> </a:t>
            </a:r>
            <a:r>
              <a:rPr sz="4000" dirty="0"/>
              <a:t>on</a:t>
            </a:r>
            <a:r>
              <a:rPr sz="4000" spc="-30" dirty="0"/>
              <a:t> </a:t>
            </a:r>
            <a:r>
              <a:rPr sz="4000" spc="-40" dirty="0"/>
              <a:t>CIA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509" y="1106424"/>
            <a:ext cx="11157694" cy="52120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62842" y="6486864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z="1600" spc="-25" dirty="0">
                <a:latin typeface="Times New Roman"/>
                <a:cs typeface="Times New Roman"/>
              </a:rPr>
              <a:t>4</a:t>
            </a:fld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199136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Cyber</a:t>
            </a:r>
            <a:r>
              <a:rPr spc="-145" dirty="0"/>
              <a:t> </a:t>
            </a:r>
            <a:r>
              <a:rPr spc="-60" dirty="0"/>
              <a:t>Crime?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1172" y="2615269"/>
            <a:ext cx="8103870" cy="12979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600" spc="-20" dirty="0">
                <a:latin typeface="Tahoma"/>
                <a:cs typeface="Tahoma"/>
              </a:rPr>
              <a:t>????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ct val="102400"/>
              </a:lnSpc>
              <a:spcBef>
                <a:spcPts val="229"/>
              </a:spcBef>
              <a:tabLst>
                <a:tab pos="6819265" algn="l"/>
              </a:tabLst>
            </a:pPr>
            <a:r>
              <a:rPr sz="1700" dirty="0">
                <a:latin typeface="Tahoma"/>
                <a:cs typeface="Tahoma"/>
              </a:rPr>
              <a:t>Cybercrime,</a:t>
            </a:r>
            <a:r>
              <a:rPr sz="1700" spc="10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or</a:t>
            </a:r>
            <a:r>
              <a:rPr sz="1700" spc="110" dirty="0"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0000"/>
                </a:solidFill>
                <a:latin typeface="Tahoma"/>
                <a:cs typeface="Tahoma"/>
              </a:rPr>
              <a:t>computer-oriented</a:t>
            </a:r>
            <a:r>
              <a:rPr sz="1700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0000"/>
                </a:solidFill>
                <a:latin typeface="Tahoma"/>
                <a:cs typeface="Tahoma"/>
              </a:rPr>
              <a:t>crime</a:t>
            </a:r>
            <a:r>
              <a:rPr sz="1700" dirty="0">
                <a:latin typeface="Tahoma"/>
                <a:cs typeface="Tahoma"/>
              </a:rPr>
              <a:t>,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is</a:t>
            </a:r>
            <a:r>
              <a:rPr sz="1700" spc="6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8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crime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that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0000"/>
                </a:solidFill>
                <a:latin typeface="Tahoma"/>
                <a:cs typeface="Tahoma"/>
              </a:rPr>
              <a:t>involves</a:t>
            </a:r>
            <a:r>
              <a:rPr sz="1700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70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0000"/>
                </a:solidFill>
                <a:latin typeface="Tahoma"/>
                <a:cs typeface="Tahoma"/>
              </a:rPr>
              <a:t>computer</a:t>
            </a:r>
            <a:r>
              <a:rPr sz="170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and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a </a:t>
            </a:r>
            <a:r>
              <a:rPr sz="1700" dirty="0">
                <a:latin typeface="Tahoma"/>
                <a:cs typeface="Tahoma"/>
              </a:rPr>
              <a:t>network.</a:t>
            </a:r>
            <a:r>
              <a:rPr sz="1700" spc="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</a:t>
            </a:r>
            <a:r>
              <a:rPr sz="1700" spc="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computer</a:t>
            </a:r>
            <a:r>
              <a:rPr sz="1700" spc="7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may</a:t>
            </a:r>
            <a:r>
              <a:rPr sz="1700" spc="10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have</a:t>
            </a:r>
            <a:r>
              <a:rPr sz="1700" spc="6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been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used</a:t>
            </a:r>
            <a:r>
              <a:rPr sz="1700" spc="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source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of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crime,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or</a:t>
            </a:r>
            <a:r>
              <a:rPr sz="1700" spc="90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it</a:t>
            </a:r>
            <a:r>
              <a:rPr sz="1700" dirty="0">
                <a:latin typeface="Tahoma"/>
                <a:cs typeface="Tahoma"/>
              </a:rPr>
              <a:t>	may</a:t>
            </a:r>
            <a:r>
              <a:rPr sz="1700" spc="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be</a:t>
            </a:r>
            <a:r>
              <a:rPr sz="1700" spc="45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the </a:t>
            </a:r>
            <a:r>
              <a:rPr sz="1700" spc="-10" dirty="0">
                <a:latin typeface="Tahoma"/>
                <a:cs typeface="Tahoma"/>
              </a:rPr>
              <a:t>target.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437261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5" dirty="0"/>
              <a:t>Classification</a:t>
            </a:r>
            <a:r>
              <a:rPr spc="-14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75" dirty="0"/>
              <a:t>Cyber</a:t>
            </a:r>
            <a:r>
              <a:rPr spc="-80" dirty="0"/>
              <a:t> </a:t>
            </a:r>
            <a:r>
              <a:rPr spc="-10" dirty="0"/>
              <a:t>Crimes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4717" y="1642415"/>
            <a:ext cx="7934959" cy="39154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Insider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Attack: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00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latin typeface="Tahoma"/>
                <a:cs typeface="Tahoma"/>
              </a:rPr>
              <a:t>Person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with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Tahoma"/>
                <a:cs typeface="Tahoma"/>
              </a:rPr>
              <a:t>authorized</a:t>
            </a:r>
            <a:r>
              <a:rPr sz="145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system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access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10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spc="-10" dirty="0">
                <a:solidFill>
                  <a:srgbClr val="FF0000"/>
                </a:solidFill>
                <a:latin typeface="Tahoma"/>
                <a:cs typeface="Tahoma"/>
              </a:rPr>
              <a:t>Dissatisfied</a:t>
            </a:r>
            <a:r>
              <a:rPr sz="145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or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unhappy</a:t>
            </a:r>
            <a:r>
              <a:rPr sz="145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inside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employees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or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contractors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00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latin typeface="Tahoma"/>
                <a:cs typeface="Tahoma"/>
              </a:rPr>
              <a:t>Motive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could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revenge</a:t>
            </a:r>
            <a:r>
              <a:rPr sz="145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45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Tahoma"/>
                <a:cs typeface="Tahoma"/>
              </a:rPr>
              <a:t>greed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10"/>
              </a:spcBef>
              <a:buClr>
                <a:srgbClr val="3A802E"/>
              </a:buClr>
              <a:buSzPct val="62068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latin typeface="Tahoma"/>
                <a:cs typeface="Tahoma"/>
              </a:rPr>
              <a:t>Well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aware</a:t>
            </a:r>
            <a:r>
              <a:rPr sz="145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policies,</a:t>
            </a:r>
            <a:r>
              <a:rPr sz="145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processes,</a:t>
            </a:r>
            <a:r>
              <a:rPr sz="145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IT</a:t>
            </a:r>
            <a:r>
              <a:rPr sz="145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architecture</a:t>
            </a:r>
            <a:r>
              <a:rPr sz="145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45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weakness</a:t>
            </a:r>
            <a:r>
              <a:rPr sz="145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security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system</a:t>
            </a:r>
            <a:endParaRPr sz="1450">
              <a:latin typeface="Tahoma"/>
              <a:cs typeface="Tahoma"/>
            </a:endParaRPr>
          </a:p>
          <a:p>
            <a:pPr marL="501650" marR="5080" lvl="1" indent="-239395">
              <a:lnSpc>
                <a:spcPct val="100000"/>
              </a:lnSpc>
              <a:spcBef>
                <a:spcPts val="315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  <a:tab pos="2642870" algn="l"/>
              </a:tabLst>
            </a:pPr>
            <a:r>
              <a:rPr sz="1450" spc="-10" dirty="0">
                <a:latin typeface="Tahoma"/>
                <a:cs typeface="Tahoma"/>
              </a:rPr>
              <a:t>Comparatively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easy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for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a</a:t>
            </a:r>
            <a:r>
              <a:rPr sz="1450" dirty="0">
                <a:latin typeface="Tahoma"/>
                <a:cs typeface="Tahoma"/>
              </a:rPr>
              <a:t>	insider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attacker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steel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sensitive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information,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crash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network, </a:t>
            </a:r>
            <a:r>
              <a:rPr sz="1450" spc="-20" dirty="0">
                <a:latin typeface="Tahoma"/>
                <a:cs typeface="Tahoma"/>
              </a:rPr>
              <a:t>etc.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09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latin typeface="Tahoma"/>
                <a:cs typeface="Tahoma"/>
              </a:rPr>
              <a:t>Could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be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prevented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by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using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Tahoma"/>
                <a:cs typeface="Tahoma"/>
              </a:rPr>
              <a:t>IDS/IPS</a:t>
            </a:r>
            <a:endParaRPr sz="145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Font typeface="Segoe UI Symbol"/>
              <a:buChar char="❑"/>
            </a:pPr>
            <a:endParaRPr sz="14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External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Attack: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15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Hired</a:t>
            </a:r>
            <a:r>
              <a:rPr sz="145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by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insider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or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external</a:t>
            </a:r>
            <a:r>
              <a:rPr sz="145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entity</a:t>
            </a:r>
            <a:r>
              <a:rPr sz="145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organization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00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spc="-10" dirty="0">
                <a:latin typeface="Tahoma"/>
                <a:cs typeface="Tahoma"/>
              </a:rPr>
              <a:t>Organization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not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only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faces</a:t>
            </a:r>
            <a:r>
              <a:rPr sz="145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financial</a:t>
            </a:r>
            <a:r>
              <a:rPr sz="145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loss</a:t>
            </a:r>
            <a:r>
              <a:rPr sz="145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but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also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loss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Tahoma"/>
                <a:cs typeface="Tahoma"/>
              </a:rPr>
              <a:t>reputation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15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spc="-10" dirty="0">
                <a:latin typeface="Tahoma"/>
                <a:cs typeface="Tahoma"/>
              </a:rPr>
              <a:t>Attackers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usually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scan</a:t>
            </a:r>
            <a:r>
              <a:rPr sz="145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45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gathering</a:t>
            </a:r>
            <a:r>
              <a:rPr sz="145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information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05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latin typeface="Tahoma"/>
                <a:cs typeface="Tahoma"/>
              </a:rPr>
              <a:t>Keeps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regular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eye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145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carefully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analyzing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these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firewall</a:t>
            </a:r>
            <a:r>
              <a:rPr sz="145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Tahoma"/>
                <a:cs typeface="Tahoma"/>
              </a:rPr>
              <a:t>logs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00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IDS/IPS</a:t>
            </a:r>
            <a:r>
              <a:rPr sz="145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can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also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protect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from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external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attackers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5" dirty="0"/>
              <a:t>Classification</a:t>
            </a:r>
            <a:r>
              <a:rPr spc="-12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70" dirty="0"/>
              <a:t>Cyber</a:t>
            </a:r>
            <a:r>
              <a:rPr spc="-85" dirty="0"/>
              <a:t> </a:t>
            </a:r>
            <a:r>
              <a:rPr spc="-65" dirty="0"/>
              <a:t>Crimes</a:t>
            </a:r>
            <a:r>
              <a:rPr spc="-7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88626" y="5624880"/>
            <a:ext cx="1625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Times New Roman"/>
                <a:cs typeface="Times New Roman"/>
              </a:rPr>
              <a:t>60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038" y="2083857"/>
            <a:ext cx="8211184" cy="29902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590"/>
              </a:spcBef>
              <a:buClr>
                <a:srgbClr val="CC9900"/>
              </a:buClr>
              <a:buSzPct val="64705"/>
              <a:buFont typeface="Times New Roman"/>
              <a:buChar char="■"/>
              <a:tabLst>
                <a:tab pos="262255" algn="l"/>
              </a:tabLst>
            </a:pPr>
            <a:r>
              <a:rPr sz="1700" dirty="0">
                <a:latin typeface="Tahoma"/>
                <a:cs typeface="Tahoma"/>
              </a:rPr>
              <a:t>Cyber</a:t>
            </a:r>
            <a:r>
              <a:rPr sz="1700" spc="8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attacks</a:t>
            </a:r>
            <a:r>
              <a:rPr sz="1700" spc="6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can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also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be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classified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as:</a:t>
            </a:r>
            <a:endParaRPr sz="170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05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spc="-10" dirty="0">
                <a:latin typeface="Tahoma"/>
                <a:cs typeface="Tahoma"/>
              </a:rPr>
              <a:t>Unstructured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attacks</a:t>
            </a:r>
            <a:endParaRPr sz="1450">
              <a:latin typeface="Tahoma"/>
              <a:cs typeface="Tahoma"/>
            </a:endParaRPr>
          </a:p>
          <a:p>
            <a:pPr marL="756285" lvl="2" indent="-254635">
              <a:lnSpc>
                <a:spcPct val="100000"/>
              </a:lnSpc>
              <a:spcBef>
                <a:spcPts val="235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Generally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person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who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don't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have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any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predefined</a:t>
            </a:r>
            <a:r>
              <a:rPr sz="1250" spc="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motives</a:t>
            </a:r>
            <a:r>
              <a:rPr sz="125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perform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7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attack</a:t>
            </a:r>
            <a:endParaRPr sz="1250">
              <a:latin typeface="Tahoma"/>
              <a:cs typeface="Tahoma"/>
            </a:endParaRPr>
          </a:p>
          <a:p>
            <a:pPr marL="756285" lvl="2" indent="-255904">
              <a:lnSpc>
                <a:spcPct val="100000"/>
              </a:lnSpc>
              <a:spcBef>
                <a:spcPts val="470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Try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test</a:t>
            </a:r>
            <a:r>
              <a:rPr sz="1250" spc="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50" spc="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tool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readily</a:t>
            </a:r>
            <a:r>
              <a:rPr sz="1250" spc="7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available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over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6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internet</a:t>
            </a:r>
            <a:endParaRPr sz="125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930"/>
              </a:spcBef>
              <a:buClr>
                <a:srgbClr val="CC9900"/>
              </a:buClr>
              <a:buFont typeface="Times New Roman"/>
              <a:buChar char="■"/>
            </a:pPr>
            <a:endParaRPr sz="12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buClr>
                <a:srgbClr val="3A802E"/>
              </a:buClr>
              <a:buSzPct val="62068"/>
              <a:buFont typeface="Segoe UI Symbol"/>
              <a:buChar char="❑"/>
              <a:tabLst>
                <a:tab pos="501650" algn="l"/>
              </a:tabLst>
            </a:pPr>
            <a:r>
              <a:rPr sz="1450" spc="-10" dirty="0">
                <a:latin typeface="Tahoma"/>
                <a:cs typeface="Tahoma"/>
              </a:rPr>
              <a:t>Structure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attacks:</a:t>
            </a:r>
            <a:endParaRPr sz="1450">
              <a:latin typeface="Tahoma"/>
              <a:cs typeface="Tahoma"/>
            </a:endParaRPr>
          </a:p>
          <a:p>
            <a:pPr marL="756285" lvl="2" indent="-255904">
              <a:lnSpc>
                <a:spcPct val="100000"/>
              </a:lnSpc>
              <a:spcBef>
                <a:spcPts val="335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Performed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by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highly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skilled</a:t>
            </a:r>
            <a:r>
              <a:rPr sz="1250" spc="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experienced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people</a:t>
            </a:r>
            <a:endParaRPr sz="1250">
              <a:latin typeface="Tahoma"/>
              <a:cs typeface="Tahoma"/>
            </a:endParaRPr>
          </a:p>
          <a:p>
            <a:pPr marL="756285" lvl="2" indent="-255904">
              <a:lnSpc>
                <a:spcPct val="100000"/>
              </a:lnSpc>
              <a:spcBef>
                <a:spcPts val="335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Motives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these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attacks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are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clear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their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ahoma"/>
                <a:cs typeface="Tahoma"/>
              </a:rPr>
              <a:t>mind</a:t>
            </a:r>
            <a:endParaRPr sz="1250">
              <a:latin typeface="Tahoma"/>
              <a:cs typeface="Tahoma"/>
            </a:endParaRPr>
          </a:p>
          <a:p>
            <a:pPr marL="756285" lvl="2" indent="-255904">
              <a:lnSpc>
                <a:spcPct val="100000"/>
              </a:lnSpc>
              <a:spcBef>
                <a:spcPts val="430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Access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sophisticated</a:t>
            </a:r>
            <a:r>
              <a:rPr sz="1250" spc="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tools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250" spc="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technologies</a:t>
            </a:r>
            <a:r>
              <a:rPr sz="1250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gain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access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other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networks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without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being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noticed</a:t>
            </a:r>
            <a:endParaRPr sz="1250">
              <a:latin typeface="Tahoma"/>
              <a:cs typeface="Tahoma"/>
            </a:endParaRPr>
          </a:p>
          <a:p>
            <a:pPr marL="756285" lvl="2" indent="-255904">
              <a:lnSpc>
                <a:spcPct val="100000"/>
              </a:lnSpc>
              <a:spcBef>
                <a:spcPts val="340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Expertise</a:t>
            </a:r>
            <a:r>
              <a:rPr sz="1250" spc="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develop</a:t>
            </a:r>
            <a:r>
              <a:rPr sz="1250" spc="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250" spc="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modify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existing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tools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satisfy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their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purpose</a:t>
            </a:r>
            <a:endParaRPr sz="1250">
              <a:latin typeface="Tahoma"/>
              <a:cs typeface="Tahoma"/>
            </a:endParaRPr>
          </a:p>
          <a:p>
            <a:pPr marL="756285" marR="491490" lvl="2" indent="-254635">
              <a:lnSpc>
                <a:spcPct val="105600"/>
              </a:lnSpc>
              <a:spcBef>
                <a:spcPts val="165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Usually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performed</a:t>
            </a:r>
            <a:r>
              <a:rPr sz="1250" spc="1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by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professional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criminals</a:t>
            </a:r>
            <a:r>
              <a:rPr sz="1250" dirty="0">
                <a:latin typeface="Tahoma"/>
                <a:cs typeface="Tahoma"/>
              </a:rPr>
              <a:t>,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by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country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on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other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rival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countries,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politicians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to </a:t>
            </a:r>
            <a:r>
              <a:rPr sz="1250" dirty="0">
                <a:latin typeface="Tahoma"/>
                <a:cs typeface="Tahoma"/>
              </a:rPr>
              <a:t>damage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image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rival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person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country,</a:t>
            </a:r>
            <a:r>
              <a:rPr sz="1250" spc="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terrorists,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rival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companies,</a:t>
            </a:r>
            <a:r>
              <a:rPr sz="1250" spc="17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etc.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60" dirty="0"/>
              <a:t>Reasons</a:t>
            </a:r>
            <a:r>
              <a:rPr spc="-9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45" dirty="0"/>
              <a:t>Commission</a:t>
            </a:r>
            <a:r>
              <a:rPr spc="-8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70" dirty="0"/>
              <a:t>Cyber</a:t>
            </a:r>
            <a:r>
              <a:rPr spc="-110" dirty="0"/>
              <a:t> </a:t>
            </a:r>
            <a:r>
              <a:rPr spc="-10" dirty="0"/>
              <a:t>Crimes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61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4717" y="1636834"/>
            <a:ext cx="6987540" cy="3721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Money: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People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are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motivated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towards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committing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crime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is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make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quick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easy</a:t>
            </a:r>
            <a:r>
              <a:rPr sz="1250" spc="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money</a:t>
            </a:r>
            <a:r>
              <a:rPr sz="1250" spc="-10" dirty="0"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Revenge: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2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spc="10" dirty="0">
                <a:latin typeface="Tahoma"/>
                <a:cs typeface="Tahoma"/>
              </a:rPr>
              <a:t>Take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revenge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with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other</a:t>
            </a:r>
            <a:r>
              <a:rPr sz="1250" spc="7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person/organization/society/caste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or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religion</a:t>
            </a:r>
            <a:endParaRPr sz="12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Defaming</a:t>
            </a:r>
            <a:r>
              <a:rPr sz="1250" spc="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its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reputation</a:t>
            </a:r>
            <a:r>
              <a:rPr sz="125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bringing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economical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physical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loss.</a:t>
            </a:r>
            <a:endParaRPr sz="12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4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This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comes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under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category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cyber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terrorism</a:t>
            </a:r>
            <a:r>
              <a:rPr sz="1250" spc="-10" dirty="0"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20" dirty="0">
                <a:latin typeface="Tahoma"/>
                <a:cs typeface="Tahoma"/>
              </a:rPr>
              <a:t>Fun: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2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The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amateur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do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crime</a:t>
            </a:r>
            <a:r>
              <a:rPr sz="1250" spc="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250" spc="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ahoma"/>
                <a:cs typeface="Tahoma"/>
              </a:rPr>
              <a:t>fun</a:t>
            </a:r>
            <a:r>
              <a:rPr sz="1250" spc="-20" dirty="0"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Recognition: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It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is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considered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pride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if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someone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hack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highly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secured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networks</a:t>
            </a:r>
            <a:endParaRPr sz="12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15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Anonymity: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Anonymity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that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space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provide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motivates</a:t>
            </a:r>
            <a:r>
              <a:rPr sz="1250" spc="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person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commit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crime</a:t>
            </a:r>
            <a:endParaRPr sz="12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1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Cyber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Espionage:</a:t>
            </a:r>
            <a:endParaRPr sz="1450">
              <a:latin typeface="Tahoma"/>
              <a:cs typeface="Tahoma"/>
            </a:endParaRPr>
          </a:p>
          <a:p>
            <a:pPr marL="501650" marR="367030" lvl="1" indent="-239395">
              <a:lnSpc>
                <a:spcPct val="105600"/>
              </a:lnSpc>
              <a:spcBef>
                <a:spcPts val="16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At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times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7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government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itself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involved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trespassing</a:t>
            </a:r>
            <a:r>
              <a:rPr sz="1250" spc="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keep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eye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on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other person/network/country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Kinds</a:t>
            </a:r>
            <a:r>
              <a:rPr spc="-12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70" dirty="0"/>
              <a:t>Cyber</a:t>
            </a:r>
            <a:r>
              <a:rPr spc="-160" dirty="0"/>
              <a:t> </a:t>
            </a:r>
            <a:r>
              <a:rPr spc="-30" dirty="0"/>
              <a:t>Crimes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62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6242" y="2487548"/>
            <a:ext cx="96520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50" dirty="0">
                <a:solidFill>
                  <a:srgbClr val="CC9900"/>
                </a:solidFill>
                <a:latin typeface="Times New Roman"/>
                <a:cs typeface="Times New Roman"/>
              </a:rPr>
              <a:t>■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4717" y="1636834"/>
            <a:ext cx="7884795" cy="3966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Cyber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Stalking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Stalking,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harassing</a:t>
            </a:r>
            <a:r>
              <a:rPr sz="1250" dirty="0">
                <a:latin typeface="Tahoma"/>
                <a:cs typeface="Tahoma"/>
              </a:rPr>
              <a:t>,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threatening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someone,</a:t>
            </a:r>
            <a:r>
              <a:rPr sz="1250" spc="2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defame</a:t>
            </a:r>
            <a:r>
              <a:rPr sz="1250" spc="2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person</a:t>
            </a:r>
            <a:endParaRPr sz="12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The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behavior</a:t>
            </a:r>
            <a:r>
              <a:rPr sz="1250" spc="1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includes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false</a:t>
            </a:r>
            <a:r>
              <a:rPr sz="1250" spc="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accusations,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threats,</a:t>
            </a:r>
            <a:r>
              <a:rPr sz="1250" spc="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sexual</a:t>
            </a:r>
            <a:r>
              <a:rPr sz="1250" spc="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exploitation</a:t>
            </a:r>
            <a:r>
              <a:rPr sz="1250" spc="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7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minors,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monitoring,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etc.</a:t>
            </a:r>
            <a:endParaRPr sz="1250">
              <a:latin typeface="Tahoma"/>
              <a:cs typeface="Tahoma"/>
            </a:endParaRPr>
          </a:p>
          <a:p>
            <a:pPr marL="262255">
              <a:lnSpc>
                <a:spcPct val="100000"/>
              </a:lnSpc>
              <a:spcBef>
                <a:spcPts val="400"/>
              </a:spcBef>
            </a:pPr>
            <a:r>
              <a:rPr sz="1450" dirty="0">
                <a:latin typeface="Tahoma"/>
                <a:cs typeface="Tahoma"/>
              </a:rPr>
              <a:t>Child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Pornography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Possessing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image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video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minor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(under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18),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engaged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sexual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conduct.</a:t>
            </a:r>
            <a:endParaRPr sz="1250">
              <a:latin typeface="Tahoma"/>
              <a:cs typeface="Tahoma"/>
            </a:endParaRPr>
          </a:p>
          <a:p>
            <a:pPr marL="320040" indent="-307340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320040" algn="l"/>
              </a:tabLst>
            </a:pPr>
            <a:r>
              <a:rPr sz="1450" spc="-10" dirty="0">
                <a:latin typeface="Tahoma"/>
                <a:cs typeface="Tahoma"/>
              </a:rPr>
              <a:t>Forgery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Counterfeiting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4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Produce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counterfeit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which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matches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original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document</a:t>
            </a:r>
            <a:endParaRPr sz="12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3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possible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judge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authenticity</a:t>
            </a:r>
            <a:r>
              <a:rPr sz="1250" spc="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document</a:t>
            </a:r>
            <a:endParaRPr sz="1250">
              <a:latin typeface="Tahoma"/>
              <a:cs typeface="Tahoma"/>
            </a:endParaRPr>
          </a:p>
          <a:p>
            <a:pPr marL="320040" indent="-307340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320040" algn="l"/>
              </a:tabLst>
            </a:pPr>
            <a:r>
              <a:rPr sz="1450" dirty="0">
                <a:latin typeface="Tahoma"/>
                <a:cs typeface="Tahoma"/>
              </a:rPr>
              <a:t>Software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Piracy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Crime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related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IPRs: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illegal</a:t>
            </a:r>
            <a:r>
              <a:rPr sz="1250" spc="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reproduction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250" spc="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distribution</a:t>
            </a:r>
            <a:endParaRPr sz="1250">
              <a:latin typeface="Tahoma"/>
              <a:cs typeface="Tahoma"/>
            </a:endParaRPr>
          </a:p>
          <a:p>
            <a:pPr marL="320040" indent="-307340">
              <a:lnSpc>
                <a:spcPct val="100000"/>
              </a:lnSpc>
              <a:spcBef>
                <a:spcPts val="415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320040" algn="l"/>
              </a:tabLst>
            </a:pPr>
            <a:r>
              <a:rPr sz="1450" dirty="0">
                <a:latin typeface="Tahoma"/>
                <a:cs typeface="Tahoma"/>
              </a:rPr>
              <a:t>Cyber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Terrorism</a:t>
            </a:r>
            <a:endParaRPr sz="1450">
              <a:latin typeface="Tahoma"/>
              <a:cs typeface="Tahoma"/>
            </a:endParaRPr>
          </a:p>
          <a:p>
            <a:pPr marL="501650" marR="5080" lvl="1" indent="-239395">
              <a:lnSpc>
                <a:spcPct val="104000"/>
              </a:lnSpc>
              <a:spcBef>
                <a:spcPts val="17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Use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computer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resources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intimidate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force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government,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civilian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population</a:t>
            </a:r>
            <a:r>
              <a:rPr sz="1250" spc="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any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segment </a:t>
            </a:r>
            <a:r>
              <a:rPr sz="1250" dirty="0">
                <a:latin typeface="Tahoma"/>
                <a:cs typeface="Tahoma"/>
              </a:rPr>
              <a:t>thereof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furtherance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political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social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objectives</a:t>
            </a:r>
            <a:endParaRPr sz="12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Phishing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Acquiring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personal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sensitive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information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individual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via</a:t>
            </a:r>
            <a:r>
              <a:rPr sz="1250" spc="17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email</a:t>
            </a:r>
            <a:endParaRPr sz="12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Vishing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(voice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phishing),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Smishing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Kinds</a:t>
            </a:r>
            <a:r>
              <a:rPr spc="-9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75" dirty="0"/>
              <a:t>Cyber</a:t>
            </a:r>
            <a:r>
              <a:rPr spc="-135" dirty="0"/>
              <a:t> </a:t>
            </a:r>
            <a:r>
              <a:rPr spc="-65" dirty="0"/>
              <a:t>Crimes</a:t>
            </a:r>
            <a:r>
              <a:rPr spc="-11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63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4717" y="1636834"/>
            <a:ext cx="8101965" cy="14516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Computer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Vandalism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Physical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destroying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computing</a:t>
            </a:r>
            <a:r>
              <a:rPr sz="1250" spc="1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resources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using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physical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force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malicious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code</a:t>
            </a:r>
            <a:endParaRPr sz="12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Computer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Hacking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2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Modifying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computer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hardware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20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software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accomplish</a:t>
            </a:r>
            <a:r>
              <a:rPr sz="1250" spc="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50" spc="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ahoma"/>
                <a:cs typeface="Tahoma"/>
              </a:rPr>
              <a:t>goal</a:t>
            </a:r>
            <a:endParaRPr sz="1250">
              <a:latin typeface="Tahoma"/>
              <a:cs typeface="Tahoma"/>
            </a:endParaRPr>
          </a:p>
          <a:p>
            <a:pPr marL="501650" marR="5080" lvl="1" indent="-239395">
              <a:lnSpc>
                <a:spcPct val="105600"/>
              </a:lnSpc>
              <a:spcBef>
                <a:spcPts val="16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Simply</a:t>
            </a:r>
            <a:r>
              <a:rPr sz="1250" spc="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demonstrations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25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technical</a:t>
            </a:r>
            <a:r>
              <a:rPr sz="1250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ability</a:t>
            </a:r>
            <a:r>
              <a:rPr sz="1250" dirty="0">
                <a:latin typeface="Tahoma"/>
                <a:cs typeface="Tahoma"/>
              </a:rPr>
              <a:t>,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sealing,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modifying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destroying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information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for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social, </a:t>
            </a:r>
            <a:r>
              <a:rPr sz="1250" dirty="0">
                <a:latin typeface="Tahoma"/>
                <a:cs typeface="Tahoma"/>
              </a:rPr>
              <a:t>economic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political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reasons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Kinds</a:t>
            </a:r>
            <a:r>
              <a:rPr spc="-9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75" dirty="0"/>
              <a:t>Cyber</a:t>
            </a:r>
            <a:r>
              <a:rPr spc="-135" dirty="0"/>
              <a:t> </a:t>
            </a:r>
            <a:r>
              <a:rPr spc="-65" dirty="0"/>
              <a:t>Crimes</a:t>
            </a:r>
            <a:r>
              <a:rPr spc="-11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64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6242" y="3193542"/>
            <a:ext cx="96520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50" dirty="0">
                <a:solidFill>
                  <a:srgbClr val="CC9900"/>
                </a:solidFill>
                <a:latin typeface="Times New Roman"/>
                <a:cs typeface="Times New Roman"/>
              </a:rPr>
              <a:t>■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4717" y="1636834"/>
            <a:ext cx="8183245" cy="36709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Creating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distributing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viruses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over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internet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Spreading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virus</a:t>
            </a:r>
            <a:r>
              <a:rPr sz="1250" spc="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can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cause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business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financial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loss</a:t>
            </a:r>
            <a:endParaRPr sz="12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Spamming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2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Sending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unsolicited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commercial</a:t>
            </a:r>
            <a:r>
              <a:rPr sz="125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bulk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message</a:t>
            </a:r>
            <a:endParaRPr sz="1250">
              <a:latin typeface="Tahoma"/>
              <a:cs typeface="Tahoma"/>
            </a:endParaRPr>
          </a:p>
          <a:p>
            <a:pPr marL="501650" marR="105410" lvl="1" indent="-239395">
              <a:lnSpc>
                <a:spcPct val="105600"/>
              </a:lnSpc>
              <a:spcBef>
                <a:spcPts val="16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Spams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not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only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irritate</a:t>
            </a:r>
            <a:r>
              <a:rPr sz="1250" spc="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recipients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overload</a:t>
            </a:r>
            <a:r>
              <a:rPr sz="1250" spc="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network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but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also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waste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time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occupy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the </a:t>
            </a:r>
            <a:r>
              <a:rPr sz="1250" dirty="0">
                <a:latin typeface="Tahoma"/>
                <a:cs typeface="Tahoma"/>
              </a:rPr>
              <a:t>valuable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memory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ahoma"/>
                <a:cs typeface="Tahoma"/>
              </a:rPr>
              <a:t>space</a:t>
            </a:r>
            <a:endParaRPr sz="1250">
              <a:latin typeface="Tahoma"/>
              <a:cs typeface="Tahoma"/>
            </a:endParaRPr>
          </a:p>
          <a:p>
            <a:pPr marL="262255">
              <a:lnSpc>
                <a:spcPct val="100000"/>
              </a:lnSpc>
              <a:spcBef>
                <a:spcPts val="545"/>
              </a:spcBef>
            </a:pPr>
            <a:r>
              <a:rPr sz="1450" dirty="0">
                <a:latin typeface="Tahoma"/>
                <a:cs typeface="Tahoma"/>
              </a:rPr>
              <a:t>Cross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Site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Scripting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Injecting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malicious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client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side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script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into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trusted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website</a:t>
            </a:r>
            <a:endParaRPr sz="12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4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Malicious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script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gets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access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cookies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other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sensitive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information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sent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remote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servers</a:t>
            </a:r>
            <a:endParaRPr sz="1250">
              <a:latin typeface="Tahoma"/>
              <a:cs typeface="Tahoma"/>
            </a:endParaRPr>
          </a:p>
          <a:p>
            <a:pPr marL="320040" indent="-307340">
              <a:lnSpc>
                <a:spcPct val="100000"/>
              </a:lnSpc>
              <a:spcBef>
                <a:spcPts val="41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320040" algn="l"/>
              </a:tabLst>
            </a:pPr>
            <a:r>
              <a:rPr sz="1450" dirty="0">
                <a:latin typeface="Tahoma"/>
                <a:cs typeface="Tahoma"/>
              </a:rPr>
              <a:t>Online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Auction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Fraud</a:t>
            </a:r>
            <a:endParaRPr sz="1450">
              <a:latin typeface="Tahoma"/>
              <a:cs typeface="Tahoma"/>
            </a:endParaRPr>
          </a:p>
          <a:p>
            <a:pPr marL="501650" marR="5080" lvl="1" indent="-239395">
              <a:lnSpc>
                <a:spcPct val="105600"/>
              </a:lnSpc>
              <a:spcBef>
                <a:spcPts val="15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Online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auction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fraud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schemes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which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often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lead</a:t>
            </a:r>
            <a:r>
              <a:rPr sz="125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250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either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overpayment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product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item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is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never delivered</a:t>
            </a:r>
            <a:endParaRPr sz="12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Cyber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Squatting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Reserving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domain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names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someone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else's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trademark</a:t>
            </a:r>
            <a:endParaRPr sz="12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34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Sell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it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afterwards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at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higher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ahoma"/>
                <a:cs typeface="Tahoma"/>
              </a:rPr>
              <a:t>price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6492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Basic</a:t>
            </a:r>
            <a:r>
              <a:rPr sz="4200" spc="-13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Security</a:t>
            </a:r>
            <a:r>
              <a:rPr sz="4200" spc="-12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Terminology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29002"/>
            <a:ext cx="4430395" cy="32131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People:</a:t>
            </a:r>
            <a:endParaRPr sz="300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Hackers</a:t>
            </a:r>
            <a:endParaRPr sz="2600">
              <a:latin typeface="Arial MT"/>
              <a:cs typeface="Arial MT"/>
            </a:endParaRPr>
          </a:p>
          <a:p>
            <a:pPr marL="1035050" lvl="1" indent="-351790">
              <a:lnSpc>
                <a:spcPct val="100000"/>
              </a:lnSpc>
              <a:spcBef>
                <a:spcPts val="530"/>
              </a:spcBef>
              <a:buSzPct val="63636"/>
              <a:buFont typeface="Wingdings"/>
              <a:buChar char=""/>
              <a:tabLst>
                <a:tab pos="1035050" algn="l"/>
              </a:tabLst>
            </a:pP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White</a:t>
            </a:r>
            <a:r>
              <a:rPr sz="2200" spc="-7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366CC"/>
                </a:solidFill>
                <a:latin typeface="Arial MT"/>
                <a:cs typeface="Arial MT"/>
              </a:rPr>
              <a:t>hats</a:t>
            </a:r>
            <a:endParaRPr sz="2200">
              <a:latin typeface="Arial MT"/>
              <a:cs typeface="Arial MT"/>
            </a:endParaRPr>
          </a:p>
          <a:p>
            <a:pPr marL="1035050" lvl="1" indent="-351790">
              <a:lnSpc>
                <a:spcPct val="100000"/>
              </a:lnSpc>
              <a:spcBef>
                <a:spcPts val="530"/>
              </a:spcBef>
              <a:buSzPct val="63636"/>
              <a:buFont typeface="Wingdings"/>
              <a:buChar char=""/>
              <a:tabLst>
                <a:tab pos="1035050" algn="l"/>
              </a:tabLst>
            </a:pP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Black</a:t>
            </a:r>
            <a:r>
              <a:rPr sz="2200" spc="-7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366CC"/>
                </a:solidFill>
                <a:latin typeface="Arial MT"/>
                <a:cs typeface="Arial MT"/>
              </a:rPr>
              <a:t>hats</a:t>
            </a:r>
            <a:endParaRPr sz="2200">
              <a:latin typeface="Arial MT"/>
              <a:cs typeface="Arial MT"/>
            </a:endParaRPr>
          </a:p>
          <a:p>
            <a:pPr marL="1035050" lvl="1" indent="-351790">
              <a:lnSpc>
                <a:spcPct val="100000"/>
              </a:lnSpc>
              <a:spcBef>
                <a:spcPts val="530"/>
              </a:spcBef>
              <a:buSzPct val="63636"/>
              <a:buFont typeface="Wingdings"/>
              <a:buChar char=""/>
              <a:tabLst>
                <a:tab pos="1035050" algn="l"/>
              </a:tabLst>
            </a:pP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Gray</a:t>
            </a:r>
            <a:r>
              <a:rPr sz="2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366CC"/>
                </a:solidFill>
                <a:latin typeface="Arial MT"/>
                <a:cs typeface="Arial MT"/>
              </a:rPr>
              <a:t>hats</a:t>
            </a:r>
            <a:endParaRPr sz="220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Script</a:t>
            </a:r>
            <a:r>
              <a:rPr sz="2600" spc="-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kiddies</a:t>
            </a:r>
            <a:endParaRPr sz="260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Ethical</a:t>
            </a:r>
            <a:r>
              <a:rPr sz="26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hackers/Sneakers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2469" y="1908883"/>
            <a:ext cx="2275626" cy="22085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47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6475383"/>
            <a:ext cx="23761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1794" y="6475383"/>
            <a:ext cx="30499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7307"/>
            <a:ext cx="73761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0A0405"/>
                </a:solidFill>
                <a:latin typeface="Arial MT"/>
                <a:cs typeface="Arial MT"/>
              </a:rPr>
              <a:t>Basic</a:t>
            </a:r>
            <a:r>
              <a:rPr sz="3800" spc="-5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0A0405"/>
                </a:solidFill>
                <a:latin typeface="Arial MT"/>
                <a:cs typeface="Arial MT"/>
              </a:rPr>
              <a:t>Security</a:t>
            </a:r>
            <a:r>
              <a:rPr sz="3800" spc="-3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0A0405"/>
                </a:solidFill>
                <a:latin typeface="Arial MT"/>
                <a:cs typeface="Arial MT"/>
              </a:rPr>
              <a:t>Terminology</a:t>
            </a:r>
            <a:r>
              <a:rPr sz="3800" spc="-2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0A0405"/>
                </a:solidFill>
                <a:latin typeface="Arial MT"/>
                <a:cs typeface="Arial MT"/>
              </a:rPr>
              <a:t>(cont.)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48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6475383"/>
            <a:ext cx="23761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1794" y="6475383"/>
            <a:ext cx="30499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29002"/>
            <a:ext cx="6611620" cy="32131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Devices</a:t>
            </a:r>
            <a:endParaRPr sz="300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Firewall</a:t>
            </a:r>
            <a:endParaRPr sz="2600">
              <a:latin typeface="Arial MT"/>
              <a:cs typeface="Arial MT"/>
            </a:endParaRPr>
          </a:p>
          <a:p>
            <a:pPr marL="1035050" lvl="1" indent="-351790">
              <a:lnSpc>
                <a:spcPct val="100000"/>
              </a:lnSpc>
              <a:spcBef>
                <a:spcPts val="530"/>
              </a:spcBef>
              <a:buSzPct val="63636"/>
              <a:buFont typeface="Wingdings"/>
              <a:buChar char=""/>
              <a:tabLst>
                <a:tab pos="1035050" algn="l"/>
              </a:tabLst>
            </a:pP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Filters</a:t>
            </a:r>
            <a:r>
              <a:rPr sz="2200" spc="-8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network</a:t>
            </a:r>
            <a:r>
              <a:rPr sz="22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Arial MT"/>
                <a:cs typeface="Arial MT"/>
              </a:rPr>
              <a:t>traffic</a:t>
            </a:r>
            <a:endParaRPr sz="220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Proxy</a:t>
            </a:r>
            <a:r>
              <a:rPr sz="2600" spc="-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server</a:t>
            </a:r>
            <a:endParaRPr sz="2600">
              <a:latin typeface="Arial MT"/>
              <a:cs typeface="Arial MT"/>
            </a:endParaRPr>
          </a:p>
          <a:p>
            <a:pPr marL="1035050" lvl="1" indent="-351790">
              <a:lnSpc>
                <a:spcPct val="100000"/>
              </a:lnSpc>
              <a:spcBef>
                <a:spcPts val="535"/>
              </a:spcBef>
              <a:buSzPct val="63636"/>
              <a:buFont typeface="Wingdings"/>
              <a:buChar char=""/>
              <a:tabLst>
                <a:tab pos="1035050" algn="l"/>
              </a:tabLst>
            </a:pP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Disguises</a:t>
            </a:r>
            <a:r>
              <a:rPr sz="2200" spc="-6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IP</a:t>
            </a:r>
            <a:r>
              <a:rPr sz="22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address</a:t>
            </a:r>
            <a:r>
              <a:rPr sz="2200" spc="-5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of</a:t>
            </a:r>
            <a:r>
              <a:rPr sz="2200" spc="-5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internal</a:t>
            </a:r>
            <a:r>
              <a:rPr sz="22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366CC"/>
                </a:solidFill>
                <a:latin typeface="Arial MT"/>
                <a:cs typeface="Arial MT"/>
              </a:rPr>
              <a:t>host</a:t>
            </a:r>
            <a:endParaRPr sz="220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Intrusion</a:t>
            </a:r>
            <a:r>
              <a:rPr sz="26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Detection</a:t>
            </a:r>
            <a:r>
              <a:rPr sz="26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System</a:t>
            </a:r>
            <a:endParaRPr sz="2600">
              <a:latin typeface="Arial MT"/>
              <a:cs typeface="Arial MT"/>
            </a:endParaRPr>
          </a:p>
          <a:p>
            <a:pPr marL="1035050" lvl="1" indent="-351790">
              <a:lnSpc>
                <a:spcPct val="100000"/>
              </a:lnSpc>
              <a:spcBef>
                <a:spcPts val="535"/>
              </a:spcBef>
              <a:buSzPct val="63636"/>
              <a:buFont typeface="Wingdings"/>
              <a:buChar char=""/>
              <a:tabLst>
                <a:tab pos="1035050" algn="l"/>
              </a:tabLst>
            </a:pP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Monitors</a:t>
            </a:r>
            <a:r>
              <a:rPr sz="22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traffic,</a:t>
            </a:r>
            <a:r>
              <a:rPr sz="2200" spc="-7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looking</a:t>
            </a:r>
            <a:r>
              <a:rPr sz="2200" spc="-7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for</a:t>
            </a:r>
            <a:r>
              <a:rPr sz="2200" spc="-7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366CC"/>
                </a:solidFill>
                <a:latin typeface="Arial MT"/>
                <a:cs typeface="Arial MT"/>
              </a:rPr>
              <a:t>attempted</a:t>
            </a:r>
            <a:r>
              <a:rPr sz="2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366CC"/>
                </a:solidFill>
                <a:latin typeface="Arial MT"/>
                <a:cs typeface="Arial MT"/>
              </a:rPr>
              <a:t>attacks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7307"/>
            <a:ext cx="73761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0A0405"/>
                </a:solidFill>
                <a:latin typeface="Arial MT"/>
                <a:cs typeface="Arial MT"/>
              </a:rPr>
              <a:t>Basic</a:t>
            </a:r>
            <a:r>
              <a:rPr sz="3800" spc="-5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0A0405"/>
                </a:solidFill>
                <a:latin typeface="Arial MT"/>
                <a:cs typeface="Arial MT"/>
              </a:rPr>
              <a:t>Security</a:t>
            </a:r>
            <a:r>
              <a:rPr sz="3800" spc="-3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0A0405"/>
                </a:solidFill>
                <a:latin typeface="Arial MT"/>
                <a:cs typeface="Arial MT"/>
              </a:rPr>
              <a:t>Terminology</a:t>
            </a:r>
            <a:r>
              <a:rPr sz="3800" spc="-2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0A0405"/>
                </a:solidFill>
                <a:latin typeface="Arial MT"/>
                <a:cs typeface="Arial MT"/>
              </a:rPr>
              <a:t>(cont.)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49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6475383"/>
            <a:ext cx="23761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1794" y="6475383"/>
            <a:ext cx="30499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43279"/>
            <a:ext cx="2466975" cy="13087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Activities</a:t>
            </a:r>
            <a:endParaRPr sz="260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535"/>
              </a:spcBef>
              <a:buClr>
                <a:srgbClr val="3333CC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spc="-10" dirty="0">
                <a:solidFill>
                  <a:srgbClr val="3366CC"/>
                </a:solidFill>
                <a:latin typeface="Arial MT"/>
                <a:cs typeface="Arial MT"/>
              </a:rPr>
              <a:t>Authentication</a:t>
            </a:r>
            <a:endParaRPr sz="220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spc="-10" dirty="0">
                <a:solidFill>
                  <a:srgbClr val="3366CC"/>
                </a:solidFill>
                <a:latin typeface="Arial MT"/>
                <a:cs typeface="Arial MT"/>
              </a:rPr>
              <a:t>Auditing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3967"/>
            <a:ext cx="4039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Steps</a:t>
            </a:r>
            <a:r>
              <a:rPr sz="4000" spc="-110" dirty="0"/>
              <a:t> </a:t>
            </a:r>
            <a:r>
              <a:rPr sz="4000" dirty="0"/>
              <a:t>to</a:t>
            </a:r>
            <a:r>
              <a:rPr sz="4000" spc="-130" dirty="0"/>
              <a:t> </a:t>
            </a:r>
            <a:r>
              <a:rPr sz="4000" spc="-70" dirty="0"/>
              <a:t>Fix</a:t>
            </a:r>
            <a:r>
              <a:rPr sz="4000" spc="-114" dirty="0"/>
              <a:t> </a:t>
            </a:r>
            <a:r>
              <a:rPr sz="4000" dirty="0"/>
              <a:t>a</a:t>
            </a:r>
            <a:r>
              <a:rPr sz="4000" spc="-110" dirty="0"/>
              <a:t> </a:t>
            </a:r>
            <a:r>
              <a:rPr sz="4000" spc="-65" dirty="0"/>
              <a:t>Crime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11480292" cy="48950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62842" y="6486864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z="1600" spc="-25" dirty="0">
                <a:latin typeface="Times New Roman"/>
                <a:cs typeface="Times New Roman"/>
              </a:rPr>
              <a:t>5</a:t>
            </a:fld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67583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Network</a:t>
            </a:r>
            <a:r>
              <a:rPr sz="4200" spc="-16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Security</a:t>
            </a:r>
            <a:r>
              <a:rPr sz="4200" spc="-16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Paradigms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50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6475383"/>
            <a:ext cx="23761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1794" y="6475383"/>
            <a:ext cx="30499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452802"/>
            <a:ext cx="6249670" cy="34321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5"/>
              </a:spcBef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How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will</a:t>
            </a:r>
            <a:r>
              <a:rPr sz="30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you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protect</a:t>
            </a:r>
            <a:r>
              <a:rPr sz="3000" spc="-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your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network?</a:t>
            </a:r>
            <a:endParaRPr sz="30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CIA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Triangle</a:t>
            </a:r>
            <a:endParaRPr sz="26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Least</a:t>
            </a:r>
            <a:r>
              <a:rPr sz="2600" spc="-5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Privileges</a:t>
            </a:r>
            <a:endParaRPr sz="26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Perimeter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approach</a:t>
            </a:r>
            <a:endParaRPr sz="26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Layered</a:t>
            </a:r>
            <a:r>
              <a:rPr sz="26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r>
              <a:rPr sz="26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approach</a:t>
            </a:r>
            <a:endParaRPr sz="26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Proactive</a:t>
            </a:r>
            <a:r>
              <a:rPr sz="26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versus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reactive</a:t>
            </a:r>
            <a:endParaRPr sz="26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Hybrid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r>
              <a:rPr sz="26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method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8831"/>
            <a:ext cx="8602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How</a:t>
            </a:r>
            <a:r>
              <a:rPr sz="3200" spc="-4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Do</a:t>
            </a:r>
            <a:r>
              <a:rPr sz="3200" spc="-1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Legal</a:t>
            </a:r>
            <a:r>
              <a:rPr sz="3200" spc="-2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Issues</a:t>
            </a:r>
            <a:r>
              <a:rPr sz="3200" spc="-4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Impact</a:t>
            </a:r>
            <a:r>
              <a:rPr sz="3200" spc="-2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Network</a:t>
            </a:r>
            <a:r>
              <a:rPr sz="3200" spc="-4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A0405"/>
                </a:solidFill>
                <a:latin typeface="Arial MT"/>
                <a:cs typeface="Arial MT"/>
              </a:rPr>
              <a:t>Security?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51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6475383"/>
            <a:ext cx="23761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1794" y="6475383"/>
            <a:ext cx="30499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302384"/>
            <a:ext cx="8053705" cy="31356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19"/>
              </a:spcBef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The</a:t>
            </a:r>
            <a:r>
              <a:rPr sz="3000" i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Computer</a:t>
            </a:r>
            <a:r>
              <a:rPr sz="3000" i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Security</a:t>
            </a:r>
            <a:r>
              <a:rPr sz="3000" i="1" spc="-2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Act</a:t>
            </a:r>
            <a:r>
              <a:rPr sz="3000" i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of</a:t>
            </a:r>
            <a:r>
              <a:rPr sz="3000" i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spc="-20" dirty="0">
                <a:solidFill>
                  <a:srgbClr val="3366CC"/>
                </a:solidFill>
                <a:latin typeface="Arial"/>
                <a:cs typeface="Arial"/>
              </a:rPr>
              <a:t>1987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OMB</a:t>
            </a:r>
            <a:r>
              <a:rPr sz="3000" i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Circular</a:t>
            </a:r>
            <a:r>
              <a:rPr sz="3000" i="1" spc="-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spc="-10" dirty="0">
                <a:solidFill>
                  <a:srgbClr val="3366CC"/>
                </a:solidFill>
                <a:latin typeface="Arial"/>
                <a:cs typeface="Arial"/>
              </a:rPr>
              <a:t>A-</a:t>
            </a:r>
            <a:r>
              <a:rPr sz="3000" i="1" spc="-25" dirty="0">
                <a:solidFill>
                  <a:srgbClr val="3366CC"/>
                </a:solidFill>
                <a:latin typeface="Arial"/>
                <a:cs typeface="Arial"/>
              </a:rPr>
              <a:t>130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See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000" u="sng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2"/>
              </a:rPr>
              <a:t>www.alw.nih.gov/Security/FIRST/papers/</a:t>
            </a:r>
            <a:r>
              <a:rPr sz="3000" spc="-10" dirty="0">
                <a:solidFill>
                  <a:srgbClr val="808080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000" u="sng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2"/>
              </a:rPr>
              <a:t>legal/statelaw.txt</a:t>
            </a:r>
            <a:r>
              <a:rPr sz="3000" u="sng" spc="-45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for</a:t>
            </a:r>
            <a:r>
              <a:rPr sz="3000" spc="-4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state</a:t>
            </a:r>
            <a:r>
              <a:rPr sz="3000" spc="-3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computer</a:t>
            </a:r>
            <a:r>
              <a:rPr sz="3000" spc="-45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laws</a:t>
            </a:r>
            <a:endParaRPr sz="3000">
              <a:latin typeface="Arial MT"/>
              <a:cs typeface="Arial MT"/>
            </a:endParaRPr>
          </a:p>
          <a:p>
            <a:pPr marL="355600" marR="1955800" indent="-342900">
              <a:lnSpc>
                <a:spcPct val="100000"/>
              </a:lnSpc>
              <a:spcBef>
                <a:spcPts val="72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Health</a:t>
            </a:r>
            <a:r>
              <a:rPr sz="30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Insurance</a:t>
            </a:r>
            <a:r>
              <a:rPr sz="3000" spc="-5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Portability</a:t>
            </a:r>
            <a:r>
              <a:rPr sz="3000" spc="-5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and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Accountability</a:t>
            </a:r>
            <a:r>
              <a:rPr sz="30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Act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of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1996,</a:t>
            </a:r>
            <a:r>
              <a:rPr sz="30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HIPAA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6342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3705" algn="l"/>
              </a:tabLst>
            </a:pP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Online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Security</a:t>
            </a:r>
            <a:r>
              <a:rPr sz="4200" spc="-9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Resources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52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6475383"/>
            <a:ext cx="23761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1794" y="6475383"/>
            <a:ext cx="30499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537861"/>
            <a:ext cx="6759575" cy="39789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5"/>
              </a:spcBef>
              <a:buSzPct val="64285"/>
              <a:buFont typeface="Wingdings"/>
              <a:buChar char=""/>
              <a:tabLst>
                <a:tab pos="354965" algn="l"/>
              </a:tabLst>
            </a:pPr>
            <a:r>
              <a:rPr sz="2800" spc="-20" dirty="0">
                <a:solidFill>
                  <a:srgbClr val="3366CC"/>
                </a:solidFill>
                <a:latin typeface="Arial MT"/>
                <a:cs typeface="Arial MT"/>
              </a:rPr>
              <a:t>CERT</a:t>
            </a:r>
            <a:endParaRPr sz="28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u="sng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2"/>
              </a:rPr>
              <a:t>www.cert.org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SzPct val="64285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66CC"/>
                </a:solidFill>
                <a:latin typeface="Arial MT"/>
                <a:cs typeface="Arial MT"/>
              </a:rPr>
              <a:t>Microsoft</a:t>
            </a:r>
            <a:r>
              <a:rPr sz="2800" spc="-1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r>
              <a:rPr sz="2800" spc="-9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Arial MT"/>
                <a:cs typeface="Arial MT"/>
              </a:rPr>
              <a:t>Advisor</a:t>
            </a:r>
            <a:endParaRPr sz="28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30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u="sng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3"/>
              </a:rPr>
              <a:t>www.microsoft.com/security/default.mspx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SzPct val="64285"/>
              <a:buFont typeface="Wingdings"/>
              <a:buChar char=""/>
              <a:tabLst>
                <a:tab pos="354965" algn="l"/>
              </a:tabLst>
            </a:pPr>
            <a:r>
              <a:rPr sz="2800" spc="-25" dirty="0">
                <a:solidFill>
                  <a:srgbClr val="3366CC"/>
                </a:solidFill>
                <a:latin typeface="Arial MT"/>
                <a:cs typeface="Arial MT"/>
              </a:rPr>
              <a:t>F-</a:t>
            </a:r>
            <a:r>
              <a:rPr sz="2800" spc="-10" dirty="0">
                <a:solidFill>
                  <a:srgbClr val="3366CC"/>
                </a:solidFill>
                <a:latin typeface="Arial MT"/>
                <a:cs typeface="Arial MT"/>
              </a:rPr>
              <a:t>Secure</a:t>
            </a:r>
            <a:endParaRPr sz="28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u="sng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4"/>
              </a:rPr>
              <a:t>www.f-secure.com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SzPct val="64285"/>
              <a:buFont typeface="Wingdings"/>
              <a:buChar char=""/>
              <a:tabLst>
                <a:tab pos="354965" algn="l"/>
              </a:tabLst>
            </a:pPr>
            <a:r>
              <a:rPr sz="2800" spc="-20" dirty="0">
                <a:solidFill>
                  <a:srgbClr val="3366CC"/>
                </a:solidFill>
                <a:latin typeface="Arial MT"/>
                <a:cs typeface="Arial MT"/>
              </a:rPr>
              <a:t>SANS</a:t>
            </a:r>
            <a:endParaRPr sz="28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u="sng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5"/>
              </a:rPr>
              <a:t>www.sans.org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2309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Summary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53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6475383"/>
            <a:ext cx="23761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1794" y="6475383"/>
            <a:ext cx="30499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65"/>
              </a:spcBef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Network</a:t>
            </a:r>
            <a:r>
              <a:rPr spc="-30" dirty="0"/>
              <a:t> </a:t>
            </a:r>
            <a:r>
              <a:rPr dirty="0"/>
              <a:t>security</a:t>
            </a:r>
            <a:r>
              <a:rPr spc="-1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constantly</a:t>
            </a:r>
            <a:r>
              <a:rPr spc="-15" dirty="0"/>
              <a:t> </a:t>
            </a:r>
            <a:r>
              <a:rPr dirty="0"/>
              <a:t>changing</a:t>
            </a:r>
            <a:r>
              <a:rPr spc="-20" dirty="0"/>
              <a:t> </a:t>
            </a:r>
            <a:r>
              <a:rPr spc="-10" dirty="0"/>
              <a:t>field.</a:t>
            </a: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You</a:t>
            </a:r>
            <a:r>
              <a:rPr spc="-20" dirty="0"/>
              <a:t> </a:t>
            </a:r>
            <a:r>
              <a:rPr dirty="0"/>
              <a:t>need</a:t>
            </a:r>
            <a:r>
              <a:rPr spc="-20" dirty="0"/>
              <a:t> </a:t>
            </a:r>
            <a:r>
              <a:rPr dirty="0"/>
              <a:t>three</a:t>
            </a:r>
            <a:r>
              <a:rPr spc="-10" dirty="0"/>
              <a:t> </a:t>
            </a:r>
            <a:r>
              <a:rPr dirty="0"/>
              <a:t>levels</a:t>
            </a:r>
            <a:r>
              <a:rPr spc="-30" dirty="0"/>
              <a:t> </a:t>
            </a:r>
            <a:r>
              <a:rPr dirty="0"/>
              <a:t>of</a:t>
            </a:r>
            <a:r>
              <a:rPr spc="-10" dirty="0"/>
              <a:t> knowledge.</a:t>
            </a:r>
          </a:p>
          <a:p>
            <a:pPr marL="683260" lvl="1" indent="-326390">
              <a:lnSpc>
                <a:spcPct val="100000"/>
              </a:lnSpc>
              <a:spcBef>
                <a:spcPts val="330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Take</a:t>
            </a:r>
            <a:r>
              <a:rPr sz="26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the</a:t>
            </a:r>
            <a:r>
              <a:rPr sz="26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courses</a:t>
            </a:r>
            <a:r>
              <a:rPr sz="26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necessary</a:t>
            </a:r>
            <a:r>
              <a:rPr sz="26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26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learn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basic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techniques.</a:t>
            </a:r>
            <a:endParaRPr sz="2600">
              <a:latin typeface="Arial MT"/>
              <a:cs typeface="Arial MT"/>
            </a:endParaRPr>
          </a:p>
          <a:p>
            <a:pPr marL="683260" marR="5080" lvl="1" indent="-326390">
              <a:lnSpc>
                <a:spcPts val="2810"/>
              </a:lnSpc>
              <a:spcBef>
                <a:spcPts val="66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Learn</a:t>
            </a:r>
            <a:r>
              <a:rPr sz="26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your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enterprise</a:t>
            </a:r>
            <a:r>
              <a:rPr sz="26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system</a:t>
            </a:r>
            <a:r>
              <a:rPr sz="26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intimately,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with</a:t>
            </a:r>
            <a:r>
              <a:rPr sz="26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all</a:t>
            </a:r>
            <a:r>
              <a:rPr sz="26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its</a:t>
            </a:r>
            <a:r>
              <a:rPr sz="26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strengths</a:t>
            </a:r>
            <a:r>
              <a:rPr sz="26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3366CC"/>
                </a:solidFill>
                <a:latin typeface="Arial MT"/>
                <a:cs typeface="Arial MT"/>
              </a:rPr>
              <a:t>and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vulnerabilities.</a:t>
            </a:r>
            <a:endParaRPr sz="2600">
              <a:latin typeface="Arial MT"/>
              <a:cs typeface="Arial MT"/>
            </a:endParaRPr>
          </a:p>
          <a:p>
            <a:pPr marL="683260" lvl="1" indent="-32639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Keep</a:t>
            </a:r>
            <a:r>
              <a:rPr sz="26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current</a:t>
            </a:r>
            <a:r>
              <a:rPr sz="26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in</a:t>
            </a:r>
            <a:r>
              <a:rPr sz="26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the</a:t>
            </a:r>
            <a:r>
              <a:rPr sz="26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ever-changing</a:t>
            </a:r>
            <a:r>
              <a:rPr sz="2600" spc="-7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world</a:t>
            </a:r>
            <a:r>
              <a:rPr sz="2600" spc="-6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of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threats</a:t>
            </a:r>
            <a:r>
              <a:rPr sz="26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and</a:t>
            </a:r>
            <a:r>
              <a:rPr sz="26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exploits.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3967"/>
            <a:ext cx="5572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0" dirty="0"/>
              <a:t>Vulnerability,</a:t>
            </a:r>
            <a:r>
              <a:rPr sz="4000" spc="-130" dirty="0"/>
              <a:t> </a:t>
            </a:r>
            <a:r>
              <a:rPr sz="4000" dirty="0"/>
              <a:t>Threat</a:t>
            </a:r>
            <a:r>
              <a:rPr sz="4000" spc="-170" dirty="0"/>
              <a:t> </a:t>
            </a:r>
            <a:r>
              <a:rPr sz="4000" dirty="0"/>
              <a:t>&amp;</a:t>
            </a:r>
            <a:r>
              <a:rPr sz="4000" spc="-155" dirty="0"/>
              <a:t> </a:t>
            </a:r>
            <a:r>
              <a:rPr sz="4000" spc="-100" dirty="0"/>
              <a:t>Risk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256" y="1071372"/>
            <a:ext cx="11357835" cy="52684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62842" y="6486864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z="1600" spc="-25" dirty="0">
                <a:latin typeface="Times New Roman"/>
                <a:cs typeface="Times New Roman"/>
              </a:rPr>
              <a:t>6</a:t>
            </a:fld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5080">
              <a:lnSpc>
                <a:spcPct val="100000"/>
              </a:lnSpc>
              <a:spcBef>
                <a:spcPts val="100"/>
              </a:spcBef>
              <a:tabLst>
                <a:tab pos="1275080" algn="l"/>
                <a:tab pos="5426710" algn="l"/>
                <a:tab pos="6523990" algn="l"/>
              </a:tabLst>
            </a:pPr>
            <a:r>
              <a:rPr sz="4200" spc="-25" dirty="0">
                <a:solidFill>
                  <a:srgbClr val="0A0405"/>
                </a:solidFill>
                <a:latin typeface="Arial MT"/>
                <a:cs typeface="Arial MT"/>
              </a:rPr>
              <a:t>How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Seriously</a:t>
            </a:r>
            <a:r>
              <a:rPr sz="4200" spc="-17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Should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</a:t>
            </a:r>
            <a:r>
              <a:rPr sz="4200" spc="-25" dirty="0">
                <a:solidFill>
                  <a:srgbClr val="0A0405"/>
                </a:solidFill>
                <a:latin typeface="Arial MT"/>
                <a:cs typeface="Arial MT"/>
              </a:rPr>
              <a:t>You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</a:t>
            </a:r>
            <a:r>
              <a:rPr sz="4200" spc="-20" dirty="0">
                <a:solidFill>
                  <a:srgbClr val="0A0405"/>
                </a:solidFill>
                <a:latin typeface="Arial MT"/>
                <a:cs typeface="Arial MT"/>
              </a:rPr>
              <a:t>Take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Threats</a:t>
            </a:r>
            <a:r>
              <a:rPr sz="4200" spc="-4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to</a:t>
            </a:r>
            <a:r>
              <a:rPr sz="4200" spc="-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Network</a:t>
            </a:r>
            <a:r>
              <a:rPr sz="4200" spc="-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Security?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7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6475383"/>
            <a:ext cx="237617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©</a:t>
            </a:r>
            <a:r>
              <a:rPr sz="12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2012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12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Pearson</a:t>
            </a:r>
            <a:r>
              <a:rPr sz="12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Education,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66CC"/>
                </a:solidFill>
                <a:latin typeface="Arial MT"/>
                <a:cs typeface="Arial MT"/>
              </a:rPr>
              <a:t>Inc.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1794" y="6475383"/>
            <a:ext cx="304990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Chapter</a:t>
            </a:r>
            <a:r>
              <a:rPr sz="12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1</a:t>
            </a:r>
            <a:r>
              <a:rPr sz="1200" spc="3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Introduction</a:t>
            </a:r>
            <a:r>
              <a:rPr sz="12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66CC"/>
                </a:solidFill>
                <a:latin typeface="Arial MT"/>
                <a:cs typeface="Arial MT"/>
              </a:rPr>
              <a:t>Computer</a:t>
            </a:r>
            <a:r>
              <a:rPr sz="12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171827"/>
            <a:ext cx="6320155" cy="3338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Which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group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do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you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belong</a:t>
            </a:r>
            <a:r>
              <a:rPr sz="30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to?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3366CC"/>
              </a:buClr>
              <a:buFont typeface="Wingdings"/>
              <a:buChar char=""/>
            </a:pPr>
            <a:endParaRPr sz="3000">
              <a:latin typeface="Arial MT"/>
              <a:cs typeface="Arial MT"/>
            </a:endParaRPr>
          </a:p>
          <a:p>
            <a:pPr marL="683260" lvl="1" indent="-32639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“No</a:t>
            </a:r>
            <a:r>
              <a:rPr sz="26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one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is</a:t>
            </a:r>
            <a:r>
              <a:rPr sz="26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coming</a:t>
            </a:r>
            <a:r>
              <a:rPr sz="26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after</a:t>
            </a:r>
            <a:r>
              <a:rPr sz="26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my</a:t>
            </a:r>
            <a:r>
              <a:rPr sz="26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computer.”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Font typeface="Wingdings"/>
              <a:buChar char=""/>
            </a:pPr>
            <a:endParaRPr sz="2600">
              <a:latin typeface="Arial MT"/>
              <a:cs typeface="Arial MT"/>
            </a:endParaRPr>
          </a:p>
          <a:p>
            <a:pPr marL="683260" lvl="1" indent="-32639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“The</a:t>
            </a:r>
            <a:r>
              <a:rPr sz="26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sky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is</a:t>
            </a:r>
            <a:r>
              <a:rPr sz="26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falling!”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380"/>
              </a:spcBef>
              <a:buClr>
                <a:srgbClr val="3333CC"/>
              </a:buClr>
              <a:buFont typeface="Wingdings"/>
              <a:buChar char=""/>
            </a:pPr>
            <a:endParaRPr sz="2600">
              <a:latin typeface="Arial MT"/>
              <a:cs typeface="Arial MT"/>
            </a:endParaRPr>
          </a:p>
          <a:p>
            <a:pPr marL="683260" lvl="1" indent="-32639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Middle</a:t>
            </a:r>
            <a:r>
              <a:rPr sz="26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ground.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3967"/>
            <a:ext cx="2804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Cyber</a:t>
            </a:r>
            <a:r>
              <a:rPr sz="4000" spc="-140" dirty="0"/>
              <a:t> </a:t>
            </a:r>
            <a:r>
              <a:rPr sz="4000" spc="-70" dirty="0"/>
              <a:t>Attacks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19" y="1071372"/>
            <a:ext cx="9290304" cy="4800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88242" y="6458813"/>
            <a:ext cx="2146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imes New Roman"/>
                <a:cs typeface="Times New Roman"/>
              </a:rPr>
              <a:t>39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65" dirty="0"/>
              <a:t>Types</a:t>
            </a:r>
            <a:r>
              <a:rPr spc="-1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30" dirty="0"/>
              <a:t>Attacks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21635" y="1639823"/>
            <a:ext cx="7277100" cy="3810000"/>
            <a:chOff x="2421635" y="1639823"/>
            <a:chExt cx="7277100" cy="3810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1635" y="1639823"/>
              <a:ext cx="1834895" cy="19019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1635" y="1639823"/>
              <a:ext cx="3657600" cy="19126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1635" y="1639823"/>
              <a:ext cx="5478779" cy="19232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1635" y="1639823"/>
              <a:ext cx="7277100" cy="19232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1635" y="3563111"/>
              <a:ext cx="1856232" cy="1886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1635" y="3552444"/>
              <a:ext cx="3689604" cy="18973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1635" y="3563111"/>
              <a:ext cx="5478779" cy="18867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1635" y="1639823"/>
              <a:ext cx="7277100" cy="38100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1283</Words>
  <Application>Microsoft Office PowerPoint</Application>
  <PresentationFormat>Widescreen</PresentationFormat>
  <Paragraphs>265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Arial MT</vt:lpstr>
      <vt:lpstr>Segoe UI Symbol</vt:lpstr>
      <vt:lpstr>Tahoma</vt:lpstr>
      <vt:lpstr>Times New Roman</vt:lpstr>
      <vt:lpstr>Wingdings</vt:lpstr>
      <vt:lpstr>Office Theme</vt:lpstr>
      <vt:lpstr>   Information Security         Chapter 1&amp;2               BS-CS-VI            VVEEK-02 &amp; 03 Lectures </vt:lpstr>
      <vt:lpstr>C.I.A. triangle or Security Objectives</vt:lpstr>
      <vt:lpstr>CIA TRIAD (Video)</vt:lpstr>
      <vt:lpstr>Attacks on CIA</vt:lpstr>
      <vt:lpstr>Steps to Fix a Crime</vt:lpstr>
      <vt:lpstr>Vulnerability, Threat &amp; Risk</vt:lpstr>
      <vt:lpstr>How Seriously Should You Take Threats to Network Security?</vt:lpstr>
      <vt:lpstr>Cyber Attacks</vt:lpstr>
      <vt:lpstr>Types of Attacks</vt:lpstr>
      <vt:lpstr>Malware</vt:lpstr>
      <vt:lpstr>PowerPoint Presentation</vt:lpstr>
      <vt:lpstr>Malware</vt:lpstr>
      <vt:lpstr>PowerPoint Presentation</vt:lpstr>
      <vt:lpstr>How Malware</vt:lpstr>
      <vt:lpstr>How to Stop?</vt:lpstr>
      <vt:lpstr>Phishing Attack</vt:lpstr>
      <vt:lpstr>What is Phishing used for?</vt:lpstr>
      <vt:lpstr>Phishing Awareness</vt:lpstr>
      <vt:lpstr>Password Attacks</vt:lpstr>
      <vt:lpstr>Types of Password Attacks</vt:lpstr>
      <vt:lpstr>PowerPoint Presentation</vt:lpstr>
      <vt:lpstr>Stop Password Attacks</vt:lpstr>
      <vt:lpstr>Distributed Denial of Services (DDoS)</vt:lpstr>
      <vt:lpstr>Denial of Service Attacks</vt:lpstr>
      <vt:lpstr>Packet Flood</vt:lpstr>
      <vt:lpstr>Prevention</vt:lpstr>
      <vt:lpstr>Man in the Middle</vt:lpstr>
      <vt:lpstr>Prevent MITM</vt:lpstr>
      <vt:lpstr>Drive-by Download</vt:lpstr>
      <vt:lpstr>How it work?</vt:lpstr>
      <vt:lpstr>Malvertising</vt:lpstr>
      <vt:lpstr>Prevention</vt:lpstr>
      <vt:lpstr>Rogue Software</vt:lpstr>
      <vt:lpstr>Propagation</vt:lpstr>
      <vt:lpstr>Prevention</vt:lpstr>
      <vt:lpstr>Web Attacks</vt:lpstr>
      <vt:lpstr>PowerPoint Presentation</vt:lpstr>
      <vt:lpstr>Session Hijacking</vt:lpstr>
      <vt:lpstr>DNS Poisoning</vt:lpstr>
      <vt:lpstr>Cyber Crime?</vt:lpstr>
      <vt:lpstr>Classification of Cyber Crimes</vt:lpstr>
      <vt:lpstr>Classification of Cyber Crimes (Cont.)</vt:lpstr>
      <vt:lpstr>Reasons for Commission of Cyber Crimes</vt:lpstr>
      <vt:lpstr>Kinds of Cyber Crimes</vt:lpstr>
      <vt:lpstr>Kinds of Cyber Crimes (Cont.)</vt:lpstr>
      <vt:lpstr>Kinds of Cyber Crimes (Cont.)</vt:lpstr>
      <vt:lpstr>Basic Security Terminology</vt:lpstr>
      <vt:lpstr>Basic Security Terminology (cont.)</vt:lpstr>
      <vt:lpstr>Basic Security Terminology (cont.)</vt:lpstr>
      <vt:lpstr>Network Security Paradigms</vt:lpstr>
      <vt:lpstr>How Do Legal Issues Impact Network Security?</vt:lpstr>
      <vt:lpstr>Online Security Resources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CSC-xxx Information Security Week 1</dc:title>
  <dc:creator>raza Syed asif</dc:creator>
  <cp:lastModifiedBy>PC</cp:lastModifiedBy>
  <cp:revision>4</cp:revision>
  <dcterms:created xsi:type="dcterms:W3CDTF">2025-01-27T07:03:54Z</dcterms:created>
  <dcterms:modified xsi:type="dcterms:W3CDTF">2025-01-27T07:58:25Z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2025-01-27T00:00:00Z</vt:filetime>
  </property>
  <property fmtid="{D5CDD505-2E9C-101B-9397-08002B2CF9AE}" pid="5" name="Producer">
    <vt:lpwstr>Microsoft® PowerPoint® 2016</vt:lpwstr>
  </property>
</Properties>
</file>