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sldIdLst>
    <p:sldId id="340" r:id="rId2"/>
    <p:sldId id="288" r:id="rId3"/>
    <p:sldId id="287" r:id="rId4"/>
    <p:sldId id="289" r:id="rId5"/>
    <p:sldId id="290" r:id="rId6"/>
    <p:sldId id="291" r:id="rId7"/>
    <p:sldId id="293" r:id="rId8"/>
    <p:sldId id="294" r:id="rId9"/>
    <p:sldId id="296" r:id="rId10"/>
    <p:sldId id="297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09" r:id="rId22"/>
    <p:sldId id="310" r:id="rId23"/>
    <p:sldId id="312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25" r:id="rId37"/>
    <p:sldId id="326" r:id="rId38"/>
    <p:sldId id="327" r:id="rId39"/>
    <p:sldId id="328" r:id="rId40"/>
    <p:sldId id="329" r:id="rId41"/>
    <p:sldId id="330" r:id="rId42"/>
    <p:sldId id="331" r:id="rId43"/>
    <p:sldId id="332" r:id="rId44"/>
    <p:sldId id="333" r:id="rId45"/>
    <p:sldId id="335" r:id="rId46"/>
    <p:sldId id="336" r:id="rId47"/>
    <p:sldId id="337" r:id="rId48"/>
    <p:sldId id="338" r:id="rId4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D663E-8845-4E0C-851F-F0907FF10710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181894-4B3C-4E79-AEBE-CACE4773A5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38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181894-4B3C-4E79-AEBE-CACE4773A5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236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5561" y="6482334"/>
            <a:ext cx="11480800" cy="0"/>
          </a:xfrm>
          <a:custGeom>
            <a:avLst/>
            <a:gdLst/>
            <a:ahLst/>
            <a:cxnLst/>
            <a:rect l="l" t="t" r="r" b="b"/>
            <a:pathLst>
              <a:path w="11480800">
                <a:moveTo>
                  <a:pt x="0" y="0"/>
                </a:moveTo>
                <a:lnTo>
                  <a:pt x="11480292" y="0"/>
                </a:lnTo>
              </a:path>
            </a:pathLst>
          </a:custGeom>
          <a:ln w="19812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5561" y="899922"/>
            <a:ext cx="11480800" cy="0"/>
          </a:xfrm>
          <a:custGeom>
            <a:avLst/>
            <a:gdLst/>
            <a:ahLst/>
            <a:cxnLst/>
            <a:rect l="l" t="t" r="r" b="b"/>
            <a:pathLst>
              <a:path w="11480800">
                <a:moveTo>
                  <a:pt x="0" y="0"/>
                </a:moveTo>
                <a:lnTo>
                  <a:pt x="11480292" y="0"/>
                </a:lnTo>
              </a:path>
            </a:pathLst>
          </a:custGeom>
          <a:ln w="19812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3540" y="143967"/>
            <a:ext cx="415099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rgbClr val="0066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3366C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5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508254" y="229361"/>
            <a:ext cx="10972800" cy="609600"/>
          </a:xfrm>
          <a:custGeom>
            <a:avLst/>
            <a:gdLst/>
            <a:ahLst/>
            <a:cxnLst/>
            <a:rect l="l" t="t" r="r" b="b"/>
            <a:pathLst>
              <a:path w="10972800" h="609600">
                <a:moveTo>
                  <a:pt x="0" y="609600"/>
                </a:moveTo>
                <a:lnTo>
                  <a:pt x="0" y="0"/>
                </a:lnTo>
                <a:lnTo>
                  <a:pt x="10972800" y="0"/>
                </a:lnTo>
              </a:path>
            </a:pathLst>
          </a:custGeom>
          <a:ln w="19812">
            <a:solidFill>
              <a:srgbClr val="3366C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0066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3366C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5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0066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5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800" y="5644894"/>
            <a:ext cx="11480800" cy="13970"/>
          </a:xfrm>
          <a:custGeom>
            <a:avLst/>
            <a:gdLst/>
            <a:ahLst/>
            <a:cxnLst/>
            <a:rect l="l" t="t" r="r" b="b"/>
            <a:pathLst>
              <a:path w="11480800" h="13970">
                <a:moveTo>
                  <a:pt x="11480292" y="0"/>
                </a:moveTo>
                <a:lnTo>
                  <a:pt x="0" y="0"/>
                </a:lnTo>
                <a:lnTo>
                  <a:pt x="0" y="13717"/>
                </a:lnTo>
                <a:lnTo>
                  <a:pt x="11480292" y="13717"/>
                </a:lnTo>
                <a:lnTo>
                  <a:pt x="11480292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4800" y="1581911"/>
            <a:ext cx="11480800" cy="12700"/>
          </a:xfrm>
          <a:custGeom>
            <a:avLst/>
            <a:gdLst/>
            <a:ahLst/>
            <a:cxnLst/>
            <a:rect l="l" t="t" r="r" b="b"/>
            <a:pathLst>
              <a:path w="11480800" h="12700">
                <a:moveTo>
                  <a:pt x="11480292" y="0"/>
                </a:moveTo>
                <a:lnTo>
                  <a:pt x="0" y="0"/>
                </a:lnTo>
                <a:lnTo>
                  <a:pt x="0" y="12191"/>
                </a:lnTo>
                <a:lnTo>
                  <a:pt x="11480292" y="12191"/>
                </a:lnTo>
                <a:lnTo>
                  <a:pt x="11480292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0066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5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5561" y="6482334"/>
            <a:ext cx="11480800" cy="0"/>
          </a:xfrm>
          <a:custGeom>
            <a:avLst/>
            <a:gdLst/>
            <a:ahLst/>
            <a:cxnLst/>
            <a:rect l="l" t="t" r="r" b="b"/>
            <a:pathLst>
              <a:path w="11480800">
                <a:moveTo>
                  <a:pt x="0" y="0"/>
                </a:moveTo>
                <a:lnTo>
                  <a:pt x="11480292" y="0"/>
                </a:lnTo>
              </a:path>
            </a:pathLst>
          </a:custGeom>
          <a:ln w="19812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5561" y="899922"/>
            <a:ext cx="11480800" cy="0"/>
          </a:xfrm>
          <a:custGeom>
            <a:avLst/>
            <a:gdLst/>
            <a:ahLst/>
            <a:cxnLst/>
            <a:rect l="l" t="t" r="r" b="b"/>
            <a:pathLst>
              <a:path w="11480800">
                <a:moveTo>
                  <a:pt x="0" y="0"/>
                </a:moveTo>
                <a:lnTo>
                  <a:pt x="11480292" y="0"/>
                </a:lnTo>
              </a:path>
            </a:pathLst>
          </a:custGeom>
          <a:ln w="19812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5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36242" y="295783"/>
            <a:ext cx="7722996" cy="1306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rgbClr val="00663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8340" y="1530704"/>
            <a:ext cx="10175240" cy="2699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3366CC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55603" y="5640811"/>
            <a:ext cx="226059" cy="187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5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rwigKjEsdTc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alw.nih.gov/Security/FIRST/papers/%20legal/statelaw.txt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icrosoft.com/security/default.mspx" TargetMode="External"/><Relationship Id="rId2" Type="http://schemas.openxmlformats.org/officeDocument/2006/relationships/hyperlink" Target="http://www.cert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ans.org/" TargetMode="External"/><Relationship Id="rId4" Type="http://schemas.openxmlformats.org/officeDocument/2006/relationships/hyperlink" Target="http://www.f-secure.com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5400" y="1143000"/>
            <a:ext cx="9448800" cy="43216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7765">
              <a:spcBef>
                <a:spcPts val="100"/>
              </a:spcBef>
            </a:pPr>
            <a:r>
              <a:rPr lang="en-US" sz="6000" b="0" spc="-110" dirty="0" smtClean="0"/>
              <a:t>   </a:t>
            </a:r>
            <a:r>
              <a:rPr sz="6000" b="0" spc="-110" dirty="0" smtClean="0"/>
              <a:t>Information</a:t>
            </a:r>
            <a:r>
              <a:rPr sz="6000" b="0" spc="-270" dirty="0" smtClean="0"/>
              <a:t> </a:t>
            </a:r>
            <a:r>
              <a:rPr sz="6000" b="0" spc="-150" dirty="0" smtClean="0"/>
              <a:t>Security</a:t>
            </a:r>
            <a:r>
              <a:rPr lang="en-US" sz="6000" b="0" spc="-150" dirty="0" smtClean="0"/>
              <a:t/>
            </a:r>
            <a:br>
              <a:rPr lang="en-US" sz="6000" b="0" spc="-150" dirty="0" smtClean="0"/>
            </a:br>
            <a:r>
              <a:rPr lang="en-US" sz="6000" b="0" spc="-150" dirty="0" smtClean="0"/>
              <a:t>        Chapter 1&amp;2</a:t>
            </a:r>
            <a:br>
              <a:rPr lang="en-US" sz="6000" b="0" spc="-150" dirty="0" smtClean="0"/>
            </a:br>
            <a:r>
              <a:rPr lang="en-US" sz="6000" b="0" spc="-150" dirty="0"/>
              <a:t/>
            </a:r>
            <a:br>
              <a:rPr lang="en-US" sz="6000" b="0" spc="-150" dirty="0"/>
            </a:br>
            <a:r>
              <a:rPr lang="en-US" sz="6000" b="0" spc="-150" dirty="0" smtClean="0"/>
              <a:t>             </a:t>
            </a:r>
            <a:r>
              <a:rPr lang="en-US" sz="4000" b="0" spc="-150" dirty="0" smtClean="0"/>
              <a:t>BS-CS-VI</a:t>
            </a:r>
            <a:r>
              <a:rPr lang="en-US" sz="4000" b="0" spc="-150" dirty="0"/>
              <a:t/>
            </a:r>
            <a:br>
              <a:rPr lang="en-US" sz="4000" b="0" spc="-150" dirty="0"/>
            </a:br>
            <a:r>
              <a:rPr lang="en-US" sz="4000" b="0" spc="-150" dirty="0" smtClean="0"/>
              <a:t>           VVEEK-02 &amp; 03 Lectures</a:t>
            </a:r>
            <a:r>
              <a:rPr sz="4000" b="0" spc="-325" dirty="0" smtClean="0"/>
              <a:t> </a:t>
            </a:r>
            <a:endParaRPr sz="6000" b="0" spc="-5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670">
              <a:lnSpc>
                <a:spcPts val="1425"/>
              </a:lnSpc>
            </a:pPr>
            <a:fld id="{81D60167-4931-47E6-BA6A-407CBD079E47}" type="slidenum">
              <a:rPr spc="-50" dirty="0"/>
              <a:pPr marL="153670">
                <a:lnSpc>
                  <a:spcPts val="1425"/>
                </a:lnSpc>
              </a:pPr>
              <a:t>1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3016585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5644894"/>
            <a:ext cx="11480800" cy="13970"/>
          </a:xfrm>
          <a:custGeom>
            <a:avLst/>
            <a:gdLst/>
            <a:ahLst/>
            <a:cxnLst/>
            <a:rect l="l" t="t" r="r" b="b"/>
            <a:pathLst>
              <a:path w="11480800" h="13970">
                <a:moveTo>
                  <a:pt x="11480292" y="0"/>
                </a:moveTo>
                <a:lnTo>
                  <a:pt x="0" y="0"/>
                </a:lnTo>
                <a:lnTo>
                  <a:pt x="0" y="13717"/>
                </a:lnTo>
                <a:lnTo>
                  <a:pt x="11480292" y="13717"/>
                </a:lnTo>
                <a:lnTo>
                  <a:pt x="11480292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82296"/>
            <a:ext cx="12033885" cy="6637020"/>
            <a:chOff x="0" y="82296"/>
            <a:chExt cx="12033885" cy="6637020"/>
          </a:xfrm>
        </p:grpSpPr>
        <p:sp>
          <p:nvSpPr>
            <p:cNvPr id="4" name="object 4"/>
            <p:cNvSpPr/>
            <p:nvPr/>
          </p:nvSpPr>
          <p:spPr>
            <a:xfrm>
              <a:off x="304800" y="1581912"/>
              <a:ext cx="11480800" cy="12700"/>
            </a:xfrm>
            <a:custGeom>
              <a:avLst/>
              <a:gdLst/>
              <a:ahLst/>
              <a:cxnLst/>
              <a:rect l="l" t="t" r="r" b="b"/>
              <a:pathLst>
                <a:path w="11480800" h="12700">
                  <a:moveTo>
                    <a:pt x="11480292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1480292" y="12191"/>
                  </a:lnTo>
                  <a:lnTo>
                    <a:pt x="11480292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82296"/>
              <a:ext cx="12033504" cy="663702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5644894"/>
            <a:ext cx="11480800" cy="13970"/>
          </a:xfrm>
          <a:custGeom>
            <a:avLst/>
            <a:gdLst/>
            <a:ahLst/>
            <a:cxnLst/>
            <a:rect l="l" t="t" r="r" b="b"/>
            <a:pathLst>
              <a:path w="11480800" h="13970">
                <a:moveTo>
                  <a:pt x="11480292" y="0"/>
                </a:moveTo>
                <a:lnTo>
                  <a:pt x="0" y="0"/>
                </a:lnTo>
                <a:lnTo>
                  <a:pt x="0" y="13717"/>
                </a:lnTo>
                <a:lnTo>
                  <a:pt x="11480292" y="13717"/>
                </a:lnTo>
                <a:lnTo>
                  <a:pt x="11480292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" y="1581911"/>
            <a:ext cx="11480800" cy="12700"/>
          </a:xfrm>
          <a:custGeom>
            <a:avLst/>
            <a:gdLst/>
            <a:ahLst/>
            <a:cxnLst/>
            <a:rect l="l" t="t" r="r" b="b"/>
            <a:pathLst>
              <a:path w="11480800" h="12700">
                <a:moveTo>
                  <a:pt x="11480292" y="0"/>
                </a:moveTo>
                <a:lnTo>
                  <a:pt x="0" y="0"/>
                </a:lnTo>
                <a:lnTo>
                  <a:pt x="0" y="12191"/>
                </a:lnTo>
                <a:lnTo>
                  <a:pt x="11480292" y="12191"/>
                </a:lnTo>
                <a:lnTo>
                  <a:pt x="11480292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4627" y="2141220"/>
            <a:ext cx="10204704" cy="292760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972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How</a:t>
            </a:r>
            <a:r>
              <a:rPr spc="-130" dirty="0"/>
              <a:t> </a:t>
            </a:r>
            <a:r>
              <a:rPr spc="-90" dirty="0"/>
              <a:t>Malware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3679" y="1903475"/>
            <a:ext cx="6573011" cy="35021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55"/>
              </a:lnSpc>
            </a:pPr>
            <a:r>
              <a:rPr spc="-25" dirty="0"/>
              <a:t>37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6242" y="1020902"/>
            <a:ext cx="2016125" cy="4705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How</a:t>
            </a:r>
            <a:r>
              <a:rPr spc="-65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spc="-30" dirty="0"/>
              <a:t>Stop?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19200" y="1828800"/>
            <a:ext cx="9677400" cy="4572000"/>
            <a:chOff x="2002535" y="1740407"/>
            <a:chExt cx="8235950" cy="38741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2535" y="1740407"/>
              <a:ext cx="1937004" cy="37749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2535" y="1740407"/>
              <a:ext cx="4959096" cy="387400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02535" y="1740407"/>
              <a:ext cx="8235695" cy="387400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55"/>
              </a:lnSpc>
            </a:pPr>
            <a:r>
              <a:rPr spc="-25" dirty="0"/>
              <a:t>38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6242" y="1020902"/>
            <a:ext cx="2299335" cy="4705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5" dirty="0"/>
              <a:t>Phishing</a:t>
            </a:r>
            <a:r>
              <a:rPr spc="-105" dirty="0"/>
              <a:t> </a:t>
            </a:r>
            <a:r>
              <a:rPr spc="-20" dirty="0"/>
              <a:t>Attack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36064" y="1921764"/>
            <a:ext cx="8046720" cy="3180715"/>
            <a:chOff x="2036064" y="1921764"/>
            <a:chExt cx="8046720" cy="318071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36064" y="2095500"/>
              <a:ext cx="4533899" cy="26014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6064" y="1921764"/>
              <a:ext cx="8046720" cy="3180588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55"/>
              </a:lnSpc>
            </a:pPr>
            <a:r>
              <a:rPr spc="-25" dirty="0"/>
              <a:t>39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972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30" dirty="0"/>
              <a:t>What</a:t>
            </a:r>
            <a:r>
              <a:rPr spc="-155" dirty="0"/>
              <a:t> </a:t>
            </a:r>
            <a:r>
              <a:rPr spc="-30" dirty="0"/>
              <a:t>is</a:t>
            </a:r>
            <a:r>
              <a:rPr spc="-150" dirty="0"/>
              <a:t> </a:t>
            </a:r>
            <a:r>
              <a:rPr spc="-50" dirty="0"/>
              <a:t>Phishing</a:t>
            </a:r>
            <a:r>
              <a:rPr spc="-130" dirty="0"/>
              <a:t> </a:t>
            </a:r>
            <a:r>
              <a:rPr spc="-20" dirty="0"/>
              <a:t>used</a:t>
            </a:r>
            <a:r>
              <a:rPr spc="-155" dirty="0"/>
              <a:t> </a:t>
            </a:r>
            <a:r>
              <a:rPr spc="-20" dirty="0"/>
              <a:t>for?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1821179"/>
            <a:ext cx="9829800" cy="366522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088626" y="5640811"/>
            <a:ext cx="162560" cy="187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55"/>
              </a:lnSpc>
            </a:pPr>
            <a:r>
              <a:rPr sz="1150" spc="-25" dirty="0">
                <a:latin typeface="Times New Roman"/>
                <a:cs typeface="Times New Roman"/>
              </a:rPr>
              <a:t>40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6242" y="1020902"/>
            <a:ext cx="2888615" cy="4705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55" dirty="0"/>
              <a:t>Phishing</a:t>
            </a:r>
            <a:r>
              <a:rPr spc="-105" dirty="0"/>
              <a:t> </a:t>
            </a:r>
            <a:r>
              <a:rPr spc="-55" dirty="0"/>
              <a:t>Awareness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10155" y="1821179"/>
            <a:ext cx="8100059" cy="3610610"/>
            <a:chOff x="2010155" y="1821179"/>
            <a:chExt cx="8100059" cy="36106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5588" y="1821179"/>
              <a:ext cx="5024627" cy="361035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10155" y="1821179"/>
              <a:ext cx="8100059" cy="361035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55"/>
              </a:lnSpc>
            </a:pPr>
            <a:r>
              <a:rPr spc="-25" dirty="0"/>
              <a:t>41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972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45" dirty="0"/>
              <a:t>Password</a:t>
            </a:r>
            <a:r>
              <a:rPr spc="-135" dirty="0"/>
              <a:t> </a:t>
            </a:r>
            <a:r>
              <a:rPr spc="-30" dirty="0"/>
              <a:t>Attacks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75104" y="1821179"/>
            <a:ext cx="8263255" cy="3325495"/>
            <a:chOff x="1975104" y="1821179"/>
            <a:chExt cx="8263255" cy="332549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5104" y="2377439"/>
              <a:ext cx="3197351" cy="24216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5104" y="1821179"/>
              <a:ext cx="8263128" cy="332536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55"/>
              </a:lnSpc>
            </a:pPr>
            <a:r>
              <a:rPr spc="-25" dirty="0"/>
              <a:t>42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972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70" dirty="0"/>
              <a:t>Types</a:t>
            </a:r>
            <a:r>
              <a:rPr spc="-140" dirty="0"/>
              <a:t> </a:t>
            </a:r>
            <a:r>
              <a:rPr dirty="0"/>
              <a:t>of</a:t>
            </a:r>
            <a:r>
              <a:rPr spc="-40" dirty="0"/>
              <a:t> Password</a:t>
            </a:r>
            <a:r>
              <a:rPr spc="-90" dirty="0"/>
              <a:t> </a:t>
            </a:r>
            <a:r>
              <a:rPr spc="-20" dirty="0"/>
              <a:t>Attacks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3044" y="1752600"/>
            <a:ext cx="8838756" cy="329134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55"/>
              </a:lnSpc>
            </a:pPr>
            <a:r>
              <a:rPr spc="-25" dirty="0"/>
              <a:t>43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5043941"/>
            <a:ext cx="10744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A </a:t>
            </a:r>
            <a:r>
              <a:rPr lang="en-US" sz="1200" b="1" dirty="0" smtClean="0"/>
              <a:t>Brute Force Attack</a:t>
            </a:r>
            <a:r>
              <a:rPr lang="en-US" sz="1200" dirty="0" smtClean="0"/>
              <a:t> is a hacking method where attackers systematically try all possible passwords or encryption keys until they find the correct one.</a:t>
            </a:r>
          </a:p>
          <a:p>
            <a:endParaRPr lang="en-US" sz="1200" b="1" dirty="0" smtClean="0"/>
          </a:p>
          <a:p>
            <a:r>
              <a:rPr lang="en-US" sz="1200" b="1" dirty="0" smtClean="0"/>
              <a:t>How It Works:</a:t>
            </a:r>
            <a:endParaRPr lang="en-US" sz="1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 smtClean="0"/>
              <a:t>Repeated login attempts using </a:t>
            </a:r>
            <a:r>
              <a:rPr lang="en-US" sz="1200" b="1" dirty="0" smtClean="0"/>
              <a:t>trial-and-error</a:t>
            </a:r>
            <a:r>
              <a:rPr lang="en-US" sz="12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 smtClean="0"/>
              <a:t>Automated tools generate and test </a:t>
            </a:r>
            <a:r>
              <a:rPr lang="en-US" sz="1200" b="1" dirty="0" smtClean="0"/>
              <a:t>millions of combinations</a:t>
            </a:r>
            <a:r>
              <a:rPr lang="en-US" sz="12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 smtClean="0"/>
              <a:t>Targets weak passwords and unprotected systems.</a:t>
            </a:r>
          </a:p>
          <a:p>
            <a:r>
              <a:rPr lang="en-US" sz="1200" dirty="0" smtClean="0"/>
              <a:t>🔹 </a:t>
            </a:r>
            <a:r>
              <a:rPr lang="en-US" sz="1200" b="1" dirty="0" smtClean="0"/>
              <a:t>Examples:</a:t>
            </a:r>
            <a:endParaRPr lang="en-US" sz="120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 smtClean="0"/>
              <a:t>Dictionary Attack</a:t>
            </a:r>
            <a:r>
              <a:rPr lang="en-US" sz="1200" dirty="0" smtClean="0"/>
              <a:t> – Using a list of common passwords.</a:t>
            </a:r>
            <a:endParaRPr lang="en-US" sz="1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5644894"/>
            <a:ext cx="11480800" cy="13970"/>
          </a:xfrm>
          <a:custGeom>
            <a:avLst/>
            <a:gdLst/>
            <a:ahLst/>
            <a:cxnLst/>
            <a:rect l="l" t="t" r="r" b="b"/>
            <a:pathLst>
              <a:path w="11480800" h="13970">
                <a:moveTo>
                  <a:pt x="11480292" y="0"/>
                </a:moveTo>
                <a:lnTo>
                  <a:pt x="0" y="0"/>
                </a:lnTo>
                <a:lnTo>
                  <a:pt x="0" y="13717"/>
                </a:lnTo>
                <a:lnTo>
                  <a:pt x="11480292" y="13717"/>
                </a:lnTo>
                <a:lnTo>
                  <a:pt x="11480292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4300" y="405384"/>
            <a:ext cx="11671300" cy="5963920"/>
            <a:chOff x="114300" y="405384"/>
            <a:chExt cx="11671300" cy="5963920"/>
          </a:xfrm>
        </p:grpSpPr>
        <p:sp>
          <p:nvSpPr>
            <p:cNvPr id="4" name="object 4"/>
            <p:cNvSpPr/>
            <p:nvPr/>
          </p:nvSpPr>
          <p:spPr>
            <a:xfrm>
              <a:off x="304800" y="1581911"/>
              <a:ext cx="11480800" cy="12700"/>
            </a:xfrm>
            <a:custGeom>
              <a:avLst/>
              <a:gdLst/>
              <a:ahLst/>
              <a:cxnLst/>
              <a:rect l="l" t="t" r="r" b="b"/>
              <a:pathLst>
                <a:path w="11480800" h="12700">
                  <a:moveTo>
                    <a:pt x="11480292" y="0"/>
                  </a:moveTo>
                  <a:lnTo>
                    <a:pt x="0" y="0"/>
                  </a:lnTo>
                  <a:lnTo>
                    <a:pt x="0" y="12191"/>
                  </a:lnTo>
                  <a:lnTo>
                    <a:pt x="11480292" y="12191"/>
                  </a:lnTo>
                  <a:lnTo>
                    <a:pt x="11480292" y="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00" y="405384"/>
              <a:ext cx="11641836" cy="59634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6482334"/>
            <a:ext cx="11480800" cy="0"/>
          </a:xfrm>
          <a:custGeom>
            <a:avLst/>
            <a:gdLst/>
            <a:ahLst/>
            <a:cxnLst/>
            <a:rect l="l" t="t" r="r" b="b"/>
            <a:pathLst>
              <a:path w="11480800">
                <a:moveTo>
                  <a:pt x="0" y="0"/>
                </a:moveTo>
                <a:lnTo>
                  <a:pt x="11480292" y="0"/>
                </a:lnTo>
              </a:path>
            </a:pathLst>
          </a:custGeom>
          <a:ln w="19812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5561" y="899922"/>
            <a:ext cx="11480800" cy="0"/>
          </a:xfrm>
          <a:custGeom>
            <a:avLst/>
            <a:gdLst/>
            <a:ahLst/>
            <a:cxnLst/>
            <a:rect l="l" t="t" r="r" b="b"/>
            <a:pathLst>
              <a:path w="11480800">
                <a:moveTo>
                  <a:pt x="0" y="0"/>
                </a:moveTo>
                <a:lnTo>
                  <a:pt x="11480292" y="0"/>
                </a:lnTo>
              </a:path>
            </a:pathLst>
          </a:custGeom>
          <a:ln w="19812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143967"/>
            <a:ext cx="72504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5" dirty="0"/>
              <a:t>C.I.A.</a:t>
            </a:r>
            <a:r>
              <a:rPr sz="4000" spc="-85" dirty="0"/>
              <a:t> </a:t>
            </a:r>
            <a:r>
              <a:rPr sz="4000" spc="-100" dirty="0"/>
              <a:t>triangle</a:t>
            </a:r>
            <a:r>
              <a:rPr sz="4000" spc="-75" dirty="0"/>
              <a:t> </a:t>
            </a:r>
            <a:r>
              <a:rPr sz="4000" dirty="0"/>
              <a:t>or</a:t>
            </a:r>
            <a:r>
              <a:rPr sz="4000" spc="-75" dirty="0"/>
              <a:t> </a:t>
            </a:r>
            <a:r>
              <a:rPr sz="4000" spc="-120" dirty="0"/>
              <a:t>Security</a:t>
            </a:r>
            <a:r>
              <a:rPr sz="4000" spc="-75" dirty="0"/>
              <a:t> </a:t>
            </a:r>
            <a:r>
              <a:rPr sz="4000" spc="-40" dirty="0"/>
              <a:t>Objectives</a:t>
            </a:r>
            <a:endParaRPr sz="4000"/>
          </a:p>
        </p:txBody>
      </p:sp>
      <p:sp>
        <p:nvSpPr>
          <p:cNvPr id="6" name="object 6"/>
          <p:cNvSpPr txBox="1"/>
          <p:nvPr/>
        </p:nvSpPr>
        <p:spPr>
          <a:xfrm>
            <a:off x="5926582" y="6474386"/>
            <a:ext cx="33972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5"/>
              </a:lnSpc>
            </a:pP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spc="-10" dirty="0">
                <a:latin typeface="Times New Roman"/>
                <a:cs typeface="Times New Roman"/>
              </a:rPr>
              <a:t>2</a:t>
            </a:fld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-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1358578"/>
            <a:ext cx="10678160" cy="3713479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385"/>
              </a:spcBef>
              <a:buClr>
                <a:srgbClr val="003399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sz="2400" u="sng" spc="-10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Tahoma"/>
                <a:cs typeface="Tahoma"/>
              </a:rPr>
              <a:t>Confidentiality</a:t>
            </a:r>
            <a:endParaRPr sz="2400">
              <a:latin typeface="Tahoma"/>
              <a:cs typeface="Tahoma"/>
            </a:endParaRPr>
          </a:p>
          <a:p>
            <a:pPr marL="683260" marR="5080" lvl="1" indent="-326390">
              <a:lnSpc>
                <a:spcPts val="2380"/>
              </a:lnSpc>
              <a:spcBef>
                <a:spcPts val="560"/>
              </a:spcBef>
              <a:buClr>
                <a:srgbClr val="003399"/>
              </a:buClr>
              <a:buSzPct val="59090"/>
              <a:buFont typeface="Wingdings"/>
              <a:buChar char=""/>
              <a:tabLst>
                <a:tab pos="683260" algn="l"/>
              </a:tabLst>
            </a:pPr>
            <a:r>
              <a:rPr sz="2200" dirty="0">
                <a:latin typeface="Tahoma"/>
                <a:cs typeface="Tahoma"/>
              </a:rPr>
              <a:t>“Preserving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authorized</a:t>
            </a:r>
            <a:r>
              <a:rPr sz="2200" spc="-4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restriction</a:t>
            </a:r>
            <a:r>
              <a:rPr sz="2200" spc="-3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on</a:t>
            </a:r>
            <a:r>
              <a:rPr sz="2200" spc="-6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information</a:t>
            </a:r>
            <a:r>
              <a:rPr sz="2200" spc="-145" dirty="0">
                <a:latin typeface="Tahoma"/>
                <a:cs typeface="Tahoma"/>
              </a:rPr>
              <a:t> </a:t>
            </a:r>
            <a:r>
              <a:rPr sz="2200" u="sng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Tahoma"/>
                <a:cs typeface="Tahoma"/>
              </a:rPr>
              <a:t>access</a:t>
            </a:r>
            <a:r>
              <a:rPr sz="2200" spc="-35" dirty="0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and</a:t>
            </a:r>
            <a:r>
              <a:rPr sz="2200" spc="-70" dirty="0">
                <a:latin typeface="Tahoma"/>
                <a:cs typeface="Tahoma"/>
              </a:rPr>
              <a:t> </a:t>
            </a:r>
            <a:r>
              <a:rPr sz="2200" u="sng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Tahoma"/>
                <a:cs typeface="Tahoma"/>
              </a:rPr>
              <a:t>disclosure</a:t>
            </a:r>
            <a:r>
              <a:rPr sz="2200" dirty="0">
                <a:latin typeface="Tahoma"/>
                <a:cs typeface="Tahoma"/>
              </a:rPr>
              <a:t>,</a:t>
            </a:r>
            <a:r>
              <a:rPr sz="2200" spc="-6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including </a:t>
            </a:r>
            <a:r>
              <a:rPr sz="2200" dirty="0">
                <a:latin typeface="Tahoma"/>
                <a:cs typeface="Tahoma"/>
              </a:rPr>
              <a:t>means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for</a:t>
            </a:r>
            <a:r>
              <a:rPr sz="2200" spc="-5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protecting</a:t>
            </a:r>
            <a:r>
              <a:rPr sz="2200" spc="-2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personal</a:t>
            </a:r>
            <a:r>
              <a:rPr sz="2200" spc="-4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privacy</a:t>
            </a:r>
            <a:r>
              <a:rPr sz="2200" spc="-4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and</a:t>
            </a:r>
            <a:r>
              <a:rPr sz="2200" spc="-5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proprietary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information.”</a:t>
            </a:r>
            <a:endParaRPr sz="22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765"/>
              </a:spcBef>
              <a:buClr>
                <a:srgbClr val="003399"/>
              </a:buClr>
              <a:buFont typeface="Wingdings"/>
              <a:buChar char=""/>
            </a:pPr>
            <a:endParaRPr sz="22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buClr>
                <a:srgbClr val="003399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sz="2400" u="sng" spc="-10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Tahoma"/>
                <a:cs typeface="Tahoma"/>
              </a:rPr>
              <a:t>Integrity</a:t>
            </a:r>
            <a:endParaRPr sz="2400">
              <a:latin typeface="Tahoma"/>
              <a:cs typeface="Tahoma"/>
            </a:endParaRPr>
          </a:p>
          <a:p>
            <a:pPr marL="683260" marR="11430" lvl="1" indent="-326390">
              <a:lnSpc>
                <a:spcPts val="2380"/>
              </a:lnSpc>
              <a:spcBef>
                <a:spcPts val="555"/>
              </a:spcBef>
              <a:buClr>
                <a:srgbClr val="003399"/>
              </a:buClr>
              <a:buSzPct val="59090"/>
              <a:buFont typeface="Wingdings"/>
              <a:buChar char=""/>
              <a:tabLst>
                <a:tab pos="683260" algn="l"/>
              </a:tabLst>
            </a:pPr>
            <a:r>
              <a:rPr sz="2200" dirty="0">
                <a:latin typeface="Tahoma"/>
                <a:cs typeface="Tahoma"/>
              </a:rPr>
              <a:t>“Guarding</a:t>
            </a:r>
            <a:r>
              <a:rPr sz="2200" spc="-7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against</a:t>
            </a:r>
            <a:r>
              <a:rPr sz="2200" spc="-6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improper</a:t>
            </a:r>
            <a:r>
              <a:rPr sz="2200" spc="-6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information</a:t>
            </a:r>
            <a:r>
              <a:rPr sz="2200" spc="-95" dirty="0">
                <a:latin typeface="Tahoma"/>
                <a:cs typeface="Tahoma"/>
              </a:rPr>
              <a:t> </a:t>
            </a:r>
            <a:r>
              <a:rPr sz="2200" u="sng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Tahoma"/>
                <a:cs typeface="Tahoma"/>
              </a:rPr>
              <a:t>modification</a:t>
            </a:r>
            <a:r>
              <a:rPr sz="2200" spc="-60" dirty="0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or</a:t>
            </a:r>
            <a:r>
              <a:rPr sz="2200" spc="-65" dirty="0">
                <a:latin typeface="Tahoma"/>
                <a:cs typeface="Tahoma"/>
              </a:rPr>
              <a:t> </a:t>
            </a:r>
            <a:r>
              <a:rPr sz="2200" u="sng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Tahoma"/>
                <a:cs typeface="Tahoma"/>
              </a:rPr>
              <a:t>destruction</a:t>
            </a:r>
            <a:r>
              <a:rPr sz="2200" dirty="0">
                <a:latin typeface="Tahoma"/>
                <a:cs typeface="Tahoma"/>
              </a:rPr>
              <a:t>,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and</a:t>
            </a:r>
            <a:r>
              <a:rPr sz="2200" spc="-8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includes </a:t>
            </a:r>
            <a:r>
              <a:rPr sz="2200" dirty="0">
                <a:latin typeface="Tahoma"/>
                <a:cs typeface="Tahoma"/>
              </a:rPr>
              <a:t>ensuring</a:t>
            </a:r>
            <a:r>
              <a:rPr sz="2200" spc="-5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information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spc="-30" dirty="0">
                <a:latin typeface="Tahoma"/>
                <a:cs typeface="Tahoma"/>
              </a:rPr>
              <a:t>non-</a:t>
            </a:r>
            <a:r>
              <a:rPr sz="2200" dirty="0">
                <a:latin typeface="Tahoma"/>
                <a:cs typeface="Tahoma"/>
              </a:rPr>
              <a:t>repudiation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and</a:t>
            </a:r>
            <a:r>
              <a:rPr sz="2200" spc="-65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authenticity.”</a:t>
            </a:r>
            <a:endParaRPr sz="22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500"/>
              </a:spcBef>
              <a:buClr>
                <a:srgbClr val="003399"/>
              </a:buClr>
              <a:buFont typeface="Wingdings"/>
              <a:buChar char=""/>
            </a:pPr>
            <a:endParaRPr sz="2200">
              <a:latin typeface="Tahoma"/>
              <a:cs typeface="Tahoma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lr>
                <a:srgbClr val="003399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sz="2400" u="sng" spc="-10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Tahoma"/>
                <a:cs typeface="Tahoma"/>
              </a:rPr>
              <a:t>Availability</a:t>
            </a:r>
            <a:endParaRPr sz="2400">
              <a:latin typeface="Tahoma"/>
              <a:cs typeface="Tahoma"/>
            </a:endParaRPr>
          </a:p>
          <a:p>
            <a:pPr marL="682625" lvl="1" indent="-325755">
              <a:lnSpc>
                <a:spcPct val="100000"/>
              </a:lnSpc>
              <a:spcBef>
                <a:spcPts val="259"/>
              </a:spcBef>
              <a:buClr>
                <a:srgbClr val="003399"/>
              </a:buClr>
              <a:buSzPct val="59090"/>
              <a:buFont typeface="Wingdings"/>
              <a:buChar char=""/>
              <a:tabLst>
                <a:tab pos="682625" algn="l"/>
              </a:tabLst>
            </a:pPr>
            <a:r>
              <a:rPr sz="2200" dirty="0">
                <a:latin typeface="Tahoma"/>
                <a:cs typeface="Tahoma"/>
              </a:rPr>
              <a:t>“Ensuring</a:t>
            </a:r>
            <a:r>
              <a:rPr sz="2200" spc="-45" dirty="0">
                <a:latin typeface="Tahoma"/>
                <a:cs typeface="Tahoma"/>
              </a:rPr>
              <a:t> </a:t>
            </a:r>
            <a:r>
              <a:rPr sz="2200" u="sng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Tahoma"/>
                <a:cs typeface="Tahoma"/>
              </a:rPr>
              <a:t>timely</a:t>
            </a:r>
            <a:r>
              <a:rPr sz="2200" spc="-15" dirty="0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and</a:t>
            </a:r>
            <a:r>
              <a:rPr sz="2200" spc="-40" dirty="0">
                <a:latin typeface="Tahoma"/>
                <a:cs typeface="Tahoma"/>
              </a:rPr>
              <a:t> </a:t>
            </a:r>
            <a:r>
              <a:rPr sz="2200" u="sng" dirty="0">
                <a:solidFill>
                  <a:srgbClr val="FF6600"/>
                </a:solidFill>
                <a:uFill>
                  <a:solidFill>
                    <a:srgbClr val="FF6600"/>
                  </a:solidFill>
                </a:uFill>
                <a:latin typeface="Tahoma"/>
                <a:cs typeface="Tahoma"/>
              </a:rPr>
              <a:t>reliable</a:t>
            </a:r>
            <a:r>
              <a:rPr sz="2200" spc="-30" dirty="0">
                <a:solidFill>
                  <a:srgbClr val="FF6600"/>
                </a:solidFill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access</a:t>
            </a:r>
            <a:r>
              <a:rPr sz="2200" spc="-1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and</a:t>
            </a:r>
            <a:r>
              <a:rPr sz="2200" spc="-45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use</a:t>
            </a:r>
            <a:r>
              <a:rPr sz="2200" spc="-20" dirty="0">
                <a:latin typeface="Tahoma"/>
                <a:cs typeface="Tahoma"/>
              </a:rPr>
              <a:t> </a:t>
            </a:r>
            <a:r>
              <a:rPr sz="2200" dirty="0">
                <a:latin typeface="Tahoma"/>
                <a:cs typeface="Tahoma"/>
              </a:rPr>
              <a:t>of</a:t>
            </a:r>
            <a:r>
              <a:rPr sz="2200" spc="-30" dirty="0">
                <a:latin typeface="Tahoma"/>
                <a:cs typeface="Tahoma"/>
              </a:rPr>
              <a:t> </a:t>
            </a:r>
            <a:r>
              <a:rPr sz="2200" spc="-10" dirty="0">
                <a:latin typeface="Tahoma"/>
                <a:cs typeface="Tahoma"/>
              </a:rPr>
              <a:t>information.”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972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10" dirty="0"/>
              <a:t>Stop</a:t>
            </a:r>
            <a:r>
              <a:rPr spc="-150" dirty="0"/>
              <a:t> </a:t>
            </a:r>
            <a:r>
              <a:rPr spc="-40" dirty="0"/>
              <a:t>Password</a:t>
            </a:r>
            <a:r>
              <a:rPr spc="-140" dirty="0"/>
              <a:t> </a:t>
            </a:r>
            <a:r>
              <a:rPr spc="-25" dirty="0"/>
              <a:t>Attacks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80616" y="1682495"/>
            <a:ext cx="8357870" cy="3909060"/>
            <a:chOff x="1880616" y="1682495"/>
            <a:chExt cx="8357870" cy="39090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69008" y="1682495"/>
              <a:ext cx="1959864" cy="383133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80616" y="1682495"/>
              <a:ext cx="5091684" cy="39090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80616" y="1682495"/>
              <a:ext cx="8357616" cy="39090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972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20" dirty="0"/>
              <a:t>Distributed</a:t>
            </a:r>
            <a:r>
              <a:rPr spc="-55" dirty="0"/>
              <a:t> </a:t>
            </a:r>
            <a:r>
              <a:rPr spc="-50" dirty="0"/>
              <a:t>Denial</a:t>
            </a:r>
            <a:r>
              <a:rPr spc="-95" dirty="0"/>
              <a:t> </a:t>
            </a:r>
            <a:r>
              <a:rPr dirty="0"/>
              <a:t>of</a:t>
            </a:r>
            <a:r>
              <a:rPr spc="-5" dirty="0"/>
              <a:t> </a:t>
            </a:r>
            <a:r>
              <a:rPr spc="-90" dirty="0"/>
              <a:t>Services</a:t>
            </a:r>
            <a:r>
              <a:rPr spc="-140" dirty="0"/>
              <a:t> </a:t>
            </a:r>
            <a:r>
              <a:rPr spc="-10" dirty="0"/>
              <a:t>(DDoS)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02535" y="1901951"/>
            <a:ext cx="8153400" cy="3266440"/>
            <a:chOff x="2002535" y="1901951"/>
            <a:chExt cx="8153400" cy="32664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2535" y="2279903"/>
              <a:ext cx="2350008" cy="255879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02535" y="1901951"/>
              <a:ext cx="8153400" cy="326593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335893" y="6448755"/>
            <a:ext cx="1689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3366CC"/>
                </a:solidFill>
                <a:latin typeface="Times New Roman"/>
                <a:cs typeface="Times New Roman"/>
              </a:rPr>
              <a:t>55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8340" y="295783"/>
            <a:ext cx="595376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3860" algn="l"/>
              </a:tabLst>
            </a:pPr>
            <a:r>
              <a:rPr sz="4200" spc="-10" dirty="0">
                <a:solidFill>
                  <a:srgbClr val="0A0405"/>
                </a:solidFill>
                <a:latin typeface="Arial MT"/>
                <a:cs typeface="Arial MT"/>
              </a:rPr>
              <a:t>Denial</a:t>
            </a:r>
            <a:r>
              <a:rPr sz="4200" dirty="0">
                <a:solidFill>
                  <a:srgbClr val="0A0405"/>
                </a:solidFill>
                <a:latin typeface="Arial MT"/>
                <a:cs typeface="Arial MT"/>
              </a:rPr>
              <a:t>	of</a:t>
            </a:r>
            <a:r>
              <a:rPr sz="4200" spc="-114" dirty="0">
                <a:solidFill>
                  <a:srgbClr val="0A0405"/>
                </a:solidFill>
                <a:latin typeface="Arial MT"/>
                <a:cs typeface="Arial MT"/>
              </a:rPr>
              <a:t> </a:t>
            </a:r>
            <a:r>
              <a:rPr sz="4200" dirty="0">
                <a:solidFill>
                  <a:srgbClr val="0A0405"/>
                </a:solidFill>
                <a:latin typeface="Arial MT"/>
                <a:cs typeface="Arial MT"/>
              </a:rPr>
              <a:t>Service</a:t>
            </a:r>
            <a:r>
              <a:rPr sz="4200" spc="-90" dirty="0">
                <a:solidFill>
                  <a:srgbClr val="0A0405"/>
                </a:solidFill>
                <a:latin typeface="Arial MT"/>
                <a:cs typeface="Arial MT"/>
              </a:rPr>
              <a:t> </a:t>
            </a:r>
            <a:r>
              <a:rPr sz="4200" spc="-10" dirty="0">
                <a:solidFill>
                  <a:srgbClr val="0A0405"/>
                </a:solidFill>
                <a:latin typeface="Arial MT"/>
                <a:cs typeface="Arial MT"/>
              </a:rPr>
              <a:t>Attacks</a:t>
            </a:r>
            <a:endParaRPr sz="4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0194" y="1622501"/>
            <a:ext cx="4196715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SzPct val="65000"/>
              <a:buFont typeface="Wingdings"/>
              <a:buChar char=""/>
              <a:tabLst>
                <a:tab pos="355600" algn="l"/>
              </a:tabLst>
            </a:pP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The</a:t>
            </a:r>
            <a:r>
              <a:rPr sz="3000" spc="-2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attacker</a:t>
            </a:r>
            <a:r>
              <a:rPr sz="3000" spc="-1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does</a:t>
            </a:r>
            <a:r>
              <a:rPr sz="3000" spc="-3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3366CC"/>
                </a:solidFill>
                <a:latin typeface="Arial MT"/>
                <a:cs typeface="Arial MT"/>
              </a:rPr>
              <a:t>not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intrude</a:t>
            </a:r>
            <a:r>
              <a:rPr sz="3000" spc="-5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into</a:t>
            </a:r>
            <a:r>
              <a:rPr sz="3000" spc="-2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the</a:t>
            </a:r>
            <a:r>
              <a:rPr sz="3000" spc="-2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3366CC"/>
                </a:solidFill>
                <a:latin typeface="Arial MT"/>
                <a:cs typeface="Arial MT"/>
              </a:rPr>
              <a:t>system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but</a:t>
            </a:r>
            <a:r>
              <a:rPr sz="3000" spc="-1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just blocks</a:t>
            </a:r>
            <a:r>
              <a:rPr sz="3000" spc="-2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3366CC"/>
                </a:solidFill>
                <a:latin typeface="Arial MT"/>
                <a:cs typeface="Arial MT"/>
              </a:rPr>
              <a:t>access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by</a:t>
            </a:r>
            <a:r>
              <a:rPr sz="3000" spc="-3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authorized</a:t>
            </a:r>
            <a:r>
              <a:rPr sz="3000" spc="-3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3366CC"/>
                </a:solidFill>
                <a:latin typeface="Arial MT"/>
                <a:cs typeface="Arial MT"/>
              </a:rPr>
              <a:t>users.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0" y="2110739"/>
            <a:ext cx="289560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972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25" dirty="0"/>
              <a:t>Prevention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8735" y="2013204"/>
            <a:ext cx="7789163" cy="336194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55"/>
              </a:lnSpc>
            </a:pPr>
            <a:r>
              <a:rPr spc="-25" dirty="0"/>
              <a:t>47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6242" y="1020902"/>
            <a:ext cx="2673350" cy="4705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65" dirty="0"/>
              <a:t>Man</a:t>
            </a:r>
            <a:r>
              <a:rPr spc="-135" dirty="0"/>
              <a:t> </a:t>
            </a:r>
            <a:r>
              <a:rPr dirty="0"/>
              <a:t>in</a:t>
            </a:r>
            <a:r>
              <a:rPr spc="-125" dirty="0"/>
              <a:t> </a:t>
            </a:r>
            <a:r>
              <a:rPr dirty="0"/>
              <a:t>the</a:t>
            </a:r>
            <a:r>
              <a:rPr spc="-85" dirty="0"/>
              <a:t> </a:t>
            </a:r>
            <a:r>
              <a:rPr spc="-40" dirty="0"/>
              <a:t>Middle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5495" y="1821179"/>
            <a:ext cx="6467856" cy="345033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55"/>
              </a:lnSpc>
            </a:pPr>
            <a:r>
              <a:rPr spc="-25" dirty="0"/>
              <a:t>48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6242" y="1020902"/>
            <a:ext cx="2194560" cy="4705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25" dirty="0"/>
              <a:t>Prevent</a:t>
            </a:r>
            <a:r>
              <a:rPr spc="-120" dirty="0"/>
              <a:t> </a:t>
            </a:r>
            <a:r>
              <a:rPr spc="-20" dirty="0"/>
              <a:t>MITM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80616" y="2098548"/>
            <a:ext cx="8357870" cy="3194685"/>
            <a:chOff x="1880616" y="2098548"/>
            <a:chExt cx="8357870" cy="319468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71060" y="2269236"/>
              <a:ext cx="5544312" cy="292150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80616" y="2098548"/>
              <a:ext cx="8357616" cy="319430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55"/>
              </a:lnSpc>
            </a:pPr>
            <a:r>
              <a:rPr spc="-25" dirty="0"/>
              <a:t>49</a:t>
            </a:r>
          </a:p>
        </p:txBody>
      </p:sp>
      <p:sp>
        <p:nvSpPr>
          <p:cNvPr id="7" name="Rectangle 6"/>
          <p:cNvSpPr/>
          <p:nvPr/>
        </p:nvSpPr>
        <p:spPr>
          <a:xfrm>
            <a:off x="4130802" y="1899904"/>
            <a:ext cx="3249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Wireless Application Protocol)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6242" y="1020902"/>
            <a:ext cx="2898775" cy="4705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70" dirty="0"/>
              <a:t>Drive-</a:t>
            </a:r>
            <a:r>
              <a:rPr spc="-20" dirty="0"/>
              <a:t>by</a:t>
            </a:r>
            <a:r>
              <a:rPr spc="-105" dirty="0"/>
              <a:t> </a:t>
            </a:r>
            <a:r>
              <a:rPr spc="-10" dirty="0"/>
              <a:t>Download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0616" y="2092451"/>
            <a:ext cx="8388096" cy="31699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088626" y="5640811"/>
            <a:ext cx="162560" cy="187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55"/>
              </a:lnSpc>
            </a:pPr>
            <a:r>
              <a:rPr sz="1150" spc="-25" dirty="0">
                <a:latin typeface="Times New Roman"/>
                <a:cs typeface="Times New Roman"/>
              </a:rPr>
              <a:t>50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6242" y="1020902"/>
            <a:ext cx="1981200" cy="4705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How</a:t>
            </a:r>
            <a:r>
              <a:rPr spc="-114" dirty="0"/>
              <a:t> </a:t>
            </a:r>
            <a:r>
              <a:rPr dirty="0"/>
              <a:t>it</a:t>
            </a:r>
            <a:r>
              <a:rPr spc="-145" dirty="0"/>
              <a:t> </a:t>
            </a:r>
            <a:r>
              <a:rPr spc="-55" dirty="0"/>
              <a:t>work?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0616" y="1921764"/>
            <a:ext cx="8255508" cy="321411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55"/>
              </a:lnSpc>
            </a:pPr>
            <a:r>
              <a:rPr spc="-25" dirty="0"/>
              <a:t>51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972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70" dirty="0"/>
              <a:t>Malvertising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0239" y="1840992"/>
            <a:ext cx="8257031" cy="36195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55"/>
              </a:lnSpc>
            </a:pPr>
            <a:r>
              <a:rPr spc="-25" dirty="0"/>
              <a:t>52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972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25" dirty="0"/>
              <a:t>Prevention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41804" y="1946148"/>
            <a:ext cx="7539228" cy="35250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55"/>
              </a:lnSpc>
            </a:pPr>
            <a:r>
              <a:rPr spc="-25" dirty="0"/>
              <a:t>53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0" dirty="0"/>
              <a:t>CIA</a:t>
            </a:r>
            <a:r>
              <a:rPr sz="4000" spc="-165" dirty="0"/>
              <a:t> </a:t>
            </a:r>
            <a:r>
              <a:rPr sz="4000" dirty="0"/>
              <a:t>TRIAD</a:t>
            </a:r>
            <a:r>
              <a:rPr sz="4000" spc="-165" dirty="0"/>
              <a:t> </a:t>
            </a:r>
            <a:r>
              <a:rPr sz="4000" spc="-95" dirty="0"/>
              <a:t>(Video)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5926582" y="6474386"/>
            <a:ext cx="339725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375"/>
              </a:lnSpc>
            </a:pP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fld id="{81D60167-4931-47E6-BA6A-407CBD079E47}" type="slidenum">
              <a:rPr sz="1200" spc="-10" dirty="0">
                <a:latin typeface="Times New Roman"/>
                <a:cs typeface="Times New Roman"/>
              </a:rPr>
              <a:t>3</a:t>
            </a:fld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-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30754" y="3004820"/>
            <a:ext cx="6628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sng" spc="-10" dirty="0">
                <a:solidFill>
                  <a:srgbClr val="996600"/>
                </a:solidFill>
                <a:uFill>
                  <a:solidFill>
                    <a:srgbClr val="996600"/>
                  </a:solidFill>
                </a:uFill>
                <a:latin typeface="Tahoma"/>
                <a:cs typeface="Tahoma"/>
                <a:hlinkClick r:id="rId2"/>
              </a:rPr>
              <a:t>https://www.youtube.com/watch?v=rwigKjEsdTc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972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70" dirty="0"/>
              <a:t>Rogue</a:t>
            </a:r>
            <a:r>
              <a:rPr spc="-135" dirty="0"/>
              <a:t> </a:t>
            </a:r>
            <a:r>
              <a:rPr spc="-50" dirty="0"/>
              <a:t>Software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93976" y="2200655"/>
            <a:ext cx="8144256" cy="248869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55"/>
              </a:lnSpc>
            </a:pPr>
            <a:r>
              <a:rPr spc="-25" dirty="0"/>
              <a:t>54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972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25" dirty="0"/>
              <a:t>Propagation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03120" y="1921764"/>
            <a:ext cx="7749540" cy="34869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55"/>
              </a:lnSpc>
            </a:pPr>
            <a:r>
              <a:rPr spc="-25" dirty="0"/>
              <a:t>55</a:t>
            </a:r>
          </a:p>
        </p:txBody>
      </p:sp>
      <p:sp>
        <p:nvSpPr>
          <p:cNvPr id="5" name="Rectangle 4"/>
          <p:cNvSpPr/>
          <p:nvPr/>
        </p:nvSpPr>
        <p:spPr>
          <a:xfrm>
            <a:off x="529590" y="5728462"/>
            <a:ext cx="10896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Propagation</a:t>
            </a:r>
            <a:r>
              <a:rPr lang="en-US" sz="1400" dirty="0" smtClean="0"/>
              <a:t> refers to the process of spreading, transmitting, or distributing something, depending on the context.</a:t>
            </a:r>
          </a:p>
          <a:p>
            <a:r>
              <a:rPr lang="en-US" sz="1400" dirty="0" smtClean="0"/>
              <a:t>🔹 </a:t>
            </a:r>
            <a:r>
              <a:rPr lang="en-US" sz="1400" b="1" dirty="0" smtClean="0"/>
              <a:t>Common Uses of Propagation:</a:t>
            </a:r>
            <a:endParaRPr lang="en-US" sz="1400" dirty="0" smtClean="0"/>
          </a:p>
          <a:p>
            <a:pPr>
              <a:buFont typeface="+mj-lt"/>
              <a:buAutoNum type="arabicPeriod"/>
            </a:pPr>
            <a:r>
              <a:rPr lang="en-US" sz="1400" b="1" dirty="0" smtClean="0"/>
              <a:t>Network &amp; Malware Propagation</a:t>
            </a:r>
            <a:r>
              <a:rPr lang="en-US" sz="1400" dirty="0" smtClean="0"/>
              <a:t> – The way viruses, worms, and malware spread across systems. </a:t>
            </a:r>
            <a:r>
              <a:rPr lang="en-US" sz="1400" i="1" dirty="0" smtClean="0"/>
              <a:t>(e.g., Email Worms, USB Infections)</a:t>
            </a:r>
            <a:endParaRPr lang="en-US" sz="1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972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25" dirty="0"/>
              <a:t>Prevention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3372" y="1821179"/>
            <a:ext cx="8407908" cy="36195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55"/>
              </a:lnSpc>
            </a:pPr>
            <a:r>
              <a:rPr spc="-25" dirty="0"/>
              <a:t>56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335893" y="6448755"/>
            <a:ext cx="1689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3366CC"/>
                </a:solidFill>
                <a:latin typeface="Times New Roman"/>
                <a:cs typeface="Times New Roman"/>
              </a:rPr>
              <a:t>67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88340" y="295783"/>
            <a:ext cx="30194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57300" algn="l"/>
              </a:tabLst>
            </a:pPr>
            <a:r>
              <a:rPr sz="4200" spc="-25" dirty="0">
                <a:solidFill>
                  <a:srgbClr val="0A0405"/>
                </a:solidFill>
                <a:latin typeface="Arial MT"/>
                <a:cs typeface="Arial MT"/>
              </a:rPr>
              <a:t>Web</a:t>
            </a:r>
            <a:r>
              <a:rPr sz="4200" dirty="0">
                <a:solidFill>
                  <a:srgbClr val="0A0405"/>
                </a:solidFill>
                <a:latin typeface="Arial MT"/>
                <a:cs typeface="Arial MT"/>
              </a:rPr>
              <a:t>	</a:t>
            </a:r>
            <a:r>
              <a:rPr sz="4200" spc="-10" dirty="0">
                <a:solidFill>
                  <a:srgbClr val="0A0405"/>
                </a:solidFill>
                <a:latin typeface="Arial MT"/>
                <a:cs typeface="Arial MT"/>
              </a:rPr>
              <a:t>Attacks</a:t>
            </a:r>
            <a:endParaRPr sz="4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0194" y="1622501"/>
            <a:ext cx="4475480" cy="2312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SzPct val="65000"/>
              <a:buFont typeface="Wingdings"/>
              <a:buChar char=""/>
              <a:tabLst>
                <a:tab pos="355600" algn="l"/>
              </a:tabLst>
            </a:pP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The</a:t>
            </a:r>
            <a:r>
              <a:rPr sz="3000" spc="-3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attacker</a:t>
            </a:r>
            <a:r>
              <a:rPr sz="3000" spc="-2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attempts</a:t>
            </a:r>
            <a:r>
              <a:rPr sz="3000" spc="-25" dirty="0">
                <a:solidFill>
                  <a:srgbClr val="3366CC"/>
                </a:solidFill>
                <a:latin typeface="Arial MT"/>
                <a:cs typeface="Arial MT"/>
              </a:rPr>
              <a:t> to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breach</a:t>
            </a:r>
            <a:r>
              <a:rPr sz="3000" spc="-4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a</a:t>
            </a:r>
            <a:r>
              <a:rPr sz="3000" spc="-1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3366CC"/>
                </a:solidFill>
                <a:latin typeface="Arial MT"/>
                <a:cs typeface="Arial MT"/>
              </a:rPr>
              <a:t>web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application.</a:t>
            </a:r>
            <a:r>
              <a:rPr sz="3000" spc="-9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3366CC"/>
                </a:solidFill>
                <a:latin typeface="Arial MT"/>
                <a:cs typeface="Arial MT"/>
              </a:rPr>
              <a:t>Common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attacks</a:t>
            </a:r>
            <a:r>
              <a:rPr sz="3000" spc="-2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of</a:t>
            </a:r>
            <a:r>
              <a:rPr sz="3000" spc="-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this</a:t>
            </a:r>
            <a:r>
              <a:rPr sz="3000" spc="-2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type</a:t>
            </a:r>
            <a:r>
              <a:rPr sz="3000" spc="-2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3366CC"/>
                </a:solidFill>
                <a:latin typeface="Arial MT"/>
                <a:cs typeface="Arial MT"/>
              </a:rPr>
              <a:t>are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SQL </a:t>
            </a:r>
            <a:r>
              <a:rPr sz="3000" spc="-10" dirty="0">
                <a:solidFill>
                  <a:srgbClr val="3366CC"/>
                </a:solidFill>
                <a:latin typeface="Arial MT"/>
                <a:cs typeface="Arial MT"/>
              </a:rPr>
              <a:t>injection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0" y="2110739"/>
            <a:ext cx="2895600" cy="28956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52043" y="219456"/>
            <a:ext cx="11687810" cy="5591810"/>
            <a:chOff x="352043" y="219456"/>
            <a:chExt cx="11687810" cy="5591810"/>
          </a:xfrm>
        </p:grpSpPr>
        <p:sp>
          <p:nvSpPr>
            <p:cNvPr id="3" name="object 3"/>
            <p:cNvSpPr/>
            <p:nvPr/>
          </p:nvSpPr>
          <p:spPr>
            <a:xfrm>
              <a:off x="508253" y="229362"/>
              <a:ext cx="10972800" cy="609600"/>
            </a:xfrm>
            <a:custGeom>
              <a:avLst/>
              <a:gdLst/>
              <a:ahLst/>
              <a:cxnLst/>
              <a:rect l="l" t="t" r="r" b="b"/>
              <a:pathLst>
                <a:path w="10972800" h="609600">
                  <a:moveTo>
                    <a:pt x="0" y="609600"/>
                  </a:moveTo>
                  <a:lnTo>
                    <a:pt x="0" y="0"/>
                  </a:lnTo>
                  <a:lnTo>
                    <a:pt x="10972800" y="0"/>
                  </a:lnTo>
                </a:path>
              </a:pathLst>
            </a:custGeom>
            <a:ln w="19812">
              <a:solidFill>
                <a:srgbClr val="3366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043" y="524256"/>
              <a:ext cx="11687556" cy="52867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95783"/>
            <a:ext cx="423735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7400" algn="l"/>
              </a:tabLst>
            </a:pPr>
            <a:r>
              <a:rPr sz="4200" spc="-10" dirty="0">
                <a:solidFill>
                  <a:srgbClr val="0A0405"/>
                </a:solidFill>
                <a:latin typeface="Arial MT"/>
                <a:cs typeface="Arial MT"/>
              </a:rPr>
              <a:t>Session</a:t>
            </a:r>
            <a:r>
              <a:rPr sz="4200" dirty="0">
                <a:solidFill>
                  <a:srgbClr val="0A0405"/>
                </a:solidFill>
                <a:latin typeface="Arial MT"/>
                <a:cs typeface="Arial MT"/>
              </a:rPr>
              <a:t>	</a:t>
            </a:r>
            <a:r>
              <a:rPr sz="4200" spc="-10" dirty="0">
                <a:solidFill>
                  <a:srgbClr val="0A0405"/>
                </a:solidFill>
                <a:latin typeface="Arial MT"/>
                <a:cs typeface="Arial MT"/>
              </a:rPr>
              <a:t>Hijacking</a:t>
            </a:r>
            <a:endParaRPr sz="4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0194" y="1622501"/>
            <a:ext cx="443103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SzPct val="65000"/>
              <a:buFont typeface="Wingdings"/>
              <a:buChar char=""/>
              <a:tabLst>
                <a:tab pos="355600" algn="l"/>
              </a:tabLst>
            </a:pP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This</a:t>
            </a:r>
            <a:r>
              <a:rPr sz="3000" spc="-1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is a</a:t>
            </a:r>
            <a:r>
              <a:rPr sz="3000" spc="-1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complex</a:t>
            </a:r>
            <a:r>
              <a:rPr sz="3000" spc="-2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3366CC"/>
                </a:solidFill>
                <a:latin typeface="Arial MT"/>
                <a:cs typeface="Arial MT"/>
              </a:rPr>
              <a:t>attack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that</a:t>
            </a:r>
            <a:r>
              <a:rPr sz="3000" spc="-1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involves</a:t>
            </a:r>
            <a:r>
              <a:rPr sz="3000" spc="-2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3366CC"/>
                </a:solidFill>
                <a:latin typeface="Arial MT"/>
                <a:cs typeface="Arial MT"/>
              </a:rPr>
              <a:t>actually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taking</a:t>
            </a:r>
            <a:r>
              <a:rPr sz="3000" spc="-3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over</a:t>
            </a:r>
            <a:r>
              <a:rPr sz="3000" spc="-1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3366CC"/>
                </a:solidFill>
                <a:latin typeface="Arial MT"/>
                <a:cs typeface="Arial MT"/>
              </a:rPr>
              <a:t>an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authenticated</a:t>
            </a:r>
            <a:r>
              <a:rPr sz="3000" spc="-6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3366CC"/>
                </a:solidFill>
                <a:latin typeface="Arial MT"/>
                <a:cs typeface="Arial MT"/>
              </a:rPr>
              <a:t>session.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0" y="2110739"/>
            <a:ext cx="2895600" cy="28956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310493" y="6469814"/>
            <a:ext cx="23241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z="1200" spc="-25" dirty="0">
                <a:solidFill>
                  <a:srgbClr val="3366CC"/>
                </a:solidFill>
                <a:latin typeface="Times New Roman"/>
                <a:cs typeface="Times New Roman"/>
              </a:rPr>
              <a:t>35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95783"/>
            <a:ext cx="3643629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0A0405"/>
                </a:solidFill>
                <a:latin typeface="Arial MT"/>
                <a:cs typeface="Arial MT"/>
              </a:rPr>
              <a:t>DNS</a:t>
            </a:r>
            <a:r>
              <a:rPr sz="4200" spc="-90" dirty="0">
                <a:solidFill>
                  <a:srgbClr val="0A0405"/>
                </a:solidFill>
                <a:latin typeface="Arial MT"/>
                <a:cs typeface="Arial MT"/>
              </a:rPr>
              <a:t> </a:t>
            </a:r>
            <a:r>
              <a:rPr sz="4200" spc="-10" dirty="0">
                <a:solidFill>
                  <a:srgbClr val="0A0405"/>
                </a:solidFill>
                <a:latin typeface="Arial MT"/>
                <a:cs typeface="Arial MT"/>
              </a:rPr>
              <a:t>Poisoning</a:t>
            </a:r>
            <a:endParaRPr sz="4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0194" y="1622501"/>
            <a:ext cx="4304030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SzPct val="65000"/>
              <a:buFont typeface="Wingdings"/>
              <a:buChar char=""/>
              <a:tabLst>
                <a:tab pos="355600" algn="l"/>
              </a:tabLst>
            </a:pP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This involves</a:t>
            </a:r>
            <a:r>
              <a:rPr sz="3000" spc="-3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3366CC"/>
                </a:solidFill>
                <a:latin typeface="Arial MT"/>
                <a:cs typeface="Arial MT"/>
              </a:rPr>
              <a:t>altering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DNS</a:t>
            </a:r>
            <a:r>
              <a:rPr sz="3000" spc="-1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records</a:t>
            </a:r>
            <a:r>
              <a:rPr sz="3000" spc="-1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on a</a:t>
            </a:r>
            <a:r>
              <a:rPr sz="3000" spc="-1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3366CC"/>
                </a:solidFill>
                <a:latin typeface="Arial MT"/>
                <a:cs typeface="Arial MT"/>
              </a:rPr>
              <a:t>DNS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server</a:t>
            </a:r>
            <a:r>
              <a:rPr sz="3000" spc="-1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to redirect</a:t>
            </a:r>
            <a:r>
              <a:rPr sz="3000" spc="-1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3366CC"/>
                </a:solidFill>
                <a:latin typeface="Arial MT"/>
                <a:cs typeface="Arial MT"/>
              </a:rPr>
              <a:t>client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traffic</a:t>
            </a:r>
            <a:r>
              <a:rPr sz="3000" spc="-2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to</a:t>
            </a:r>
            <a:r>
              <a:rPr sz="3000" spc="-4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3366CC"/>
                </a:solidFill>
                <a:latin typeface="Arial MT"/>
                <a:cs typeface="Arial MT"/>
              </a:rPr>
              <a:t>malicious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websites,</a:t>
            </a:r>
            <a:r>
              <a:rPr sz="3000" spc="-7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usually</a:t>
            </a:r>
            <a:r>
              <a:rPr sz="3000" spc="-7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3366CC"/>
                </a:solidFill>
                <a:latin typeface="Arial MT"/>
                <a:cs typeface="Arial MT"/>
              </a:rPr>
              <a:t>for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identity</a:t>
            </a:r>
            <a:r>
              <a:rPr sz="3000" spc="-2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3366CC"/>
                </a:solidFill>
                <a:latin typeface="Arial MT"/>
                <a:cs typeface="Arial MT"/>
              </a:rPr>
              <a:t>theft.</a:t>
            </a:r>
            <a:endParaRPr sz="3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0" y="2110739"/>
            <a:ext cx="2895600" cy="28956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310493" y="6469814"/>
            <a:ext cx="23241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z="1200" spc="-25" dirty="0">
                <a:solidFill>
                  <a:srgbClr val="3366CC"/>
                </a:solidFill>
                <a:latin typeface="Times New Roman"/>
                <a:cs typeface="Times New Roman"/>
              </a:rPr>
              <a:t>36</a:t>
            </a:fld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5644894"/>
            <a:ext cx="11480800" cy="13970"/>
          </a:xfrm>
          <a:custGeom>
            <a:avLst/>
            <a:gdLst/>
            <a:ahLst/>
            <a:cxnLst/>
            <a:rect l="l" t="t" r="r" b="b"/>
            <a:pathLst>
              <a:path w="11480800" h="13970">
                <a:moveTo>
                  <a:pt x="11480292" y="0"/>
                </a:moveTo>
                <a:lnTo>
                  <a:pt x="0" y="0"/>
                </a:lnTo>
                <a:lnTo>
                  <a:pt x="0" y="13717"/>
                </a:lnTo>
                <a:lnTo>
                  <a:pt x="11480292" y="13717"/>
                </a:lnTo>
                <a:lnTo>
                  <a:pt x="11480292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" y="1581911"/>
            <a:ext cx="11480800" cy="12700"/>
          </a:xfrm>
          <a:custGeom>
            <a:avLst/>
            <a:gdLst/>
            <a:ahLst/>
            <a:cxnLst/>
            <a:rect l="l" t="t" r="r" b="b"/>
            <a:pathLst>
              <a:path w="11480800" h="12700">
                <a:moveTo>
                  <a:pt x="11480292" y="0"/>
                </a:moveTo>
                <a:lnTo>
                  <a:pt x="0" y="0"/>
                </a:lnTo>
                <a:lnTo>
                  <a:pt x="0" y="12191"/>
                </a:lnTo>
                <a:lnTo>
                  <a:pt x="11480292" y="12191"/>
                </a:lnTo>
                <a:lnTo>
                  <a:pt x="11480292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36242" y="1020902"/>
            <a:ext cx="1991360" cy="4705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70" dirty="0"/>
              <a:t>Cyber</a:t>
            </a:r>
            <a:r>
              <a:rPr spc="-145" dirty="0"/>
              <a:t> </a:t>
            </a:r>
            <a:r>
              <a:rPr spc="-60" dirty="0"/>
              <a:t>Crime?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55"/>
              </a:lnSpc>
            </a:pPr>
            <a:r>
              <a:rPr spc="-25" dirty="0"/>
              <a:t>58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011172" y="2615269"/>
            <a:ext cx="8103870" cy="129794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95"/>
              </a:spcBef>
            </a:pPr>
            <a:r>
              <a:rPr sz="2600" spc="-20" dirty="0">
                <a:latin typeface="Tahoma"/>
                <a:cs typeface="Tahoma"/>
              </a:rPr>
              <a:t>????</a:t>
            </a:r>
            <a:endParaRPr sz="2600">
              <a:latin typeface="Tahoma"/>
              <a:cs typeface="Tahoma"/>
            </a:endParaRPr>
          </a:p>
          <a:p>
            <a:pPr marL="12700" marR="5080" algn="ctr">
              <a:lnSpc>
                <a:spcPct val="102400"/>
              </a:lnSpc>
              <a:spcBef>
                <a:spcPts val="229"/>
              </a:spcBef>
              <a:tabLst>
                <a:tab pos="6819265" algn="l"/>
              </a:tabLst>
            </a:pPr>
            <a:r>
              <a:rPr sz="1700" dirty="0">
                <a:latin typeface="Tahoma"/>
                <a:cs typeface="Tahoma"/>
              </a:rPr>
              <a:t>Cybercrime,</a:t>
            </a:r>
            <a:r>
              <a:rPr sz="1700" spc="10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or</a:t>
            </a:r>
            <a:r>
              <a:rPr sz="1700" spc="110" dirty="0"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FF0000"/>
                </a:solidFill>
                <a:latin typeface="Tahoma"/>
                <a:cs typeface="Tahoma"/>
              </a:rPr>
              <a:t>computer-oriented</a:t>
            </a:r>
            <a:r>
              <a:rPr sz="1700" spc="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FF0000"/>
                </a:solidFill>
                <a:latin typeface="Tahoma"/>
                <a:cs typeface="Tahoma"/>
              </a:rPr>
              <a:t>crime</a:t>
            </a:r>
            <a:r>
              <a:rPr sz="1700" dirty="0">
                <a:latin typeface="Tahoma"/>
                <a:cs typeface="Tahoma"/>
              </a:rPr>
              <a:t>,</a:t>
            </a:r>
            <a:r>
              <a:rPr sz="1700" spc="8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is</a:t>
            </a:r>
            <a:r>
              <a:rPr sz="1700" spc="6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a</a:t>
            </a:r>
            <a:r>
              <a:rPr sz="1700" spc="8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crime</a:t>
            </a:r>
            <a:r>
              <a:rPr sz="1700" spc="8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that</a:t>
            </a:r>
            <a:r>
              <a:rPr sz="1700" spc="85" dirty="0"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FF0000"/>
                </a:solidFill>
                <a:latin typeface="Tahoma"/>
                <a:cs typeface="Tahoma"/>
              </a:rPr>
              <a:t>involves</a:t>
            </a:r>
            <a:r>
              <a:rPr sz="1700" spc="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1700" spc="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700" dirty="0">
                <a:solidFill>
                  <a:srgbClr val="FF0000"/>
                </a:solidFill>
                <a:latin typeface="Tahoma"/>
                <a:cs typeface="Tahoma"/>
              </a:rPr>
              <a:t>computer</a:t>
            </a:r>
            <a:r>
              <a:rPr sz="1700" spc="1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and</a:t>
            </a:r>
            <a:r>
              <a:rPr sz="1700" spc="85" dirty="0">
                <a:latin typeface="Tahoma"/>
                <a:cs typeface="Tahoma"/>
              </a:rPr>
              <a:t> </a:t>
            </a:r>
            <a:r>
              <a:rPr sz="1700" spc="-50" dirty="0">
                <a:latin typeface="Tahoma"/>
                <a:cs typeface="Tahoma"/>
              </a:rPr>
              <a:t>a </a:t>
            </a:r>
            <a:r>
              <a:rPr sz="1700" dirty="0">
                <a:latin typeface="Tahoma"/>
                <a:cs typeface="Tahoma"/>
              </a:rPr>
              <a:t>network.</a:t>
            </a:r>
            <a:r>
              <a:rPr sz="1700" spc="7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The</a:t>
            </a:r>
            <a:r>
              <a:rPr sz="1700" spc="4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computer</a:t>
            </a:r>
            <a:r>
              <a:rPr sz="1700" spc="7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may</a:t>
            </a:r>
            <a:r>
              <a:rPr sz="1700" spc="10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have</a:t>
            </a:r>
            <a:r>
              <a:rPr sz="1700" spc="6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been</a:t>
            </a:r>
            <a:r>
              <a:rPr sz="1700" spc="8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used</a:t>
            </a:r>
            <a:r>
              <a:rPr sz="1700" spc="7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source</a:t>
            </a:r>
            <a:r>
              <a:rPr sz="1700" spc="8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of</a:t>
            </a:r>
            <a:r>
              <a:rPr sz="1700" spc="6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a</a:t>
            </a:r>
            <a:r>
              <a:rPr sz="1700" spc="7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crime,</a:t>
            </a:r>
            <a:r>
              <a:rPr sz="1700" spc="6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or</a:t>
            </a:r>
            <a:r>
              <a:rPr sz="1700" spc="90" dirty="0">
                <a:latin typeface="Tahoma"/>
                <a:cs typeface="Tahoma"/>
              </a:rPr>
              <a:t> </a:t>
            </a:r>
            <a:r>
              <a:rPr sz="1700" spc="-25" dirty="0">
                <a:latin typeface="Tahoma"/>
                <a:cs typeface="Tahoma"/>
              </a:rPr>
              <a:t>it</a:t>
            </a:r>
            <a:r>
              <a:rPr sz="1700" dirty="0">
                <a:latin typeface="Tahoma"/>
                <a:cs typeface="Tahoma"/>
              </a:rPr>
              <a:t>	may</a:t>
            </a:r>
            <a:r>
              <a:rPr sz="1700" spc="7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be</a:t>
            </a:r>
            <a:r>
              <a:rPr sz="1700" spc="45" dirty="0">
                <a:latin typeface="Tahoma"/>
                <a:cs typeface="Tahoma"/>
              </a:rPr>
              <a:t> </a:t>
            </a:r>
            <a:r>
              <a:rPr sz="1700" spc="-25" dirty="0">
                <a:latin typeface="Tahoma"/>
                <a:cs typeface="Tahoma"/>
              </a:rPr>
              <a:t>the </a:t>
            </a:r>
            <a:r>
              <a:rPr sz="1700" spc="-10" dirty="0">
                <a:latin typeface="Tahoma"/>
                <a:cs typeface="Tahoma"/>
              </a:rPr>
              <a:t>target.</a:t>
            </a:r>
            <a:endParaRPr sz="17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5644894"/>
            <a:ext cx="11480800" cy="13970"/>
          </a:xfrm>
          <a:custGeom>
            <a:avLst/>
            <a:gdLst/>
            <a:ahLst/>
            <a:cxnLst/>
            <a:rect l="l" t="t" r="r" b="b"/>
            <a:pathLst>
              <a:path w="11480800" h="13970">
                <a:moveTo>
                  <a:pt x="11480292" y="0"/>
                </a:moveTo>
                <a:lnTo>
                  <a:pt x="0" y="0"/>
                </a:lnTo>
                <a:lnTo>
                  <a:pt x="0" y="13717"/>
                </a:lnTo>
                <a:lnTo>
                  <a:pt x="11480292" y="13717"/>
                </a:lnTo>
                <a:lnTo>
                  <a:pt x="11480292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" y="1581911"/>
            <a:ext cx="11480800" cy="12700"/>
          </a:xfrm>
          <a:custGeom>
            <a:avLst/>
            <a:gdLst/>
            <a:ahLst/>
            <a:cxnLst/>
            <a:rect l="l" t="t" r="r" b="b"/>
            <a:pathLst>
              <a:path w="11480800" h="12700">
                <a:moveTo>
                  <a:pt x="11480292" y="0"/>
                </a:moveTo>
                <a:lnTo>
                  <a:pt x="0" y="0"/>
                </a:lnTo>
                <a:lnTo>
                  <a:pt x="0" y="12191"/>
                </a:lnTo>
                <a:lnTo>
                  <a:pt x="11480292" y="12191"/>
                </a:lnTo>
                <a:lnTo>
                  <a:pt x="11480292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36242" y="1020902"/>
            <a:ext cx="4372610" cy="4705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75" dirty="0"/>
              <a:t>Classification</a:t>
            </a:r>
            <a:r>
              <a:rPr spc="-140" dirty="0"/>
              <a:t> </a:t>
            </a:r>
            <a:r>
              <a:rPr dirty="0"/>
              <a:t>of</a:t>
            </a:r>
            <a:r>
              <a:rPr spc="5" dirty="0"/>
              <a:t> </a:t>
            </a:r>
            <a:r>
              <a:rPr spc="-75" dirty="0"/>
              <a:t>Cyber</a:t>
            </a:r>
            <a:r>
              <a:rPr spc="-80" dirty="0"/>
              <a:t> </a:t>
            </a:r>
            <a:r>
              <a:rPr spc="-10" dirty="0"/>
              <a:t>Crimes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55"/>
              </a:lnSpc>
            </a:pPr>
            <a:r>
              <a:rPr spc="-25" dirty="0"/>
              <a:t>59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4717" y="1642415"/>
            <a:ext cx="7934959" cy="3978012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262255" indent="-249554">
              <a:lnSpc>
                <a:spcPct val="100000"/>
              </a:lnSpc>
              <a:spcBef>
                <a:spcPts val="400"/>
              </a:spcBef>
              <a:buClr>
                <a:srgbClr val="CC9900"/>
              </a:buClr>
              <a:buSzPct val="62068"/>
              <a:buFont typeface="Times New Roman"/>
              <a:buChar char="■"/>
              <a:tabLst>
                <a:tab pos="262255" algn="l"/>
              </a:tabLst>
            </a:pPr>
            <a:r>
              <a:rPr sz="1450" dirty="0">
                <a:latin typeface="Tahoma"/>
                <a:cs typeface="Tahoma"/>
              </a:rPr>
              <a:t>Insider</a:t>
            </a:r>
            <a:r>
              <a:rPr sz="1450" spc="-11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Attack:</a:t>
            </a:r>
            <a:endParaRPr sz="1450" dirty="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300"/>
              </a:spcBef>
              <a:buClr>
                <a:srgbClr val="3A802E"/>
              </a:buClr>
              <a:buSzPct val="58620"/>
              <a:buFont typeface="Segoe UI Symbol"/>
              <a:buChar char="❑"/>
              <a:tabLst>
                <a:tab pos="501650" algn="l"/>
              </a:tabLst>
            </a:pPr>
            <a:r>
              <a:rPr sz="1450" dirty="0">
                <a:latin typeface="Tahoma"/>
                <a:cs typeface="Tahoma"/>
              </a:rPr>
              <a:t>Person</a:t>
            </a:r>
            <a:r>
              <a:rPr sz="1450" spc="-8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with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FF0000"/>
                </a:solidFill>
                <a:latin typeface="Tahoma"/>
                <a:cs typeface="Tahoma"/>
              </a:rPr>
              <a:t>authorized</a:t>
            </a:r>
            <a:r>
              <a:rPr sz="1450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system</a:t>
            </a:r>
            <a:r>
              <a:rPr sz="1450" spc="-6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access</a:t>
            </a:r>
            <a:endParaRPr sz="1450" dirty="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310"/>
              </a:spcBef>
              <a:buClr>
                <a:srgbClr val="3A802E"/>
              </a:buClr>
              <a:buSzPct val="58620"/>
              <a:buFont typeface="Segoe UI Symbol"/>
              <a:buChar char="❑"/>
              <a:tabLst>
                <a:tab pos="501650" algn="l"/>
              </a:tabLst>
            </a:pPr>
            <a:r>
              <a:rPr sz="1450" spc="-10" dirty="0">
                <a:solidFill>
                  <a:srgbClr val="FF0000"/>
                </a:solidFill>
                <a:latin typeface="Tahoma"/>
                <a:cs typeface="Tahoma"/>
              </a:rPr>
              <a:t>Dissatisfied</a:t>
            </a:r>
            <a:r>
              <a:rPr sz="1450" spc="-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or</a:t>
            </a:r>
            <a:r>
              <a:rPr sz="1450" spc="-35" dirty="0"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FF0000"/>
                </a:solidFill>
                <a:latin typeface="Tahoma"/>
                <a:cs typeface="Tahoma"/>
              </a:rPr>
              <a:t>unhappy</a:t>
            </a:r>
            <a:r>
              <a:rPr sz="145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inside</a:t>
            </a:r>
            <a:r>
              <a:rPr sz="1450" spc="-7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employees</a:t>
            </a:r>
            <a:r>
              <a:rPr sz="1450" spc="-8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or</a:t>
            </a:r>
            <a:r>
              <a:rPr sz="1450" spc="-3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contractors</a:t>
            </a:r>
            <a:endParaRPr sz="1450" dirty="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300"/>
              </a:spcBef>
              <a:buClr>
                <a:srgbClr val="3A802E"/>
              </a:buClr>
              <a:buSzPct val="58620"/>
              <a:buFont typeface="Segoe UI Symbol"/>
              <a:buChar char="❑"/>
              <a:tabLst>
                <a:tab pos="501650" algn="l"/>
              </a:tabLst>
            </a:pPr>
            <a:r>
              <a:rPr sz="1450" dirty="0">
                <a:latin typeface="Tahoma"/>
                <a:cs typeface="Tahoma"/>
              </a:rPr>
              <a:t>Motive</a:t>
            </a:r>
            <a:r>
              <a:rPr sz="1450" spc="-3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could</a:t>
            </a:r>
            <a:r>
              <a:rPr sz="1450" spc="-6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be</a:t>
            </a:r>
            <a:r>
              <a:rPr sz="1450" spc="-50" dirty="0"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FF0000"/>
                </a:solidFill>
                <a:latin typeface="Tahoma"/>
                <a:cs typeface="Tahoma"/>
              </a:rPr>
              <a:t>revenge</a:t>
            </a:r>
            <a:r>
              <a:rPr sz="1450" spc="-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FF0000"/>
                </a:solidFill>
                <a:latin typeface="Tahoma"/>
                <a:cs typeface="Tahoma"/>
              </a:rPr>
              <a:t>or</a:t>
            </a:r>
            <a:r>
              <a:rPr sz="1450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50" spc="-20" dirty="0">
                <a:solidFill>
                  <a:srgbClr val="FF0000"/>
                </a:solidFill>
                <a:latin typeface="Tahoma"/>
                <a:cs typeface="Tahoma"/>
              </a:rPr>
              <a:t>greed</a:t>
            </a:r>
            <a:endParaRPr sz="1450" dirty="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310"/>
              </a:spcBef>
              <a:buClr>
                <a:srgbClr val="3A802E"/>
              </a:buClr>
              <a:buSzPct val="62068"/>
              <a:buFont typeface="Segoe UI Symbol"/>
              <a:buChar char="❑"/>
              <a:tabLst>
                <a:tab pos="501650" algn="l"/>
              </a:tabLst>
            </a:pPr>
            <a:r>
              <a:rPr sz="1450" dirty="0">
                <a:latin typeface="Tahoma"/>
                <a:cs typeface="Tahoma"/>
              </a:rPr>
              <a:t>Well</a:t>
            </a:r>
            <a:r>
              <a:rPr sz="1450" spc="-45" dirty="0"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FF0000"/>
                </a:solidFill>
                <a:latin typeface="Tahoma"/>
                <a:cs typeface="Tahoma"/>
              </a:rPr>
              <a:t>aware</a:t>
            </a:r>
            <a:r>
              <a:rPr sz="1450" spc="-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of</a:t>
            </a:r>
            <a:r>
              <a:rPr sz="1450" spc="-4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the</a:t>
            </a:r>
            <a:r>
              <a:rPr sz="1450" spc="-30" dirty="0"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FF0000"/>
                </a:solidFill>
                <a:latin typeface="Tahoma"/>
                <a:cs typeface="Tahoma"/>
              </a:rPr>
              <a:t>policies,</a:t>
            </a:r>
            <a:r>
              <a:rPr sz="1450" spc="-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FF0000"/>
                </a:solidFill>
                <a:latin typeface="Tahoma"/>
                <a:cs typeface="Tahoma"/>
              </a:rPr>
              <a:t>processes,</a:t>
            </a:r>
            <a:r>
              <a:rPr sz="1450" spc="-1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FF0000"/>
                </a:solidFill>
                <a:latin typeface="Tahoma"/>
                <a:cs typeface="Tahoma"/>
              </a:rPr>
              <a:t>IT</a:t>
            </a:r>
            <a:r>
              <a:rPr sz="1450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FF0000"/>
                </a:solidFill>
                <a:latin typeface="Tahoma"/>
                <a:cs typeface="Tahoma"/>
              </a:rPr>
              <a:t>architecture</a:t>
            </a:r>
            <a:r>
              <a:rPr sz="145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FF0000"/>
                </a:solidFill>
                <a:latin typeface="Tahoma"/>
                <a:cs typeface="Tahoma"/>
              </a:rPr>
              <a:t>and</a:t>
            </a:r>
            <a:r>
              <a:rPr sz="1450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FF0000"/>
                </a:solidFill>
                <a:latin typeface="Tahoma"/>
                <a:cs typeface="Tahoma"/>
              </a:rPr>
              <a:t>weakness</a:t>
            </a:r>
            <a:r>
              <a:rPr sz="1450" spc="-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of</a:t>
            </a:r>
            <a:r>
              <a:rPr sz="1450" spc="-3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the</a:t>
            </a:r>
            <a:r>
              <a:rPr sz="1450" spc="-5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security</a:t>
            </a:r>
            <a:r>
              <a:rPr sz="1450" spc="-4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system</a:t>
            </a:r>
            <a:endParaRPr sz="1450" dirty="0">
              <a:latin typeface="Tahoma"/>
              <a:cs typeface="Tahoma"/>
            </a:endParaRPr>
          </a:p>
          <a:p>
            <a:pPr marL="501650" marR="5080" lvl="1" indent="-239395">
              <a:lnSpc>
                <a:spcPct val="100000"/>
              </a:lnSpc>
              <a:spcBef>
                <a:spcPts val="315"/>
              </a:spcBef>
              <a:buClr>
                <a:srgbClr val="3A802E"/>
              </a:buClr>
              <a:buSzPct val="58620"/>
              <a:buFont typeface="Segoe UI Symbol"/>
              <a:buChar char="❑"/>
              <a:tabLst>
                <a:tab pos="501650" algn="l"/>
                <a:tab pos="2642870" algn="l"/>
              </a:tabLst>
            </a:pPr>
            <a:r>
              <a:rPr sz="1450" spc="-10" dirty="0">
                <a:latin typeface="Tahoma"/>
                <a:cs typeface="Tahoma"/>
              </a:rPr>
              <a:t>Comparatively</a:t>
            </a:r>
            <a:r>
              <a:rPr sz="1450" spc="-4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easy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for</a:t>
            </a:r>
            <a:r>
              <a:rPr sz="1450" spc="-25" dirty="0">
                <a:latin typeface="Tahoma"/>
                <a:cs typeface="Tahoma"/>
              </a:rPr>
              <a:t> </a:t>
            </a:r>
            <a:r>
              <a:rPr sz="1450" spc="-50" dirty="0">
                <a:latin typeface="Tahoma"/>
                <a:cs typeface="Tahoma"/>
              </a:rPr>
              <a:t>a</a:t>
            </a:r>
            <a:r>
              <a:rPr sz="1450" dirty="0">
                <a:latin typeface="Tahoma"/>
                <a:cs typeface="Tahoma"/>
              </a:rPr>
              <a:t>	insider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attacker</a:t>
            </a:r>
            <a:r>
              <a:rPr sz="1450" spc="-8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to</a:t>
            </a:r>
            <a:r>
              <a:rPr sz="1450" spc="-4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steel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sensitive</a:t>
            </a:r>
            <a:r>
              <a:rPr sz="1450" spc="-3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information,</a:t>
            </a:r>
            <a:r>
              <a:rPr sz="1450" spc="-5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crash</a:t>
            </a:r>
            <a:r>
              <a:rPr sz="1450" spc="-6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the</a:t>
            </a:r>
            <a:r>
              <a:rPr sz="1450" spc="-4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network, </a:t>
            </a:r>
            <a:r>
              <a:rPr sz="1450" spc="-20" dirty="0">
                <a:latin typeface="Tahoma"/>
                <a:cs typeface="Tahoma"/>
              </a:rPr>
              <a:t>etc.</a:t>
            </a:r>
            <a:endParaRPr sz="1450" dirty="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409"/>
              </a:spcBef>
              <a:buClr>
                <a:srgbClr val="3A802E"/>
              </a:buClr>
              <a:buSzPct val="58620"/>
              <a:buFont typeface="Segoe UI Symbol"/>
              <a:buChar char="❑"/>
              <a:tabLst>
                <a:tab pos="501650" algn="l"/>
              </a:tabLst>
            </a:pPr>
            <a:r>
              <a:rPr sz="1450" dirty="0">
                <a:latin typeface="Tahoma"/>
                <a:cs typeface="Tahoma"/>
              </a:rPr>
              <a:t>Could</a:t>
            </a:r>
            <a:r>
              <a:rPr sz="1450" spc="-5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be</a:t>
            </a:r>
            <a:r>
              <a:rPr sz="1450" spc="-3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prevented</a:t>
            </a:r>
            <a:r>
              <a:rPr sz="1450" spc="-7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by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using</a:t>
            </a:r>
            <a:r>
              <a:rPr sz="1450" spc="-55" dirty="0">
                <a:latin typeface="Tahoma"/>
                <a:cs typeface="Tahoma"/>
              </a:rPr>
              <a:t> </a:t>
            </a:r>
            <a:r>
              <a:rPr sz="1450" spc="-10" dirty="0" smtClean="0">
                <a:solidFill>
                  <a:srgbClr val="FF0000"/>
                </a:solidFill>
                <a:latin typeface="Tahoma"/>
                <a:cs typeface="Tahoma"/>
              </a:rPr>
              <a:t>IDS/IPS</a:t>
            </a:r>
            <a:r>
              <a:rPr lang="en-US" sz="1450" spc="-10" dirty="0" smtClean="0">
                <a:solidFill>
                  <a:srgbClr val="FF0000"/>
                </a:solidFill>
                <a:latin typeface="Tahoma"/>
                <a:cs typeface="Tahoma"/>
              </a:rPr>
              <a:t> (</a:t>
            </a:r>
            <a:r>
              <a:rPr lang="en-US" sz="1600" dirty="0" smtClean="0"/>
              <a:t>IDS (Intrusion Detection &amp; Prevention System)</a:t>
            </a:r>
            <a:endParaRPr sz="1450" dirty="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635"/>
              </a:spcBef>
              <a:buFont typeface="Segoe UI Symbol"/>
              <a:buChar char="❑"/>
            </a:pPr>
            <a:endParaRPr sz="1450" dirty="0">
              <a:latin typeface="Tahoma"/>
              <a:cs typeface="Tahoma"/>
            </a:endParaRPr>
          </a:p>
          <a:p>
            <a:pPr marL="262255" indent="-249554">
              <a:lnSpc>
                <a:spcPct val="100000"/>
              </a:lnSpc>
              <a:buClr>
                <a:srgbClr val="CC9900"/>
              </a:buClr>
              <a:buSzPct val="62068"/>
              <a:buFont typeface="Times New Roman"/>
              <a:buChar char="■"/>
              <a:tabLst>
                <a:tab pos="262255" algn="l"/>
              </a:tabLst>
            </a:pPr>
            <a:r>
              <a:rPr sz="1450" dirty="0">
                <a:latin typeface="Tahoma"/>
                <a:cs typeface="Tahoma"/>
              </a:rPr>
              <a:t>External</a:t>
            </a:r>
            <a:r>
              <a:rPr sz="1450" spc="-10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Attack:</a:t>
            </a:r>
            <a:endParaRPr sz="1450" dirty="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315"/>
              </a:spcBef>
              <a:buClr>
                <a:srgbClr val="3A802E"/>
              </a:buClr>
              <a:buSzPct val="58620"/>
              <a:buFont typeface="Segoe UI Symbol"/>
              <a:buChar char="❑"/>
              <a:tabLst>
                <a:tab pos="501650" algn="l"/>
              </a:tabLst>
            </a:pPr>
            <a:r>
              <a:rPr sz="1450" dirty="0">
                <a:solidFill>
                  <a:srgbClr val="FF0000"/>
                </a:solidFill>
                <a:latin typeface="Tahoma"/>
                <a:cs typeface="Tahoma"/>
              </a:rPr>
              <a:t>Hired</a:t>
            </a:r>
            <a:r>
              <a:rPr sz="1450" spc="-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by</a:t>
            </a:r>
            <a:r>
              <a:rPr sz="1450" spc="-3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an</a:t>
            </a:r>
            <a:r>
              <a:rPr sz="1450" spc="-4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insider</a:t>
            </a:r>
            <a:r>
              <a:rPr sz="1450" spc="-4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or</a:t>
            </a:r>
            <a:r>
              <a:rPr sz="1450" spc="-2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an</a:t>
            </a:r>
            <a:r>
              <a:rPr sz="1450" spc="-55" dirty="0"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FF0000"/>
                </a:solidFill>
                <a:latin typeface="Tahoma"/>
                <a:cs typeface="Tahoma"/>
              </a:rPr>
              <a:t>external</a:t>
            </a:r>
            <a:r>
              <a:rPr sz="1450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FF0000"/>
                </a:solidFill>
                <a:latin typeface="Tahoma"/>
                <a:cs typeface="Tahoma"/>
              </a:rPr>
              <a:t>entity</a:t>
            </a:r>
            <a:r>
              <a:rPr sz="1450" spc="-1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to</a:t>
            </a:r>
            <a:r>
              <a:rPr sz="1450" spc="-3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the</a:t>
            </a:r>
            <a:r>
              <a:rPr sz="1450" spc="-3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organization</a:t>
            </a:r>
            <a:endParaRPr sz="1450" dirty="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300"/>
              </a:spcBef>
              <a:buClr>
                <a:srgbClr val="3A802E"/>
              </a:buClr>
              <a:buSzPct val="58620"/>
              <a:buFont typeface="Segoe UI Symbol"/>
              <a:buChar char="❑"/>
              <a:tabLst>
                <a:tab pos="501650" algn="l"/>
              </a:tabLst>
            </a:pPr>
            <a:r>
              <a:rPr sz="1450" spc="-10" dirty="0">
                <a:latin typeface="Tahoma"/>
                <a:cs typeface="Tahoma"/>
              </a:rPr>
              <a:t>Organization</a:t>
            </a:r>
            <a:r>
              <a:rPr sz="1450" spc="-6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not</a:t>
            </a:r>
            <a:r>
              <a:rPr sz="1450" spc="-3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only</a:t>
            </a:r>
            <a:r>
              <a:rPr sz="1450" spc="-25" dirty="0"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FF0000"/>
                </a:solidFill>
                <a:latin typeface="Tahoma"/>
                <a:cs typeface="Tahoma"/>
              </a:rPr>
              <a:t>faces</a:t>
            </a:r>
            <a:r>
              <a:rPr sz="1450" spc="-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FF0000"/>
                </a:solidFill>
                <a:latin typeface="Tahoma"/>
                <a:cs typeface="Tahoma"/>
              </a:rPr>
              <a:t>financial</a:t>
            </a:r>
            <a:r>
              <a:rPr sz="1450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FF0000"/>
                </a:solidFill>
                <a:latin typeface="Tahoma"/>
                <a:cs typeface="Tahoma"/>
              </a:rPr>
              <a:t>loss</a:t>
            </a:r>
            <a:r>
              <a:rPr sz="1450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but</a:t>
            </a:r>
            <a:r>
              <a:rPr sz="1450" spc="-3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also</a:t>
            </a:r>
            <a:r>
              <a:rPr sz="1450" spc="-4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the</a:t>
            </a:r>
            <a:r>
              <a:rPr sz="1450" spc="-5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loss</a:t>
            </a:r>
            <a:r>
              <a:rPr sz="1450" spc="-3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of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FF0000"/>
                </a:solidFill>
                <a:latin typeface="Tahoma"/>
                <a:cs typeface="Tahoma"/>
              </a:rPr>
              <a:t>reputation</a:t>
            </a:r>
            <a:endParaRPr sz="1450" dirty="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315"/>
              </a:spcBef>
              <a:buClr>
                <a:srgbClr val="3A802E"/>
              </a:buClr>
              <a:buSzPct val="58620"/>
              <a:buFont typeface="Segoe UI Symbol"/>
              <a:buChar char="❑"/>
              <a:tabLst>
                <a:tab pos="501650" algn="l"/>
              </a:tabLst>
            </a:pPr>
            <a:r>
              <a:rPr sz="1450" spc="-10" dirty="0">
                <a:latin typeface="Tahoma"/>
                <a:cs typeface="Tahoma"/>
              </a:rPr>
              <a:t>Attackers</a:t>
            </a:r>
            <a:r>
              <a:rPr sz="1450" spc="-6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usually</a:t>
            </a:r>
            <a:r>
              <a:rPr sz="1450" spc="-45" dirty="0"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FF0000"/>
                </a:solidFill>
                <a:latin typeface="Tahoma"/>
                <a:cs typeface="Tahoma"/>
              </a:rPr>
              <a:t>scan</a:t>
            </a:r>
            <a:r>
              <a:rPr sz="1450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FF0000"/>
                </a:solidFill>
                <a:latin typeface="Tahoma"/>
                <a:cs typeface="Tahoma"/>
              </a:rPr>
              <a:t>and</a:t>
            </a:r>
            <a:r>
              <a:rPr sz="1450" spc="-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FF0000"/>
                </a:solidFill>
                <a:latin typeface="Tahoma"/>
                <a:cs typeface="Tahoma"/>
              </a:rPr>
              <a:t>gathering</a:t>
            </a:r>
            <a:r>
              <a:rPr sz="1450" spc="-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information</a:t>
            </a:r>
            <a:endParaRPr sz="1450" dirty="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405"/>
              </a:spcBef>
              <a:buClr>
                <a:srgbClr val="3A802E"/>
              </a:buClr>
              <a:buSzPct val="58620"/>
              <a:buFont typeface="Segoe UI Symbol"/>
              <a:buChar char="❑"/>
              <a:tabLst>
                <a:tab pos="501650" algn="l"/>
              </a:tabLst>
            </a:pPr>
            <a:r>
              <a:rPr sz="1450" dirty="0">
                <a:latin typeface="Tahoma"/>
                <a:cs typeface="Tahoma"/>
              </a:rPr>
              <a:t>Keeps</a:t>
            </a:r>
            <a:r>
              <a:rPr sz="1450" spc="-9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regular</a:t>
            </a:r>
            <a:r>
              <a:rPr sz="1450" spc="-7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eye</a:t>
            </a:r>
            <a:r>
              <a:rPr sz="1450" spc="-6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on</a:t>
            </a:r>
            <a:r>
              <a:rPr sz="1450" spc="-5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the</a:t>
            </a:r>
            <a:r>
              <a:rPr sz="1450" spc="-50" dirty="0"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FF0000"/>
                </a:solidFill>
                <a:latin typeface="Tahoma"/>
                <a:cs typeface="Tahoma"/>
              </a:rPr>
              <a:t>log</a:t>
            </a:r>
            <a:r>
              <a:rPr sz="1450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and</a:t>
            </a:r>
            <a:r>
              <a:rPr sz="1450" spc="-7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carefully</a:t>
            </a:r>
            <a:r>
              <a:rPr sz="1450" spc="-5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analyzing</a:t>
            </a:r>
            <a:r>
              <a:rPr sz="1450" spc="-8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these</a:t>
            </a:r>
            <a:r>
              <a:rPr sz="1450" spc="-50" dirty="0"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FF0000"/>
                </a:solidFill>
                <a:latin typeface="Tahoma"/>
                <a:cs typeface="Tahoma"/>
              </a:rPr>
              <a:t>firewall</a:t>
            </a:r>
            <a:r>
              <a:rPr sz="145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50" spc="-20" dirty="0">
                <a:solidFill>
                  <a:srgbClr val="FF0000"/>
                </a:solidFill>
                <a:latin typeface="Tahoma"/>
                <a:cs typeface="Tahoma"/>
              </a:rPr>
              <a:t>logs</a:t>
            </a:r>
            <a:endParaRPr sz="1450" dirty="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300"/>
              </a:spcBef>
              <a:buClr>
                <a:srgbClr val="3A802E"/>
              </a:buClr>
              <a:buSzPct val="58620"/>
              <a:buFont typeface="Segoe UI Symbol"/>
              <a:buChar char="❑"/>
              <a:tabLst>
                <a:tab pos="501650" algn="l"/>
              </a:tabLst>
            </a:pPr>
            <a:r>
              <a:rPr sz="1450" dirty="0">
                <a:solidFill>
                  <a:srgbClr val="FF0000"/>
                </a:solidFill>
                <a:latin typeface="Tahoma"/>
                <a:cs typeface="Tahoma"/>
              </a:rPr>
              <a:t>IDS/IPS</a:t>
            </a:r>
            <a:r>
              <a:rPr sz="1450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can</a:t>
            </a:r>
            <a:r>
              <a:rPr sz="1450" spc="-5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also</a:t>
            </a:r>
            <a:r>
              <a:rPr sz="1450" spc="-5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protect</a:t>
            </a:r>
            <a:r>
              <a:rPr sz="1450" spc="-5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from</a:t>
            </a:r>
            <a:r>
              <a:rPr sz="1450" spc="-6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external</a:t>
            </a:r>
            <a:r>
              <a:rPr sz="1450" spc="-5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attackers</a:t>
            </a:r>
            <a:endParaRPr sz="14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5644894"/>
            <a:ext cx="11480800" cy="13970"/>
          </a:xfrm>
          <a:custGeom>
            <a:avLst/>
            <a:gdLst/>
            <a:ahLst/>
            <a:cxnLst/>
            <a:rect l="l" t="t" r="r" b="b"/>
            <a:pathLst>
              <a:path w="11480800" h="13970">
                <a:moveTo>
                  <a:pt x="11480292" y="0"/>
                </a:moveTo>
                <a:lnTo>
                  <a:pt x="0" y="0"/>
                </a:lnTo>
                <a:lnTo>
                  <a:pt x="0" y="13717"/>
                </a:lnTo>
                <a:lnTo>
                  <a:pt x="11480292" y="13717"/>
                </a:lnTo>
                <a:lnTo>
                  <a:pt x="11480292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" y="1581911"/>
            <a:ext cx="11480800" cy="12700"/>
          </a:xfrm>
          <a:custGeom>
            <a:avLst/>
            <a:gdLst/>
            <a:ahLst/>
            <a:cxnLst/>
            <a:rect l="l" t="t" r="r" b="b"/>
            <a:pathLst>
              <a:path w="11480800" h="12700">
                <a:moveTo>
                  <a:pt x="11480292" y="0"/>
                </a:moveTo>
                <a:lnTo>
                  <a:pt x="0" y="0"/>
                </a:lnTo>
                <a:lnTo>
                  <a:pt x="0" y="12191"/>
                </a:lnTo>
                <a:lnTo>
                  <a:pt x="11480292" y="12191"/>
                </a:lnTo>
                <a:lnTo>
                  <a:pt x="11480292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972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75" dirty="0"/>
              <a:t>Classification</a:t>
            </a:r>
            <a:r>
              <a:rPr spc="-12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spc="-70" dirty="0"/>
              <a:t>Cyber</a:t>
            </a:r>
            <a:r>
              <a:rPr spc="-85" dirty="0"/>
              <a:t> </a:t>
            </a:r>
            <a:r>
              <a:rPr spc="-65" dirty="0"/>
              <a:t>Crimes</a:t>
            </a:r>
            <a:r>
              <a:rPr spc="-75" dirty="0"/>
              <a:t> </a:t>
            </a:r>
            <a:r>
              <a:rPr spc="-10" dirty="0"/>
              <a:t>(Cont.)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088626" y="5624880"/>
            <a:ext cx="16256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25" dirty="0">
                <a:latin typeface="Times New Roman"/>
                <a:cs typeface="Times New Roman"/>
              </a:rPr>
              <a:t>60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7038" y="2083857"/>
            <a:ext cx="9601962" cy="299021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62255" indent="-249554">
              <a:lnSpc>
                <a:spcPct val="100000"/>
              </a:lnSpc>
              <a:spcBef>
                <a:spcPts val="590"/>
              </a:spcBef>
              <a:buClr>
                <a:srgbClr val="CC9900"/>
              </a:buClr>
              <a:buSzPct val="64705"/>
              <a:buFont typeface="Times New Roman"/>
              <a:buChar char="■"/>
              <a:tabLst>
                <a:tab pos="262255" algn="l"/>
              </a:tabLst>
            </a:pPr>
            <a:r>
              <a:rPr sz="1700" dirty="0">
                <a:latin typeface="Tahoma"/>
                <a:cs typeface="Tahoma"/>
              </a:rPr>
              <a:t>Cyber</a:t>
            </a:r>
            <a:r>
              <a:rPr sz="1700" spc="8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attacks</a:t>
            </a:r>
            <a:r>
              <a:rPr sz="1700" spc="6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can</a:t>
            </a:r>
            <a:r>
              <a:rPr sz="1700" spc="85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also</a:t>
            </a:r>
            <a:r>
              <a:rPr sz="1700" spc="6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be</a:t>
            </a:r>
            <a:r>
              <a:rPr sz="1700" spc="50" dirty="0">
                <a:latin typeface="Tahoma"/>
                <a:cs typeface="Tahoma"/>
              </a:rPr>
              <a:t> </a:t>
            </a:r>
            <a:r>
              <a:rPr sz="1700" dirty="0">
                <a:latin typeface="Tahoma"/>
                <a:cs typeface="Tahoma"/>
              </a:rPr>
              <a:t>classified</a:t>
            </a:r>
            <a:r>
              <a:rPr sz="1700" spc="30" dirty="0">
                <a:latin typeface="Tahoma"/>
                <a:cs typeface="Tahoma"/>
              </a:rPr>
              <a:t> </a:t>
            </a:r>
            <a:r>
              <a:rPr sz="1700" spc="-25" dirty="0">
                <a:latin typeface="Tahoma"/>
                <a:cs typeface="Tahoma"/>
              </a:rPr>
              <a:t>as:</a:t>
            </a:r>
            <a:endParaRPr sz="1700" dirty="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405"/>
              </a:spcBef>
              <a:buClr>
                <a:srgbClr val="3A802E"/>
              </a:buClr>
              <a:buSzPct val="58620"/>
              <a:buFont typeface="Segoe UI Symbol"/>
              <a:buChar char="❑"/>
              <a:tabLst>
                <a:tab pos="501650" algn="l"/>
              </a:tabLst>
            </a:pPr>
            <a:r>
              <a:rPr sz="1450" spc="-10" dirty="0">
                <a:latin typeface="Tahoma"/>
                <a:cs typeface="Tahoma"/>
              </a:rPr>
              <a:t>Unstructured</a:t>
            </a:r>
            <a:r>
              <a:rPr sz="1450" spc="-2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attacks</a:t>
            </a:r>
            <a:endParaRPr sz="1450" dirty="0">
              <a:latin typeface="Tahoma"/>
              <a:cs typeface="Tahoma"/>
            </a:endParaRPr>
          </a:p>
          <a:p>
            <a:pPr marL="756285" lvl="2" indent="-254635">
              <a:lnSpc>
                <a:spcPct val="100000"/>
              </a:lnSpc>
              <a:spcBef>
                <a:spcPts val="235"/>
              </a:spcBef>
              <a:buClr>
                <a:srgbClr val="CC9900"/>
              </a:buClr>
              <a:buSzPct val="68000"/>
              <a:buFont typeface="Times New Roman"/>
              <a:buChar char="■"/>
              <a:tabLst>
                <a:tab pos="756285" algn="l"/>
              </a:tabLst>
            </a:pPr>
            <a:r>
              <a:rPr sz="1250" dirty="0">
                <a:latin typeface="Tahoma"/>
                <a:cs typeface="Tahoma"/>
              </a:rPr>
              <a:t>Generally</a:t>
            </a:r>
            <a:r>
              <a:rPr sz="1250" spc="9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person</a:t>
            </a:r>
            <a:r>
              <a:rPr sz="1250" spc="15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who</a:t>
            </a:r>
            <a:r>
              <a:rPr sz="1250" spc="135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don't</a:t>
            </a:r>
            <a:r>
              <a:rPr sz="1250" spc="1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have</a:t>
            </a:r>
            <a:r>
              <a:rPr sz="1250" spc="14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any</a:t>
            </a:r>
            <a:r>
              <a:rPr sz="1250" spc="150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predefined</a:t>
            </a:r>
            <a:r>
              <a:rPr sz="1250" spc="1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motives</a:t>
            </a:r>
            <a:r>
              <a:rPr sz="1250" spc="1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to</a:t>
            </a:r>
            <a:r>
              <a:rPr sz="1250" spc="12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perform</a:t>
            </a:r>
            <a:r>
              <a:rPr sz="1250" spc="16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the</a:t>
            </a:r>
            <a:r>
              <a:rPr sz="1250" spc="9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cyber</a:t>
            </a:r>
            <a:r>
              <a:rPr sz="1250" spc="175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attack</a:t>
            </a:r>
            <a:endParaRPr sz="1250" dirty="0">
              <a:latin typeface="Tahoma"/>
              <a:cs typeface="Tahoma"/>
            </a:endParaRPr>
          </a:p>
          <a:p>
            <a:pPr marL="756285" lvl="2" indent="-255904">
              <a:lnSpc>
                <a:spcPct val="100000"/>
              </a:lnSpc>
              <a:spcBef>
                <a:spcPts val="470"/>
              </a:spcBef>
              <a:buClr>
                <a:srgbClr val="CC9900"/>
              </a:buClr>
              <a:buSzPct val="68000"/>
              <a:buFont typeface="Times New Roman"/>
              <a:buChar char="■"/>
              <a:tabLst>
                <a:tab pos="756285" algn="l"/>
              </a:tabLst>
            </a:pPr>
            <a:r>
              <a:rPr sz="1250" dirty="0">
                <a:latin typeface="Tahoma"/>
                <a:cs typeface="Tahoma"/>
              </a:rPr>
              <a:t>Try</a:t>
            </a:r>
            <a:r>
              <a:rPr sz="1250" spc="8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to</a:t>
            </a:r>
            <a:r>
              <a:rPr sz="1250" spc="75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test</a:t>
            </a:r>
            <a:r>
              <a:rPr sz="1250" spc="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1250" spc="9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tool</a:t>
            </a:r>
            <a:r>
              <a:rPr sz="1250" spc="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readily</a:t>
            </a:r>
            <a:r>
              <a:rPr sz="1250" spc="7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available</a:t>
            </a:r>
            <a:r>
              <a:rPr sz="1250" spc="12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over</a:t>
            </a:r>
            <a:r>
              <a:rPr sz="1250" spc="9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the</a:t>
            </a:r>
            <a:r>
              <a:rPr sz="1250" spc="60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internet</a:t>
            </a:r>
            <a:endParaRPr sz="1250" dirty="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930"/>
              </a:spcBef>
              <a:buClr>
                <a:srgbClr val="CC9900"/>
              </a:buClr>
              <a:buFont typeface="Times New Roman"/>
              <a:buChar char="■"/>
            </a:pPr>
            <a:endParaRPr sz="1250" dirty="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buClr>
                <a:srgbClr val="3A802E"/>
              </a:buClr>
              <a:buSzPct val="62068"/>
              <a:buFont typeface="Segoe UI Symbol"/>
              <a:buChar char="❑"/>
              <a:tabLst>
                <a:tab pos="501650" algn="l"/>
              </a:tabLst>
            </a:pPr>
            <a:r>
              <a:rPr sz="1450" spc="-10" dirty="0">
                <a:latin typeface="Tahoma"/>
                <a:cs typeface="Tahoma"/>
              </a:rPr>
              <a:t>Structure</a:t>
            </a:r>
            <a:r>
              <a:rPr sz="1450" spc="-5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attacks:</a:t>
            </a:r>
            <a:endParaRPr sz="1450" dirty="0">
              <a:latin typeface="Tahoma"/>
              <a:cs typeface="Tahoma"/>
            </a:endParaRPr>
          </a:p>
          <a:p>
            <a:pPr marL="756285" lvl="2" indent="-255904">
              <a:lnSpc>
                <a:spcPct val="100000"/>
              </a:lnSpc>
              <a:spcBef>
                <a:spcPts val="335"/>
              </a:spcBef>
              <a:buClr>
                <a:srgbClr val="CC9900"/>
              </a:buClr>
              <a:buSzPct val="68000"/>
              <a:buFont typeface="Times New Roman"/>
              <a:buChar char="■"/>
              <a:tabLst>
                <a:tab pos="756285" algn="l"/>
              </a:tabLst>
            </a:pPr>
            <a:r>
              <a:rPr sz="1250" dirty="0">
                <a:latin typeface="Tahoma"/>
                <a:cs typeface="Tahoma"/>
              </a:rPr>
              <a:t>Performed</a:t>
            </a:r>
            <a:r>
              <a:rPr sz="1250" spc="13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by</a:t>
            </a:r>
            <a:r>
              <a:rPr sz="1250" spc="135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highly</a:t>
            </a:r>
            <a:r>
              <a:rPr sz="1250" spc="1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skilled</a:t>
            </a:r>
            <a:r>
              <a:rPr sz="1250" spc="1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and</a:t>
            </a:r>
            <a:r>
              <a:rPr sz="1250" spc="15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experienced</a:t>
            </a:r>
            <a:r>
              <a:rPr sz="1250" spc="165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people</a:t>
            </a:r>
            <a:endParaRPr sz="1250" dirty="0">
              <a:latin typeface="Tahoma"/>
              <a:cs typeface="Tahoma"/>
            </a:endParaRPr>
          </a:p>
          <a:p>
            <a:pPr marL="756285" lvl="2" indent="-255904">
              <a:lnSpc>
                <a:spcPct val="100000"/>
              </a:lnSpc>
              <a:spcBef>
                <a:spcPts val="335"/>
              </a:spcBef>
              <a:buClr>
                <a:srgbClr val="CC9900"/>
              </a:buClr>
              <a:buSzPct val="68000"/>
              <a:buFont typeface="Times New Roman"/>
              <a:buChar char="■"/>
              <a:tabLst>
                <a:tab pos="756285" algn="l"/>
              </a:tabLst>
            </a:pP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Motives</a:t>
            </a:r>
            <a:r>
              <a:rPr sz="1250" spc="1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of</a:t>
            </a:r>
            <a:r>
              <a:rPr sz="1250" spc="10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these</a:t>
            </a:r>
            <a:r>
              <a:rPr sz="1250" spc="7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attacks</a:t>
            </a:r>
            <a:r>
              <a:rPr sz="1250" spc="12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are</a:t>
            </a:r>
            <a:r>
              <a:rPr sz="1250" spc="9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clear</a:t>
            </a:r>
            <a:r>
              <a:rPr sz="1250" spc="10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in</a:t>
            </a:r>
            <a:r>
              <a:rPr sz="1250" spc="10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their</a:t>
            </a:r>
            <a:r>
              <a:rPr sz="1250" spc="90" dirty="0">
                <a:latin typeface="Tahoma"/>
                <a:cs typeface="Tahoma"/>
              </a:rPr>
              <a:t> </a:t>
            </a:r>
            <a:r>
              <a:rPr sz="1250" spc="-20" dirty="0">
                <a:solidFill>
                  <a:srgbClr val="FF0000"/>
                </a:solidFill>
                <a:latin typeface="Tahoma"/>
                <a:cs typeface="Tahoma"/>
              </a:rPr>
              <a:t>mind</a:t>
            </a:r>
            <a:endParaRPr sz="1250" dirty="0">
              <a:latin typeface="Tahoma"/>
              <a:cs typeface="Tahoma"/>
            </a:endParaRPr>
          </a:p>
          <a:p>
            <a:pPr marL="756285" lvl="2" indent="-255904">
              <a:lnSpc>
                <a:spcPct val="100000"/>
              </a:lnSpc>
              <a:spcBef>
                <a:spcPts val="430"/>
              </a:spcBef>
              <a:buClr>
                <a:srgbClr val="CC9900"/>
              </a:buClr>
              <a:buSzPct val="68000"/>
              <a:buFont typeface="Times New Roman"/>
              <a:buChar char="■"/>
              <a:tabLst>
                <a:tab pos="756285" algn="l"/>
              </a:tabLst>
            </a:pPr>
            <a:r>
              <a:rPr sz="1250" dirty="0">
                <a:latin typeface="Tahoma"/>
                <a:cs typeface="Tahoma"/>
              </a:rPr>
              <a:t>Access</a:t>
            </a:r>
            <a:r>
              <a:rPr sz="1250" spc="9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to</a:t>
            </a:r>
            <a:r>
              <a:rPr sz="1250" spc="145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sophisticated</a:t>
            </a:r>
            <a:r>
              <a:rPr sz="1250" spc="1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tools</a:t>
            </a:r>
            <a:r>
              <a:rPr sz="1250" spc="1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and</a:t>
            </a:r>
            <a:r>
              <a:rPr sz="1250" spc="1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technologies</a:t>
            </a:r>
            <a:r>
              <a:rPr sz="1250" spc="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to</a:t>
            </a:r>
            <a:r>
              <a:rPr sz="1250" spc="14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gain</a:t>
            </a:r>
            <a:r>
              <a:rPr sz="1250" spc="16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access</a:t>
            </a:r>
            <a:r>
              <a:rPr sz="1250" spc="12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to</a:t>
            </a:r>
            <a:r>
              <a:rPr sz="1250" spc="14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other</a:t>
            </a:r>
            <a:r>
              <a:rPr sz="1250" spc="14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networks</a:t>
            </a:r>
            <a:r>
              <a:rPr sz="1250" spc="16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without</a:t>
            </a:r>
            <a:r>
              <a:rPr sz="1250" spc="114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being</a:t>
            </a:r>
            <a:r>
              <a:rPr sz="1250" spc="180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noticed</a:t>
            </a:r>
            <a:endParaRPr sz="1250" dirty="0">
              <a:latin typeface="Tahoma"/>
              <a:cs typeface="Tahoma"/>
            </a:endParaRPr>
          </a:p>
          <a:p>
            <a:pPr marL="756285" lvl="2" indent="-255904">
              <a:lnSpc>
                <a:spcPct val="100000"/>
              </a:lnSpc>
              <a:spcBef>
                <a:spcPts val="340"/>
              </a:spcBef>
              <a:buClr>
                <a:srgbClr val="CC9900"/>
              </a:buClr>
              <a:buSzPct val="68000"/>
              <a:buFont typeface="Times New Roman"/>
              <a:buChar char="■"/>
              <a:tabLst>
                <a:tab pos="756285" algn="l"/>
              </a:tabLst>
            </a:pPr>
            <a:r>
              <a:rPr sz="1250" dirty="0">
                <a:latin typeface="Tahoma"/>
                <a:cs typeface="Tahoma"/>
              </a:rPr>
              <a:t>Expertise</a:t>
            </a:r>
            <a:r>
              <a:rPr sz="1250" spc="5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to</a:t>
            </a:r>
            <a:r>
              <a:rPr sz="1250" spc="100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develop</a:t>
            </a:r>
            <a:r>
              <a:rPr sz="1250" spc="1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or</a:t>
            </a:r>
            <a:r>
              <a:rPr sz="1250" spc="11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modify</a:t>
            </a:r>
            <a:r>
              <a:rPr sz="1250" spc="1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250" spc="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existing</a:t>
            </a:r>
            <a:r>
              <a:rPr sz="1250" spc="1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tools</a:t>
            </a:r>
            <a:r>
              <a:rPr sz="1250" spc="1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to</a:t>
            </a:r>
            <a:r>
              <a:rPr sz="1250" spc="11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satisfy</a:t>
            </a:r>
            <a:r>
              <a:rPr sz="1250" spc="15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their</a:t>
            </a:r>
            <a:r>
              <a:rPr sz="1250" spc="80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purpose</a:t>
            </a:r>
            <a:endParaRPr sz="1250" dirty="0">
              <a:latin typeface="Tahoma"/>
              <a:cs typeface="Tahoma"/>
            </a:endParaRPr>
          </a:p>
          <a:p>
            <a:pPr marL="756285" marR="491490" lvl="2" indent="-254635">
              <a:lnSpc>
                <a:spcPct val="105600"/>
              </a:lnSpc>
              <a:spcBef>
                <a:spcPts val="165"/>
              </a:spcBef>
              <a:buClr>
                <a:srgbClr val="CC9900"/>
              </a:buClr>
              <a:buSzPct val="68000"/>
              <a:buFont typeface="Times New Roman"/>
              <a:buChar char="■"/>
              <a:tabLst>
                <a:tab pos="756285" algn="l"/>
              </a:tabLst>
            </a:pPr>
            <a:r>
              <a:rPr sz="1250" dirty="0">
                <a:latin typeface="Tahoma"/>
                <a:cs typeface="Tahoma"/>
              </a:rPr>
              <a:t>Usually</a:t>
            </a:r>
            <a:r>
              <a:rPr sz="1250" spc="11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performed</a:t>
            </a:r>
            <a:r>
              <a:rPr sz="1250" spc="18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by</a:t>
            </a:r>
            <a:r>
              <a:rPr sz="1250" spc="160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professional</a:t>
            </a:r>
            <a:r>
              <a:rPr sz="1250" spc="1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criminals</a:t>
            </a:r>
            <a:r>
              <a:rPr sz="1250" dirty="0">
                <a:latin typeface="Tahoma"/>
                <a:cs typeface="Tahoma"/>
              </a:rPr>
              <a:t>,</a:t>
            </a:r>
            <a:r>
              <a:rPr sz="1250" spc="114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by</a:t>
            </a:r>
            <a:r>
              <a:rPr sz="1250" spc="14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a</a:t>
            </a:r>
            <a:r>
              <a:rPr sz="1250" spc="18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country</a:t>
            </a:r>
            <a:r>
              <a:rPr sz="1250" spc="11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on</a:t>
            </a:r>
            <a:r>
              <a:rPr sz="1250" spc="15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other</a:t>
            </a:r>
            <a:r>
              <a:rPr sz="1250" spc="15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rival</a:t>
            </a:r>
            <a:r>
              <a:rPr sz="1250" spc="12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countries,</a:t>
            </a:r>
            <a:r>
              <a:rPr sz="1250" spc="12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politicians</a:t>
            </a:r>
            <a:r>
              <a:rPr sz="1250" spc="135" dirty="0">
                <a:latin typeface="Tahoma"/>
                <a:cs typeface="Tahoma"/>
              </a:rPr>
              <a:t> </a:t>
            </a:r>
            <a:r>
              <a:rPr sz="1250" spc="-25" dirty="0">
                <a:latin typeface="Tahoma"/>
                <a:cs typeface="Tahoma"/>
              </a:rPr>
              <a:t>to </a:t>
            </a:r>
            <a:r>
              <a:rPr sz="1250" dirty="0">
                <a:latin typeface="Tahoma"/>
                <a:cs typeface="Tahoma"/>
              </a:rPr>
              <a:t>damage</a:t>
            </a:r>
            <a:r>
              <a:rPr sz="1250" spc="10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the</a:t>
            </a:r>
            <a:r>
              <a:rPr sz="1250" spc="8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image</a:t>
            </a:r>
            <a:r>
              <a:rPr sz="1250" spc="13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of</a:t>
            </a:r>
            <a:r>
              <a:rPr sz="1250" spc="14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the</a:t>
            </a:r>
            <a:r>
              <a:rPr sz="1250" spc="12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rival</a:t>
            </a:r>
            <a:r>
              <a:rPr sz="1250" spc="9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person</a:t>
            </a:r>
            <a:r>
              <a:rPr sz="1250" spc="16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or</a:t>
            </a:r>
            <a:r>
              <a:rPr sz="1250" spc="12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the</a:t>
            </a:r>
            <a:r>
              <a:rPr sz="1250" spc="10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country,</a:t>
            </a:r>
            <a:r>
              <a:rPr sz="1250" spc="6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terrorists,</a:t>
            </a:r>
            <a:r>
              <a:rPr sz="1250" spc="11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rival</a:t>
            </a:r>
            <a:r>
              <a:rPr sz="1250" spc="10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companies,</a:t>
            </a:r>
            <a:r>
              <a:rPr sz="1250" spc="170" dirty="0">
                <a:latin typeface="Tahoma"/>
                <a:cs typeface="Tahoma"/>
              </a:rPr>
              <a:t> </a:t>
            </a:r>
            <a:r>
              <a:rPr sz="1250" spc="-20" dirty="0">
                <a:latin typeface="Tahoma"/>
                <a:cs typeface="Tahoma"/>
              </a:rPr>
              <a:t>etc.</a:t>
            </a:r>
            <a:endParaRPr sz="12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6482334"/>
            <a:ext cx="11480800" cy="0"/>
          </a:xfrm>
          <a:custGeom>
            <a:avLst/>
            <a:gdLst/>
            <a:ahLst/>
            <a:cxnLst/>
            <a:rect l="l" t="t" r="r" b="b"/>
            <a:pathLst>
              <a:path w="11480800">
                <a:moveTo>
                  <a:pt x="0" y="0"/>
                </a:moveTo>
                <a:lnTo>
                  <a:pt x="11480292" y="0"/>
                </a:lnTo>
              </a:path>
            </a:pathLst>
          </a:custGeom>
          <a:ln w="19812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5561" y="899922"/>
            <a:ext cx="11480800" cy="0"/>
          </a:xfrm>
          <a:custGeom>
            <a:avLst/>
            <a:gdLst/>
            <a:ahLst/>
            <a:cxnLst/>
            <a:rect l="l" t="t" r="r" b="b"/>
            <a:pathLst>
              <a:path w="11480800">
                <a:moveTo>
                  <a:pt x="0" y="0"/>
                </a:moveTo>
                <a:lnTo>
                  <a:pt x="11480292" y="0"/>
                </a:lnTo>
              </a:path>
            </a:pathLst>
          </a:custGeom>
          <a:ln w="19812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143967"/>
            <a:ext cx="31248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70" dirty="0"/>
              <a:t>Attacks</a:t>
            </a:r>
            <a:r>
              <a:rPr sz="4000" spc="-45" dirty="0"/>
              <a:t> </a:t>
            </a:r>
            <a:r>
              <a:rPr sz="4000" dirty="0"/>
              <a:t>on</a:t>
            </a:r>
            <a:r>
              <a:rPr sz="4000" spc="-30" dirty="0"/>
              <a:t> </a:t>
            </a:r>
            <a:r>
              <a:rPr sz="4000" spc="-40" dirty="0"/>
              <a:t>CIA</a:t>
            </a:r>
            <a:endParaRPr sz="40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0509" y="1106424"/>
            <a:ext cx="11157694" cy="445617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562842" y="6486864"/>
            <a:ext cx="2781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0"/>
              </a:lnSpc>
            </a:pPr>
            <a:fld id="{81D60167-4931-47E6-BA6A-407CBD079E47}" type="slidenum">
              <a:rPr sz="1600" spc="-25" dirty="0">
                <a:latin typeface="Times New Roman"/>
                <a:cs typeface="Times New Roman"/>
              </a:rPr>
              <a:t>4</a:t>
            </a:fld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9156" y="5491735"/>
            <a:ext cx="10820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/>
              <a:t>Spyware and Malware</a:t>
            </a:r>
            <a:r>
              <a:rPr lang="en-US" sz="1100" dirty="0" smtClean="0"/>
              <a:t> are both types of malicious software that can harm computers, networks, and user data. Malware is broad term for any software designed to </a:t>
            </a:r>
            <a:r>
              <a:rPr lang="en-US" sz="1100" b="1" dirty="0" smtClean="0"/>
              <a:t>damage, disrupt, or gain unauthorized access</a:t>
            </a:r>
            <a:r>
              <a:rPr lang="en-US" sz="1100" dirty="0" smtClean="0"/>
              <a:t> to systems.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533400" y="5851757"/>
            <a:ext cx="108204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Spyware is a type of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malware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secretly gathers information about a user’s activities without their knowledge. It can track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keystrokes, browsing history, login credentials, and personal data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00800" y="143967"/>
            <a:ext cx="56388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 smtClean="0"/>
              <a:t>DoS</a:t>
            </a:r>
            <a:r>
              <a:rPr lang="en-US" sz="1100" b="1" dirty="0" smtClean="0"/>
              <a:t> (Denial of Service)</a:t>
            </a:r>
            <a:r>
              <a:rPr lang="en-US" sz="1100" dirty="0" smtClean="0"/>
              <a:t> attacks overwhelm a system with excessive requests from a single source, while </a:t>
            </a:r>
            <a:r>
              <a:rPr lang="en-US" sz="1100" b="1" dirty="0" err="1" smtClean="0"/>
              <a:t>DDoS</a:t>
            </a:r>
            <a:r>
              <a:rPr lang="en-US" sz="1100" b="1" dirty="0" smtClean="0"/>
              <a:t> (Distributed Denial of Service)</a:t>
            </a:r>
            <a:r>
              <a:rPr lang="en-US" sz="1100" dirty="0" smtClean="0"/>
              <a:t> attacks originate from multiple compromised devices, making them harder to mitigate.</a:t>
            </a:r>
            <a:endParaRPr lang="en-US" sz="11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5644894"/>
            <a:ext cx="11480800" cy="13970"/>
          </a:xfrm>
          <a:custGeom>
            <a:avLst/>
            <a:gdLst/>
            <a:ahLst/>
            <a:cxnLst/>
            <a:rect l="l" t="t" r="r" b="b"/>
            <a:pathLst>
              <a:path w="11480800" h="13970">
                <a:moveTo>
                  <a:pt x="11480292" y="0"/>
                </a:moveTo>
                <a:lnTo>
                  <a:pt x="0" y="0"/>
                </a:lnTo>
                <a:lnTo>
                  <a:pt x="0" y="13717"/>
                </a:lnTo>
                <a:lnTo>
                  <a:pt x="11480292" y="13717"/>
                </a:lnTo>
                <a:lnTo>
                  <a:pt x="11480292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" y="1581911"/>
            <a:ext cx="11480800" cy="12700"/>
          </a:xfrm>
          <a:custGeom>
            <a:avLst/>
            <a:gdLst/>
            <a:ahLst/>
            <a:cxnLst/>
            <a:rect l="l" t="t" r="r" b="b"/>
            <a:pathLst>
              <a:path w="11480800" h="12700">
                <a:moveTo>
                  <a:pt x="11480292" y="0"/>
                </a:moveTo>
                <a:lnTo>
                  <a:pt x="0" y="0"/>
                </a:lnTo>
                <a:lnTo>
                  <a:pt x="0" y="12191"/>
                </a:lnTo>
                <a:lnTo>
                  <a:pt x="11480292" y="12191"/>
                </a:lnTo>
                <a:lnTo>
                  <a:pt x="11480292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972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60" dirty="0"/>
              <a:t>Reasons</a:t>
            </a:r>
            <a:r>
              <a:rPr spc="-90" dirty="0"/>
              <a:t> </a:t>
            </a:r>
            <a:r>
              <a:rPr dirty="0"/>
              <a:t>for</a:t>
            </a:r>
            <a:r>
              <a:rPr spc="-20" dirty="0"/>
              <a:t> </a:t>
            </a:r>
            <a:r>
              <a:rPr spc="-45" dirty="0"/>
              <a:t>Commission</a:t>
            </a:r>
            <a:r>
              <a:rPr spc="-8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spc="-70" dirty="0"/>
              <a:t>Cyber</a:t>
            </a:r>
            <a:r>
              <a:rPr spc="-110" dirty="0"/>
              <a:t> </a:t>
            </a:r>
            <a:r>
              <a:rPr spc="-10" dirty="0"/>
              <a:t>Crimes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55"/>
              </a:lnSpc>
            </a:pPr>
            <a:r>
              <a:rPr spc="-25" dirty="0"/>
              <a:t>61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95400" y="1636834"/>
            <a:ext cx="8686799" cy="3509293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2255" indent="-249554">
              <a:lnSpc>
                <a:spcPct val="100000"/>
              </a:lnSpc>
              <a:spcBef>
                <a:spcPts val="434"/>
              </a:spcBef>
              <a:buClr>
                <a:srgbClr val="CC9900"/>
              </a:buClr>
              <a:buSzPct val="62068"/>
              <a:buFont typeface="Times New Roman"/>
              <a:buChar char="■"/>
              <a:tabLst>
                <a:tab pos="262255" algn="l"/>
              </a:tabLst>
            </a:pPr>
            <a:r>
              <a:rPr sz="1450" spc="-10" dirty="0">
                <a:latin typeface="Tahoma"/>
                <a:cs typeface="Tahoma"/>
              </a:rPr>
              <a:t>Money:</a:t>
            </a:r>
            <a:endParaRPr sz="1450" dirty="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335"/>
              </a:spcBef>
              <a:buClr>
                <a:srgbClr val="3A802E"/>
              </a:buClr>
              <a:buSzPct val="60000"/>
              <a:buFont typeface="Segoe UI Symbol"/>
              <a:buChar char="❑"/>
              <a:tabLst>
                <a:tab pos="501650" algn="l"/>
              </a:tabLst>
            </a:pPr>
            <a:r>
              <a:rPr sz="1250" dirty="0">
                <a:latin typeface="Tahoma"/>
                <a:cs typeface="Tahoma"/>
              </a:rPr>
              <a:t>People</a:t>
            </a:r>
            <a:r>
              <a:rPr sz="1250" spc="12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are</a:t>
            </a:r>
            <a:r>
              <a:rPr sz="1250" spc="12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motivated</a:t>
            </a:r>
            <a:r>
              <a:rPr sz="1250" spc="12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towards</a:t>
            </a:r>
            <a:r>
              <a:rPr sz="1250" spc="15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committing</a:t>
            </a:r>
            <a:r>
              <a:rPr sz="1250" spc="12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cyber</a:t>
            </a:r>
            <a:r>
              <a:rPr sz="1250" spc="15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crime</a:t>
            </a:r>
            <a:r>
              <a:rPr sz="1250" spc="10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is</a:t>
            </a:r>
            <a:r>
              <a:rPr sz="1250" spc="114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to</a:t>
            </a:r>
            <a:r>
              <a:rPr sz="1250" spc="110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make</a:t>
            </a:r>
            <a:r>
              <a:rPr sz="1250" spc="1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quick</a:t>
            </a:r>
            <a:r>
              <a:rPr sz="1250" spc="1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and</a:t>
            </a:r>
            <a:r>
              <a:rPr sz="1250" spc="1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easy</a:t>
            </a:r>
            <a:r>
              <a:rPr sz="1250" spc="1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spc="-10" dirty="0">
                <a:solidFill>
                  <a:srgbClr val="FF0000"/>
                </a:solidFill>
                <a:latin typeface="Tahoma"/>
                <a:cs typeface="Tahoma"/>
              </a:rPr>
              <a:t>money</a:t>
            </a:r>
            <a:r>
              <a:rPr sz="1250" spc="-10" dirty="0">
                <a:latin typeface="Tahoma"/>
                <a:cs typeface="Tahoma"/>
              </a:rPr>
              <a:t>.</a:t>
            </a:r>
            <a:endParaRPr sz="1250" dirty="0">
              <a:latin typeface="Tahoma"/>
              <a:cs typeface="Tahoma"/>
            </a:endParaRPr>
          </a:p>
          <a:p>
            <a:pPr marL="262255" indent="-249554">
              <a:lnSpc>
                <a:spcPct val="100000"/>
              </a:lnSpc>
              <a:spcBef>
                <a:spcPts val="409"/>
              </a:spcBef>
              <a:buClr>
                <a:srgbClr val="CC9900"/>
              </a:buClr>
              <a:buSzPct val="62068"/>
              <a:buFont typeface="Times New Roman"/>
              <a:buChar char="■"/>
              <a:tabLst>
                <a:tab pos="262255" algn="l"/>
              </a:tabLst>
            </a:pPr>
            <a:r>
              <a:rPr sz="1450" spc="-10" dirty="0">
                <a:latin typeface="Tahoma"/>
                <a:cs typeface="Tahoma"/>
              </a:rPr>
              <a:t>Revenge:</a:t>
            </a:r>
            <a:endParaRPr sz="1450" dirty="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325"/>
              </a:spcBef>
              <a:buClr>
                <a:srgbClr val="3A802E"/>
              </a:buClr>
              <a:buSzPct val="60000"/>
              <a:buFont typeface="Segoe UI Symbol"/>
              <a:buChar char="❑"/>
              <a:tabLst>
                <a:tab pos="501650" algn="l"/>
              </a:tabLst>
            </a:pPr>
            <a:r>
              <a:rPr sz="1250" spc="10" dirty="0">
                <a:latin typeface="Tahoma"/>
                <a:cs typeface="Tahoma"/>
              </a:rPr>
              <a:t>Take</a:t>
            </a:r>
            <a:r>
              <a:rPr sz="1250" spc="110" dirty="0">
                <a:latin typeface="Tahoma"/>
                <a:cs typeface="Tahoma"/>
              </a:rPr>
              <a:t> </a:t>
            </a:r>
            <a:r>
              <a:rPr sz="1250" spc="10" dirty="0">
                <a:latin typeface="Tahoma"/>
                <a:cs typeface="Tahoma"/>
              </a:rPr>
              <a:t>revenge</a:t>
            </a:r>
            <a:r>
              <a:rPr sz="1250" spc="100" dirty="0">
                <a:latin typeface="Tahoma"/>
                <a:cs typeface="Tahoma"/>
              </a:rPr>
              <a:t> </a:t>
            </a:r>
            <a:r>
              <a:rPr sz="1250" spc="10" dirty="0">
                <a:latin typeface="Tahoma"/>
                <a:cs typeface="Tahoma"/>
              </a:rPr>
              <a:t>with</a:t>
            </a:r>
            <a:r>
              <a:rPr sz="1250" spc="90" dirty="0">
                <a:latin typeface="Tahoma"/>
                <a:cs typeface="Tahoma"/>
              </a:rPr>
              <a:t> </a:t>
            </a:r>
            <a:r>
              <a:rPr sz="1250" spc="10" dirty="0">
                <a:latin typeface="Tahoma"/>
                <a:cs typeface="Tahoma"/>
              </a:rPr>
              <a:t>other</a:t>
            </a:r>
            <a:r>
              <a:rPr sz="1250" spc="70" dirty="0">
                <a:latin typeface="Tahoma"/>
                <a:cs typeface="Tahoma"/>
              </a:rPr>
              <a:t> </a:t>
            </a:r>
            <a:r>
              <a:rPr sz="1250" spc="10" dirty="0">
                <a:latin typeface="Tahoma"/>
                <a:cs typeface="Tahoma"/>
              </a:rPr>
              <a:t>person/organization/society/caste</a:t>
            </a:r>
            <a:r>
              <a:rPr sz="1250" spc="90" dirty="0">
                <a:latin typeface="Tahoma"/>
                <a:cs typeface="Tahoma"/>
              </a:rPr>
              <a:t> </a:t>
            </a:r>
            <a:r>
              <a:rPr sz="1250" spc="10" dirty="0">
                <a:latin typeface="Tahoma"/>
                <a:cs typeface="Tahoma"/>
              </a:rPr>
              <a:t>or</a:t>
            </a:r>
            <a:r>
              <a:rPr sz="1250" spc="105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religion</a:t>
            </a:r>
            <a:endParaRPr sz="1250" dirty="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335"/>
              </a:spcBef>
              <a:buClr>
                <a:srgbClr val="3A802E"/>
              </a:buClr>
              <a:buSzPct val="60000"/>
              <a:buFont typeface="Segoe UI Symbol"/>
              <a:buChar char="❑"/>
              <a:tabLst>
                <a:tab pos="501650" algn="l"/>
              </a:tabLst>
            </a:pP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Defaming</a:t>
            </a:r>
            <a:r>
              <a:rPr sz="1250" spc="1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its</a:t>
            </a:r>
            <a:r>
              <a:rPr sz="1250" spc="1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reputation</a:t>
            </a:r>
            <a:r>
              <a:rPr sz="1250" spc="1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or</a:t>
            </a:r>
            <a:r>
              <a:rPr sz="1250" spc="13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bringing</a:t>
            </a:r>
            <a:r>
              <a:rPr sz="1250" spc="18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economical</a:t>
            </a:r>
            <a:r>
              <a:rPr sz="1250" spc="13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or</a:t>
            </a:r>
            <a:r>
              <a:rPr sz="1250" spc="16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physical</a:t>
            </a:r>
            <a:r>
              <a:rPr sz="1250" spc="105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loss.</a:t>
            </a:r>
            <a:endParaRPr sz="1250" dirty="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445"/>
              </a:spcBef>
              <a:buClr>
                <a:srgbClr val="3A802E"/>
              </a:buClr>
              <a:buSzPct val="60000"/>
              <a:buFont typeface="Segoe UI Symbol"/>
              <a:buChar char="❑"/>
              <a:tabLst>
                <a:tab pos="501650" algn="l"/>
              </a:tabLst>
            </a:pPr>
            <a:r>
              <a:rPr sz="1250" dirty="0">
                <a:latin typeface="Tahoma"/>
                <a:cs typeface="Tahoma"/>
              </a:rPr>
              <a:t>This</a:t>
            </a:r>
            <a:r>
              <a:rPr sz="1250" spc="11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comes</a:t>
            </a:r>
            <a:r>
              <a:rPr sz="1250" spc="12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under</a:t>
            </a:r>
            <a:r>
              <a:rPr sz="1250" spc="10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the</a:t>
            </a:r>
            <a:r>
              <a:rPr sz="1250" spc="10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category</a:t>
            </a:r>
            <a:r>
              <a:rPr sz="1250" spc="14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of</a:t>
            </a:r>
            <a:r>
              <a:rPr sz="1250" spc="105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cyber</a:t>
            </a:r>
            <a:r>
              <a:rPr sz="1250" spc="1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spc="-10" dirty="0">
                <a:solidFill>
                  <a:srgbClr val="FF0000"/>
                </a:solidFill>
                <a:latin typeface="Tahoma"/>
                <a:cs typeface="Tahoma"/>
              </a:rPr>
              <a:t>terrorism</a:t>
            </a:r>
            <a:r>
              <a:rPr sz="1250" spc="-10" dirty="0">
                <a:latin typeface="Tahoma"/>
                <a:cs typeface="Tahoma"/>
              </a:rPr>
              <a:t>.</a:t>
            </a:r>
            <a:endParaRPr sz="1250" dirty="0">
              <a:latin typeface="Tahoma"/>
              <a:cs typeface="Tahoma"/>
            </a:endParaRPr>
          </a:p>
          <a:p>
            <a:pPr marL="262255" indent="-249554">
              <a:lnSpc>
                <a:spcPct val="100000"/>
              </a:lnSpc>
              <a:spcBef>
                <a:spcPts val="409"/>
              </a:spcBef>
              <a:buClr>
                <a:srgbClr val="CC9900"/>
              </a:buClr>
              <a:buSzPct val="62068"/>
              <a:buFont typeface="Times New Roman"/>
              <a:buChar char="■"/>
              <a:tabLst>
                <a:tab pos="262255" algn="l"/>
              </a:tabLst>
            </a:pPr>
            <a:r>
              <a:rPr sz="1450" spc="-20" dirty="0">
                <a:latin typeface="Tahoma"/>
                <a:cs typeface="Tahoma"/>
              </a:rPr>
              <a:t>Fun:</a:t>
            </a:r>
            <a:endParaRPr sz="1450" dirty="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320"/>
              </a:spcBef>
              <a:buClr>
                <a:srgbClr val="3A802E"/>
              </a:buClr>
              <a:buSzPct val="60000"/>
              <a:buFont typeface="Segoe UI Symbol"/>
              <a:buChar char="❑"/>
              <a:tabLst>
                <a:tab pos="501650" algn="l"/>
              </a:tabLst>
            </a:pPr>
            <a:r>
              <a:rPr sz="1250" dirty="0">
                <a:latin typeface="Tahoma"/>
                <a:cs typeface="Tahoma"/>
              </a:rPr>
              <a:t>The</a:t>
            </a:r>
            <a:r>
              <a:rPr sz="1250" spc="10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amateur</a:t>
            </a:r>
            <a:r>
              <a:rPr sz="1250" spc="8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do</a:t>
            </a:r>
            <a:r>
              <a:rPr sz="1250" spc="12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cyber</a:t>
            </a:r>
            <a:r>
              <a:rPr sz="1250" spc="140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crime</a:t>
            </a:r>
            <a:r>
              <a:rPr sz="1250" spc="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for</a:t>
            </a:r>
            <a:r>
              <a:rPr sz="1250" spc="11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spc="-20" dirty="0">
                <a:solidFill>
                  <a:srgbClr val="FF0000"/>
                </a:solidFill>
                <a:latin typeface="Tahoma"/>
                <a:cs typeface="Tahoma"/>
              </a:rPr>
              <a:t>fun</a:t>
            </a:r>
            <a:r>
              <a:rPr sz="1250" spc="-20" dirty="0">
                <a:latin typeface="Tahoma"/>
                <a:cs typeface="Tahoma"/>
              </a:rPr>
              <a:t>.</a:t>
            </a:r>
            <a:endParaRPr sz="1250" dirty="0">
              <a:latin typeface="Tahoma"/>
              <a:cs typeface="Tahoma"/>
            </a:endParaRPr>
          </a:p>
          <a:p>
            <a:pPr marL="262255" indent="-249554">
              <a:lnSpc>
                <a:spcPct val="100000"/>
              </a:lnSpc>
              <a:spcBef>
                <a:spcPts val="409"/>
              </a:spcBef>
              <a:buClr>
                <a:srgbClr val="CC9900"/>
              </a:buClr>
              <a:buSzPct val="62068"/>
              <a:buFont typeface="Times New Roman"/>
              <a:buChar char="■"/>
              <a:tabLst>
                <a:tab pos="262255" algn="l"/>
              </a:tabLst>
            </a:pPr>
            <a:r>
              <a:rPr sz="1450" spc="-10" dirty="0">
                <a:latin typeface="Tahoma"/>
                <a:cs typeface="Tahoma"/>
              </a:rPr>
              <a:t>Recognition:</a:t>
            </a:r>
            <a:endParaRPr sz="1450" dirty="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335"/>
              </a:spcBef>
              <a:buClr>
                <a:srgbClr val="3A802E"/>
              </a:buClr>
              <a:buSzPct val="60000"/>
              <a:buFont typeface="Segoe UI Symbol"/>
              <a:buChar char="❑"/>
              <a:tabLst>
                <a:tab pos="501650" algn="l"/>
              </a:tabLst>
            </a:pPr>
            <a:r>
              <a:rPr sz="1250" dirty="0">
                <a:latin typeface="Tahoma"/>
                <a:cs typeface="Tahoma"/>
              </a:rPr>
              <a:t>It</a:t>
            </a:r>
            <a:r>
              <a:rPr sz="1250" spc="10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is</a:t>
            </a:r>
            <a:r>
              <a:rPr sz="1250" spc="11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considered</a:t>
            </a:r>
            <a:r>
              <a:rPr sz="1250" spc="105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to</a:t>
            </a:r>
            <a:r>
              <a:rPr sz="1250" spc="1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be</a:t>
            </a:r>
            <a:r>
              <a:rPr sz="1250" spc="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pride</a:t>
            </a:r>
            <a:r>
              <a:rPr sz="1250" spc="1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if</a:t>
            </a:r>
            <a:r>
              <a:rPr sz="1250" spc="9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someone</a:t>
            </a:r>
            <a:r>
              <a:rPr sz="1250" spc="16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hack</a:t>
            </a:r>
            <a:r>
              <a:rPr sz="1250" spc="9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the</a:t>
            </a:r>
            <a:r>
              <a:rPr sz="1250" spc="9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highly</a:t>
            </a:r>
            <a:r>
              <a:rPr sz="1250" spc="8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secured</a:t>
            </a:r>
            <a:r>
              <a:rPr sz="1250" spc="130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networks</a:t>
            </a:r>
            <a:endParaRPr sz="1250" dirty="0">
              <a:latin typeface="Tahoma"/>
              <a:cs typeface="Tahoma"/>
            </a:endParaRPr>
          </a:p>
          <a:p>
            <a:pPr marL="262255" indent="-249554">
              <a:lnSpc>
                <a:spcPct val="100000"/>
              </a:lnSpc>
              <a:spcBef>
                <a:spcPts val="415"/>
              </a:spcBef>
              <a:buClr>
                <a:srgbClr val="CC9900"/>
              </a:buClr>
              <a:buSzPct val="62068"/>
              <a:buFont typeface="Times New Roman"/>
              <a:buChar char="■"/>
              <a:tabLst>
                <a:tab pos="262255" algn="l"/>
              </a:tabLst>
            </a:pPr>
            <a:r>
              <a:rPr sz="1450" spc="-10" dirty="0">
                <a:latin typeface="Tahoma"/>
                <a:cs typeface="Tahoma"/>
              </a:rPr>
              <a:t>Anonymity:</a:t>
            </a:r>
            <a:endParaRPr sz="1450" dirty="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330"/>
              </a:spcBef>
              <a:buClr>
                <a:srgbClr val="3A802E"/>
              </a:buClr>
              <a:buSzPct val="60000"/>
              <a:buFont typeface="Segoe UI Symbol"/>
              <a:buChar char="❑"/>
              <a:tabLst>
                <a:tab pos="501650" algn="l"/>
              </a:tabLst>
            </a:pP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Anonymity</a:t>
            </a:r>
            <a:r>
              <a:rPr sz="1250" spc="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that</a:t>
            </a:r>
            <a:r>
              <a:rPr sz="1250" spc="11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a</a:t>
            </a:r>
            <a:r>
              <a:rPr sz="1250" spc="13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cyber</a:t>
            </a:r>
            <a:r>
              <a:rPr sz="1250" spc="14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space</a:t>
            </a:r>
            <a:r>
              <a:rPr sz="1250" spc="13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provide</a:t>
            </a:r>
            <a:r>
              <a:rPr sz="1250" spc="155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motivates</a:t>
            </a:r>
            <a:r>
              <a:rPr sz="1250" spc="11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the</a:t>
            </a:r>
            <a:r>
              <a:rPr sz="1250" spc="114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person</a:t>
            </a:r>
            <a:r>
              <a:rPr sz="1250" spc="15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to</a:t>
            </a:r>
            <a:r>
              <a:rPr sz="1250" spc="95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commit</a:t>
            </a:r>
            <a:r>
              <a:rPr sz="1250" spc="1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cyber</a:t>
            </a:r>
            <a:r>
              <a:rPr sz="1250" spc="155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crime</a:t>
            </a:r>
            <a:endParaRPr sz="1250" dirty="0">
              <a:latin typeface="Tahoma"/>
              <a:cs typeface="Tahoma"/>
            </a:endParaRPr>
          </a:p>
          <a:p>
            <a:pPr marL="262255" indent="-249554">
              <a:lnSpc>
                <a:spcPct val="100000"/>
              </a:lnSpc>
              <a:spcBef>
                <a:spcPts val="414"/>
              </a:spcBef>
              <a:buClr>
                <a:srgbClr val="CC9900"/>
              </a:buClr>
              <a:buSzPct val="62068"/>
              <a:buFont typeface="Times New Roman"/>
              <a:buChar char="■"/>
              <a:tabLst>
                <a:tab pos="262255" algn="l"/>
              </a:tabLst>
            </a:pPr>
            <a:r>
              <a:rPr sz="1450" spc="-10" dirty="0">
                <a:latin typeface="Tahoma"/>
                <a:cs typeface="Tahoma"/>
              </a:rPr>
              <a:t>Cyber</a:t>
            </a:r>
            <a:r>
              <a:rPr sz="1450" spc="-7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Espionage:</a:t>
            </a:r>
            <a:endParaRPr sz="1450" dirty="0">
              <a:latin typeface="Tahoma"/>
              <a:cs typeface="Tahoma"/>
            </a:endParaRPr>
          </a:p>
          <a:p>
            <a:pPr marL="501650" marR="367030" lvl="1" indent="-239395">
              <a:lnSpc>
                <a:spcPct val="105600"/>
              </a:lnSpc>
              <a:spcBef>
                <a:spcPts val="160"/>
              </a:spcBef>
              <a:buClr>
                <a:srgbClr val="3A802E"/>
              </a:buClr>
              <a:buSzPct val="60000"/>
              <a:buFont typeface="Segoe UI Symbol"/>
              <a:buChar char="❑"/>
              <a:tabLst>
                <a:tab pos="501650" algn="l"/>
              </a:tabLst>
            </a:pPr>
            <a:r>
              <a:rPr sz="1250" dirty="0">
                <a:latin typeface="Tahoma"/>
                <a:cs typeface="Tahoma"/>
              </a:rPr>
              <a:t>At</a:t>
            </a:r>
            <a:r>
              <a:rPr sz="1250" spc="9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times</a:t>
            </a:r>
            <a:r>
              <a:rPr sz="1250" spc="10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the</a:t>
            </a:r>
            <a:r>
              <a:rPr sz="1250" spc="70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government</a:t>
            </a:r>
            <a:r>
              <a:rPr sz="1250" spc="1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itself</a:t>
            </a:r>
            <a:r>
              <a:rPr sz="1250" spc="1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is</a:t>
            </a:r>
            <a:r>
              <a:rPr sz="1250" spc="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involved</a:t>
            </a:r>
            <a:r>
              <a:rPr sz="1250" spc="1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in</a:t>
            </a:r>
            <a:r>
              <a:rPr sz="1250" spc="9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cyber</a:t>
            </a:r>
            <a:r>
              <a:rPr sz="1250" spc="13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trespassing</a:t>
            </a:r>
            <a:r>
              <a:rPr sz="1250" spc="6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to</a:t>
            </a:r>
            <a:r>
              <a:rPr sz="1250" spc="10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keep</a:t>
            </a:r>
            <a:r>
              <a:rPr sz="1250" spc="13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eye</a:t>
            </a:r>
            <a:r>
              <a:rPr sz="1250" spc="11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on</a:t>
            </a:r>
            <a:r>
              <a:rPr sz="1250" spc="100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other person/network/country</a:t>
            </a:r>
            <a:endParaRPr sz="12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5644894"/>
            <a:ext cx="11480800" cy="13970"/>
          </a:xfrm>
          <a:custGeom>
            <a:avLst/>
            <a:gdLst/>
            <a:ahLst/>
            <a:cxnLst/>
            <a:rect l="l" t="t" r="r" b="b"/>
            <a:pathLst>
              <a:path w="11480800" h="13970">
                <a:moveTo>
                  <a:pt x="11480292" y="0"/>
                </a:moveTo>
                <a:lnTo>
                  <a:pt x="0" y="0"/>
                </a:lnTo>
                <a:lnTo>
                  <a:pt x="0" y="13717"/>
                </a:lnTo>
                <a:lnTo>
                  <a:pt x="11480292" y="13717"/>
                </a:lnTo>
                <a:lnTo>
                  <a:pt x="11480292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" y="1581911"/>
            <a:ext cx="11480800" cy="12700"/>
          </a:xfrm>
          <a:custGeom>
            <a:avLst/>
            <a:gdLst/>
            <a:ahLst/>
            <a:cxnLst/>
            <a:rect l="l" t="t" r="r" b="b"/>
            <a:pathLst>
              <a:path w="11480800" h="12700">
                <a:moveTo>
                  <a:pt x="11480292" y="0"/>
                </a:moveTo>
                <a:lnTo>
                  <a:pt x="0" y="0"/>
                </a:lnTo>
                <a:lnTo>
                  <a:pt x="0" y="12191"/>
                </a:lnTo>
                <a:lnTo>
                  <a:pt x="11480292" y="12191"/>
                </a:lnTo>
                <a:lnTo>
                  <a:pt x="11480292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972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10" dirty="0"/>
              <a:t>Kinds</a:t>
            </a:r>
            <a:r>
              <a:rPr spc="-12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70" dirty="0"/>
              <a:t>Cyber</a:t>
            </a:r>
            <a:r>
              <a:rPr spc="-160" dirty="0"/>
              <a:t> </a:t>
            </a:r>
            <a:r>
              <a:rPr spc="-30" dirty="0"/>
              <a:t>Crimes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55"/>
              </a:lnSpc>
            </a:pPr>
            <a:r>
              <a:rPr spc="-25" dirty="0"/>
              <a:t>62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6242" y="2487548"/>
            <a:ext cx="96520" cy="1663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-50" dirty="0">
                <a:solidFill>
                  <a:srgbClr val="CC9900"/>
                </a:solidFill>
                <a:latin typeface="Times New Roman"/>
                <a:cs typeface="Times New Roman"/>
              </a:rPr>
              <a:t>■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34717" y="1636834"/>
            <a:ext cx="7884795" cy="39668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2255" indent="-249554">
              <a:lnSpc>
                <a:spcPct val="100000"/>
              </a:lnSpc>
              <a:spcBef>
                <a:spcPts val="434"/>
              </a:spcBef>
              <a:buClr>
                <a:srgbClr val="CC9900"/>
              </a:buClr>
              <a:buSzPct val="62068"/>
              <a:buFont typeface="Times New Roman"/>
              <a:buChar char="■"/>
              <a:tabLst>
                <a:tab pos="262255" algn="l"/>
              </a:tabLst>
            </a:pPr>
            <a:r>
              <a:rPr sz="1450" dirty="0">
                <a:latin typeface="Tahoma"/>
                <a:cs typeface="Tahoma"/>
              </a:rPr>
              <a:t>Cyber</a:t>
            </a:r>
            <a:r>
              <a:rPr sz="1450" spc="-10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Stalking</a:t>
            </a:r>
            <a:endParaRPr sz="1450" dirty="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335"/>
              </a:spcBef>
              <a:buClr>
                <a:srgbClr val="3A802E"/>
              </a:buClr>
              <a:buSzPct val="60000"/>
              <a:buFont typeface="Segoe UI Symbol"/>
              <a:buChar char="❑"/>
              <a:tabLst>
                <a:tab pos="501650" algn="l"/>
              </a:tabLst>
            </a:pPr>
            <a:r>
              <a:rPr sz="1250" dirty="0">
                <a:latin typeface="Tahoma"/>
                <a:cs typeface="Tahoma"/>
              </a:rPr>
              <a:t>Stalking,</a:t>
            </a:r>
            <a:r>
              <a:rPr sz="1250" spc="110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harassing</a:t>
            </a:r>
            <a:r>
              <a:rPr sz="1250" dirty="0">
                <a:latin typeface="Tahoma"/>
                <a:cs typeface="Tahoma"/>
              </a:rPr>
              <a:t>,</a:t>
            </a:r>
            <a:r>
              <a:rPr sz="1250" spc="125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threatening</a:t>
            </a:r>
            <a:r>
              <a:rPr sz="1250" spc="1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someone,</a:t>
            </a:r>
            <a:r>
              <a:rPr sz="1250" spc="21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or</a:t>
            </a:r>
            <a:r>
              <a:rPr sz="1250" spc="165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defame</a:t>
            </a:r>
            <a:r>
              <a:rPr sz="1250" spc="2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a</a:t>
            </a:r>
            <a:r>
              <a:rPr sz="1250" spc="165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person</a:t>
            </a:r>
            <a:endParaRPr sz="1250" dirty="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335"/>
              </a:spcBef>
              <a:buClr>
                <a:srgbClr val="3A802E"/>
              </a:buClr>
              <a:buSzPct val="60000"/>
              <a:buFont typeface="Segoe UI Symbol"/>
              <a:buChar char="❑"/>
              <a:tabLst>
                <a:tab pos="501650" algn="l"/>
              </a:tabLst>
            </a:pPr>
            <a:r>
              <a:rPr sz="1250" dirty="0">
                <a:latin typeface="Tahoma"/>
                <a:cs typeface="Tahoma"/>
              </a:rPr>
              <a:t>The</a:t>
            </a:r>
            <a:r>
              <a:rPr sz="1250" spc="18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behavior</a:t>
            </a:r>
            <a:r>
              <a:rPr sz="1250" spc="18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includes</a:t>
            </a:r>
            <a:r>
              <a:rPr sz="1250" spc="140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false</a:t>
            </a:r>
            <a:r>
              <a:rPr sz="1250" spc="1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accusations,</a:t>
            </a:r>
            <a:r>
              <a:rPr sz="1250" spc="1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threats,</a:t>
            </a:r>
            <a:r>
              <a:rPr sz="1250" spc="1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sexual</a:t>
            </a:r>
            <a:r>
              <a:rPr sz="1250" spc="1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exploitation</a:t>
            </a:r>
            <a:r>
              <a:rPr sz="1250" spc="1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to</a:t>
            </a:r>
            <a:r>
              <a:rPr sz="1250" spc="17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minors,</a:t>
            </a:r>
            <a:r>
              <a:rPr sz="1250" spc="16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monitoring,</a:t>
            </a:r>
            <a:r>
              <a:rPr sz="1250" spc="155" dirty="0">
                <a:latin typeface="Tahoma"/>
                <a:cs typeface="Tahoma"/>
              </a:rPr>
              <a:t> </a:t>
            </a:r>
            <a:r>
              <a:rPr sz="1250" spc="-20" dirty="0">
                <a:latin typeface="Tahoma"/>
                <a:cs typeface="Tahoma"/>
              </a:rPr>
              <a:t>etc.</a:t>
            </a:r>
            <a:endParaRPr sz="1250" dirty="0">
              <a:latin typeface="Tahoma"/>
              <a:cs typeface="Tahoma"/>
            </a:endParaRPr>
          </a:p>
          <a:p>
            <a:pPr marL="262255">
              <a:lnSpc>
                <a:spcPct val="100000"/>
              </a:lnSpc>
              <a:spcBef>
                <a:spcPts val="400"/>
              </a:spcBef>
            </a:pPr>
            <a:r>
              <a:rPr sz="1450" dirty="0">
                <a:latin typeface="Tahoma"/>
                <a:cs typeface="Tahoma"/>
              </a:rPr>
              <a:t>Child</a:t>
            </a:r>
            <a:r>
              <a:rPr sz="1450" spc="-9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Pornography</a:t>
            </a:r>
            <a:endParaRPr sz="1450" dirty="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335"/>
              </a:spcBef>
              <a:buClr>
                <a:srgbClr val="3A802E"/>
              </a:buClr>
              <a:buSzPct val="60000"/>
              <a:buFont typeface="Segoe UI Symbol"/>
              <a:buChar char="❑"/>
              <a:tabLst>
                <a:tab pos="501650" algn="l"/>
              </a:tabLst>
            </a:pPr>
            <a:r>
              <a:rPr sz="1250" dirty="0">
                <a:latin typeface="Tahoma"/>
                <a:cs typeface="Tahoma"/>
              </a:rPr>
              <a:t>Possessing</a:t>
            </a:r>
            <a:r>
              <a:rPr sz="1250" spc="100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image</a:t>
            </a:r>
            <a:r>
              <a:rPr sz="1250" spc="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or</a:t>
            </a:r>
            <a:r>
              <a:rPr sz="1250" spc="1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video</a:t>
            </a:r>
            <a:r>
              <a:rPr sz="1250" spc="1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r>
              <a:rPr sz="1250" spc="1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1250" spc="1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minor</a:t>
            </a:r>
            <a:r>
              <a:rPr sz="1250" spc="1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(under</a:t>
            </a:r>
            <a:r>
              <a:rPr sz="1250" spc="114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18),</a:t>
            </a:r>
            <a:r>
              <a:rPr sz="1250" spc="14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engaged</a:t>
            </a:r>
            <a:r>
              <a:rPr sz="1250" spc="15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in</a:t>
            </a:r>
            <a:r>
              <a:rPr sz="1250" spc="9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sexual</a:t>
            </a:r>
            <a:r>
              <a:rPr sz="1250" spc="114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conduct.</a:t>
            </a:r>
            <a:endParaRPr sz="1250" dirty="0">
              <a:latin typeface="Tahoma"/>
              <a:cs typeface="Tahoma"/>
            </a:endParaRPr>
          </a:p>
          <a:p>
            <a:pPr marL="320040" indent="-307340">
              <a:lnSpc>
                <a:spcPct val="100000"/>
              </a:lnSpc>
              <a:spcBef>
                <a:spcPts val="409"/>
              </a:spcBef>
              <a:buClr>
                <a:srgbClr val="CC9900"/>
              </a:buClr>
              <a:buSzPct val="62068"/>
              <a:buFont typeface="Times New Roman"/>
              <a:buChar char="■"/>
              <a:tabLst>
                <a:tab pos="320040" algn="l"/>
              </a:tabLst>
            </a:pPr>
            <a:r>
              <a:rPr sz="1450" spc="-10" dirty="0">
                <a:latin typeface="Tahoma"/>
                <a:cs typeface="Tahoma"/>
              </a:rPr>
              <a:t>Forgery</a:t>
            </a:r>
            <a:r>
              <a:rPr sz="1450" spc="-7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and</a:t>
            </a:r>
            <a:r>
              <a:rPr sz="1450" spc="-5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Counterfeiting</a:t>
            </a:r>
            <a:endParaRPr sz="1450" dirty="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334"/>
              </a:spcBef>
              <a:buClr>
                <a:srgbClr val="3A802E"/>
              </a:buClr>
              <a:buSzPct val="60000"/>
              <a:buFont typeface="Segoe UI Symbol"/>
              <a:buChar char="❑"/>
              <a:tabLst>
                <a:tab pos="501650" algn="l"/>
              </a:tabLst>
            </a:pP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Produce</a:t>
            </a:r>
            <a:r>
              <a:rPr sz="1250" spc="1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counterfeit</a:t>
            </a:r>
            <a:r>
              <a:rPr sz="1250" spc="1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which</a:t>
            </a:r>
            <a:r>
              <a:rPr sz="1250" spc="14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matches</a:t>
            </a:r>
            <a:r>
              <a:rPr sz="1250" spc="16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the</a:t>
            </a:r>
            <a:r>
              <a:rPr sz="1250" spc="16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original</a:t>
            </a:r>
            <a:r>
              <a:rPr sz="1250" spc="140" dirty="0">
                <a:latin typeface="Tahoma"/>
                <a:cs typeface="Tahoma"/>
              </a:rPr>
              <a:t> </a:t>
            </a:r>
            <a:r>
              <a:rPr sz="1250" spc="-10" dirty="0">
                <a:solidFill>
                  <a:srgbClr val="FF0000"/>
                </a:solidFill>
                <a:latin typeface="Tahoma"/>
                <a:cs typeface="Tahoma"/>
              </a:rPr>
              <a:t>document</a:t>
            </a:r>
            <a:endParaRPr sz="1250" dirty="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430"/>
              </a:spcBef>
              <a:buClr>
                <a:srgbClr val="3A802E"/>
              </a:buClr>
              <a:buSzPct val="60000"/>
              <a:buFont typeface="Segoe UI Symbol"/>
              <a:buChar char="❑"/>
              <a:tabLst>
                <a:tab pos="501650" algn="l"/>
              </a:tabLst>
            </a:pP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Not</a:t>
            </a:r>
            <a:r>
              <a:rPr sz="1250" spc="1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possible</a:t>
            </a:r>
            <a:r>
              <a:rPr sz="1250" spc="12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to</a:t>
            </a:r>
            <a:r>
              <a:rPr sz="1250" spc="11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judge</a:t>
            </a:r>
            <a:r>
              <a:rPr sz="1250" spc="9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the</a:t>
            </a:r>
            <a:r>
              <a:rPr sz="1250" spc="120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authenticity</a:t>
            </a:r>
            <a:r>
              <a:rPr sz="1250" spc="114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of</a:t>
            </a:r>
            <a:r>
              <a:rPr sz="1250" spc="12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the</a:t>
            </a:r>
            <a:r>
              <a:rPr sz="1250" spc="114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document</a:t>
            </a:r>
            <a:endParaRPr sz="1250" dirty="0">
              <a:latin typeface="Tahoma"/>
              <a:cs typeface="Tahoma"/>
            </a:endParaRPr>
          </a:p>
          <a:p>
            <a:pPr marL="320040" indent="-307340">
              <a:lnSpc>
                <a:spcPct val="100000"/>
              </a:lnSpc>
              <a:spcBef>
                <a:spcPts val="409"/>
              </a:spcBef>
              <a:buClr>
                <a:srgbClr val="CC9900"/>
              </a:buClr>
              <a:buSzPct val="62068"/>
              <a:buFont typeface="Times New Roman"/>
              <a:buChar char="■"/>
              <a:tabLst>
                <a:tab pos="320040" algn="l"/>
              </a:tabLst>
            </a:pPr>
            <a:r>
              <a:rPr sz="1450" dirty="0">
                <a:latin typeface="Tahoma"/>
                <a:cs typeface="Tahoma"/>
              </a:rPr>
              <a:t>Software</a:t>
            </a:r>
            <a:r>
              <a:rPr sz="1450" spc="-7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Piracy</a:t>
            </a:r>
            <a:r>
              <a:rPr sz="1450" spc="-5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and</a:t>
            </a:r>
            <a:r>
              <a:rPr sz="1450" spc="-4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Crime</a:t>
            </a:r>
            <a:r>
              <a:rPr sz="1450" spc="-6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related</a:t>
            </a:r>
            <a:r>
              <a:rPr sz="1450" spc="-6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to</a:t>
            </a:r>
            <a:r>
              <a:rPr sz="1450" spc="-5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IPRs</a:t>
            </a:r>
            <a:r>
              <a:rPr sz="1450" spc="-10" dirty="0" smtClean="0">
                <a:latin typeface="Tahoma"/>
                <a:cs typeface="Tahoma"/>
              </a:rPr>
              <a:t>:</a:t>
            </a:r>
            <a:r>
              <a:rPr lang="en-US" sz="1450" spc="-10" dirty="0" smtClean="0">
                <a:latin typeface="Tahoma"/>
                <a:cs typeface="Tahoma"/>
              </a:rPr>
              <a:t> (</a:t>
            </a:r>
            <a:r>
              <a:rPr lang="en-US" sz="1600" dirty="0" smtClean="0"/>
              <a:t>Intellectual Property Rights)</a:t>
            </a:r>
            <a:endParaRPr sz="1450" dirty="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335"/>
              </a:spcBef>
              <a:buClr>
                <a:srgbClr val="3A802E"/>
              </a:buClr>
              <a:buSzPct val="60000"/>
              <a:buFont typeface="Segoe UI Symbol"/>
              <a:buChar char="❑"/>
              <a:tabLst>
                <a:tab pos="501650" algn="l"/>
              </a:tabLst>
            </a:pP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An</a:t>
            </a:r>
            <a:r>
              <a:rPr sz="1250" spc="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illegal</a:t>
            </a:r>
            <a:r>
              <a:rPr sz="1250" spc="18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reproduction</a:t>
            </a:r>
            <a:r>
              <a:rPr sz="1250" spc="1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and</a:t>
            </a:r>
            <a:r>
              <a:rPr sz="1250" spc="1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spc="-10" dirty="0">
                <a:solidFill>
                  <a:srgbClr val="FF0000"/>
                </a:solidFill>
                <a:latin typeface="Tahoma"/>
                <a:cs typeface="Tahoma"/>
              </a:rPr>
              <a:t>distribution</a:t>
            </a:r>
            <a:endParaRPr sz="1250" dirty="0">
              <a:latin typeface="Tahoma"/>
              <a:cs typeface="Tahoma"/>
            </a:endParaRPr>
          </a:p>
          <a:p>
            <a:pPr marL="320040" indent="-307340">
              <a:lnSpc>
                <a:spcPct val="100000"/>
              </a:lnSpc>
              <a:spcBef>
                <a:spcPts val="415"/>
              </a:spcBef>
              <a:buClr>
                <a:srgbClr val="CC9900"/>
              </a:buClr>
              <a:buSzPct val="62068"/>
              <a:buFont typeface="Times New Roman"/>
              <a:buChar char="■"/>
              <a:tabLst>
                <a:tab pos="320040" algn="l"/>
              </a:tabLst>
            </a:pPr>
            <a:r>
              <a:rPr sz="1450" dirty="0">
                <a:latin typeface="Tahoma"/>
                <a:cs typeface="Tahoma"/>
              </a:rPr>
              <a:t>Cyber</a:t>
            </a:r>
            <a:r>
              <a:rPr sz="1450" spc="-10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Terrorism</a:t>
            </a:r>
            <a:endParaRPr sz="1450" dirty="0">
              <a:latin typeface="Tahoma"/>
              <a:cs typeface="Tahoma"/>
            </a:endParaRPr>
          </a:p>
          <a:p>
            <a:pPr marL="501650" marR="5080" lvl="1" indent="-239395">
              <a:lnSpc>
                <a:spcPct val="104000"/>
              </a:lnSpc>
              <a:spcBef>
                <a:spcPts val="175"/>
              </a:spcBef>
              <a:buClr>
                <a:srgbClr val="3A802E"/>
              </a:buClr>
              <a:buSzPct val="60000"/>
              <a:buFont typeface="Segoe UI Symbol"/>
              <a:buChar char="❑"/>
              <a:tabLst>
                <a:tab pos="501650" algn="l"/>
              </a:tabLst>
            </a:pPr>
            <a:r>
              <a:rPr sz="1250" dirty="0">
                <a:latin typeface="Tahoma"/>
                <a:cs typeface="Tahoma"/>
              </a:rPr>
              <a:t>Use</a:t>
            </a:r>
            <a:r>
              <a:rPr sz="1250" spc="14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of</a:t>
            </a:r>
            <a:r>
              <a:rPr sz="1250" spc="12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computer</a:t>
            </a:r>
            <a:r>
              <a:rPr sz="1250" spc="15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resources</a:t>
            </a:r>
            <a:r>
              <a:rPr sz="1250" spc="7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to</a:t>
            </a:r>
            <a:r>
              <a:rPr sz="1250" spc="135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intimidate</a:t>
            </a:r>
            <a:r>
              <a:rPr sz="1250" spc="1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or</a:t>
            </a:r>
            <a:r>
              <a:rPr sz="1250" spc="1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force</a:t>
            </a:r>
            <a:r>
              <a:rPr sz="1250" spc="1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government,</a:t>
            </a:r>
            <a:r>
              <a:rPr sz="1250" spc="1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250" spc="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civilian</a:t>
            </a:r>
            <a:r>
              <a:rPr sz="1250" spc="1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population</a:t>
            </a:r>
            <a:r>
              <a:rPr sz="1250" spc="1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or</a:t>
            </a:r>
            <a:r>
              <a:rPr sz="1250" spc="14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any</a:t>
            </a:r>
            <a:r>
              <a:rPr sz="1250" spc="150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segment </a:t>
            </a:r>
            <a:r>
              <a:rPr sz="1250" dirty="0">
                <a:latin typeface="Tahoma"/>
                <a:cs typeface="Tahoma"/>
              </a:rPr>
              <a:t>thereof</a:t>
            </a:r>
            <a:r>
              <a:rPr sz="1250" spc="10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in</a:t>
            </a:r>
            <a:r>
              <a:rPr sz="1250" spc="10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furtherance</a:t>
            </a:r>
            <a:r>
              <a:rPr sz="1250" spc="7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of</a:t>
            </a:r>
            <a:r>
              <a:rPr sz="1250" spc="12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political</a:t>
            </a:r>
            <a:r>
              <a:rPr sz="1250" spc="14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or</a:t>
            </a:r>
            <a:r>
              <a:rPr sz="1250" spc="15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social</a:t>
            </a:r>
            <a:r>
              <a:rPr sz="1250" spc="85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objectives</a:t>
            </a:r>
            <a:endParaRPr sz="1250" dirty="0">
              <a:latin typeface="Tahoma"/>
              <a:cs typeface="Tahoma"/>
            </a:endParaRPr>
          </a:p>
          <a:p>
            <a:pPr marL="262255" indent="-249554">
              <a:lnSpc>
                <a:spcPct val="100000"/>
              </a:lnSpc>
              <a:spcBef>
                <a:spcPts val="545"/>
              </a:spcBef>
              <a:buClr>
                <a:srgbClr val="CC9900"/>
              </a:buClr>
              <a:buSzPct val="62068"/>
              <a:buFont typeface="Times New Roman"/>
              <a:buChar char="■"/>
              <a:tabLst>
                <a:tab pos="262255" algn="l"/>
              </a:tabLst>
            </a:pPr>
            <a:r>
              <a:rPr sz="1450" spc="-10" dirty="0">
                <a:latin typeface="Tahoma"/>
                <a:cs typeface="Tahoma"/>
              </a:rPr>
              <a:t>Phishing</a:t>
            </a:r>
            <a:endParaRPr sz="1450" dirty="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330"/>
              </a:spcBef>
              <a:buClr>
                <a:srgbClr val="3A802E"/>
              </a:buClr>
              <a:buSzPct val="60000"/>
              <a:buFont typeface="Segoe UI Symbol"/>
              <a:buChar char="❑"/>
              <a:tabLst>
                <a:tab pos="501650" algn="l"/>
              </a:tabLst>
            </a:pP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Acquiring</a:t>
            </a:r>
            <a:r>
              <a:rPr sz="1250" spc="1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personal</a:t>
            </a:r>
            <a:r>
              <a:rPr sz="1250" spc="15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and</a:t>
            </a:r>
            <a:r>
              <a:rPr sz="1250" spc="16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sensitive</a:t>
            </a:r>
            <a:r>
              <a:rPr sz="1250" spc="145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information</a:t>
            </a:r>
            <a:r>
              <a:rPr sz="1250" spc="1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of</a:t>
            </a:r>
            <a:r>
              <a:rPr sz="1250" spc="16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an</a:t>
            </a:r>
            <a:r>
              <a:rPr sz="1250" spc="15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individual</a:t>
            </a:r>
            <a:r>
              <a:rPr sz="1250" spc="10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via</a:t>
            </a:r>
            <a:r>
              <a:rPr sz="1250" spc="175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email</a:t>
            </a:r>
            <a:endParaRPr sz="1250" dirty="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335"/>
              </a:spcBef>
              <a:buClr>
                <a:srgbClr val="3A802E"/>
              </a:buClr>
              <a:buSzPct val="60000"/>
              <a:buFont typeface="Segoe UI Symbol"/>
              <a:buChar char="❑"/>
              <a:tabLst>
                <a:tab pos="501650" algn="l"/>
              </a:tabLst>
            </a:pP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Vishing</a:t>
            </a:r>
            <a:r>
              <a:rPr sz="1250" spc="1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(voice</a:t>
            </a:r>
            <a:r>
              <a:rPr sz="1250" spc="1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phishing),</a:t>
            </a:r>
            <a:r>
              <a:rPr sz="1250" spc="1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spc="-10" dirty="0">
                <a:solidFill>
                  <a:srgbClr val="FF0000"/>
                </a:solidFill>
                <a:latin typeface="Tahoma"/>
                <a:cs typeface="Tahoma"/>
              </a:rPr>
              <a:t>Smishing</a:t>
            </a:r>
            <a:endParaRPr sz="12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5644894"/>
            <a:ext cx="11480800" cy="13970"/>
          </a:xfrm>
          <a:custGeom>
            <a:avLst/>
            <a:gdLst/>
            <a:ahLst/>
            <a:cxnLst/>
            <a:rect l="l" t="t" r="r" b="b"/>
            <a:pathLst>
              <a:path w="11480800" h="13970">
                <a:moveTo>
                  <a:pt x="11480292" y="0"/>
                </a:moveTo>
                <a:lnTo>
                  <a:pt x="0" y="0"/>
                </a:lnTo>
                <a:lnTo>
                  <a:pt x="0" y="13717"/>
                </a:lnTo>
                <a:lnTo>
                  <a:pt x="11480292" y="13717"/>
                </a:lnTo>
                <a:lnTo>
                  <a:pt x="11480292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" y="1581911"/>
            <a:ext cx="11480800" cy="12700"/>
          </a:xfrm>
          <a:custGeom>
            <a:avLst/>
            <a:gdLst/>
            <a:ahLst/>
            <a:cxnLst/>
            <a:rect l="l" t="t" r="r" b="b"/>
            <a:pathLst>
              <a:path w="11480800" h="12700">
                <a:moveTo>
                  <a:pt x="11480292" y="0"/>
                </a:moveTo>
                <a:lnTo>
                  <a:pt x="0" y="0"/>
                </a:lnTo>
                <a:lnTo>
                  <a:pt x="0" y="12191"/>
                </a:lnTo>
                <a:lnTo>
                  <a:pt x="11480292" y="12191"/>
                </a:lnTo>
                <a:lnTo>
                  <a:pt x="11480292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972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10" dirty="0"/>
              <a:t>Kinds</a:t>
            </a:r>
            <a:r>
              <a:rPr spc="-9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75" dirty="0"/>
              <a:t>Cyber</a:t>
            </a:r>
            <a:r>
              <a:rPr spc="-135" dirty="0"/>
              <a:t> </a:t>
            </a:r>
            <a:r>
              <a:rPr spc="-65" dirty="0"/>
              <a:t>Crimes</a:t>
            </a:r>
            <a:r>
              <a:rPr spc="-110" dirty="0"/>
              <a:t> </a:t>
            </a:r>
            <a:r>
              <a:rPr spc="-10" dirty="0"/>
              <a:t>(Cont.)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55"/>
              </a:lnSpc>
            </a:pPr>
            <a:r>
              <a:rPr spc="-25" dirty="0"/>
              <a:t>63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4717" y="1636834"/>
            <a:ext cx="8101965" cy="14516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2255" indent="-249554">
              <a:lnSpc>
                <a:spcPct val="100000"/>
              </a:lnSpc>
              <a:spcBef>
                <a:spcPts val="434"/>
              </a:spcBef>
              <a:buClr>
                <a:srgbClr val="CC9900"/>
              </a:buClr>
              <a:buSzPct val="62068"/>
              <a:buFont typeface="Times New Roman"/>
              <a:buChar char="■"/>
              <a:tabLst>
                <a:tab pos="262255" algn="l"/>
              </a:tabLst>
            </a:pPr>
            <a:r>
              <a:rPr sz="1450" dirty="0">
                <a:latin typeface="Tahoma"/>
                <a:cs typeface="Tahoma"/>
              </a:rPr>
              <a:t>Computer</a:t>
            </a:r>
            <a:r>
              <a:rPr sz="1450" spc="-10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Vandalism</a:t>
            </a:r>
            <a:endParaRPr sz="1450" dirty="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335"/>
              </a:spcBef>
              <a:buClr>
                <a:srgbClr val="3A802E"/>
              </a:buClr>
              <a:buSzPct val="60000"/>
              <a:buFont typeface="Segoe UI Symbol"/>
              <a:buChar char="❑"/>
              <a:tabLst>
                <a:tab pos="501650" algn="l"/>
              </a:tabLst>
            </a:pP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Physical</a:t>
            </a:r>
            <a:r>
              <a:rPr sz="1250" spc="1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destroying</a:t>
            </a:r>
            <a:r>
              <a:rPr sz="1250" spc="1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computing</a:t>
            </a:r>
            <a:r>
              <a:rPr sz="1250" spc="19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resources</a:t>
            </a:r>
            <a:r>
              <a:rPr sz="1250" spc="15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using</a:t>
            </a:r>
            <a:r>
              <a:rPr sz="1250" spc="13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physical</a:t>
            </a:r>
            <a:r>
              <a:rPr sz="1250" spc="16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force</a:t>
            </a:r>
            <a:r>
              <a:rPr sz="1250" spc="15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or</a:t>
            </a:r>
            <a:r>
              <a:rPr sz="1250" spc="18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malicious</a:t>
            </a:r>
            <a:r>
              <a:rPr sz="1250" spc="180" dirty="0">
                <a:latin typeface="Tahoma"/>
                <a:cs typeface="Tahoma"/>
              </a:rPr>
              <a:t> </a:t>
            </a:r>
            <a:r>
              <a:rPr sz="1250" spc="-20" dirty="0">
                <a:latin typeface="Tahoma"/>
                <a:cs typeface="Tahoma"/>
              </a:rPr>
              <a:t>code</a:t>
            </a:r>
            <a:endParaRPr sz="1250" dirty="0">
              <a:latin typeface="Tahoma"/>
              <a:cs typeface="Tahoma"/>
            </a:endParaRPr>
          </a:p>
          <a:p>
            <a:pPr marL="262255" indent="-249554">
              <a:lnSpc>
                <a:spcPct val="100000"/>
              </a:lnSpc>
              <a:spcBef>
                <a:spcPts val="409"/>
              </a:spcBef>
              <a:buClr>
                <a:srgbClr val="CC9900"/>
              </a:buClr>
              <a:buSzPct val="62068"/>
              <a:buFont typeface="Times New Roman"/>
              <a:buChar char="■"/>
              <a:tabLst>
                <a:tab pos="262255" algn="l"/>
              </a:tabLst>
            </a:pPr>
            <a:r>
              <a:rPr sz="1450" dirty="0">
                <a:latin typeface="Tahoma"/>
                <a:cs typeface="Tahoma"/>
              </a:rPr>
              <a:t>Computer</a:t>
            </a:r>
            <a:r>
              <a:rPr sz="1450" spc="-9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Hacking</a:t>
            </a:r>
            <a:endParaRPr sz="1450" dirty="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325"/>
              </a:spcBef>
              <a:buClr>
                <a:srgbClr val="3A802E"/>
              </a:buClr>
              <a:buSzPct val="60000"/>
              <a:buFont typeface="Segoe UI Symbol"/>
              <a:buChar char="❑"/>
              <a:tabLst>
                <a:tab pos="501650" algn="l"/>
              </a:tabLst>
            </a:pP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Modifying</a:t>
            </a:r>
            <a:r>
              <a:rPr sz="1250" spc="1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computer</a:t>
            </a:r>
            <a:r>
              <a:rPr sz="1250" spc="16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hardware</a:t>
            </a:r>
            <a:r>
              <a:rPr sz="1250" spc="15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and</a:t>
            </a:r>
            <a:r>
              <a:rPr sz="1250" spc="204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software</a:t>
            </a:r>
            <a:r>
              <a:rPr sz="1250" spc="12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to</a:t>
            </a:r>
            <a:r>
              <a:rPr sz="1250" spc="150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accomplish</a:t>
            </a:r>
            <a:r>
              <a:rPr sz="1250" spc="1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a</a:t>
            </a:r>
            <a:r>
              <a:rPr sz="1250" spc="1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spc="-20" dirty="0">
                <a:solidFill>
                  <a:srgbClr val="FF0000"/>
                </a:solidFill>
                <a:latin typeface="Tahoma"/>
                <a:cs typeface="Tahoma"/>
              </a:rPr>
              <a:t>goal</a:t>
            </a:r>
            <a:endParaRPr sz="1250" dirty="0">
              <a:latin typeface="Tahoma"/>
              <a:cs typeface="Tahoma"/>
            </a:endParaRPr>
          </a:p>
          <a:p>
            <a:pPr marL="501650" marR="5080" lvl="1" indent="-239395">
              <a:lnSpc>
                <a:spcPct val="105600"/>
              </a:lnSpc>
              <a:spcBef>
                <a:spcPts val="165"/>
              </a:spcBef>
              <a:buClr>
                <a:srgbClr val="3A802E"/>
              </a:buClr>
              <a:buSzPct val="60000"/>
              <a:buFont typeface="Segoe UI Symbol"/>
              <a:buChar char="❑"/>
              <a:tabLst>
                <a:tab pos="501650" algn="l"/>
              </a:tabLst>
            </a:pP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Simply</a:t>
            </a:r>
            <a:r>
              <a:rPr sz="1250" spc="1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demonstrations</a:t>
            </a:r>
            <a:r>
              <a:rPr sz="1250" spc="1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r>
              <a:rPr sz="1250" spc="1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250" spc="1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technical</a:t>
            </a:r>
            <a:r>
              <a:rPr sz="1250" spc="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ability</a:t>
            </a:r>
            <a:r>
              <a:rPr sz="1250" dirty="0">
                <a:latin typeface="Tahoma"/>
                <a:cs typeface="Tahoma"/>
              </a:rPr>
              <a:t>,</a:t>
            </a:r>
            <a:r>
              <a:rPr sz="1250" spc="15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to</a:t>
            </a:r>
            <a:r>
              <a:rPr sz="1250" spc="12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sealing,</a:t>
            </a:r>
            <a:r>
              <a:rPr sz="1250" spc="15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modifying</a:t>
            </a:r>
            <a:r>
              <a:rPr sz="1250" spc="18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or</a:t>
            </a:r>
            <a:r>
              <a:rPr sz="1250" spc="16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destroying</a:t>
            </a:r>
            <a:r>
              <a:rPr sz="1250" spc="9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information</a:t>
            </a:r>
            <a:r>
              <a:rPr sz="1250" spc="14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for</a:t>
            </a:r>
            <a:r>
              <a:rPr sz="1250" spc="150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social, </a:t>
            </a:r>
            <a:r>
              <a:rPr sz="1250" dirty="0">
                <a:latin typeface="Tahoma"/>
                <a:cs typeface="Tahoma"/>
              </a:rPr>
              <a:t>economic</a:t>
            </a:r>
            <a:r>
              <a:rPr sz="1250" spc="16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or</a:t>
            </a:r>
            <a:r>
              <a:rPr sz="1250" spc="14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political</a:t>
            </a:r>
            <a:r>
              <a:rPr sz="1250" spc="145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reasons</a:t>
            </a:r>
            <a:endParaRPr sz="12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5644894"/>
            <a:ext cx="11480800" cy="13970"/>
          </a:xfrm>
          <a:custGeom>
            <a:avLst/>
            <a:gdLst/>
            <a:ahLst/>
            <a:cxnLst/>
            <a:rect l="l" t="t" r="r" b="b"/>
            <a:pathLst>
              <a:path w="11480800" h="13970">
                <a:moveTo>
                  <a:pt x="11480292" y="0"/>
                </a:moveTo>
                <a:lnTo>
                  <a:pt x="0" y="0"/>
                </a:lnTo>
                <a:lnTo>
                  <a:pt x="0" y="13717"/>
                </a:lnTo>
                <a:lnTo>
                  <a:pt x="11480292" y="13717"/>
                </a:lnTo>
                <a:lnTo>
                  <a:pt x="11480292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4800" y="1581911"/>
            <a:ext cx="11480800" cy="12700"/>
          </a:xfrm>
          <a:custGeom>
            <a:avLst/>
            <a:gdLst/>
            <a:ahLst/>
            <a:cxnLst/>
            <a:rect l="l" t="t" r="r" b="b"/>
            <a:pathLst>
              <a:path w="11480800" h="12700">
                <a:moveTo>
                  <a:pt x="11480292" y="0"/>
                </a:moveTo>
                <a:lnTo>
                  <a:pt x="0" y="0"/>
                </a:lnTo>
                <a:lnTo>
                  <a:pt x="0" y="12191"/>
                </a:lnTo>
                <a:lnTo>
                  <a:pt x="11480292" y="12191"/>
                </a:lnTo>
                <a:lnTo>
                  <a:pt x="11480292" y="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972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10" dirty="0"/>
              <a:t>Kinds</a:t>
            </a:r>
            <a:r>
              <a:rPr spc="-9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75" dirty="0"/>
              <a:t>Cyber</a:t>
            </a:r>
            <a:r>
              <a:rPr spc="-135" dirty="0"/>
              <a:t> </a:t>
            </a:r>
            <a:r>
              <a:rPr spc="-65" dirty="0"/>
              <a:t>Crimes</a:t>
            </a:r>
            <a:r>
              <a:rPr spc="-110" dirty="0"/>
              <a:t> </a:t>
            </a:r>
            <a:r>
              <a:rPr spc="-10" dirty="0"/>
              <a:t>(Cont.)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55"/>
              </a:lnSpc>
            </a:pPr>
            <a:r>
              <a:rPr spc="-25" dirty="0"/>
              <a:t>64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36242" y="3193542"/>
            <a:ext cx="96520" cy="1663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-50" dirty="0">
                <a:solidFill>
                  <a:srgbClr val="CC9900"/>
                </a:solidFill>
                <a:latin typeface="Times New Roman"/>
                <a:cs typeface="Times New Roman"/>
              </a:rPr>
              <a:t>■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34717" y="1636834"/>
            <a:ext cx="8183245" cy="367093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62255" indent="-249554">
              <a:lnSpc>
                <a:spcPct val="100000"/>
              </a:lnSpc>
              <a:spcBef>
                <a:spcPts val="434"/>
              </a:spcBef>
              <a:buClr>
                <a:srgbClr val="CC9900"/>
              </a:buClr>
              <a:buSzPct val="62068"/>
              <a:buFont typeface="Times New Roman"/>
              <a:buChar char="■"/>
              <a:tabLst>
                <a:tab pos="262255" algn="l"/>
              </a:tabLst>
            </a:pPr>
            <a:r>
              <a:rPr sz="1450" dirty="0">
                <a:latin typeface="Tahoma"/>
                <a:cs typeface="Tahoma"/>
              </a:rPr>
              <a:t>Creating</a:t>
            </a:r>
            <a:r>
              <a:rPr sz="1450" spc="-6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and</a:t>
            </a:r>
            <a:r>
              <a:rPr sz="1450" spc="-7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distributing</a:t>
            </a:r>
            <a:r>
              <a:rPr sz="1450" spc="-5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viruses</a:t>
            </a:r>
            <a:r>
              <a:rPr sz="1450" spc="-60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over</a:t>
            </a:r>
            <a:r>
              <a:rPr sz="1450" spc="-4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internet</a:t>
            </a:r>
            <a:endParaRPr sz="145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335"/>
              </a:spcBef>
              <a:buClr>
                <a:srgbClr val="3A802E"/>
              </a:buClr>
              <a:buSzPct val="60000"/>
              <a:buFont typeface="Segoe UI Symbol"/>
              <a:buChar char="❑"/>
              <a:tabLst>
                <a:tab pos="501650" algn="l"/>
              </a:tabLst>
            </a:pP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Spreading</a:t>
            </a:r>
            <a:r>
              <a:rPr sz="1250" spc="1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of</a:t>
            </a:r>
            <a:r>
              <a:rPr sz="1250" spc="114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an</a:t>
            </a:r>
            <a:r>
              <a:rPr sz="1250" spc="135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virus</a:t>
            </a:r>
            <a:r>
              <a:rPr sz="1250" spc="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can</a:t>
            </a:r>
            <a:r>
              <a:rPr sz="1250" spc="12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cause</a:t>
            </a:r>
            <a:r>
              <a:rPr sz="1250" spc="12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business</a:t>
            </a:r>
            <a:r>
              <a:rPr sz="1250" spc="8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and</a:t>
            </a:r>
            <a:r>
              <a:rPr sz="1250" spc="14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financial</a:t>
            </a:r>
            <a:r>
              <a:rPr sz="1250" spc="150" dirty="0">
                <a:latin typeface="Tahoma"/>
                <a:cs typeface="Tahoma"/>
              </a:rPr>
              <a:t> </a:t>
            </a:r>
            <a:r>
              <a:rPr sz="1250" spc="-20" dirty="0">
                <a:latin typeface="Tahoma"/>
                <a:cs typeface="Tahoma"/>
              </a:rPr>
              <a:t>loss</a:t>
            </a:r>
            <a:endParaRPr sz="1250">
              <a:latin typeface="Tahoma"/>
              <a:cs typeface="Tahoma"/>
            </a:endParaRPr>
          </a:p>
          <a:p>
            <a:pPr marL="262255" indent="-249554">
              <a:lnSpc>
                <a:spcPct val="100000"/>
              </a:lnSpc>
              <a:spcBef>
                <a:spcPts val="409"/>
              </a:spcBef>
              <a:buClr>
                <a:srgbClr val="CC9900"/>
              </a:buClr>
              <a:buSzPct val="62068"/>
              <a:buFont typeface="Times New Roman"/>
              <a:buChar char="■"/>
              <a:tabLst>
                <a:tab pos="262255" algn="l"/>
              </a:tabLst>
            </a:pPr>
            <a:r>
              <a:rPr sz="1450" spc="-10" dirty="0">
                <a:latin typeface="Tahoma"/>
                <a:cs typeface="Tahoma"/>
              </a:rPr>
              <a:t>Spamming</a:t>
            </a:r>
            <a:endParaRPr sz="145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325"/>
              </a:spcBef>
              <a:buClr>
                <a:srgbClr val="3A802E"/>
              </a:buClr>
              <a:buSzPct val="60000"/>
              <a:buFont typeface="Segoe UI Symbol"/>
              <a:buChar char="❑"/>
              <a:tabLst>
                <a:tab pos="501650" algn="l"/>
              </a:tabLst>
            </a:pPr>
            <a:r>
              <a:rPr sz="1250" dirty="0">
                <a:latin typeface="Tahoma"/>
                <a:cs typeface="Tahoma"/>
              </a:rPr>
              <a:t>Sending</a:t>
            </a:r>
            <a:r>
              <a:rPr sz="1250" spc="13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of</a:t>
            </a:r>
            <a:r>
              <a:rPr sz="1250" spc="150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unsolicited</a:t>
            </a:r>
            <a:r>
              <a:rPr sz="1250" spc="1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and</a:t>
            </a:r>
            <a:r>
              <a:rPr sz="1250" spc="1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commercial</a:t>
            </a:r>
            <a:r>
              <a:rPr sz="1250" spc="1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bulk</a:t>
            </a:r>
            <a:r>
              <a:rPr sz="1250" spc="1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spc="-10" dirty="0">
                <a:solidFill>
                  <a:srgbClr val="FF0000"/>
                </a:solidFill>
                <a:latin typeface="Tahoma"/>
                <a:cs typeface="Tahoma"/>
              </a:rPr>
              <a:t>message</a:t>
            </a:r>
            <a:endParaRPr sz="1250">
              <a:latin typeface="Tahoma"/>
              <a:cs typeface="Tahoma"/>
            </a:endParaRPr>
          </a:p>
          <a:p>
            <a:pPr marL="501650" marR="105410" lvl="1" indent="-239395">
              <a:lnSpc>
                <a:spcPct val="105600"/>
              </a:lnSpc>
              <a:spcBef>
                <a:spcPts val="165"/>
              </a:spcBef>
              <a:buClr>
                <a:srgbClr val="3A802E"/>
              </a:buClr>
              <a:buSzPct val="60000"/>
              <a:buFont typeface="Segoe UI Symbol"/>
              <a:buChar char="❑"/>
              <a:tabLst>
                <a:tab pos="501650" algn="l"/>
              </a:tabLst>
            </a:pPr>
            <a:r>
              <a:rPr sz="1250" dirty="0">
                <a:latin typeface="Tahoma"/>
                <a:cs typeface="Tahoma"/>
              </a:rPr>
              <a:t>Spams</a:t>
            </a:r>
            <a:r>
              <a:rPr sz="1250" spc="8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not</a:t>
            </a:r>
            <a:r>
              <a:rPr sz="1250" spc="11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only</a:t>
            </a:r>
            <a:r>
              <a:rPr sz="1250" spc="120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irritate</a:t>
            </a:r>
            <a:r>
              <a:rPr sz="1250" spc="1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250" spc="8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recipients</a:t>
            </a:r>
            <a:r>
              <a:rPr sz="1250" spc="1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and</a:t>
            </a:r>
            <a:r>
              <a:rPr sz="1250" spc="95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overload</a:t>
            </a:r>
            <a:r>
              <a:rPr sz="1250" spc="1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250" spc="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network</a:t>
            </a:r>
            <a:r>
              <a:rPr sz="1250" spc="1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but</a:t>
            </a:r>
            <a:r>
              <a:rPr sz="1250" spc="11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also</a:t>
            </a:r>
            <a:r>
              <a:rPr sz="1250" spc="15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waste</a:t>
            </a:r>
            <a:r>
              <a:rPr sz="1250" spc="12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the</a:t>
            </a:r>
            <a:r>
              <a:rPr sz="1250" spc="114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time</a:t>
            </a:r>
            <a:r>
              <a:rPr sz="1250" spc="1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and</a:t>
            </a:r>
            <a:r>
              <a:rPr sz="1250" spc="1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occupy</a:t>
            </a:r>
            <a:r>
              <a:rPr sz="1250" spc="1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spc="-25" dirty="0">
                <a:latin typeface="Tahoma"/>
                <a:cs typeface="Tahoma"/>
              </a:rPr>
              <a:t>the </a:t>
            </a:r>
            <a:r>
              <a:rPr sz="1250" dirty="0">
                <a:latin typeface="Tahoma"/>
                <a:cs typeface="Tahoma"/>
              </a:rPr>
              <a:t>valuable</a:t>
            </a:r>
            <a:r>
              <a:rPr sz="1250" spc="14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memory</a:t>
            </a:r>
            <a:r>
              <a:rPr sz="1250" spc="165" dirty="0">
                <a:latin typeface="Tahoma"/>
                <a:cs typeface="Tahoma"/>
              </a:rPr>
              <a:t> </a:t>
            </a:r>
            <a:r>
              <a:rPr sz="1250" spc="-20" dirty="0">
                <a:solidFill>
                  <a:srgbClr val="FF0000"/>
                </a:solidFill>
                <a:latin typeface="Tahoma"/>
                <a:cs typeface="Tahoma"/>
              </a:rPr>
              <a:t>space</a:t>
            </a:r>
            <a:endParaRPr sz="1250">
              <a:latin typeface="Tahoma"/>
              <a:cs typeface="Tahoma"/>
            </a:endParaRPr>
          </a:p>
          <a:p>
            <a:pPr marL="262255">
              <a:lnSpc>
                <a:spcPct val="100000"/>
              </a:lnSpc>
              <a:spcBef>
                <a:spcPts val="545"/>
              </a:spcBef>
            </a:pPr>
            <a:r>
              <a:rPr sz="1450" dirty="0">
                <a:latin typeface="Tahoma"/>
                <a:cs typeface="Tahoma"/>
              </a:rPr>
              <a:t>Cross</a:t>
            </a:r>
            <a:r>
              <a:rPr sz="1450" spc="-9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Site</a:t>
            </a:r>
            <a:r>
              <a:rPr sz="1450" spc="-6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Scripting</a:t>
            </a:r>
            <a:endParaRPr sz="145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330"/>
              </a:spcBef>
              <a:buClr>
                <a:srgbClr val="3A802E"/>
              </a:buClr>
              <a:buSzPct val="60000"/>
              <a:buFont typeface="Segoe UI Symbol"/>
              <a:buChar char="❑"/>
              <a:tabLst>
                <a:tab pos="501650" algn="l"/>
              </a:tabLst>
            </a:pP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Injecting</a:t>
            </a:r>
            <a:r>
              <a:rPr sz="1250" spc="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a</a:t>
            </a:r>
            <a:r>
              <a:rPr sz="1250" spc="12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malicious</a:t>
            </a:r>
            <a:r>
              <a:rPr sz="1250" spc="100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client</a:t>
            </a:r>
            <a:r>
              <a:rPr sz="1250" spc="1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side</a:t>
            </a:r>
            <a:r>
              <a:rPr sz="1250" spc="1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script</a:t>
            </a:r>
            <a:r>
              <a:rPr sz="1250" spc="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into</a:t>
            </a:r>
            <a:r>
              <a:rPr sz="1250" spc="114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a</a:t>
            </a:r>
            <a:r>
              <a:rPr sz="1250" spc="13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trusted</a:t>
            </a:r>
            <a:r>
              <a:rPr sz="1250" spc="90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website</a:t>
            </a:r>
            <a:endParaRPr sz="125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340"/>
              </a:spcBef>
              <a:buClr>
                <a:srgbClr val="3A802E"/>
              </a:buClr>
              <a:buSzPct val="60000"/>
              <a:buFont typeface="Segoe UI Symbol"/>
              <a:buChar char="❑"/>
              <a:tabLst>
                <a:tab pos="501650" algn="l"/>
              </a:tabLst>
            </a:pPr>
            <a:r>
              <a:rPr sz="1250" dirty="0">
                <a:latin typeface="Tahoma"/>
                <a:cs typeface="Tahoma"/>
              </a:rPr>
              <a:t>Malicious</a:t>
            </a:r>
            <a:r>
              <a:rPr sz="1250" spc="114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script</a:t>
            </a:r>
            <a:r>
              <a:rPr sz="1250" spc="11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gets</a:t>
            </a:r>
            <a:r>
              <a:rPr sz="1250" spc="140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access</a:t>
            </a:r>
            <a:r>
              <a:rPr sz="1250" spc="1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to</a:t>
            </a:r>
            <a:r>
              <a:rPr sz="1250" spc="1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250" spc="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cookies</a:t>
            </a:r>
            <a:r>
              <a:rPr sz="1250" spc="1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and</a:t>
            </a:r>
            <a:r>
              <a:rPr sz="1250" spc="160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other</a:t>
            </a:r>
            <a:r>
              <a:rPr sz="1250" spc="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sensitive</a:t>
            </a:r>
            <a:r>
              <a:rPr sz="1250" spc="1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information</a:t>
            </a:r>
            <a:r>
              <a:rPr sz="1250" spc="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and</a:t>
            </a:r>
            <a:r>
              <a:rPr sz="1250" spc="15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sent</a:t>
            </a:r>
            <a:r>
              <a:rPr sz="1250" spc="12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to</a:t>
            </a:r>
            <a:r>
              <a:rPr sz="1250" spc="13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remote</a:t>
            </a:r>
            <a:r>
              <a:rPr sz="1250" spc="135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servers</a:t>
            </a:r>
            <a:endParaRPr sz="1250">
              <a:latin typeface="Tahoma"/>
              <a:cs typeface="Tahoma"/>
            </a:endParaRPr>
          </a:p>
          <a:p>
            <a:pPr marL="320040" indent="-307340">
              <a:lnSpc>
                <a:spcPct val="100000"/>
              </a:lnSpc>
              <a:spcBef>
                <a:spcPts val="414"/>
              </a:spcBef>
              <a:buClr>
                <a:srgbClr val="CC9900"/>
              </a:buClr>
              <a:buSzPct val="62068"/>
              <a:buFont typeface="Times New Roman"/>
              <a:buChar char="■"/>
              <a:tabLst>
                <a:tab pos="320040" algn="l"/>
              </a:tabLst>
            </a:pPr>
            <a:r>
              <a:rPr sz="1450" dirty="0">
                <a:latin typeface="Tahoma"/>
                <a:cs typeface="Tahoma"/>
              </a:rPr>
              <a:t>Online</a:t>
            </a:r>
            <a:r>
              <a:rPr sz="1450" spc="-85" dirty="0">
                <a:latin typeface="Tahoma"/>
                <a:cs typeface="Tahoma"/>
              </a:rPr>
              <a:t> </a:t>
            </a:r>
            <a:r>
              <a:rPr sz="1450" dirty="0">
                <a:latin typeface="Tahoma"/>
                <a:cs typeface="Tahoma"/>
              </a:rPr>
              <a:t>Auction</a:t>
            </a:r>
            <a:r>
              <a:rPr sz="1450" spc="-7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Fraud</a:t>
            </a:r>
            <a:endParaRPr sz="1450">
              <a:latin typeface="Tahoma"/>
              <a:cs typeface="Tahoma"/>
            </a:endParaRPr>
          </a:p>
          <a:p>
            <a:pPr marL="501650" marR="5080" lvl="1" indent="-239395">
              <a:lnSpc>
                <a:spcPct val="105600"/>
              </a:lnSpc>
              <a:spcBef>
                <a:spcPts val="150"/>
              </a:spcBef>
              <a:buClr>
                <a:srgbClr val="3A802E"/>
              </a:buClr>
              <a:buSzPct val="60000"/>
              <a:buFont typeface="Segoe UI Symbol"/>
              <a:buChar char="❑"/>
              <a:tabLst>
                <a:tab pos="501650" algn="l"/>
              </a:tabLst>
            </a:pPr>
            <a:r>
              <a:rPr sz="1250" dirty="0">
                <a:latin typeface="Tahoma"/>
                <a:cs typeface="Tahoma"/>
              </a:rPr>
              <a:t>Online</a:t>
            </a:r>
            <a:r>
              <a:rPr sz="1250" spc="8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auction</a:t>
            </a:r>
            <a:r>
              <a:rPr sz="1250" spc="10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fraud</a:t>
            </a:r>
            <a:r>
              <a:rPr sz="1250" spc="8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schemes</a:t>
            </a:r>
            <a:r>
              <a:rPr sz="1250" spc="14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which</a:t>
            </a:r>
            <a:r>
              <a:rPr sz="1250" spc="8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often</a:t>
            </a:r>
            <a:r>
              <a:rPr sz="1250" spc="125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lead</a:t>
            </a:r>
            <a:r>
              <a:rPr sz="1250" spc="1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to</a:t>
            </a:r>
            <a:r>
              <a:rPr sz="1250" spc="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either</a:t>
            </a:r>
            <a:r>
              <a:rPr sz="1250" spc="1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overpayment</a:t>
            </a:r>
            <a:r>
              <a:rPr sz="1250" spc="1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of</a:t>
            </a:r>
            <a:r>
              <a:rPr sz="1250" spc="16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the</a:t>
            </a:r>
            <a:r>
              <a:rPr sz="1250" spc="9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product</a:t>
            </a:r>
            <a:r>
              <a:rPr sz="1250" spc="10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or</a:t>
            </a:r>
            <a:r>
              <a:rPr sz="1250" spc="13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the</a:t>
            </a:r>
            <a:r>
              <a:rPr sz="1250" spc="9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item</a:t>
            </a:r>
            <a:r>
              <a:rPr sz="1250" spc="11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is</a:t>
            </a:r>
            <a:r>
              <a:rPr sz="1250" spc="105" dirty="0">
                <a:latin typeface="Tahoma"/>
                <a:cs typeface="Tahoma"/>
              </a:rPr>
              <a:t> </a:t>
            </a:r>
            <a:r>
              <a:rPr sz="1250" spc="-10" dirty="0">
                <a:solidFill>
                  <a:srgbClr val="FF0000"/>
                </a:solidFill>
                <a:latin typeface="Tahoma"/>
                <a:cs typeface="Tahoma"/>
              </a:rPr>
              <a:t>never delivered</a:t>
            </a:r>
            <a:endParaRPr sz="1250">
              <a:latin typeface="Tahoma"/>
              <a:cs typeface="Tahoma"/>
            </a:endParaRPr>
          </a:p>
          <a:p>
            <a:pPr marL="262255" indent="-249554">
              <a:lnSpc>
                <a:spcPct val="100000"/>
              </a:lnSpc>
              <a:spcBef>
                <a:spcPts val="545"/>
              </a:spcBef>
              <a:buClr>
                <a:srgbClr val="CC9900"/>
              </a:buClr>
              <a:buSzPct val="62068"/>
              <a:buFont typeface="Times New Roman"/>
              <a:buChar char="■"/>
              <a:tabLst>
                <a:tab pos="262255" algn="l"/>
              </a:tabLst>
            </a:pPr>
            <a:r>
              <a:rPr sz="1450" spc="-10" dirty="0">
                <a:latin typeface="Tahoma"/>
                <a:cs typeface="Tahoma"/>
              </a:rPr>
              <a:t>Cyber</a:t>
            </a:r>
            <a:r>
              <a:rPr sz="1450" spc="-7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Squatting</a:t>
            </a:r>
            <a:endParaRPr sz="145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330"/>
              </a:spcBef>
              <a:buClr>
                <a:srgbClr val="3A802E"/>
              </a:buClr>
              <a:buSzPct val="60000"/>
              <a:buFont typeface="Segoe UI Symbol"/>
              <a:buChar char="❑"/>
              <a:tabLst>
                <a:tab pos="501650" algn="l"/>
              </a:tabLst>
            </a:pP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Reserving</a:t>
            </a:r>
            <a:r>
              <a:rPr sz="1250" spc="1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the</a:t>
            </a:r>
            <a:r>
              <a:rPr sz="1250" spc="95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domain</a:t>
            </a:r>
            <a:r>
              <a:rPr sz="1250" spc="1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names</a:t>
            </a:r>
            <a:r>
              <a:rPr sz="1250" spc="1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of</a:t>
            </a:r>
            <a:r>
              <a:rPr sz="1250" spc="14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someone</a:t>
            </a:r>
            <a:r>
              <a:rPr sz="1250" spc="15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else's</a:t>
            </a:r>
            <a:r>
              <a:rPr sz="1250" spc="125" dirty="0">
                <a:latin typeface="Tahoma"/>
                <a:cs typeface="Tahoma"/>
              </a:rPr>
              <a:t> </a:t>
            </a:r>
            <a:r>
              <a:rPr sz="1250" spc="-10" dirty="0">
                <a:latin typeface="Tahoma"/>
                <a:cs typeface="Tahoma"/>
              </a:rPr>
              <a:t>trademark</a:t>
            </a:r>
            <a:endParaRPr sz="1250">
              <a:latin typeface="Tahoma"/>
              <a:cs typeface="Tahoma"/>
            </a:endParaRPr>
          </a:p>
          <a:p>
            <a:pPr marL="501650" lvl="1" indent="-239395">
              <a:lnSpc>
                <a:spcPct val="100000"/>
              </a:lnSpc>
              <a:spcBef>
                <a:spcPts val="434"/>
              </a:spcBef>
              <a:buClr>
                <a:srgbClr val="3A802E"/>
              </a:buClr>
              <a:buSzPct val="60000"/>
              <a:buFont typeface="Segoe UI Symbol"/>
              <a:buChar char="❑"/>
              <a:tabLst>
                <a:tab pos="501650" algn="l"/>
              </a:tabLst>
            </a:pPr>
            <a:r>
              <a:rPr sz="1250" dirty="0">
                <a:latin typeface="Tahoma"/>
                <a:cs typeface="Tahoma"/>
              </a:rPr>
              <a:t>Sell</a:t>
            </a:r>
            <a:r>
              <a:rPr sz="1250" spc="100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it</a:t>
            </a:r>
            <a:r>
              <a:rPr sz="1250" spc="10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afterwards</a:t>
            </a:r>
            <a:r>
              <a:rPr sz="1250" spc="85" dirty="0">
                <a:latin typeface="Tahoma"/>
                <a:cs typeface="Tahoma"/>
              </a:rPr>
              <a:t> </a:t>
            </a:r>
            <a:r>
              <a:rPr sz="1250" dirty="0">
                <a:latin typeface="Tahoma"/>
                <a:cs typeface="Tahoma"/>
              </a:rPr>
              <a:t>at</a:t>
            </a:r>
            <a:r>
              <a:rPr sz="1250" spc="110" dirty="0">
                <a:latin typeface="Tahoma"/>
                <a:cs typeface="Tahoma"/>
              </a:rPr>
              <a:t> </a:t>
            </a:r>
            <a:r>
              <a:rPr sz="1250" dirty="0">
                <a:solidFill>
                  <a:srgbClr val="FF0000"/>
                </a:solidFill>
                <a:latin typeface="Tahoma"/>
                <a:cs typeface="Tahoma"/>
              </a:rPr>
              <a:t>higher</a:t>
            </a:r>
            <a:r>
              <a:rPr sz="1250" spc="1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50" spc="-20" dirty="0">
                <a:solidFill>
                  <a:srgbClr val="FF0000"/>
                </a:solidFill>
                <a:latin typeface="Tahoma"/>
                <a:cs typeface="Tahoma"/>
              </a:rPr>
              <a:t>price</a:t>
            </a:r>
            <a:endParaRPr sz="1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95783"/>
            <a:ext cx="64922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0A0405"/>
                </a:solidFill>
                <a:latin typeface="Arial MT"/>
                <a:cs typeface="Arial MT"/>
              </a:rPr>
              <a:t>Basic</a:t>
            </a:r>
            <a:r>
              <a:rPr sz="4200" spc="-130" dirty="0">
                <a:solidFill>
                  <a:srgbClr val="0A0405"/>
                </a:solidFill>
                <a:latin typeface="Arial MT"/>
                <a:cs typeface="Arial MT"/>
              </a:rPr>
              <a:t> </a:t>
            </a:r>
            <a:r>
              <a:rPr sz="4200" dirty="0">
                <a:solidFill>
                  <a:srgbClr val="0A0405"/>
                </a:solidFill>
                <a:latin typeface="Arial MT"/>
                <a:cs typeface="Arial MT"/>
              </a:rPr>
              <a:t>Security</a:t>
            </a:r>
            <a:r>
              <a:rPr sz="4200" spc="-125" dirty="0">
                <a:solidFill>
                  <a:srgbClr val="0A0405"/>
                </a:solidFill>
                <a:latin typeface="Arial MT"/>
                <a:cs typeface="Arial MT"/>
              </a:rPr>
              <a:t> </a:t>
            </a:r>
            <a:r>
              <a:rPr sz="4200" spc="-10" dirty="0">
                <a:solidFill>
                  <a:srgbClr val="0A0405"/>
                </a:solidFill>
                <a:latin typeface="Arial MT"/>
                <a:cs typeface="Arial MT"/>
              </a:rPr>
              <a:t>Terminology</a:t>
            </a:r>
            <a:endParaRPr sz="42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1524000"/>
            <a:ext cx="2895600" cy="2961708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400" spc="-10" dirty="0">
                <a:solidFill>
                  <a:srgbClr val="3366CC"/>
                </a:solidFill>
                <a:latin typeface="Arial MT"/>
                <a:cs typeface="Arial MT"/>
              </a:rPr>
              <a:t>People:</a:t>
            </a:r>
            <a:endParaRPr sz="2400" dirty="0">
              <a:latin typeface="Arial MT"/>
              <a:cs typeface="Arial MT"/>
            </a:endParaRPr>
          </a:p>
          <a:p>
            <a:pPr marL="683260" indent="-326390">
              <a:lnSpc>
                <a:spcPct val="100000"/>
              </a:lnSpc>
              <a:spcBef>
                <a:spcPts val="645"/>
              </a:spcBef>
              <a:buClr>
                <a:srgbClr val="3333CC"/>
              </a:buClr>
              <a:buSzPct val="59615"/>
              <a:buFont typeface="Wingdings"/>
              <a:buChar char=""/>
              <a:tabLst>
                <a:tab pos="683260" algn="l"/>
              </a:tabLst>
            </a:pPr>
            <a:r>
              <a:rPr sz="2000" spc="-10" dirty="0">
                <a:solidFill>
                  <a:srgbClr val="3366CC"/>
                </a:solidFill>
                <a:latin typeface="Arial MT"/>
                <a:cs typeface="Arial MT"/>
              </a:rPr>
              <a:t>Hackers</a:t>
            </a:r>
            <a:endParaRPr sz="2000" dirty="0">
              <a:latin typeface="Arial MT"/>
              <a:cs typeface="Arial MT"/>
            </a:endParaRPr>
          </a:p>
          <a:p>
            <a:pPr marL="1035050" lvl="1" indent="-351790">
              <a:lnSpc>
                <a:spcPct val="100000"/>
              </a:lnSpc>
              <a:spcBef>
                <a:spcPts val="530"/>
              </a:spcBef>
              <a:buSzPct val="63636"/>
              <a:buFont typeface="Wingdings"/>
              <a:buChar char=""/>
              <a:tabLst>
                <a:tab pos="1035050" algn="l"/>
              </a:tabLst>
            </a:pPr>
            <a:r>
              <a:rPr dirty="0">
                <a:solidFill>
                  <a:srgbClr val="3366CC"/>
                </a:solidFill>
                <a:latin typeface="Arial MT"/>
                <a:cs typeface="Arial MT"/>
              </a:rPr>
              <a:t>White</a:t>
            </a:r>
            <a:r>
              <a:rPr spc="-7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pc="-20" dirty="0">
                <a:solidFill>
                  <a:srgbClr val="3366CC"/>
                </a:solidFill>
                <a:latin typeface="Arial MT"/>
                <a:cs typeface="Arial MT"/>
              </a:rPr>
              <a:t>hats</a:t>
            </a:r>
            <a:endParaRPr dirty="0">
              <a:latin typeface="Arial MT"/>
              <a:cs typeface="Arial MT"/>
            </a:endParaRPr>
          </a:p>
          <a:p>
            <a:pPr marL="1035050" lvl="1" indent="-351790">
              <a:lnSpc>
                <a:spcPct val="100000"/>
              </a:lnSpc>
              <a:spcBef>
                <a:spcPts val="530"/>
              </a:spcBef>
              <a:buSzPct val="63636"/>
              <a:buFont typeface="Wingdings"/>
              <a:buChar char=""/>
              <a:tabLst>
                <a:tab pos="1035050" algn="l"/>
              </a:tabLst>
            </a:pPr>
            <a:r>
              <a:rPr dirty="0">
                <a:solidFill>
                  <a:srgbClr val="3366CC"/>
                </a:solidFill>
                <a:latin typeface="Arial MT"/>
                <a:cs typeface="Arial MT"/>
              </a:rPr>
              <a:t>Black</a:t>
            </a:r>
            <a:r>
              <a:rPr spc="-7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pc="-20" dirty="0">
                <a:solidFill>
                  <a:srgbClr val="3366CC"/>
                </a:solidFill>
                <a:latin typeface="Arial MT"/>
                <a:cs typeface="Arial MT"/>
              </a:rPr>
              <a:t>hats</a:t>
            </a:r>
            <a:endParaRPr dirty="0">
              <a:latin typeface="Arial MT"/>
              <a:cs typeface="Arial MT"/>
            </a:endParaRPr>
          </a:p>
          <a:p>
            <a:pPr marL="1035050" lvl="1" indent="-351790">
              <a:lnSpc>
                <a:spcPct val="100000"/>
              </a:lnSpc>
              <a:spcBef>
                <a:spcPts val="530"/>
              </a:spcBef>
              <a:buSzPct val="63636"/>
              <a:buFont typeface="Wingdings"/>
              <a:buChar char=""/>
              <a:tabLst>
                <a:tab pos="1035050" algn="l"/>
              </a:tabLst>
            </a:pPr>
            <a:r>
              <a:rPr dirty="0">
                <a:solidFill>
                  <a:srgbClr val="3366CC"/>
                </a:solidFill>
                <a:latin typeface="Arial MT"/>
                <a:cs typeface="Arial MT"/>
              </a:rPr>
              <a:t>Gray</a:t>
            </a:r>
            <a:r>
              <a:rPr spc="-4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pc="-20" dirty="0">
                <a:solidFill>
                  <a:srgbClr val="3366CC"/>
                </a:solidFill>
                <a:latin typeface="Arial MT"/>
                <a:cs typeface="Arial MT"/>
              </a:rPr>
              <a:t>hats</a:t>
            </a:r>
            <a:endParaRPr dirty="0">
              <a:latin typeface="Arial MT"/>
              <a:cs typeface="Arial MT"/>
            </a:endParaRPr>
          </a:p>
          <a:p>
            <a:pPr marL="683260" indent="-326390">
              <a:lnSpc>
                <a:spcPct val="100000"/>
              </a:lnSpc>
              <a:spcBef>
                <a:spcPts val="620"/>
              </a:spcBef>
              <a:buClr>
                <a:srgbClr val="3333CC"/>
              </a:buClr>
              <a:buSzPct val="59615"/>
              <a:buFont typeface="Wingdings"/>
              <a:buChar char=""/>
              <a:tabLst>
                <a:tab pos="683260" algn="l"/>
              </a:tabLst>
            </a:pPr>
            <a:r>
              <a:rPr sz="2000" dirty="0">
                <a:solidFill>
                  <a:srgbClr val="3366CC"/>
                </a:solidFill>
                <a:latin typeface="Arial MT"/>
                <a:cs typeface="Arial MT"/>
              </a:rPr>
              <a:t>Script</a:t>
            </a:r>
            <a:r>
              <a:rPr sz="2000" spc="-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3366CC"/>
                </a:solidFill>
                <a:latin typeface="Arial MT"/>
                <a:cs typeface="Arial MT"/>
              </a:rPr>
              <a:t>kiddies</a:t>
            </a:r>
            <a:endParaRPr sz="2000" dirty="0">
              <a:latin typeface="Arial MT"/>
              <a:cs typeface="Arial MT"/>
            </a:endParaRPr>
          </a:p>
          <a:p>
            <a:pPr marL="683260" indent="-326390">
              <a:lnSpc>
                <a:spcPct val="100000"/>
              </a:lnSpc>
              <a:spcBef>
                <a:spcPts val="625"/>
              </a:spcBef>
              <a:buClr>
                <a:srgbClr val="3333CC"/>
              </a:buClr>
              <a:buSzPct val="59615"/>
              <a:buFont typeface="Wingdings"/>
              <a:buChar char=""/>
              <a:tabLst>
                <a:tab pos="683260" algn="l"/>
              </a:tabLst>
            </a:pPr>
            <a:r>
              <a:rPr sz="2000" dirty="0">
                <a:solidFill>
                  <a:srgbClr val="3366CC"/>
                </a:solidFill>
                <a:latin typeface="Arial MT"/>
                <a:cs typeface="Arial MT"/>
              </a:rPr>
              <a:t>Ethical</a:t>
            </a:r>
            <a:r>
              <a:rPr sz="2000" spc="-4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3366CC"/>
                </a:solidFill>
                <a:latin typeface="Arial MT"/>
                <a:cs typeface="Arial MT"/>
              </a:rPr>
              <a:t>hackers/Sneakers</a:t>
            </a:r>
            <a:endParaRPr sz="2000" dirty="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4505127"/>
            <a:ext cx="2275626" cy="220857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310493" y="6469814"/>
            <a:ext cx="23241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z="1200" spc="-25" dirty="0">
                <a:solidFill>
                  <a:srgbClr val="3366CC"/>
                </a:solidFill>
                <a:latin typeface="Times New Roman"/>
                <a:cs typeface="Times New Roman"/>
              </a:rPr>
              <a:t>44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76600" y="1039259"/>
            <a:ext cx="86106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/>
              <a:t>Hackers (General Term) 🖥️</a:t>
            </a:r>
          </a:p>
          <a:p>
            <a:r>
              <a:rPr lang="en-US" sz="1400" dirty="0" smtClean="0"/>
              <a:t>A </a:t>
            </a:r>
            <a:r>
              <a:rPr lang="en-US" sz="1400" b="1" dirty="0" smtClean="0"/>
              <a:t>hacker</a:t>
            </a:r>
            <a:r>
              <a:rPr lang="en-US" sz="1400" dirty="0" smtClean="0"/>
              <a:t> is someone skilled in </a:t>
            </a:r>
            <a:r>
              <a:rPr lang="en-US" sz="1400" b="1" dirty="0" smtClean="0"/>
              <a:t>computer programming, networking, and security</a:t>
            </a:r>
            <a:r>
              <a:rPr lang="en-US" sz="1400" dirty="0" smtClean="0"/>
              <a:t>, who can exploit or protect systems. Hackers can be ethical or malicious.</a:t>
            </a:r>
          </a:p>
          <a:p>
            <a:endParaRPr lang="en-US" sz="1400" dirty="0" smtClean="0"/>
          </a:p>
          <a:p>
            <a:r>
              <a:rPr lang="en-US" sz="1400" b="1" dirty="0" smtClean="0"/>
              <a:t>White Hat Hackers (Ethical Hackers)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Work </a:t>
            </a:r>
            <a:r>
              <a:rPr lang="en-US" sz="1400" b="1" dirty="0" smtClean="0"/>
              <a:t>legally</a:t>
            </a:r>
            <a:r>
              <a:rPr lang="en-US" sz="1400" dirty="0" smtClean="0"/>
              <a:t> to </a:t>
            </a:r>
            <a:r>
              <a:rPr lang="en-US" sz="1400" b="1" dirty="0" smtClean="0"/>
              <a:t>test and improve cybersecurity</a:t>
            </a:r>
            <a:r>
              <a:rPr lang="en-US" sz="1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Help organizations by finding and fixing vulnerabilities.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Often hired as </a:t>
            </a:r>
            <a:r>
              <a:rPr lang="en-US" sz="1400" b="1" dirty="0" smtClean="0"/>
              <a:t>penetration testers</a:t>
            </a:r>
            <a:r>
              <a:rPr lang="en-US" sz="1400" dirty="0" smtClean="0"/>
              <a:t> or </a:t>
            </a:r>
            <a:r>
              <a:rPr lang="en-US" sz="1400" b="1" dirty="0" smtClean="0"/>
              <a:t>security experts</a:t>
            </a:r>
            <a:r>
              <a:rPr lang="en-US" sz="1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smtClean="0"/>
              <a:t>Example:</a:t>
            </a:r>
            <a:r>
              <a:rPr lang="en-US" sz="1400" dirty="0" smtClean="0"/>
              <a:t> Ethical hackers working for companies like Google or Microsoft.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r>
              <a:rPr lang="en-US" sz="1400" b="1" dirty="0" smtClean="0"/>
              <a:t>Black Hat Hackers (Malicious Hackers)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Break into systems </a:t>
            </a:r>
            <a:r>
              <a:rPr lang="en-US" sz="1400" b="1" dirty="0" smtClean="0"/>
              <a:t>illegally</a:t>
            </a:r>
            <a:r>
              <a:rPr lang="en-US" sz="1400" dirty="0" smtClean="0"/>
              <a:t> for personal gain, destruction, or espionage.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Involve in </a:t>
            </a:r>
            <a:r>
              <a:rPr lang="en-US" sz="1400" b="1" dirty="0" smtClean="0"/>
              <a:t>data theft, malware attacks, and financial fraud</a:t>
            </a:r>
            <a:r>
              <a:rPr lang="en-US" sz="14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smtClean="0"/>
              <a:t>Example:</a:t>
            </a:r>
            <a:r>
              <a:rPr lang="en-US" sz="1400" dirty="0" smtClean="0"/>
              <a:t> Cybercriminals launching ransomware attacks.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r>
              <a:rPr lang="en-US" sz="1400" b="1" dirty="0" smtClean="0"/>
              <a:t>Gray Hat Hackers (Neutral Hackers)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Operate between </a:t>
            </a:r>
            <a:r>
              <a:rPr lang="en-US" sz="1400" b="1" dirty="0" smtClean="0"/>
              <a:t>white hat and black hat</a:t>
            </a:r>
            <a:r>
              <a:rPr lang="en-US" sz="1400" dirty="0" smtClean="0"/>
              <a:t> ethics.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Find vulnerabilities </a:t>
            </a:r>
            <a:r>
              <a:rPr lang="en-US" sz="1400" b="1" dirty="0" smtClean="0"/>
              <a:t>without permission</a:t>
            </a:r>
            <a:r>
              <a:rPr lang="en-US" sz="1400" dirty="0" smtClean="0"/>
              <a:t> but often report them instead of exploiting them.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May still break laws but not always for harmful intent.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smtClean="0"/>
              <a:t>Example:</a:t>
            </a:r>
            <a:r>
              <a:rPr lang="en-US" sz="1400" dirty="0" smtClean="0"/>
              <a:t> A hacker discovering a system flaw and notifying the company without prior approval.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r>
              <a:rPr lang="en-US" sz="1400" b="1" dirty="0" smtClean="0"/>
              <a:t>Script Kiddies (Unskilled Hackers)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Use </a:t>
            </a:r>
            <a:r>
              <a:rPr lang="en-US" sz="1400" b="1" dirty="0" smtClean="0"/>
              <a:t>pre-made hacking tools and scripts</a:t>
            </a:r>
            <a:r>
              <a:rPr lang="en-US" sz="1400" dirty="0" smtClean="0"/>
              <a:t> without deep technical knowledge.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 smtClean="0"/>
              <a:t>Often hack </a:t>
            </a:r>
            <a:r>
              <a:rPr lang="en-US" sz="1400" b="1" dirty="0" smtClean="0"/>
              <a:t>for fun, fame, or minor attacks</a:t>
            </a:r>
            <a:r>
              <a:rPr lang="en-US" sz="1400" dirty="0" smtClean="0"/>
              <a:t> like defacing websites or running small-scale </a:t>
            </a:r>
            <a:r>
              <a:rPr lang="en-US" sz="1400" dirty="0" err="1" smtClean="0"/>
              <a:t>DDoS</a:t>
            </a:r>
            <a:r>
              <a:rPr lang="en-US" sz="1400" dirty="0" smtClean="0"/>
              <a:t> attacks.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 smtClean="0"/>
              <a:t>Example:</a:t>
            </a:r>
            <a:r>
              <a:rPr lang="en-US" sz="1400" dirty="0" smtClean="0"/>
              <a:t> A teenager using a hacking tool to break into a school’s system.</a:t>
            </a:r>
            <a:endParaRPr lang="en-US" sz="14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97307"/>
            <a:ext cx="7376159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dirty="0">
                <a:solidFill>
                  <a:srgbClr val="0A0405"/>
                </a:solidFill>
                <a:latin typeface="Arial MT"/>
                <a:cs typeface="Arial MT"/>
              </a:rPr>
              <a:t>Basic</a:t>
            </a:r>
            <a:r>
              <a:rPr sz="3800" spc="-50" dirty="0">
                <a:solidFill>
                  <a:srgbClr val="0A0405"/>
                </a:solidFill>
                <a:latin typeface="Arial MT"/>
                <a:cs typeface="Arial MT"/>
              </a:rPr>
              <a:t> </a:t>
            </a:r>
            <a:r>
              <a:rPr sz="3800" dirty="0">
                <a:solidFill>
                  <a:srgbClr val="0A0405"/>
                </a:solidFill>
                <a:latin typeface="Arial MT"/>
                <a:cs typeface="Arial MT"/>
              </a:rPr>
              <a:t>Security</a:t>
            </a:r>
            <a:r>
              <a:rPr sz="3800" spc="-35" dirty="0">
                <a:solidFill>
                  <a:srgbClr val="0A0405"/>
                </a:solidFill>
                <a:latin typeface="Arial MT"/>
                <a:cs typeface="Arial MT"/>
              </a:rPr>
              <a:t> </a:t>
            </a:r>
            <a:r>
              <a:rPr sz="3800" dirty="0">
                <a:solidFill>
                  <a:srgbClr val="0A0405"/>
                </a:solidFill>
                <a:latin typeface="Arial MT"/>
                <a:cs typeface="Arial MT"/>
              </a:rPr>
              <a:t>Terminology</a:t>
            </a:r>
            <a:r>
              <a:rPr sz="3800" spc="-20" dirty="0">
                <a:solidFill>
                  <a:srgbClr val="0A0405"/>
                </a:solidFill>
                <a:latin typeface="Arial MT"/>
                <a:cs typeface="Arial MT"/>
              </a:rPr>
              <a:t> </a:t>
            </a:r>
            <a:r>
              <a:rPr sz="3800" spc="-10" dirty="0">
                <a:solidFill>
                  <a:srgbClr val="0A0405"/>
                </a:solidFill>
                <a:latin typeface="Arial MT"/>
                <a:cs typeface="Arial MT"/>
              </a:rPr>
              <a:t>(cont.)</a:t>
            </a:r>
            <a:endParaRPr sz="3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10493" y="6469814"/>
            <a:ext cx="23241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z="1200" spc="-25" dirty="0">
                <a:solidFill>
                  <a:srgbClr val="3366CC"/>
                </a:solidFill>
                <a:latin typeface="Times New Roman"/>
                <a:cs typeface="Times New Roman"/>
              </a:rPr>
              <a:t>45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543279"/>
            <a:ext cx="2466975" cy="130873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600" spc="-10" dirty="0">
                <a:solidFill>
                  <a:srgbClr val="3366CC"/>
                </a:solidFill>
                <a:latin typeface="Arial MT"/>
                <a:cs typeface="Arial MT"/>
              </a:rPr>
              <a:t>Activities</a:t>
            </a:r>
            <a:endParaRPr sz="2600">
              <a:latin typeface="Arial MT"/>
              <a:cs typeface="Arial MT"/>
            </a:endParaRPr>
          </a:p>
          <a:p>
            <a:pPr marL="683260" indent="-326390">
              <a:lnSpc>
                <a:spcPct val="100000"/>
              </a:lnSpc>
              <a:spcBef>
                <a:spcPts val="535"/>
              </a:spcBef>
              <a:buClr>
                <a:srgbClr val="3333CC"/>
              </a:buClr>
              <a:buSzPct val="59090"/>
              <a:buFont typeface="Wingdings"/>
              <a:buChar char=""/>
              <a:tabLst>
                <a:tab pos="683260" algn="l"/>
              </a:tabLst>
            </a:pPr>
            <a:r>
              <a:rPr sz="2200" spc="-10" dirty="0">
                <a:solidFill>
                  <a:srgbClr val="3366CC"/>
                </a:solidFill>
                <a:latin typeface="Arial MT"/>
                <a:cs typeface="Arial MT"/>
              </a:rPr>
              <a:t>Authentication</a:t>
            </a:r>
            <a:endParaRPr sz="2200">
              <a:latin typeface="Arial MT"/>
              <a:cs typeface="Arial MT"/>
            </a:endParaRPr>
          </a:p>
          <a:p>
            <a:pPr marL="683260" indent="-326390">
              <a:lnSpc>
                <a:spcPct val="100000"/>
              </a:lnSpc>
              <a:spcBef>
                <a:spcPts val="530"/>
              </a:spcBef>
              <a:buClr>
                <a:srgbClr val="3333CC"/>
              </a:buClr>
              <a:buSzPct val="59090"/>
              <a:buFont typeface="Wingdings"/>
              <a:buChar char=""/>
              <a:tabLst>
                <a:tab pos="683260" algn="l"/>
              </a:tabLst>
            </a:pPr>
            <a:r>
              <a:rPr sz="2200" spc="-10" dirty="0">
                <a:solidFill>
                  <a:srgbClr val="3366CC"/>
                </a:solidFill>
                <a:latin typeface="Arial MT"/>
                <a:cs typeface="Arial MT"/>
              </a:rPr>
              <a:t>Auditing</a:t>
            </a:r>
            <a:endParaRPr sz="2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95783"/>
            <a:ext cx="675830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0A0405"/>
                </a:solidFill>
                <a:latin typeface="Arial MT"/>
                <a:cs typeface="Arial MT"/>
              </a:rPr>
              <a:t>Network</a:t>
            </a:r>
            <a:r>
              <a:rPr sz="4200" spc="-160" dirty="0">
                <a:solidFill>
                  <a:srgbClr val="0A0405"/>
                </a:solidFill>
                <a:latin typeface="Arial MT"/>
                <a:cs typeface="Arial MT"/>
              </a:rPr>
              <a:t> </a:t>
            </a:r>
            <a:r>
              <a:rPr sz="4200" dirty="0">
                <a:solidFill>
                  <a:srgbClr val="0A0405"/>
                </a:solidFill>
                <a:latin typeface="Arial MT"/>
                <a:cs typeface="Arial MT"/>
              </a:rPr>
              <a:t>Security</a:t>
            </a:r>
            <a:r>
              <a:rPr sz="4200" spc="-160" dirty="0">
                <a:solidFill>
                  <a:srgbClr val="0A0405"/>
                </a:solidFill>
                <a:latin typeface="Arial MT"/>
                <a:cs typeface="Arial MT"/>
              </a:rPr>
              <a:t> </a:t>
            </a:r>
            <a:r>
              <a:rPr sz="4200" spc="-10" dirty="0">
                <a:solidFill>
                  <a:srgbClr val="0A0405"/>
                </a:solidFill>
                <a:latin typeface="Arial MT"/>
                <a:cs typeface="Arial MT"/>
              </a:rPr>
              <a:t>Paradigms</a:t>
            </a:r>
            <a:endParaRPr sz="4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10493" y="6469814"/>
            <a:ext cx="23241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z="1200" spc="-25" dirty="0">
                <a:solidFill>
                  <a:srgbClr val="3366CC"/>
                </a:solidFill>
                <a:latin typeface="Times New Roman"/>
                <a:cs typeface="Times New Roman"/>
              </a:rPr>
              <a:t>46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0194" y="1452802"/>
            <a:ext cx="6249670" cy="343217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35"/>
              </a:spcBef>
              <a:buSzPct val="65000"/>
              <a:buFont typeface="Wingdings"/>
              <a:buChar char=""/>
              <a:tabLst>
                <a:tab pos="354965" algn="l"/>
              </a:tabLst>
            </a:pP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How</a:t>
            </a:r>
            <a:r>
              <a:rPr sz="3000" spc="-2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will</a:t>
            </a:r>
            <a:r>
              <a:rPr sz="3000" spc="-4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you</a:t>
            </a:r>
            <a:r>
              <a:rPr sz="3000" spc="-2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protect</a:t>
            </a:r>
            <a:r>
              <a:rPr sz="3000" spc="-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your</a:t>
            </a:r>
            <a:r>
              <a:rPr sz="3000" spc="-2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3366CC"/>
                </a:solidFill>
                <a:latin typeface="Arial MT"/>
                <a:cs typeface="Arial MT"/>
              </a:rPr>
              <a:t>network?</a:t>
            </a:r>
            <a:endParaRPr sz="3000">
              <a:latin typeface="Arial MT"/>
              <a:cs typeface="Arial MT"/>
            </a:endParaRPr>
          </a:p>
          <a:p>
            <a:pPr marL="682625" lvl="1" indent="-325755">
              <a:lnSpc>
                <a:spcPct val="100000"/>
              </a:lnSpc>
              <a:spcBef>
                <a:spcPts val="645"/>
              </a:spcBef>
              <a:buClr>
                <a:srgbClr val="3333CC"/>
              </a:buClr>
              <a:buSzPct val="59615"/>
              <a:buFont typeface="Wingdings"/>
              <a:buChar char=""/>
              <a:tabLst>
                <a:tab pos="682625" algn="l"/>
              </a:tabLst>
            </a:pP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CIA </a:t>
            </a:r>
            <a:r>
              <a:rPr sz="2600" spc="-10" dirty="0">
                <a:solidFill>
                  <a:srgbClr val="3366CC"/>
                </a:solidFill>
                <a:latin typeface="Arial MT"/>
                <a:cs typeface="Arial MT"/>
              </a:rPr>
              <a:t>Triangle</a:t>
            </a:r>
            <a:endParaRPr sz="2600">
              <a:latin typeface="Arial MT"/>
              <a:cs typeface="Arial MT"/>
            </a:endParaRPr>
          </a:p>
          <a:p>
            <a:pPr marL="682625" lvl="1" indent="-325755">
              <a:lnSpc>
                <a:spcPct val="100000"/>
              </a:lnSpc>
              <a:spcBef>
                <a:spcPts val="625"/>
              </a:spcBef>
              <a:buClr>
                <a:srgbClr val="3333CC"/>
              </a:buClr>
              <a:buSzPct val="59615"/>
              <a:buFont typeface="Wingdings"/>
              <a:buChar char=""/>
              <a:tabLst>
                <a:tab pos="682625" algn="l"/>
              </a:tabLst>
            </a:pP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Least</a:t>
            </a:r>
            <a:r>
              <a:rPr sz="2600" spc="-5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3366CC"/>
                </a:solidFill>
                <a:latin typeface="Arial MT"/>
                <a:cs typeface="Arial MT"/>
              </a:rPr>
              <a:t>Privileges</a:t>
            </a:r>
            <a:endParaRPr sz="2600">
              <a:latin typeface="Arial MT"/>
              <a:cs typeface="Arial MT"/>
            </a:endParaRPr>
          </a:p>
          <a:p>
            <a:pPr marL="682625" lvl="1" indent="-325755">
              <a:lnSpc>
                <a:spcPct val="100000"/>
              </a:lnSpc>
              <a:spcBef>
                <a:spcPts val="625"/>
              </a:spcBef>
              <a:buClr>
                <a:srgbClr val="3333CC"/>
              </a:buClr>
              <a:buSzPct val="59615"/>
              <a:buFont typeface="Wingdings"/>
              <a:buChar char=""/>
              <a:tabLst>
                <a:tab pos="682625" algn="l"/>
              </a:tabLst>
            </a:pP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Perimeter</a:t>
            </a:r>
            <a:r>
              <a:rPr sz="2600" spc="-3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security</a:t>
            </a:r>
            <a:r>
              <a:rPr sz="2600" spc="-3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3366CC"/>
                </a:solidFill>
                <a:latin typeface="Arial MT"/>
                <a:cs typeface="Arial MT"/>
              </a:rPr>
              <a:t>approach</a:t>
            </a:r>
            <a:endParaRPr sz="2600">
              <a:latin typeface="Arial MT"/>
              <a:cs typeface="Arial MT"/>
            </a:endParaRPr>
          </a:p>
          <a:p>
            <a:pPr marL="682625" lvl="1" indent="-325755">
              <a:lnSpc>
                <a:spcPct val="100000"/>
              </a:lnSpc>
              <a:spcBef>
                <a:spcPts val="625"/>
              </a:spcBef>
              <a:buClr>
                <a:srgbClr val="3333CC"/>
              </a:buClr>
              <a:buSzPct val="59615"/>
              <a:buFont typeface="Wingdings"/>
              <a:buChar char=""/>
              <a:tabLst>
                <a:tab pos="682625" algn="l"/>
              </a:tabLst>
            </a:pP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Layered</a:t>
            </a:r>
            <a:r>
              <a:rPr sz="2600" spc="-4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security</a:t>
            </a:r>
            <a:r>
              <a:rPr sz="2600" spc="-4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3366CC"/>
                </a:solidFill>
                <a:latin typeface="Arial MT"/>
                <a:cs typeface="Arial MT"/>
              </a:rPr>
              <a:t>approach</a:t>
            </a:r>
            <a:endParaRPr sz="2600">
              <a:latin typeface="Arial MT"/>
              <a:cs typeface="Arial MT"/>
            </a:endParaRPr>
          </a:p>
          <a:p>
            <a:pPr marL="682625" lvl="1" indent="-325755">
              <a:lnSpc>
                <a:spcPct val="100000"/>
              </a:lnSpc>
              <a:spcBef>
                <a:spcPts val="625"/>
              </a:spcBef>
              <a:buClr>
                <a:srgbClr val="3333CC"/>
              </a:buClr>
              <a:buSzPct val="59615"/>
              <a:buFont typeface="Wingdings"/>
              <a:buChar char=""/>
              <a:tabLst>
                <a:tab pos="682625" algn="l"/>
              </a:tabLst>
            </a:pP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Proactive</a:t>
            </a:r>
            <a:r>
              <a:rPr sz="2600" spc="-3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versus</a:t>
            </a:r>
            <a:r>
              <a:rPr sz="2600" spc="-3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3366CC"/>
                </a:solidFill>
                <a:latin typeface="Arial MT"/>
                <a:cs typeface="Arial MT"/>
              </a:rPr>
              <a:t>reactive</a:t>
            </a:r>
            <a:endParaRPr sz="2600">
              <a:latin typeface="Arial MT"/>
              <a:cs typeface="Arial MT"/>
            </a:endParaRPr>
          </a:p>
          <a:p>
            <a:pPr marL="682625" lvl="1" indent="-325755">
              <a:lnSpc>
                <a:spcPct val="100000"/>
              </a:lnSpc>
              <a:spcBef>
                <a:spcPts val="620"/>
              </a:spcBef>
              <a:buClr>
                <a:srgbClr val="3333CC"/>
              </a:buClr>
              <a:buSzPct val="59615"/>
              <a:buFont typeface="Wingdings"/>
              <a:buChar char=""/>
              <a:tabLst>
                <a:tab pos="682625" algn="l"/>
              </a:tabLst>
            </a:pP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Hybrid</a:t>
            </a:r>
            <a:r>
              <a:rPr sz="2600" spc="-3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security</a:t>
            </a:r>
            <a:r>
              <a:rPr sz="2600" spc="-2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3366CC"/>
                </a:solidFill>
                <a:latin typeface="Arial MT"/>
                <a:cs typeface="Arial MT"/>
              </a:rPr>
              <a:t>method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98831"/>
            <a:ext cx="86023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0A0405"/>
                </a:solidFill>
                <a:latin typeface="Arial MT"/>
                <a:cs typeface="Arial MT"/>
              </a:rPr>
              <a:t>How</a:t>
            </a:r>
            <a:r>
              <a:rPr sz="3200" spc="-40" dirty="0">
                <a:solidFill>
                  <a:srgbClr val="0A0405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A0405"/>
                </a:solidFill>
                <a:latin typeface="Arial MT"/>
                <a:cs typeface="Arial MT"/>
              </a:rPr>
              <a:t>Do</a:t>
            </a:r>
            <a:r>
              <a:rPr sz="3200" spc="-15" dirty="0">
                <a:solidFill>
                  <a:srgbClr val="0A0405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A0405"/>
                </a:solidFill>
                <a:latin typeface="Arial MT"/>
                <a:cs typeface="Arial MT"/>
              </a:rPr>
              <a:t>Legal</a:t>
            </a:r>
            <a:r>
              <a:rPr sz="3200" spc="-25" dirty="0">
                <a:solidFill>
                  <a:srgbClr val="0A0405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A0405"/>
                </a:solidFill>
                <a:latin typeface="Arial MT"/>
                <a:cs typeface="Arial MT"/>
              </a:rPr>
              <a:t>Issues</a:t>
            </a:r>
            <a:r>
              <a:rPr sz="3200" spc="-40" dirty="0">
                <a:solidFill>
                  <a:srgbClr val="0A0405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A0405"/>
                </a:solidFill>
                <a:latin typeface="Arial MT"/>
                <a:cs typeface="Arial MT"/>
              </a:rPr>
              <a:t>Impact</a:t>
            </a:r>
            <a:r>
              <a:rPr sz="3200" spc="-25" dirty="0">
                <a:solidFill>
                  <a:srgbClr val="0A0405"/>
                </a:solidFill>
                <a:latin typeface="Arial MT"/>
                <a:cs typeface="Arial MT"/>
              </a:rPr>
              <a:t> </a:t>
            </a:r>
            <a:r>
              <a:rPr sz="3200" dirty="0">
                <a:solidFill>
                  <a:srgbClr val="0A0405"/>
                </a:solidFill>
                <a:latin typeface="Arial MT"/>
                <a:cs typeface="Arial MT"/>
              </a:rPr>
              <a:t>Network</a:t>
            </a:r>
            <a:r>
              <a:rPr sz="3200" spc="-40" dirty="0">
                <a:solidFill>
                  <a:srgbClr val="0A0405"/>
                </a:solidFill>
                <a:latin typeface="Arial MT"/>
                <a:cs typeface="Arial MT"/>
              </a:rPr>
              <a:t> </a:t>
            </a:r>
            <a:r>
              <a:rPr sz="3200" spc="-10" dirty="0">
                <a:solidFill>
                  <a:srgbClr val="0A0405"/>
                </a:solidFill>
                <a:latin typeface="Arial MT"/>
                <a:cs typeface="Arial MT"/>
              </a:rPr>
              <a:t>Security?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10493" y="6469814"/>
            <a:ext cx="23241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z="1200" spc="-25" dirty="0">
                <a:solidFill>
                  <a:srgbClr val="3366CC"/>
                </a:solidFill>
                <a:latin typeface="Times New Roman"/>
                <a:cs typeface="Times New Roman"/>
              </a:rPr>
              <a:t>47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0194" y="1302384"/>
            <a:ext cx="8053705" cy="313563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819"/>
              </a:spcBef>
              <a:buSzPct val="65000"/>
              <a:buFont typeface="Wingdings"/>
              <a:buChar char=""/>
              <a:tabLst>
                <a:tab pos="354965" algn="l"/>
              </a:tabLst>
            </a:pPr>
            <a:r>
              <a:rPr sz="3000" i="1" dirty="0">
                <a:solidFill>
                  <a:srgbClr val="3366CC"/>
                </a:solidFill>
                <a:latin typeface="Arial"/>
                <a:cs typeface="Arial"/>
              </a:rPr>
              <a:t>The</a:t>
            </a:r>
            <a:r>
              <a:rPr sz="3000" i="1" spc="-1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3000" i="1" dirty="0">
                <a:solidFill>
                  <a:srgbClr val="3366CC"/>
                </a:solidFill>
                <a:latin typeface="Arial"/>
                <a:cs typeface="Arial"/>
              </a:rPr>
              <a:t>Computer</a:t>
            </a:r>
            <a:r>
              <a:rPr sz="3000" i="1" spc="-2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3000" i="1" dirty="0">
                <a:solidFill>
                  <a:srgbClr val="3366CC"/>
                </a:solidFill>
                <a:latin typeface="Arial"/>
                <a:cs typeface="Arial"/>
              </a:rPr>
              <a:t>Security</a:t>
            </a:r>
            <a:r>
              <a:rPr sz="3000" i="1" spc="-25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3000" i="1" dirty="0">
                <a:solidFill>
                  <a:srgbClr val="3366CC"/>
                </a:solidFill>
                <a:latin typeface="Arial"/>
                <a:cs typeface="Arial"/>
              </a:rPr>
              <a:t>Act</a:t>
            </a:r>
            <a:r>
              <a:rPr sz="3000" i="1" spc="-1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3000" i="1" dirty="0">
                <a:solidFill>
                  <a:srgbClr val="3366CC"/>
                </a:solidFill>
                <a:latin typeface="Arial"/>
                <a:cs typeface="Arial"/>
              </a:rPr>
              <a:t>of</a:t>
            </a:r>
            <a:r>
              <a:rPr sz="3000" i="1" spc="-1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3000" i="1" spc="-20" dirty="0">
                <a:solidFill>
                  <a:srgbClr val="3366CC"/>
                </a:solidFill>
                <a:latin typeface="Arial"/>
                <a:cs typeface="Arial"/>
              </a:rPr>
              <a:t>1987</a:t>
            </a:r>
            <a:endParaRPr sz="3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25"/>
              </a:spcBef>
              <a:buSzPct val="65000"/>
              <a:buFont typeface="Wingdings"/>
              <a:buChar char=""/>
              <a:tabLst>
                <a:tab pos="354965" algn="l"/>
              </a:tabLst>
            </a:pPr>
            <a:r>
              <a:rPr sz="3000" i="1" dirty="0">
                <a:solidFill>
                  <a:srgbClr val="3366CC"/>
                </a:solidFill>
                <a:latin typeface="Arial"/>
                <a:cs typeface="Arial"/>
              </a:rPr>
              <a:t>OMB</a:t>
            </a:r>
            <a:r>
              <a:rPr sz="3000" i="1" spc="-1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3000" i="1" dirty="0">
                <a:solidFill>
                  <a:srgbClr val="3366CC"/>
                </a:solidFill>
                <a:latin typeface="Arial"/>
                <a:cs typeface="Arial"/>
              </a:rPr>
              <a:t>Circular</a:t>
            </a:r>
            <a:r>
              <a:rPr sz="3000" i="1" spc="-50" dirty="0">
                <a:solidFill>
                  <a:srgbClr val="3366CC"/>
                </a:solidFill>
                <a:latin typeface="Arial"/>
                <a:cs typeface="Arial"/>
              </a:rPr>
              <a:t> </a:t>
            </a:r>
            <a:r>
              <a:rPr sz="3000" i="1" spc="-10" dirty="0">
                <a:solidFill>
                  <a:srgbClr val="3366CC"/>
                </a:solidFill>
                <a:latin typeface="Arial"/>
                <a:cs typeface="Arial"/>
              </a:rPr>
              <a:t>A-</a:t>
            </a:r>
            <a:r>
              <a:rPr sz="3000" i="1" spc="-25" dirty="0">
                <a:solidFill>
                  <a:srgbClr val="3366CC"/>
                </a:solidFill>
                <a:latin typeface="Arial"/>
                <a:cs typeface="Arial"/>
              </a:rPr>
              <a:t>130</a:t>
            </a:r>
            <a:endParaRPr sz="30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20"/>
              </a:spcBef>
              <a:buSzPct val="65000"/>
              <a:buFont typeface="Wingdings"/>
              <a:buChar char=""/>
              <a:tabLst>
                <a:tab pos="355600" algn="l"/>
              </a:tabLst>
            </a:pPr>
            <a:r>
              <a:rPr sz="3000" dirty="0">
                <a:solidFill>
                  <a:srgbClr val="3366CC"/>
                </a:solidFill>
                <a:latin typeface="Arial MT"/>
                <a:cs typeface="Arial MT"/>
                <a:hlinkClick r:id="rId2"/>
              </a:rPr>
              <a:t>See</a:t>
            </a:r>
            <a:r>
              <a:rPr sz="3000" spc="-15" dirty="0">
                <a:solidFill>
                  <a:srgbClr val="3366CC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3000" u="sng" spc="-10" dirty="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Arial MT"/>
                <a:cs typeface="Arial MT"/>
                <a:hlinkClick r:id="rId2"/>
              </a:rPr>
              <a:t>www.alw.nih.gov/Security/FIRST/papers/</a:t>
            </a:r>
            <a:r>
              <a:rPr sz="3000" spc="-10" dirty="0">
                <a:solidFill>
                  <a:srgbClr val="808080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3000" u="sng" dirty="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Arial MT"/>
                <a:cs typeface="Arial MT"/>
                <a:hlinkClick r:id="rId2"/>
              </a:rPr>
              <a:t>legal/statelaw.txt</a:t>
            </a:r>
            <a:r>
              <a:rPr sz="3000" u="sng" spc="-45" dirty="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Arial MT"/>
                <a:cs typeface="Arial MT"/>
                <a:hlinkClick r:id="rId2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  <a:hlinkClick r:id="rId2"/>
              </a:rPr>
              <a:t>for</a:t>
            </a:r>
            <a:r>
              <a:rPr sz="3000" spc="-40" dirty="0">
                <a:solidFill>
                  <a:srgbClr val="3366CC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  <a:hlinkClick r:id="rId2"/>
              </a:rPr>
              <a:t>state</a:t>
            </a:r>
            <a:r>
              <a:rPr sz="3000" spc="-30" dirty="0">
                <a:solidFill>
                  <a:srgbClr val="3366CC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  <a:hlinkClick r:id="rId2"/>
              </a:rPr>
              <a:t>computer</a:t>
            </a:r>
            <a:r>
              <a:rPr sz="3000" spc="-45" dirty="0">
                <a:solidFill>
                  <a:srgbClr val="3366CC"/>
                </a:solidFill>
                <a:latin typeface="Arial MT"/>
                <a:cs typeface="Arial MT"/>
                <a:hlinkClick r:id="rId2"/>
              </a:rPr>
              <a:t> </a:t>
            </a:r>
            <a:r>
              <a:rPr sz="3000" spc="-20" dirty="0">
                <a:solidFill>
                  <a:srgbClr val="3366CC"/>
                </a:solidFill>
                <a:latin typeface="Arial MT"/>
                <a:cs typeface="Arial MT"/>
                <a:hlinkClick r:id="rId2"/>
              </a:rPr>
              <a:t>laws</a:t>
            </a:r>
            <a:endParaRPr sz="3000">
              <a:latin typeface="Arial MT"/>
              <a:cs typeface="Arial MT"/>
            </a:endParaRPr>
          </a:p>
          <a:p>
            <a:pPr marL="355600" marR="1955800" indent="-342900">
              <a:lnSpc>
                <a:spcPct val="100000"/>
              </a:lnSpc>
              <a:spcBef>
                <a:spcPts val="720"/>
              </a:spcBef>
              <a:buSzPct val="65000"/>
              <a:buFont typeface="Wingdings"/>
              <a:buChar char=""/>
              <a:tabLst>
                <a:tab pos="355600" algn="l"/>
              </a:tabLst>
            </a:pP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Health</a:t>
            </a:r>
            <a:r>
              <a:rPr sz="3000" spc="-6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Insurance</a:t>
            </a:r>
            <a:r>
              <a:rPr sz="3000" spc="-5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Portability</a:t>
            </a:r>
            <a:r>
              <a:rPr sz="3000" spc="-5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3366CC"/>
                </a:solidFill>
                <a:latin typeface="Arial MT"/>
                <a:cs typeface="Arial MT"/>
              </a:rPr>
              <a:t>and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Accountability</a:t>
            </a:r>
            <a:r>
              <a:rPr sz="3000" spc="-6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Act</a:t>
            </a:r>
            <a:r>
              <a:rPr sz="3000" spc="-1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of</a:t>
            </a:r>
            <a:r>
              <a:rPr sz="3000" spc="-2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1996,</a:t>
            </a:r>
            <a:r>
              <a:rPr sz="3000" spc="-4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spc="-10" dirty="0">
                <a:solidFill>
                  <a:srgbClr val="3366CC"/>
                </a:solidFill>
                <a:latin typeface="Arial MT"/>
                <a:cs typeface="Arial MT"/>
              </a:rPr>
              <a:t>HIPAA</a:t>
            </a:r>
            <a:endParaRPr sz="3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40" y="295783"/>
            <a:ext cx="63423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03705" algn="l"/>
              </a:tabLst>
            </a:pPr>
            <a:r>
              <a:rPr sz="4200" spc="-10" dirty="0">
                <a:solidFill>
                  <a:srgbClr val="0A0405"/>
                </a:solidFill>
                <a:latin typeface="Arial MT"/>
                <a:cs typeface="Arial MT"/>
              </a:rPr>
              <a:t>Online</a:t>
            </a:r>
            <a:r>
              <a:rPr sz="4200" dirty="0">
                <a:solidFill>
                  <a:srgbClr val="0A0405"/>
                </a:solidFill>
                <a:latin typeface="Arial MT"/>
                <a:cs typeface="Arial MT"/>
              </a:rPr>
              <a:t>	Security</a:t>
            </a:r>
            <a:r>
              <a:rPr sz="4200" spc="-95" dirty="0">
                <a:solidFill>
                  <a:srgbClr val="0A0405"/>
                </a:solidFill>
                <a:latin typeface="Arial MT"/>
                <a:cs typeface="Arial MT"/>
              </a:rPr>
              <a:t> </a:t>
            </a:r>
            <a:r>
              <a:rPr sz="4200" spc="-10" dirty="0">
                <a:solidFill>
                  <a:srgbClr val="0A0405"/>
                </a:solidFill>
                <a:latin typeface="Arial MT"/>
                <a:cs typeface="Arial MT"/>
              </a:rPr>
              <a:t>Resources</a:t>
            </a:r>
            <a:endParaRPr sz="4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10493" y="6469814"/>
            <a:ext cx="23241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z="1200" spc="-25" dirty="0">
                <a:solidFill>
                  <a:srgbClr val="3366CC"/>
                </a:solidFill>
                <a:latin typeface="Times New Roman"/>
                <a:cs typeface="Times New Roman"/>
              </a:rPr>
              <a:t>48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60194" y="1537861"/>
            <a:ext cx="6759575" cy="39789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5"/>
              </a:spcBef>
              <a:buSzPct val="64285"/>
              <a:buFont typeface="Wingdings"/>
              <a:buChar char=""/>
              <a:tabLst>
                <a:tab pos="354965" algn="l"/>
              </a:tabLst>
            </a:pPr>
            <a:r>
              <a:rPr sz="2800" spc="-20" dirty="0">
                <a:solidFill>
                  <a:srgbClr val="3366CC"/>
                </a:solidFill>
                <a:latin typeface="Arial MT"/>
                <a:cs typeface="Arial MT"/>
              </a:rPr>
              <a:t>CERT</a:t>
            </a:r>
            <a:endParaRPr sz="2800">
              <a:latin typeface="Arial MT"/>
              <a:cs typeface="Arial MT"/>
            </a:endParaRPr>
          </a:p>
          <a:p>
            <a:pPr marL="682625" lvl="1" indent="-325755">
              <a:lnSpc>
                <a:spcPct val="100000"/>
              </a:lnSpc>
              <a:spcBef>
                <a:spcPts val="635"/>
              </a:spcBef>
              <a:buClr>
                <a:srgbClr val="3333CC"/>
              </a:buClr>
              <a:buSzPct val="59615"/>
              <a:buFont typeface="Wingdings"/>
              <a:buChar char=""/>
              <a:tabLst>
                <a:tab pos="682625" algn="l"/>
              </a:tabLst>
            </a:pPr>
            <a:r>
              <a:rPr sz="2600" u="sng" spc="-10" dirty="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Arial MT"/>
                <a:cs typeface="Arial MT"/>
                <a:hlinkClick r:id="rId2"/>
              </a:rPr>
              <a:t>www.cert.org</a:t>
            </a:r>
            <a:endParaRPr sz="2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665"/>
              </a:spcBef>
              <a:buSzPct val="64285"/>
              <a:buFont typeface="Wingdings"/>
              <a:buChar char=""/>
              <a:tabLst>
                <a:tab pos="354965" algn="l"/>
              </a:tabLst>
            </a:pPr>
            <a:r>
              <a:rPr sz="2800" dirty="0">
                <a:solidFill>
                  <a:srgbClr val="3366CC"/>
                </a:solidFill>
                <a:latin typeface="Arial MT"/>
                <a:cs typeface="Arial MT"/>
              </a:rPr>
              <a:t>Microsoft</a:t>
            </a:r>
            <a:r>
              <a:rPr sz="2800" spc="-12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3366CC"/>
                </a:solidFill>
                <a:latin typeface="Arial MT"/>
                <a:cs typeface="Arial MT"/>
              </a:rPr>
              <a:t>Security</a:t>
            </a:r>
            <a:r>
              <a:rPr sz="2800" spc="-9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3366CC"/>
                </a:solidFill>
                <a:latin typeface="Arial MT"/>
                <a:cs typeface="Arial MT"/>
              </a:rPr>
              <a:t>Advisor</a:t>
            </a:r>
            <a:endParaRPr sz="2800">
              <a:latin typeface="Arial MT"/>
              <a:cs typeface="Arial MT"/>
            </a:endParaRPr>
          </a:p>
          <a:p>
            <a:pPr marL="682625" lvl="1" indent="-325755">
              <a:lnSpc>
                <a:spcPct val="100000"/>
              </a:lnSpc>
              <a:spcBef>
                <a:spcPts val="630"/>
              </a:spcBef>
              <a:buClr>
                <a:srgbClr val="3333CC"/>
              </a:buClr>
              <a:buSzPct val="59615"/>
              <a:buFont typeface="Wingdings"/>
              <a:buChar char=""/>
              <a:tabLst>
                <a:tab pos="682625" algn="l"/>
              </a:tabLst>
            </a:pPr>
            <a:r>
              <a:rPr sz="2600" u="sng" spc="-10" dirty="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Arial MT"/>
                <a:cs typeface="Arial MT"/>
                <a:hlinkClick r:id="rId3"/>
              </a:rPr>
              <a:t>www.microsoft.com/security/default.mspx</a:t>
            </a:r>
            <a:endParaRPr sz="2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665"/>
              </a:spcBef>
              <a:buSzPct val="64285"/>
              <a:buFont typeface="Wingdings"/>
              <a:buChar char=""/>
              <a:tabLst>
                <a:tab pos="354965" algn="l"/>
              </a:tabLst>
            </a:pPr>
            <a:r>
              <a:rPr sz="2800" spc="-25" dirty="0">
                <a:solidFill>
                  <a:srgbClr val="3366CC"/>
                </a:solidFill>
                <a:latin typeface="Arial MT"/>
                <a:cs typeface="Arial MT"/>
              </a:rPr>
              <a:t>F-</a:t>
            </a:r>
            <a:r>
              <a:rPr sz="2800" spc="-10" dirty="0">
                <a:solidFill>
                  <a:srgbClr val="3366CC"/>
                </a:solidFill>
                <a:latin typeface="Arial MT"/>
                <a:cs typeface="Arial MT"/>
              </a:rPr>
              <a:t>Secure</a:t>
            </a:r>
            <a:endParaRPr sz="2800">
              <a:latin typeface="Arial MT"/>
              <a:cs typeface="Arial MT"/>
            </a:endParaRPr>
          </a:p>
          <a:p>
            <a:pPr marL="682625" lvl="1" indent="-325755">
              <a:lnSpc>
                <a:spcPct val="100000"/>
              </a:lnSpc>
              <a:spcBef>
                <a:spcPts val="635"/>
              </a:spcBef>
              <a:buClr>
                <a:srgbClr val="3333CC"/>
              </a:buClr>
              <a:buSzPct val="59615"/>
              <a:buFont typeface="Wingdings"/>
              <a:buChar char=""/>
              <a:tabLst>
                <a:tab pos="682625" algn="l"/>
              </a:tabLst>
            </a:pPr>
            <a:r>
              <a:rPr sz="2600" u="sng" spc="-10" dirty="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Arial MT"/>
                <a:cs typeface="Arial MT"/>
                <a:hlinkClick r:id="rId4"/>
              </a:rPr>
              <a:t>www.f-secure.com</a:t>
            </a:r>
            <a:endParaRPr sz="2600">
              <a:latin typeface="Arial MT"/>
              <a:cs typeface="Arial MT"/>
            </a:endParaRPr>
          </a:p>
          <a:p>
            <a:pPr marL="354965" indent="-342265">
              <a:lnSpc>
                <a:spcPct val="100000"/>
              </a:lnSpc>
              <a:spcBef>
                <a:spcPts val="665"/>
              </a:spcBef>
              <a:buSzPct val="64285"/>
              <a:buFont typeface="Wingdings"/>
              <a:buChar char=""/>
              <a:tabLst>
                <a:tab pos="354965" algn="l"/>
              </a:tabLst>
            </a:pPr>
            <a:r>
              <a:rPr sz="2800" spc="-20" dirty="0">
                <a:solidFill>
                  <a:srgbClr val="3366CC"/>
                </a:solidFill>
                <a:latin typeface="Arial MT"/>
                <a:cs typeface="Arial MT"/>
              </a:rPr>
              <a:t>SANS</a:t>
            </a:r>
            <a:endParaRPr sz="2800">
              <a:latin typeface="Arial MT"/>
              <a:cs typeface="Arial MT"/>
            </a:endParaRPr>
          </a:p>
          <a:p>
            <a:pPr marL="682625" lvl="1" indent="-325755">
              <a:lnSpc>
                <a:spcPct val="100000"/>
              </a:lnSpc>
              <a:spcBef>
                <a:spcPts val="635"/>
              </a:spcBef>
              <a:buClr>
                <a:srgbClr val="3333CC"/>
              </a:buClr>
              <a:buSzPct val="59615"/>
              <a:buFont typeface="Wingdings"/>
              <a:buChar char=""/>
              <a:tabLst>
                <a:tab pos="682625" algn="l"/>
              </a:tabLst>
            </a:pPr>
            <a:r>
              <a:rPr sz="2600" u="sng" spc="-10" dirty="0">
                <a:solidFill>
                  <a:srgbClr val="808080"/>
                </a:solidFill>
                <a:uFill>
                  <a:solidFill>
                    <a:srgbClr val="808080"/>
                  </a:solidFill>
                </a:uFill>
                <a:latin typeface="Arial MT"/>
                <a:cs typeface="Arial MT"/>
                <a:hlinkClick r:id="rId5"/>
              </a:rPr>
              <a:t>www.sans.org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6482334"/>
            <a:ext cx="11480800" cy="0"/>
          </a:xfrm>
          <a:custGeom>
            <a:avLst/>
            <a:gdLst/>
            <a:ahLst/>
            <a:cxnLst/>
            <a:rect l="l" t="t" r="r" b="b"/>
            <a:pathLst>
              <a:path w="11480800">
                <a:moveTo>
                  <a:pt x="0" y="0"/>
                </a:moveTo>
                <a:lnTo>
                  <a:pt x="11480292" y="0"/>
                </a:lnTo>
              </a:path>
            </a:pathLst>
          </a:custGeom>
          <a:ln w="19812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5561" y="899922"/>
            <a:ext cx="11480800" cy="0"/>
          </a:xfrm>
          <a:custGeom>
            <a:avLst/>
            <a:gdLst/>
            <a:ahLst/>
            <a:cxnLst/>
            <a:rect l="l" t="t" r="r" b="b"/>
            <a:pathLst>
              <a:path w="11480800">
                <a:moveTo>
                  <a:pt x="0" y="0"/>
                </a:moveTo>
                <a:lnTo>
                  <a:pt x="11480292" y="0"/>
                </a:lnTo>
              </a:path>
            </a:pathLst>
          </a:custGeom>
          <a:ln w="19812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143967"/>
            <a:ext cx="40392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5" dirty="0"/>
              <a:t>Steps</a:t>
            </a:r>
            <a:r>
              <a:rPr sz="4000" spc="-110" dirty="0"/>
              <a:t> </a:t>
            </a:r>
            <a:r>
              <a:rPr sz="4000" dirty="0"/>
              <a:t>to</a:t>
            </a:r>
            <a:r>
              <a:rPr sz="4000" spc="-130" dirty="0"/>
              <a:t> </a:t>
            </a:r>
            <a:r>
              <a:rPr sz="4000" spc="-70" dirty="0"/>
              <a:t>Fix</a:t>
            </a:r>
            <a:r>
              <a:rPr sz="4000" spc="-114" dirty="0"/>
              <a:t> </a:t>
            </a:r>
            <a:r>
              <a:rPr sz="4000" dirty="0"/>
              <a:t>a</a:t>
            </a:r>
            <a:r>
              <a:rPr sz="4000" spc="-110" dirty="0"/>
              <a:t> </a:t>
            </a:r>
            <a:r>
              <a:rPr sz="4000" spc="-65" dirty="0"/>
              <a:t>Crime</a:t>
            </a:r>
            <a:endParaRPr sz="40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1219200"/>
            <a:ext cx="11480292" cy="489508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562842" y="6486864"/>
            <a:ext cx="2781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0"/>
              </a:lnSpc>
            </a:pPr>
            <a:fld id="{81D60167-4931-47E6-BA6A-407CBD079E47}" type="slidenum">
              <a:rPr sz="1600" spc="-25" dirty="0">
                <a:latin typeface="Times New Roman"/>
                <a:cs typeface="Times New Roman"/>
              </a:rPr>
              <a:t>5</a:t>
            </a:fld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6482334"/>
            <a:ext cx="11480800" cy="0"/>
          </a:xfrm>
          <a:custGeom>
            <a:avLst/>
            <a:gdLst/>
            <a:ahLst/>
            <a:cxnLst/>
            <a:rect l="l" t="t" r="r" b="b"/>
            <a:pathLst>
              <a:path w="11480800">
                <a:moveTo>
                  <a:pt x="0" y="0"/>
                </a:moveTo>
                <a:lnTo>
                  <a:pt x="11480292" y="0"/>
                </a:lnTo>
              </a:path>
            </a:pathLst>
          </a:custGeom>
          <a:ln w="19812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5561" y="899922"/>
            <a:ext cx="11480800" cy="0"/>
          </a:xfrm>
          <a:custGeom>
            <a:avLst/>
            <a:gdLst/>
            <a:ahLst/>
            <a:cxnLst/>
            <a:rect l="l" t="t" r="r" b="b"/>
            <a:pathLst>
              <a:path w="11480800">
                <a:moveTo>
                  <a:pt x="0" y="0"/>
                </a:moveTo>
                <a:lnTo>
                  <a:pt x="11480292" y="0"/>
                </a:lnTo>
              </a:path>
            </a:pathLst>
          </a:custGeom>
          <a:ln w="19812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143967"/>
            <a:ext cx="55721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20" dirty="0"/>
              <a:t>Vulnerability,</a:t>
            </a:r>
            <a:r>
              <a:rPr sz="4000" spc="-130" dirty="0"/>
              <a:t> </a:t>
            </a:r>
            <a:r>
              <a:rPr sz="4000" dirty="0"/>
              <a:t>Threat</a:t>
            </a:r>
            <a:r>
              <a:rPr sz="4000" spc="-170" dirty="0"/>
              <a:t> </a:t>
            </a:r>
            <a:r>
              <a:rPr sz="4000" dirty="0"/>
              <a:t>&amp;</a:t>
            </a:r>
            <a:r>
              <a:rPr sz="4000" spc="-155" dirty="0"/>
              <a:t> </a:t>
            </a:r>
            <a:r>
              <a:rPr sz="4000" spc="-100" dirty="0"/>
              <a:t>Risk</a:t>
            </a:r>
            <a:endParaRPr sz="40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7256" y="1071372"/>
            <a:ext cx="11357835" cy="526846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562842" y="6486864"/>
            <a:ext cx="27813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00"/>
              </a:lnSpc>
            </a:pPr>
            <a:fld id="{81D60167-4931-47E6-BA6A-407CBD079E47}" type="slidenum">
              <a:rPr sz="1600" spc="-25" dirty="0">
                <a:latin typeface="Times New Roman"/>
                <a:cs typeface="Times New Roman"/>
              </a:rPr>
              <a:t>6</a:t>
            </a:fld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325" marR="5080">
              <a:lnSpc>
                <a:spcPct val="100000"/>
              </a:lnSpc>
              <a:spcBef>
                <a:spcPts val="100"/>
              </a:spcBef>
              <a:tabLst>
                <a:tab pos="1275080" algn="l"/>
                <a:tab pos="5426710" algn="l"/>
                <a:tab pos="6523990" algn="l"/>
              </a:tabLst>
            </a:pPr>
            <a:r>
              <a:rPr sz="4200" spc="-25" dirty="0">
                <a:solidFill>
                  <a:srgbClr val="0A0405"/>
                </a:solidFill>
                <a:latin typeface="Arial MT"/>
                <a:cs typeface="Arial MT"/>
              </a:rPr>
              <a:t>How</a:t>
            </a:r>
            <a:r>
              <a:rPr sz="4200" dirty="0">
                <a:solidFill>
                  <a:srgbClr val="0A0405"/>
                </a:solidFill>
                <a:latin typeface="Arial MT"/>
                <a:cs typeface="Arial MT"/>
              </a:rPr>
              <a:t>	Seriously</a:t>
            </a:r>
            <a:r>
              <a:rPr sz="4200" spc="-175" dirty="0">
                <a:solidFill>
                  <a:srgbClr val="0A0405"/>
                </a:solidFill>
                <a:latin typeface="Arial MT"/>
                <a:cs typeface="Arial MT"/>
              </a:rPr>
              <a:t> </a:t>
            </a:r>
            <a:r>
              <a:rPr sz="4200" spc="-10" dirty="0">
                <a:solidFill>
                  <a:srgbClr val="0A0405"/>
                </a:solidFill>
                <a:latin typeface="Arial MT"/>
                <a:cs typeface="Arial MT"/>
              </a:rPr>
              <a:t>Should</a:t>
            </a:r>
            <a:r>
              <a:rPr sz="4200" dirty="0">
                <a:solidFill>
                  <a:srgbClr val="0A0405"/>
                </a:solidFill>
                <a:latin typeface="Arial MT"/>
                <a:cs typeface="Arial MT"/>
              </a:rPr>
              <a:t>	</a:t>
            </a:r>
            <a:r>
              <a:rPr sz="4200" spc="-25" dirty="0">
                <a:solidFill>
                  <a:srgbClr val="0A0405"/>
                </a:solidFill>
                <a:latin typeface="Arial MT"/>
                <a:cs typeface="Arial MT"/>
              </a:rPr>
              <a:t>You</a:t>
            </a:r>
            <a:r>
              <a:rPr sz="4200" dirty="0">
                <a:solidFill>
                  <a:srgbClr val="0A0405"/>
                </a:solidFill>
                <a:latin typeface="Arial MT"/>
                <a:cs typeface="Arial MT"/>
              </a:rPr>
              <a:t>	</a:t>
            </a:r>
            <a:r>
              <a:rPr sz="4200" spc="-20" dirty="0">
                <a:solidFill>
                  <a:srgbClr val="0A0405"/>
                </a:solidFill>
                <a:latin typeface="Arial MT"/>
                <a:cs typeface="Arial MT"/>
              </a:rPr>
              <a:t>Take </a:t>
            </a:r>
            <a:r>
              <a:rPr sz="4200" dirty="0">
                <a:solidFill>
                  <a:srgbClr val="0A0405"/>
                </a:solidFill>
                <a:latin typeface="Arial MT"/>
                <a:cs typeface="Arial MT"/>
              </a:rPr>
              <a:t>Threats</a:t>
            </a:r>
            <a:r>
              <a:rPr sz="4200" spc="-40" dirty="0">
                <a:solidFill>
                  <a:srgbClr val="0A0405"/>
                </a:solidFill>
                <a:latin typeface="Arial MT"/>
                <a:cs typeface="Arial MT"/>
              </a:rPr>
              <a:t> </a:t>
            </a:r>
            <a:r>
              <a:rPr sz="4200" dirty="0">
                <a:solidFill>
                  <a:srgbClr val="0A0405"/>
                </a:solidFill>
                <a:latin typeface="Arial MT"/>
                <a:cs typeface="Arial MT"/>
              </a:rPr>
              <a:t>to</a:t>
            </a:r>
            <a:r>
              <a:rPr sz="4200" spc="-5" dirty="0">
                <a:solidFill>
                  <a:srgbClr val="0A0405"/>
                </a:solidFill>
                <a:latin typeface="Arial MT"/>
                <a:cs typeface="Arial MT"/>
              </a:rPr>
              <a:t> </a:t>
            </a:r>
            <a:r>
              <a:rPr sz="4200" dirty="0">
                <a:solidFill>
                  <a:srgbClr val="0A0405"/>
                </a:solidFill>
                <a:latin typeface="Arial MT"/>
                <a:cs typeface="Arial MT"/>
              </a:rPr>
              <a:t>Network</a:t>
            </a:r>
            <a:r>
              <a:rPr sz="4200" spc="-5" dirty="0">
                <a:solidFill>
                  <a:srgbClr val="0A0405"/>
                </a:solidFill>
                <a:latin typeface="Arial MT"/>
                <a:cs typeface="Arial MT"/>
              </a:rPr>
              <a:t> </a:t>
            </a:r>
            <a:r>
              <a:rPr sz="4200" spc="-10" dirty="0">
                <a:solidFill>
                  <a:srgbClr val="0A0405"/>
                </a:solidFill>
                <a:latin typeface="Arial MT"/>
                <a:cs typeface="Arial MT"/>
              </a:rPr>
              <a:t>Security?</a:t>
            </a:r>
            <a:endParaRPr sz="42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10493" y="6469814"/>
            <a:ext cx="232410" cy="196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sz="1200" spc="-25" dirty="0">
                <a:solidFill>
                  <a:srgbClr val="3366CC"/>
                </a:solidFill>
                <a:latin typeface="Times New Roman"/>
                <a:cs typeface="Times New Roman"/>
              </a:rPr>
              <a:t>7</a:t>
            </a:fld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2171827"/>
            <a:ext cx="6320155" cy="3338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SzPct val="65000"/>
              <a:buFont typeface="Wingdings"/>
              <a:buChar char=""/>
              <a:tabLst>
                <a:tab pos="354965" algn="l"/>
              </a:tabLst>
            </a:pP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Which</a:t>
            </a:r>
            <a:r>
              <a:rPr sz="3000" spc="-1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group</a:t>
            </a:r>
            <a:r>
              <a:rPr sz="3000" spc="-2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do</a:t>
            </a:r>
            <a:r>
              <a:rPr sz="3000" spc="-1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you</a:t>
            </a:r>
            <a:r>
              <a:rPr sz="3000" spc="-1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dirty="0">
                <a:solidFill>
                  <a:srgbClr val="3366CC"/>
                </a:solidFill>
                <a:latin typeface="Arial MT"/>
                <a:cs typeface="Arial MT"/>
              </a:rPr>
              <a:t>belong</a:t>
            </a:r>
            <a:r>
              <a:rPr sz="3000" spc="-4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3000" spc="-25" dirty="0">
                <a:solidFill>
                  <a:srgbClr val="3366CC"/>
                </a:solidFill>
                <a:latin typeface="Arial MT"/>
                <a:cs typeface="Arial MT"/>
              </a:rPr>
              <a:t>to?</a:t>
            </a:r>
            <a:endParaRPr sz="3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10"/>
              </a:spcBef>
              <a:buClr>
                <a:srgbClr val="3366CC"/>
              </a:buClr>
              <a:buFont typeface="Wingdings"/>
              <a:buChar char=""/>
            </a:pPr>
            <a:endParaRPr sz="3000">
              <a:latin typeface="Arial MT"/>
              <a:cs typeface="Arial MT"/>
            </a:endParaRPr>
          </a:p>
          <a:p>
            <a:pPr marL="683260" lvl="1" indent="-326390">
              <a:lnSpc>
                <a:spcPct val="100000"/>
              </a:lnSpc>
              <a:buClr>
                <a:srgbClr val="3333CC"/>
              </a:buClr>
              <a:buSzPct val="59615"/>
              <a:buFont typeface="Wingdings"/>
              <a:buChar char=""/>
              <a:tabLst>
                <a:tab pos="683260" algn="l"/>
              </a:tabLst>
            </a:pP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“No</a:t>
            </a:r>
            <a:r>
              <a:rPr sz="2600" spc="-3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one</a:t>
            </a:r>
            <a:r>
              <a:rPr sz="2600" spc="-1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is</a:t>
            </a:r>
            <a:r>
              <a:rPr sz="2600" spc="-1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coming</a:t>
            </a:r>
            <a:r>
              <a:rPr sz="2600" spc="-4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after</a:t>
            </a:r>
            <a:r>
              <a:rPr sz="2600" spc="-1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my</a:t>
            </a:r>
            <a:r>
              <a:rPr sz="2600" spc="-2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3366CC"/>
                </a:solidFill>
                <a:latin typeface="Arial MT"/>
                <a:cs typeface="Arial MT"/>
              </a:rPr>
              <a:t>computer.”</a:t>
            </a:r>
            <a:endParaRPr sz="2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800"/>
              </a:spcBef>
              <a:buClr>
                <a:srgbClr val="3333CC"/>
              </a:buClr>
              <a:buFont typeface="Wingdings"/>
              <a:buChar char=""/>
            </a:pPr>
            <a:endParaRPr sz="2600">
              <a:latin typeface="Arial MT"/>
              <a:cs typeface="Arial MT"/>
            </a:endParaRPr>
          </a:p>
          <a:p>
            <a:pPr marL="683260" lvl="1" indent="-326390">
              <a:lnSpc>
                <a:spcPct val="100000"/>
              </a:lnSpc>
              <a:spcBef>
                <a:spcPts val="5"/>
              </a:spcBef>
              <a:buClr>
                <a:srgbClr val="3333CC"/>
              </a:buClr>
              <a:buSzPct val="59615"/>
              <a:buFont typeface="Wingdings"/>
              <a:buChar char=""/>
              <a:tabLst>
                <a:tab pos="683260" algn="l"/>
              </a:tabLst>
            </a:pP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“The</a:t>
            </a:r>
            <a:r>
              <a:rPr sz="2600" spc="-1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sky</a:t>
            </a:r>
            <a:r>
              <a:rPr sz="2600" spc="-1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is</a:t>
            </a:r>
            <a:r>
              <a:rPr sz="2600" spc="-15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3366CC"/>
                </a:solidFill>
                <a:latin typeface="Arial MT"/>
                <a:cs typeface="Arial MT"/>
              </a:rPr>
              <a:t>falling!”</a:t>
            </a:r>
            <a:endParaRPr sz="260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380"/>
              </a:spcBef>
              <a:buClr>
                <a:srgbClr val="3333CC"/>
              </a:buClr>
              <a:buFont typeface="Wingdings"/>
              <a:buChar char=""/>
            </a:pPr>
            <a:endParaRPr sz="2600">
              <a:latin typeface="Arial MT"/>
              <a:cs typeface="Arial MT"/>
            </a:endParaRPr>
          </a:p>
          <a:p>
            <a:pPr marL="683260" lvl="1" indent="-326390">
              <a:lnSpc>
                <a:spcPct val="100000"/>
              </a:lnSpc>
              <a:buClr>
                <a:srgbClr val="3333CC"/>
              </a:buClr>
              <a:buSzPct val="59615"/>
              <a:buFont typeface="Wingdings"/>
              <a:buChar char=""/>
              <a:tabLst>
                <a:tab pos="683260" algn="l"/>
              </a:tabLst>
            </a:pPr>
            <a:r>
              <a:rPr sz="2600" dirty="0">
                <a:solidFill>
                  <a:srgbClr val="3366CC"/>
                </a:solidFill>
                <a:latin typeface="Arial MT"/>
                <a:cs typeface="Arial MT"/>
              </a:rPr>
              <a:t>Middle</a:t>
            </a:r>
            <a:r>
              <a:rPr sz="2600" spc="-30" dirty="0">
                <a:solidFill>
                  <a:srgbClr val="3366CC"/>
                </a:solidFill>
                <a:latin typeface="Arial MT"/>
                <a:cs typeface="Arial MT"/>
              </a:rPr>
              <a:t> </a:t>
            </a:r>
            <a:r>
              <a:rPr sz="2600" spc="-10" dirty="0">
                <a:solidFill>
                  <a:srgbClr val="3366CC"/>
                </a:solidFill>
                <a:latin typeface="Arial MT"/>
                <a:cs typeface="Arial MT"/>
              </a:rPr>
              <a:t>ground.</a:t>
            </a:r>
            <a:endParaRPr sz="2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6482334"/>
            <a:ext cx="11480800" cy="0"/>
          </a:xfrm>
          <a:custGeom>
            <a:avLst/>
            <a:gdLst/>
            <a:ahLst/>
            <a:cxnLst/>
            <a:rect l="l" t="t" r="r" b="b"/>
            <a:pathLst>
              <a:path w="11480800">
                <a:moveTo>
                  <a:pt x="0" y="0"/>
                </a:moveTo>
                <a:lnTo>
                  <a:pt x="11480292" y="0"/>
                </a:lnTo>
              </a:path>
            </a:pathLst>
          </a:custGeom>
          <a:ln w="19812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5561" y="899922"/>
            <a:ext cx="11480800" cy="0"/>
          </a:xfrm>
          <a:custGeom>
            <a:avLst/>
            <a:gdLst/>
            <a:ahLst/>
            <a:cxnLst/>
            <a:rect l="l" t="t" r="r" b="b"/>
            <a:pathLst>
              <a:path w="11480800">
                <a:moveTo>
                  <a:pt x="0" y="0"/>
                </a:moveTo>
                <a:lnTo>
                  <a:pt x="11480292" y="0"/>
                </a:lnTo>
              </a:path>
            </a:pathLst>
          </a:custGeom>
          <a:ln w="19812">
            <a:solidFill>
              <a:srgbClr val="CC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83540" y="143967"/>
            <a:ext cx="28047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5" dirty="0"/>
              <a:t>Cyber</a:t>
            </a:r>
            <a:r>
              <a:rPr sz="4000" spc="-140" dirty="0"/>
              <a:t> </a:t>
            </a:r>
            <a:r>
              <a:rPr sz="4000" spc="-70" dirty="0"/>
              <a:t>Attacks</a:t>
            </a:r>
            <a:endParaRPr sz="40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019" y="1071372"/>
            <a:ext cx="9290304" cy="426262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588242" y="6458813"/>
            <a:ext cx="21462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40" dirty="0">
                <a:latin typeface="Times New Roman"/>
                <a:cs typeface="Times New Roman"/>
              </a:rPr>
              <a:t>39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Rectangle 1"/>
          <p:cNvSpPr txBox="1">
            <a:spLocks noChangeArrowheads="1"/>
          </p:cNvSpPr>
          <p:nvPr/>
        </p:nvSpPr>
        <p:spPr bwMode="auto">
          <a:xfrm>
            <a:off x="1142999" y="5608085"/>
            <a:ext cx="9069323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2900" b="0" i="0">
                <a:solidFill>
                  <a:srgbClr val="006633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1.Phishing</a:t>
            </a:r>
            <a:r>
              <a:rPr lang="en-US" altLang="en-US" sz="1100" dirty="0" smtClean="0">
                <a:solidFill>
                  <a:schemeClr val="tx1"/>
                </a:solidFill>
                <a:latin typeface="Arial" panose="020B0604020202020204" pitchFamily="34" charset="0"/>
              </a:rPr>
              <a:t> – Fraudulent attempts to steal sensitive information via fake emails or websites. </a:t>
            </a:r>
            <a:r>
              <a:rPr lang="en-US" altLang="en-US" sz="1100" i="1" dirty="0" smtClean="0">
                <a:solidFill>
                  <a:schemeClr val="tx1"/>
                </a:solidFill>
                <a:latin typeface="Arial" panose="020B0604020202020204" pitchFamily="34" charset="0"/>
              </a:rPr>
              <a:t>(e.g., Spear Phishing, Email Scams)</a:t>
            </a:r>
            <a:endParaRPr lang="en-US" altLang="en-US" sz="11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2.Password Attack</a:t>
            </a:r>
            <a:r>
              <a:rPr lang="en-US" altLang="en-US" sz="1100" dirty="0" smtClean="0">
                <a:solidFill>
                  <a:schemeClr val="tx1"/>
                </a:solidFill>
                <a:latin typeface="Arial" panose="020B0604020202020204" pitchFamily="34" charset="0"/>
              </a:rPr>
              <a:t> – Unauthorized access attempts using stolen or guessed passwords. </a:t>
            </a:r>
            <a:r>
              <a:rPr lang="en-US" altLang="en-US" sz="1100" i="1" dirty="0" smtClean="0">
                <a:solidFill>
                  <a:schemeClr val="tx1"/>
                </a:solidFill>
                <a:latin typeface="Arial" panose="020B0604020202020204" pitchFamily="34" charset="0"/>
              </a:rPr>
              <a:t>(e.g., Brute Force, Credential Stuffing)</a:t>
            </a:r>
            <a:endParaRPr lang="en-US" altLang="en-US" sz="11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1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3.Malvertising &amp; Rogue Software</a:t>
            </a:r>
            <a:r>
              <a:rPr lang="en-US" altLang="en-US" sz="1100" dirty="0" smtClean="0">
                <a:solidFill>
                  <a:schemeClr val="tx1"/>
                </a:solidFill>
                <a:latin typeface="Arial" panose="020B0604020202020204" pitchFamily="34" charset="0"/>
              </a:rPr>
              <a:t> – Fake ads or software that deliver malware. </a:t>
            </a:r>
            <a:r>
              <a:rPr lang="en-US" altLang="en-US" sz="1100" i="1" dirty="0" smtClean="0">
                <a:solidFill>
                  <a:schemeClr val="tx1"/>
                </a:solidFill>
                <a:latin typeface="Arial" panose="020B0604020202020204" pitchFamily="34" charset="0"/>
              </a:rPr>
              <a:t>(e.g., Fake Antivirus, Pop-up Scams)</a:t>
            </a:r>
            <a:endParaRPr lang="en-US" altLang="en-US" sz="11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6242" y="1020902"/>
            <a:ext cx="1257300" cy="47053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85" dirty="0"/>
              <a:t>Malware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752600"/>
            <a:ext cx="7342632" cy="345956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355"/>
              </a:lnSpc>
            </a:pPr>
            <a:r>
              <a:rPr spc="-25" dirty="0"/>
              <a:t>36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5845098"/>
            <a:ext cx="1059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Key Difference:</a:t>
            </a:r>
            <a:r>
              <a:rPr lang="en-US" dirty="0" smtClean="0"/>
              <a:t> Trojans require user action to execute, while worms spread autonomously. 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568727"/>
              </p:ext>
            </p:extLst>
          </p:nvPr>
        </p:nvGraphicFramePr>
        <p:xfrm>
          <a:off x="6400800" y="2265280"/>
          <a:ext cx="5638800" cy="365760"/>
        </p:xfrm>
        <a:graphic>
          <a:graphicData uri="http://schemas.openxmlformats.org/drawingml/2006/table">
            <a:tbl>
              <a:tblPr/>
              <a:tblGrid>
                <a:gridCol w="5638800">
                  <a:extLst>
                    <a:ext uri="{9D8B030D-6E8A-4147-A177-3AD203B41FA5}">
                      <a16:colId xmlns:a16="http://schemas.microsoft.com/office/drawing/2014/main" val="35436047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Malicious software disguised as legitimate to trick users into installing it</a:t>
                      </a:r>
                      <a:r>
                        <a:rPr lang="en-US" dirty="0"/>
                        <a:t>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994385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890064"/>
              </p:ext>
            </p:extLst>
          </p:nvPr>
        </p:nvGraphicFramePr>
        <p:xfrm>
          <a:off x="6584014" y="3512377"/>
          <a:ext cx="5105400" cy="365760"/>
        </p:xfrm>
        <a:graphic>
          <a:graphicData uri="http://schemas.openxmlformats.org/drawingml/2006/table">
            <a:tbl>
              <a:tblPr/>
              <a:tblGrid>
                <a:gridCol w="5105400">
                  <a:extLst>
                    <a:ext uri="{9D8B030D-6E8A-4147-A177-3AD203B41FA5}">
                      <a16:colId xmlns:a16="http://schemas.microsoft.com/office/drawing/2014/main" val="10635202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Malicious software disguised as legitimate to trick users into installing it</a:t>
                      </a:r>
                      <a:r>
                        <a:rPr lang="en-US" dirty="0" smtClean="0"/>
                        <a:t>. 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372497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</TotalTime>
  <Words>1553</Words>
  <Application>Microsoft Office PowerPoint</Application>
  <PresentationFormat>Widescreen</PresentationFormat>
  <Paragraphs>257</Paragraphs>
  <Slides>48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6" baseType="lpstr">
      <vt:lpstr>Arial</vt:lpstr>
      <vt:lpstr>Arial MT</vt:lpstr>
      <vt:lpstr>Calibri</vt:lpstr>
      <vt:lpstr>Segoe UI Symbol</vt:lpstr>
      <vt:lpstr>Tahoma</vt:lpstr>
      <vt:lpstr>Times New Roman</vt:lpstr>
      <vt:lpstr>Wingdings</vt:lpstr>
      <vt:lpstr>Office Theme</vt:lpstr>
      <vt:lpstr>   Information Security         Chapter 1&amp;2               BS-CS-VI            VVEEK-02 &amp; 03 Lectures </vt:lpstr>
      <vt:lpstr>C.I.A. triangle or Security Objectives</vt:lpstr>
      <vt:lpstr>CIA TRIAD (Video)</vt:lpstr>
      <vt:lpstr>Attacks on CIA</vt:lpstr>
      <vt:lpstr>Steps to Fix a Crime</vt:lpstr>
      <vt:lpstr>Vulnerability, Threat &amp; Risk</vt:lpstr>
      <vt:lpstr>How Seriously Should You Take Threats to Network Security?</vt:lpstr>
      <vt:lpstr>Cyber Attacks</vt:lpstr>
      <vt:lpstr>Malware</vt:lpstr>
      <vt:lpstr>PowerPoint Presentation</vt:lpstr>
      <vt:lpstr>PowerPoint Presentation</vt:lpstr>
      <vt:lpstr>How Malware</vt:lpstr>
      <vt:lpstr>How to Stop?</vt:lpstr>
      <vt:lpstr>Phishing Attack</vt:lpstr>
      <vt:lpstr>What is Phishing used for?</vt:lpstr>
      <vt:lpstr>Phishing Awareness</vt:lpstr>
      <vt:lpstr>Password Attacks</vt:lpstr>
      <vt:lpstr>Types of Password Attacks</vt:lpstr>
      <vt:lpstr>PowerPoint Presentation</vt:lpstr>
      <vt:lpstr>Stop Password Attacks</vt:lpstr>
      <vt:lpstr>Distributed Denial of Services (DDoS)</vt:lpstr>
      <vt:lpstr>Denial of Service Attacks</vt:lpstr>
      <vt:lpstr>Prevention</vt:lpstr>
      <vt:lpstr>Man in the Middle</vt:lpstr>
      <vt:lpstr>Prevent MITM</vt:lpstr>
      <vt:lpstr>Drive-by Download</vt:lpstr>
      <vt:lpstr>How it work?</vt:lpstr>
      <vt:lpstr>Malvertising</vt:lpstr>
      <vt:lpstr>Prevention</vt:lpstr>
      <vt:lpstr>Rogue Software</vt:lpstr>
      <vt:lpstr>Propagation</vt:lpstr>
      <vt:lpstr>Prevention</vt:lpstr>
      <vt:lpstr>Web Attacks</vt:lpstr>
      <vt:lpstr>PowerPoint Presentation</vt:lpstr>
      <vt:lpstr>Session Hijacking</vt:lpstr>
      <vt:lpstr>DNS Poisoning</vt:lpstr>
      <vt:lpstr>Cyber Crime?</vt:lpstr>
      <vt:lpstr>Classification of Cyber Crimes</vt:lpstr>
      <vt:lpstr>Classification of Cyber Crimes (Cont.)</vt:lpstr>
      <vt:lpstr>Reasons for Commission of Cyber Crimes</vt:lpstr>
      <vt:lpstr>Kinds of Cyber Crimes</vt:lpstr>
      <vt:lpstr>Kinds of Cyber Crimes (Cont.)</vt:lpstr>
      <vt:lpstr>Kinds of Cyber Crimes (Cont.)</vt:lpstr>
      <vt:lpstr>Basic Security Terminology</vt:lpstr>
      <vt:lpstr>Basic Security Terminology (cont.)</vt:lpstr>
      <vt:lpstr>Network Security Paradigms</vt:lpstr>
      <vt:lpstr>How Do Legal Issues Impact Network Security?</vt:lpstr>
      <vt:lpstr>Online Security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CSC-xxx Information Security Week 1</dc:title>
  <dc:creator>raza Syed asif</dc:creator>
  <cp:lastModifiedBy>PC</cp:lastModifiedBy>
  <cp:revision>22</cp:revision>
  <dcterms:created xsi:type="dcterms:W3CDTF">2025-01-27T07:03:54Z</dcterms:created>
  <dcterms:modified xsi:type="dcterms:W3CDTF">2025-02-10T08:35:09Z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2025-01-27T00:00:00Z</vt:filetime>
  </property>
  <property fmtid="{D5CDD505-2E9C-101B-9397-08002B2CF9AE}" pid="5" name="Producer">
    <vt:lpwstr>Microsoft® PowerPoint® 2016</vt:lpwstr>
  </property>
</Properties>
</file>