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62" r:id="rId6"/>
    <p:sldId id="271" r:id="rId7"/>
    <p:sldId id="273" r:id="rId8"/>
    <p:sldId id="274" r:id="rId9"/>
    <p:sldId id="275" r:id="rId10"/>
    <p:sldId id="276" r:id="rId11"/>
    <p:sldId id="277" r:id="rId12"/>
    <p:sldId id="266" r:id="rId13"/>
    <p:sldId id="270" r:id="rId14"/>
    <p:sldId id="272" r:id="rId15"/>
    <p:sldId id="278" r:id="rId16"/>
    <p:sldId id="268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71"/>
            <p14:sldId id="273"/>
            <p14:sldId id="274"/>
            <p14:sldId id="275"/>
            <p14:sldId id="276"/>
            <p14:sldId id="277"/>
            <p14:sldId id="266"/>
            <p14:sldId id="270"/>
            <p14:sldId id="272"/>
            <p14:sldId id="278"/>
            <p14:sldId id="268"/>
            <p14:sldId id="269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3565" autoAdjust="0"/>
  </p:normalViewPr>
  <p:slideViewPr>
    <p:cSldViewPr snapToGrid="0">
      <p:cViewPr varScale="1">
        <p:scale>
          <a:sx n="97" d="100"/>
          <a:sy n="97" d="100"/>
        </p:scale>
        <p:origin x="12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🌍 Real-World Example: Email Validation</a:t>
            </a:r>
          </a:p>
          <a:p>
            <a:r>
              <a:rPr lang="en-US" b="1" dirty="0" smtClean="0"/>
              <a:t>🔹 Task:</a:t>
            </a:r>
          </a:p>
          <a:p>
            <a:r>
              <a:rPr lang="en-US" dirty="0" smtClean="0"/>
              <a:t>You want to check if a string is a </a:t>
            </a:r>
            <a:r>
              <a:rPr lang="en-US" b="1" dirty="0" smtClean="0"/>
              <a:t>valid email address</a:t>
            </a:r>
            <a:r>
              <a:rPr lang="en-US" dirty="0" smtClean="0"/>
              <a:t>, like:</a:t>
            </a:r>
          </a:p>
          <a:p>
            <a:r>
              <a:rPr lang="en-US" dirty="0" smtClean="0"/>
              <a:t>john@example.com</a:t>
            </a:r>
          </a:p>
          <a:p>
            <a:r>
              <a:rPr lang="en-US" dirty="0" smtClean="0"/>
              <a:t>student123@university.edu</a:t>
            </a:r>
          </a:p>
          <a:p>
            <a:r>
              <a:rPr lang="en-US" b="1" dirty="0" smtClean="0"/>
              <a:t>✅ Step 1: Use Regular Expression (RE)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developer</a:t>
            </a:r>
            <a:r>
              <a:rPr lang="en-US" dirty="0" smtClean="0"/>
              <a:t> writes a </a:t>
            </a:r>
            <a:r>
              <a:rPr lang="en-US" b="1" dirty="0" smtClean="0"/>
              <a:t>regular expression</a:t>
            </a:r>
            <a:r>
              <a:rPr lang="en-US" dirty="0" smtClean="0"/>
              <a:t> like:</a:t>
            </a:r>
          </a:p>
          <a:p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err="1" smtClean="0"/>
              <a:t>CopyEdit</a:t>
            </a:r>
            <a:endParaRPr lang="en-US" dirty="0" smtClean="0"/>
          </a:p>
          <a:p>
            <a:pPr rtl="0"/>
            <a:r>
              <a:rPr lang="en-US" dirty="0" smtClean="0"/>
              <a:t>^[a-zA-Z0-9._%+-]+@[a-zA-Z0-9.-]+\.[a-</a:t>
            </a:r>
            <a:r>
              <a:rPr lang="en-US" dirty="0" err="1" smtClean="0"/>
              <a:t>zA</a:t>
            </a:r>
            <a:r>
              <a:rPr lang="en-US" dirty="0" smtClean="0"/>
              <a:t>-Z]{2,}$ </a:t>
            </a:r>
          </a:p>
          <a:p>
            <a:r>
              <a:rPr lang="en-US" dirty="0" smtClean="0"/>
              <a:t>This RE describes the </a:t>
            </a:r>
            <a:r>
              <a:rPr lang="en-US" b="1" dirty="0" smtClean="0"/>
              <a:t>pattern</a:t>
            </a:r>
            <a:r>
              <a:rPr lang="en-US" dirty="0" smtClean="0"/>
              <a:t> of a valid email:</a:t>
            </a:r>
          </a:p>
          <a:p>
            <a:r>
              <a:rPr lang="en-US" dirty="0" smtClean="0"/>
              <a:t>Starts with letters/numbers</a:t>
            </a:r>
          </a:p>
          <a:p>
            <a:r>
              <a:rPr lang="en-US" dirty="0" smtClean="0"/>
              <a:t>Has an @ symbol</a:t>
            </a:r>
          </a:p>
          <a:p>
            <a:r>
              <a:rPr lang="en-US" dirty="0" smtClean="0"/>
              <a:t>Followed by a domain name</a:t>
            </a:r>
          </a:p>
          <a:p>
            <a:r>
              <a:rPr lang="en-US" dirty="0" smtClean="0"/>
              <a:t>Ends with 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➡️ This is easy to </a:t>
            </a:r>
            <a:r>
              <a:rPr lang="en-US" b="1" dirty="0" smtClean="0"/>
              <a:t>write</a:t>
            </a:r>
            <a:r>
              <a:rPr lang="en-US" dirty="0" smtClean="0"/>
              <a:t> and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Step 2: Use Finite Automaton (FA)</a:t>
            </a:r>
          </a:p>
          <a:p>
            <a:r>
              <a:rPr lang="en-US" dirty="0" smtClean="0"/>
              <a:t>Inside a </a:t>
            </a:r>
            <a:r>
              <a:rPr lang="en-US" b="1" dirty="0" smtClean="0"/>
              <a:t>program or browser</a:t>
            </a:r>
            <a:r>
              <a:rPr lang="en-US" dirty="0" smtClean="0"/>
              <a:t>, the RE is </a:t>
            </a:r>
            <a:r>
              <a:rPr lang="en-US" b="1" dirty="0" smtClean="0"/>
              <a:t>converted into a finite automaton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automaton:</a:t>
            </a:r>
          </a:p>
          <a:p>
            <a:r>
              <a:rPr lang="en-US" dirty="0" smtClean="0"/>
              <a:t>Reads the email address </a:t>
            </a:r>
            <a:r>
              <a:rPr lang="en-US" b="1" dirty="0" smtClean="0"/>
              <a:t>one character at a time</a:t>
            </a:r>
            <a:endParaRPr lang="en-US" dirty="0" smtClean="0"/>
          </a:p>
          <a:p>
            <a:r>
              <a:rPr lang="en-US" dirty="0" smtClean="0"/>
              <a:t>Changes state depending on the input</a:t>
            </a:r>
          </a:p>
          <a:p>
            <a:r>
              <a:rPr lang="en-US" dirty="0" smtClean="0"/>
              <a:t>Finally </a:t>
            </a:r>
            <a:r>
              <a:rPr lang="en-US" b="1" dirty="0" smtClean="0"/>
              <a:t>accepts or rejects</a:t>
            </a:r>
            <a:r>
              <a:rPr lang="en-US" dirty="0" smtClean="0"/>
              <a:t> the input</a:t>
            </a:r>
          </a:p>
          <a:p>
            <a:r>
              <a:rPr lang="en-US" dirty="0" smtClean="0"/>
              <a:t>➡️ This is good for </a:t>
            </a:r>
            <a:r>
              <a:rPr lang="en-US" b="1" dirty="0" smtClean="0"/>
              <a:t>efficient processing</a:t>
            </a:r>
            <a:r>
              <a:rPr lang="en-US" dirty="0" smtClean="0"/>
              <a:t> and </a:t>
            </a:r>
            <a:r>
              <a:rPr lang="en-US" b="1" dirty="0" smtClean="0"/>
              <a:t>running in real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🌍 Real-World Example: Email Validation</a:t>
            </a:r>
          </a:p>
          <a:p>
            <a:r>
              <a:rPr lang="en-US" b="1" dirty="0" smtClean="0"/>
              <a:t>🔹 Task:</a:t>
            </a:r>
          </a:p>
          <a:p>
            <a:r>
              <a:rPr lang="en-US" dirty="0" smtClean="0"/>
              <a:t>You want to check if a string is a </a:t>
            </a:r>
            <a:r>
              <a:rPr lang="en-US" b="1" dirty="0" smtClean="0"/>
              <a:t>valid email address</a:t>
            </a:r>
            <a:r>
              <a:rPr lang="en-US" dirty="0" smtClean="0"/>
              <a:t>, like:</a:t>
            </a:r>
          </a:p>
          <a:p>
            <a:r>
              <a:rPr lang="en-US" dirty="0" smtClean="0"/>
              <a:t>john@example.com</a:t>
            </a:r>
          </a:p>
          <a:p>
            <a:r>
              <a:rPr lang="en-US" dirty="0" smtClean="0"/>
              <a:t>student123@university.edu</a:t>
            </a:r>
          </a:p>
          <a:p>
            <a:r>
              <a:rPr lang="en-US" b="1" dirty="0" smtClean="0"/>
              <a:t>✅ Step 1: Use Regular Expression (RE)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developer</a:t>
            </a:r>
            <a:r>
              <a:rPr lang="en-US" dirty="0" smtClean="0"/>
              <a:t> writes a </a:t>
            </a:r>
            <a:r>
              <a:rPr lang="en-US" b="1" dirty="0" smtClean="0"/>
              <a:t>regular expression</a:t>
            </a:r>
            <a:r>
              <a:rPr lang="en-US" dirty="0" smtClean="0"/>
              <a:t> like:</a:t>
            </a:r>
          </a:p>
          <a:p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err="1" smtClean="0"/>
              <a:t>CopyEdit</a:t>
            </a:r>
            <a:endParaRPr lang="en-US" dirty="0" smtClean="0"/>
          </a:p>
          <a:p>
            <a:pPr rtl="0"/>
            <a:r>
              <a:rPr lang="en-US" dirty="0" smtClean="0"/>
              <a:t>^[a-zA-Z0-9._%+-]+@[a-zA-Z0-9.-]+\.[a-</a:t>
            </a:r>
            <a:r>
              <a:rPr lang="en-US" dirty="0" err="1" smtClean="0"/>
              <a:t>zA</a:t>
            </a:r>
            <a:r>
              <a:rPr lang="en-US" dirty="0" smtClean="0"/>
              <a:t>-Z]{2,}$ </a:t>
            </a:r>
          </a:p>
          <a:p>
            <a:r>
              <a:rPr lang="en-US" dirty="0" smtClean="0"/>
              <a:t>This RE describes the </a:t>
            </a:r>
            <a:r>
              <a:rPr lang="en-US" b="1" dirty="0" smtClean="0"/>
              <a:t>pattern</a:t>
            </a:r>
            <a:r>
              <a:rPr lang="en-US" dirty="0" smtClean="0"/>
              <a:t> of a valid email:</a:t>
            </a:r>
          </a:p>
          <a:p>
            <a:r>
              <a:rPr lang="en-US" dirty="0" smtClean="0"/>
              <a:t>Starts with letters/numbers</a:t>
            </a:r>
          </a:p>
          <a:p>
            <a:r>
              <a:rPr lang="en-US" dirty="0" smtClean="0"/>
              <a:t>Has an @ symbol</a:t>
            </a:r>
          </a:p>
          <a:p>
            <a:r>
              <a:rPr lang="en-US" dirty="0" smtClean="0"/>
              <a:t>Followed by a domain name</a:t>
            </a:r>
          </a:p>
          <a:p>
            <a:r>
              <a:rPr lang="en-US" dirty="0" smtClean="0"/>
              <a:t>Ends with 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➡️ This is easy to </a:t>
            </a:r>
            <a:r>
              <a:rPr lang="en-US" b="1" dirty="0" smtClean="0"/>
              <a:t>write</a:t>
            </a:r>
            <a:r>
              <a:rPr lang="en-US" dirty="0" smtClean="0"/>
              <a:t> and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Step 2: Use Finite Automaton (FA)</a:t>
            </a:r>
          </a:p>
          <a:p>
            <a:r>
              <a:rPr lang="en-US" dirty="0" smtClean="0"/>
              <a:t>Inside a </a:t>
            </a:r>
            <a:r>
              <a:rPr lang="en-US" b="1" dirty="0" smtClean="0"/>
              <a:t>program or browser</a:t>
            </a:r>
            <a:r>
              <a:rPr lang="en-US" dirty="0" smtClean="0"/>
              <a:t>, the RE is </a:t>
            </a:r>
            <a:r>
              <a:rPr lang="en-US" b="1" dirty="0" smtClean="0"/>
              <a:t>converted into a finite automaton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automaton:</a:t>
            </a:r>
          </a:p>
          <a:p>
            <a:r>
              <a:rPr lang="en-US" dirty="0" smtClean="0"/>
              <a:t>Reads the email address </a:t>
            </a:r>
            <a:r>
              <a:rPr lang="en-US" b="1" dirty="0" smtClean="0"/>
              <a:t>one character at a time</a:t>
            </a:r>
            <a:endParaRPr lang="en-US" dirty="0" smtClean="0"/>
          </a:p>
          <a:p>
            <a:r>
              <a:rPr lang="en-US" dirty="0" smtClean="0"/>
              <a:t>Changes state depending on the input</a:t>
            </a:r>
          </a:p>
          <a:p>
            <a:r>
              <a:rPr lang="en-US" dirty="0" smtClean="0"/>
              <a:t>Finally </a:t>
            </a:r>
            <a:r>
              <a:rPr lang="en-US" b="1" dirty="0" smtClean="0"/>
              <a:t>accepts or rejects</a:t>
            </a:r>
            <a:r>
              <a:rPr lang="en-US" dirty="0" smtClean="0"/>
              <a:t> the input</a:t>
            </a:r>
          </a:p>
          <a:p>
            <a:r>
              <a:rPr lang="en-US" dirty="0" smtClean="0"/>
              <a:t>➡️ This is good for </a:t>
            </a:r>
            <a:r>
              <a:rPr lang="en-US" b="1" dirty="0" smtClean="0"/>
              <a:t>efficient processing</a:t>
            </a:r>
            <a:r>
              <a:rPr lang="en-US" dirty="0" smtClean="0"/>
              <a:t> and </a:t>
            </a:r>
            <a:r>
              <a:rPr lang="en-US" b="1" dirty="0" smtClean="0"/>
              <a:t>running in real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🌍 Real-World Example: Email Validation</a:t>
            </a:r>
          </a:p>
          <a:p>
            <a:r>
              <a:rPr lang="en-US" b="1" dirty="0" smtClean="0"/>
              <a:t>🔹 Task:</a:t>
            </a:r>
          </a:p>
          <a:p>
            <a:r>
              <a:rPr lang="en-US" dirty="0" smtClean="0"/>
              <a:t>You want to check if a string is a </a:t>
            </a:r>
            <a:r>
              <a:rPr lang="en-US" b="1" dirty="0" smtClean="0"/>
              <a:t>valid email address</a:t>
            </a:r>
            <a:r>
              <a:rPr lang="en-US" dirty="0" smtClean="0"/>
              <a:t>, like:</a:t>
            </a:r>
          </a:p>
          <a:p>
            <a:r>
              <a:rPr lang="en-US" dirty="0" smtClean="0"/>
              <a:t>john@example.com</a:t>
            </a:r>
          </a:p>
          <a:p>
            <a:r>
              <a:rPr lang="en-US" dirty="0" smtClean="0"/>
              <a:t>student123@university.edu</a:t>
            </a:r>
          </a:p>
          <a:p>
            <a:r>
              <a:rPr lang="en-US" b="1" dirty="0" smtClean="0"/>
              <a:t>✅ Step 1: Use Regular Expression (RE)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developer</a:t>
            </a:r>
            <a:r>
              <a:rPr lang="en-US" dirty="0" smtClean="0"/>
              <a:t> writes a </a:t>
            </a:r>
            <a:r>
              <a:rPr lang="en-US" b="1" dirty="0" smtClean="0"/>
              <a:t>regular expression</a:t>
            </a:r>
            <a:r>
              <a:rPr lang="en-US" dirty="0" smtClean="0"/>
              <a:t> like:</a:t>
            </a:r>
          </a:p>
          <a:p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err="1" smtClean="0"/>
              <a:t>CopyEdit</a:t>
            </a:r>
            <a:endParaRPr lang="en-US" dirty="0" smtClean="0"/>
          </a:p>
          <a:p>
            <a:pPr rtl="0"/>
            <a:r>
              <a:rPr lang="en-US" dirty="0" smtClean="0"/>
              <a:t>^[a-zA-Z0-9._%+-]+@[a-zA-Z0-9.-]+\.[a-</a:t>
            </a:r>
            <a:r>
              <a:rPr lang="en-US" dirty="0" err="1" smtClean="0"/>
              <a:t>zA</a:t>
            </a:r>
            <a:r>
              <a:rPr lang="en-US" dirty="0" smtClean="0"/>
              <a:t>-Z]{2,}$ </a:t>
            </a:r>
          </a:p>
          <a:p>
            <a:r>
              <a:rPr lang="en-US" dirty="0" smtClean="0"/>
              <a:t>This RE describes the </a:t>
            </a:r>
            <a:r>
              <a:rPr lang="en-US" b="1" dirty="0" smtClean="0"/>
              <a:t>pattern</a:t>
            </a:r>
            <a:r>
              <a:rPr lang="en-US" dirty="0" smtClean="0"/>
              <a:t> of a valid email:</a:t>
            </a:r>
          </a:p>
          <a:p>
            <a:r>
              <a:rPr lang="en-US" dirty="0" smtClean="0"/>
              <a:t>Starts with letters/numbers</a:t>
            </a:r>
          </a:p>
          <a:p>
            <a:r>
              <a:rPr lang="en-US" dirty="0" smtClean="0"/>
              <a:t>Has an @ symbol</a:t>
            </a:r>
          </a:p>
          <a:p>
            <a:r>
              <a:rPr lang="en-US" dirty="0" smtClean="0"/>
              <a:t>Followed by a domain name</a:t>
            </a:r>
          </a:p>
          <a:p>
            <a:r>
              <a:rPr lang="en-US" dirty="0" smtClean="0"/>
              <a:t>Ends with 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➡️ This is easy to </a:t>
            </a:r>
            <a:r>
              <a:rPr lang="en-US" b="1" dirty="0" smtClean="0"/>
              <a:t>write</a:t>
            </a:r>
            <a:r>
              <a:rPr lang="en-US" dirty="0" smtClean="0"/>
              <a:t> and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Step 2: Use Finite Automaton (FA)</a:t>
            </a:r>
          </a:p>
          <a:p>
            <a:r>
              <a:rPr lang="en-US" dirty="0" smtClean="0"/>
              <a:t>Inside a </a:t>
            </a:r>
            <a:r>
              <a:rPr lang="en-US" b="1" dirty="0" smtClean="0"/>
              <a:t>program or browser</a:t>
            </a:r>
            <a:r>
              <a:rPr lang="en-US" dirty="0" smtClean="0"/>
              <a:t>, the RE is </a:t>
            </a:r>
            <a:r>
              <a:rPr lang="en-US" b="1" dirty="0" smtClean="0"/>
              <a:t>converted into a finite automaton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automaton:</a:t>
            </a:r>
          </a:p>
          <a:p>
            <a:r>
              <a:rPr lang="en-US" dirty="0" smtClean="0"/>
              <a:t>Reads the email address </a:t>
            </a:r>
            <a:r>
              <a:rPr lang="en-US" b="1" dirty="0" smtClean="0"/>
              <a:t>one character at a time</a:t>
            </a:r>
            <a:endParaRPr lang="en-US" dirty="0" smtClean="0"/>
          </a:p>
          <a:p>
            <a:r>
              <a:rPr lang="en-US" dirty="0" smtClean="0"/>
              <a:t>Changes state depending on the input</a:t>
            </a:r>
          </a:p>
          <a:p>
            <a:r>
              <a:rPr lang="en-US" dirty="0" smtClean="0"/>
              <a:t>Finally </a:t>
            </a:r>
            <a:r>
              <a:rPr lang="en-US" b="1" dirty="0" smtClean="0"/>
              <a:t>accepts or rejects</a:t>
            </a:r>
            <a:r>
              <a:rPr lang="en-US" dirty="0" smtClean="0"/>
              <a:t> the input</a:t>
            </a:r>
          </a:p>
          <a:p>
            <a:r>
              <a:rPr lang="en-US" dirty="0" smtClean="0"/>
              <a:t>➡️ This is good for </a:t>
            </a:r>
            <a:r>
              <a:rPr lang="en-US" b="1" dirty="0" smtClean="0"/>
              <a:t>efficient processing</a:t>
            </a:r>
            <a:r>
              <a:rPr lang="en-US" dirty="0" smtClean="0"/>
              <a:t> and </a:t>
            </a:r>
            <a:r>
              <a:rPr lang="en-US" b="1" dirty="0" smtClean="0"/>
              <a:t>running in real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🌍 Real-World Example: Email Validation</a:t>
            </a:r>
          </a:p>
          <a:p>
            <a:r>
              <a:rPr lang="en-US" b="1" dirty="0" smtClean="0"/>
              <a:t>🔹 Task:</a:t>
            </a:r>
          </a:p>
          <a:p>
            <a:r>
              <a:rPr lang="en-US" dirty="0" smtClean="0"/>
              <a:t>You want to check if a string is a </a:t>
            </a:r>
            <a:r>
              <a:rPr lang="en-US" b="1" dirty="0" smtClean="0"/>
              <a:t>valid email address</a:t>
            </a:r>
            <a:r>
              <a:rPr lang="en-US" dirty="0" smtClean="0"/>
              <a:t>, like:</a:t>
            </a:r>
          </a:p>
          <a:p>
            <a:r>
              <a:rPr lang="en-US" dirty="0" smtClean="0"/>
              <a:t>john@example.com</a:t>
            </a:r>
          </a:p>
          <a:p>
            <a:r>
              <a:rPr lang="en-US" dirty="0" smtClean="0"/>
              <a:t>student123@university.edu</a:t>
            </a:r>
          </a:p>
          <a:p>
            <a:r>
              <a:rPr lang="en-US" b="1" dirty="0" smtClean="0"/>
              <a:t>✅ Step 1: Use Regular Expression (RE)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developer</a:t>
            </a:r>
            <a:r>
              <a:rPr lang="en-US" dirty="0" smtClean="0"/>
              <a:t> writes a </a:t>
            </a:r>
            <a:r>
              <a:rPr lang="en-US" b="1" dirty="0" smtClean="0"/>
              <a:t>regular expression</a:t>
            </a:r>
            <a:r>
              <a:rPr lang="en-US" dirty="0" smtClean="0"/>
              <a:t> like:</a:t>
            </a:r>
          </a:p>
          <a:p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err="1" smtClean="0"/>
              <a:t>CopyEdit</a:t>
            </a:r>
            <a:endParaRPr lang="en-US" dirty="0" smtClean="0"/>
          </a:p>
          <a:p>
            <a:pPr rtl="0"/>
            <a:r>
              <a:rPr lang="en-US" dirty="0" smtClean="0"/>
              <a:t>^[a-zA-Z0-9._%+-]+@[a-zA-Z0-9.-]+\.[a-</a:t>
            </a:r>
            <a:r>
              <a:rPr lang="en-US" dirty="0" err="1" smtClean="0"/>
              <a:t>zA</a:t>
            </a:r>
            <a:r>
              <a:rPr lang="en-US" dirty="0" smtClean="0"/>
              <a:t>-Z]{2,}$ </a:t>
            </a:r>
          </a:p>
          <a:p>
            <a:r>
              <a:rPr lang="en-US" dirty="0" smtClean="0"/>
              <a:t>This RE describes the </a:t>
            </a:r>
            <a:r>
              <a:rPr lang="en-US" b="1" dirty="0" smtClean="0"/>
              <a:t>pattern</a:t>
            </a:r>
            <a:r>
              <a:rPr lang="en-US" dirty="0" smtClean="0"/>
              <a:t> of a valid email:</a:t>
            </a:r>
          </a:p>
          <a:p>
            <a:r>
              <a:rPr lang="en-US" dirty="0" smtClean="0"/>
              <a:t>Starts with letters/numbers</a:t>
            </a:r>
          </a:p>
          <a:p>
            <a:r>
              <a:rPr lang="en-US" dirty="0" smtClean="0"/>
              <a:t>Has an @ symbol</a:t>
            </a:r>
          </a:p>
          <a:p>
            <a:r>
              <a:rPr lang="en-US" dirty="0" smtClean="0"/>
              <a:t>Followed by a domain name</a:t>
            </a:r>
          </a:p>
          <a:p>
            <a:r>
              <a:rPr lang="en-US" dirty="0" smtClean="0"/>
              <a:t>Ends with 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➡️ This is easy to </a:t>
            </a:r>
            <a:r>
              <a:rPr lang="en-US" b="1" dirty="0" smtClean="0"/>
              <a:t>write</a:t>
            </a:r>
            <a:r>
              <a:rPr lang="en-US" dirty="0" smtClean="0"/>
              <a:t> and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Step 2: Use Finite Automaton (FA)</a:t>
            </a:r>
          </a:p>
          <a:p>
            <a:r>
              <a:rPr lang="en-US" dirty="0" smtClean="0"/>
              <a:t>Inside a </a:t>
            </a:r>
            <a:r>
              <a:rPr lang="en-US" b="1" dirty="0" smtClean="0"/>
              <a:t>program or browser</a:t>
            </a:r>
            <a:r>
              <a:rPr lang="en-US" dirty="0" smtClean="0"/>
              <a:t>, the RE is </a:t>
            </a:r>
            <a:r>
              <a:rPr lang="en-US" b="1" dirty="0" smtClean="0"/>
              <a:t>converted into a finite automaton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automaton:</a:t>
            </a:r>
          </a:p>
          <a:p>
            <a:r>
              <a:rPr lang="en-US" dirty="0" smtClean="0"/>
              <a:t>Reads the email address </a:t>
            </a:r>
            <a:r>
              <a:rPr lang="en-US" b="1" dirty="0" smtClean="0"/>
              <a:t>one character at a time</a:t>
            </a:r>
            <a:endParaRPr lang="en-US" dirty="0" smtClean="0"/>
          </a:p>
          <a:p>
            <a:r>
              <a:rPr lang="en-US" dirty="0" smtClean="0"/>
              <a:t>Changes state depending on the input</a:t>
            </a:r>
          </a:p>
          <a:p>
            <a:r>
              <a:rPr lang="en-US" dirty="0" smtClean="0"/>
              <a:t>Finally </a:t>
            </a:r>
            <a:r>
              <a:rPr lang="en-US" b="1" dirty="0" smtClean="0"/>
              <a:t>accepts or rejects</a:t>
            </a:r>
            <a:r>
              <a:rPr lang="en-US" dirty="0" smtClean="0"/>
              <a:t> the input</a:t>
            </a:r>
          </a:p>
          <a:p>
            <a:r>
              <a:rPr lang="en-US" dirty="0" smtClean="0"/>
              <a:t>➡️ This is good for </a:t>
            </a:r>
            <a:r>
              <a:rPr lang="en-US" b="1" dirty="0" smtClean="0"/>
              <a:t>efficient processing</a:t>
            </a:r>
            <a:r>
              <a:rPr lang="en-US" dirty="0" smtClean="0"/>
              <a:t> and </a:t>
            </a:r>
            <a:r>
              <a:rPr lang="en-US" b="1" dirty="0" smtClean="0"/>
              <a:t>running in real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🌍 Real-World Example: Email Validation</a:t>
            </a:r>
          </a:p>
          <a:p>
            <a:r>
              <a:rPr lang="en-US" b="1" dirty="0" smtClean="0"/>
              <a:t>🔹 Task:</a:t>
            </a:r>
          </a:p>
          <a:p>
            <a:r>
              <a:rPr lang="en-US" dirty="0" smtClean="0"/>
              <a:t>You want to check if a string is a </a:t>
            </a:r>
            <a:r>
              <a:rPr lang="en-US" b="1" dirty="0" smtClean="0"/>
              <a:t>valid email address</a:t>
            </a:r>
            <a:r>
              <a:rPr lang="en-US" dirty="0" smtClean="0"/>
              <a:t>, like:</a:t>
            </a:r>
          </a:p>
          <a:p>
            <a:r>
              <a:rPr lang="en-US" dirty="0" smtClean="0"/>
              <a:t>john@example.com</a:t>
            </a:r>
          </a:p>
          <a:p>
            <a:r>
              <a:rPr lang="en-US" dirty="0" smtClean="0"/>
              <a:t>student123@university.edu</a:t>
            </a:r>
          </a:p>
          <a:p>
            <a:r>
              <a:rPr lang="en-US" b="1" dirty="0" smtClean="0"/>
              <a:t>✅ Step 1: Use Regular Expression (RE)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developer</a:t>
            </a:r>
            <a:r>
              <a:rPr lang="en-US" dirty="0" smtClean="0"/>
              <a:t> writes a </a:t>
            </a:r>
            <a:r>
              <a:rPr lang="en-US" b="1" dirty="0" smtClean="0"/>
              <a:t>regular expression</a:t>
            </a:r>
            <a:r>
              <a:rPr lang="en-US" dirty="0" smtClean="0"/>
              <a:t> like:</a:t>
            </a:r>
          </a:p>
          <a:p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err="1" smtClean="0"/>
              <a:t>CopyEdit</a:t>
            </a:r>
            <a:endParaRPr lang="en-US" dirty="0" smtClean="0"/>
          </a:p>
          <a:p>
            <a:pPr rtl="0"/>
            <a:r>
              <a:rPr lang="en-US" dirty="0" smtClean="0"/>
              <a:t>^[a-zA-Z0-9._%+-]+@[a-zA-Z0-9.-]+\.[a-</a:t>
            </a:r>
            <a:r>
              <a:rPr lang="en-US" dirty="0" err="1" smtClean="0"/>
              <a:t>zA</a:t>
            </a:r>
            <a:r>
              <a:rPr lang="en-US" dirty="0" smtClean="0"/>
              <a:t>-Z]{2,}$ </a:t>
            </a:r>
          </a:p>
          <a:p>
            <a:r>
              <a:rPr lang="en-US" dirty="0" smtClean="0"/>
              <a:t>This RE describes the </a:t>
            </a:r>
            <a:r>
              <a:rPr lang="en-US" b="1" dirty="0" smtClean="0"/>
              <a:t>pattern</a:t>
            </a:r>
            <a:r>
              <a:rPr lang="en-US" dirty="0" smtClean="0"/>
              <a:t> of a valid email:</a:t>
            </a:r>
          </a:p>
          <a:p>
            <a:r>
              <a:rPr lang="en-US" dirty="0" smtClean="0"/>
              <a:t>Starts with letters/numbers</a:t>
            </a:r>
          </a:p>
          <a:p>
            <a:r>
              <a:rPr lang="en-US" dirty="0" smtClean="0"/>
              <a:t>Has an @ symbol</a:t>
            </a:r>
          </a:p>
          <a:p>
            <a:r>
              <a:rPr lang="en-US" dirty="0" smtClean="0"/>
              <a:t>Followed by a domain name</a:t>
            </a:r>
          </a:p>
          <a:p>
            <a:r>
              <a:rPr lang="en-US" dirty="0" smtClean="0"/>
              <a:t>Ends with 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➡️ This is easy to </a:t>
            </a:r>
            <a:r>
              <a:rPr lang="en-US" b="1" dirty="0" smtClean="0"/>
              <a:t>write</a:t>
            </a:r>
            <a:r>
              <a:rPr lang="en-US" dirty="0" smtClean="0"/>
              <a:t> and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Step 2: Use Finite Automaton (FA)</a:t>
            </a:r>
          </a:p>
          <a:p>
            <a:r>
              <a:rPr lang="en-US" dirty="0" smtClean="0"/>
              <a:t>Inside a </a:t>
            </a:r>
            <a:r>
              <a:rPr lang="en-US" b="1" dirty="0" smtClean="0"/>
              <a:t>program or browser</a:t>
            </a:r>
            <a:r>
              <a:rPr lang="en-US" dirty="0" smtClean="0"/>
              <a:t>, the RE is </a:t>
            </a:r>
            <a:r>
              <a:rPr lang="en-US" b="1" dirty="0" smtClean="0"/>
              <a:t>converted into a finite automaton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automaton:</a:t>
            </a:r>
          </a:p>
          <a:p>
            <a:r>
              <a:rPr lang="en-US" dirty="0" smtClean="0"/>
              <a:t>Reads the email address </a:t>
            </a:r>
            <a:r>
              <a:rPr lang="en-US" b="1" dirty="0" smtClean="0"/>
              <a:t>one character at a time</a:t>
            </a:r>
            <a:endParaRPr lang="en-US" dirty="0" smtClean="0"/>
          </a:p>
          <a:p>
            <a:r>
              <a:rPr lang="en-US" dirty="0" smtClean="0"/>
              <a:t>Changes state depending on the input</a:t>
            </a:r>
          </a:p>
          <a:p>
            <a:r>
              <a:rPr lang="en-US" dirty="0" smtClean="0"/>
              <a:t>Finally </a:t>
            </a:r>
            <a:r>
              <a:rPr lang="en-US" b="1" dirty="0" smtClean="0"/>
              <a:t>accepts or rejects</a:t>
            </a:r>
            <a:r>
              <a:rPr lang="en-US" dirty="0" smtClean="0"/>
              <a:t> the input</a:t>
            </a:r>
          </a:p>
          <a:p>
            <a:r>
              <a:rPr lang="en-US" dirty="0" smtClean="0"/>
              <a:t>➡️ This is good for </a:t>
            </a:r>
            <a:r>
              <a:rPr lang="en-US" b="1" dirty="0" smtClean="0"/>
              <a:t>efficient processing</a:t>
            </a:r>
            <a:r>
              <a:rPr lang="en-US" dirty="0" smtClean="0"/>
              <a:t> and </a:t>
            </a:r>
            <a:r>
              <a:rPr lang="en-US" b="1" dirty="0" smtClean="0"/>
              <a:t>running in real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“Kleene’s Theorem is important because it proves that regular expressions and finite automata are equally powerful. That means, if a language can be written using a regular expression, it can also be recognized by a finite automaton — and vice versa. So, both define the same type of languages, called regular languages.”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5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🌍 Real-World Example: Email Validation</a:t>
            </a:r>
          </a:p>
          <a:p>
            <a:r>
              <a:rPr lang="en-US" b="1" dirty="0" smtClean="0"/>
              <a:t>🔹 Task:</a:t>
            </a:r>
          </a:p>
          <a:p>
            <a:r>
              <a:rPr lang="en-US" dirty="0" smtClean="0"/>
              <a:t>You want to check if a string is a </a:t>
            </a:r>
            <a:r>
              <a:rPr lang="en-US" b="1" dirty="0" smtClean="0"/>
              <a:t>valid email address</a:t>
            </a:r>
            <a:r>
              <a:rPr lang="en-US" dirty="0" smtClean="0"/>
              <a:t>, like:</a:t>
            </a:r>
          </a:p>
          <a:p>
            <a:r>
              <a:rPr lang="en-US" dirty="0" smtClean="0"/>
              <a:t>john@example.com</a:t>
            </a:r>
          </a:p>
          <a:p>
            <a:r>
              <a:rPr lang="en-US" dirty="0" smtClean="0"/>
              <a:t>student123@university.edu</a:t>
            </a:r>
          </a:p>
          <a:p>
            <a:r>
              <a:rPr lang="en-US" b="1" dirty="0" smtClean="0"/>
              <a:t>✅ Step 1: Use Regular Expression (RE)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developer</a:t>
            </a:r>
            <a:r>
              <a:rPr lang="en-US" dirty="0" smtClean="0"/>
              <a:t> writes a </a:t>
            </a:r>
            <a:r>
              <a:rPr lang="en-US" b="1" dirty="0" smtClean="0"/>
              <a:t>regular expression</a:t>
            </a:r>
            <a:r>
              <a:rPr lang="en-US" dirty="0" smtClean="0"/>
              <a:t> like:</a:t>
            </a:r>
          </a:p>
          <a:p>
            <a:r>
              <a:rPr lang="en-US" dirty="0" err="1" smtClean="0"/>
              <a:t>scss</a:t>
            </a:r>
            <a:endParaRPr lang="en-US" dirty="0" smtClean="0"/>
          </a:p>
          <a:p>
            <a:r>
              <a:rPr lang="en-US" dirty="0" err="1" smtClean="0"/>
              <a:t>CopyEdit</a:t>
            </a:r>
            <a:endParaRPr lang="en-US" dirty="0" smtClean="0"/>
          </a:p>
          <a:p>
            <a:pPr rtl="0"/>
            <a:r>
              <a:rPr lang="en-US" dirty="0" smtClean="0"/>
              <a:t>^[a-zA-Z0-9._%+-]+@[a-zA-Z0-9.-]+\.[a-</a:t>
            </a:r>
            <a:r>
              <a:rPr lang="en-US" dirty="0" err="1" smtClean="0"/>
              <a:t>zA</a:t>
            </a:r>
            <a:r>
              <a:rPr lang="en-US" dirty="0" smtClean="0"/>
              <a:t>-Z]{2,}$ </a:t>
            </a:r>
          </a:p>
          <a:p>
            <a:r>
              <a:rPr lang="en-US" dirty="0" smtClean="0"/>
              <a:t>This RE describes the </a:t>
            </a:r>
            <a:r>
              <a:rPr lang="en-US" b="1" dirty="0" smtClean="0"/>
              <a:t>pattern</a:t>
            </a:r>
            <a:r>
              <a:rPr lang="en-US" dirty="0" smtClean="0"/>
              <a:t> of a valid email:</a:t>
            </a:r>
          </a:p>
          <a:p>
            <a:r>
              <a:rPr lang="en-US" dirty="0" smtClean="0"/>
              <a:t>Starts with letters/numbers</a:t>
            </a:r>
          </a:p>
          <a:p>
            <a:r>
              <a:rPr lang="en-US" dirty="0" smtClean="0"/>
              <a:t>Has an @ symbol</a:t>
            </a:r>
          </a:p>
          <a:p>
            <a:r>
              <a:rPr lang="en-US" dirty="0" smtClean="0"/>
              <a:t>Followed by a domain name</a:t>
            </a:r>
          </a:p>
          <a:p>
            <a:r>
              <a:rPr lang="en-US" dirty="0" smtClean="0"/>
              <a:t>Ends with .com, .</a:t>
            </a:r>
            <a:r>
              <a:rPr lang="en-US" dirty="0" err="1" smtClean="0"/>
              <a:t>edu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➡️ This is easy to </a:t>
            </a:r>
            <a:r>
              <a:rPr lang="en-US" b="1" dirty="0" smtClean="0"/>
              <a:t>write</a:t>
            </a:r>
            <a:r>
              <a:rPr lang="en-US" dirty="0" smtClean="0"/>
              <a:t> and </a:t>
            </a:r>
            <a:r>
              <a:rPr lang="en-US" b="1" dirty="0" smtClean="0"/>
              <a:t>read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Step 2: Use Finite Automaton (FA)</a:t>
            </a:r>
          </a:p>
          <a:p>
            <a:r>
              <a:rPr lang="en-US" dirty="0" smtClean="0"/>
              <a:t>Inside a </a:t>
            </a:r>
            <a:r>
              <a:rPr lang="en-US" b="1" dirty="0" smtClean="0"/>
              <a:t>program or browser</a:t>
            </a:r>
            <a:r>
              <a:rPr lang="en-US" dirty="0" smtClean="0"/>
              <a:t>, the RE is </a:t>
            </a:r>
            <a:r>
              <a:rPr lang="en-US" b="1" dirty="0" smtClean="0"/>
              <a:t>converted into a finite automaton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automaton:</a:t>
            </a:r>
          </a:p>
          <a:p>
            <a:r>
              <a:rPr lang="en-US" dirty="0" smtClean="0"/>
              <a:t>Reads the email address </a:t>
            </a:r>
            <a:r>
              <a:rPr lang="en-US" b="1" dirty="0" smtClean="0"/>
              <a:t>one character at a time</a:t>
            </a:r>
            <a:endParaRPr lang="en-US" dirty="0" smtClean="0"/>
          </a:p>
          <a:p>
            <a:r>
              <a:rPr lang="en-US" dirty="0" smtClean="0"/>
              <a:t>Changes state depending on the input</a:t>
            </a:r>
          </a:p>
          <a:p>
            <a:r>
              <a:rPr lang="en-US" dirty="0" smtClean="0"/>
              <a:t>Finally </a:t>
            </a:r>
            <a:r>
              <a:rPr lang="en-US" b="1" dirty="0" smtClean="0"/>
              <a:t>accepts or rejects</a:t>
            </a:r>
            <a:r>
              <a:rPr lang="en-US" dirty="0" smtClean="0"/>
              <a:t> the input</a:t>
            </a:r>
          </a:p>
          <a:p>
            <a:r>
              <a:rPr lang="en-US" dirty="0" smtClean="0"/>
              <a:t>➡️ This is good for </a:t>
            </a:r>
            <a:r>
              <a:rPr lang="en-US" b="1" dirty="0" smtClean="0"/>
              <a:t>efficient processing</a:t>
            </a:r>
            <a:r>
              <a:rPr lang="en-US" dirty="0" smtClean="0"/>
              <a:t> and </a:t>
            </a:r>
            <a:r>
              <a:rPr lang="en-US" b="1" dirty="0" smtClean="0"/>
              <a:t>running in real time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Kleen’s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Siraj</a:t>
            </a:r>
            <a:r>
              <a:rPr lang="en-US" dirty="0" smtClean="0"/>
              <a:t> </a:t>
            </a:r>
            <a:r>
              <a:rPr lang="en-US" dirty="0" err="1" smtClean="0"/>
              <a:t>Dujana</a:t>
            </a:r>
            <a:r>
              <a:rPr lang="en-US" dirty="0" smtClean="0"/>
              <a:t> Qureshi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Kleen’s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6481" cy="476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Language that can be defined by </a:t>
            </a:r>
            <a:r>
              <a:rPr lang="en-US" sz="2000" b="1" dirty="0" smtClean="0"/>
              <a:t>FA can be defined by a 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Language that can be defined by </a:t>
            </a:r>
            <a:r>
              <a:rPr lang="en-US" sz="2000" b="1" dirty="0" smtClean="0"/>
              <a:t>TG can be defined by a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Language that can be defined by a </a:t>
            </a:r>
            <a:r>
              <a:rPr lang="en-US" sz="2000" b="1" dirty="0" smtClean="0"/>
              <a:t>RE can also be defined by 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172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 (DFA,NFA) &gt; 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78" y="1746798"/>
            <a:ext cx="10336481" cy="476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Every Fa is itself already a TG.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Every TG is not FA.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FA(single letters)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TG(multiple letters)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15" y="2642083"/>
            <a:ext cx="8573871" cy="29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TG &gt; RE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6" y="1858995"/>
            <a:ext cx="5106246" cy="4381285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25" y="3777787"/>
            <a:ext cx="6261882" cy="8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to </a:t>
            </a:r>
            <a:r>
              <a:rPr lang="en-US" dirty="0" smtClean="0"/>
              <a:t>FA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2" y="1755618"/>
            <a:ext cx="8412677" cy="4224390"/>
          </a:xfrm>
        </p:spPr>
      </p:pic>
    </p:spTree>
    <p:extLst>
      <p:ext uri="{BB962C8B-B14F-4D97-AF65-F5344CB8AC3E}">
        <p14:creationId xmlns:p14="http://schemas.microsoft.com/office/powerpoint/2010/main" val="34075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 to FA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2"/>
          <a:stretch/>
        </p:blipFill>
        <p:spPr>
          <a:xfrm>
            <a:off x="3048532" y="2487057"/>
            <a:ext cx="4519632" cy="2315679"/>
          </a:xfrm>
        </p:spPr>
      </p:pic>
    </p:spTree>
    <p:extLst>
      <p:ext uri="{BB962C8B-B14F-4D97-AF65-F5344CB8AC3E}">
        <p14:creationId xmlns:p14="http://schemas.microsoft.com/office/powerpoint/2010/main" val="147559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Kleen’s</a:t>
            </a:r>
            <a:r>
              <a:rPr lang="en-US" dirty="0" smtClean="0"/>
              <a:t> Theorem?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6481" cy="4765180"/>
          </a:xfrm>
        </p:spPr>
        <p:txBody>
          <a:bodyPr>
            <a:normAutofit/>
          </a:bodyPr>
          <a:lstStyle/>
          <a:p>
            <a:r>
              <a:rPr lang="en-US" b="1" dirty="0" smtClean="0"/>
              <a:t>Regular </a:t>
            </a:r>
            <a:r>
              <a:rPr lang="en-US" b="1" dirty="0"/>
              <a:t>Expressions</a:t>
            </a:r>
            <a:r>
              <a:rPr lang="en-US" dirty="0"/>
              <a:t> and </a:t>
            </a:r>
            <a:r>
              <a:rPr lang="en-US" b="1" dirty="0"/>
              <a:t>Finite Automata</a:t>
            </a:r>
            <a:r>
              <a:rPr lang="en-US" dirty="0"/>
              <a:t> are </a:t>
            </a:r>
            <a:r>
              <a:rPr lang="en-US" b="1" dirty="0"/>
              <a:t>equally powerful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language can be described by a </a:t>
            </a:r>
            <a:r>
              <a:rPr lang="en-US" b="1" dirty="0"/>
              <a:t>Regular </a:t>
            </a:r>
            <a:r>
              <a:rPr lang="en-US" b="1" dirty="0" smtClean="0"/>
              <a:t>Expression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can be recognized by a </a:t>
            </a:r>
            <a:r>
              <a:rPr lang="en-US" b="1" dirty="0"/>
              <a:t>Finite </a:t>
            </a:r>
            <a:r>
              <a:rPr lang="en-US" b="1" dirty="0" smtClean="0"/>
              <a:t>Automaton and TG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Vice versa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4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Regular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02" y="1666068"/>
            <a:ext cx="8857593" cy="47176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Language</a:t>
            </a:r>
            <a:r>
              <a:rPr lang="en-US" sz="2000" dirty="0"/>
              <a:t> </a:t>
            </a:r>
            <a:r>
              <a:rPr lang="en-US" sz="2000" dirty="0" smtClean="0"/>
              <a:t>means </a:t>
            </a:r>
            <a:r>
              <a:rPr lang="en-US" sz="2000" dirty="0"/>
              <a:t>a set of strings over an alphabet that follow certain </a:t>
            </a:r>
            <a:r>
              <a:rPr lang="en-US" sz="2000" dirty="0" smtClean="0"/>
              <a:t>rules.</a:t>
            </a:r>
          </a:p>
          <a:p>
            <a:pPr>
              <a:lnSpc>
                <a:spcPct val="100000"/>
              </a:lnSpc>
            </a:pPr>
            <a:endParaRPr lang="en-US" sz="2000" b="1" dirty="0" smtClean="0"/>
          </a:p>
          <a:p>
            <a:pPr>
              <a:lnSpc>
                <a:spcPct val="100000"/>
              </a:lnSpc>
            </a:pPr>
            <a:r>
              <a:rPr lang="en-US" sz="2000" b="1" dirty="0" smtClean="0"/>
              <a:t>Language </a:t>
            </a:r>
            <a:r>
              <a:rPr lang="en-US" sz="2000" b="1" dirty="0"/>
              <a:t>of all strings over {a, b} with only a’s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Example: { "", "a", "aa", "</a:t>
            </a:r>
            <a:r>
              <a:rPr lang="en-US" sz="2000" dirty="0" err="1"/>
              <a:t>aaa</a:t>
            </a:r>
            <a:r>
              <a:rPr lang="en-US" sz="2000" dirty="0"/>
              <a:t>", ... }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Regular Expression (RE): a</a:t>
            </a:r>
            <a:r>
              <a:rPr lang="en-US" sz="2000" dirty="0" smtClean="0"/>
              <a:t>*</a:t>
            </a:r>
          </a:p>
          <a:p>
            <a:pPr>
              <a:lnSpc>
                <a:spcPct val="100000"/>
              </a:lnSpc>
            </a:pPr>
            <a:r>
              <a:rPr lang="en-US" sz="2000" b="1" dirty="0" smtClean="0"/>
              <a:t>Language </a:t>
            </a:r>
            <a:r>
              <a:rPr lang="en-US" sz="2000" b="1" dirty="0"/>
              <a:t>of strings that start with ‘a’ and end with ‘b’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Example: { "ab", "</a:t>
            </a:r>
            <a:r>
              <a:rPr lang="en-US" sz="2000" dirty="0" err="1"/>
              <a:t>aab</a:t>
            </a:r>
            <a:r>
              <a:rPr lang="en-US" sz="2000" dirty="0"/>
              <a:t>", "</a:t>
            </a:r>
            <a:r>
              <a:rPr lang="en-US" sz="2000" dirty="0" err="1"/>
              <a:t>abb</a:t>
            </a:r>
            <a:r>
              <a:rPr lang="en-US" sz="2000" dirty="0"/>
              <a:t>", "</a:t>
            </a:r>
            <a:r>
              <a:rPr lang="en-US" sz="2000" dirty="0" err="1"/>
              <a:t>aaab</a:t>
            </a:r>
            <a:r>
              <a:rPr lang="en-US" sz="2000" dirty="0"/>
              <a:t>", ... 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RE: </a:t>
            </a:r>
            <a:r>
              <a:rPr lang="en-US" sz="2000" dirty="0" smtClean="0"/>
              <a:t>a(</a:t>
            </a:r>
            <a:r>
              <a:rPr lang="en-US" sz="2000" dirty="0" err="1" smtClean="0"/>
              <a:t>a+b</a:t>
            </a:r>
            <a:r>
              <a:rPr lang="en-US" sz="2000" dirty="0"/>
              <a:t>)*b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Regular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717679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regular language</a:t>
            </a:r>
            <a:r>
              <a:rPr lang="en-US" dirty="0"/>
              <a:t> is a set of strings (words) that can be:</a:t>
            </a:r>
          </a:p>
          <a:p>
            <a:r>
              <a:rPr lang="en-US" b="1" dirty="0"/>
              <a:t>Described</a:t>
            </a:r>
            <a:r>
              <a:rPr lang="en-US" dirty="0"/>
              <a:t> by a </a:t>
            </a:r>
            <a:r>
              <a:rPr lang="en-US" b="1" dirty="0"/>
              <a:t>Regular Expression</a:t>
            </a:r>
            <a:endParaRPr lang="en-US" dirty="0"/>
          </a:p>
          <a:p>
            <a:r>
              <a:rPr lang="en-US" b="1" dirty="0"/>
              <a:t>Accepted</a:t>
            </a:r>
            <a:r>
              <a:rPr lang="en-US" dirty="0"/>
              <a:t> by a </a:t>
            </a:r>
            <a:r>
              <a:rPr lang="en-US" b="1" dirty="0"/>
              <a:t>Finite </a:t>
            </a:r>
            <a:r>
              <a:rPr lang="en-US" b="1" dirty="0" smtClean="0"/>
              <a:t>Automaton</a:t>
            </a:r>
          </a:p>
          <a:p>
            <a:endParaRPr lang="en-US" b="1" dirty="0"/>
          </a:p>
          <a:p>
            <a:r>
              <a:rPr lang="en-US" b="1" dirty="0" smtClean="0"/>
              <a:t>✅ Examples </a:t>
            </a:r>
            <a:r>
              <a:rPr lang="en-US" b="1" dirty="0"/>
              <a:t>of Regular Languages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All </a:t>
            </a:r>
            <a:r>
              <a:rPr lang="en-US" dirty="0"/>
              <a:t>strings made of only as and </a:t>
            </a:r>
            <a:r>
              <a:rPr lang="en-US" dirty="0" err="1"/>
              <a:t>bs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Regular expression: (a + b)*</a:t>
            </a:r>
            <a:br>
              <a:rPr lang="en-US" dirty="0"/>
            </a:br>
            <a:r>
              <a:rPr lang="en-US" b="1" dirty="0"/>
              <a:t>Accepts:</a:t>
            </a:r>
            <a:r>
              <a:rPr lang="en-US" dirty="0"/>
              <a:t> "", a, b,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bbaab</a:t>
            </a:r>
            <a:r>
              <a:rPr lang="en-US" dirty="0"/>
              <a:t>, etc.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10227" y="2011065"/>
            <a:ext cx="5570973" cy="5209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 smtClean="0"/>
              <a:t>❌ </a:t>
            </a:r>
            <a:r>
              <a:rPr lang="en-US" b="1" dirty="0"/>
              <a:t>Not Regular :</a:t>
            </a:r>
          </a:p>
          <a:p>
            <a:pPr>
              <a:lnSpc>
                <a:spcPct val="100000"/>
              </a:lnSpc>
            </a:pPr>
            <a:r>
              <a:rPr lang="en-US" dirty="0"/>
              <a:t>Some languages are not regular  they are too complex for regular expressions or finite automata.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/>
              <a:t>Language of strings with equal number of as and </a:t>
            </a:r>
            <a:r>
              <a:rPr lang="en-US" dirty="0" err="1"/>
              <a:t>bs</a:t>
            </a:r>
            <a:r>
              <a:rPr lang="en-US" dirty="0"/>
              <a:t> like:</a:t>
            </a:r>
          </a:p>
          <a:p>
            <a:pPr marL="285750" lvl="1" indent="-285750">
              <a:lnSpc>
                <a:spcPct val="100000"/>
              </a:lnSpc>
            </a:pPr>
            <a:r>
              <a:rPr lang="en-US" sz="1600" b="1" dirty="0" err="1"/>
              <a:t>ab</a:t>
            </a:r>
            <a:r>
              <a:rPr lang="en-US" sz="1600" b="1" dirty="0"/>
              <a:t>, </a:t>
            </a:r>
            <a:r>
              <a:rPr lang="en-US" sz="1600" b="1" dirty="0" err="1"/>
              <a:t>aabb</a:t>
            </a:r>
            <a:r>
              <a:rPr lang="en-US" sz="1600" b="1" dirty="0"/>
              <a:t>, </a:t>
            </a:r>
            <a:r>
              <a:rPr lang="en-US" sz="1600" b="1" dirty="0" err="1"/>
              <a:t>abab</a:t>
            </a:r>
            <a:r>
              <a:rPr lang="en-US" sz="1600" b="1" dirty="0"/>
              <a:t>, baba</a:t>
            </a:r>
          </a:p>
          <a:p>
            <a:pPr marL="285750" lvl="1" indent="-285750">
              <a:lnSpc>
                <a:spcPct val="100000"/>
              </a:lnSpc>
            </a:pPr>
            <a:r>
              <a:rPr lang="en-US" sz="1600" b="1" dirty="0"/>
              <a:t>But not </a:t>
            </a:r>
            <a:r>
              <a:rPr lang="en-US" sz="1600" b="1" dirty="0" err="1"/>
              <a:t>aab</a:t>
            </a:r>
            <a:r>
              <a:rPr lang="en-US" sz="1600" b="1" dirty="0"/>
              <a:t> or </a:t>
            </a:r>
            <a:r>
              <a:rPr lang="en-US" sz="1600" b="1" dirty="0" err="1"/>
              <a:t>abb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dirty="0"/>
              <a:t>This cannot be described by a regular expression.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So</a:t>
            </a:r>
            <a:r>
              <a:rPr lang="en-US" dirty="0"/>
              <a:t>, </a:t>
            </a:r>
            <a:r>
              <a:rPr lang="en-US" b="1" dirty="0"/>
              <a:t>it’s not a regular language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27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Graph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6160"/>
            <a:ext cx="9564325" cy="50016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Graph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72508"/>
            <a:ext cx="2829320" cy="895475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4988" b="1754"/>
          <a:stretch/>
        </p:blipFill>
        <p:spPr>
          <a:xfrm>
            <a:off x="604434" y="3013146"/>
            <a:ext cx="3342290" cy="29852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219" y="1672852"/>
            <a:ext cx="3308492" cy="47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Graph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3" y="1543481"/>
            <a:ext cx="9756227" cy="5012260"/>
          </a:xfrm>
        </p:spPr>
      </p:pic>
    </p:spTree>
    <p:extLst>
      <p:ext uri="{BB962C8B-B14F-4D97-AF65-F5344CB8AC3E}">
        <p14:creationId xmlns:p14="http://schemas.microsoft.com/office/powerpoint/2010/main" val="21728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Graph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2" y="1809152"/>
            <a:ext cx="5577215" cy="1743819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2" y="3817775"/>
            <a:ext cx="5707117" cy="254356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17" y="2426437"/>
            <a:ext cx="4731479" cy="34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Graph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0"/>
          <a:stretch/>
        </p:blipFill>
        <p:spPr>
          <a:xfrm>
            <a:off x="1828516" y="1709007"/>
            <a:ext cx="7488479" cy="4627842"/>
          </a:xfrm>
        </p:spPr>
      </p:pic>
    </p:spTree>
    <p:extLst>
      <p:ext uri="{BB962C8B-B14F-4D97-AF65-F5344CB8AC3E}">
        <p14:creationId xmlns:p14="http://schemas.microsoft.com/office/powerpoint/2010/main" val="15035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Kleen’s</a:t>
            </a:r>
            <a:r>
              <a:rPr lang="en-US" dirty="0" smtClean="0"/>
              <a:t> Theorem?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6481" cy="4765180"/>
          </a:xfrm>
        </p:spPr>
        <p:txBody>
          <a:bodyPr>
            <a:normAutofit/>
          </a:bodyPr>
          <a:lstStyle/>
          <a:p>
            <a:r>
              <a:rPr lang="en-US" sz="2000" dirty="0"/>
              <a:t>Any language that can be defined by a </a:t>
            </a:r>
            <a:r>
              <a:rPr lang="en-US" sz="2000" b="1" dirty="0"/>
              <a:t>Regular Expression</a:t>
            </a:r>
            <a:r>
              <a:rPr lang="en-US" sz="2000" dirty="0"/>
              <a:t> can also be defined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Finite Automaton (FA)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Transition Graph (TG</a:t>
            </a:r>
            <a:r>
              <a:rPr lang="en-US" sz="2000" b="1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All </a:t>
            </a:r>
            <a:r>
              <a:rPr lang="en-US" sz="2000" dirty="0"/>
              <a:t>three methods define the same class of languages: </a:t>
            </a:r>
            <a:r>
              <a:rPr lang="en-US" sz="2000" b="1" dirty="0"/>
              <a:t>Regular Languages.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2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126</TotalTime>
  <Words>1396</Words>
  <Application>Microsoft Office PowerPoint</Application>
  <PresentationFormat>Widescreen</PresentationFormat>
  <Paragraphs>210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WelcomeDoc</vt:lpstr>
      <vt:lpstr>Kleen’s Theorem</vt:lpstr>
      <vt:lpstr>What are the Regular Languages?</vt:lpstr>
      <vt:lpstr>What are the Regular Languages?</vt:lpstr>
      <vt:lpstr>Transition Graph</vt:lpstr>
      <vt:lpstr>Transition Graph</vt:lpstr>
      <vt:lpstr>Transition Graph</vt:lpstr>
      <vt:lpstr>Transition Graph</vt:lpstr>
      <vt:lpstr>Transition Graph</vt:lpstr>
      <vt:lpstr>What is Kleen’s Theorem?</vt:lpstr>
      <vt:lpstr>Kleen’s Theorem</vt:lpstr>
      <vt:lpstr>FA (DFA,NFA) &gt; TG</vt:lpstr>
      <vt:lpstr>TG &gt; RE</vt:lpstr>
      <vt:lpstr>Re to FA</vt:lpstr>
      <vt:lpstr> RE to FA</vt:lpstr>
      <vt:lpstr>Why Kleen’s Theorem?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Kleen’s Theorem</dc:title>
  <dc:creator>Waseem</dc:creator>
  <cp:keywords/>
  <cp:lastModifiedBy>Seniors</cp:lastModifiedBy>
  <cp:revision>21</cp:revision>
  <dcterms:created xsi:type="dcterms:W3CDTF">2025-05-13T19:29:39Z</dcterms:created>
  <dcterms:modified xsi:type="dcterms:W3CDTF">2025-05-21T06:43:59Z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