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93" r:id="rId2"/>
    <p:sldId id="256" r:id="rId3"/>
    <p:sldId id="295" r:id="rId4"/>
    <p:sldId id="297" r:id="rId5"/>
    <p:sldId id="298" r:id="rId6"/>
    <p:sldId id="299" r:id="rId7"/>
    <p:sldId id="300" r:id="rId8"/>
    <p:sldId id="301" r:id="rId9"/>
    <p:sldId id="294"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581779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65A88C-64B4-4026-AC1B-7F8640834060}"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E41A7-4375-4842-9903-BF27C9B327F5}" type="slidenum">
              <a:rPr lang="en-US" smtClean="0"/>
              <a:t>‹#›</a:t>
            </a:fld>
            <a:endParaRPr lang="en-US"/>
          </a:p>
        </p:txBody>
      </p:sp>
    </p:spTree>
    <p:extLst>
      <p:ext uri="{BB962C8B-B14F-4D97-AF65-F5344CB8AC3E}">
        <p14:creationId xmlns:p14="http://schemas.microsoft.com/office/powerpoint/2010/main" val="1613038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65A88C-64B4-4026-AC1B-7F8640834060}"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E41A7-4375-4842-9903-BF27C9B327F5}" type="slidenum">
              <a:rPr lang="en-US" smtClean="0"/>
              <a:t>‹#›</a:t>
            </a:fld>
            <a:endParaRPr lang="en-US"/>
          </a:p>
        </p:txBody>
      </p:sp>
    </p:spTree>
    <p:extLst>
      <p:ext uri="{BB962C8B-B14F-4D97-AF65-F5344CB8AC3E}">
        <p14:creationId xmlns:p14="http://schemas.microsoft.com/office/powerpoint/2010/main" val="3207759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349383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65A88C-64B4-4026-AC1B-7F8640834060}"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E41A7-4375-4842-9903-BF27C9B327F5}" type="slidenum">
              <a:rPr lang="en-US" smtClean="0"/>
              <a:t>‹#›</a:t>
            </a:fld>
            <a:endParaRPr lang="en-US"/>
          </a:p>
        </p:txBody>
      </p:sp>
    </p:spTree>
    <p:extLst>
      <p:ext uri="{BB962C8B-B14F-4D97-AF65-F5344CB8AC3E}">
        <p14:creationId xmlns:p14="http://schemas.microsoft.com/office/powerpoint/2010/main" val="1243183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53358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65A88C-64B4-4026-AC1B-7F8640834060}" type="datetimeFigureOut">
              <a:rPr lang="en-US" smtClean="0"/>
              <a:t>4/27/2022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AE41A7-4375-4842-9903-BF27C9B327F5}" type="slidenum">
              <a:rPr lang="en-US" smtClean="0"/>
              <a:t>‹#›</a:t>
            </a:fld>
            <a:endParaRPr lang="en-US"/>
          </a:p>
        </p:txBody>
      </p:sp>
    </p:spTree>
    <p:extLst>
      <p:ext uri="{BB962C8B-B14F-4D97-AF65-F5344CB8AC3E}">
        <p14:creationId xmlns:p14="http://schemas.microsoft.com/office/powerpoint/2010/main" val="3612526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t>4/27/2022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37482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663315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65A88C-64B4-4026-AC1B-7F8640834060}"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AE41A7-4375-4842-9903-BF27C9B327F5}" type="slidenum">
              <a:rPr lang="en-US" smtClean="0"/>
              <a:t>‹#›</a:t>
            </a:fld>
            <a:endParaRPr lang="en-US"/>
          </a:p>
        </p:txBody>
      </p:sp>
    </p:spTree>
    <p:extLst>
      <p:ext uri="{BB962C8B-B14F-4D97-AF65-F5344CB8AC3E}">
        <p14:creationId xmlns:p14="http://schemas.microsoft.com/office/powerpoint/2010/main" val="2916898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65A88C-64B4-4026-AC1B-7F8640834060}"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AE41A7-4375-4842-9903-BF27C9B327F5}" type="slidenum">
              <a:rPr lang="en-US" smtClean="0"/>
              <a:t>‹#›</a:t>
            </a:fld>
            <a:endParaRPr lang="en-US"/>
          </a:p>
        </p:txBody>
      </p:sp>
    </p:spTree>
    <p:extLst>
      <p:ext uri="{BB962C8B-B14F-4D97-AF65-F5344CB8AC3E}">
        <p14:creationId xmlns:p14="http://schemas.microsoft.com/office/powerpoint/2010/main" val="3125238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695325"/>
            <a:ext cx="7886700" cy="995364"/>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565A88C-64B4-4026-AC1B-7F8640834060}" type="datetimeFigureOut">
              <a:rPr lang="en-US" smtClean="0"/>
              <a:t>4/27/2022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9AE41A7-4375-4842-9903-BF27C9B327F5}" type="slidenum">
              <a:rPr lang="en-US" smtClean="0"/>
              <a:t>‹#›</a:t>
            </a:fld>
            <a:endParaRPr lang="en-US"/>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38100"/>
            <a:ext cx="733425" cy="733425"/>
          </a:xfrm>
          <a:prstGeom prst="rect">
            <a:avLst/>
          </a:prstGeom>
        </p:spPr>
      </p:pic>
    </p:spTree>
    <p:extLst>
      <p:ext uri="{BB962C8B-B14F-4D97-AF65-F5344CB8AC3E}">
        <p14:creationId xmlns:p14="http://schemas.microsoft.com/office/powerpoint/2010/main" val="12771392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685800" rtl="0" eaLnBrk="1" latinLnBrk="0" hangingPunct="1">
        <a:lnSpc>
          <a:spcPct val="90000"/>
        </a:lnSpc>
        <a:spcBef>
          <a:spcPct val="0"/>
        </a:spcBef>
        <a:buNone/>
        <a:defRPr sz="3300" kern="1200">
          <a:solidFill>
            <a:srgbClr val="002060"/>
          </a:solidFill>
          <a:latin typeface="Times New Roman" panose="02020603050405020304" pitchFamily="18" charset="0"/>
          <a:ea typeface="+mj-ea"/>
          <a:cs typeface="Times New Roman" panose="02020603050405020304" pitchFamily="18"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Times New Roman" panose="02020603050405020304" pitchFamily="18" charset="0"/>
          <a:ea typeface="+mn-ea"/>
          <a:cs typeface="Times New Roman" panose="02020603050405020304" pitchFamily="18"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Times New Roman" panose="02020603050405020304" pitchFamily="18" charset="0"/>
          <a:ea typeface="+mn-ea"/>
          <a:cs typeface="Times New Roman" panose="02020603050405020304" pitchFamily="18"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cherryservers.com/blog/what-is-gpu-computing"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1975" y="1380530"/>
            <a:ext cx="8115300" cy="1790700"/>
          </a:xfrm>
        </p:spPr>
        <p:txBody>
          <a:bodyPr>
            <a:normAutofit/>
          </a:bodyPr>
          <a:lstStyle/>
          <a:p>
            <a:r>
              <a:rPr lang="en-US" sz="3000" dirty="0">
                <a:latin typeface="Times New Roman" panose="02020603050405020304" pitchFamily="18" charset="0"/>
                <a:cs typeface="Times New Roman" panose="02020603050405020304" pitchFamily="18" charset="0"/>
              </a:rPr>
              <a:t>  Computer Architecture &amp; Assembly Language</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 </a:t>
            </a:r>
            <a:br>
              <a:rPr lang="en-US" sz="3000" dirty="0">
                <a:latin typeface="Times New Roman" panose="02020603050405020304" pitchFamily="18" charset="0"/>
                <a:cs typeface="Times New Roman" panose="02020603050405020304" pitchFamily="18" charset="0"/>
              </a:rPr>
            </a:br>
            <a:r>
              <a:rPr lang="en-US" sz="3000" b="1" dirty="0">
                <a:latin typeface="Times New Roman" panose="02020603050405020304" pitchFamily="18" charset="0"/>
                <a:cs typeface="Times New Roman" panose="02020603050405020304" pitchFamily="18" charset="0"/>
              </a:rPr>
              <a:t>CSC-250</a:t>
            </a:r>
            <a:endParaRPr lang="en-US" sz="3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43000" y="3571280"/>
            <a:ext cx="6858000" cy="1241822"/>
          </a:xfrm>
        </p:spPr>
        <p:txBody>
          <a:bodyPr>
            <a:normAutofit fontScale="92500" lnSpcReduction="20000"/>
          </a:bodyPr>
          <a:lstStyle/>
          <a:p>
            <a:r>
              <a:rPr lang="en-US" b="1" u="sng" smtClean="0">
                <a:latin typeface="Times New Roman" panose="02020603050405020304" pitchFamily="18" charset="0"/>
                <a:cs typeface="Times New Roman" panose="02020603050405020304" pitchFamily="18" charset="0"/>
              </a:rPr>
              <a:t>COURSE  LECTURE </a:t>
            </a:r>
            <a:endParaRPr lang="en-US" b="1" u="sng" dirty="0" smtClean="0">
              <a:latin typeface="Times New Roman" panose="02020603050405020304" pitchFamily="18" charset="0"/>
              <a:cs typeface="Times New Roman" panose="02020603050405020304" pitchFamily="18" charset="0"/>
            </a:endParaRPr>
          </a:p>
          <a:p>
            <a:endParaRPr lang="en-US" dirty="0"/>
          </a:p>
          <a:p>
            <a:r>
              <a:rPr lang="en-US" sz="2100" dirty="0">
                <a:latin typeface="Times New Roman" panose="02020603050405020304" pitchFamily="18" charset="0"/>
                <a:cs typeface="Times New Roman" panose="02020603050405020304" pitchFamily="18" charset="0"/>
              </a:rPr>
              <a:t>COMPUTER SCIENCE DEPARTMENT </a:t>
            </a:r>
          </a:p>
          <a:p>
            <a:r>
              <a:rPr lang="en-US" dirty="0" smtClean="0">
                <a:latin typeface="Times New Roman" panose="02020603050405020304" pitchFamily="18" charset="0"/>
                <a:cs typeface="Times New Roman" panose="02020603050405020304" pitchFamily="18" charset="0"/>
              </a:rPr>
              <a:t>SIBAU KANDHKOT CAMPUS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0868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758190"/>
            <a:ext cx="2063114" cy="619760"/>
          </a:xfrm>
          <a:prstGeom prst="rect">
            <a:avLst/>
          </a:prstGeom>
        </p:spPr>
        <p:txBody>
          <a:bodyPr vert="horz" wrap="square" lIns="0" tIns="12700" rIns="0" bIns="0" rtlCol="0">
            <a:spAutoFit/>
          </a:bodyPr>
          <a:lstStyle/>
          <a:p>
            <a:pPr marL="12700">
              <a:lnSpc>
                <a:spcPct val="100000"/>
              </a:lnSpc>
              <a:spcBef>
                <a:spcPts val="100"/>
              </a:spcBef>
            </a:pPr>
            <a:r>
              <a:rPr spc="-5" dirty="0"/>
              <a:t>Syllabus</a:t>
            </a:r>
          </a:p>
        </p:txBody>
      </p:sp>
      <p:sp>
        <p:nvSpPr>
          <p:cNvPr id="3" name="object 3"/>
          <p:cNvSpPr txBox="1"/>
          <p:nvPr/>
        </p:nvSpPr>
        <p:spPr>
          <a:xfrm>
            <a:off x="496569" y="1653540"/>
            <a:ext cx="6266180" cy="4187190"/>
          </a:xfrm>
          <a:prstGeom prst="rect">
            <a:avLst/>
          </a:prstGeom>
        </p:spPr>
        <p:txBody>
          <a:bodyPr vert="horz" wrap="square" lIns="0" tIns="76200" rIns="0" bIns="0" rtlCol="0">
            <a:spAutoFit/>
          </a:bodyPr>
          <a:lstStyle/>
          <a:p>
            <a:pPr marL="50800">
              <a:lnSpc>
                <a:spcPct val="100000"/>
              </a:lnSpc>
              <a:spcBef>
                <a:spcPts val="600"/>
              </a:spcBef>
            </a:pPr>
            <a:r>
              <a:rPr sz="3000" b="1" spc="-5" dirty="0">
                <a:latin typeface="Arial"/>
                <a:cs typeface="Arial"/>
              </a:rPr>
              <a:t>Integer Representation,</a:t>
            </a:r>
            <a:r>
              <a:rPr sz="3000" b="1" spc="-30" dirty="0">
                <a:latin typeface="Arial"/>
                <a:cs typeface="Arial"/>
              </a:rPr>
              <a:t> </a:t>
            </a:r>
            <a:r>
              <a:rPr sz="3000" b="1" spc="-5" dirty="0">
                <a:latin typeface="Arial"/>
                <a:cs typeface="Arial"/>
              </a:rPr>
              <a:t>including:</a:t>
            </a:r>
            <a:endParaRPr sz="3000">
              <a:latin typeface="Arial"/>
              <a:cs typeface="Arial"/>
            </a:endParaRPr>
          </a:p>
          <a:p>
            <a:pPr marL="393700" indent="-342900">
              <a:lnSpc>
                <a:spcPct val="100000"/>
              </a:lnSpc>
              <a:spcBef>
                <a:spcPts val="500"/>
              </a:spcBef>
              <a:buClr>
                <a:srgbClr val="330066"/>
              </a:buClr>
              <a:buSzPct val="70000"/>
              <a:buFont typeface="Wingdings"/>
              <a:buChar char=""/>
              <a:tabLst>
                <a:tab pos="393065" algn="l"/>
                <a:tab pos="393700" algn="l"/>
              </a:tabLst>
            </a:pPr>
            <a:r>
              <a:rPr sz="3000" dirty="0">
                <a:latin typeface="Arial"/>
                <a:cs typeface="Arial"/>
              </a:rPr>
              <a:t>Sign </a:t>
            </a:r>
            <a:r>
              <a:rPr sz="3000" spc="-5" dirty="0">
                <a:latin typeface="Arial"/>
                <a:cs typeface="Arial"/>
              </a:rPr>
              <a:t>and modulus</a:t>
            </a:r>
            <a:endParaRPr sz="3000">
              <a:latin typeface="Arial"/>
              <a:cs typeface="Arial"/>
            </a:endParaRPr>
          </a:p>
          <a:p>
            <a:pPr marL="393700" indent="-342900">
              <a:lnSpc>
                <a:spcPct val="100000"/>
              </a:lnSpc>
              <a:spcBef>
                <a:spcPts val="489"/>
              </a:spcBef>
              <a:buClr>
                <a:srgbClr val="330066"/>
              </a:buClr>
              <a:buSzPct val="70000"/>
              <a:buFont typeface="Wingdings"/>
              <a:buChar char=""/>
              <a:tabLst>
                <a:tab pos="393065" algn="l"/>
                <a:tab pos="393700" algn="l"/>
              </a:tabLst>
            </a:pPr>
            <a:r>
              <a:rPr sz="3000" spc="-5" dirty="0">
                <a:latin typeface="Arial"/>
                <a:cs typeface="Arial"/>
              </a:rPr>
              <a:t>One’s</a:t>
            </a:r>
            <a:r>
              <a:rPr sz="3000" spc="-55" dirty="0">
                <a:latin typeface="Arial"/>
                <a:cs typeface="Arial"/>
              </a:rPr>
              <a:t> </a:t>
            </a:r>
            <a:r>
              <a:rPr sz="3000" spc="-5" dirty="0">
                <a:latin typeface="Arial"/>
                <a:cs typeface="Arial"/>
              </a:rPr>
              <a:t>complement</a:t>
            </a:r>
            <a:endParaRPr sz="3000">
              <a:latin typeface="Arial"/>
              <a:cs typeface="Arial"/>
            </a:endParaRPr>
          </a:p>
          <a:p>
            <a:pPr marL="393700" indent="-342900">
              <a:lnSpc>
                <a:spcPct val="100000"/>
              </a:lnSpc>
              <a:spcBef>
                <a:spcPts val="500"/>
              </a:spcBef>
              <a:buClr>
                <a:srgbClr val="330066"/>
              </a:buClr>
              <a:buSzPct val="70000"/>
              <a:buFont typeface="Wingdings"/>
              <a:buChar char=""/>
              <a:tabLst>
                <a:tab pos="393065" algn="l"/>
                <a:tab pos="393700" algn="l"/>
              </a:tabLst>
            </a:pPr>
            <a:r>
              <a:rPr sz="3000" spc="-5" dirty="0">
                <a:latin typeface="Arial"/>
                <a:cs typeface="Arial"/>
              </a:rPr>
              <a:t>Two’s</a:t>
            </a:r>
            <a:r>
              <a:rPr sz="3000" spc="-50" dirty="0">
                <a:latin typeface="Arial"/>
                <a:cs typeface="Arial"/>
              </a:rPr>
              <a:t> </a:t>
            </a:r>
            <a:r>
              <a:rPr sz="3000" spc="-5" dirty="0">
                <a:latin typeface="Arial"/>
                <a:cs typeface="Arial"/>
              </a:rPr>
              <a:t>complement</a:t>
            </a:r>
            <a:endParaRPr sz="3000">
              <a:latin typeface="Arial"/>
              <a:cs typeface="Arial"/>
            </a:endParaRPr>
          </a:p>
          <a:p>
            <a:pPr>
              <a:lnSpc>
                <a:spcPct val="100000"/>
              </a:lnSpc>
              <a:spcBef>
                <a:spcPts val="45"/>
              </a:spcBef>
              <a:buClr>
                <a:srgbClr val="330066"/>
              </a:buClr>
              <a:buFont typeface="Wingdings"/>
              <a:buChar char=""/>
            </a:pPr>
            <a:endParaRPr sz="3950">
              <a:latin typeface="Times New Roman"/>
              <a:cs typeface="Times New Roman"/>
            </a:endParaRPr>
          </a:p>
          <a:p>
            <a:pPr marL="50800">
              <a:lnSpc>
                <a:spcPct val="100000"/>
              </a:lnSpc>
            </a:pPr>
            <a:r>
              <a:rPr sz="3000" b="1" spc="-5" dirty="0">
                <a:latin typeface="Arial"/>
                <a:cs typeface="Arial"/>
              </a:rPr>
              <a:t>Representation of Fractions</a:t>
            </a:r>
            <a:endParaRPr sz="3000">
              <a:latin typeface="Arial"/>
              <a:cs typeface="Arial"/>
            </a:endParaRPr>
          </a:p>
          <a:p>
            <a:pPr marL="393700" indent="-342900">
              <a:lnSpc>
                <a:spcPct val="100000"/>
              </a:lnSpc>
              <a:spcBef>
                <a:spcPts val="500"/>
              </a:spcBef>
              <a:buClr>
                <a:srgbClr val="330066"/>
              </a:buClr>
              <a:buSzPct val="70000"/>
              <a:buFont typeface="Wingdings"/>
              <a:buChar char=""/>
              <a:tabLst>
                <a:tab pos="393065" algn="l"/>
                <a:tab pos="393700" algn="l"/>
              </a:tabLst>
            </a:pPr>
            <a:r>
              <a:rPr sz="3000" spc="-5" dirty="0">
                <a:latin typeface="Arial"/>
                <a:cs typeface="Arial"/>
              </a:rPr>
              <a:t>Floating point </a:t>
            </a:r>
            <a:r>
              <a:rPr sz="3000" dirty="0">
                <a:latin typeface="Arial"/>
                <a:cs typeface="Arial"/>
              </a:rPr>
              <a:t>or</a:t>
            </a:r>
            <a:r>
              <a:rPr sz="3000" spc="-20" dirty="0">
                <a:latin typeface="Arial"/>
                <a:cs typeface="Arial"/>
              </a:rPr>
              <a:t> </a:t>
            </a:r>
            <a:r>
              <a:rPr sz="3000" spc="-5" dirty="0">
                <a:latin typeface="Arial"/>
                <a:cs typeface="Arial"/>
              </a:rPr>
              <a:t>real.</a:t>
            </a:r>
            <a:endParaRPr sz="3000">
              <a:latin typeface="Arial"/>
              <a:cs typeface="Arial"/>
            </a:endParaRPr>
          </a:p>
          <a:p>
            <a:pPr marL="393700" indent="-342900">
              <a:lnSpc>
                <a:spcPct val="100000"/>
              </a:lnSpc>
              <a:spcBef>
                <a:spcPts val="490"/>
              </a:spcBef>
              <a:buClr>
                <a:srgbClr val="330066"/>
              </a:buClr>
              <a:buSzPct val="70000"/>
              <a:buFont typeface="Wingdings"/>
              <a:buChar char=""/>
              <a:tabLst>
                <a:tab pos="393065" algn="l"/>
                <a:tab pos="393700" algn="l"/>
              </a:tabLst>
            </a:pPr>
            <a:r>
              <a:rPr sz="3000" spc="-5" dirty="0">
                <a:latin typeface="Arial"/>
                <a:cs typeface="Arial"/>
              </a:rPr>
              <a:t>IEEE</a:t>
            </a:r>
            <a:endParaRPr sz="30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4769" rIns="0" bIns="0" rtlCol="0">
            <a:spAutoFit/>
          </a:bodyPr>
          <a:lstStyle/>
          <a:p>
            <a:pPr marL="12700" marR="5080">
              <a:lnSpc>
                <a:spcPts val="4360"/>
              </a:lnSpc>
              <a:spcBef>
                <a:spcPts val="509"/>
              </a:spcBef>
            </a:pPr>
            <a:r>
              <a:rPr dirty="0"/>
              <a:t>What </a:t>
            </a:r>
            <a:r>
              <a:rPr spc="-5" dirty="0"/>
              <a:t>is </a:t>
            </a:r>
            <a:r>
              <a:rPr dirty="0"/>
              <a:t>Integer </a:t>
            </a:r>
            <a:r>
              <a:rPr spc="-5" dirty="0"/>
              <a:t>Representation  About?</a:t>
            </a:r>
          </a:p>
        </p:txBody>
      </p:sp>
      <p:sp>
        <p:nvSpPr>
          <p:cNvPr id="3" name="object 3"/>
          <p:cNvSpPr txBox="1"/>
          <p:nvPr/>
        </p:nvSpPr>
        <p:spPr>
          <a:xfrm>
            <a:off x="509269" y="1717040"/>
            <a:ext cx="8103870" cy="1852930"/>
          </a:xfrm>
          <a:prstGeom prst="rect">
            <a:avLst/>
          </a:prstGeom>
        </p:spPr>
        <p:txBody>
          <a:bodyPr vert="horz" wrap="square" lIns="0" tIns="53340" rIns="0" bIns="0" rtlCol="0">
            <a:spAutoFit/>
          </a:bodyPr>
          <a:lstStyle/>
          <a:p>
            <a:pPr marL="380365" marR="30480" indent="-342900">
              <a:lnSpc>
                <a:spcPts val="3350"/>
              </a:lnSpc>
              <a:spcBef>
                <a:spcPts val="420"/>
              </a:spcBef>
              <a:buClr>
                <a:srgbClr val="330066"/>
              </a:buClr>
              <a:buSzPct val="70000"/>
              <a:buFont typeface="Wingdings"/>
              <a:buChar char=""/>
              <a:tabLst>
                <a:tab pos="380365" algn="l"/>
                <a:tab pos="381000" algn="l"/>
              </a:tabLst>
            </a:pPr>
            <a:r>
              <a:rPr sz="3000" spc="-5" dirty="0">
                <a:latin typeface="Arial"/>
                <a:cs typeface="Arial"/>
              </a:rPr>
              <a:t>To fully understand how binary numbers </a:t>
            </a:r>
            <a:r>
              <a:rPr sz="3000" dirty="0">
                <a:latin typeface="Arial"/>
                <a:cs typeface="Arial"/>
              </a:rPr>
              <a:t>are  </a:t>
            </a:r>
            <a:r>
              <a:rPr sz="3000" spc="-5" dirty="0">
                <a:latin typeface="Arial"/>
                <a:cs typeface="Arial"/>
              </a:rPr>
              <a:t>processed </a:t>
            </a:r>
            <a:r>
              <a:rPr sz="3000" dirty="0">
                <a:latin typeface="Arial"/>
                <a:cs typeface="Arial"/>
              </a:rPr>
              <a:t>we </a:t>
            </a:r>
            <a:r>
              <a:rPr sz="3000" spc="-5" dirty="0">
                <a:latin typeface="Arial"/>
                <a:cs typeface="Arial"/>
              </a:rPr>
              <a:t>must have </a:t>
            </a:r>
            <a:r>
              <a:rPr sz="3000" dirty="0">
                <a:latin typeface="Arial"/>
                <a:cs typeface="Arial"/>
              </a:rPr>
              <a:t>an </a:t>
            </a:r>
            <a:r>
              <a:rPr sz="3000" spc="-5" dirty="0">
                <a:latin typeface="Arial"/>
                <a:cs typeface="Arial"/>
              </a:rPr>
              <a:t>understanding </a:t>
            </a:r>
            <a:r>
              <a:rPr sz="3000" dirty="0">
                <a:latin typeface="Arial"/>
                <a:cs typeface="Arial"/>
              </a:rPr>
              <a:t>of  </a:t>
            </a:r>
            <a:r>
              <a:rPr sz="3000" spc="-5" dirty="0">
                <a:latin typeface="Arial"/>
                <a:cs typeface="Arial"/>
              </a:rPr>
              <a:t>how integers are handled by the</a:t>
            </a:r>
            <a:r>
              <a:rPr sz="3000" spc="5" dirty="0">
                <a:latin typeface="Arial"/>
                <a:cs typeface="Arial"/>
              </a:rPr>
              <a:t> </a:t>
            </a:r>
            <a:r>
              <a:rPr sz="3000" spc="-5" dirty="0">
                <a:latin typeface="Arial"/>
                <a:cs typeface="Arial"/>
              </a:rPr>
              <a:t>computer.</a:t>
            </a:r>
            <a:endParaRPr sz="3000">
              <a:latin typeface="Arial"/>
              <a:cs typeface="Arial"/>
            </a:endParaRPr>
          </a:p>
          <a:p>
            <a:pPr marL="381000" indent="-342900">
              <a:lnSpc>
                <a:spcPct val="100000"/>
              </a:lnSpc>
              <a:spcBef>
                <a:spcPts val="420"/>
              </a:spcBef>
              <a:buClr>
                <a:srgbClr val="330066"/>
              </a:buClr>
              <a:buSzPct val="70000"/>
              <a:buFont typeface="Wingdings"/>
              <a:buChar char=""/>
              <a:tabLst>
                <a:tab pos="380365" algn="l"/>
                <a:tab pos="381000" algn="l"/>
              </a:tabLst>
            </a:pPr>
            <a:r>
              <a:rPr sz="3000" u="heavy" spc="-5" dirty="0">
                <a:uFill>
                  <a:solidFill>
                    <a:srgbClr val="000000"/>
                  </a:solidFill>
                </a:uFill>
                <a:latin typeface="Arial"/>
                <a:cs typeface="Arial"/>
              </a:rPr>
              <a:t>For</a:t>
            </a:r>
            <a:r>
              <a:rPr sz="3000" u="heavy" spc="-10" dirty="0">
                <a:uFill>
                  <a:solidFill>
                    <a:srgbClr val="000000"/>
                  </a:solidFill>
                </a:uFill>
                <a:latin typeface="Arial"/>
                <a:cs typeface="Arial"/>
              </a:rPr>
              <a:t> </a:t>
            </a:r>
            <a:r>
              <a:rPr sz="3000" u="heavy" spc="-5" dirty="0">
                <a:uFill>
                  <a:solidFill>
                    <a:srgbClr val="000000"/>
                  </a:solidFill>
                </a:uFill>
                <a:latin typeface="Arial"/>
                <a:cs typeface="Arial"/>
              </a:rPr>
              <a:t>example:</a:t>
            </a:r>
            <a:endParaRPr sz="3000">
              <a:latin typeface="Arial"/>
              <a:cs typeface="Arial"/>
            </a:endParaRPr>
          </a:p>
        </p:txBody>
      </p:sp>
      <p:sp>
        <p:nvSpPr>
          <p:cNvPr id="4" name="object 4"/>
          <p:cNvSpPr txBox="1"/>
          <p:nvPr/>
        </p:nvSpPr>
        <p:spPr>
          <a:xfrm>
            <a:off x="878839" y="3665220"/>
            <a:ext cx="198120" cy="1204595"/>
          </a:xfrm>
          <a:prstGeom prst="rect">
            <a:avLst/>
          </a:prstGeom>
        </p:spPr>
        <p:txBody>
          <a:bodyPr vert="horz" wrap="square" lIns="0" tIns="15240" rIns="0" bIns="0" rtlCol="0">
            <a:spAutoFit/>
          </a:bodyPr>
          <a:lstStyle/>
          <a:p>
            <a:pPr marL="12700">
              <a:lnSpc>
                <a:spcPct val="100000"/>
              </a:lnSpc>
              <a:spcBef>
                <a:spcPts val="120"/>
              </a:spcBef>
            </a:pPr>
            <a:r>
              <a:rPr sz="1800" spc="10" dirty="0">
                <a:solidFill>
                  <a:srgbClr val="669898"/>
                </a:solidFill>
                <a:latin typeface="Wingdings"/>
                <a:cs typeface="Wingdings"/>
              </a:rPr>
              <a:t></a:t>
            </a:r>
            <a:endParaRPr sz="1800">
              <a:latin typeface="Wingdings"/>
              <a:cs typeface="Wingdings"/>
            </a:endParaRPr>
          </a:p>
          <a:p>
            <a:pPr marL="12700">
              <a:lnSpc>
                <a:spcPct val="100000"/>
              </a:lnSpc>
              <a:spcBef>
                <a:spcPts val="1390"/>
              </a:spcBef>
            </a:pPr>
            <a:r>
              <a:rPr sz="1800" spc="10" dirty="0">
                <a:solidFill>
                  <a:srgbClr val="669898"/>
                </a:solidFill>
                <a:latin typeface="Wingdings"/>
                <a:cs typeface="Wingdings"/>
              </a:rPr>
              <a:t></a:t>
            </a:r>
            <a:endParaRPr sz="1800">
              <a:latin typeface="Wingdings"/>
              <a:cs typeface="Wingdings"/>
            </a:endParaRPr>
          </a:p>
          <a:p>
            <a:pPr marL="12700">
              <a:lnSpc>
                <a:spcPct val="100000"/>
              </a:lnSpc>
              <a:spcBef>
                <a:spcPts val="1390"/>
              </a:spcBef>
            </a:pPr>
            <a:r>
              <a:rPr sz="1800" spc="10" dirty="0">
                <a:solidFill>
                  <a:srgbClr val="669898"/>
                </a:solidFill>
                <a:latin typeface="Wingdings"/>
                <a:cs typeface="Wingdings"/>
              </a:rPr>
              <a:t></a:t>
            </a:r>
            <a:endParaRPr sz="1800">
              <a:latin typeface="Wingdings"/>
              <a:cs typeface="Wingdings"/>
            </a:endParaRPr>
          </a:p>
        </p:txBody>
      </p:sp>
      <p:sp>
        <p:nvSpPr>
          <p:cNvPr id="5" name="object 5"/>
          <p:cNvSpPr txBox="1"/>
          <p:nvPr/>
        </p:nvSpPr>
        <p:spPr>
          <a:xfrm>
            <a:off x="1226819" y="3544570"/>
            <a:ext cx="7371080" cy="1750060"/>
          </a:xfrm>
          <a:prstGeom prst="rect">
            <a:avLst/>
          </a:prstGeom>
        </p:spPr>
        <p:txBody>
          <a:bodyPr vert="horz" wrap="square" lIns="0" tIns="12700" rIns="0" bIns="0" rtlCol="0">
            <a:spAutoFit/>
          </a:bodyPr>
          <a:lstStyle/>
          <a:p>
            <a:pPr marL="12700" marR="724535">
              <a:lnSpc>
                <a:spcPct val="114100"/>
              </a:lnSpc>
              <a:spcBef>
                <a:spcPts val="100"/>
              </a:spcBef>
            </a:pPr>
            <a:r>
              <a:rPr sz="2600" dirty="0">
                <a:latin typeface="Arial"/>
                <a:cs typeface="Arial"/>
              </a:rPr>
              <a:t>How </a:t>
            </a:r>
            <a:r>
              <a:rPr sz="2600" spc="-5" dirty="0">
                <a:latin typeface="Arial"/>
                <a:cs typeface="Arial"/>
              </a:rPr>
              <a:t>are </a:t>
            </a:r>
            <a:r>
              <a:rPr sz="2600" dirty="0">
                <a:latin typeface="Arial"/>
                <a:cs typeface="Arial"/>
              </a:rPr>
              <a:t>negative numbers represented?  How </a:t>
            </a:r>
            <a:r>
              <a:rPr sz="2600" spc="-5" dirty="0">
                <a:latin typeface="Arial"/>
                <a:cs typeface="Arial"/>
              </a:rPr>
              <a:t>are floating </a:t>
            </a:r>
            <a:r>
              <a:rPr sz="2600" dirty="0">
                <a:latin typeface="Arial"/>
                <a:cs typeface="Arial"/>
              </a:rPr>
              <a:t>point numbers</a:t>
            </a:r>
            <a:r>
              <a:rPr sz="2600" spc="-10" dirty="0">
                <a:latin typeface="Arial"/>
                <a:cs typeface="Arial"/>
              </a:rPr>
              <a:t> </a:t>
            </a:r>
            <a:r>
              <a:rPr sz="2600" dirty="0">
                <a:latin typeface="Arial"/>
                <a:cs typeface="Arial"/>
              </a:rPr>
              <a:t>represented?</a:t>
            </a:r>
            <a:endParaRPr sz="2600">
              <a:latin typeface="Arial"/>
              <a:cs typeface="Arial"/>
            </a:endParaRPr>
          </a:p>
          <a:p>
            <a:pPr marL="12700" marR="5080">
              <a:lnSpc>
                <a:spcPts val="2910"/>
              </a:lnSpc>
              <a:spcBef>
                <a:spcPts val="700"/>
              </a:spcBef>
            </a:pPr>
            <a:r>
              <a:rPr sz="2600" dirty="0">
                <a:latin typeface="Arial"/>
                <a:cs typeface="Arial"/>
              </a:rPr>
              <a:t>Processing – How do </a:t>
            </a:r>
            <a:r>
              <a:rPr sz="2600" spc="5" dirty="0">
                <a:latin typeface="Arial"/>
                <a:cs typeface="Arial"/>
              </a:rPr>
              <a:t>we </a:t>
            </a:r>
            <a:r>
              <a:rPr sz="2600" dirty="0">
                <a:latin typeface="Arial"/>
                <a:cs typeface="Arial"/>
              </a:rPr>
              <a:t>add, subtract, divide and  multiply?</a:t>
            </a:r>
            <a:endParaRPr sz="26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4769" rIns="0" bIns="0" rtlCol="0">
            <a:spAutoFit/>
          </a:bodyPr>
          <a:lstStyle/>
          <a:p>
            <a:pPr marL="12700" marR="5080">
              <a:lnSpc>
                <a:spcPts val="4360"/>
              </a:lnSpc>
              <a:spcBef>
                <a:spcPts val="509"/>
              </a:spcBef>
            </a:pPr>
            <a:r>
              <a:rPr dirty="0"/>
              <a:t>How can we </a:t>
            </a:r>
            <a:r>
              <a:rPr spc="-5" dirty="0"/>
              <a:t>represent </a:t>
            </a:r>
            <a:r>
              <a:rPr dirty="0"/>
              <a:t>a</a:t>
            </a:r>
            <a:r>
              <a:rPr spc="-60" dirty="0"/>
              <a:t> </a:t>
            </a:r>
            <a:r>
              <a:rPr spc="-5" dirty="0"/>
              <a:t>binary  number?</a:t>
            </a:r>
          </a:p>
        </p:txBody>
      </p:sp>
      <p:sp>
        <p:nvSpPr>
          <p:cNvPr id="3" name="object 3"/>
          <p:cNvSpPr txBox="1"/>
          <p:nvPr/>
        </p:nvSpPr>
        <p:spPr>
          <a:xfrm>
            <a:off x="3627120" y="1700529"/>
            <a:ext cx="1891664" cy="695960"/>
          </a:xfrm>
          <a:prstGeom prst="rect">
            <a:avLst/>
          </a:prstGeom>
        </p:spPr>
        <p:txBody>
          <a:bodyPr vert="horz" wrap="square" lIns="0" tIns="12700" rIns="0" bIns="0" rtlCol="0">
            <a:spAutoFit/>
          </a:bodyPr>
          <a:lstStyle/>
          <a:p>
            <a:pPr marL="12700">
              <a:lnSpc>
                <a:spcPct val="100000"/>
              </a:lnSpc>
              <a:spcBef>
                <a:spcPts val="100"/>
              </a:spcBef>
            </a:pPr>
            <a:r>
              <a:rPr sz="4400" spc="-5" dirty="0">
                <a:latin typeface="Arial"/>
                <a:cs typeface="Arial"/>
              </a:rPr>
              <a:t>??????</a:t>
            </a:r>
            <a:endParaRPr sz="4400">
              <a:latin typeface="Arial"/>
              <a:cs typeface="Arial"/>
            </a:endParaRPr>
          </a:p>
        </p:txBody>
      </p:sp>
      <p:sp>
        <p:nvSpPr>
          <p:cNvPr id="4" name="object 4"/>
          <p:cNvSpPr txBox="1"/>
          <p:nvPr/>
        </p:nvSpPr>
        <p:spPr>
          <a:xfrm>
            <a:off x="3719829" y="2465070"/>
            <a:ext cx="1705610" cy="695960"/>
          </a:xfrm>
          <a:prstGeom prst="rect">
            <a:avLst/>
          </a:prstGeom>
        </p:spPr>
        <p:txBody>
          <a:bodyPr vert="horz" wrap="square" lIns="0" tIns="12700" rIns="0" bIns="0" rtlCol="0">
            <a:spAutoFit/>
          </a:bodyPr>
          <a:lstStyle/>
          <a:p>
            <a:pPr marL="12700">
              <a:lnSpc>
                <a:spcPct val="100000"/>
              </a:lnSpc>
              <a:spcBef>
                <a:spcPts val="100"/>
              </a:spcBef>
            </a:pPr>
            <a:r>
              <a:rPr sz="4400" dirty="0">
                <a:latin typeface="Arial"/>
                <a:cs typeface="Arial"/>
              </a:rPr>
              <a:t>Ma</a:t>
            </a:r>
            <a:r>
              <a:rPr sz="4400" spc="5" dirty="0">
                <a:latin typeface="Arial"/>
                <a:cs typeface="Arial"/>
              </a:rPr>
              <a:t>y</a:t>
            </a:r>
            <a:r>
              <a:rPr sz="4400" dirty="0">
                <a:latin typeface="Arial"/>
                <a:cs typeface="Arial"/>
              </a:rPr>
              <a:t>be</a:t>
            </a:r>
            <a:endParaRPr sz="4400">
              <a:latin typeface="Arial"/>
              <a:cs typeface="Arial"/>
            </a:endParaRPr>
          </a:p>
        </p:txBody>
      </p:sp>
      <p:sp>
        <p:nvSpPr>
          <p:cNvPr id="5" name="object 5"/>
          <p:cNvSpPr txBox="1"/>
          <p:nvPr/>
        </p:nvSpPr>
        <p:spPr>
          <a:xfrm>
            <a:off x="2989579" y="3994150"/>
            <a:ext cx="3166110" cy="695960"/>
          </a:xfrm>
          <a:prstGeom prst="rect">
            <a:avLst/>
          </a:prstGeom>
        </p:spPr>
        <p:txBody>
          <a:bodyPr vert="horz" wrap="square" lIns="0" tIns="12700" rIns="0" bIns="0" rtlCol="0">
            <a:spAutoFit/>
          </a:bodyPr>
          <a:lstStyle/>
          <a:p>
            <a:pPr marL="12700">
              <a:lnSpc>
                <a:spcPct val="100000"/>
              </a:lnSpc>
              <a:spcBef>
                <a:spcPts val="100"/>
              </a:spcBef>
            </a:pPr>
            <a:r>
              <a:rPr sz="4400" dirty="0">
                <a:latin typeface="Arial"/>
                <a:cs typeface="Arial"/>
              </a:rPr>
              <a:t>-</a:t>
            </a:r>
            <a:r>
              <a:rPr sz="4400" spc="-65" dirty="0">
                <a:latin typeface="Arial"/>
                <a:cs typeface="Arial"/>
              </a:rPr>
              <a:t> </a:t>
            </a:r>
            <a:r>
              <a:rPr sz="4400" spc="-5" dirty="0">
                <a:latin typeface="Arial"/>
                <a:cs typeface="Arial"/>
              </a:rPr>
              <a:t>000111001</a:t>
            </a:r>
            <a:endParaRPr sz="4400">
              <a:latin typeface="Arial"/>
              <a:cs typeface="Arial"/>
            </a:endParaRPr>
          </a:p>
        </p:txBody>
      </p:sp>
      <p:sp>
        <p:nvSpPr>
          <p:cNvPr id="6" name="object 6"/>
          <p:cNvSpPr/>
          <p:nvPr/>
        </p:nvSpPr>
        <p:spPr>
          <a:xfrm>
            <a:off x="5976620" y="2061210"/>
            <a:ext cx="2195830" cy="1728470"/>
          </a:xfrm>
          <a:custGeom>
            <a:avLst/>
            <a:gdLst/>
            <a:ahLst/>
            <a:cxnLst/>
            <a:rect l="l" t="t" r="r" b="b"/>
            <a:pathLst>
              <a:path w="2195829" h="1728470">
                <a:moveTo>
                  <a:pt x="1405636" y="1560829"/>
                </a:moveTo>
                <a:lnTo>
                  <a:pt x="834389" y="1560829"/>
                </a:lnTo>
                <a:lnTo>
                  <a:pt x="864610" y="1602506"/>
                </a:lnTo>
                <a:lnTo>
                  <a:pt x="899341" y="1639051"/>
                </a:lnTo>
                <a:lnTo>
                  <a:pt x="937959" y="1669998"/>
                </a:lnTo>
                <a:lnTo>
                  <a:pt x="979843" y="1694879"/>
                </a:lnTo>
                <a:lnTo>
                  <a:pt x="1024371" y="1713230"/>
                </a:lnTo>
                <a:lnTo>
                  <a:pt x="1070921" y="1724582"/>
                </a:lnTo>
                <a:lnTo>
                  <a:pt x="1118870" y="1728470"/>
                </a:lnTo>
                <a:lnTo>
                  <a:pt x="1163638" y="1725258"/>
                </a:lnTo>
                <a:lnTo>
                  <a:pt x="1206967" y="1715881"/>
                </a:lnTo>
                <a:lnTo>
                  <a:pt x="1248406" y="1700729"/>
                </a:lnTo>
                <a:lnTo>
                  <a:pt x="1287505" y="1680189"/>
                </a:lnTo>
                <a:lnTo>
                  <a:pt x="1323816" y="1654651"/>
                </a:lnTo>
                <a:lnTo>
                  <a:pt x="1356888" y="1624502"/>
                </a:lnTo>
                <a:lnTo>
                  <a:pt x="1386272" y="1590132"/>
                </a:lnTo>
                <a:lnTo>
                  <a:pt x="1405636" y="1560829"/>
                </a:lnTo>
                <a:close/>
              </a:path>
              <a:path w="2195829" h="1728470">
                <a:moveTo>
                  <a:pt x="535939" y="157479"/>
                </a:moveTo>
                <a:lnTo>
                  <a:pt x="492105" y="160957"/>
                </a:lnTo>
                <a:lnTo>
                  <a:pt x="448939" y="171048"/>
                </a:lnTo>
                <a:lnTo>
                  <a:pt x="407067" y="187243"/>
                </a:lnTo>
                <a:lnTo>
                  <a:pt x="367113" y="209033"/>
                </a:lnTo>
                <a:lnTo>
                  <a:pt x="329702" y="235908"/>
                </a:lnTo>
                <a:lnTo>
                  <a:pt x="295457" y="267357"/>
                </a:lnTo>
                <a:lnTo>
                  <a:pt x="265003" y="302872"/>
                </a:lnTo>
                <a:lnTo>
                  <a:pt x="238964" y="341941"/>
                </a:lnTo>
                <a:lnTo>
                  <a:pt x="217965" y="384056"/>
                </a:lnTo>
                <a:lnTo>
                  <a:pt x="202630" y="428706"/>
                </a:lnTo>
                <a:lnTo>
                  <a:pt x="193582" y="475381"/>
                </a:lnTo>
                <a:lnTo>
                  <a:pt x="191448" y="523572"/>
                </a:lnTo>
                <a:lnTo>
                  <a:pt x="196850" y="572769"/>
                </a:lnTo>
                <a:lnTo>
                  <a:pt x="151155" y="583455"/>
                </a:lnTo>
                <a:lnTo>
                  <a:pt x="109505" y="603827"/>
                </a:lnTo>
                <a:lnTo>
                  <a:pt x="72986" y="632685"/>
                </a:lnTo>
                <a:lnTo>
                  <a:pt x="42687" y="668830"/>
                </a:lnTo>
                <a:lnTo>
                  <a:pt x="19697" y="711063"/>
                </a:lnTo>
                <a:lnTo>
                  <a:pt x="5105" y="758182"/>
                </a:lnTo>
                <a:lnTo>
                  <a:pt x="0" y="808989"/>
                </a:lnTo>
                <a:lnTo>
                  <a:pt x="4653" y="859983"/>
                </a:lnTo>
                <a:lnTo>
                  <a:pt x="18328" y="906952"/>
                </a:lnTo>
                <a:lnTo>
                  <a:pt x="40599" y="948618"/>
                </a:lnTo>
                <a:lnTo>
                  <a:pt x="71038" y="983701"/>
                </a:lnTo>
                <a:lnTo>
                  <a:pt x="109219" y="1010919"/>
                </a:lnTo>
                <a:lnTo>
                  <a:pt x="83284" y="1046837"/>
                </a:lnTo>
                <a:lnTo>
                  <a:pt x="64611" y="1085850"/>
                </a:lnTo>
                <a:lnTo>
                  <a:pt x="53320" y="1127720"/>
                </a:lnTo>
                <a:lnTo>
                  <a:pt x="49529" y="1172210"/>
                </a:lnTo>
                <a:lnTo>
                  <a:pt x="53394" y="1220286"/>
                </a:lnTo>
                <a:lnTo>
                  <a:pt x="64968" y="1264880"/>
                </a:lnTo>
                <a:lnTo>
                  <a:pt x="84221" y="1305128"/>
                </a:lnTo>
                <a:lnTo>
                  <a:pt x="111125" y="1340167"/>
                </a:lnTo>
                <a:lnTo>
                  <a:pt x="145648" y="1369134"/>
                </a:lnTo>
                <a:lnTo>
                  <a:pt x="187761" y="1391165"/>
                </a:lnTo>
                <a:lnTo>
                  <a:pt x="237435" y="1405398"/>
                </a:lnTo>
                <a:lnTo>
                  <a:pt x="294639" y="1410969"/>
                </a:lnTo>
                <a:lnTo>
                  <a:pt x="319691" y="1453029"/>
                </a:lnTo>
                <a:lnTo>
                  <a:pt x="348861" y="1491002"/>
                </a:lnTo>
                <a:lnTo>
                  <a:pt x="381752" y="1524658"/>
                </a:lnTo>
                <a:lnTo>
                  <a:pt x="417967" y="1553767"/>
                </a:lnTo>
                <a:lnTo>
                  <a:pt x="457109" y="1578099"/>
                </a:lnTo>
                <a:lnTo>
                  <a:pt x="498780" y="1597424"/>
                </a:lnTo>
                <a:lnTo>
                  <a:pt x="542584" y="1611513"/>
                </a:lnTo>
                <a:lnTo>
                  <a:pt x="588123" y="1620134"/>
                </a:lnTo>
                <a:lnTo>
                  <a:pt x="635000" y="1623059"/>
                </a:lnTo>
                <a:lnTo>
                  <a:pt x="705155" y="1621184"/>
                </a:lnTo>
                <a:lnTo>
                  <a:pt x="749629" y="1615675"/>
                </a:lnTo>
                <a:lnTo>
                  <a:pt x="776605" y="1606708"/>
                </a:lnTo>
                <a:lnTo>
                  <a:pt x="794267" y="1594461"/>
                </a:lnTo>
                <a:lnTo>
                  <a:pt x="810800" y="1579109"/>
                </a:lnTo>
                <a:lnTo>
                  <a:pt x="834389" y="1560829"/>
                </a:lnTo>
                <a:lnTo>
                  <a:pt x="1405636" y="1560829"/>
                </a:lnTo>
                <a:lnTo>
                  <a:pt x="1411518" y="1551929"/>
                </a:lnTo>
                <a:lnTo>
                  <a:pt x="1432177" y="1510282"/>
                </a:lnTo>
                <a:lnTo>
                  <a:pt x="1447800" y="1465579"/>
                </a:lnTo>
                <a:lnTo>
                  <a:pt x="1758959" y="1465579"/>
                </a:lnTo>
                <a:lnTo>
                  <a:pt x="1810384" y="1423193"/>
                </a:lnTo>
                <a:lnTo>
                  <a:pt x="1839661" y="1386829"/>
                </a:lnTo>
                <a:lnTo>
                  <a:pt x="1863465" y="1345756"/>
                </a:lnTo>
                <a:lnTo>
                  <a:pt x="1881205" y="1300561"/>
                </a:lnTo>
                <a:lnTo>
                  <a:pt x="1892284" y="1251830"/>
                </a:lnTo>
                <a:lnTo>
                  <a:pt x="1896109" y="1200150"/>
                </a:lnTo>
                <a:lnTo>
                  <a:pt x="1941162" y="1190087"/>
                </a:lnTo>
                <a:lnTo>
                  <a:pt x="1983906" y="1174059"/>
                </a:lnTo>
                <a:lnTo>
                  <a:pt x="2023926" y="1152523"/>
                </a:lnTo>
                <a:lnTo>
                  <a:pt x="2060803" y="1125938"/>
                </a:lnTo>
                <a:lnTo>
                  <a:pt x="2094119" y="1094761"/>
                </a:lnTo>
                <a:lnTo>
                  <a:pt x="2123456" y="1059451"/>
                </a:lnTo>
                <a:lnTo>
                  <a:pt x="2148396" y="1020466"/>
                </a:lnTo>
                <a:lnTo>
                  <a:pt x="2168521" y="978263"/>
                </a:lnTo>
                <a:lnTo>
                  <a:pt x="2183414" y="933301"/>
                </a:lnTo>
                <a:lnTo>
                  <a:pt x="2192656" y="886037"/>
                </a:lnTo>
                <a:lnTo>
                  <a:pt x="2195829" y="836929"/>
                </a:lnTo>
                <a:lnTo>
                  <a:pt x="2192395" y="788558"/>
                </a:lnTo>
                <a:lnTo>
                  <a:pt x="2182378" y="741344"/>
                </a:lnTo>
                <a:lnTo>
                  <a:pt x="2166203" y="695838"/>
                </a:lnTo>
                <a:lnTo>
                  <a:pt x="2144298" y="652586"/>
                </a:lnTo>
                <a:lnTo>
                  <a:pt x="2117089" y="612139"/>
                </a:lnTo>
                <a:lnTo>
                  <a:pt x="2128361" y="584279"/>
                </a:lnTo>
                <a:lnTo>
                  <a:pt x="2135822" y="555942"/>
                </a:lnTo>
                <a:lnTo>
                  <a:pt x="2139950" y="527129"/>
                </a:lnTo>
                <a:lnTo>
                  <a:pt x="2141220" y="497839"/>
                </a:lnTo>
                <a:lnTo>
                  <a:pt x="2137395" y="449262"/>
                </a:lnTo>
                <a:lnTo>
                  <a:pt x="2126337" y="403066"/>
                </a:lnTo>
                <a:lnTo>
                  <a:pt x="2108671" y="359965"/>
                </a:lnTo>
                <a:lnTo>
                  <a:pt x="2085022" y="320675"/>
                </a:lnTo>
                <a:lnTo>
                  <a:pt x="2056015" y="285908"/>
                </a:lnTo>
                <a:lnTo>
                  <a:pt x="2022276" y="256381"/>
                </a:lnTo>
                <a:lnTo>
                  <a:pt x="1984429" y="232806"/>
                </a:lnTo>
                <a:lnTo>
                  <a:pt x="1943100" y="215900"/>
                </a:lnTo>
                <a:lnTo>
                  <a:pt x="1940813" y="207010"/>
                </a:lnTo>
                <a:lnTo>
                  <a:pt x="708659" y="207010"/>
                </a:lnTo>
                <a:lnTo>
                  <a:pt x="668635" y="186055"/>
                </a:lnTo>
                <a:lnTo>
                  <a:pt x="625633" y="169862"/>
                </a:lnTo>
                <a:lnTo>
                  <a:pt x="580965" y="159861"/>
                </a:lnTo>
                <a:lnTo>
                  <a:pt x="535939" y="157479"/>
                </a:lnTo>
                <a:close/>
              </a:path>
              <a:path w="2195829" h="1728470">
                <a:moveTo>
                  <a:pt x="1758959" y="1465579"/>
                </a:moveTo>
                <a:lnTo>
                  <a:pt x="1447800" y="1465579"/>
                </a:lnTo>
                <a:lnTo>
                  <a:pt x="1483975" y="1486515"/>
                </a:lnTo>
                <a:lnTo>
                  <a:pt x="1521936" y="1501616"/>
                </a:lnTo>
                <a:lnTo>
                  <a:pt x="1561564" y="1510764"/>
                </a:lnTo>
                <a:lnTo>
                  <a:pt x="1602739" y="1513839"/>
                </a:lnTo>
                <a:lnTo>
                  <a:pt x="1650456" y="1509822"/>
                </a:lnTo>
                <a:lnTo>
                  <a:pt x="1695673" y="1498163"/>
                </a:lnTo>
                <a:lnTo>
                  <a:pt x="1737796" y="1479447"/>
                </a:lnTo>
                <a:lnTo>
                  <a:pt x="1758959" y="1465579"/>
                </a:lnTo>
                <a:close/>
              </a:path>
              <a:path w="2195829" h="1728470">
                <a:moveTo>
                  <a:pt x="949959" y="50800"/>
                </a:moveTo>
                <a:lnTo>
                  <a:pt x="900159" y="55668"/>
                </a:lnTo>
                <a:lnTo>
                  <a:pt x="852969" y="69850"/>
                </a:lnTo>
                <a:lnTo>
                  <a:pt x="809307" y="92710"/>
                </a:lnTo>
                <a:lnTo>
                  <a:pt x="770090" y="123613"/>
                </a:lnTo>
                <a:lnTo>
                  <a:pt x="736235" y="161925"/>
                </a:lnTo>
                <a:lnTo>
                  <a:pt x="708659" y="207010"/>
                </a:lnTo>
                <a:lnTo>
                  <a:pt x="1940813" y="207010"/>
                </a:lnTo>
                <a:lnTo>
                  <a:pt x="1931429" y="170524"/>
                </a:lnTo>
                <a:lnTo>
                  <a:pt x="1916076" y="135889"/>
                </a:lnTo>
                <a:lnTo>
                  <a:pt x="1140459" y="135889"/>
                </a:lnTo>
                <a:lnTo>
                  <a:pt x="1098728" y="101163"/>
                </a:lnTo>
                <a:lnTo>
                  <a:pt x="1051401" y="75247"/>
                </a:lnTo>
                <a:lnTo>
                  <a:pt x="1000978" y="58380"/>
                </a:lnTo>
                <a:lnTo>
                  <a:pt x="949959" y="50800"/>
                </a:lnTo>
                <a:close/>
              </a:path>
              <a:path w="2195829" h="1728470">
                <a:moveTo>
                  <a:pt x="1337309" y="0"/>
                </a:moveTo>
                <a:lnTo>
                  <a:pt x="1288064" y="5841"/>
                </a:lnTo>
                <a:lnTo>
                  <a:pt x="1242049" y="22961"/>
                </a:lnTo>
                <a:lnTo>
                  <a:pt x="1200972" y="50749"/>
                </a:lnTo>
                <a:lnTo>
                  <a:pt x="1166540" y="88595"/>
                </a:lnTo>
                <a:lnTo>
                  <a:pt x="1140459" y="135889"/>
                </a:lnTo>
                <a:lnTo>
                  <a:pt x="1916076" y="135889"/>
                </a:lnTo>
                <a:lnTo>
                  <a:pt x="1913076" y="129123"/>
                </a:lnTo>
                <a:lnTo>
                  <a:pt x="1888740" y="92335"/>
                </a:lnTo>
                <a:lnTo>
                  <a:pt x="1887899" y="91439"/>
                </a:lnTo>
                <a:lnTo>
                  <a:pt x="1511300" y="91439"/>
                </a:lnTo>
                <a:lnTo>
                  <a:pt x="1476791" y="53578"/>
                </a:lnTo>
                <a:lnTo>
                  <a:pt x="1435258" y="24765"/>
                </a:lnTo>
                <a:lnTo>
                  <a:pt x="1388248" y="6429"/>
                </a:lnTo>
                <a:lnTo>
                  <a:pt x="1337309" y="0"/>
                </a:lnTo>
                <a:close/>
              </a:path>
              <a:path w="2195829" h="1728470">
                <a:moveTo>
                  <a:pt x="1701800" y="0"/>
                </a:moveTo>
                <a:lnTo>
                  <a:pt x="1647567" y="6250"/>
                </a:lnTo>
                <a:lnTo>
                  <a:pt x="1596548" y="24288"/>
                </a:lnTo>
                <a:lnTo>
                  <a:pt x="1550531" y="53042"/>
                </a:lnTo>
                <a:lnTo>
                  <a:pt x="1511300" y="91439"/>
                </a:lnTo>
                <a:lnTo>
                  <a:pt x="1887899" y="91439"/>
                </a:lnTo>
                <a:lnTo>
                  <a:pt x="1859121" y="60801"/>
                </a:lnTo>
                <a:lnTo>
                  <a:pt x="1824918" y="35160"/>
                </a:lnTo>
                <a:lnTo>
                  <a:pt x="1786830" y="16053"/>
                </a:lnTo>
                <a:lnTo>
                  <a:pt x="1745557" y="4120"/>
                </a:lnTo>
                <a:lnTo>
                  <a:pt x="1701800" y="0"/>
                </a:lnTo>
                <a:close/>
              </a:path>
            </a:pathLst>
          </a:custGeom>
          <a:solidFill>
            <a:srgbClr val="D7D7EB"/>
          </a:solidFill>
        </p:spPr>
        <p:txBody>
          <a:bodyPr wrap="square" lIns="0" tIns="0" rIns="0" bIns="0" rtlCol="0"/>
          <a:lstStyle/>
          <a:p>
            <a:endParaRPr/>
          </a:p>
        </p:txBody>
      </p:sp>
      <p:sp>
        <p:nvSpPr>
          <p:cNvPr id="7" name="object 7"/>
          <p:cNvSpPr/>
          <p:nvPr/>
        </p:nvSpPr>
        <p:spPr>
          <a:xfrm>
            <a:off x="5976620" y="2061210"/>
            <a:ext cx="2195830" cy="1728470"/>
          </a:xfrm>
          <a:custGeom>
            <a:avLst/>
            <a:gdLst/>
            <a:ahLst/>
            <a:cxnLst/>
            <a:rect l="l" t="t" r="r" b="b"/>
            <a:pathLst>
              <a:path w="2195829" h="1728470">
                <a:moveTo>
                  <a:pt x="196850" y="572769"/>
                </a:moveTo>
                <a:lnTo>
                  <a:pt x="191448" y="523572"/>
                </a:lnTo>
                <a:lnTo>
                  <a:pt x="193582" y="475381"/>
                </a:lnTo>
                <a:lnTo>
                  <a:pt x="202630" y="428706"/>
                </a:lnTo>
                <a:lnTo>
                  <a:pt x="217965" y="384056"/>
                </a:lnTo>
                <a:lnTo>
                  <a:pt x="238964" y="341941"/>
                </a:lnTo>
                <a:lnTo>
                  <a:pt x="265003" y="302872"/>
                </a:lnTo>
                <a:lnTo>
                  <a:pt x="295457" y="267357"/>
                </a:lnTo>
                <a:lnTo>
                  <a:pt x="329702" y="235908"/>
                </a:lnTo>
                <a:lnTo>
                  <a:pt x="367113" y="209033"/>
                </a:lnTo>
                <a:lnTo>
                  <a:pt x="407067" y="187243"/>
                </a:lnTo>
                <a:lnTo>
                  <a:pt x="448939" y="171048"/>
                </a:lnTo>
                <a:lnTo>
                  <a:pt x="492105" y="160957"/>
                </a:lnTo>
                <a:lnTo>
                  <a:pt x="535939" y="157479"/>
                </a:lnTo>
                <a:lnTo>
                  <a:pt x="580965" y="159861"/>
                </a:lnTo>
                <a:lnTo>
                  <a:pt x="625633" y="169862"/>
                </a:lnTo>
                <a:lnTo>
                  <a:pt x="668635" y="186055"/>
                </a:lnTo>
                <a:lnTo>
                  <a:pt x="708659" y="207010"/>
                </a:lnTo>
                <a:lnTo>
                  <a:pt x="736235" y="161925"/>
                </a:lnTo>
                <a:lnTo>
                  <a:pt x="770090" y="123613"/>
                </a:lnTo>
                <a:lnTo>
                  <a:pt x="809307" y="92710"/>
                </a:lnTo>
                <a:lnTo>
                  <a:pt x="852969" y="69850"/>
                </a:lnTo>
                <a:lnTo>
                  <a:pt x="900159" y="55668"/>
                </a:lnTo>
                <a:lnTo>
                  <a:pt x="949959" y="50800"/>
                </a:lnTo>
                <a:lnTo>
                  <a:pt x="1000978" y="58380"/>
                </a:lnTo>
                <a:lnTo>
                  <a:pt x="1051401" y="75247"/>
                </a:lnTo>
                <a:lnTo>
                  <a:pt x="1098728" y="101163"/>
                </a:lnTo>
                <a:lnTo>
                  <a:pt x="1140459" y="135889"/>
                </a:lnTo>
                <a:lnTo>
                  <a:pt x="1166540" y="88595"/>
                </a:lnTo>
                <a:lnTo>
                  <a:pt x="1200972" y="50749"/>
                </a:lnTo>
                <a:lnTo>
                  <a:pt x="1242049" y="22961"/>
                </a:lnTo>
                <a:lnTo>
                  <a:pt x="1288064" y="5841"/>
                </a:lnTo>
                <a:lnTo>
                  <a:pt x="1337309" y="0"/>
                </a:lnTo>
                <a:lnTo>
                  <a:pt x="1388248" y="6429"/>
                </a:lnTo>
                <a:lnTo>
                  <a:pt x="1435258" y="24765"/>
                </a:lnTo>
                <a:lnTo>
                  <a:pt x="1476791" y="53578"/>
                </a:lnTo>
                <a:lnTo>
                  <a:pt x="1511300" y="91439"/>
                </a:lnTo>
                <a:lnTo>
                  <a:pt x="1550531" y="53042"/>
                </a:lnTo>
                <a:lnTo>
                  <a:pt x="1596548" y="24288"/>
                </a:lnTo>
                <a:lnTo>
                  <a:pt x="1647567" y="6250"/>
                </a:lnTo>
                <a:lnTo>
                  <a:pt x="1701800" y="0"/>
                </a:lnTo>
                <a:lnTo>
                  <a:pt x="1745557" y="4120"/>
                </a:lnTo>
                <a:lnTo>
                  <a:pt x="1786830" y="16053"/>
                </a:lnTo>
                <a:lnTo>
                  <a:pt x="1824918" y="35160"/>
                </a:lnTo>
                <a:lnTo>
                  <a:pt x="1859121" y="60801"/>
                </a:lnTo>
                <a:lnTo>
                  <a:pt x="1888740" y="92335"/>
                </a:lnTo>
                <a:lnTo>
                  <a:pt x="1913076" y="129123"/>
                </a:lnTo>
                <a:lnTo>
                  <a:pt x="1931429" y="170524"/>
                </a:lnTo>
                <a:lnTo>
                  <a:pt x="1943100" y="215900"/>
                </a:lnTo>
                <a:lnTo>
                  <a:pt x="1984429" y="232806"/>
                </a:lnTo>
                <a:lnTo>
                  <a:pt x="2022276" y="256381"/>
                </a:lnTo>
                <a:lnTo>
                  <a:pt x="2056015" y="285908"/>
                </a:lnTo>
                <a:lnTo>
                  <a:pt x="2085022" y="320675"/>
                </a:lnTo>
                <a:lnTo>
                  <a:pt x="2108671" y="359965"/>
                </a:lnTo>
                <a:lnTo>
                  <a:pt x="2126337" y="403066"/>
                </a:lnTo>
                <a:lnTo>
                  <a:pt x="2137395" y="449262"/>
                </a:lnTo>
                <a:lnTo>
                  <a:pt x="2141220" y="497839"/>
                </a:lnTo>
                <a:lnTo>
                  <a:pt x="2139950" y="527129"/>
                </a:lnTo>
                <a:lnTo>
                  <a:pt x="2135822" y="555942"/>
                </a:lnTo>
                <a:lnTo>
                  <a:pt x="2128361" y="584279"/>
                </a:lnTo>
                <a:lnTo>
                  <a:pt x="2117089" y="612139"/>
                </a:lnTo>
                <a:lnTo>
                  <a:pt x="2144298" y="652586"/>
                </a:lnTo>
                <a:lnTo>
                  <a:pt x="2166203" y="695838"/>
                </a:lnTo>
                <a:lnTo>
                  <a:pt x="2182378" y="741344"/>
                </a:lnTo>
                <a:lnTo>
                  <a:pt x="2192395" y="788558"/>
                </a:lnTo>
                <a:lnTo>
                  <a:pt x="2195829" y="836929"/>
                </a:lnTo>
                <a:lnTo>
                  <a:pt x="2192656" y="886037"/>
                </a:lnTo>
                <a:lnTo>
                  <a:pt x="2183414" y="933301"/>
                </a:lnTo>
                <a:lnTo>
                  <a:pt x="2168521" y="978263"/>
                </a:lnTo>
                <a:lnTo>
                  <a:pt x="2148396" y="1020466"/>
                </a:lnTo>
                <a:lnTo>
                  <a:pt x="2123456" y="1059451"/>
                </a:lnTo>
                <a:lnTo>
                  <a:pt x="2094119" y="1094761"/>
                </a:lnTo>
                <a:lnTo>
                  <a:pt x="2060803" y="1125938"/>
                </a:lnTo>
                <a:lnTo>
                  <a:pt x="2023926" y="1152523"/>
                </a:lnTo>
                <a:lnTo>
                  <a:pt x="1983906" y="1174059"/>
                </a:lnTo>
                <a:lnTo>
                  <a:pt x="1941162" y="1190087"/>
                </a:lnTo>
                <a:lnTo>
                  <a:pt x="1896109" y="1200150"/>
                </a:lnTo>
                <a:lnTo>
                  <a:pt x="1892284" y="1251830"/>
                </a:lnTo>
                <a:lnTo>
                  <a:pt x="1881205" y="1300561"/>
                </a:lnTo>
                <a:lnTo>
                  <a:pt x="1863465" y="1345756"/>
                </a:lnTo>
                <a:lnTo>
                  <a:pt x="1839661" y="1386829"/>
                </a:lnTo>
                <a:lnTo>
                  <a:pt x="1810384" y="1423193"/>
                </a:lnTo>
                <a:lnTo>
                  <a:pt x="1776232" y="1454261"/>
                </a:lnTo>
                <a:lnTo>
                  <a:pt x="1737796" y="1479447"/>
                </a:lnTo>
                <a:lnTo>
                  <a:pt x="1695673" y="1498163"/>
                </a:lnTo>
                <a:lnTo>
                  <a:pt x="1650456" y="1509822"/>
                </a:lnTo>
                <a:lnTo>
                  <a:pt x="1602739" y="1513839"/>
                </a:lnTo>
                <a:lnTo>
                  <a:pt x="1561564" y="1510764"/>
                </a:lnTo>
                <a:lnTo>
                  <a:pt x="1521936" y="1501616"/>
                </a:lnTo>
                <a:lnTo>
                  <a:pt x="1483975" y="1486515"/>
                </a:lnTo>
                <a:lnTo>
                  <a:pt x="1447800" y="1465579"/>
                </a:lnTo>
                <a:lnTo>
                  <a:pt x="1432177" y="1510282"/>
                </a:lnTo>
                <a:lnTo>
                  <a:pt x="1411518" y="1551929"/>
                </a:lnTo>
                <a:lnTo>
                  <a:pt x="1386272" y="1590132"/>
                </a:lnTo>
                <a:lnTo>
                  <a:pt x="1356888" y="1624502"/>
                </a:lnTo>
                <a:lnTo>
                  <a:pt x="1323816" y="1654651"/>
                </a:lnTo>
                <a:lnTo>
                  <a:pt x="1287505" y="1680189"/>
                </a:lnTo>
                <a:lnTo>
                  <a:pt x="1248406" y="1700729"/>
                </a:lnTo>
                <a:lnTo>
                  <a:pt x="1206967" y="1715881"/>
                </a:lnTo>
                <a:lnTo>
                  <a:pt x="1163638" y="1725258"/>
                </a:lnTo>
                <a:lnTo>
                  <a:pt x="1118870" y="1728470"/>
                </a:lnTo>
                <a:lnTo>
                  <a:pt x="1070921" y="1724582"/>
                </a:lnTo>
                <a:lnTo>
                  <a:pt x="1024371" y="1713230"/>
                </a:lnTo>
                <a:lnTo>
                  <a:pt x="979843" y="1694879"/>
                </a:lnTo>
                <a:lnTo>
                  <a:pt x="937959" y="1669998"/>
                </a:lnTo>
                <a:lnTo>
                  <a:pt x="899341" y="1639051"/>
                </a:lnTo>
                <a:lnTo>
                  <a:pt x="864610" y="1602506"/>
                </a:lnTo>
                <a:lnTo>
                  <a:pt x="834389" y="1560829"/>
                </a:lnTo>
                <a:lnTo>
                  <a:pt x="810800" y="1579109"/>
                </a:lnTo>
                <a:lnTo>
                  <a:pt x="776605" y="1606708"/>
                </a:lnTo>
                <a:lnTo>
                  <a:pt x="705155" y="1621184"/>
                </a:lnTo>
                <a:lnTo>
                  <a:pt x="635000" y="1623059"/>
                </a:lnTo>
                <a:lnTo>
                  <a:pt x="588123" y="1620134"/>
                </a:lnTo>
                <a:lnTo>
                  <a:pt x="542584" y="1611513"/>
                </a:lnTo>
                <a:lnTo>
                  <a:pt x="498780" y="1597424"/>
                </a:lnTo>
                <a:lnTo>
                  <a:pt x="457109" y="1578099"/>
                </a:lnTo>
                <a:lnTo>
                  <a:pt x="417967" y="1553767"/>
                </a:lnTo>
                <a:lnTo>
                  <a:pt x="381752" y="1524658"/>
                </a:lnTo>
                <a:lnTo>
                  <a:pt x="348861" y="1491002"/>
                </a:lnTo>
                <a:lnTo>
                  <a:pt x="319691" y="1453029"/>
                </a:lnTo>
                <a:lnTo>
                  <a:pt x="294639" y="1410969"/>
                </a:lnTo>
                <a:lnTo>
                  <a:pt x="237435" y="1405398"/>
                </a:lnTo>
                <a:lnTo>
                  <a:pt x="187761" y="1391165"/>
                </a:lnTo>
                <a:lnTo>
                  <a:pt x="145648" y="1369134"/>
                </a:lnTo>
                <a:lnTo>
                  <a:pt x="111125" y="1340167"/>
                </a:lnTo>
                <a:lnTo>
                  <a:pt x="84221" y="1305128"/>
                </a:lnTo>
                <a:lnTo>
                  <a:pt x="64968" y="1264880"/>
                </a:lnTo>
                <a:lnTo>
                  <a:pt x="53394" y="1220286"/>
                </a:lnTo>
                <a:lnTo>
                  <a:pt x="49529" y="1172210"/>
                </a:lnTo>
                <a:lnTo>
                  <a:pt x="53320" y="1127720"/>
                </a:lnTo>
                <a:lnTo>
                  <a:pt x="64611" y="1085850"/>
                </a:lnTo>
                <a:lnTo>
                  <a:pt x="83284" y="1046837"/>
                </a:lnTo>
                <a:lnTo>
                  <a:pt x="109219" y="1010919"/>
                </a:lnTo>
                <a:lnTo>
                  <a:pt x="71038" y="983701"/>
                </a:lnTo>
                <a:lnTo>
                  <a:pt x="40599" y="948618"/>
                </a:lnTo>
                <a:lnTo>
                  <a:pt x="18328" y="906952"/>
                </a:lnTo>
                <a:lnTo>
                  <a:pt x="4653" y="859983"/>
                </a:lnTo>
                <a:lnTo>
                  <a:pt x="0" y="808989"/>
                </a:lnTo>
                <a:lnTo>
                  <a:pt x="5105" y="758182"/>
                </a:lnTo>
                <a:lnTo>
                  <a:pt x="19697" y="711063"/>
                </a:lnTo>
                <a:lnTo>
                  <a:pt x="42687" y="668830"/>
                </a:lnTo>
                <a:lnTo>
                  <a:pt x="72986" y="632685"/>
                </a:lnTo>
                <a:lnTo>
                  <a:pt x="109505" y="603827"/>
                </a:lnTo>
                <a:lnTo>
                  <a:pt x="151155" y="583455"/>
                </a:lnTo>
                <a:lnTo>
                  <a:pt x="196850" y="572769"/>
                </a:lnTo>
                <a:close/>
              </a:path>
            </a:pathLst>
          </a:custGeom>
          <a:ln w="9344">
            <a:solidFill>
              <a:srgbClr val="000000"/>
            </a:solidFill>
          </a:ln>
        </p:spPr>
        <p:txBody>
          <a:bodyPr wrap="square" lIns="0" tIns="0" rIns="0" bIns="0" rtlCol="0"/>
          <a:lstStyle/>
          <a:p>
            <a:endParaRPr/>
          </a:p>
        </p:txBody>
      </p:sp>
      <p:sp>
        <p:nvSpPr>
          <p:cNvPr id="8" name="object 8"/>
          <p:cNvSpPr/>
          <p:nvPr/>
        </p:nvSpPr>
        <p:spPr>
          <a:xfrm>
            <a:off x="6173470" y="2633979"/>
            <a:ext cx="16510" cy="60960"/>
          </a:xfrm>
          <a:custGeom>
            <a:avLst/>
            <a:gdLst/>
            <a:ahLst/>
            <a:cxnLst/>
            <a:rect l="l" t="t" r="r" b="b"/>
            <a:pathLst>
              <a:path w="16510" h="60960">
                <a:moveTo>
                  <a:pt x="0" y="0"/>
                </a:moveTo>
                <a:lnTo>
                  <a:pt x="2401" y="14882"/>
                </a:lnTo>
                <a:lnTo>
                  <a:pt x="6826" y="30479"/>
                </a:lnTo>
                <a:lnTo>
                  <a:pt x="11965" y="46077"/>
                </a:lnTo>
                <a:lnTo>
                  <a:pt x="16509" y="60960"/>
                </a:lnTo>
              </a:path>
            </a:pathLst>
          </a:custGeom>
          <a:ln w="9344">
            <a:solidFill>
              <a:srgbClr val="000000"/>
            </a:solidFill>
          </a:ln>
        </p:spPr>
        <p:txBody>
          <a:bodyPr wrap="square" lIns="0" tIns="0" rIns="0" bIns="0" rtlCol="0"/>
          <a:lstStyle/>
          <a:p>
            <a:endParaRPr/>
          </a:p>
        </p:txBody>
      </p:sp>
      <p:sp>
        <p:nvSpPr>
          <p:cNvPr id="9" name="object 9"/>
          <p:cNvSpPr/>
          <p:nvPr/>
        </p:nvSpPr>
        <p:spPr>
          <a:xfrm>
            <a:off x="6685280" y="2268220"/>
            <a:ext cx="71120" cy="57150"/>
          </a:xfrm>
          <a:custGeom>
            <a:avLst/>
            <a:gdLst/>
            <a:ahLst/>
            <a:cxnLst/>
            <a:rect l="l" t="t" r="r" b="b"/>
            <a:pathLst>
              <a:path w="71120" h="57150">
                <a:moveTo>
                  <a:pt x="0" y="0"/>
                </a:moveTo>
                <a:lnTo>
                  <a:pt x="18613" y="12501"/>
                </a:lnTo>
                <a:lnTo>
                  <a:pt x="37465" y="26670"/>
                </a:lnTo>
                <a:lnTo>
                  <a:pt x="55364" y="41790"/>
                </a:lnTo>
                <a:lnTo>
                  <a:pt x="71120" y="57150"/>
                </a:lnTo>
              </a:path>
            </a:pathLst>
          </a:custGeom>
          <a:ln w="9344">
            <a:solidFill>
              <a:srgbClr val="000000"/>
            </a:solidFill>
          </a:ln>
        </p:spPr>
        <p:txBody>
          <a:bodyPr wrap="square" lIns="0" tIns="0" rIns="0" bIns="0" rtlCol="0"/>
          <a:lstStyle/>
          <a:p>
            <a:endParaRPr/>
          </a:p>
        </p:txBody>
      </p:sp>
      <p:sp>
        <p:nvSpPr>
          <p:cNvPr id="10" name="object 10"/>
          <p:cNvSpPr/>
          <p:nvPr/>
        </p:nvSpPr>
        <p:spPr>
          <a:xfrm>
            <a:off x="7098030" y="2197100"/>
            <a:ext cx="19050" cy="55880"/>
          </a:xfrm>
          <a:custGeom>
            <a:avLst/>
            <a:gdLst/>
            <a:ahLst/>
            <a:cxnLst/>
            <a:rect l="l" t="t" r="r" b="b"/>
            <a:pathLst>
              <a:path w="19050" h="55880">
                <a:moveTo>
                  <a:pt x="19050" y="0"/>
                </a:moveTo>
                <a:lnTo>
                  <a:pt x="13037" y="13017"/>
                </a:lnTo>
                <a:lnTo>
                  <a:pt x="8096" y="26987"/>
                </a:lnTo>
                <a:lnTo>
                  <a:pt x="3869" y="41433"/>
                </a:lnTo>
                <a:lnTo>
                  <a:pt x="0" y="55879"/>
                </a:lnTo>
              </a:path>
            </a:pathLst>
          </a:custGeom>
          <a:ln w="9344">
            <a:solidFill>
              <a:srgbClr val="000000"/>
            </a:solidFill>
          </a:ln>
        </p:spPr>
        <p:txBody>
          <a:bodyPr wrap="square" lIns="0" tIns="0" rIns="0" bIns="0" rtlCol="0"/>
          <a:lstStyle/>
          <a:p>
            <a:endParaRPr/>
          </a:p>
        </p:txBody>
      </p:sp>
      <p:sp>
        <p:nvSpPr>
          <p:cNvPr id="11" name="object 11"/>
          <p:cNvSpPr/>
          <p:nvPr/>
        </p:nvSpPr>
        <p:spPr>
          <a:xfrm>
            <a:off x="7454900" y="2152650"/>
            <a:ext cx="33020" cy="68580"/>
          </a:xfrm>
          <a:custGeom>
            <a:avLst/>
            <a:gdLst/>
            <a:ahLst/>
            <a:cxnLst/>
            <a:rect l="l" t="t" r="r" b="b"/>
            <a:pathLst>
              <a:path w="33020" h="68580">
                <a:moveTo>
                  <a:pt x="33020" y="0"/>
                </a:moveTo>
                <a:lnTo>
                  <a:pt x="22859" y="16073"/>
                </a:lnTo>
                <a:lnTo>
                  <a:pt x="14604" y="33337"/>
                </a:lnTo>
                <a:lnTo>
                  <a:pt x="7302" y="51077"/>
                </a:lnTo>
                <a:lnTo>
                  <a:pt x="0" y="68579"/>
                </a:lnTo>
              </a:path>
            </a:pathLst>
          </a:custGeom>
          <a:ln w="9344">
            <a:solidFill>
              <a:srgbClr val="000000"/>
            </a:solidFill>
          </a:ln>
        </p:spPr>
        <p:txBody>
          <a:bodyPr wrap="square" lIns="0" tIns="0" rIns="0" bIns="0" rtlCol="0"/>
          <a:lstStyle/>
          <a:p>
            <a:endParaRPr/>
          </a:p>
        </p:txBody>
      </p:sp>
      <p:sp>
        <p:nvSpPr>
          <p:cNvPr id="12" name="object 12"/>
          <p:cNvSpPr/>
          <p:nvPr/>
        </p:nvSpPr>
        <p:spPr>
          <a:xfrm>
            <a:off x="7919719" y="2277110"/>
            <a:ext cx="8255" cy="53340"/>
          </a:xfrm>
          <a:custGeom>
            <a:avLst/>
            <a:gdLst/>
            <a:ahLst/>
            <a:cxnLst/>
            <a:rect l="l" t="t" r="r" b="b"/>
            <a:pathLst>
              <a:path w="8254" h="53339">
                <a:moveTo>
                  <a:pt x="0" y="0"/>
                </a:moveTo>
                <a:lnTo>
                  <a:pt x="2262" y="13870"/>
                </a:lnTo>
                <a:lnTo>
                  <a:pt x="5715" y="30003"/>
                </a:lnTo>
                <a:lnTo>
                  <a:pt x="8215" y="44469"/>
                </a:lnTo>
                <a:lnTo>
                  <a:pt x="7620" y="53339"/>
                </a:lnTo>
              </a:path>
            </a:pathLst>
          </a:custGeom>
          <a:ln w="9344">
            <a:solidFill>
              <a:srgbClr val="000000"/>
            </a:solidFill>
          </a:ln>
        </p:spPr>
        <p:txBody>
          <a:bodyPr wrap="square" lIns="0" tIns="0" rIns="0" bIns="0" rtlCol="0"/>
          <a:lstStyle/>
          <a:p>
            <a:endParaRPr/>
          </a:p>
        </p:txBody>
      </p:sp>
      <p:sp>
        <p:nvSpPr>
          <p:cNvPr id="13" name="object 13"/>
          <p:cNvSpPr/>
          <p:nvPr/>
        </p:nvSpPr>
        <p:spPr>
          <a:xfrm>
            <a:off x="8021319" y="2673350"/>
            <a:ext cx="72390" cy="106680"/>
          </a:xfrm>
          <a:custGeom>
            <a:avLst/>
            <a:gdLst/>
            <a:ahLst/>
            <a:cxnLst/>
            <a:rect l="l" t="t" r="r" b="b"/>
            <a:pathLst>
              <a:path w="72390" h="106680">
                <a:moveTo>
                  <a:pt x="72389" y="0"/>
                </a:moveTo>
                <a:lnTo>
                  <a:pt x="58578" y="29706"/>
                </a:lnTo>
                <a:lnTo>
                  <a:pt x="41909" y="57626"/>
                </a:lnTo>
                <a:lnTo>
                  <a:pt x="22383" y="83403"/>
                </a:lnTo>
                <a:lnTo>
                  <a:pt x="0" y="106679"/>
                </a:lnTo>
              </a:path>
            </a:pathLst>
          </a:custGeom>
          <a:ln w="9344">
            <a:solidFill>
              <a:srgbClr val="000000"/>
            </a:solidFill>
          </a:ln>
        </p:spPr>
        <p:txBody>
          <a:bodyPr wrap="square" lIns="0" tIns="0" rIns="0" bIns="0" rtlCol="0"/>
          <a:lstStyle/>
          <a:p>
            <a:endParaRPr/>
          </a:p>
        </p:txBody>
      </p:sp>
      <p:sp>
        <p:nvSpPr>
          <p:cNvPr id="14" name="object 14"/>
          <p:cNvSpPr/>
          <p:nvPr/>
        </p:nvSpPr>
        <p:spPr>
          <a:xfrm>
            <a:off x="7705090" y="2976879"/>
            <a:ext cx="168910" cy="284480"/>
          </a:xfrm>
          <a:custGeom>
            <a:avLst/>
            <a:gdLst/>
            <a:ahLst/>
            <a:cxnLst/>
            <a:rect l="l" t="t" r="r" b="b"/>
            <a:pathLst>
              <a:path w="168909" h="284479">
                <a:moveTo>
                  <a:pt x="168909" y="284480"/>
                </a:moveTo>
                <a:lnTo>
                  <a:pt x="161415" y="210197"/>
                </a:lnTo>
                <a:lnTo>
                  <a:pt x="146416" y="164115"/>
                </a:lnTo>
                <a:lnTo>
                  <a:pt x="123264" y="116632"/>
                </a:lnTo>
                <a:lnTo>
                  <a:pt x="91469" y="71171"/>
                </a:lnTo>
                <a:lnTo>
                  <a:pt x="50544" y="31153"/>
                </a:lnTo>
                <a:lnTo>
                  <a:pt x="0" y="0"/>
                </a:lnTo>
              </a:path>
            </a:pathLst>
          </a:custGeom>
          <a:ln w="9344">
            <a:solidFill>
              <a:srgbClr val="000000"/>
            </a:solidFill>
          </a:ln>
        </p:spPr>
        <p:txBody>
          <a:bodyPr wrap="square" lIns="0" tIns="0" rIns="0" bIns="0" rtlCol="0"/>
          <a:lstStyle/>
          <a:p>
            <a:endParaRPr/>
          </a:p>
        </p:txBody>
      </p:sp>
      <p:sp>
        <p:nvSpPr>
          <p:cNvPr id="15" name="object 15"/>
          <p:cNvSpPr/>
          <p:nvPr/>
        </p:nvSpPr>
        <p:spPr>
          <a:xfrm>
            <a:off x="7424419" y="3450590"/>
            <a:ext cx="12700" cy="76200"/>
          </a:xfrm>
          <a:custGeom>
            <a:avLst/>
            <a:gdLst/>
            <a:ahLst/>
            <a:cxnLst/>
            <a:rect l="l" t="t" r="r" b="b"/>
            <a:pathLst>
              <a:path w="12700" h="76200">
                <a:moveTo>
                  <a:pt x="0" y="76200"/>
                </a:moveTo>
                <a:lnTo>
                  <a:pt x="5020" y="56614"/>
                </a:lnTo>
                <a:lnTo>
                  <a:pt x="8731" y="37623"/>
                </a:lnTo>
                <a:lnTo>
                  <a:pt x="11251" y="18871"/>
                </a:lnTo>
                <a:lnTo>
                  <a:pt x="12700" y="0"/>
                </a:lnTo>
              </a:path>
            </a:pathLst>
          </a:custGeom>
          <a:ln w="9344">
            <a:solidFill>
              <a:srgbClr val="000000"/>
            </a:solidFill>
          </a:ln>
        </p:spPr>
        <p:txBody>
          <a:bodyPr wrap="square" lIns="0" tIns="0" rIns="0" bIns="0" rtlCol="0"/>
          <a:lstStyle/>
          <a:p>
            <a:endParaRPr/>
          </a:p>
        </p:txBody>
      </p:sp>
      <p:sp>
        <p:nvSpPr>
          <p:cNvPr id="16" name="object 16"/>
          <p:cNvSpPr/>
          <p:nvPr/>
        </p:nvSpPr>
        <p:spPr>
          <a:xfrm>
            <a:off x="6775450" y="3552190"/>
            <a:ext cx="36830" cy="69850"/>
          </a:xfrm>
          <a:custGeom>
            <a:avLst/>
            <a:gdLst/>
            <a:ahLst/>
            <a:cxnLst/>
            <a:rect l="l" t="t" r="r" b="b"/>
            <a:pathLst>
              <a:path w="36829" h="69850">
                <a:moveTo>
                  <a:pt x="36829" y="69850"/>
                </a:moveTo>
                <a:lnTo>
                  <a:pt x="25538" y="53935"/>
                </a:lnTo>
                <a:lnTo>
                  <a:pt x="16033" y="36829"/>
                </a:lnTo>
                <a:lnTo>
                  <a:pt x="7719" y="18772"/>
                </a:lnTo>
                <a:lnTo>
                  <a:pt x="0" y="0"/>
                </a:lnTo>
              </a:path>
            </a:pathLst>
          </a:custGeom>
          <a:ln w="9344">
            <a:solidFill>
              <a:srgbClr val="000000"/>
            </a:solidFill>
          </a:ln>
        </p:spPr>
        <p:txBody>
          <a:bodyPr wrap="square" lIns="0" tIns="0" rIns="0" bIns="0" rtlCol="0"/>
          <a:lstStyle/>
          <a:p>
            <a:endParaRPr/>
          </a:p>
        </p:txBody>
      </p:sp>
      <p:sp>
        <p:nvSpPr>
          <p:cNvPr id="17" name="object 17"/>
          <p:cNvSpPr/>
          <p:nvPr/>
        </p:nvSpPr>
        <p:spPr>
          <a:xfrm>
            <a:off x="6271259" y="3456940"/>
            <a:ext cx="57150" cy="15240"/>
          </a:xfrm>
          <a:custGeom>
            <a:avLst/>
            <a:gdLst/>
            <a:ahLst/>
            <a:cxnLst/>
            <a:rect l="l" t="t" r="r" b="b"/>
            <a:pathLst>
              <a:path w="57150" h="15239">
                <a:moveTo>
                  <a:pt x="0" y="15239"/>
                </a:moveTo>
                <a:lnTo>
                  <a:pt x="15001" y="12858"/>
                </a:lnTo>
                <a:lnTo>
                  <a:pt x="29527" y="9525"/>
                </a:lnTo>
                <a:lnTo>
                  <a:pt x="43576" y="5238"/>
                </a:lnTo>
                <a:lnTo>
                  <a:pt x="57150" y="0"/>
                </a:lnTo>
              </a:path>
            </a:pathLst>
          </a:custGeom>
          <a:ln w="9344">
            <a:solidFill>
              <a:srgbClr val="000000"/>
            </a:solidFill>
          </a:ln>
        </p:spPr>
        <p:txBody>
          <a:bodyPr wrap="square" lIns="0" tIns="0" rIns="0" bIns="0" rtlCol="0"/>
          <a:lstStyle/>
          <a:p>
            <a:endParaRPr/>
          </a:p>
        </p:txBody>
      </p:sp>
      <p:sp>
        <p:nvSpPr>
          <p:cNvPr id="18" name="object 18"/>
          <p:cNvSpPr/>
          <p:nvPr/>
        </p:nvSpPr>
        <p:spPr>
          <a:xfrm>
            <a:off x="6085840" y="3072129"/>
            <a:ext cx="128270" cy="33655"/>
          </a:xfrm>
          <a:custGeom>
            <a:avLst/>
            <a:gdLst/>
            <a:ahLst/>
            <a:cxnLst/>
            <a:rect l="l" t="t" r="r" b="b"/>
            <a:pathLst>
              <a:path w="128270" h="33655">
                <a:moveTo>
                  <a:pt x="0" y="0"/>
                </a:moveTo>
                <a:lnTo>
                  <a:pt x="26114" y="15140"/>
                </a:lnTo>
                <a:lnTo>
                  <a:pt x="55562" y="26828"/>
                </a:lnTo>
                <a:lnTo>
                  <a:pt x="89296" y="33039"/>
                </a:lnTo>
                <a:lnTo>
                  <a:pt x="128270" y="31750"/>
                </a:lnTo>
              </a:path>
            </a:pathLst>
          </a:custGeom>
          <a:ln w="9344">
            <a:solidFill>
              <a:srgbClr val="000000"/>
            </a:solidFill>
          </a:ln>
        </p:spPr>
        <p:txBody>
          <a:bodyPr wrap="square" lIns="0" tIns="0" rIns="0" bIns="0" rtlCol="0"/>
          <a:lstStyle/>
          <a:p>
            <a:endParaRPr/>
          </a:p>
        </p:txBody>
      </p:sp>
      <p:sp>
        <p:nvSpPr>
          <p:cNvPr id="19" name="object 19"/>
          <p:cNvSpPr/>
          <p:nvPr/>
        </p:nvSpPr>
        <p:spPr>
          <a:xfrm>
            <a:off x="6261100" y="3644900"/>
            <a:ext cx="365760" cy="288290"/>
          </a:xfrm>
          <a:custGeom>
            <a:avLst/>
            <a:gdLst/>
            <a:ahLst/>
            <a:cxnLst/>
            <a:rect l="l" t="t" r="r" b="b"/>
            <a:pathLst>
              <a:path w="365759" h="288289">
                <a:moveTo>
                  <a:pt x="182879" y="0"/>
                </a:moveTo>
                <a:lnTo>
                  <a:pt x="133173" y="4985"/>
                </a:lnTo>
                <a:lnTo>
                  <a:pt x="89182" y="19144"/>
                </a:lnTo>
                <a:lnTo>
                  <a:pt x="52387" y="41275"/>
                </a:lnTo>
                <a:lnTo>
                  <a:pt x="24271" y="70179"/>
                </a:lnTo>
                <a:lnTo>
                  <a:pt x="6314" y="104657"/>
                </a:lnTo>
                <a:lnTo>
                  <a:pt x="0" y="143510"/>
                </a:lnTo>
                <a:lnTo>
                  <a:pt x="6314" y="182897"/>
                </a:lnTo>
                <a:lnTo>
                  <a:pt x="24271" y="217734"/>
                </a:lnTo>
                <a:lnTo>
                  <a:pt x="52387" y="246856"/>
                </a:lnTo>
                <a:lnTo>
                  <a:pt x="89182" y="269098"/>
                </a:lnTo>
                <a:lnTo>
                  <a:pt x="133173" y="283298"/>
                </a:lnTo>
                <a:lnTo>
                  <a:pt x="182879" y="288289"/>
                </a:lnTo>
                <a:lnTo>
                  <a:pt x="232586" y="283298"/>
                </a:lnTo>
                <a:lnTo>
                  <a:pt x="276577" y="269098"/>
                </a:lnTo>
                <a:lnTo>
                  <a:pt x="313372" y="246856"/>
                </a:lnTo>
                <a:lnTo>
                  <a:pt x="341488" y="217734"/>
                </a:lnTo>
                <a:lnTo>
                  <a:pt x="359445" y="182897"/>
                </a:lnTo>
                <a:lnTo>
                  <a:pt x="365759" y="143510"/>
                </a:lnTo>
                <a:lnTo>
                  <a:pt x="359445" y="104657"/>
                </a:lnTo>
                <a:lnTo>
                  <a:pt x="341488" y="70179"/>
                </a:lnTo>
                <a:lnTo>
                  <a:pt x="313372" y="41275"/>
                </a:lnTo>
                <a:lnTo>
                  <a:pt x="276577" y="19144"/>
                </a:lnTo>
                <a:lnTo>
                  <a:pt x="232586" y="4985"/>
                </a:lnTo>
                <a:lnTo>
                  <a:pt x="182879" y="0"/>
                </a:lnTo>
                <a:close/>
              </a:path>
            </a:pathLst>
          </a:custGeom>
          <a:solidFill>
            <a:srgbClr val="D7D7EB"/>
          </a:solidFill>
        </p:spPr>
        <p:txBody>
          <a:bodyPr wrap="square" lIns="0" tIns="0" rIns="0" bIns="0" rtlCol="0"/>
          <a:lstStyle/>
          <a:p>
            <a:endParaRPr/>
          </a:p>
        </p:txBody>
      </p:sp>
      <p:sp>
        <p:nvSpPr>
          <p:cNvPr id="20" name="object 20"/>
          <p:cNvSpPr/>
          <p:nvPr/>
        </p:nvSpPr>
        <p:spPr>
          <a:xfrm>
            <a:off x="6261100" y="3644900"/>
            <a:ext cx="365760" cy="288290"/>
          </a:xfrm>
          <a:custGeom>
            <a:avLst/>
            <a:gdLst/>
            <a:ahLst/>
            <a:cxnLst/>
            <a:rect l="l" t="t" r="r" b="b"/>
            <a:pathLst>
              <a:path w="365759" h="288289">
                <a:moveTo>
                  <a:pt x="182879" y="0"/>
                </a:moveTo>
                <a:lnTo>
                  <a:pt x="232586" y="4985"/>
                </a:lnTo>
                <a:lnTo>
                  <a:pt x="276577" y="19144"/>
                </a:lnTo>
                <a:lnTo>
                  <a:pt x="313372" y="41275"/>
                </a:lnTo>
                <a:lnTo>
                  <a:pt x="341488" y="70179"/>
                </a:lnTo>
                <a:lnTo>
                  <a:pt x="359445" y="104657"/>
                </a:lnTo>
                <a:lnTo>
                  <a:pt x="365759" y="143510"/>
                </a:lnTo>
                <a:lnTo>
                  <a:pt x="359445" y="182897"/>
                </a:lnTo>
                <a:lnTo>
                  <a:pt x="341488" y="217734"/>
                </a:lnTo>
                <a:lnTo>
                  <a:pt x="313372" y="246856"/>
                </a:lnTo>
                <a:lnTo>
                  <a:pt x="276577" y="269098"/>
                </a:lnTo>
                <a:lnTo>
                  <a:pt x="232586" y="283298"/>
                </a:lnTo>
                <a:lnTo>
                  <a:pt x="182879" y="288289"/>
                </a:lnTo>
                <a:lnTo>
                  <a:pt x="133173" y="283298"/>
                </a:lnTo>
                <a:lnTo>
                  <a:pt x="89182" y="269098"/>
                </a:lnTo>
                <a:lnTo>
                  <a:pt x="52387" y="246856"/>
                </a:lnTo>
                <a:lnTo>
                  <a:pt x="24271" y="217734"/>
                </a:lnTo>
                <a:lnTo>
                  <a:pt x="6314" y="182897"/>
                </a:lnTo>
                <a:lnTo>
                  <a:pt x="0" y="143510"/>
                </a:lnTo>
                <a:lnTo>
                  <a:pt x="6314" y="104657"/>
                </a:lnTo>
                <a:lnTo>
                  <a:pt x="24271" y="70179"/>
                </a:lnTo>
                <a:lnTo>
                  <a:pt x="52387" y="41275"/>
                </a:lnTo>
                <a:lnTo>
                  <a:pt x="89182" y="19144"/>
                </a:lnTo>
                <a:lnTo>
                  <a:pt x="133173" y="4985"/>
                </a:lnTo>
                <a:lnTo>
                  <a:pt x="182879" y="0"/>
                </a:lnTo>
                <a:close/>
              </a:path>
            </a:pathLst>
          </a:custGeom>
          <a:ln w="9344">
            <a:solidFill>
              <a:srgbClr val="000000"/>
            </a:solidFill>
          </a:ln>
        </p:spPr>
        <p:txBody>
          <a:bodyPr wrap="square" lIns="0" tIns="0" rIns="0" bIns="0" rtlCol="0"/>
          <a:lstStyle/>
          <a:p>
            <a:endParaRPr/>
          </a:p>
        </p:txBody>
      </p:sp>
      <p:sp>
        <p:nvSpPr>
          <p:cNvPr id="21" name="object 21"/>
          <p:cNvSpPr/>
          <p:nvPr/>
        </p:nvSpPr>
        <p:spPr>
          <a:xfrm>
            <a:off x="6064657" y="3928517"/>
            <a:ext cx="330654" cy="339544"/>
          </a:xfrm>
          <a:prstGeom prst="rect">
            <a:avLst/>
          </a:prstGeom>
          <a:blipFill>
            <a:blip r:embed="rId2" cstate="print"/>
            <a:stretch>
              <a:fillRect/>
            </a:stretch>
          </a:blipFill>
        </p:spPr>
        <p:txBody>
          <a:bodyPr wrap="square" lIns="0" tIns="0" rIns="0" bIns="0" rtlCol="0"/>
          <a:lstStyle/>
          <a:p>
            <a:endParaRPr/>
          </a:p>
        </p:txBody>
      </p:sp>
      <p:sp>
        <p:nvSpPr>
          <p:cNvPr id="22" name="object 22"/>
          <p:cNvSpPr txBox="1"/>
          <p:nvPr/>
        </p:nvSpPr>
        <p:spPr>
          <a:xfrm>
            <a:off x="6643369" y="2909570"/>
            <a:ext cx="711200" cy="574040"/>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Arial"/>
                <a:cs typeface="Arial"/>
              </a:rPr>
              <a:t>NO</a:t>
            </a:r>
            <a:endParaRPr sz="36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4769" rIns="0" bIns="0" rtlCol="0">
            <a:spAutoFit/>
          </a:bodyPr>
          <a:lstStyle/>
          <a:p>
            <a:pPr marL="12700" marR="5080">
              <a:lnSpc>
                <a:spcPts val="4360"/>
              </a:lnSpc>
              <a:spcBef>
                <a:spcPts val="509"/>
              </a:spcBef>
            </a:pPr>
            <a:r>
              <a:rPr dirty="0"/>
              <a:t>How can we </a:t>
            </a:r>
            <a:r>
              <a:rPr spc="-5" dirty="0"/>
              <a:t>represent </a:t>
            </a:r>
            <a:r>
              <a:rPr dirty="0"/>
              <a:t>a</a:t>
            </a:r>
            <a:r>
              <a:rPr spc="-60" dirty="0"/>
              <a:t> </a:t>
            </a:r>
            <a:r>
              <a:rPr spc="-5" dirty="0"/>
              <a:t>binary  number?</a:t>
            </a:r>
          </a:p>
        </p:txBody>
      </p:sp>
      <p:sp>
        <p:nvSpPr>
          <p:cNvPr id="3" name="object 3"/>
          <p:cNvSpPr txBox="1"/>
          <p:nvPr/>
        </p:nvSpPr>
        <p:spPr>
          <a:xfrm>
            <a:off x="509269" y="1717040"/>
            <a:ext cx="7910830" cy="2799080"/>
          </a:xfrm>
          <a:prstGeom prst="rect">
            <a:avLst/>
          </a:prstGeom>
        </p:spPr>
        <p:txBody>
          <a:bodyPr vert="horz" wrap="square" lIns="0" tIns="53340" rIns="0" bIns="0" rtlCol="0">
            <a:spAutoFit/>
          </a:bodyPr>
          <a:lstStyle/>
          <a:p>
            <a:pPr marL="380365" marR="30480" indent="-342900">
              <a:lnSpc>
                <a:spcPts val="3350"/>
              </a:lnSpc>
              <a:spcBef>
                <a:spcPts val="420"/>
              </a:spcBef>
              <a:buClr>
                <a:srgbClr val="330066"/>
              </a:buClr>
              <a:buSzPct val="70000"/>
              <a:buFont typeface="Wingdings"/>
              <a:buChar char=""/>
              <a:tabLst>
                <a:tab pos="380365" algn="l"/>
                <a:tab pos="381000" algn="l"/>
              </a:tabLst>
            </a:pPr>
            <a:r>
              <a:rPr sz="3000" spc="-5" dirty="0">
                <a:latin typeface="Arial"/>
                <a:cs typeface="Arial"/>
              </a:rPr>
              <a:t>Binary number </a:t>
            </a:r>
            <a:r>
              <a:rPr sz="3000" dirty="0">
                <a:latin typeface="Arial"/>
                <a:cs typeface="Arial"/>
              </a:rPr>
              <a:t>can only </a:t>
            </a:r>
            <a:r>
              <a:rPr sz="3000" spc="-5" dirty="0">
                <a:latin typeface="Arial"/>
                <a:cs typeface="Arial"/>
              </a:rPr>
              <a:t>be represented </a:t>
            </a:r>
            <a:r>
              <a:rPr sz="3000" dirty="0">
                <a:latin typeface="Arial"/>
                <a:cs typeface="Arial"/>
              </a:rPr>
              <a:t>by a  0 or 1, so we </a:t>
            </a:r>
            <a:r>
              <a:rPr sz="3000" spc="-5" dirty="0">
                <a:latin typeface="Arial"/>
                <a:cs typeface="Arial"/>
              </a:rPr>
              <a:t>cannot </a:t>
            </a:r>
            <a:r>
              <a:rPr sz="3000" dirty="0">
                <a:latin typeface="Arial"/>
                <a:cs typeface="Arial"/>
              </a:rPr>
              <a:t>use a </a:t>
            </a:r>
            <a:r>
              <a:rPr sz="3000" spc="-5" dirty="0">
                <a:latin typeface="Arial"/>
                <a:cs typeface="Arial"/>
              </a:rPr>
              <a:t>(-) to denote </a:t>
            </a:r>
            <a:r>
              <a:rPr sz="3000" dirty="0">
                <a:latin typeface="Arial"/>
                <a:cs typeface="Arial"/>
              </a:rPr>
              <a:t>a  </a:t>
            </a:r>
            <a:r>
              <a:rPr sz="3000" spc="-5" dirty="0">
                <a:latin typeface="Arial"/>
                <a:cs typeface="Arial"/>
              </a:rPr>
              <a:t>negative number.</a:t>
            </a:r>
            <a:endParaRPr sz="3000">
              <a:latin typeface="Arial"/>
              <a:cs typeface="Arial"/>
            </a:endParaRPr>
          </a:p>
          <a:p>
            <a:pPr marL="380365" marR="897255" indent="-342900">
              <a:lnSpc>
                <a:spcPts val="3350"/>
              </a:lnSpc>
              <a:spcBef>
                <a:spcPts val="740"/>
              </a:spcBef>
              <a:buClr>
                <a:srgbClr val="330066"/>
              </a:buClr>
              <a:buSzPct val="70000"/>
              <a:buFont typeface="Wingdings"/>
              <a:buChar char=""/>
              <a:tabLst>
                <a:tab pos="380365" algn="l"/>
                <a:tab pos="381000" algn="l"/>
              </a:tabLst>
            </a:pPr>
            <a:r>
              <a:rPr sz="3000" spc="-5" dirty="0">
                <a:latin typeface="Arial"/>
                <a:cs typeface="Arial"/>
              </a:rPr>
              <a:t>Therefore, </a:t>
            </a:r>
            <a:r>
              <a:rPr sz="3000" dirty="0">
                <a:latin typeface="Arial"/>
                <a:cs typeface="Arial"/>
              </a:rPr>
              <a:t>we </a:t>
            </a:r>
            <a:r>
              <a:rPr sz="3000" spc="-5" dirty="0">
                <a:latin typeface="Arial"/>
                <a:cs typeface="Arial"/>
              </a:rPr>
              <a:t>cannot use </a:t>
            </a:r>
            <a:r>
              <a:rPr sz="3000" dirty="0">
                <a:latin typeface="Arial"/>
                <a:cs typeface="Arial"/>
              </a:rPr>
              <a:t>a </a:t>
            </a:r>
            <a:r>
              <a:rPr sz="3000" spc="-5" dirty="0">
                <a:latin typeface="Arial"/>
                <a:cs typeface="Arial"/>
              </a:rPr>
              <a:t>specialised  symbol </a:t>
            </a:r>
            <a:r>
              <a:rPr sz="3000" dirty="0">
                <a:latin typeface="Arial"/>
                <a:cs typeface="Arial"/>
              </a:rPr>
              <a:t>so it must be </a:t>
            </a:r>
            <a:r>
              <a:rPr sz="3000" spc="-5" dirty="0">
                <a:latin typeface="Arial"/>
                <a:cs typeface="Arial"/>
              </a:rPr>
              <a:t>either </a:t>
            </a:r>
            <a:r>
              <a:rPr sz="3000" dirty="0">
                <a:latin typeface="Arial"/>
                <a:cs typeface="Arial"/>
              </a:rPr>
              <a:t>a 0 or</a:t>
            </a:r>
            <a:r>
              <a:rPr sz="3000" spc="-100" dirty="0">
                <a:latin typeface="Arial"/>
                <a:cs typeface="Arial"/>
              </a:rPr>
              <a:t> </a:t>
            </a:r>
            <a:r>
              <a:rPr sz="3000" dirty="0">
                <a:latin typeface="Arial"/>
                <a:cs typeface="Arial"/>
              </a:rPr>
              <a:t>1.</a:t>
            </a:r>
            <a:endParaRPr sz="3000">
              <a:latin typeface="Arial"/>
              <a:cs typeface="Arial"/>
            </a:endParaRPr>
          </a:p>
          <a:p>
            <a:pPr marL="381000" indent="-342900">
              <a:lnSpc>
                <a:spcPct val="100000"/>
              </a:lnSpc>
              <a:spcBef>
                <a:spcPts val="430"/>
              </a:spcBef>
              <a:buClr>
                <a:srgbClr val="330066"/>
              </a:buClr>
              <a:buSzPct val="70000"/>
              <a:buFont typeface="Wingdings"/>
              <a:buChar char=""/>
              <a:tabLst>
                <a:tab pos="380365" algn="l"/>
                <a:tab pos="381000" algn="l"/>
              </a:tabLst>
            </a:pPr>
            <a:r>
              <a:rPr sz="3000" spc="-5" dirty="0">
                <a:latin typeface="Arial"/>
                <a:cs typeface="Arial"/>
              </a:rPr>
              <a:t>There are </a:t>
            </a:r>
            <a:r>
              <a:rPr sz="3000" dirty="0">
                <a:latin typeface="Arial"/>
                <a:cs typeface="Arial"/>
              </a:rPr>
              <a:t>THREE </a:t>
            </a:r>
            <a:r>
              <a:rPr sz="3000" spc="-5" dirty="0">
                <a:latin typeface="Arial"/>
                <a:cs typeface="Arial"/>
              </a:rPr>
              <a:t>methods used, they</a:t>
            </a:r>
            <a:r>
              <a:rPr sz="3000" spc="-45" dirty="0">
                <a:latin typeface="Arial"/>
                <a:cs typeface="Arial"/>
              </a:rPr>
              <a:t> </a:t>
            </a:r>
            <a:r>
              <a:rPr sz="3000" dirty="0">
                <a:latin typeface="Arial"/>
                <a:cs typeface="Arial"/>
              </a:rPr>
              <a:t>are:</a:t>
            </a:r>
            <a:endParaRPr sz="30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758190"/>
            <a:ext cx="4296410" cy="619760"/>
          </a:xfrm>
          <a:prstGeom prst="rect">
            <a:avLst/>
          </a:prstGeom>
        </p:spPr>
        <p:txBody>
          <a:bodyPr vert="horz" wrap="square" lIns="0" tIns="12700" rIns="0" bIns="0" rtlCol="0">
            <a:spAutoFit/>
          </a:bodyPr>
          <a:lstStyle/>
          <a:p>
            <a:pPr marL="12700">
              <a:lnSpc>
                <a:spcPct val="100000"/>
              </a:lnSpc>
              <a:spcBef>
                <a:spcPts val="100"/>
              </a:spcBef>
            </a:pPr>
            <a:r>
              <a:rPr dirty="0"/>
              <a:t>Sign and</a:t>
            </a:r>
            <a:r>
              <a:rPr spc="-75" dirty="0"/>
              <a:t> </a:t>
            </a:r>
            <a:r>
              <a:rPr dirty="0"/>
              <a:t>Modulus</a:t>
            </a:r>
          </a:p>
        </p:txBody>
      </p:sp>
      <p:sp>
        <p:nvSpPr>
          <p:cNvPr id="3" name="object 3"/>
          <p:cNvSpPr txBox="1"/>
          <p:nvPr/>
        </p:nvSpPr>
        <p:spPr>
          <a:xfrm>
            <a:off x="496569" y="1717040"/>
            <a:ext cx="7807325" cy="3411220"/>
          </a:xfrm>
          <a:prstGeom prst="rect">
            <a:avLst/>
          </a:prstGeom>
        </p:spPr>
        <p:txBody>
          <a:bodyPr vert="horz" wrap="square" lIns="0" tIns="53340" rIns="0" bIns="0" rtlCol="0">
            <a:spAutoFit/>
          </a:bodyPr>
          <a:lstStyle/>
          <a:p>
            <a:pPr marL="393065" marR="43180" indent="-342900" algn="just">
              <a:lnSpc>
                <a:spcPts val="3350"/>
              </a:lnSpc>
              <a:spcBef>
                <a:spcPts val="420"/>
              </a:spcBef>
              <a:buClr>
                <a:srgbClr val="330066"/>
              </a:buClr>
              <a:buSzPct val="70000"/>
              <a:buFont typeface="Wingdings"/>
              <a:buChar char=""/>
              <a:tabLst>
                <a:tab pos="393700" algn="l"/>
              </a:tabLst>
            </a:pPr>
            <a:r>
              <a:rPr sz="3000" spc="-5" dirty="0">
                <a:latin typeface="Arial"/>
                <a:cs typeface="Arial"/>
              </a:rPr>
              <a:t>This method uses the far left-hand </a:t>
            </a:r>
            <a:r>
              <a:rPr sz="3000" dirty="0">
                <a:latin typeface="Arial"/>
                <a:cs typeface="Arial"/>
              </a:rPr>
              <a:t>bit which  is </a:t>
            </a:r>
            <a:r>
              <a:rPr sz="3000" spc="-5" dirty="0">
                <a:latin typeface="Arial"/>
                <a:cs typeface="Arial"/>
              </a:rPr>
              <a:t>often referred to as the </a:t>
            </a:r>
            <a:r>
              <a:rPr sz="3000" dirty="0">
                <a:latin typeface="Arial"/>
                <a:cs typeface="Arial"/>
              </a:rPr>
              <a:t>sign</a:t>
            </a:r>
            <a:r>
              <a:rPr sz="3000" spc="-25" dirty="0">
                <a:latin typeface="Arial"/>
                <a:cs typeface="Arial"/>
              </a:rPr>
              <a:t> </a:t>
            </a:r>
            <a:r>
              <a:rPr sz="3000" spc="-5" dirty="0">
                <a:latin typeface="Arial"/>
                <a:cs typeface="Arial"/>
              </a:rPr>
              <a:t>bit.</a:t>
            </a:r>
            <a:endParaRPr sz="3000">
              <a:latin typeface="Arial"/>
              <a:cs typeface="Arial"/>
            </a:endParaRPr>
          </a:p>
          <a:p>
            <a:pPr marL="393065" marR="339725" indent="-342900" algn="just">
              <a:lnSpc>
                <a:spcPct val="92900"/>
              </a:lnSpc>
              <a:spcBef>
                <a:spcPts val="685"/>
              </a:spcBef>
              <a:buClr>
                <a:srgbClr val="330066"/>
              </a:buClr>
              <a:buSzPct val="70000"/>
              <a:buFont typeface="Wingdings"/>
              <a:buChar char=""/>
              <a:tabLst>
                <a:tab pos="393700" algn="l"/>
              </a:tabLst>
            </a:pPr>
            <a:r>
              <a:rPr sz="3000" spc="-5" dirty="0">
                <a:latin typeface="Arial"/>
                <a:cs typeface="Arial"/>
              </a:rPr>
              <a:t>The general </a:t>
            </a:r>
            <a:r>
              <a:rPr sz="3000" dirty="0">
                <a:latin typeface="Arial"/>
                <a:cs typeface="Arial"/>
              </a:rPr>
              <a:t>rule is </a:t>
            </a:r>
            <a:r>
              <a:rPr sz="3000" spc="-5" dirty="0">
                <a:latin typeface="Arial"/>
                <a:cs typeface="Arial"/>
              </a:rPr>
              <a:t>that </a:t>
            </a:r>
            <a:r>
              <a:rPr sz="3000" dirty="0">
                <a:latin typeface="Arial"/>
                <a:cs typeface="Arial"/>
              </a:rPr>
              <a:t>a </a:t>
            </a:r>
            <a:r>
              <a:rPr sz="3000" spc="-5" dirty="0">
                <a:latin typeface="Arial"/>
                <a:cs typeface="Arial"/>
              </a:rPr>
              <a:t>positive number  starts </a:t>
            </a:r>
            <a:r>
              <a:rPr sz="3000" dirty="0">
                <a:latin typeface="Arial"/>
                <a:cs typeface="Arial"/>
              </a:rPr>
              <a:t>with 0 and a </a:t>
            </a:r>
            <a:r>
              <a:rPr sz="3000" spc="-5" dirty="0">
                <a:latin typeface="Arial"/>
                <a:cs typeface="Arial"/>
              </a:rPr>
              <a:t>negative number</a:t>
            </a:r>
            <a:r>
              <a:rPr sz="3000" spc="-75" dirty="0">
                <a:latin typeface="Arial"/>
                <a:cs typeface="Arial"/>
              </a:rPr>
              <a:t> </a:t>
            </a:r>
            <a:r>
              <a:rPr sz="3000" spc="-5" dirty="0">
                <a:latin typeface="Arial"/>
                <a:cs typeface="Arial"/>
              </a:rPr>
              <a:t>starts  with </a:t>
            </a:r>
            <a:r>
              <a:rPr sz="3000" dirty="0">
                <a:latin typeface="Arial"/>
                <a:cs typeface="Arial"/>
              </a:rPr>
              <a:t>a</a:t>
            </a:r>
            <a:r>
              <a:rPr sz="3000" spc="-20" dirty="0">
                <a:latin typeface="Arial"/>
                <a:cs typeface="Arial"/>
              </a:rPr>
              <a:t> </a:t>
            </a:r>
            <a:r>
              <a:rPr sz="3000" dirty="0">
                <a:latin typeface="Arial"/>
                <a:cs typeface="Arial"/>
              </a:rPr>
              <a:t>1.</a:t>
            </a:r>
            <a:endParaRPr sz="3000">
              <a:latin typeface="Arial"/>
              <a:cs typeface="Arial"/>
            </a:endParaRPr>
          </a:p>
          <a:p>
            <a:pPr>
              <a:lnSpc>
                <a:spcPct val="100000"/>
              </a:lnSpc>
              <a:spcBef>
                <a:spcPts val="20"/>
              </a:spcBef>
            </a:pPr>
            <a:endParaRPr sz="4400">
              <a:latin typeface="Times New Roman"/>
              <a:cs typeface="Times New Roman"/>
            </a:endParaRPr>
          </a:p>
          <a:p>
            <a:pPr marR="230504" algn="ctr">
              <a:lnSpc>
                <a:spcPct val="100000"/>
              </a:lnSpc>
              <a:tabLst>
                <a:tab pos="1795145" algn="l"/>
                <a:tab pos="3264535" algn="l"/>
                <a:tab pos="4178935" algn="l"/>
              </a:tabLst>
            </a:pPr>
            <a:r>
              <a:rPr sz="3200" b="1" dirty="0">
                <a:latin typeface="Arial"/>
                <a:cs typeface="Arial"/>
              </a:rPr>
              <a:t>+ 28	=	0	0011100</a:t>
            </a:r>
            <a:endParaRPr sz="3200">
              <a:latin typeface="Arial"/>
              <a:cs typeface="Arial"/>
            </a:endParaRPr>
          </a:p>
        </p:txBody>
      </p:sp>
      <p:sp>
        <p:nvSpPr>
          <p:cNvPr id="4" name="object 4"/>
          <p:cNvSpPr/>
          <p:nvPr/>
        </p:nvSpPr>
        <p:spPr>
          <a:xfrm>
            <a:off x="4284979" y="5157470"/>
            <a:ext cx="937260" cy="505459"/>
          </a:xfrm>
          <a:custGeom>
            <a:avLst/>
            <a:gdLst/>
            <a:ahLst/>
            <a:cxnLst/>
            <a:rect l="l" t="t" r="r" b="b"/>
            <a:pathLst>
              <a:path w="937260" h="505460">
                <a:moveTo>
                  <a:pt x="0" y="505459"/>
                </a:moveTo>
                <a:lnTo>
                  <a:pt x="3004" y="442642"/>
                </a:lnTo>
                <a:lnTo>
                  <a:pt x="11335" y="383492"/>
                </a:lnTo>
                <a:lnTo>
                  <a:pt x="23971" y="331469"/>
                </a:lnTo>
                <a:lnTo>
                  <a:pt x="39887" y="290030"/>
                </a:lnTo>
                <a:lnTo>
                  <a:pt x="77470" y="252729"/>
                </a:lnTo>
                <a:lnTo>
                  <a:pt x="389890" y="252729"/>
                </a:lnTo>
                <a:lnTo>
                  <a:pt x="409392" y="242740"/>
                </a:lnTo>
                <a:lnTo>
                  <a:pt x="444023" y="173513"/>
                </a:lnTo>
                <a:lnTo>
                  <a:pt x="456964" y="121402"/>
                </a:lnTo>
                <a:lnTo>
                  <a:pt x="465531" y="62376"/>
                </a:lnTo>
                <a:lnTo>
                  <a:pt x="468630" y="0"/>
                </a:lnTo>
                <a:lnTo>
                  <a:pt x="471634" y="62376"/>
                </a:lnTo>
                <a:lnTo>
                  <a:pt x="479965" y="121402"/>
                </a:lnTo>
                <a:lnTo>
                  <a:pt x="492601" y="173513"/>
                </a:lnTo>
                <a:lnTo>
                  <a:pt x="508517" y="215147"/>
                </a:lnTo>
                <a:lnTo>
                  <a:pt x="546100" y="252729"/>
                </a:lnTo>
                <a:lnTo>
                  <a:pt x="858520" y="252729"/>
                </a:lnTo>
                <a:lnTo>
                  <a:pt x="878022" y="262631"/>
                </a:lnTo>
                <a:lnTo>
                  <a:pt x="896431" y="290030"/>
                </a:lnTo>
                <a:lnTo>
                  <a:pt x="912653" y="331469"/>
                </a:lnTo>
                <a:lnTo>
                  <a:pt x="925594" y="383492"/>
                </a:lnTo>
                <a:lnTo>
                  <a:pt x="934161" y="442642"/>
                </a:lnTo>
                <a:lnTo>
                  <a:pt x="937260" y="505459"/>
                </a:lnTo>
              </a:path>
            </a:pathLst>
          </a:custGeom>
          <a:ln w="28393">
            <a:solidFill>
              <a:srgbClr val="000000"/>
            </a:solidFill>
          </a:ln>
        </p:spPr>
        <p:txBody>
          <a:bodyPr wrap="square" lIns="0" tIns="0" rIns="0" bIns="0" rtlCol="0"/>
          <a:lstStyle/>
          <a:p>
            <a:endParaRPr/>
          </a:p>
        </p:txBody>
      </p:sp>
      <p:sp>
        <p:nvSpPr>
          <p:cNvPr id="5" name="object 5"/>
          <p:cNvSpPr txBox="1"/>
          <p:nvPr/>
        </p:nvSpPr>
        <p:spPr>
          <a:xfrm>
            <a:off x="4460240" y="5839459"/>
            <a:ext cx="58483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SIGN</a:t>
            </a:r>
            <a:endParaRPr sz="1800">
              <a:latin typeface="Arial"/>
              <a:cs typeface="Arial"/>
            </a:endParaRPr>
          </a:p>
        </p:txBody>
      </p:sp>
      <p:sp>
        <p:nvSpPr>
          <p:cNvPr id="6" name="object 6"/>
          <p:cNvSpPr/>
          <p:nvPr/>
        </p:nvSpPr>
        <p:spPr>
          <a:xfrm>
            <a:off x="5507990" y="5157470"/>
            <a:ext cx="1871980" cy="505459"/>
          </a:xfrm>
          <a:custGeom>
            <a:avLst/>
            <a:gdLst/>
            <a:ahLst/>
            <a:cxnLst/>
            <a:rect l="l" t="t" r="r" b="b"/>
            <a:pathLst>
              <a:path w="1871979" h="505460">
                <a:moveTo>
                  <a:pt x="0" y="505459"/>
                </a:moveTo>
                <a:lnTo>
                  <a:pt x="4587" y="451472"/>
                </a:lnTo>
                <a:lnTo>
                  <a:pt x="17417" y="399816"/>
                </a:lnTo>
                <a:lnTo>
                  <a:pt x="37089" y="352671"/>
                </a:lnTo>
                <a:lnTo>
                  <a:pt x="62204" y="312212"/>
                </a:lnTo>
                <a:lnTo>
                  <a:pt x="91362" y="280618"/>
                </a:lnTo>
                <a:lnTo>
                  <a:pt x="156210" y="252729"/>
                </a:lnTo>
                <a:lnTo>
                  <a:pt x="779780" y="252729"/>
                </a:lnTo>
                <a:lnTo>
                  <a:pt x="813225" y="245328"/>
                </a:lnTo>
                <a:lnTo>
                  <a:pt x="874319" y="192847"/>
                </a:lnTo>
                <a:lnTo>
                  <a:pt x="899300" y="152255"/>
                </a:lnTo>
                <a:lnTo>
                  <a:pt x="918795" y="105087"/>
                </a:lnTo>
                <a:lnTo>
                  <a:pt x="931469" y="53588"/>
                </a:lnTo>
                <a:lnTo>
                  <a:pt x="935989" y="0"/>
                </a:lnTo>
                <a:lnTo>
                  <a:pt x="940577" y="53588"/>
                </a:lnTo>
                <a:lnTo>
                  <a:pt x="953407" y="105087"/>
                </a:lnTo>
                <a:lnTo>
                  <a:pt x="973079" y="152255"/>
                </a:lnTo>
                <a:lnTo>
                  <a:pt x="998194" y="192847"/>
                </a:lnTo>
                <a:lnTo>
                  <a:pt x="1027352" y="224619"/>
                </a:lnTo>
                <a:lnTo>
                  <a:pt x="1092200" y="252729"/>
                </a:lnTo>
                <a:lnTo>
                  <a:pt x="1715769" y="252729"/>
                </a:lnTo>
                <a:lnTo>
                  <a:pt x="1749215" y="260064"/>
                </a:lnTo>
                <a:lnTo>
                  <a:pt x="1810309" y="312212"/>
                </a:lnTo>
                <a:lnTo>
                  <a:pt x="1835290" y="352671"/>
                </a:lnTo>
                <a:lnTo>
                  <a:pt x="1854785" y="399816"/>
                </a:lnTo>
                <a:lnTo>
                  <a:pt x="1867459" y="451472"/>
                </a:lnTo>
                <a:lnTo>
                  <a:pt x="1871980" y="505459"/>
                </a:lnTo>
              </a:path>
            </a:pathLst>
          </a:custGeom>
          <a:ln w="28393">
            <a:solidFill>
              <a:srgbClr val="000000"/>
            </a:solidFill>
          </a:ln>
        </p:spPr>
        <p:txBody>
          <a:bodyPr wrap="square" lIns="0" tIns="0" rIns="0" bIns="0" rtlCol="0"/>
          <a:lstStyle/>
          <a:p>
            <a:endParaRPr/>
          </a:p>
        </p:txBody>
      </p:sp>
      <p:sp>
        <p:nvSpPr>
          <p:cNvPr id="7" name="object 7"/>
          <p:cNvSpPr txBox="1"/>
          <p:nvPr/>
        </p:nvSpPr>
        <p:spPr>
          <a:xfrm>
            <a:off x="5924550" y="5839459"/>
            <a:ext cx="969644"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Modulus</a:t>
            </a:r>
            <a:endParaRPr sz="18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758190"/>
            <a:ext cx="2696845" cy="619760"/>
          </a:xfrm>
          <a:prstGeom prst="rect">
            <a:avLst/>
          </a:prstGeom>
        </p:spPr>
        <p:txBody>
          <a:bodyPr vert="horz" wrap="square" lIns="0" tIns="12700" rIns="0" bIns="0" rtlCol="0">
            <a:spAutoFit/>
          </a:bodyPr>
          <a:lstStyle/>
          <a:p>
            <a:pPr marL="12700">
              <a:lnSpc>
                <a:spcPct val="100000"/>
              </a:lnSpc>
              <a:spcBef>
                <a:spcPts val="100"/>
              </a:spcBef>
            </a:pPr>
            <a:r>
              <a:rPr dirty="0"/>
              <a:t>ACTIVITY</a:t>
            </a:r>
            <a:r>
              <a:rPr spc="-95" dirty="0"/>
              <a:t> </a:t>
            </a:r>
            <a:r>
              <a:rPr dirty="0"/>
              <a:t>1</a:t>
            </a:r>
          </a:p>
        </p:txBody>
      </p:sp>
      <p:sp>
        <p:nvSpPr>
          <p:cNvPr id="3" name="object 3"/>
          <p:cNvSpPr txBox="1"/>
          <p:nvPr/>
        </p:nvSpPr>
        <p:spPr>
          <a:xfrm>
            <a:off x="534669" y="1717040"/>
            <a:ext cx="7306945" cy="2278380"/>
          </a:xfrm>
          <a:prstGeom prst="rect">
            <a:avLst/>
          </a:prstGeom>
        </p:spPr>
        <p:txBody>
          <a:bodyPr vert="horz" wrap="square" lIns="0" tIns="53340" rIns="0" bIns="0" rtlCol="0">
            <a:spAutoFit/>
          </a:bodyPr>
          <a:lstStyle/>
          <a:p>
            <a:pPr marL="583565" marR="302895" indent="-571500" algn="just">
              <a:lnSpc>
                <a:spcPts val="3350"/>
              </a:lnSpc>
              <a:spcBef>
                <a:spcPts val="420"/>
              </a:spcBef>
              <a:buClr>
                <a:srgbClr val="330066"/>
              </a:buClr>
              <a:buSzPct val="70000"/>
              <a:buAutoNum type="arabicPeriod"/>
              <a:tabLst>
                <a:tab pos="584200" algn="l"/>
              </a:tabLst>
            </a:pPr>
            <a:r>
              <a:rPr sz="3000" dirty="0">
                <a:latin typeface="Arial"/>
                <a:cs typeface="Arial"/>
              </a:rPr>
              <a:t>Using ONE </a:t>
            </a:r>
            <a:r>
              <a:rPr sz="3000" spc="-5" dirty="0">
                <a:latin typeface="Arial"/>
                <a:cs typeface="Arial"/>
              </a:rPr>
              <a:t>byte </a:t>
            </a:r>
            <a:r>
              <a:rPr sz="3000" dirty="0">
                <a:latin typeface="Arial"/>
                <a:cs typeface="Arial"/>
              </a:rPr>
              <a:t>what </a:t>
            </a:r>
            <a:r>
              <a:rPr sz="3000" spc="5" dirty="0">
                <a:latin typeface="Arial"/>
                <a:cs typeface="Arial"/>
              </a:rPr>
              <a:t>is </a:t>
            </a:r>
            <a:r>
              <a:rPr sz="3000" spc="-5" dirty="0">
                <a:latin typeface="Arial"/>
                <a:cs typeface="Arial"/>
              </a:rPr>
              <a:t>the</a:t>
            </a:r>
            <a:r>
              <a:rPr sz="3000" spc="-125" dirty="0">
                <a:latin typeface="Arial"/>
                <a:cs typeface="Arial"/>
              </a:rPr>
              <a:t> </a:t>
            </a:r>
            <a:r>
              <a:rPr sz="3000" spc="-5" dirty="0">
                <a:latin typeface="Arial"/>
                <a:cs typeface="Arial"/>
              </a:rPr>
              <a:t>maximum  positive </a:t>
            </a:r>
            <a:r>
              <a:rPr sz="3000" dirty="0">
                <a:latin typeface="Arial"/>
                <a:cs typeface="Arial"/>
              </a:rPr>
              <a:t>and </a:t>
            </a:r>
            <a:r>
              <a:rPr sz="3000" spc="-5" dirty="0">
                <a:latin typeface="Arial"/>
                <a:cs typeface="Arial"/>
              </a:rPr>
              <a:t>negative integer that can  represented </a:t>
            </a:r>
            <a:r>
              <a:rPr sz="3000" dirty="0">
                <a:latin typeface="Arial"/>
                <a:cs typeface="Arial"/>
              </a:rPr>
              <a:t>using </a:t>
            </a:r>
            <a:r>
              <a:rPr sz="3000" spc="-5" dirty="0">
                <a:latin typeface="Arial"/>
                <a:cs typeface="Arial"/>
              </a:rPr>
              <a:t>sign </a:t>
            </a:r>
            <a:r>
              <a:rPr sz="3000" dirty="0">
                <a:latin typeface="Arial"/>
                <a:cs typeface="Arial"/>
              </a:rPr>
              <a:t>and</a:t>
            </a:r>
            <a:r>
              <a:rPr sz="3000" spc="-45" dirty="0">
                <a:latin typeface="Arial"/>
                <a:cs typeface="Arial"/>
              </a:rPr>
              <a:t> </a:t>
            </a:r>
            <a:r>
              <a:rPr sz="3000" spc="-5" dirty="0">
                <a:latin typeface="Arial"/>
                <a:cs typeface="Arial"/>
              </a:rPr>
              <a:t>modulus.</a:t>
            </a:r>
            <a:endParaRPr sz="3000">
              <a:latin typeface="Arial"/>
              <a:cs typeface="Arial"/>
            </a:endParaRPr>
          </a:p>
          <a:p>
            <a:pPr marL="583565" marR="5080" indent="-571500" algn="just">
              <a:lnSpc>
                <a:spcPts val="3350"/>
              </a:lnSpc>
              <a:spcBef>
                <a:spcPts val="740"/>
              </a:spcBef>
              <a:buClr>
                <a:srgbClr val="330066"/>
              </a:buClr>
              <a:buSzPct val="70000"/>
              <a:buAutoNum type="arabicPeriod"/>
              <a:tabLst>
                <a:tab pos="584200" algn="l"/>
              </a:tabLst>
            </a:pPr>
            <a:r>
              <a:rPr sz="3000" spc="-5" dirty="0">
                <a:latin typeface="Arial"/>
                <a:cs typeface="Arial"/>
              </a:rPr>
              <a:t>Convert the following numbers </a:t>
            </a:r>
            <a:r>
              <a:rPr sz="3000" spc="-10" dirty="0">
                <a:latin typeface="Arial"/>
                <a:cs typeface="Arial"/>
              </a:rPr>
              <a:t>to </a:t>
            </a:r>
            <a:r>
              <a:rPr sz="3000" spc="-5" dirty="0">
                <a:latin typeface="Arial"/>
                <a:cs typeface="Arial"/>
              </a:rPr>
              <a:t>binary  using </a:t>
            </a:r>
            <a:r>
              <a:rPr sz="3000" dirty="0">
                <a:latin typeface="Arial"/>
                <a:cs typeface="Arial"/>
              </a:rPr>
              <a:t>sign </a:t>
            </a:r>
            <a:r>
              <a:rPr sz="3000" spc="-5" dirty="0">
                <a:latin typeface="Arial"/>
                <a:cs typeface="Arial"/>
              </a:rPr>
              <a:t>and modulus.</a:t>
            </a:r>
            <a:endParaRPr sz="3000">
              <a:latin typeface="Arial"/>
              <a:cs typeface="Arial"/>
            </a:endParaRPr>
          </a:p>
        </p:txBody>
      </p:sp>
      <p:sp>
        <p:nvSpPr>
          <p:cNvPr id="4" name="object 4"/>
          <p:cNvSpPr txBox="1"/>
          <p:nvPr/>
        </p:nvSpPr>
        <p:spPr>
          <a:xfrm>
            <a:off x="1228089" y="4076700"/>
            <a:ext cx="178435" cy="1072515"/>
          </a:xfrm>
          <a:prstGeom prst="rect">
            <a:avLst/>
          </a:prstGeom>
        </p:spPr>
        <p:txBody>
          <a:bodyPr vert="horz" wrap="square" lIns="0" tIns="13970" rIns="0" bIns="0" rtlCol="0">
            <a:spAutoFit/>
          </a:bodyPr>
          <a:lstStyle/>
          <a:p>
            <a:pPr marL="12700">
              <a:lnSpc>
                <a:spcPct val="100000"/>
              </a:lnSpc>
              <a:spcBef>
                <a:spcPts val="110"/>
              </a:spcBef>
            </a:pPr>
            <a:r>
              <a:rPr sz="1600" spc="5" dirty="0">
                <a:solidFill>
                  <a:srgbClr val="CCCC00"/>
                </a:solidFill>
                <a:latin typeface="Wingdings"/>
                <a:cs typeface="Wingdings"/>
              </a:rPr>
              <a:t></a:t>
            </a:r>
            <a:endParaRPr sz="1600">
              <a:latin typeface="Wingdings"/>
              <a:cs typeface="Wingdings"/>
            </a:endParaRPr>
          </a:p>
          <a:p>
            <a:pPr marL="12700">
              <a:lnSpc>
                <a:spcPct val="100000"/>
              </a:lnSpc>
              <a:spcBef>
                <a:spcPts val="1230"/>
              </a:spcBef>
            </a:pPr>
            <a:r>
              <a:rPr sz="1600" spc="5" dirty="0">
                <a:solidFill>
                  <a:srgbClr val="CCCC00"/>
                </a:solidFill>
                <a:latin typeface="Wingdings"/>
                <a:cs typeface="Wingdings"/>
              </a:rPr>
              <a:t></a:t>
            </a:r>
            <a:endParaRPr sz="1600">
              <a:latin typeface="Wingdings"/>
              <a:cs typeface="Wingdings"/>
            </a:endParaRPr>
          </a:p>
          <a:p>
            <a:pPr marL="12700">
              <a:lnSpc>
                <a:spcPct val="100000"/>
              </a:lnSpc>
              <a:spcBef>
                <a:spcPts val="1240"/>
              </a:spcBef>
            </a:pPr>
            <a:r>
              <a:rPr sz="1600" spc="5" dirty="0">
                <a:solidFill>
                  <a:srgbClr val="CCCC00"/>
                </a:solidFill>
                <a:latin typeface="Wingdings"/>
                <a:cs typeface="Wingdings"/>
              </a:rPr>
              <a:t></a:t>
            </a:r>
            <a:endParaRPr sz="1600">
              <a:latin typeface="Wingdings"/>
              <a:cs typeface="Wingdings"/>
            </a:endParaRPr>
          </a:p>
        </p:txBody>
      </p:sp>
      <p:sp>
        <p:nvSpPr>
          <p:cNvPr id="5" name="object 5"/>
          <p:cNvSpPr txBox="1"/>
          <p:nvPr/>
        </p:nvSpPr>
        <p:spPr>
          <a:xfrm>
            <a:off x="1666239" y="3971290"/>
            <a:ext cx="612775" cy="1226820"/>
          </a:xfrm>
          <a:prstGeom prst="rect">
            <a:avLst/>
          </a:prstGeom>
        </p:spPr>
        <p:txBody>
          <a:bodyPr vert="horz" wrap="square" lIns="0" tIns="62230" rIns="0" bIns="0" rtlCol="0">
            <a:spAutoFit/>
          </a:bodyPr>
          <a:lstStyle/>
          <a:p>
            <a:pPr marL="12700">
              <a:lnSpc>
                <a:spcPct val="100000"/>
              </a:lnSpc>
              <a:spcBef>
                <a:spcPts val="490"/>
              </a:spcBef>
            </a:pPr>
            <a:r>
              <a:rPr sz="2300" dirty="0">
                <a:latin typeface="Arial"/>
                <a:cs typeface="Arial"/>
              </a:rPr>
              <a:t>122</a:t>
            </a:r>
            <a:endParaRPr sz="2300">
              <a:latin typeface="Arial"/>
              <a:cs typeface="Arial"/>
            </a:endParaRPr>
          </a:p>
          <a:p>
            <a:pPr marL="12700">
              <a:lnSpc>
                <a:spcPct val="100000"/>
              </a:lnSpc>
              <a:spcBef>
                <a:spcPts val="390"/>
              </a:spcBef>
            </a:pPr>
            <a:r>
              <a:rPr sz="2300" dirty="0">
                <a:latin typeface="Arial"/>
                <a:cs typeface="Arial"/>
              </a:rPr>
              <a:t>-1</a:t>
            </a:r>
            <a:r>
              <a:rPr sz="2300" spc="10" dirty="0">
                <a:latin typeface="Arial"/>
                <a:cs typeface="Arial"/>
              </a:rPr>
              <a:t>0</a:t>
            </a:r>
            <a:r>
              <a:rPr sz="2300" dirty="0">
                <a:latin typeface="Arial"/>
                <a:cs typeface="Arial"/>
              </a:rPr>
              <a:t>0</a:t>
            </a:r>
            <a:endParaRPr sz="2300">
              <a:latin typeface="Arial"/>
              <a:cs typeface="Arial"/>
            </a:endParaRPr>
          </a:p>
          <a:p>
            <a:pPr marL="12700">
              <a:lnSpc>
                <a:spcPct val="100000"/>
              </a:lnSpc>
              <a:spcBef>
                <a:spcPts val="400"/>
              </a:spcBef>
            </a:pPr>
            <a:r>
              <a:rPr sz="2300" dirty="0">
                <a:latin typeface="Arial"/>
                <a:cs typeface="Arial"/>
              </a:rPr>
              <a:t>-2</a:t>
            </a:r>
            <a:r>
              <a:rPr sz="2300" spc="10" dirty="0">
                <a:latin typeface="Arial"/>
                <a:cs typeface="Arial"/>
              </a:rPr>
              <a:t>6</a:t>
            </a:r>
            <a:r>
              <a:rPr sz="2300" dirty="0">
                <a:latin typeface="Arial"/>
                <a:cs typeface="Arial"/>
              </a:rPr>
              <a:t>4</a:t>
            </a:r>
            <a:endParaRPr sz="23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758190"/>
            <a:ext cx="4540885" cy="619760"/>
          </a:xfrm>
          <a:prstGeom prst="rect">
            <a:avLst/>
          </a:prstGeom>
        </p:spPr>
        <p:txBody>
          <a:bodyPr vert="horz" wrap="square" lIns="0" tIns="12700" rIns="0" bIns="0" rtlCol="0">
            <a:spAutoFit/>
          </a:bodyPr>
          <a:lstStyle/>
          <a:p>
            <a:pPr marL="12700">
              <a:lnSpc>
                <a:spcPct val="100000"/>
              </a:lnSpc>
              <a:spcBef>
                <a:spcPts val="100"/>
              </a:spcBef>
            </a:pPr>
            <a:r>
              <a:rPr dirty="0"/>
              <a:t>One’s</a:t>
            </a:r>
            <a:r>
              <a:rPr spc="-60" dirty="0"/>
              <a:t> </a:t>
            </a:r>
            <a:r>
              <a:rPr spc="-5" dirty="0"/>
              <a:t>Complement</a:t>
            </a:r>
          </a:p>
        </p:txBody>
      </p:sp>
      <p:sp>
        <p:nvSpPr>
          <p:cNvPr id="3" name="object 3"/>
          <p:cNvSpPr txBox="1"/>
          <p:nvPr/>
        </p:nvSpPr>
        <p:spPr>
          <a:xfrm>
            <a:off x="509269" y="1653540"/>
            <a:ext cx="7666990" cy="2862580"/>
          </a:xfrm>
          <a:prstGeom prst="rect">
            <a:avLst/>
          </a:prstGeom>
        </p:spPr>
        <p:txBody>
          <a:bodyPr vert="horz" wrap="square" lIns="0" tIns="76200" rIns="0" bIns="0" rtlCol="0">
            <a:spAutoFit/>
          </a:bodyPr>
          <a:lstStyle/>
          <a:p>
            <a:pPr marL="38100">
              <a:lnSpc>
                <a:spcPct val="100000"/>
              </a:lnSpc>
              <a:spcBef>
                <a:spcPts val="600"/>
              </a:spcBef>
            </a:pPr>
            <a:r>
              <a:rPr sz="3000" b="1" u="heavy" spc="-5" dirty="0">
                <a:uFill>
                  <a:solidFill>
                    <a:srgbClr val="000000"/>
                  </a:solidFill>
                </a:uFill>
                <a:latin typeface="Arial"/>
                <a:cs typeface="Arial"/>
              </a:rPr>
              <a:t>What is </a:t>
            </a:r>
            <a:r>
              <a:rPr sz="3000" b="1" u="heavy" dirty="0">
                <a:uFill>
                  <a:solidFill>
                    <a:srgbClr val="000000"/>
                  </a:solidFill>
                </a:uFill>
                <a:latin typeface="Arial"/>
                <a:cs typeface="Arial"/>
              </a:rPr>
              <a:t>a</a:t>
            </a:r>
            <a:r>
              <a:rPr sz="3000" b="1" u="heavy" spc="-20" dirty="0">
                <a:uFill>
                  <a:solidFill>
                    <a:srgbClr val="000000"/>
                  </a:solidFill>
                </a:uFill>
                <a:latin typeface="Arial"/>
                <a:cs typeface="Arial"/>
              </a:rPr>
              <a:t> </a:t>
            </a:r>
            <a:r>
              <a:rPr sz="3000" b="1" u="heavy" spc="-5" dirty="0">
                <a:uFill>
                  <a:solidFill>
                    <a:srgbClr val="000000"/>
                  </a:solidFill>
                </a:uFill>
                <a:latin typeface="Arial"/>
                <a:cs typeface="Arial"/>
              </a:rPr>
              <a:t>complement</a:t>
            </a:r>
            <a:r>
              <a:rPr sz="3000" b="1" spc="-5" dirty="0">
                <a:latin typeface="Arial"/>
                <a:cs typeface="Arial"/>
              </a:rPr>
              <a:t>?</a:t>
            </a:r>
            <a:endParaRPr sz="3000">
              <a:latin typeface="Arial"/>
              <a:cs typeface="Arial"/>
            </a:endParaRPr>
          </a:p>
          <a:p>
            <a:pPr marL="381000" indent="-342900">
              <a:lnSpc>
                <a:spcPct val="100000"/>
              </a:lnSpc>
              <a:spcBef>
                <a:spcPts val="500"/>
              </a:spcBef>
              <a:buClr>
                <a:srgbClr val="330066"/>
              </a:buClr>
              <a:buSzPct val="70000"/>
              <a:buFont typeface="Wingdings"/>
              <a:buChar char=""/>
              <a:tabLst>
                <a:tab pos="380365" algn="l"/>
                <a:tab pos="381000" algn="l"/>
              </a:tabLst>
            </a:pPr>
            <a:r>
              <a:rPr sz="3000" spc="-10" dirty="0">
                <a:latin typeface="Arial"/>
                <a:cs typeface="Arial"/>
              </a:rPr>
              <a:t>It </a:t>
            </a:r>
            <a:r>
              <a:rPr sz="3000" dirty="0">
                <a:latin typeface="Arial"/>
                <a:cs typeface="Arial"/>
              </a:rPr>
              <a:t>is </a:t>
            </a:r>
            <a:r>
              <a:rPr sz="3000" spc="-5" dirty="0">
                <a:latin typeface="Arial"/>
                <a:cs typeface="Arial"/>
              </a:rPr>
              <a:t>the opposite </a:t>
            </a:r>
            <a:r>
              <a:rPr sz="3000" dirty="0">
                <a:latin typeface="Arial"/>
                <a:cs typeface="Arial"/>
              </a:rPr>
              <a:t>of</a:t>
            </a:r>
            <a:r>
              <a:rPr sz="3000" spc="-45" dirty="0">
                <a:latin typeface="Arial"/>
                <a:cs typeface="Arial"/>
              </a:rPr>
              <a:t> </a:t>
            </a:r>
            <a:r>
              <a:rPr sz="3000" spc="-5" dirty="0">
                <a:latin typeface="Arial"/>
                <a:cs typeface="Arial"/>
              </a:rPr>
              <a:t>something.</a:t>
            </a:r>
            <a:endParaRPr sz="3000">
              <a:latin typeface="Arial"/>
              <a:cs typeface="Arial"/>
            </a:endParaRPr>
          </a:p>
          <a:p>
            <a:pPr marL="380365" marR="17780" indent="-342900">
              <a:lnSpc>
                <a:spcPts val="3350"/>
              </a:lnSpc>
              <a:spcBef>
                <a:spcPts val="810"/>
              </a:spcBef>
              <a:buClr>
                <a:srgbClr val="330066"/>
              </a:buClr>
              <a:buSzPct val="70000"/>
              <a:buFont typeface="Wingdings"/>
              <a:buChar char=""/>
              <a:tabLst>
                <a:tab pos="380365" algn="l"/>
                <a:tab pos="381000" algn="l"/>
              </a:tabLst>
            </a:pPr>
            <a:r>
              <a:rPr sz="3000" spc="-5" dirty="0">
                <a:latin typeface="Arial"/>
                <a:cs typeface="Arial"/>
              </a:rPr>
              <a:t>Because computers </a:t>
            </a:r>
            <a:r>
              <a:rPr sz="3000" dirty="0">
                <a:latin typeface="Arial"/>
                <a:cs typeface="Arial"/>
              </a:rPr>
              <a:t>do not like </a:t>
            </a:r>
            <a:r>
              <a:rPr sz="3000" spc="-10" dirty="0">
                <a:latin typeface="Arial"/>
                <a:cs typeface="Arial"/>
              </a:rPr>
              <a:t>to </a:t>
            </a:r>
            <a:r>
              <a:rPr sz="3000" spc="-5" dirty="0">
                <a:latin typeface="Arial"/>
                <a:cs typeface="Arial"/>
              </a:rPr>
              <a:t>subtract,  this method finds the complement </a:t>
            </a:r>
            <a:r>
              <a:rPr sz="3000" dirty="0">
                <a:latin typeface="Arial"/>
                <a:cs typeface="Arial"/>
              </a:rPr>
              <a:t>of a  </a:t>
            </a:r>
            <a:r>
              <a:rPr sz="3000" spc="-5" dirty="0">
                <a:latin typeface="Arial"/>
                <a:cs typeface="Arial"/>
              </a:rPr>
              <a:t>positive number </a:t>
            </a:r>
            <a:r>
              <a:rPr sz="3000" dirty="0">
                <a:latin typeface="Arial"/>
                <a:cs typeface="Arial"/>
              </a:rPr>
              <a:t>and </a:t>
            </a:r>
            <a:r>
              <a:rPr sz="3000" spc="-5" dirty="0">
                <a:latin typeface="Arial"/>
                <a:cs typeface="Arial"/>
              </a:rPr>
              <a:t>then addition </a:t>
            </a:r>
            <a:r>
              <a:rPr sz="3000" dirty="0">
                <a:latin typeface="Arial"/>
                <a:cs typeface="Arial"/>
              </a:rPr>
              <a:t>can </a:t>
            </a:r>
            <a:r>
              <a:rPr sz="3000" spc="-5" dirty="0">
                <a:latin typeface="Arial"/>
                <a:cs typeface="Arial"/>
              </a:rPr>
              <a:t>take  place.</a:t>
            </a:r>
            <a:endParaRPr sz="3000">
              <a:latin typeface="Arial"/>
              <a:cs typeface="Arial"/>
            </a:endParaRPr>
          </a:p>
        </p:txBody>
      </p:sp>
      <p:sp>
        <p:nvSpPr>
          <p:cNvPr id="4" name="object 4"/>
          <p:cNvSpPr/>
          <p:nvPr/>
        </p:nvSpPr>
        <p:spPr>
          <a:xfrm>
            <a:off x="1764029" y="5085079"/>
            <a:ext cx="0" cy="214629"/>
          </a:xfrm>
          <a:custGeom>
            <a:avLst/>
            <a:gdLst/>
            <a:ahLst/>
            <a:cxnLst/>
            <a:rect l="l" t="t" r="r" b="b"/>
            <a:pathLst>
              <a:path h="214629">
                <a:moveTo>
                  <a:pt x="0" y="0"/>
                </a:moveTo>
                <a:lnTo>
                  <a:pt x="0" y="214630"/>
                </a:lnTo>
              </a:path>
            </a:pathLst>
          </a:custGeom>
          <a:ln w="28393">
            <a:solidFill>
              <a:srgbClr val="000000"/>
            </a:solidFill>
          </a:ln>
        </p:spPr>
        <p:txBody>
          <a:bodyPr wrap="square" lIns="0" tIns="0" rIns="0" bIns="0" rtlCol="0"/>
          <a:lstStyle/>
          <a:p>
            <a:endParaRPr/>
          </a:p>
        </p:txBody>
      </p:sp>
      <p:sp>
        <p:nvSpPr>
          <p:cNvPr id="5" name="object 5"/>
          <p:cNvSpPr/>
          <p:nvPr/>
        </p:nvSpPr>
        <p:spPr>
          <a:xfrm>
            <a:off x="1764029" y="5299709"/>
            <a:ext cx="5471160" cy="0"/>
          </a:xfrm>
          <a:custGeom>
            <a:avLst/>
            <a:gdLst/>
            <a:ahLst/>
            <a:cxnLst/>
            <a:rect l="l" t="t" r="r" b="b"/>
            <a:pathLst>
              <a:path w="5471159">
                <a:moveTo>
                  <a:pt x="0" y="0"/>
                </a:moveTo>
                <a:lnTo>
                  <a:pt x="5471160" y="0"/>
                </a:lnTo>
              </a:path>
            </a:pathLst>
          </a:custGeom>
          <a:ln w="28393">
            <a:solidFill>
              <a:srgbClr val="000000"/>
            </a:solidFill>
          </a:ln>
        </p:spPr>
        <p:txBody>
          <a:bodyPr wrap="square" lIns="0" tIns="0" rIns="0" bIns="0" rtlCol="0"/>
          <a:lstStyle/>
          <a:p>
            <a:endParaRPr/>
          </a:p>
        </p:txBody>
      </p:sp>
      <p:sp>
        <p:nvSpPr>
          <p:cNvPr id="6" name="object 6"/>
          <p:cNvSpPr/>
          <p:nvPr/>
        </p:nvSpPr>
        <p:spPr>
          <a:xfrm>
            <a:off x="3205479" y="5085079"/>
            <a:ext cx="0" cy="214629"/>
          </a:xfrm>
          <a:custGeom>
            <a:avLst/>
            <a:gdLst/>
            <a:ahLst/>
            <a:cxnLst/>
            <a:rect l="l" t="t" r="r" b="b"/>
            <a:pathLst>
              <a:path h="214629">
                <a:moveTo>
                  <a:pt x="0" y="0"/>
                </a:moveTo>
                <a:lnTo>
                  <a:pt x="0" y="214630"/>
                </a:lnTo>
              </a:path>
            </a:pathLst>
          </a:custGeom>
          <a:ln w="28393">
            <a:solidFill>
              <a:srgbClr val="000000"/>
            </a:solidFill>
          </a:ln>
        </p:spPr>
        <p:txBody>
          <a:bodyPr wrap="square" lIns="0" tIns="0" rIns="0" bIns="0" rtlCol="0"/>
          <a:lstStyle/>
          <a:p>
            <a:endParaRPr/>
          </a:p>
        </p:txBody>
      </p:sp>
      <p:sp>
        <p:nvSpPr>
          <p:cNvPr id="7" name="object 7"/>
          <p:cNvSpPr/>
          <p:nvPr/>
        </p:nvSpPr>
        <p:spPr>
          <a:xfrm>
            <a:off x="4572000" y="5085079"/>
            <a:ext cx="0" cy="214629"/>
          </a:xfrm>
          <a:custGeom>
            <a:avLst/>
            <a:gdLst/>
            <a:ahLst/>
            <a:cxnLst/>
            <a:rect l="l" t="t" r="r" b="b"/>
            <a:pathLst>
              <a:path h="214629">
                <a:moveTo>
                  <a:pt x="0" y="0"/>
                </a:moveTo>
                <a:lnTo>
                  <a:pt x="0" y="214630"/>
                </a:lnTo>
              </a:path>
            </a:pathLst>
          </a:custGeom>
          <a:ln w="28393">
            <a:solidFill>
              <a:srgbClr val="000000"/>
            </a:solidFill>
          </a:ln>
        </p:spPr>
        <p:txBody>
          <a:bodyPr wrap="square" lIns="0" tIns="0" rIns="0" bIns="0" rtlCol="0"/>
          <a:lstStyle/>
          <a:p>
            <a:endParaRPr/>
          </a:p>
        </p:txBody>
      </p:sp>
      <p:sp>
        <p:nvSpPr>
          <p:cNvPr id="8" name="object 8"/>
          <p:cNvSpPr/>
          <p:nvPr/>
        </p:nvSpPr>
        <p:spPr>
          <a:xfrm>
            <a:off x="5868670" y="5085079"/>
            <a:ext cx="0" cy="214629"/>
          </a:xfrm>
          <a:custGeom>
            <a:avLst/>
            <a:gdLst/>
            <a:ahLst/>
            <a:cxnLst/>
            <a:rect l="l" t="t" r="r" b="b"/>
            <a:pathLst>
              <a:path h="214629">
                <a:moveTo>
                  <a:pt x="0" y="0"/>
                </a:moveTo>
                <a:lnTo>
                  <a:pt x="0" y="214630"/>
                </a:lnTo>
              </a:path>
            </a:pathLst>
          </a:custGeom>
          <a:ln w="28393">
            <a:solidFill>
              <a:srgbClr val="000000"/>
            </a:solidFill>
          </a:ln>
        </p:spPr>
        <p:txBody>
          <a:bodyPr wrap="square" lIns="0" tIns="0" rIns="0" bIns="0" rtlCol="0"/>
          <a:lstStyle/>
          <a:p>
            <a:endParaRPr/>
          </a:p>
        </p:txBody>
      </p:sp>
      <p:sp>
        <p:nvSpPr>
          <p:cNvPr id="9" name="object 9"/>
          <p:cNvSpPr/>
          <p:nvPr/>
        </p:nvSpPr>
        <p:spPr>
          <a:xfrm>
            <a:off x="7236459" y="5085079"/>
            <a:ext cx="0" cy="214629"/>
          </a:xfrm>
          <a:custGeom>
            <a:avLst/>
            <a:gdLst/>
            <a:ahLst/>
            <a:cxnLst/>
            <a:rect l="l" t="t" r="r" b="b"/>
            <a:pathLst>
              <a:path h="214629">
                <a:moveTo>
                  <a:pt x="0" y="0"/>
                </a:moveTo>
                <a:lnTo>
                  <a:pt x="0" y="214630"/>
                </a:lnTo>
              </a:path>
            </a:pathLst>
          </a:custGeom>
          <a:ln w="28393">
            <a:solidFill>
              <a:srgbClr val="000000"/>
            </a:solidFill>
          </a:ln>
        </p:spPr>
        <p:txBody>
          <a:bodyPr wrap="square" lIns="0" tIns="0" rIns="0" bIns="0" rtlCol="0"/>
          <a:lstStyle/>
          <a:p>
            <a:endParaRPr/>
          </a:p>
        </p:txBody>
      </p:sp>
      <p:sp>
        <p:nvSpPr>
          <p:cNvPr id="10" name="object 10"/>
          <p:cNvSpPr txBox="1"/>
          <p:nvPr/>
        </p:nvSpPr>
        <p:spPr>
          <a:xfrm>
            <a:off x="1480819" y="5549900"/>
            <a:ext cx="48196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-1</a:t>
            </a:r>
            <a:r>
              <a:rPr sz="1800" spc="-15" dirty="0">
                <a:latin typeface="Arial"/>
                <a:cs typeface="Arial"/>
              </a:rPr>
              <a:t>2</a:t>
            </a:r>
            <a:r>
              <a:rPr sz="1800" dirty="0">
                <a:latin typeface="Arial"/>
                <a:cs typeface="Arial"/>
              </a:rPr>
              <a:t>7</a:t>
            </a:r>
            <a:endParaRPr sz="1800">
              <a:latin typeface="Arial"/>
              <a:cs typeface="Arial"/>
            </a:endParaRPr>
          </a:p>
        </p:txBody>
      </p:sp>
      <p:sp>
        <p:nvSpPr>
          <p:cNvPr id="11" name="object 11"/>
          <p:cNvSpPr txBox="1"/>
          <p:nvPr/>
        </p:nvSpPr>
        <p:spPr>
          <a:xfrm>
            <a:off x="2918460" y="5549900"/>
            <a:ext cx="3562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-75</a:t>
            </a:r>
            <a:endParaRPr sz="1800">
              <a:latin typeface="Arial"/>
              <a:cs typeface="Arial"/>
            </a:endParaRPr>
          </a:p>
        </p:txBody>
      </p:sp>
      <p:sp>
        <p:nvSpPr>
          <p:cNvPr id="12" name="object 12"/>
          <p:cNvSpPr txBox="1"/>
          <p:nvPr/>
        </p:nvSpPr>
        <p:spPr>
          <a:xfrm>
            <a:off x="4495800" y="554990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0</a:t>
            </a:r>
            <a:endParaRPr sz="1800">
              <a:latin typeface="Arial"/>
              <a:cs typeface="Arial"/>
            </a:endParaRPr>
          </a:p>
        </p:txBody>
      </p:sp>
      <p:sp>
        <p:nvSpPr>
          <p:cNvPr id="13" name="object 13"/>
          <p:cNvSpPr txBox="1"/>
          <p:nvPr/>
        </p:nvSpPr>
        <p:spPr>
          <a:xfrm>
            <a:off x="5718809" y="5549900"/>
            <a:ext cx="280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75</a:t>
            </a:r>
            <a:endParaRPr sz="1800">
              <a:latin typeface="Arial"/>
              <a:cs typeface="Arial"/>
            </a:endParaRPr>
          </a:p>
        </p:txBody>
      </p:sp>
      <p:sp>
        <p:nvSpPr>
          <p:cNvPr id="14" name="object 14"/>
          <p:cNvSpPr txBox="1"/>
          <p:nvPr/>
        </p:nvSpPr>
        <p:spPr>
          <a:xfrm>
            <a:off x="7015480" y="5549900"/>
            <a:ext cx="407034"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127</a:t>
            </a:r>
            <a:endParaRPr sz="18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758190"/>
            <a:ext cx="4540885" cy="619760"/>
          </a:xfrm>
          <a:prstGeom prst="rect">
            <a:avLst/>
          </a:prstGeom>
        </p:spPr>
        <p:txBody>
          <a:bodyPr vert="horz" wrap="square" lIns="0" tIns="12700" rIns="0" bIns="0" rtlCol="0">
            <a:spAutoFit/>
          </a:bodyPr>
          <a:lstStyle/>
          <a:p>
            <a:pPr marL="12700">
              <a:lnSpc>
                <a:spcPct val="100000"/>
              </a:lnSpc>
              <a:spcBef>
                <a:spcPts val="100"/>
              </a:spcBef>
            </a:pPr>
            <a:r>
              <a:rPr dirty="0"/>
              <a:t>One’s</a:t>
            </a:r>
            <a:r>
              <a:rPr spc="-60" dirty="0"/>
              <a:t> </a:t>
            </a:r>
            <a:r>
              <a:rPr spc="-5" dirty="0"/>
              <a:t>Complement</a:t>
            </a:r>
          </a:p>
        </p:txBody>
      </p:sp>
      <p:sp>
        <p:nvSpPr>
          <p:cNvPr id="3" name="object 3"/>
          <p:cNvSpPr txBox="1"/>
          <p:nvPr/>
        </p:nvSpPr>
        <p:spPr>
          <a:xfrm>
            <a:off x="534669" y="1653540"/>
            <a:ext cx="8045450" cy="3147060"/>
          </a:xfrm>
          <a:prstGeom prst="rect">
            <a:avLst/>
          </a:prstGeom>
        </p:spPr>
        <p:txBody>
          <a:bodyPr vert="horz" wrap="square" lIns="0" tIns="76200" rIns="0" bIns="0" rtlCol="0">
            <a:spAutoFit/>
          </a:bodyPr>
          <a:lstStyle/>
          <a:p>
            <a:pPr marL="12700">
              <a:lnSpc>
                <a:spcPct val="100000"/>
              </a:lnSpc>
              <a:spcBef>
                <a:spcPts val="600"/>
              </a:spcBef>
            </a:pPr>
            <a:r>
              <a:rPr sz="3000" b="1" u="heavy" spc="-5" dirty="0">
                <a:uFill>
                  <a:solidFill>
                    <a:srgbClr val="000000"/>
                  </a:solidFill>
                </a:uFill>
                <a:latin typeface="Arial"/>
                <a:cs typeface="Arial"/>
              </a:rPr>
              <a:t>Example</a:t>
            </a:r>
            <a:endParaRPr sz="3000">
              <a:latin typeface="Arial"/>
              <a:cs typeface="Arial"/>
            </a:endParaRPr>
          </a:p>
          <a:p>
            <a:pPr marL="12700">
              <a:lnSpc>
                <a:spcPct val="100000"/>
              </a:lnSpc>
              <a:spcBef>
                <a:spcPts val="500"/>
              </a:spcBef>
            </a:pPr>
            <a:r>
              <a:rPr sz="3000" spc="-5" dirty="0">
                <a:latin typeface="Arial"/>
                <a:cs typeface="Arial"/>
              </a:rPr>
              <a:t>Find the </a:t>
            </a:r>
            <a:r>
              <a:rPr sz="3000" dirty="0">
                <a:latin typeface="Arial"/>
                <a:cs typeface="Arial"/>
              </a:rPr>
              <a:t>one’s </a:t>
            </a:r>
            <a:r>
              <a:rPr sz="3000" spc="-5" dirty="0">
                <a:latin typeface="Arial"/>
                <a:cs typeface="Arial"/>
              </a:rPr>
              <a:t>complement </a:t>
            </a:r>
            <a:r>
              <a:rPr sz="3000" dirty="0">
                <a:latin typeface="Arial"/>
                <a:cs typeface="Arial"/>
              </a:rPr>
              <a:t>of</a:t>
            </a:r>
            <a:r>
              <a:rPr sz="3000" spc="-45" dirty="0">
                <a:latin typeface="Arial"/>
                <a:cs typeface="Arial"/>
              </a:rPr>
              <a:t> </a:t>
            </a:r>
            <a:r>
              <a:rPr sz="3000" spc="-5" dirty="0">
                <a:latin typeface="Arial"/>
                <a:cs typeface="Arial"/>
              </a:rPr>
              <a:t>+100</a:t>
            </a:r>
            <a:endParaRPr sz="3000">
              <a:latin typeface="Arial"/>
              <a:cs typeface="Arial"/>
            </a:endParaRPr>
          </a:p>
          <a:p>
            <a:pPr>
              <a:lnSpc>
                <a:spcPct val="100000"/>
              </a:lnSpc>
              <a:spcBef>
                <a:spcPts val="45"/>
              </a:spcBef>
            </a:pPr>
            <a:endParaRPr sz="3950">
              <a:latin typeface="Times New Roman"/>
              <a:cs typeface="Times New Roman"/>
            </a:endParaRPr>
          </a:p>
          <a:p>
            <a:pPr marL="584200" indent="-571500">
              <a:lnSpc>
                <a:spcPct val="100000"/>
              </a:lnSpc>
              <a:buClr>
                <a:srgbClr val="330066"/>
              </a:buClr>
              <a:buSzPct val="70000"/>
              <a:buAutoNum type="arabicPeriod" startAt="4"/>
              <a:tabLst>
                <a:tab pos="583565" algn="l"/>
                <a:tab pos="584200" algn="l"/>
              </a:tabLst>
            </a:pPr>
            <a:r>
              <a:rPr sz="3000" spc="-5" dirty="0">
                <a:latin typeface="Arial"/>
                <a:cs typeface="Arial"/>
              </a:rPr>
              <a:t>Convert +100 to</a:t>
            </a:r>
            <a:r>
              <a:rPr sz="3000" spc="-25" dirty="0">
                <a:latin typeface="Arial"/>
                <a:cs typeface="Arial"/>
              </a:rPr>
              <a:t> </a:t>
            </a:r>
            <a:r>
              <a:rPr sz="3000" spc="-5" dirty="0">
                <a:latin typeface="Arial"/>
                <a:cs typeface="Arial"/>
              </a:rPr>
              <a:t>binary.</a:t>
            </a:r>
            <a:endParaRPr sz="3000">
              <a:latin typeface="Arial"/>
              <a:cs typeface="Arial"/>
            </a:endParaRPr>
          </a:p>
          <a:p>
            <a:pPr marL="584200" indent="-571500">
              <a:lnSpc>
                <a:spcPct val="100000"/>
              </a:lnSpc>
              <a:spcBef>
                <a:spcPts val="500"/>
              </a:spcBef>
              <a:buClr>
                <a:srgbClr val="330066"/>
              </a:buClr>
              <a:buSzPct val="70000"/>
              <a:buAutoNum type="arabicPeriod" startAt="4"/>
              <a:tabLst>
                <a:tab pos="583565" algn="l"/>
                <a:tab pos="584200" algn="l"/>
              </a:tabLst>
            </a:pPr>
            <a:r>
              <a:rPr sz="3000" dirty="0">
                <a:latin typeface="Arial"/>
                <a:cs typeface="Arial"/>
              </a:rPr>
              <a:t>Swap all </a:t>
            </a:r>
            <a:r>
              <a:rPr sz="3000" spc="-10" dirty="0">
                <a:latin typeface="Arial"/>
                <a:cs typeface="Arial"/>
              </a:rPr>
              <a:t>the </a:t>
            </a:r>
            <a:r>
              <a:rPr sz="3000" spc="-5" dirty="0">
                <a:latin typeface="Arial"/>
                <a:cs typeface="Arial"/>
              </a:rPr>
              <a:t>bits.</a:t>
            </a:r>
            <a:endParaRPr sz="3000">
              <a:latin typeface="Arial"/>
              <a:cs typeface="Arial"/>
            </a:endParaRPr>
          </a:p>
          <a:p>
            <a:pPr marL="584200" indent="-571500">
              <a:lnSpc>
                <a:spcPct val="100000"/>
              </a:lnSpc>
              <a:spcBef>
                <a:spcPts val="490"/>
              </a:spcBef>
              <a:buClr>
                <a:srgbClr val="330066"/>
              </a:buClr>
              <a:buSzPct val="70000"/>
              <a:buAutoNum type="arabicPeriod" startAt="4"/>
              <a:tabLst>
                <a:tab pos="583565" algn="l"/>
                <a:tab pos="584200" algn="l"/>
              </a:tabLst>
            </a:pPr>
            <a:r>
              <a:rPr sz="3000" spc="-5" dirty="0">
                <a:latin typeface="Arial"/>
                <a:cs typeface="Arial"/>
              </a:rPr>
              <a:t>Check </a:t>
            </a:r>
            <a:r>
              <a:rPr sz="3000" dirty="0">
                <a:latin typeface="Arial"/>
                <a:cs typeface="Arial"/>
              </a:rPr>
              <a:t>answer by </a:t>
            </a:r>
            <a:r>
              <a:rPr sz="3000" spc="-5" dirty="0">
                <a:latin typeface="Arial"/>
                <a:cs typeface="Arial"/>
              </a:rPr>
              <a:t>adding -127 to </a:t>
            </a:r>
            <a:r>
              <a:rPr sz="3000" dirty="0">
                <a:latin typeface="Arial"/>
                <a:cs typeface="Arial"/>
              </a:rPr>
              <a:t>your</a:t>
            </a:r>
            <a:r>
              <a:rPr sz="3000" spc="-75" dirty="0">
                <a:latin typeface="Arial"/>
                <a:cs typeface="Arial"/>
              </a:rPr>
              <a:t> </a:t>
            </a:r>
            <a:r>
              <a:rPr sz="3000" spc="-5" dirty="0">
                <a:latin typeface="Arial"/>
                <a:cs typeface="Arial"/>
              </a:rPr>
              <a:t>result.</a:t>
            </a:r>
            <a:endParaRPr sz="30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758190"/>
            <a:ext cx="4540885" cy="619760"/>
          </a:xfrm>
          <a:prstGeom prst="rect">
            <a:avLst/>
          </a:prstGeom>
        </p:spPr>
        <p:txBody>
          <a:bodyPr vert="horz" wrap="square" lIns="0" tIns="12700" rIns="0" bIns="0" rtlCol="0">
            <a:spAutoFit/>
          </a:bodyPr>
          <a:lstStyle/>
          <a:p>
            <a:pPr marL="12700">
              <a:lnSpc>
                <a:spcPct val="100000"/>
              </a:lnSpc>
              <a:spcBef>
                <a:spcPts val="100"/>
              </a:spcBef>
            </a:pPr>
            <a:r>
              <a:rPr dirty="0"/>
              <a:t>One’s</a:t>
            </a:r>
            <a:r>
              <a:rPr spc="-60" dirty="0"/>
              <a:t> </a:t>
            </a:r>
            <a:r>
              <a:rPr spc="-5" dirty="0"/>
              <a:t>Complement</a:t>
            </a:r>
          </a:p>
        </p:txBody>
      </p:sp>
      <p:sp>
        <p:nvSpPr>
          <p:cNvPr id="3" name="object 3"/>
          <p:cNvSpPr txBox="1"/>
          <p:nvPr/>
        </p:nvSpPr>
        <p:spPr>
          <a:xfrm>
            <a:off x="534669" y="1717040"/>
            <a:ext cx="1592580" cy="482600"/>
          </a:xfrm>
          <a:prstGeom prst="rect">
            <a:avLst/>
          </a:prstGeom>
        </p:spPr>
        <p:txBody>
          <a:bodyPr vert="horz" wrap="square" lIns="0" tIns="12700" rIns="0" bIns="0" rtlCol="0">
            <a:spAutoFit/>
          </a:bodyPr>
          <a:lstStyle/>
          <a:p>
            <a:pPr marL="12700">
              <a:lnSpc>
                <a:spcPct val="100000"/>
              </a:lnSpc>
              <a:spcBef>
                <a:spcPts val="100"/>
              </a:spcBef>
            </a:pPr>
            <a:r>
              <a:rPr sz="3000" b="1" u="heavy" dirty="0">
                <a:uFill>
                  <a:solidFill>
                    <a:srgbClr val="000000"/>
                  </a:solidFill>
                </a:uFill>
                <a:latin typeface="Arial"/>
                <a:cs typeface="Arial"/>
              </a:rPr>
              <a:t>Exa</a:t>
            </a:r>
            <a:r>
              <a:rPr sz="3000" b="1" u="heavy" spc="-10" dirty="0">
                <a:uFill>
                  <a:solidFill>
                    <a:srgbClr val="000000"/>
                  </a:solidFill>
                </a:uFill>
                <a:latin typeface="Arial"/>
                <a:cs typeface="Arial"/>
              </a:rPr>
              <a:t>m</a:t>
            </a:r>
            <a:r>
              <a:rPr sz="3000" b="1" u="heavy" spc="5" dirty="0">
                <a:uFill>
                  <a:solidFill>
                    <a:srgbClr val="000000"/>
                  </a:solidFill>
                </a:uFill>
                <a:latin typeface="Arial"/>
                <a:cs typeface="Arial"/>
              </a:rPr>
              <a:t>p</a:t>
            </a:r>
            <a:r>
              <a:rPr sz="3000" b="1" u="heavy" spc="-5" dirty="0">
                <a:uFill>
                  <a:solidFill>
                    <a:srgbClr val="000000"/>
                  </a:solidFill>
                </a:uFill>
                <a:latin typeface="Arial"/>
                <a:cs typeface="Arial"/>
              </a:rPr>
              <a:t>le</a:t>
            </a:r>
            <a:endParaRPr sz="3000">
              <a:latin typeface="Arial"/>
              <a:cs typeface="Arial"/>
            </a:endParaRPr>
          </a:p>
        </p:txBody>
      </p:sp>
      <p:sp>
        <p:nvSpPr>
          <p:cNvPr id="4" name="object 4"/>
          <p:cNvSpPr txBox="1"/>
          <p:nvPr/>
        </p:nvSpPr>
        <p:spPr>
          <a:xfrm>
            <a:off x="534669" y="2110739"/>
            <a:ext cx="224790" cy="977900"/>
          </a:xfrm>
          <a:prstGeom prst="rect">
            <a:avLst/>
          </a:prstGeom>
        </p:spPr>
        <p:txBody>
          <a:bodyPr vert="horz" wrap="square" lIns="0" tIns="168910" rIns="0" bIns="0" rtlCol="0">
            <a:spAutoFit/>
          </a:bodyPr>
          <a:lstStyle/>
          <a:p>
            <a:pPr marL="12700">
              <a:lnSpc>
                <a:spcPct val="100000"/>
              </a:lnSpc>
              <a:spcBef>
                <a:spcPts val="1330"/>
              </a:spcBef>
            </a:pPr>
            <a:r>
              <a:rPr sz="2100" dirty="0">
                <a:solidFill>
                  <a:srgbClr val="330066"/>
                </a:solidFill>
                <a:latin typeface="Wingdings"/>
                <a:cs typeface="Wingdings"/>
              </a:rPr>
              <a:t></a:t>
            </a:r>
            <a:endParaRPr sz="2100">
              <a:latin typeface="Wingdings"/>
              <a:cs typeface="Wingdings"/>
            </a:endParaRPr>
          </a:p>
          <a:p>
            <a:pPr marL="12700">
              <a:lnSpc>
                <a:spcPct val="100000"/>
              </a:lnSpc>
              <a:spcBef>
                <a:spcPts val="1230"/>
              </a:spcBef>
            </a:pPr>
            <a:r>
              <a:rPr sz="2100" dirty="0">
                <a:solidFill>
                  <a:srgbClr val="330066"/>
                </a:solidFill>
                <a:latin typeface="Wingdings"/>
                <a:cs typeface="Wingdings"/>
              </a:rPr>
              <a:t></a:t>
            </a:r>
            <a:endParaRPr sz="2100">
              <a:latin typeface="Wingdings"/>
              <a:cs typeface="Wingdings"/>
            </a:endParaRPr>
          </a:p>
        </p:txBody>
      </p:sp>
      <p:sp>
        <p:nvSpPr>
          <p:cNvPr id="5" name="object 5"/>
          <p:cNvSpPr txBox="1"/>
          <p:nvPr/>
        </p:nvSpPr>
        <p:spPr>
          <a:xfrm>
            <a:off x="1080769" y="2193290"/>
            <a:ext cx="3126740" cy="1433830"/>
          </a:xfrm>
          <a:prstGeom prst="rect">
            <a:avLst/>
          </a:prstGeom>
        </p:spPr>
        <p:txBody>
          <a:bodyPr vert="horz" wrap="square" lIns="0" tIns="12700" rIns="0" bIns="0" rtlCol="0">
            <a:spAutoFit/>
          </a:bodyPr>
          <a:lstStyle/>
          <a:p>
            <a:pPr marL="38100">
              <a:lnSpc>
                <a:spcPct val="100000"/>
              </a:lnSpc>
              <a:spcBef>
                <a:spcPts val="100"/>
              </a:spcBef>
            </a:pPr>
            <a:r>
              <a:rPr sz="3000" spc="-5" dirty="0">
                <a:latin typeface="Arial"/>
                <a:cs typeface="Arial"/>
              </a:rPr>
              <a:t>+</a:t>
            </a:r>
            <a:r>
              <a:rPr sz="3000" dirty="0">
                <a:latin typeface="Arial"/>
                <a:cs typeface="Arial"/>
              </a:rPr>
              <a:t>100</a:t>
            </a:r>
            <a:r>
              <a:rPr sz="3000" spc="-15" dirty="0">
                <a:latin typeface="Arial"/>
                <a:cs typeface="Arial"/>
              </a:rPr>
              <a:t> </a:t>
            </a:r>
            <a:r>
              <a:rPr sz="3000" dirty="0">
                <a:latin typeface="Arial"/>
                <a:cs typeface="Arial"/>
              </a:rPr>
              <a:t>=</a:t>
            </a:r>
            <a:r>
              <a:rPr sz="3000" spc="-10" dirty="0">
                <a:latin typeface="Arial"/>
                <a:cs typeface="Arial"/>
              </a:rPr>
              <a:t> </a:t>
            </a:r>
            <a:r>
              <a:rPr sz="3000" dirty="0">
                <a:latin typeface="Arial"/>
                <a:cs typeface="Arial"/>
              </a:rPr>
              <a:t>011</a:t>
            </a:r>
            <a:r>
              <a:rPr sz="3000" spc="-10" dirty="0">
                <a:latin typeface="Arial"/>
                <a:cs typeface="Arial"/>
              </a:rPr>
              <a:t>0</a:t>
            </a:r>
            <a:r>
              <a:rPr sz="3000" dirty="0">
                <a:latin typeface="Arial"/>
                <a:cs typeface="Arial"/>
              </a:rPr>
              <a:t>010</a:t>
            </a:r>
            <a:r>
              <a:rPr sz="3000" spc="-10" dirty="0">
                <a:latin typeface="Arial"/>
                <a:cs typeface="Arial"/>
              </a:rPr>
              <a:t>0</a:t>
            </a:r>
            <a:r>
              <a:rPr sz="1350" spc="22" baseline="-24691" dirty="0">
                <a:latin typeface="Arial"/>
                <a:cs typeface="Arial"/>
              </a:rPr>
              <a:t>2</a:t>
            </a:r>
            <a:endParaRPr sz="1350" baseline="-24691">
              <a:latin typeface="Arial"/>
              <a:cs typeface="Arial"/>
            </a:endParaRPr>
          </a:p>
          <a:p>
            <a:pPr marL="38100">
              <a:lnSpc>
                <a:spcPct val="100000"/>
              </a:lnSpc>
              <a:spcBef>
                <a:spcPts val="150"/>
              </a:spcBef>
            </a:pPr>
            <a:r>
              <a:rPr sz="3000" spc="-10" dirty="0">
                <a:latin typeface="Arial"/>
                <a:cs typeface="Arial"/>
              </a:rPr>
              <a:t>0</a:t>
            </a:r>
            <a:r>
              <a:rPr sz="3000" dirty="0">
                <a:latin typeface="Arial"/>
                <a:cs typeface="Arial"/>
              </a:rPr>
              <a:t>11001</a:t>
            </a:r>
            <a:r>
              <a:rPr sz="3000" spc="-10" dirty="0">
                <a:latin typeface="Arial"/>
                <a:cs typeface="Arial"/>
              </a:rPr>
              <a:t>0</a:t>
            </a:r>
            <a:r>
              <a:rPr sz="3000" spc="-5" dirty="0">
                <a:latin typeface="Arial"/>
                <a:cs typeface="Arial"/>
              </a:rPr>
              <a:t>0</a:t>
            </a:r>
            <a:r>
              <a:rPr sz="1350" spc="22" baseline="-24691" dirty="0">
                <a:latin typeface="Arial"/>
                <a:cs typeface="Arial"/>
              </a:rPr>
              <a:t>2</a:t>
            </a:r>
            <a:endParaRPr sz="1350" baseline="-24691">
              <a:latin typeface="Arial"/>
              <a:cs typeface="Arial"/>
            </a:endParaRPr>
          </a:p>
          <a:p>
            <a:pPr marL="38100">
              <a:lnSpc>
                <a:spcPct val="100000"/>
              </a:lnSpc>
              <a:spcBef>
                <a:spcPts val="140"/>
              </a:spcBef>
            </a:pPr>
            <a:r>
              <a:rPr sz="3000" spc="-10" dirty="0">
                <a:latin typeface="Arial"/>
                <a:cs typeface="Arial"/>
              </a:rPr>
              <a:t>1</a:t>
            </a:r>
            <a:r>
              <a:rPr sz="3000" dirty="0">
                <a:latin typeface="Arial"/>
                <a:cs typeface="Arial"/>
              </a:rPr>
              <a:t>00110</a:t>
            </a:r>
            <a:r>
              <a:rPr sz="3000" spc="-10" dirty="0">
                <a:latin typeface="Arial"/>
                <a:cs typeface="Arial"/>
              </a:rPr>
              <a:t>1</a:t>
            </a:r>
            <a:r>
              <a:rPr sz="3000" spc="-5" dirty="0">
                <a:latin typeface="Arial"/>
                <a:cs typeface="Arial"/>
              </a:rPr>
              <a:t>1</a:t>
            </a:r>
            <a:r>
              <a:rPr sz="1350" spc="22" baseline="-24691" dirty="0">
                <a:latin typeface="Arial"/>
                <a:cs typeface="Arial"/>
              </a:rPr>
              <a:t>2</a:t>
            </a:r>
            <a:endParaRPr sz="1350" baseline="-24691">
              <a:latin typeface="Arial"/>
              <a:cs typeface="Arial"/>
            </a:endParaRPr>
          </a:p>
        </p:txBody>
      </p:sp>
      <p:sp>
        <p:nvSpPr>
          <p:cNvPr id="6" name="object 6"/>
          <p:cNvSpPr txBox="1"/>
          <p:nvPr/>
        </p:nvSpPr>
        <p:spPr>
          <a:xfrm>
            <a:off x="534669" y="3538220"/>
            <a:ext cx="224790" cy="977900"/>
          </a:xfrm>
          <a:prstGeom prst="rect">
            <a:avLst/>
          </a:prstGeom>
        </p:spPr>
        <p:txBody>
          <a:bodyPr vert="horz" wrap="square" lIns="0" tIns="168910" rIns="0" bIns="0" rtlCol="0">
            <a:spAutoFit/>
          </a:bodyPr>
          <a:lstStyle/>
          <a:p>
            <a:pPr marL="12700">
              <a:lnSpc>
                <a:spcPct val="100000"/>
              </a:lnSpc>
              <a:spcBef>
                <a:spcPts val="1330"/>
              </a:spcBef>
            </a:pPr>
            <a:r>
              <a:rPr sz="2100" dirty="0">
                <a:solidFill>
                  <a:srgbClr val="330066"/>
                </a:solidFill>
                <a:latin typeface="Wingdings"/>
                <a:cs typeface="Wingdings"/>
              </a:rPr>
              <a:t></a:t>
            </a:r>
            <a:endParaRPr sz="2100">
              <a:latin typeface="Wingdings"/>
              <a:cs typeface="Wingdings"/>
            </a:endParaRPr>
          </a:p>
          <a:p>
            <a:pPr marL="12700">
              <a:lnSpc>
                <a:spcPct val="100000"/>
              </a:lnSpc>
              <a:spcBef>
                <a:spcPts val="1230"/>
              </a:spcBef>
            </a:pPr>
            <a:r>
              <a:rPr sz="2100" dirty="0">
                <a:solidFill>
                  <a:srgbClr val="330066"/>
                </a:solidFill>
                <a:latin typeface="Wingdings"/>
                <a:cs typeface="Wingdings"/>
              </a:rPr>
              <a:t></a:t>
            </a:r>
            <a:endParaRPr sz="2100">
              <a:latin typeface="Wingdings"/>
              <a:cs typeface="Wingdings"/>
            </a:endParaRPr>
          </a:p>
        </p:txBody>
      </p:sp>
      <p:sp>
        <p:nvSpPr>
          <p:cNvPr id="7" name="object 7"/>
          <p:cNvSpPr txBox="1"/>
          <p:nvPr/>
        </p:nvSpPr>
        <p:spPr>
          <a:xfrm>
            <a:off x="1068069" y="3620770"/>
            <a:ext cx="3181350" cy="958850"/>
          </a:xfrm>
          <a:prstGeom prst="rect">
            <a:avLst/>
          </a:prstGeom>
        </p:spPr>
        <p:txBody>
          <a:bodyPr vert="horz" wrap="square" lIns="0" tIns="12700" rIns="0" bIns="0" rtlCol="0">
            <a:spAutoFit/>
          </a:bodyPr>
          <a:lstStyle/>
          <a:p>
            <a:pPr marL="50800">
              <a:lnSpc>
                <a:spcPct val="100000"/>
              </a:lnSpc>
              <a:spcBef>
                <a:spcPts val="100"/>
              </a:spcBef>
            </a:pPr>
            <a:r>
              <a:rPr sz="3000" spc="-10" dirty="0">
                <a:latin typeface="Arial"/>
                <a:cs typeface="Arial"/>
              </a:rPr>
              <a:t>1</a:t>
            </a:r>
            <a:r>
              <a:rPr sz="3000" dirty="0">
                <a:latin typeface="Arial"/>
                <a:cs typeface="Arial"/>
              </a:rPr>
              <a:t>00110</a:t>
            </a:r>
            <a:r>
              <a:rPr sz="3000" spc="-10" dirty="0">
                <a:latin typeface="Arial"/>
                <a:cs typeface="Arial"/>
              </a:rPr>
              <a:t>1</a:t>
            </a:r>
            <a:r>
              <a:rPr sz="3000" spc="-5" dirty="0">
                <a:latin typeface="Arial"/>
                <a:cs typeface="Arial"/>
              </a:rPr>
              <a:t>1</a:t>
            </a:r>
            <a:r>
              <a:rPr sz="1350" spc="22" baseline="-24691" dirty="0">
                <a:latin typeface="Arial"/>
                <a:cs typeface="Arial"/>
              </a:rPr>
              <a:t>2</a:t>
            </a:r>
            <a:r>
              <a:rPr sz="1350" baseline="-24691" dirty="0">
                <a:latin typeface="Arial"/>
                <a:cs typeface="Arial"/>
              </a:rPr>
              <a:t>  </a:t>
            </a:r>
            <a:r>
              <a:rPr sz="1350" spc="104" baseline="-24691" dirty="0">
                <a:latin typeface="Arial"/>
                <a:cs typeface="Arial"/>
              </a:rPr>
              <a:t> </a:t>
            </a:r>
            <a:r>
              <a:rPr sz="3000" dirty="0">
                <a:latin typeface="Arial"/>
                <a:cs typeface="Arial"/>
              </a:rPr>
              <a:t>=</a:t>
            </a:r>
            <a:r>
              <a:rPr sz="3000" spc="-10" dirty="0">
                <a:latin typeface="Arial"/>
                <a:cs typeface="Arial"/>
              </a:rPr>
              <a:t> </a:t>
            </a:r>
            <a:r>
              <a:rPr sz="3000" dirty="0">
                <a:latin typeface="Arial"/>
                <a:cs typeface="Arial"/>
              </a:rPr>
              <a:t>-27</a:t>
            </a:r>
            <a:r>
              <a:rPr sz="1350" spc="7" baseline="-24691" dirty="0">
                <a:latin typeface="Arial"/>
                <a:cs typeface="Arial"/>
              </a:rPr>
              <a:t>1</a:t>
            </a:r>
            <a:r>
              <a:rPr sz="1350" spc="22" baseline="-24691" dirty="0">
                <a:latin typeface="Arial"/>
                <a:cs typeface="Arial"/>
              </a:rPr>
              <a:t>0</a:t>
            </a:r>
            <a:endParaRPr sz="1350" baseline="-24691">
              <a:latin typeface="Arial"/>
              <a:cs typeface="Arial"/>
            </a:endParaRPr>
          </a:p>
          <a:p>
            <a:pPr marL="50800">
              <a:lnSpc>
                <a:spcPct val="100000"/>
              </a:lnSpc>
              <a:spcBef>
                <a:spcPts val="150"/>
              </a:spcBef>
            </a:pPr>
            <a:r>
              <a:rPr sz="3000" spc="-10" dirty="0">
                <a:latin typeface="Arial"/>
                <a:cs typeface="Arial"/>
              </a:rPr>
              <a:t>1</a:t>
            </a:r>
            <a:r>
              <a:rPr sz="3000" dirty="0">
                <a:latin typeface="Arial"/>
                <a:cs typeface="Arial"/>
              </a:rPr>
              <a:t>27</a:t>
            </a:r>
            <a:r>
              <a:rPr sz="1350" spc="22" baseline="-24691" dirty="0">
                <a:latin typeface="Arial"/>
                <a:cs typeface="Arial"/>
              </a:rPr>
              <a:t>10</a:t>
            </a:r>
            <a:r>
              <a:rPr sz="1350" baseline="-24691" dirty="0">
                <a:latin typeface="Arial"/>
                <a:cs typeface="Arial"/>
              </a:rPr>
              <a:t>  </a:t>
            </a:r>
            <a:r>
              <a:rPr sz="1350" spc="104" baseline="-24691" dirty="0">
                <a:latin typeface="Arial"/>
                <a:cs typeface="Arial"/>
              </a:rPr>
              <a:t> </a:t>
            </a:r>
            <a:r>
              <a:rPr sz="3000" dirty="0">
                <a:latin typeface="Arial"/>
                <a:cs typeface="Arial"/>
              </a:rPr>
              <a:t>+</a:t>
            </a:r>
            <a:r>
              <a:rPr sz="3000" spc="-10" dirty="0">
                <a:latin typeface="Arial"/>
                <a:cs typeface="Arial"/>
              </a:rPr>
              <a:t> </a:t>
            </a:r>
            <a:r>
              <a:rPr sz="3000" dirty="0">
                <a:latin typeface="Arial"/>
                <a:cs typeface="Arial"/>
              </a:rPr>
              <a:t>-</a:t>
            </a:r>
            <a:r>
              <a:rPr sz="3000" spc="-10" dirty="0">
                <a:latin typeface="Arial"/>
                <a:cs typeface="Arial"/>
              </a:rPr>
              <a:t>2</a:t>
            </a:r>
            <a:r>
              <a:rPr sz="3000" spc="5" dirty="0">
                <a:latin typeface="Arial"/>
                <a:cs typeface="Arial"/>
              </a:rPr>
              <a:t>7</a:t>
            </a:r>
            <a:r>
              <a:rPr sz="1350" spc="22" baseline="-24691" dirty="0">
                <a:latin typeface="Arial"/>
                <a:cs typeface="Arial"/>
              </a:rPr>
              <a:t>10</a:t>
            </a:r>
            <a:r>
              <a:rPr sz="1350" baseline="-24691" dirty="0">
                <a:latin typeface="Arial"/>
                <a:cs typeface="Arial"/>
              </a:rPr>
              <a:t>  </a:t>
            </a:r>
            <a:r>
              <a:rPr sz="1350" spc="104" baseline="-24691" dirty="0">
                <a:latin typeface="Arial"/>
                <a:cs typeface="Arial"/>
              </a:rPr>
              <a:t> </a:t>
            </a:r>
            <a:r>
              <a:rPr sz="3000" dirty="0">
                <a:latin typeface="Arial"/>
                <a:cs typeface="Arial"/>
              </a:rPr>
              <a:t>=</a:t>
            </a:r>
            <a:r>
              <a:rPr sz="3000" spc="-10" dirty="0">
                <a:latin typeface="Arial"/>
                <a:cs typeface="Arial"/>
              </a:rPr>
              <a:t> </a:t>
            </a:r>
            <a:r>
              <a:rPr sz="3000" dirty="0">
                <a:latin typeface="Arial"/>
                <a:cs typeface="Arial"/>
              </a:rPr>
              <a:t>100</a:t>
            </a:r>
            <a:r>
              <a:rPr sz="1350" spc="7" baseline="-24691" dirty="0">
                <a:latin typeface="Arial"/>
                <a:cs typeface="Arial"/>
              </a:rPr>
              <a:t>1</a:t>
            </a:r>
            <a:r>
              <a:rPr sz="1350" spc="22" baseline="-24691" dirty="0">
                <a:latin typeface="Arial"/>
                <a:cs typeface="Arial"/>
              </a:rPr>
              <a:t>0</a:t>
            </a:r>
            <a:endParaRPr sz="1350" baseline="-24691">
              <a:latin typeface="Arial"/>
              <a:cs typeface="Arial"/>
            </a:endParaRPr>
          </a:p>
        </p:txBody>
      </p:sp>
      <p:sp>
        <p:nvSpPr>
          <p:cNvPr id="8" name="object 8"/>
          <p:cNvSpPr/>
          <p:nvPr/>
        </p:nvSpPr>
        <p:spPr>
          <a:xfrm>
            <a:off x="971550" y="3357879"/>
            <a:ext cx="2087880" cy="0"/>
          </a:xfrm>
          <a:custGeom>
            <a:avLst/>
            <a:gdLst/>
            <a:ahLst/>
            <a:cxnLst/>
            <a:rect l="l" t="t" r="r" b="b"/>
            <a:pathLst>
              <a:path w="2087880">
                <a:moveTo>
                  <a:pt x="0" y="0"/>
                </a:moveTo>
                <a:lnTo>
                  <a:pt x="2087880" y="0"/>
                </a:lnTo>
              </a:path>
            </a:pathLst>
          </a:custGeom>
          <a:ln w="28393">
            <a:solidFill>
              <a:srgbClr val="000000"/>
            </a:solidFill>
          </a:ln>
        </p:spPr>
        <p:txBody>
          <a:bodyPr wrap="square" lIns="0" tIns="0" rIns="0" bIns="0" rtlCol="0"/>
          <a:lstStyle/>
          <a:p>
            <a:endParaRPr/>
          </a:p>
        </p:txBody>
      </p:sp>
      <p:sp>
        <p:nvSpPr>
          <p:cNvPr id="9" name="object 9"/>
          <p:cNvSpPr/>
          <p:nvPr/>
        </p:nvSpPr>
        <p:spPr>
          <a:xfrm>
            <a:off x="5219700" y="2204720"/>
            <a:ext cx="3239770" cy="3094990"/>
          </a:xfrm>
          <a:custGeom>
            <a:avLst/>
            <a:gdLst/>
            <a:ahLst/>
            <a:cxnLst/>
            <a:rect l="l" t="t" r="r" b="b"/>
            <a:pathLst>
              <a:path w="3239770" h="3094990">
                <a:moveTo>
                  <a:pt x="1620520" y="3094990"/>
                </a:moveTo>
                <a:lnTo>
                  <a:pt x="1570956" y="3094281"/>
                </a:lnTo>
                <a:lnTo>
                  <a:pt x="1521765" y="3092168"/>
                </a:lnTo>
                <a:lnTo>
                  <a:pt x="1472965" y="3088672"/>
                </a:lnTo>
                <a:lnTo>
                  <a:pt x="1424580" y="3083811"/>
                </a:lnTo>
                <a:lnTo>
                  <a:pt x="1376629" y="3077608"/>
                </a:lnTo>
                <a:lnTo>
                  <a:pt x="1329134" y="3070081"/>
                </a:lnTo>
                <a:lnTo>
                  <a:pt x="1282116" y="3061251"/>
                </a:lnTo>
                <a:lnTo>
                  <a:pt x="1235596" y="3051138"/>
                </a:lnTo>
                <a:lnTo>
                  <a:pt x="1189596" y="3039762"/>
                </a:lnTo>
                <a:lnTo>
                  <a:pt x="1144136" y="3027144"/>
                </a:lnTo>
                <a:lnTo>
                  <a:pt x="1099237" y="3013303"/>
                </a:lnTo>
                <a:lnTo>
                  <a:pt x="1054922" y="2998260"/>
                </a:lnTo>
                <a:lnTo>
                  <a:pt x="1011210" y="2982036"/>
                </a:lnTo>
                <a:lnTo>
                  <a:pt x="968124" y="2964649"/>
                </a:lnTo>
                <a:lnTo>
                  <a:pt x="925683" y="2946121"/>
                </a:lnTo>
                <a:lnTo>
                  <a:pt x="883910" y="2926471"/>
                </a:lnTo>
                <a:lnTo>
                  <a:pt x="842826" y="2905720"/>
                </a:lnTo>
                <a:lnTo>
                  <a:pt x="802451" y="2883887"/>
                </a:lnTo>
                <a:lnTo>
                  <a:pt x="762807" y="2860994"/>
                </a:lnTo>
                <a:lnTo>
                  <a:pt x="723916" y="2837060"/>
                </a:lnTo>
                <a:lnTo>
                  <a:pt x="685797" y="2812105"/>
                </a:lnTo>
                <a:lnTo>
                  <a:pt x="648472" y="2786151"/>
                </a:lnTo>
                <a:lnTo>
                  <a:pt x="611963" y="2759215"/>
                </a:lnTo>
                <a:lnTo>
                  <a:pt x="576290" y="2731320"/>
                </a:lnTo>
                <a:lnTo>
                  <a:pt x="541475" y="2702485"/>
                </a:lnTo>
                <a:lnTo>
                  <a:pt x="507539" y="2672730"/>
                </a:lnTo>
                <a:lnTo>
                  <a:pt x="474503" y="2642076"/>
                </a:lnTo>
                <a:lnTo>
                  <a:pt x="442388" y="2610542"/>
                </a:lnTo>
                <a:lnTo>
                  <a:pt x="411216" y="2578149"/>
                </a:lnTo>
                <a:lnTo>
                  <a:pt x="381006" y="2544917"/>
                </a:lnTo>
                <a:lnTo>
                  <a:pt x="351782" y="2510867"/>
                </a:lnTo>
                <a:lnTo>
                  <a:pt x="323563" y="2476018"/>
                </a:lnTo>
                <a:lnTo>
                  <a:pt x="296371" y="2440390"/>
                </a:lnTo>
                <a:lnTo>
                  <a:pt x="270227" y="2404004"/>
                </a:lnTo>
                <a:lnTo>
                  <a:pt x="245152" y="2366880"/>
                </a:lnTo>
                <a:lnTo>
                  <a:pt x="221168" y="2329038"/>
                </a:lnTo>
                <a:lnTo>
                  <a:pt x="198295" y="2290499"/>
                </a:lnTo>
                <a:lnTo>
                  <a:pt x="176554" y="2251282"/>
                </a:lnTo>
                <a:lnTo>
                  <a:pt x="155968" y="2211407"/>
                </a:lnTo>
                <a:lnTo>
                  <a:pt x="136556" y="2170896"/>
                </a:lnTo>
                <a:lnTo>
                  <a:pt x="118340" y="2129767"/>
                </a:lnTo>
                <a:lnTo>
                  <a:pt x="101342" y="2088042"/>
                </a:lnTo>
                <a:lnTo>
                  <a:pt x="85582" y="2045739"/>
                </a:lnTo>
                <a:lnTo>
                  <a:pt x="71081" y="2002881"/>
                </a:lnTo>
                <a:lnTo>
                  <a:pt x="57861" y="1959486"/>
                </a:lnTo>
                <a:lnTo>
                  <a:pt x="45943" y="1915575"/>
                </a:lnTo>
                <a:lnTo>
                  <a:pt x="35348" y="1871168"/>
                </a:lnTo>
                <a:lnTo>
                  <a:pt x="26096" y="1826286"/>
                </a:lnTo>
                <a:lnTo>
                  <a:pt x="18210" y="1780947"/>
                </a:lnTo>
                <a:lnTo>
                  <a:pt x="11711" y="1735174"/>
                </a:lnTo>
                <a:lnTo>
                  <a:pt x="6619" y="1688985"/>
                </a:lnTo>
                <a:lnTo>
                  <a:pt x="2956" y="1642401"/>
                </a:lnTo>
                <a:lnTo>
                  <a:pt x="742" y="1595443"/>
                </a:lnTo>
                <a:lnTo>
                  <a:pt x="0" y="1548129"/>
                </a:lnTo>
                <a:lnTo>
                  <a:pt x="742" y="1500815"/>
                </a:lnTo>
                <a:lnTo>
                  <a:pt x="2956" y="1453853"/>
                </a:lnTo>
                <a:lnTo>
                  <a:pt x="6619" y="1407263"/>
                </a:lnTo>
                <a:lnTo>
                  <a:pt x="11711" y="1361065"/>
                </a:lnTo>
                <a:lnTo>
                  <a:pt x="18210" y="1315281"/>
                </a:lnTo>
                <a:lnTo>
                  <a:pt x="26096" y="1269930"/>
                </a:lnTo>
                <a:lnTo>
                  <a:pt x="35348" y="1225032"/>
                </a:lnTo>
                <a:lnTo>
                  <a:pt x="45943" y="1180609"/>
                </a:lnTo>
                <a:lnTo>
                  <a:pt x="57861" y="1136679"/>
                </a:lnTo>
                <a:lnTo>
                  <a:pt x="71081" y="1093264"/>
                </a:lnTo>
                <a:lnTo>
                  <a:pt x="85582" y="1050383"/>
                </a:lnTo>
                <a:lnTo>
                  <a:pt x="101342" y="1008057"/>
                </a:lnTo>
                <a:lnTo>
                  <a:pt x="118340" y="966307"/>
                </a:lnTo>
                <a:lnTo>
                  <a:pt x="136556" y="925152"/>
                </a:lnTo>
                <a:lnTo>
                  <a:pt x="155968" y="884612"/>
                </a:lnTo>
                <a:lnTo>
                  <a:pt x="176554" y="844709"/>
                </a:lnTo>
                <a:lnTo>
                  <a:pt x="198295" y="805462"/>
                </a:lnTo>
                <a:lnTo>
                  <a:pt x="221168" y="766891"/>
                </a:lnTo>
                <a:lnTo>
                  <a:pt x="245152" y="729018"/>
                </a:lnTo>
                <a:lnTo>
                  <a:pt x="270227" y="691861"/>
                </a:lnTo>
                <a:lnTo>
                  <a:pt x="296371" y="655442"/>
                </a:lnTo>
                <a:lnTo>
                  <a:pt x="323563" y="619781"/>
                </a:lnTo>
                <a:lnTo>
                  <a:pt x="351782" y="584897"/>
                </a:lnTo>
                <a:lnTo>
                  <a:pt x="381006" y="550812"/>
                </a:lnTo>
                <a:lnTo>
                  <a:pt x="411216" y="517545"/>
                </a:lnTo>
                <a:lnTo>
                  <a:pt x="442388" y="485117"/>
                </a:lnTo>
                <a:lnTo>
                  <a:pt x="474503" y="453548"/>
                </a:lnTo>
                <a:lnTo>
                  <a:pt x="507539" y="422859"/>
                </a:lnTo>
                <a:lnTo>
                  <a:pt x="541475" y="393069"/>
                </a:lnTo>
                <a:lnTo>
                  <a:pt x="576290" y="364199"/>
                </a:lnTo>
                <a:lnTo>
                  <a:pt x="611963" y="336269"/>
                </a:lnTo>
                <a:lnTo>
                  <a:pt x="648472" y="309299"/>
                </a:lnTo>
                <a:lnTo>
                  <a:pt x="685797" y="283310"/>
                </a:lnTo>
                <a:lnTo>
                  <a:pt x="723916" y="258323"/>
                </a:lnTo>
                <a:lnTo>
                  <a:pt x="762807" y="234356"/>
                </a:lnTo>
                <a:lnTo>
                  <a:pt x="802451" y="211431"/>
                </a:lnTo>
                <a:lnTo>
                  <a:pt x="842826" y="189568"/>
                </a:lnTo>
                <a:lnTo>
                  <a:pt x="883910" y="168787"/>
                </a:lnTo>
                <a:lnTo>
                  <a:pt x="925683" y="149108"/>
                </a:lnTo>
                <a:lnTo>
                  <a:pt x="968124" y="130552"/>
                </a:lnTo>
                <a:lnTo>
                  <a:pt x="1011210" y="113139"/>
                </a:lnTo>
                <a:lnTo>
                  <a:pt x="1054922" y="96889"/>
                </a:lnTo>
                <a:lnTo>
                  <a:pt x="1099237" y="81822"/>
                </a:lnTo>
                <a:lnTo>
                  <a:pt x="1144136" y="67960"/>
                </a:lnTo>
                <a:lnTo>
                  <a:pt x="1189596" y="55321"/>
                </a:lnTo>
                <a:lnTo>
                  <a:pt x="1235596" y="43927"/>
                </a:lnTo>
                <a:lnTo>
                  <a:pt x="1282116" y="33797"/>
                </a:lnTo>
                <a:lnTo>
                  <a:pt x="1329134" y="24952"/>
                </a:lnTo>
                <a:lnTo>
                  <a:pt x="1376629" y="17412"/>
                </a:lnTo>
                <a:lnTo>
                  <a:pt x="1424580" y="11198"/>
                </a:lnTo>
                <a:lnTo>
                  <a:pt x="1472965" y="6329"/>
                </a:lnTo>
                <a:lnTo>
                  <a:pt x="1521765" y="2826"/>
                </a:lnTo>
                <a:lnTo>
                  <a:pt x="1570956" y="710"/>
                </a:lnTo>
                <a:lnTo>
                  <a:pt x="1620520" y="0"/>
                </a:lnTo>
                <a:lnTo>
                  <a:pt x="1670013" y="710"/>
                </a:lnTo>
                <a:lnTo>
                  <a:pt x="1719138" y="2826"/>
                </a:lnTo>
                <a:lnTo>
                  <a:pt x="1767873" y="6329"/>
                </a:lnTo>
                <a:lnTo>
                  <a:pt x="1816197" y="11198"/>
                </a:lnTo>
                <a:lnTo>
                  <a:pt x="1864089" y="17412"/>
                </a:lnTo>
                <a:lnTo>
                  <a:pt x="1911527" y="24952"/>
                </a:lnTo>
                <a:lnTo>
                  <a:pt x="1958491" y="33797"/>
                </a:lnTo>
                <a:lnTo>
                  <a:pt x="2004958" y="43927"/>
                </a:lnTo>
                <a:lnTo>
                  <a:pt x="2050908" y="55321"/>
                </a:lnTo>
                <a:lnTo>
                  <a:pt x="2096320" y="67960"/>
                </a:lnTo>
                <a:lnTo>
                  <a:pt x="2141173" y="81822"/>
                </a:lnTo>
                <a:lnTo>
                  <a:pt x="2185445" y="96889"/>
                </a:lnTo>
                <a:lnTo>
                  <a:pt x="2229115" y="113139"/>
                </a:lnTo>
                <a:lnTo>
                  <a:pt x="2272162" y="130552"/>
                </a:lnTo>
                <a:lnTo>
                  <a:pt x="2314564" y="149108"/>
                </a:lnTo>
                <a:lnTo>
                  <a:pt x="2356301" y="168787"/>
                </a:lnTo>
                <a:lnTo>
                  <a:pt x="2397351" y="189568"/>
                </a:lnTo>
                <a:lnTo>
                  <a:pt x="2437694" y="211431"/>
                </a:lnTo>
                <a:lnTo>
                  <a:pt x="2477307" y="234356"/>
                </a:lnTo>
                <a:lnTo>
                  <a:pt x="2516170" y="258323"/>
                </a:lnTo>
                <a:lnTo>
                  <a:pt x="2554262" y="283310"/>
                </a:lnTo>
                <a:lnTo>
                  <a:pt x="2591561" y="309299"/>
                </a:lnTo>
                <a:lnTo>
                  <a:pt x="2628046" y="336269"/>
                </a:lnTo>
                <a:lnTo>
                  <a:pt x="2663696" y="364199"/>
                </a:lnTo>
                <a:lnTo>
                  <a:pt x="2698490" y="393069"/>
                </a:lnTo>
                <a:lnTo>
                  <a:pt x="2732407" y="422859"/>
                </a:lnTo>
                <a:lnTo>
                  <a:pt x="2765424" y="453548"/>
                </a:lnTo>
                <a:lnTo>
                  <a:pt x="2797522" y="485117"/>
                </a:lnTo>
                <a:lnTo>
                  <a:pt x="2828679" y="517545"/>
                </a:lnTo>
                <a:lnTo>
                  <a:pt x="2858874" y="550812"/>
                </a:lnTo>
                <a:lnTo>
                  <a:pt x="2888085" y="584897"/>
                </a:lnTo>
                <a:lnTo>
                  <a:pt x="2916292" y="619781"/>
                </a:lnTo>
                <a:lnTo>
                  <a:pt x="2943473" y="655442"/>
                </a:lnTo>
                <a:lnTo>
                  <a:pt x="2969607" y="691861"/>
                </a:lnTo>
                <a:lnTo>
                  <a:pt x="2994672" y="729018"/>
                </a:lnTo>
                <a:lnTo>
                  <a:pt x="3018648" y="766891"/>
                </a:lnTo>
                <a:lnTo>
                  <a:pt x="3041514" y="805462"/>
                </a:lnTo>
                <a:lnTo>
                  <a:pt x="3063248" y="844709"/>
                </a:lnTo>
                <a:lnTo>
                  <a:pt x="3083829" y="884612"/>
                </a:lnTo>
                <a:lnTo>
                  <a:pt x="3103235" y="925152"/>
                </a:lnTo>
                <a:lnTo>
                  <a:pt x="3121447" y="966307"/>
                </a:lnTo>
                <a:lnTo>
                  <a:pt x="3138441" y="1008057"/>
                </a:lnTo>
                <a:lnTo>
                  <a:pt x="3154198" y="1050383"/>
                </a:lnTo>
                <a:lnTo>
                  <a:pt x="3168696" y="1093264"/>
                </a:lnTo>
                <a:lnTo>
                  <a:pt x="3181914" y="1136679"/>
                </a:lnTo>
                <a:lnTo>
                  <a:pt x="3193830" y="1180609"/>
                </a:lnTo>
                <a:lnTo>
                  <a:pt x="3204424" y="1225032"/>
                </a:lnTo>
                <a:lnTo>
                  <a:pt x="3213674" y="1269930"/>
                </a:lnTo>
                <a:lnTo>
                  <a:pt x="3221560" y="1315281"/>
                </a:lnTo>
                <a:lnTo>
                  <a:pt x="3228059" y="1361065"/>
                </a:lnTo>
                <a:lnTo>
                  <a:pt x="3233150" y="1407263"/>
                </a:lnTo>
                <a:lnTo>
                  <a:pt x="3236814" y="1453853"/>
                </a:lnTo>
                <a:lnTo>
                  <a:pt x="3239027" y="1500815"/>
                </a:lnTo>
                <a:lnTo>
                  <a:pt x="3239770" y="1548129"/>
                </a:lnTo>
                <a:lnTo>
                  <a:pt x="3239027" y="1595443"/>
                </a:lnTo>
                <a:lnTo>
                  <a:pt x="3236814" y="1642401"/>
                </a:lnTo>
                <a:lnTo>
                  <a:pt x="3233150" y="1688985"/>
                </a:lnTo>
                <a:lnTo>
                  <a:pt x="3228059" y="1735174"/>
                </a:lnTo>
                <a:lnTo>
                  <a:pt x="3221560" y="1780947"/>
                </a:lnTo>
                <a:lnTo>
                  <a:pt x="3213674" y="1826286"/>
                </a:lnTo>
                <a:lnTo>
                  <a:pt x="3204424" y="1871168"/>
                </a:lnTo>
                <a:lnTo>
                  <a:pt x="3193830" y="1915575"/>
                </a:lnTo>
                <a:lnTo>
                  <a:pt x="3181914" y="1959486"/>
                </a:lnTo>
                <a:lnTo>
                  <a:pt x="3168696" y="2002881"/>
                </a:lnTo>
                <a:lnTo>
                  <a:pt x="3154198" y="2045739"/>
                </a:lnTo>
                <a:lnTo>
                  <a:pt x="3138441" y="2088042"/>
                </a:lnTo>
                <a:lnTo>
                  <a:pt x="3121447" y="2129767"/>
                </a:lnTo>
                <a:lnTo>
                  <a:pt x="3103235" y="2170896"/>
                </a:lnTo>
                <a:lnTo>
                  <a:pt x="3083829" y="2211407"/>
                </a:lnTo>
                <a:lnTo>
                  <a:pt x="3063248" y="2251282"/>
                </a:lnTo>
                <a:lnTo>
                  <a:pt x="3041514" y="2290499"/>
                </a:lnTo>
                <a:lnTo>
                  <a:pt x="3018648" y="2329038"/>
                </a:lnTo>
                <a:lnTo>
                  <a:pt x="2994672" y="2366880"/>
                </a:lnTo>
                <a:lnTo>
                  <a:pt x="2969607" y="2404004"/>
                </a:lnTo>
                <a:lnTo>
                  <a:pt x="2943473" y="2440390"/>
                </a:lnTo>
                <a:lnTo>
                  <a:pt x="2916292" y="2476018"/>
                </a:lnTo>
                <a:lnTo>
                  <a:pt x="2888085" y="2510867"/>
                </a:lnTo>
                <a:lnTo>
                  <a:pt x="2858874" y="2544917"/>
                </a:lnTo>
                <a:lnTo>
                  <a:pt x="2828679" y="2578149"/>
                </a:lnTo>
                <a:lnTo>
                  <a:pt x="2797522" y="2610542"/>
                </a:lnTo>
                <a:lnTo>
                  <a:pt x="2765425" y="2642076"/>
                </a:lnTo>
                <a:lnTo>
                  <a:pt x="2732407" y="2672730"/>
                </a:lnTo>
                <a:lnTo>
                  <a:pt x="2698490" y="2702485"/>
                </a:lnTo>
                <a:lnTo>
                  <a:pt x="2663696" y="2731320"/>
                </a:lnTo>
                <a:lnTo>
                  <a:pt x="2628046" y="2759215"/>
                </a:lnTo>
                <a:lnTo>
                  <a:pt x="2591561" y="2786151"/>
                </a:lnTo>
                <a:lnTo>
                  <a:pt x="2554262" y="2812105"/>
                </a:lnTo>
                <a:lnTo>
                  <a:pt x="2516170" y="2837060"/>
                </a:lnTo>
                <a:lnTo>
                  <a:pt x="2477307" y="2860994"/>
                </a:lnTo>
                <a:lnTo>
                  <a:pt x="2437694" y="2883887"/>
                </a:lnTo>
                <a:lnTo>
                  <a:pt x="2397351" y="2905720"/>
                </a:lnTo>
                <a:lnTo>
                  <a:pt x="2356301" y="2926471"/>
                </a:lnTo>
                <a:lnTo>
                  <a:pt x="2314564" y="2946121"/>
                </a:lnTo>
                <a:lnTo>
                  <a:pt x="2272162" y="2964649"/>
                </a:lnTo>
                <a:lnTo>
                  <a:pt x="2229115" y="2982036"/>
                </a:lnTo>
                <a:lnTo>
                  <a:pt x="2185445" y="2998260"/>
                </a:lnTo>
                <a:lnTo>
                  <a:pt x="2141173" y="3013303"/>
                </a:lnTo>
                <a:lnTo>
                  <a:pt x="2096320" y="3027144"/>
                </a:lnTo>
                <a:lnTo>
                  <a:pt x="2050908" y="3039762"/>
                </a:lnTo>
                <a:lnTo>
                  <a:pt x="2004958" y="3051138"/>
                </a:lnTo>
                <a:lnTo>
                  <a:pt x="1958491" y="3061251"/>
                </a:lnTo>
                <a:lnTo>
                  <a:pt x="1911527" y="3070081"/>
                </a:lnTo>
                <a:lnTo>
                  <a:pt x="1864089" y="3077608"/>
                </a:lnTo>
                <a:lnTo>
                  <a:pt x="1816197" y="3083811"/>
                </a:lnTo>
                <a:lnTo>
                  <a:pt x="1767873" y="3088672"/>
                </a:lnTo>
                <a:lnTo>
                  <a:pt x="1719138" y="3092168"/>
                </a:lnTo>
                <a:lnTo>
                  <a:pt x="1670013" y="3094281"/>
                </a:lnTo>
                <a:lnTo>
                  <a:pt x="1620520" y="3094990"/>
                </a:lnTo>
                <a:close/>
              </a:path>
            </a:pathLst>
          </a:custGeom>
          <a:ln w="38097">
            <a:solidFill>
              <a:srgbClr val="000000"/>
            </a:solidFill>
          </a:ln>
        </p:spPr>
        <p:txBody>
          <a:bodyPr wrap="square" lIns="0" tIns="0" rIns="0" bIns="0" rtlCol="0"/>
          <a:lstStyle/>
          <a:p>
            <a:endParaRPr/>
          </a:p>
        </p:txBody>
      </p:sp>
      <p:sp>
        <p:nvSpPr>
          <p:cNvPr id="10" name="object 10"/>
          <p:cNvSpPr/>
          <p:nvPr/>
        </p:nvSpPr>
        <p:spPr>
          <a:xfrm>
            <a:off x="6803390" y="1987550"/>
            <a:ext cx="0" cy="217170"/>
          </a:xfrm>
          <a:custGeom>
            <a:avLst/>
            <a:gdLst/>
            <a:ahLst/>
            <a:cxnLst/>
            <a:rect l="l" t="t" r="r" b="b"/>
            <a:pathLst>
              <a:path h="217169">
                <a:moveTo>
                  <a:pt x="0" y="217170"/>
                </a:moveTo>
                <a:lnTo>
                  <a:pt x="0" y="0"/>
                </a:lnTo>
              </a:path>
            </a:pathLst>
          </a:custGeom>
          <a:ln w="38097">
            <a:solidFill>
              <a:srgbClr val="000000"/>
            </a:solidFill>
          </a:ln>
        </p:spPr>
        <p:txBody>
          <a:bodyPr wrap="square" lIns="0" tIns="0" rIns="0" bIns="0" rtlCol="0"/>
          <a:lstStyle/>
          <a:p>
            <a:endParaRPr/>
          </a:p>
        </p:txBody>
      </p:sp>
      <p:sp>
        <p:nvSpPr>
          <p:cNvPr id="11" name="object 11"/>
          <p:cNvSpPr/>
          <p:nvPr/>
        </p:nvSpPr>
        <p:spPr>
          <a:xfrm>
            <a:off x="6803390" y="5299709"/>
            <a:ext cx="0" cy="217170"/>
          </a:xfrm>
          <a:custGeom>
            <a:avLst/>
            <a:gdLst/>
            <a:ahLst/>
            <a:cxnLst/>
            <a:rect l="l" t="t" r="r" b="b"/>
            <a:pathLst>
              <a:path h="217170">
                <a:moveTo>
                  <a:pt x="0" y="217169"/>
                </a:moveTo>
                <a:lnTo>
                  <a:pt x="0" y="0"/>
                </a:lnTo>
              </a:path>
            </a:pathLst>
          </a:custGeom>
          <a:ln w="38097">
            <a:solidFill>
              <a:srgbClr val="000000"/>
            </a:solidFill>
          </a:ln>
        </p:spPr>
        <p:txBody>
          <a:bodyPr wrap="square" lIns="0" tIns="0" rIns="0" bIns="0" rtlCol="0"/>
          <a:lstStyle/>
          <a:p>
            <a:endParaRPr/>
          </a:p>
        </p:txBody>
      </p:sp>
      <p:sp>
        <p:nvSpPr>
          <p:cNvPr id="12" name="object 12"/>
          <p:cNvSpPr txBox="1"/>
          <p:nvPr/>
        </p:nvSpPr>
        <p:spPr>
          <a:xfrm>
            <a:off x="6602730" y="1590040"/>
            <a:ext cx="405765" cy="299720"/>
          </a:xfrm>
          <a:prstGeom prst="rect">
            <a:avLst/>
          </a:prstGeom>
        </p:spPr>
        <p:txBody>
          <a:bodyPr vert="horz" wrap="square" lIns="0" tIns="12700" rIns="0" bIns="0" rtlCol="0">
            <a:spAutoFit/>
          </a:bodyPr>
          <a:lstStyle/>
          <a:p>
            <a:pPr marL="12700">
              <a:lnSpc>
                <a:spcPct val="100000"/>
              </a:lnSpc>
              <a:spcBef>
                <a:spcPts val="100"/>
              </a:spcBef>
            </a:pPr>
            <a:r>
              <a:rPr sz="1800" spc="-15" dirty="0">
                <a:latin typeface="Arial"/>
                <a:cs typeface="Arial"/>
              </a:rPr>
              <a:t>1</a:t>
            </a:r>
            <a:r>
              <a:rPr sz="1800" spc="-5" dirty="0">
                <a:latin typeface="Arial"/>
                <a:cs typeface="Arial"/>
              </a:rPr>
              <a:t>27</a:t>
            </a:r>
            <a:endParaRPr sz="1800">
              <a:latin typeface="Arial"/>
              <a:cs typeface="Arial"/>
            </a:endParaRPr>
          </a:p>
        </p:txBody>
      </p:sp>
      <p:sp>
        <p:nvSpPr>
          <p:cNvPr id="13" name="object 13"/>
          <p:cNvSpPr/>
          <p:nvPr/>
        </p:nvSpPr>
        <p:spPr>
          <a:xfrm>
            <a:off x="8459469" y="3716020"/>
            <a:ext cx="215900" cy="0"/>
          </a:xfrm>
          <a:custGeom>
            <a:avLst/>
            <a:gdLst/>
            <a:ahLst/>
            <a:cxnLst/>
            <a:rect l="l" t="t" r="r" b="b"/>
            <a:pathLst>
              <a:path w="215900">
                <a:moveTo>
                  <a:pt x="0" y="0"/>
                </a:moveTo>
                <a:lnTo>
                  <a:pt x="215900" y="0"/>
                </a:lnTo>
              </a:path>
            </a:pathLst>
          </a:custGeom>
          <a:ln w="38097">
            <a:solidFill>
              <a:srgbClr val="000000"/>
            </a:solidFill>
          </a:ln>
        </p:spPr>
        <p:txBody>
          <a:bodyPr wrap="square" lIns="0" tIns="0" rIns="0" bIns="0" rtlCol="0"/>
          <a:lstStyle/>
          <a:p>
            <a:endParaRPr/>
          </a:p>
        </p:txBody>
      </p:sp>
      <p:sp>
        <p:nvSpPr>
          <p:cNvPr id="14" name="object 14"/>
          <p:cNvSpPr/>
          <p:nvPr/>
        </p:nvSpPr>
        <p:spPr>
          <a:xfrm>
            <a:off x="5003800" y="3788409"/>
            <a:ext cx="215900" cy="0"/>
          </a:xfrm>
          <a:custGeom>
            <a:avLst/>
            <a:gdLst/>
            <a:ahLst/>
            <a:cxnLst/>
            <a:rect l="l" t="t" r="r" b="b"/>
            <a:pathLst>
              <a:path w="215900">
                <a:moveTo>
                  <a:pt x="0" y="0"/>
                </a:moveTo>
                <a:lnTo>
                  <a:pt x="215900" y="0"/>
                </a:lnTo>
              </a:path>
            </a:pathLst>
          </a:custGeom>
          <a:ln w="38097">
            <a:solidFill>
              <a:srgbClr val="000000"/>
            </a:solidFill>
          </a:ln>
        </p:spPr>
        <p:txBody>
          <a:bodyPr wrap="square" lIns="0" tIns="0" rIns="0" bIns="0" rtlCol="0"/>
          <a:lstStyle/>
          <a:p>
            <a:endParaRPr/>
          </a:p>
        </p:txBody>
      </p:sp>
      <p:sp>
        <p:nvSpPr>
          <p:cNvPr id="15" name="object 15"/>
          <p:cNvSpPr txBox="1"/>
          <p:nvPr/>
        </p:nvSpPr>
        <p:spPr>
          <a:xfrm>
            <a:off x="8823959" y="3528059"/>
            <a:ext cx="280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65</a:t>
            </a:r>
            <a:endParaRPr sz="1800">
              <a:latin typeface="Arial"/>
              <a:cs typeface="Arial"/>
            </a:endParaRPr>
          </a:p>
        </p:txBody>
      </p:sp>
      <p:sp>
        <p:nvSpPr>
          <p:cNvPr id="16" name="object 16"/>
          <p:cNvSpPr txBox="1"/>
          <p:nvPr/>
        </p:nvSpPr>
        <p:spPr>
          <a:xfrm>
            <a:off x="4466590" y="3606800"/>
            <a:ext cx="35496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t>
            </a:r>
            <a:r>
              <a:rPr sz="1800" spc="-15" dirty="0">
                <a:latin typeface="Arial"/>
                <a:cs typeface="Arial"/>
              </a:rPr>
              <a:t>6</a:t>
            </a:r>
            <a:r>
              <a:rPr sz="1800" dirty="0">
                <a:latin typeface="Arial"/>
                <a:cs typeface="Arial"/>
              </a:rPr>
              <a:t>2</a:t>
            </a:r>
            <a:endParaRPr sz="1800">
              <a:latin typeface="Arial"/>
              <a:cs typeface="Arial"/>
            </a:endParaRPr>
          </a:p>
        </p:txBody>
      </p:sp>
      <p:sp>
        <p:nvSpPr>
          <p:cNvPr id="17" name="object 17"/>
          <p:cNvSpPr txBox="1"/>
          <p:nvPr/>
        </p:nvSpPr>
        <p:spPr>
          <a:xfrm>
            <a:off x="5402579" y="2167890"/>
            <a:ext cx="35496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3300"/>
                </a:solidFill>
                <a:latin typeface="Arial"/>
                <a:cs typeface="Arial"/>
              </a:rPr>
              <a:t>-</a:t>
            </a:r>
            <a:r>
              <a:rPr sz="1800" b="1" spc="-15" dirty="0">
                <a:solidFill>
                  <a:srgbClr val="FF3300"/>
                </a:solidFill>
                <a:latin typeface="Arial"/>
                <a:cs typeface="Arial"/>
              </a:rPr>
              <a:t>2</a:t>
            </a:r>
            <a:r>
              <a:rPr sz="1800" b="1" dirty="0">
                <a:solidFill>
                  <a:srgbClr val="FF3300"/>
                </a:solidFill>
                <a:latin typeface="Arial"/>
                <a:cs typeface="Arial"/>
              </a:rPr>
              <a:t>7</a:t>
            </a:r>
            <a:endParaRPr sz="1800">
              <a:latin typeface="Arial"/>
              <a:cs typeface="Arial"/>
            </a:endParaRPr>
          </a:p>
        </p:txBody>
      </p:sp>
      <p:sp>
        <p:nvSpPr>
          <p:cNvPr id="18" name="object 18"/>
          <p:cNvSpPr txBox="1"/>
          <p:nvPr/>
        </p:nvSpPr>
        <p:spPr>
          <a:xfrm>
            <a:off x="6522719" y="5046979"/>
            <a:ext cx="1997075" cy="840740"/>
          </a:xfrm>
          <a:prstGeom prst="rect">
            <a:avLst/>
          </a:prstGeom>
        </p:spPr>
        <p:txBody>
          <a:bodyPr vert="horz" wrap="square" lIns="0" tIns="12700" rIns="0" bIns="0" rtlCol="0">
            <a:spAutoFit/>
          </a:bodyPr>
          <a:lstStyle/>
          <a:p>
            <a:pPr marR="5080" algn="r">
              <a:lnSpc>
                <a:spcPct val="100000"/>
              </a:lnSpc>
              <a:spcBef>
                <a:spcPts val="100"/>
              </a:spcBef>
            </a:pPr>
            <a:r>
              <a:rPr sz="1800" b="1" spc="-15" dirty="0">
                <a:solidFill>
                  <a:srgbClr val="FF3300"/>
                </a:solidFill>
                <a:latin typeface="Arial"/>
                <a:cs typeface="Arial"/>
              </a:rPr>
              <a:t>1</a:t>
            </a:r>
            <a:r>
              <a:rPr sz="1800" b="1" spc="-5" dirty="0">
                <a:solidFill>
                  <a:srgbClr val="FF3300"/>
                </a:solidFill>
                <a:latin typeface="Arial"/>
                <a:cs typeface="Arial"/>
              </a:rPr>
              <a:t>00</a:t>
            </a:r>
            <a:endParaRPr sz="1800">
              <a:latin typeface="Arial"/>
              <a:cs typeface="Arial"/>
            </a:endParaRPr>
          </a:p>
          <a:p>
            <a:pPr>
              <a:lnSpc>
                <a:spcPct val="100000"/>
              </a:lnSpc>
              <a:spcBef>
                <a:spcPts val="30"/>
              </a:spcBef>
            </a:pPr>
            <a:endParaRPr sz="1800">
              <a:latin typeface="Times New Roman"/>
              <a:cs typeface="Times New Roman"/>
            </a:endParaRPr>
          </a:p>
          <a:p>
            <a:pPr marL="12700">
              <a:lnSpc>
                <a:spcPct val="100000"/>
              </a:lnSpc>
            </a:pPr>
            <a:r>
              <a:rPr sz="1800" spc="-5" dirty="0">
                <a:latin typeface="Arial"/>
                <a:cs typeface="Arial"/>
              </a:rPr>
              <a:t>-127</a:t>
            </a:r>
            <a:endParaRPr sz="18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758190"/>
            <a:ext cx="2696845" cy="619760"/>
          </a:xfrm>
          <a:prstGeom prst="rect">
            <a:avLst/>
          </a:prstGeom>
        </p:spPr>
        <p:txBody>
          <a:bodyPr vert="horz" wrap="square" lIns="0" tIns="12700" rIns="0" bIns="0" rtlCol="0">
            <a:spAutoFit/>
          </a:bodyPr>
          <a:lstStyle/>
          <a:p>
            <a:pPr marL="12700">
              <a:lnSpc>
                <a:spcPct val="100000"/>
              </a:lnSpc>
              <a:spcBef>
                <a:spcPts val="100"/>
              </a:spcBef>
            </a:pPr>
            <a:r>
              <a:rPr dirty="0"/>
              <a:t>ACTIVITY</a:t>
            </a:r>
            <a:r>
              <a:rPr spc="-95" dirty="0"/>
              <a:t> </a:t>
            </a:r>
            <a:r>
              <a:rPr dirty="0"/>
              <a:t>2</a:t>
            </a:r>
          </a:p>
        </p:txBody>
      </p:sp>
      <p:sp>
        <p:nvSpPr>
          <p:cNvPr id="3" name="object 3"/>
          <p:cNvSpPr txBox="1"/>
          <p:nvPr/>
        </p:nvSpPr>
        <p:spPr>
          <a:xfrm>
            <a:off x="534669" y="1717040"/>
            <a:ext cx="7920990" cy="908050"/>
          </a:xfrm>
          <a:prstGeom prst="rect">
            <a:avLst/>
          </a:prstGeom>
        </p:spPr>
        <p:txBody>
          <a:bodyPr vert="horz" wrap="square" lIns="0" tIns="53340" rIns="0" bIns="0" rtlCol="0">
            <a:spAutoFit/>
          </a:bodyPr>
          <a:lstStyle/>
          <a:p>
            <a:pPr marL="583565" marR="5080" indent="-571500">
              <a:lnSpc>
                <a:spcPts val="3350"/>
              </a:lnSpc>
              <a:spcBef>
                <a:spcPts val="420"/>
              </a:spcBef>
              <a:tabLst>
                <a:tab pos="583565" algn="l"/>
              </a:tabLst>
            </a:pPr>
            <a:r>
              <a:rPr sz="2100" dirty="0">
                <a:solidFill>
                  <a:srgbClr val="330066"/>
                </a:solidFill>
                <a:latin typeface="Arial"/>
                <a:cs typeface="Arial"/>
              </a:rPr>
              <a:t>1.	</a:t>
            </a:r>
            <a:r>
              <a:rPr sz="3000" spc="-5" dirty="0">
                <a:latin typeface="Arial"/>
                <a:cs typeface="Arial"/>
              </a:rPr>
              <a:t>Convert the following binary numbers into </a:t>
            </a:r>
            <a:r>
              <a:rPr sz="3000" dirty="0">
                <a:latin typeface="Arial"/>
                <a:cs typeface="Arial"/>
              </a:rPr>
              <a:t>a  </a:t>
            </a:r>
            <a:r>
              <a:rPr sz="3000" spc="-5" dirty="0">
                <a:latin typeface="Arial"/>
                <a:cs typeface="Arial"/>
              </a:rPr>
              <a:t>negative using </a:t>
            </a:r>
            <a:r>
              <a:rPr sz="3000" dirty="0">
                <a:latin typeface="Arial"/>
                <a:cs typeface="Arial"/>
              </a:rPr>
              <a:t>one’s</a:t>
            </a:r>
            <a:r>
              <a:rPr sz="3000" spc="-10" dirty="0">
                <a:latin typeface="Arial"/>
                <a:cs typeface="Arial"/>
              </a:rPr>
              <a:t> </a:t>
            </a:r>
            <a:r>
              <a:rPr sz="3000" spc="-5" dirty="0">
                <a:latin typeface="Arial"/>
                <a:cs typeface="Arial"/>
              </a:rPr>
              <a:t>complement.</a:t>
            </a:r>
            <a:endParaRPr sz="3000">
              <a:latin typeface="Arial"/>
              <a:cs typeface="Arial"/>
            </a:endParaRPr>
          </a:p>
        </p:txBody>
      </p:sp>
      <p:sp>
        <p:nvSpPr>
          <p:cNvPr id="4" name="object 4"/>
          <p:cNvSpPr txBox="1"/>
          <p:nvPr/>
        </p:nvSpPr>
        <p:spPr>
          <a:xfrm>
            <a:off x="1228089" y="2551684"/>
            <a:ext cx="178435" cy="762000"/>
          </a:xfrm>
          <a:prstGeom prst="rect">
            <a:avLst/>
          </a:prstGeom>
        </p:spPr>
        <p:txBody>
          <a:bodyPr vert="horz" wrap="square" lIns="0" tIns="136525" rIns="0" bIns="0" rtlCol="0">
            <a:spAutoFit/>
          </a:bodyPr>
          <a:lstStyle/>
          <a:p>
            <a:pPr marL="12700">
              <a:lnSpc>
                <a:spcPct val="100000"/>
              </a:lnSpc>
              <a:spcBef>
                <a:spcPts val="1075"/>
              </a:spcBef>
            </a:pPr>
            <a:r>
              <a:rPr sz="1600" spc="5" dirty="0">
                <a:solidFill>
                  <a:srgbClr val="CCCC00"/>
                </a:solidFill>
                <a:latin typeface="Wingdings"/>
                <a:cs typeface="Wingdings"/>
              </a:rPr>
              <a:t></a:t>
            </a:r>
            <a:endParaRPr sz="1600">
              <a:latin typeface="Wingdings"/>
              <a:cs typeface="Wingdings"/>
            </a:endParaRPr>
          </a:p>
          <a:p>
            <a:pPr marL="12700">
              <a:lnSpc>
                <a:spcPct val="100000"/>
              </a:lnSpc>
              <a:spcBef>
                <a:spcPts val="980"/>
              </a:spcBef>
            </a:pPr>
            <a:r>
              <a:rPr sz="1600" spc="5" dirty="0">
                <a:solidFill>
                  <a:srgbClr val="CCCC00"/>
                </a:solidFill>
                <a:latin typeface="Wingdings"/>
                <a:cs typeface="Wingdings"/>
              </a:rPr>
              <a:t></a:t>
            </a:r>
            <a:endParaRPr sz="1600">
              <a:latin typeface="Wingdings"/>
              <a:cs typeface="Wingdings"/>
            </a:endParaRPr>
          </a:p>
        </p:txBody>
      </p:sp>
      <p:sp>
        <p:nvSpPr>
          <p:cNvPr id="5" name="object 5"/>
          <p:cNvSpPr txBox="1"/>
          <p:nvPr/>
        </p:nvSpPr>
        <p:spPr>
          <a:xfrm>
            <a:off x="1640839" y="2600960"/>
            <a:ext cx="1433830" cy="764540"/>
          </a:xfrm>
          <a:prstGeom prst="rect">
            <a:avLst/>
          </a:prstGeom>
        </p:spPr>
        <p:txBody>
          <a:bodyPr vert="horz" wrap="square" lIns="0" tIns="30480" rIns="0" bIns="0" rtlCol="0">
            <a:spAutoFit/>
          </a:bodyPr>
          <a:lstStyle/>
          <a:p>
            <a:pPr marL="38100">
              <a:lnSpc>
                <a:spcPct val="100000"/>
              </a:lnSpc>
              <a:spcBef>
                <a:spcPts val="240"/>
              </a:spcBef>
            </a:pPr>
            <a:r>
              <a:rPr sz="2300" dirty="0">
                <a:latin typeface="Arial"/>
                <a:cs typeface="Arial"/>
              </a:rPr>
              <a:t>0</a:t>
            </a:r>
            <a:r>
              <a:rPr sz="2300" spc="10" dirty="0">
                <a:latin typeface="Arial"/>
                <a:cs typeface="Arial"/>
              </a:rPr>
              <a:t>1</a:t>
            </a:r>
            <a:r>
              <a:rPr sz="2300" dirty="0">
                <a:latin typeface="Arial"/>
                <a:cs typeface="Arial"/>
              </a:rPr>
              <a:t>1</a:t>
            </a:r>
            <a:r>
              <a:rPr sz="2300" spc="10" dirty="0">
                <a:latin typeface="Arial"/>
                <a:cs typeface="Arial"/>
              </a:rPr>
              <a:t>0</a:t>
            </a:r>
            <a:r>
              <a:rPr sz="2300" dirty="0">
                <a:latin typeface="Arial"/>
                <a:cs typeface="Arial"/>
              </a:rPr>
              <a:t>1</a:t>
            </a:r>
            <a:r>
              <a:rPr sz="2300" spc="10" dirty="0">
                <a:latin typeface="Arial"/>
                <a:cs typeface="Arial"/>
              </a:rPr>
              <a:t>1</a:t>
            </a:r>
            <a:r>
              <a:rPr sz="2300" spc="-5" dirty="0">
                <a:latin typeface="Arial"/>
                <a:cs typeface="Arial"/>
              </a:rPr>
              <a:t>1</a:t>
            </a:r>
            <a:r>
              <a:rPr sz="1125" baseline="-22222" dirty="0">
                <a:latin typeface="Arial"/>
                <a:cs typeface="Arial"/>
              </a:rPr>
              <a:t>2</a:t>
            </a:r>
            <a:endParaRPr sz="1125" baseline="-22222">
              <a:latin typeface="Arial"/>
              <a:cs typeface="Arial"/>
            </a:endParaRPr>
          </a:p>
          <a:p>
            <a:pPr marL="38100">
              <a:lnSpc>
                <a:spcPts val="2320"/>
              </a:lnSpc>
              <a:spcBef>
                <a:spcPts val="140"/>
              </a:spcBef>
            </a:pPr>
            <a:r>
              <a:rPr sz="2300" dirty="0">
                <a:latin typeface="Arial"/>
                <a:cs typeface="Arial"/>
              </a:rPr>
              <a:t>00110011</a:t>
            </a:r>
            <a:endParaRPr sz="2300">
              <a:latin typeface="Arial"/>
              <a:cs typeface="Arial"/>
            </a:endParaRPr>
          </a:p>
          <a:p>
            <a:pPr marR="30480" algn="r">
              <a:lnSpc>
                <a:spcPts val="459"/>
              </a:lnSpc>
            </a:pPr>
            <a:r>
              <a:rPr sz="750" dirty="0">
                <a:latin typeface="Arial"/>
                <a:cs typeface="Arial"/>
              </a:rPr>
              <a:t>2</a:t>
            </a:r>
            <a:endParaRPr sz="75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90600" y="457200"/>
            <a:ext cx="7524750" cy="1233489"/>
          </a:xfrm>
        </p:spPr>
        <p:txBody>
          <a:bodyPr/>
          <a:lstStyle/>
          <a:p>
            <a:r>
              <a:rPr lang="en-US" b="1" dirty="0" smtClean="0">
                <a:solidFill>
                  <a:srgbClr val="002060"/>
                </a:solidFill>
                <a:latin typeface="Times New Roman" panose="02020603050405020304" pitchFamily="18" charset="0"/>
                <a:cs typeface="Times New Roman" panose="02020603050405020304" pitchFamily="18" charset="0"/>
              </a:rPr>
              <a:t>Topics</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a:xfrm>
            <a:off x="628650" y="1690689"/>
            <a:ext cx="7886700" cy="4486274"/>
          </a:xfrm>
        </p:spPr>
        <p:txBody>
          <a:bodyPr>
            <a:normAutofit fontScale="92500" lnSpcReduction="20000"/>
          </a:bodyPr>
          <a:lstStyle/>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Arithmetic and Logic </a:t>
            </a:r>
            <a:r>
              <a:rPr lang="en-US" sz="2800" dirty="0" smtClean="0">
                <a:latin typeface="Times New Roman" panose="02020603050405020304" pitchFamily="18" charset="0"/>
                <a:cs typeface="Times New Roman" panose="02020603050405020304" pitchFamily="18" charset="0"/>
              </a:rPr>
              <a:t>Unit</a:t>
            </a:r>
          </a:p>
          <a:p>
            <a:pPr>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Integer Representation</a:t>
            </a:r>
          </a:p>
          <a:p>
            <a:pPr marL="0" indent="0">
              <a:buNone/>
            </a:pPr>
            <a:r>
              <a:rPr lang="en-US" sz="2800" dirty="0" smtClean="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Integer </a:t>
            </a:r>
            <a:r>
              <a:rPr lang="en-US" sz="2800" dirty="0">
                <a:latin typeface="Times New Roman" panose="02020603050405020304" pitchFamily="18" charset="0"/>
                <a:cs typeface="Times New Roman" panose="02020603050405020304" pitchFamily="18" charset="0"/>
              </a:rPr>
              <a:t>Arithmetic</a:t>
            </a:r>
          </a:p>
          <a:p>
            <a:pPr marL="0" indent="0">
              <a:buNone/>
            </a:pPr>
            <a:endParaRPr lang="en-US"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Floating </a:t>
            </a:r>
            <a:r>
              <a:rPr lang="en-US" sz="2800" dirty="0">
                <a:latin typeface="Times New Roman" panose="02020603050405020304" pitchFamily="18" charset="0"/>
                <a:cs typeface="Times New Roman" panose="02020603050405020304" pitchFamily="18" charset="0"/>
              </a:rPr>
              <a:t>point representation</a:t>
            </a:r>
          </a:p>
          <a:p>
            <a:pPr>
              <a:buFont typeface="Wingdings" panose="05000000000000000000" pitchFamily="2" charset="2"/>
              <a:buChar char="Ø"/>
            </a:pPr>
            <a:endParaRPr lang="en-US"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Floating point </a:t>
            </a:r>
            <a:r>
              <a:rPr lang="en-US" sz="2800" dirty="0" smtClean="0">
                <a:latin typeface="Times New Roman" panose="02020603050405020304" pitchFamily="18" charset="0"/>
                <a:cs typeface="Times New Roman" panose="02020603050405020304" pitchFamily="18" charset="0"/>
              </a:rPr>
              <a:t>arithmetic</a:t>
            </a:r>
          </a:p>
          <a:p>
            <a:pPr>
              <a:buFont typeface="Wingdings" panose="05000000000000000000" pitchFamily="2" charset="2"/>
              <a:buChar char="Ø"/>
            </a:pPr>
            <a:endParaRPr lang="en-US"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RAID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758190"/>
            <a:ext cx="4569460" cy="619760"/>
          </a:xfrm>
          <a:prstGeom prst="rect">
            <a:avLst/>
          </a:prstGeom>
        </p:spPr>
        <p:txBody>
          <a:bodyPr vert="horz" wrap="square" lIns="0" tIns="12700" rIns="0" bIns="0" rtlCol="0">
            <a:spAutoFit/>
          </a:bodyPr>
          <a:lstStyle/>
          <a:p>
            <a:pPr marL="12700">
              <a:lnSpc>
                <a:spcPct val="100000"/>
              </a:lnSpc>
              <a:spcBef>
                <a:spcPts val="100"/>
              </a:spcBef>
            </a:pPr>
            <a:r>
              <a:rPr spc="-5" dirty="0"/>
              <a:t>Two’s</a:t>
            </a:r>
            <a:r>
              <a:rPr spc="-80" dirty="0"/>
              <a:t> </a:t>
            </a:r>
            <a:r>
              <a:rPr dirty="0"/>
              <a:t>Complement</a:t>
            </a:r>
          </a:p>
        </p:txBody>
      </p:sp>
      <p:sp>
        <p:nvSpPr>
          <p:cNvPr id="3" name="object 3"/>
          <p:cNvSpPr txBox="1"/>
          <p:nvPr/>
        </p:nvSpPr>
        <p:spPr>
          <a:xfrm>
            <a:off x="509269" y="1717040"/>
            <a:ext cx="8044815" cy="2703830"/>
          </a:xfrm>
          <a:prstGeom prst="rect">
            <a:avLst/>
          </a:prstGeom>
        </p:spPr>
        <p:txBody>
          <a:bodyPr vert="horz" wrap="square" lIns="0" tIns="53340" rIns="0" bIns="0" rtlCol="0">
            <a:spAutoFit/>
          </a:bodyPr>
          <a:lstStyle/>
          <a:p>
            <a:pPr marL="380365" marR="737235" indent="-342900">
              <a:lnSpc>
                <a:spcPts val="3350"/>
              </a:lnSpc>
              <a:spcBef>
                <a:spcPts val="420"/>
              </a:spcBef>
              <a:buClr>
                <a:srgbClr val="330066"/>
              </a:buClr>
              <a:buSzPct val="70000"/>
              <a:buFont typeface="Wingdings"/>
              <a:buChar char=""/>
              <a:tabLst>
                <a:tab pos="380365" algn="l"/>
                <a:tab pos="381000" algn="l"/>
              </a:tabLst>
            </a:pPr>
            <a:r>
              <a:rPr sz="3000" spc="-5" dirty="0">
                <a:latin typeface="Arial"/>
                <a:cs typeface="Arial"/>
              </a:rPr>
              <a:t>The </a:t>
            </a:r>
            <a:r>
              <a:rPr sz="3000" dirty="0">
                <a:latin typeface="Arial"/>
                <a:cs typeface="Arial"/>
              </a:rPr>
              <a:t>only </a:t>
            </a:r>
            <a:r>
              <a:rPr sz="3000" spc="-5" dirty="0">
                <a:latin typeface="Arial"/>
                <a:cs typeface="Arial"/>
              </a:rPr>
              <a:t>difference between the two  </a:t>
            </a:r>
            <a:r>
              <a:rPr sz="3000" spc="-10" dirty="0">
                <a:latin typeface="Arial"/>
                <a:cs typeface="Arial"/>
              </a:rPr>
              <a:t>p</a:t>
            </a:r>
            <a:r>
              <a:rPr sz="3000" dirty="0">
                <a:latin typeface="Arial"/>
                <a:cs typeface="Arial"/>
              </a:rPr>
              <a:t>rocesses</a:t>
            </a:r>
            <a:r>
              <a:rPr sz="3000" spc="-15" dirty="0">
                <a:latin typeface="Arial"/>
                <a:cs typeface="Arial"/>
              </a:rPr>
              <a:t> </a:t>
            </a:r>
            <a:r>
              <a:rPr sz="3000" spc="10" dirty="0">
                <a:latin typeface="Arial"/>
                <a:cs typeface="Arial"/>
              </a:rPr>
              <a:t>i</a:t>
            </a:r>
            <a:r>
              <a:rPr sz="3000" dirty="0">
                <a:latin typeface="Arial"/>
                <a:cs typeface="Arial"/>
              </a:rPr>
              <a:t>s</a:t>
            </a:r>
            <a:r>
              <a:rPr sz="3000" spc="-15" dirty="0">
                <a:latin typeface="Arial"/>
                <a:cs typeface="Arial"/>
              </a:rPr>
              <a:t> </a:t>
            </a:r>
            <a:r>
              <a:rPr sz="3000" spc="-5" dirty="0">
                <a:latin typeface="Arial"/>
                <a:cs typeface="Arial"/>
              </a:rPr>
              <a:t>t</a:t>
            </a:r>
            <a:r>
              <a:rPr sz="3000" dirty="0">
                <a:latin typeface="Arial"/>
                <a:cs typeface="Arial"/>
              </a:rPr>
              <a:t>hat</a:t>
            </a:r>
            <a:r>
              <a:rPr sz="3000" spc="-20" dirty="0">
                <a:latin typeface="Arial"/>
                <a:cs typeface="Arial"/>
              </a:rPr>
              <a:t> </a:t>
            </a:r>
            <a:r>
              <a:rPr sz="3000" spc="-5" dirty="0">
                <a:latin typeface="Arial"/>
                <a:cs typeface="Arial"/>
              </a:rPr>
              <a:t>t</a:t>
            </a:r>
            <a:r>
              <a:rPr sz="3000" dirty="0">
                <a:latin typeface="Arial"/>
                <a:cs typeface="Arial"/>
              </a:rPr>
              <a:t>he</a:t>
            </a:r>
            <a:r>
              <a:rPr sz="3000" spc="-15" dirty="0">
                <a:latin typeface="Arial"/>
                <a:cs typeface="Arial"/>
              </a:rPr>
              <a:t> </a:t>
            </a:r>
            <a:r>
              <a:rPr sz="3000" spc="10" dirty="0">
                <a:latin typeface="Arial"/>
                <a:cs typeface="Arial"/>
              </a:rPr>
              <a:t>l</a:t>
            </a:r>
            <a:r>
              <a:rPr sz="3000" dirty="0">
                <a:latin typeface="Arial"/>
                <a:cs typeface="Arial"/>
              </a:rPr>
              <a:t>e</a:t>
            </a:r>
            <a:r>
              <a:rPr sz="3000" spc="-15" dirty="0">
                <a:latin typeface="Arial"/>
                <a:cs typeface="Arial"/>
              </a:rPr>
              <a:t>f</a:t>
            </a:r>
            <a:r>
              <a:rPr sz="3000" dirty="0">
                <a:latin typeface="Arial"/>
                <a:cs typeface="Arial"/>
              </a:rPr>
              <a:t>t</a:t>
            </a:r>
            <a:r>
              <a:rPr sz="3000" spc="-10" dirty="0">
                <a:latin typeface="Arial"/>
                <a:cs typeface="Arial"/>
              </a:rPr>
              <a:t> </a:t>
            </a:r>
            <a:r>
              <a:rPr sz="3000" dirty="0">
                <a:latin typeface="Arial"/>
                <a:cs typeface="Arial"/>
              </a:rPr>
              <a:t>m</a:t>
            </a:r>
            <a:r>
              <a:rPr sz="3000" spc="-10" dirty="0">
                <a:latin typeface="Arial"/>
                <a:cs typeface="Arial"/>
              </a:rPr>
              <a:t>o</a:t>
            </a:r>
            <a:r>
              <a:rPr sz="3000" dirty="0">
                <a:latin typeface="Arial"/>
                <a:cs typeface="Arial"/>
              </a:rPr>
              <a:t>st</a:t>
            </a:r>
            <a:r>
              <a:rPr sz="3000" spc="-5" dirty="0">
                <a:latin typeface="Arial"/>
                <a:cs typeface="Arial"/>
              </a:rPr>
              <a:t> </a:t>
            </a:r>
            <a:r>
              <a:rPr sz="3000" dirty="0">
                <a:latin typeface="Arial"/>
                <a:cs typeface="Arial"/>
              </a:rPr>
              <a:t>bit</a:t>
            </a:r>
            <a:r>
              <a:rPr sz="3000" spc="-20" dirty="0">
                <a:latin typeface="Arial"/>
                <a:cs typeface="Arial"/>
              </a:rPr>
              <a:t> </a:t>
            </a:r>
            <a:r>
              <a:rPr sz="3000" spc="10" dirty="0">
                <a:latin typeface="Arial"/>
                <a:cs typeface="Arial"/>
              </a:rPr>
              <a:t>i</a:t>
            </a:r>
            <a:r>
              <a:rPr sz="3000" dirty="0">
                <a:latin typeface="Arial"/>
                <a:cs typeface="Arial"/>
              </a:rPr>
              <a:t>s</a:t>
            </a:r>
            <a:r>
              <a:rPr sz="3000" spc="-5" dirty="0">
                <a:latin typeface="Arial"/>
                <a:cs typeface="Arial"/>
              </a:rPr>
              <a:t> </a:t>
            </a:r>
            <a:r>
              <a:rPr sz="3000" spc="-10" dirty="0">
                <a:latin typeface="Arial"/>
                <a:cs typeface="Arial"/>
              </a:rPr>
              <a:t>-</a:t>
            </a:r>
            <a:r>
              <a:rPr sz="3000" dirty="0">
                <a:latin typeface="Arial"/>
                <a:cs typeface="Arial"/>
              </a:rPr>
              <a:t>12</a:t>
            </a:r>
            <a:r>
              <a:rPr sz="3000" spc="-20" dirty="0">
                <a:latin typeface="Arial"/>
                <a:cs typeface="Arial"/>
              </a:rPr>
              <a:t>8</a:t>
            </a:r>
            <a:r>
              <a:rPr sz="1350" spc="15" baseline="-24691" dirty="0">
                <a:latin typeface="Arial"/>
                <a:cs typeface="Arial"/>
              </a:rPr>
              <a:t>10  </a:t>
            </a:r>
            <a:r>
              <a:rPr sz="3000" spc="-10" dirty="0">
                <a:latin typeface="Arial"/>
                <a:cs typeface="Arial"/>
              </a:rPr>
              <a:t>r</a:t>
            </a:r>
            <a:r>
              <a:rPr sz="3000" dirty="0">
                <a:latin typeface="Arial"/>
                <a:cs typeface="Arial"/>
              </a:rPr>
              <a:t>a</a:t>
            </a:r>
            <a:r>
              <a:rPr sz="3000" spc="-5" dirty="0">
                <a:latin typeface="Arial"/>
                <a:cs typeface="Arial"/>
              </a:rPr>
              <a:t>t</a:t>
            </a:r>
            <a:r>
              <a:rPr sz="3000" dirty="0">
                <a:latin typeface="Arial"/>
                <a:cs typeface="Arial"/>
              </a:rPr>
              <a:t>her</a:t>
            </a:r>
            <a:r>
              <a:rPr sz="3000" spc="-15" dirty="0">
                <a:latin typeface="Arial"/>
                <a:cs typeface="Arial"/>
              </a:rPr>
              <a:t> </a:t>
            </a:r>
            <a:r>
              <a:rPr sz="3000" spc="-5" dirty="0">
                <a:latin typeface="Arial"/>
                <a:cs typeface="Arial"/>
              </a:rPr>
              <a:t>t</a:t>
            </a:r>
            <a:r>
              <a:rPr sz="3000" dirty="0">
                <a:latin typeface="Arial"/>
                <a:cs typeface="Arial"/>
              </a:rPr>
              <a:t>h</a:t>
            </a:r>
            <a:r>
              <a:rPr sz="3000" spc="-10" dirty="0">
                <a:latin typeface="Arial"/>
                <a:cs typeface="Arial"/>
              </a:rPr>
              <a:t>a</a:t>
            </a:r>
            <a:r>
              <a:rPr sz="3000" dirty="0">
                <a:latin typeface="Arial"/>
                <a:cs typeface="Arial"/>
              </a:rPr>
              <a:t>n </a:t>
            </a:r>
            <a:r>
              <a:rPr sz="3000" spc="-10" dirty="0">
                <a:latin typeface="Arial"/>
                <a:cs typeface="Arial"/>
              </a:rPr>
              <a:t>-</a:t>
            </a:r>
            <a:r>
              <a:rPr sz="3000" dirty="0">
                <a:latin typeface="Arial"/>
                <a:cs typeface="Arial"/>
              </a:rPr>
              <a:t>12</a:t>
            </a:r>
            <a:r>
              <a:rPr sz="3000" spc="-5" dirty="0">
                <a:latin typeface="Arial"/>
                <a:cs typeface="Arial"/>
              </a:rPr>
              <a:t>7</a:t>
            </a:r>
            <a:r>
              <a:rPr sz="1350" spc="7" baseline="-24691" dirty="0">
                <a:latin typeface="Arial"/>
                <a:cs typeface="Arial"/>
              </a:rPr>
              <a:t>1</a:t>
            </a:r>
            <a:r>
              <a:rPr sz="1350" spc="22" baseline="-24691" dirty="0">
                <a:latin typeface="Arial"/>
                <a:cs typeface="Arial"/>
              </a:rPr>
              <a:t>0</a:t>
            </a:r>
            <a:r>
              <a:rPr sz="3000" dirty="0">
                <a:latin typeface="Arial"/>
                <a:cs typeface="Arial"/>
              </a:rPr>
              <a:t>.</a:t>
            </a:r>
            <a:endParaRPr sz="3000">
              <a:latin typeface="Arial"/>
              <a:cs typeface="Arial"/>
            </a:endParaRPr>
          </a:p>
          <a:p>
            <a:pPr marL="380365" marR="17780" indent="-342900">
              <a:lnSpc>
                <a:spcPts val="3350"/>
              </a:lnSpc>
              <a:spcBef>
                <a:spcPts val="740"/>
              </a:spcBef>
              <a:buClr>
                <a:srgbClr val="330066"/>
              </a:buClr>
              <a:buSzPct val="70000"/>
              <a:buFont typeface="Wingdings"/>
              <a:buChar char=""/>
              <a:tabLst>
                <a:tab pos="380365" algn="l"/>
                <a:tab pos="381000" algn="l"/>
              </a:tabLst>
            </a:pPr>
            <a:r>
              <a:rPr sz="3000" spc="-5" dirty="0">
                <a:latin typeface="Arial"/>
                <a:cs typeface="Arial"/>
              </a:rPr>
              <a:t>The process for two’s complement </a:t>
            </a:r>
            <a:r>
              <a:rPr sz="3000" spc="5" dirty="0">
                <a:latin typeface="Arial"/>
                <a:cs typeface="Arial"/>
              </a:rPr>
              <a:t>is </a:t>
            </a:r>
            <a:r>
              <a:rPr sz="3000" dirty="0">
                <a:latin typeface="Arial"/>
                <a:cs typeface="Arial"/>
              </a:rPr>
              <a:t>exactly  </a:t>
            </a:r>
            <a:r>
              <a:rPr sz="3000" spc="-5" dirty="0">
                <a:latin typeface="Arial"/>
                <a:cs typeface="Arial"/>
              </a:rPr>
              <a:t>the same </a:t>
            </a:r>
            <a:r>
              <a:rPr sz="3000" dirty="0">
                <a:latin typeface="Arial"/>
                <a:cs typeface="Arial"/>
              </a:rPr>
              <a:t>as one’s </a:t>
            </a:r>
            <a:r>
              <a:rPr sz="3000" spc="-5" dirty="0">
                <a:latin typeface="Arial"/>
                <a:cs typeface="Arial"/>
              </a:rPr>
              <a:t>complement, however you  are then required to </a:t>
            </a:r>
            <a:r>
              <a:rPr sz="3000" dirty="0">
                <a:latin typeface="Arial"/>
                <a:cs typeface="Arial"/>
              </a:rPr>
              <a:t>add 1 </a:t>
            </a:r>
            <a:r>
              <a:rPr sz="3000" spc="-5" dirty="0">
                <a:latin typeface="Arial"/>
                <a:cs typeface="Arial"/>
              </a:rPr>
              <a:t>to the</a:t>
            </a:r>
            <a:r>
              <a:rPr sz="3000" spc="-40" dirty="0">
                <a:latin typeface="Arial"/>
                <a:cs typeface="Arial"/>
              </a:rPr>
              <a:t> </a:t>
            </a:r>
            <a:r>
              <a:rPr sz="3000" spc="-5" dirty="0">
                <a:latin typeface="Arial"/>
                <a:cs typeface="Arial"/>
              </a:rPr>
              <a:t>results.</a:t>
            </a:r>
            <a:endParaRPr sz="30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758190"/>
            <a:ext cx="4569460" cy="619760"/>
          </a:xfrm>
          <a:prstGeom prst="rect">
            <a:avLst/>
          </a:prstGeom>
        </p:spPr>
        <p:txBody>
          <a:bodyPr vert="horz" wrap="square" lIns="0" tIns="12700" rIns="0" bIns="0" rtlCol="0">
            <a:spAutoFit/>
          </a:bodyPr>
          <a:lstStyle/>
          <a:p>
            <a:pPr marL="12700">
              <a:lnSpc>
                <a:spcPct val="100000"/>
              </a:lnSpc>
              <a:spcBef>
                <a:spcPts val="100"/>
              </a:spcBef>
            </a:pPr>
            <a:r>
              <a:rPr spc="-5" dirty="0"/>
              <a:t>Two’s</a:t>
            </a:r>
            <a:r>
              <a:rPr spc="-80" dirty="0"/>
              <a:t> </a:t>
            </a:r>
            <a:r>
              <a:rPr dirty="0"/>
              <a:t>Complement</a:t>
            </a:r>
          </a:p>
        </p:txBody>
      </p:sp>
      <p:sp>
        <p:nvSpPr>
          <p:cNvPr id="3" name="object 3"/>
          <p:cNvSpPr txBox="1"/>
          <p:nvPr/>
        </p:nvSpPr>
        <p:spPr>
          <a:xfrm>
            <a:off x="521969" y="1717040"/>
            <a:ext cx="5885180" cy="958850"/>
          </a:xfrm>
          <a:prstGeom prst="rect">
            <a:avLst/>
          </a:prstGeom>
        </p:spPr>
        <p:txBody>
          <a:bodyPr vert="horz" wrap="square" lIns="0" tIns="12700" rIns="0" bIns="0" rtlCol="0">
            <a:spAutoFit/>
          </a:bodyPr>
          <a:lstStyle/>
          <a:p>
            <a:pPr marL="25400">
              <a:lnSpc>
                <a:spcPct val="100000"/>
              </a:lnSpc>
              <a:spcBef>
                <a:spcPts val="100"/>
              </a:spcBef>
            </a:pPr>
            <a:r>
              <a:rPr sz="3000" b="1" u="heavy" spc="-5" dirty="0">
                <a:uFill>
                  <a:solidFill>
                    <a:srgbClr val="000000"/>
                  </a:solidFill>
                </a:uFill>
                <a:latin typeface="Arial"/>
                <a:cs typeface="Arial"/>
              </a:rPr>
              <a:t>Example</a:t>
            </a:r>
            <a:endParaRPr sz="3000">
              <a:latin typeface="Arial"/>
              <a:cs typeface="Arial"/>
            </a:endParaRPr>
          </a:p>
          <a:p>
            <a:pPr marL="25400">
              <a:lnSpc>
                <a:spcPct val="100000"/>
              </a:lnSpc>
              <a:spcBef>
                <a:spcPts val="150"/>
              </a:spcBef>
            </a:pPr>
            <a:r>
              <a:rPr sz="3000" spc="5" dirty="0">
                <a:latin typeface="Arial"/>
                <a:cs typeface="Arial"/>
              </a:rPr>
              <a:t>F</a:t>
            </a:r>
            <a:r>
              <a:rPr sz="3000" dirty="0">
                <a:latin typeface="Arial"/>
                <a:cs typeface="Arial"/>
              </a:rPr>
              <a:t>i</a:t>
            </a:r>
            <a:r>
              <a:rPr sz="3000" spc="-10" dirty="0">
                <a:latin typeface="Arial"/>
                <a:cs typeface="Arial"/>
              </a:rPr>
              <a:t>n</a:t>
            </a:r>
            <a:r>
              <a:rPr sz="3000" dirty="0">
                <a:latin typeface="Arial"/>
                <a:cs typeface="Arial"/>
              </a:rPr>
              <a:t>d </a:t>
            </a:r>
            <a:r>
              <a:rPr sz="3000" spc="-5" dirty="0">
                <a:latin typeface="Arial"/>
                <a:cs typeface="Arial"/>
              </a:rPr>
              <a:t>t</a:t>
            </a:r>
            <a:r>
              <a:rPr sz="3000" dirty="0">
                <a:latin typeface="Arial"/>
                <a:cs typeface="Arial"/>
              </a:rPr>
              <a:t>he</a:t>
            </a:r>
            <a:r>
              <a:rPr sz="3000" spc="-15" dirty="0">
                <a:latin typeface="Arial"/>
                <a:cs typeface="Arial"/>
              </a:rPr>
              <a:t> </a:t>
            </a:r>
            <a:r>
              <a:rPr sz="3000" spc="-5" dirty="0">
                <a:latin typeface="Arial"/>
                <a:cs typeface="Arial"/>
              </a:rPr>
              <a:t>t</a:t>
            </a:r>
            <a:r>
              <a:rPr sz="3000" dirty="0">
                <a:latin typeface="Arial"/>
                <a:cs typeface="Arial"/>
              </a:rPr>
              <a:t>wo’s</a:t>
            </a:r>
            <a:r>
              <a:rPr sz="3000" spc="-5" dirty="0">
                <a:latin typeface="Arial"/>
                <a:cs typeface="Arial"/>
              </a:rPr>
              <a:t> </a:t>
            </a:r>
            <a:r>
              <a:rPr sz="3000" dirty="0">
                <a:latin typeface="Arial"/>
                <a:cs typeface="Arial"/>
              </a:rPr>
              <a:t>co</a:t>
            </a:r>
            <a:r>
              <a:rPr sz="3000" spc="-10" dirty="0">
                <a:latin typeface="Arial"/>
                <a:cs typeface="Arial"/>
              </a:rPr>
              <a:t>m</a:t>
            </a:r>
            <a:r>
              <a:rPr sz="3000" dirty="0">
                <a:latin typeface="Arial"/>
                <a:cs typeface="Arial"/>
              </a:rPr>
              <a:t>p</a:t>
            </a:r>
            <a:r>
              <a:rPr sz="3000" spc="10" dirty="0">
                <a:latin typeface="Arial"/>
                <a:cs typeface="Arial"/>
              </a:rPr>
              <a:t>l</a:t>
            </a:r>
            <a:r>
              <a:rPr sz="3000" spc="-10" dirty="0">
                <a:latin typeface="Arial"/>
                <a:cs typeface="Arial"/>
              </a:rPr>
              <a:t>e</a:t>
            </a:r>
            <a:r>
              <a:rPr sz="3000" dirty="0">
                <a:latin typeface="Arial"/>
                <a:cs typeface="Arial"/>
              </a:rPr>
              <a:t>me</a:t>
            </a:r>
            <a:r>
              <a:rPr sz="3000" spc="-10" dirty="0">
                <a:latin typeface="Arial"/>
                <a:cs typeface="Arial"/>
              </a:rPr>
              <a:t>n</a:t>
            </a:r>
            <a:r>
              <a:rPr sz="3000" dirty="0">
                <a:latin typeface="Arial"/>
                <a:cs typeface="Arial"/>
              </a:rPr>
              <a:t>t</a:t>
            </a:r>
            <a:r>
              <a:rPr sz="3000" spc="-10" dirty="0">
                <a:latin typeface="Arial"/>
                <a:cs typeface="Arial"/>
              </a:rPr>
              <a:t> </a:t>
            </a:r>
            <a:r>
              <a:rPr sz="3000" dirty="0">
                <a:latin typeface="Arial"/>
                <a:cs typeface="Arial"/>
              </a:rPr>
              <a:t>of</a:t>
            </a:r>
            <a:r>
              <a:rPr sz="3000" spc="-20" dirty="0">
                <a:latin typeface="Arial"/>
                <a:cs typeface="Arial"/>
              </a:rPr>
              <a:t> </a:t>
            </a:r>
            <a:r>
              <a:rPr sz="3000" spc="5" dirty="0">
                <a:latin typeface="Arial"/>
                <a:cs typeface="Arial"/>
              </a:rPr>
              <a:t>+</a:t>
            </a:r>
            <a:r>
              <a:rPr sz="3000" dirty="0">
                <a:latin typeface="Arial"/>
                <a:cs typeface="Arial"/>
              </a:rPr>
              <a:t>1</a:t>
            </a:r>
            <a:r>
              <a:rPr sz="3000" spc="-10" dirty="0">
                <a:latin typeface="Arial"/>
                <a:cs typeface="Arial"/>
              </a:rPr>
              <a:t>5</a:t>
            </a:r>
            <a:r>
              <a:rPr sz="1350" spc="22" baseline="-24691" dirty="0">
                <a:latin typeface="Arial"/>
                <a:cs typeface="Arial"/>
              </a:rPr>
              <a:t>10</a:t>
            </a:r>
            <a:endParaRPr sz="1350" baseline="-24691">
              <a:latin typeface="Arial"/>
              <a:cs typeface="Arial"/>
            </a:endParaRPr>
          </a:p>
        </p:txBody>
      </p:sp>
      <p:sp>
        <p:nvSpPr>
          <p:cNvPr id="4" name="object 4"/>
          <p:cNvSpPr txBox="1"/>
          <p:nvPr/>
        </p:nvSpPr>
        <p:spPr>
          <a:xfrm>
            <a:off x="534669" y="3307079"/>
            <a:ext cx="224790" cy="1386840"/>
          </a:xfrm>
          <a:prstGeom prst="rect">
            <a:avLst/>
          </a:prstGeom>
        </p:spPr>
        <p:txBody>
          <a:bodyPr vert="horz" wrap="square" lIns="0" tIns="12700" rIns="0" bIns="0" rtlCol="0">
            <a:spAutoFit/>
          </a:bodyPr>
          <a:lstStyle/>
          <a:p>
            <a:pPr marL="12700">
              <a:lnSpc>
                <a:spcPct val="100000"/>
              </a:lnSpc>
              <a:spcBef>
                <a:spcPts val="100"/>
              </a:spcBef>
            </a:pPr>
            <a:r>
              <a:rPr sz="2100" dirty="0">
                <a:solidFill>
                  <a:srgbClr val="330066"/>
                </a:solidFill>
                <a:latin typeface="Wingdings"/>
                <a:cs typeface="Wingdings"/>
              </a:rPr>
              <a:t></a:t>
            </a:r>
            <a:endParaRPr sz="2100">
              <a:latin typeface="Wingdings"/>
              <a:cs typeface="Wingdings"/>
            </a:endParaRPr>
          </a:p>
          <a:p>
            <a:pPr marL="12700">
              <a:lnSpc>
                <a:spcPct val="100000"/>
              </a:lnSpc>
              <a:spcBef>
                <a:spcPts val="1580"/>
              </a:spcBef>
            </a:pPr>
            <a:r>
              <a:rPr sz="2100" dirty="0">
                <a:solidFill>
                  <a:srgbClr val="330066"/>
                </a:solidFill>
                <a:latin typeface="Wingdings"/>
                <a:cs typeface="Wingdings"/>
              </a:rPr>
              <a:t></a:t>
            </a:r>
            <a:endParaRPr sz="2100">
              <a:latin typeface="Wingdings"/>
              <a:cs typeface="Wingdings"/>
            </a:endParaRPr>
          </a:p>
          <a:p>
            <a:pPr marL="12700">
              <a:lnSpc>
                <a:spcPct val="100000"/>
              </a:lnSpc>
              <a:spcBef>
                <a:spcPts val="1580"/>
              </a:spcBef>
            </a:pPr>
            <a:r>
              <a:rPr sz="2100" dirty="0">
                <a:solidFill>
                  <a:srgbClr val="330066"/>
                </a:solidFill>
                <a:latin typeface="Wingdings"/>
                <a:cs typeface="Wingdings"/>
              </a:rPr>
              <a:t></a:t>
            </a:r>
            <a:endParaRPr sz="2100">
              <a:latin typeface="Wingdings"/>
              <a:cs typeface="Wingdings"/>
            </a:endParaRPr>
          </a:p>
        </p:txBody>
      </p:sp>
      <p:sp>
        <p:nvSpPr>
          <p:cNvPr id="5" name="object 5"/>
          <p:cNvSpPr txBox="1"/>
          <p:nvPr/>
        </p:nvSpPr>
        <p:spPr>
          <a:xfrm>
            <a:off x="1080769" y="3169920"/>
            <a:ext cx="3963035" cy="1586230"/>
          </a:xfrm>
          <a:prstGeom prst="rect">
            <a:avLst/>
          </a:prstGeom>
        </p:spPr>
        <p:txBody>
          <a:bodyPr vert="horz" wrap="square" lIns="0" tIns="12700" rIns="0" bIns="0" rtlCol="0">
            <a:spAutoFit/>
          </a:bodyPr>
          <a:lstStyle/>
          <a:p>
            <a:pPr marL="38100" marR="30480">
              <a:lnSpc>
                <a:spcPct val="113900"/>
              </a:lnSpc>
              <a:spcBef>
                <a:spcPts val="100"/>
              </a:spcBef>
            </a:pPr>
            <a:r>
              <a:rPr sz="3000" dirty="0">
                <a:latin typeface="Arial"/>
                <a:cs typeface="Arial"/>
              </a:rPr>
              <a:t>Co</a:t>
            </a:r>
            <a:r>
              <a:rPr sz="3000" spc="-10" dirty="0">
                <a:latin typeface="Arial"/>
                <a:cs typeface="Arial"/>
              </a:rPr>
              <a:t>n</a:t>
            </a:r>
            <a:r>
              <a:rPr sz="3000" dirty="0">
                <a:latin typeface="Arial"/>
                <a:cs typeface="Arial"/>
              </a:rPr>
              <a:t>vert</a:t>
            </a:r>
            <a:r>
              <a:rPr sz="3000" spc="-15" dirty="0">
                <a:latin typeface="Arial"/>
                <a:cs typeface="Arial"/>
              </a:rPr>
              <a:t> </a:t>
            </a:r>
            <a:r>
              <a:rPr sz="3000" spc="5" dirty="0">
                <a:latin typeface="Arial"/>
                <a:cs typeface="Arial"/>
              </a:rPr>
              <a:t>+</a:t>
            </a:r>
            <a:r>
              <a:rPr sz="3000" dirty="0">
                <a:latin typeface="Arial"/>
                <a:cs typeface="Arial"/>
              </a:rPr>
              <a:t>1</a:t>
            </a:r>
            <a:r>
              <a:rPr sz="3000" spc="-15" dirty="0">
                <a:latin typeface="Arial"/>
                <a:cs typeface="Arial"/>
              </a:rPr>
              <a:t>5</a:t>
            </a:r>
            <a:r>
              <a:rPr sz="1350" spc="22" baseline="-24691" dirty="0">
                <a:latin typeface="Arial"/>
                <a:cs typeface="Arial"/>
              </a:rPr>
              <a:t>10</a:t>
            </a:r>
            <a:r>
              <a:rPr sz="1350" baseline="-24691" dirty="0">
                <a:latin typeface="Arial"/>
                <a:cs typeface="Arial"/>
              </a:rPr>
              <a:t>  </a:t>
            </a:r>
            <a:r>
              <a:rPr sz="1350" spc="104" baseline="-24691" dirty="0">
                <a:latin typeface="Arial"/>
                <a:cs typeface="Arial"/>
              </a:rPr>
              <a:t> </a:t>
            </a:r>
            <a:r>
              <a:rPr sz="3000" spc="-5" dirty="0">
                <a:latin typeface="Arial"/>
                <a:cs typeface="Arial"/>
              </a:rPr>
              <a:t>t</a:t>
            </a:r>
            <a:r>
              <a:rPr sz="3000" dirty="0">
                <a:latin typeface="Arial"/>
                <a:cs typeface="Arial"/>
              </a:rPr>
              <a:t>o</a:t>
            </a:r>
            <a:r>
              <a:rPr sz="3000" spc="-5" dirty="0">
                <a:latin typeface="Arial"/>
                <a:cs typeface="Arial"/>
              </a:rPr>
              <a:t> </a:t>
            </a:r>
            <a:r>
              <a:rPr sz="3000" spc="-10" dirty="0">
                <a:latin typeface="Arial"/>
                <a:cs typeface="Arial"/>
              </a:rPr>
              <a:t>b</a:t>
            </a:r>
            <a:r>
              <a:rPr sz="3000" spc="10" dirty="0">
                <a:latin typeface="Arial"/>
                <a:cs typeface="Arial"/>
              </a:rPr>
              <a:t>i</a:t>
            </a:r>
            <a:r>
              <a:rPr sz="3000" dirty="0">
                <a:latin typeface="Arial"/>
                <a:cs typeface="Arial"/>
              </a:rPr>
              <a:t>n</a:t>
            </a:r>
            <a:r>
              <a:rPr sz="3000" spc="-10" dirty="0">
                <a:latin typeface="Arial"/>
                <a:cs typeface="Arial"/>
              </a:rPr>
              <a:t>a</a:t>
            </a:r>
            <a:r>
              <a:rPr sz="3000" dirty="0">
                <a:latin typeface="Arial"/>
                <a:cs typeface="Arial"/>
              </a:rPr>
              <a:t>ry.  Swap all </a:t>
            </a:r>
            <a:r>
              <a:rPr sz="3000" spc="-10" dirty="0">
                <a:latin typeface="Arial"/>
                <a:cs typeface="Arial"/>
              </a:rPr>
              <a:t>the</a:t>
            </a:r>
            <a:r>
              <a:rPr sz="3000" spc="-20" dirty="0">
                <a:latin typeface="Arial"/>
                <a:cs typeface="Arial"/>
              </a:rPr>
              <a:t> </a:t>
            </a:r>
            <a:r>
              <a:rPr sz="3000" spc="-5" dirty="0">
                <a:latin typeface="Arial"/>
                <a:cs typeface="Arial"/>
              </a:rPr>
              <a:t>bits.</a:t>
            </a:r>
            <a:endParaRPr sz="3000">
              <a:latin typeface="Arial"/>
              <a:cs typeface="Arial"/>
            </a:endParaRPr>
          </a:p>
          <a:p>
            <a:pPr marL="38100">
              <a:lnSpc>
                <a:spcPct val="100000"/>
              </a:lnSpc>
              <a:spcBef>
                <a:spcPts val="489"/>
              </a:spcBef>
            </a:pPr>
            <a:r>
              <a:rPr sz="3000" dirty="0">
                <a:latin typeface="Arial"/>
                <a:cs typeface="Arial"/>
              </a:rPr>
              <a:t>Add 1 </a:t>
            </a:r>
            <a:r>
              <a:rPr sz="3000" spc="-5" dirty="0">
                <a:latin typeface="Arial"/>
                <a:cs typeface="Arial"/>
              </a:rPr>
              <a:t>to the</a:t>
            </a:r>
            <a:r>
              <a:rPr sz="3000" spc="-55" dirty="0">
                <a:latin typeface="Arial"/>
                <a:cs typeface="Arial"/>
              </a:rPr>
              <a:t> </a:t>
            </a:r>
            <a:r>
              <a:rPr sz="3000" spc="-5" dirty="0">
                <a:latin typeface="Arial"/>
                <a:cs typeface="Arial"/>
              </a:rPr>
              <a:t>result.</a:t>
            </a:r>
            <a:endParaRPr sz="30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758190"/>
            <a:ext cx="4569460" cy="619760"/>
          </a:xfrm>
          <a:prstGeom prst="rect">
            <a:avLst/>
          </a:prstGeom>
        </p:spPr>
        <p:txBody>
          <a:bodyPr vert="horz" wrap="square" lIns="0" tIns="12700" rIns="0" bIns="0" rtlCol="0">
            <a:spAutoFit/>
          </a:bodyPr>
          <a:lstStyle/>
          <a:p>
            <a:pPr marL="12700">
              <a:lnSpc>
                <a:spcPct val="100000"/>
              </a:lnSpc>
              <a:spcBef>
                <a:spcPts val="100"/>
              </a:spcBef>
            </a:pPr>
            <a:r>
              <a:rPr spc="-5" dirty="0"/>
              <a:t>Two’s</a:t>
            </a:r>
            <a:r>
              <a:rPr spc="-80" dirty="0"/>
              <a:t> </a:t>
            </a:r>
            <a:r>
              <a:rPr dirty="0"/>
              <a:t>Complement</a:t>
            </a:r>
          </a:p>
        </p:txBody>
      </p:sp>
      <p:sp>
        <p:nvSpPr>
          <p:cNvPr id="3" name="object 3"/>
          <p:cNvSpPr txBox="1"/>
          <p:nvPr/>
        </p:nvSpPr>
        <p:spPr>
          <a:xfrm>
            <a:off x="534669" y="1717040"/>
            <a:ext cx="1592580" cy="482600"/>
          </a:xfrm>
          <a:prstGeom prst="rect">
            <a:avLst/>
          </a:prstGeom>
        </p:spPr>
        <p:txBody>
          <a:bodyPr vert="horz" wrap="square" lIns="0" tIns="12700" rIns="0" bIns="0" rtlCol="0">
            <a:spAutoFit/>
          </a:bodyPr>
          <a:lstStyle/>
          <a:p>
            <a:pPr marL="12700">
              <a:lnSpc>
                <a:spcPct val="100000"/>
              </a:lnSpc>
              <a:spcBef>
                <a:spcPts val="100"/>
              </a:spcBef>
            </a:pPr>
            <a:r>
              <a:rPr sz="3000" b="1" u="heavy" dirty="0">
                <a:uFill>
                  <a:solidFill>
                    <a:srgbClr val="000000"/>
                  </a:solidFill>
                </a:uFill>
                <a:latin typeface="Arial"/>
                <a:cs typeface="Arial"/>
              </a:rPr>
              <a:t>Exa</a:t>
            </a:r>
            <a:r>
              <a:rPr sz="3000" b="1" u="heavy" spc="-10" dirty="0">
                <a:uFill>
                  <a:solidFill>
                    <a:srgbClr val="000000"/>
                  </a:solidFill>
                </a:uFill>
                <a:latin typeface="Arial"/>
                <a:cs typeface="Arial"/>
              </a:rPr>
              <a:t>m</a:t>
            </a:r>
            <a:r>
              <a:rPr sz="3000" b="1" u="heavy" spc="5" dirty="0">
                <a:uFill>
                  <a:solidFill>
                    <a:srgbClr val="000000"/>
                  </a:solidFill>
                </a:uFill>
                <a:latin typeface="Arial"/>
                <a:cs typeface="Arial"/>
              </a:rPr>
              <a:t>p</a:t>
            </a:r>
            <a:r>
              <a:rPr sz="3000" b="1" u="heavy" spc="-5" dirty="0">
                <a:uFill>
                  <a:solidFill>
                    <a:srgbClr val="000000"/>
                  </a:solidFill>
                </a:uFill>
                <a:latin typeface="Arial"/>
                <a:cs typeface="Arial"/>
              </a:rPr>
              <a:t>le</a:t>
            </a:r>
            <a:endParaRPr sz="3000">
              <a:latin typeface="Arial"/>
              <a:cs typeface="Arial"/>
            </a:endParaRPr>
          </a:p>
        </p:txBody>
      </p:sp>
      <p:sp>
        <p:nvSpPr>
          <p:cNvPr id="4" name="object 4"/>
          <p:cNvSpPr txBox="1"/>
          <p:nvPr/>
        </p:nvSpPr>
        <p:spPr>
          <a:xfrm>
            <a:off x="534669" y="2110739"/>
            <a:ext cx="224790" cy="977900"/>
          </a:xfrm>
          <a:prstGeom prst="rect">
            <a:avLst/>
          </a:prstGeom>
        </p:spPr>
        <p:txBody>
          <a:bodyPr vert="horz" wrap="square" lIns="0" tIns="168910" rIns="0" bIns="0" rtlCol="0">
            <a:spAutoFit/>
          </a:bodyPr>
          <a:lstStyle/>
          <a:p>
            <a:pPr marL="12700">
              <a:lnSpc>
                <a:spcPct val="100000"/>
              </a:lnSpc>
              <a:spcBef>
                <a:spcPts val="1330"/>
              </a:spcBef>
            </a:pPr>
            <a:r>
              <a:rPr sz="2100" dirty="0">
                <a:solidFill>
                  <a:srgbClr val="330066"/>
                </a:solidFill>
                <a:latin typeface="Wingdings"/>
                <a:cs typeface="Wingdings"/>
              </a:rPr>
              <a:t></a:t>
            </a:r>
            <a:endParaRPr sz="2100">
              <a:latin typeface="Wingdings"/>
              <a:cs typeface="Wingdings"/>
            </a:endParaRPr>
          </a:p>
          <a:p>
            <a:pPr marL="12700">
              <a:lnSpc>
                <a:spcPct val="100000"/>
              </a:lnSpc>
              <a:spcBef>
                <a:spcPts val="1230"/>
              </a:spcBef>
            </a:pPr>
            <a:r>
              <a:rPr sz="2100" dirty="0">
                <a:solidFill>
                  <a:srgbClr val="330066"/>
                </a:solidFill>
                <a:latin typeface="Wingdings"/>
                <a:cs typeface="Wingdings"/>
              </a:rPr>
              <a:t></a:t>
            </a:r>
            <a:endParaRPr sz="2100">
              <a:latin typeface="Wingdings"/>
              <a:cs typeface="Wingdings"/>
            </a:endParaRPr>
          </a:p>
        </p:txBody>
      </p:sp>
      <p:sp>
        <p:nvSpPr>
          <p:cNvPr id="5" name="object 5"/>
          <p:cNvSpPr txBox="1"/>
          <p:nvPr/>
        </p:nvSpPr>
        <p:spPr>
          <a:xfrm>
            <a:off x="1080769" y="2193290"/>
            <a:ext cx="2915920" cy="1433830"/>
          </a:xfrm>
          <a:prstGeom prst="rect">
            <a:avLst/>
          </a:prstGeom>
        </p:spPr>
        <p:txBody>
          <a:bodyPr vert="horz" wrap="square" lIns="0" tIns="12700" rIns="0" bIns="0" rtlCol="0">
            <a:spAutoFit/>
          </a:bodyPr>
          <a:lstStyle/>
          <a:p>
            <a:pPr marL="38100">
              <a:lnSpc>
                <a:spcPct val="100000"/>
              </a:lnSpc>
              <a:spcBef>
                <a:spcPts val="100"/>
              </a:spcBef>
            </a:pPr>
            <a:r>
              <a:rPr sz="3000" spc="-5" dirty="0">
                <a:latin typeface="Arial"/>
                <a:cs typeface="Arial"/>
              </a:rPr>
              <a:t>+</a:t>
            </a:r>
            <a:r>
              <a:rPr sz="3000" dirty="0">
                <a:latin typeface="Arial"/>
                <a:cs typeface="Arial"/>
              </a:rPr>
              <a:t>15</a:t>
            </a:r>
            <a:r>
              <a:rPr sz="3000" spc="-15" dirty="0">
                <a:latin typeface="Arial"/>
                <a:cs typeface="Arial"/>
              </a:rPr>
              <a:t> </a:t>
            </a:r>
            <a:r>
              <a:rPr sz="3000" dirty="0">
                <a:latin typeface="Arial"/>
                <a:cs typeface="Arial"/>
              </a:rPr>
              <a:t>=</a:t>
            </a:r>
            <a:r>
              <a:rPr sz="3000" spc="-10" dirty="0">
                <a:latin typeface="Arial"/>
                <a:cs typeface="Arial"/>
              </a:rPr>
              <a:t> </a:t>
            </a:r>
            <a:r>
              <a:rPr sz="3000" dirty="0">
                <a:latin typeface="Arial"/>
                <a:cs typeface="Arial"/>
              </a:rPr>
              <a:t>0000</a:t>
            </a:r>
            <a:r>
              <a:rPr sz="3000" spc="-10" dirty="0">
                <a:latin typeface="Arial"/>
                <a:cs typeface="Arial"/>
              </a:rPr>
              <a:t>1</a:t>
            </a:r>
            <a:r>
              <a:rPr sz="3000" dirty="0">
                <a:latin typeface="Arial"/>
                <a:cs typeface="Arial"/>
              </a:rPr>
              <a:t>111</a:t>
            </a:r>
            <a:r>
              <a:rPr sz="1350" spc="22" baseline="-24691" dirty="0">
                <a:latin typeface="Arial"/>
                <a:cs typeface="Arial"/>
              </a:rPr>
              <a:t>2</a:t>
            </a:r>
            <a:endParaRPr sz="1350" baseline="-24691">
              <a:latin typeface="Arial"/>
              <a:cs typeface="Arial"/>
            </a:endParaRPr>
          </a:p>
          <a:p>
            <a:pPr marL="38100">
              <a:lnSpc>
                <a:spcPct val="100000"/>
              </a:lnSpc>
              <a:spcBef>
                <a:spcPts val="150"/>
              </a:spcBef>
            </a:pPr>
            <a:r>
              <a:rPr sz="3000" spc="-10" dirty="0">
                <a:latin typeface="Arial"/>
                <a:cs typeface="Arial"/>
              </a:rPr>
              <a:t>0</a:t>
            </a:r>
            <a:r>
              <a:rPr sz="3000" dirty="0">
                <a:latin typeface="Arial"/>
                <a:cs typeface="Arial"/>
              </a:rPr>
              <a:t>00011</a:t>
            </a:r>
            <a:r>
              <a:rPr sz="3000" spc="-10" dirty="0">
                <a:latin typeface="Arial"/>
                <a:cs typeface="Arial"/>
              </a:rPr>
              <a:t>1</a:t>
            </a:r>
            <a:r>
              <a:rPr sz="3000" spc="-5" dirty="0">
                <a:latin typeface="Arial"/>
                <a:cs typeface="Arial"/>
              </a:rPr>
              <a:t>1</a:t>
            </a:r>
            <a:r>
              <a:rPr sz="1350" spc="22" baseline="-24691" dirty="0">
                <a:latin typeface="Arial"/>
                <a:cs typeface="Arial"/>
              </a:rPr>
              <a:t>2</a:t>
            </a:r>
            <a:endParaRPr sz="1350" baseline="-24691">
              <a:latin typeface="Arial"/>
              <a:cs typeface="Arial"/>
            </a:endParaRPr>
          </a:p>
          <a:p>
            <a:pPr marL="38100">
              <a:lnSpc>
                <a:spcPct val="100000"/>
              </a:lnSpc>
              <a:spcBef>
                <a:spcPts val="140"/>
              </a:spcBef>
            </a:pPr>
            <a:r>
              <a:rPr sz="3000" spc="-10" dirty="0">
                <a:latin typeface="Arial"/>
                <a:cs typeface="Arial"/>
              </a:rPr>
              <a:t>1</a:t>
            </a:r>
            <a:r>
              <a:rPr sz="3000" dirty="0">
                <a:latin typeface="Arial"/>
                <a:cs typeface="Arial"/>
              </a:rPr>
              <a:t>11100</a:t>
            </a:r>
            <a:r>
              <a:rPr sz="3000" spc="-10" dirty="0">
                <a:latin typeface="Arial"/>
                <a:cs typeface="Arial"/>
              </a:rPr>
              <a:t>0</a:t>
            </a:r>
            <a:r>
              <a:rPr sz="3000" spc="-5" dirty="0">
                <a:latin typeface="Arial"/>
                <a:cs typeface="Arial"/>
              </a:rPr>
              <a:t>0</a:t>
            </a:r>
            <a:r>
              <a:rPr sz="1350" spc="22" baseline="-24691" dirty="0">
                <a:latin typeface="Arial"/>
                <a:cs typeface="Arial"/>
              </a:rPr>
              <a:t>2</a:t>
            </a:r>
            <a:endParaRPr sz="1350" baseline="-24691">
              <a:latin typeface="Arial"/>
              <a:cs typeface="Arial"/>
            </a:endParaRPr>
          </a:p>
        </p:txBody>
      </p:sp>
      <p:sp>
        <p:nvSpPr>
          <p:cNvPr id="6" name="object 6"/>
          <p:cNvSpPr txBox="1"/>
          <p:nvPr/>
        </p:nvSpPr>
        <p:spPr>
          <a:xfrm>
            <a:off x="534669" y="3738879"/>
            <a:ext cx="224790" cy="345440"/>
          </a:xfrm>
          <a:prstGeom prst="rect">
            <a:avLst/>
          </a:prstGeom>
        </p:spPr>
        <p:txBody>
          <a:bodyPr vert="horz" wrap="square" lIns="0" tIns="12700" rIns="0" bIns="0" rtlCol="0">
            <a:spAutoFit/>
          </a:bodyPr>
          <a:lstStyle/>
          <a:p>
            <a:pPr marL="12700">
              <a:lnSpc>
                <a:spcPct val="100000"/>
              </a:lnSpc>
              <a:spcBef>
                <a:spcPts val="100"/>
              </a:spcBef>
            </a:pPr>
            <a:r>
              <a:rPr sz="2100" dirty="0">
                <a:solidFill>
                  <a:srgbClr val="330066"/>
                </a:solidFill>
                <a:latin typeface="Wingdings"/>
                <a:cs typeface="Wingdings"/>
              </a:rPr>
              <a:t></a:t>
            </a:r>
            <a:endParaRPr sz="2100">
              <a:latin typeface="Wingdings"/>
              <a:cs typeface="Wingdings"/>
            </a:endParaRPr>
          </a:p>
        </p:txBody>
      </p:sp>
      <p:sp>
        <p:nvSpPr>
          <p:cNvPr id="7" name="object 7"/>
          <p:cNvSpPr txBox="1"/>
          <p:nvPr/>
        </p:nvSpPr>
        <p:spPr>
          <a:xfrm>
            <a:off x="1068069" y="3601720"/>
            <a:ext cx="2176145" cy="1586230"/>
          </a:xfrm>
          <a:prstGeom prst="rect">
            <a:avLst/>
          </a:prstGeom>
        </p:spPr>
        <p:txBody>
          <a:bodyPr vert="horz" wrap="square" lIns="0" tIns="76200" rIns="0" bIns="0" rtlCol="0">
            <a:spAutoFit/>
          </a:bodyPr>
          <a:lstStyle/>
          <a:p>
            <a:pPr marL="50800">
              <a:lnSpc>
                <a:spcPct val="100000"/>
              </a:lnSpc>
              <a:spcBef>
                <a:spcPts val="600"/>
              </a:spcBef>
            </a:pPr>
            <a:r>
              <a:rPr sz="3000" spc="-10" dirty="0">
                <a:latin typeface="Arial"/>
                <a:cs typeface="Arial"/>
              </a:rPr>
              <a:t>1</a:t>
            </a:r>
            <a:r>
              <a:rPr sz="3000" dirty="0">
                <a:latin typeface="Arial"/>
                <a:cs typeface="Arial"/>
              </a:rPr>
              <a:t>11100</a:t>
            </a:r>
            <a:r>
              <a:rPr sz="3000" spc="-10" dirty="0">
                <a:latin typeface="Arial"/>
                <a:cs typeface="Arial"/>
              </a:rPr>
              <a:t>0</a:t>
            </a:r>
            <a:r>
              <a:rPr sz="3000" spc="-5" dirty="0">
                <a:latin typeface="Arial"/>
                <a:cs typeface="Arial"/>
              </a:rPr>
              <a:t>0</a:t>
            </a:r>
            <a:r>
              <a:rPr sz="1350" spc="22" baseline="-24691" dirty="0">
                <a:latin typeface="Arial"/>
                <a:cs typeface="Arial"/>
              </a:rPr>
              <a:t>2</a:t>
            </a:r>
            <a:r>
              <a:rPr sz="1350" baseline="-24691" dirty="0">
                <a:latin typeface="Arial"/>
                <a:cs typeface="Arial"/>
              </a:rPr>
              <a:t>  </a:t>
            </a:r>
            <a:r>
              <a:rPr sz="1350" spc="104" baseline="-24691" dirty="0">
                <a:latin typeface="Arial"/>
                <a:cs typeface="Arial"/>
              </a:rPr>
              <a:t> </a:t>
            </a:r>
            <a:r>
              <a:rPr sz="3000" dirty="0">
                <a:latin typeface="Arial"/>
                <a:cs typeface="Arial"/>
              </a:rPr>
              <a:t>+</a:t>
            </a:r>
            <a:endParaRPr sz="3000">
              <a:latin typeface="Arial"/>
              <a:cs typeface="Arial"/>
            </a:endParaRPr>
          </a:p>
          <a:p>
            <a:pPr marR="433070" algn="r">
              <a:lnSpc>
                <a:spcPct val="100000"/>
              </a:lnSpc>
              <a:spcBef>
                <a:spcPts val="500"/>
              </a:spcBef>
            </a:pPr>
            <a:r>
              <a:rPr sz="3000" dirty="0">
                <a:latin typeface="Arial"/>
                <a:cs typeface="Arial"/>
              </a:rPr>
              <a:t>1</a:t>
            </a:r>
            <a:endParaRPr sz="3000">
              <a:latin typeface="Arial"/>
              <a:cs typeface="Arial"/>
            </a:endParaRPr>
          </a:p>
          <a:p>
            <a:pPr marR="422275" algn="r">
              <a:lnSpc>
                <a:spcPct val="100000"/>
              </a:lnSpc>
              <a:spcBef>
                <a:spcPts val="489"/>
              </a:spcBef>
            </a:pPr>
            <a:r>
              <a:rPr sz="3000" spc="-10" dirty="0">
                <a:latin typeface="Arial"/>
                <a:cs typeface="Arial"/>
              </a:rPr>
              <a:t>1</a:t>
            </a:r>
            <a:r>
              <a:rPr sz="3000" dirty="0">
                <a:latin typeface="Arial"/>
                <a:cs typeface="Arial"/>
              </a:rPr>
              <a:t>11100</a:t>
            </a:r>
            <a:r>
              <a:rPr sz="3000" spc="-10" dirty="0">
                <a:latin typeface="Arial"/>
                <a:cs typeface="Arial"/>
              </a:rPr>
              <a:t>0</a:t>
            </a:r>
            <a:r>
              <a:rPr sz="3000" dirty="0">
                <a:latin typeface="Arial"/>
                <a:cs typeface="Arial"/>
              </a:rPr>
              <a:t>1</a:t>
            </a:r>
            <a:endParaRPr sz="3000">
              <a:latin typeface="Arial"/>
              <a:cs typeface="Arial"/>
            </a:endParaRPr>
          </a:p>
        </p:txBody>
      </p:sp>
      <p:sp>
        <p:nvSpPr>
          <p:cNvPr id="8" name="object 8"/>
          <p:cNvSpPr txBox="1"/>
          <p:nvPr/>
        </p:nvSpPr>
        <p:spPr>
          <a:xfrm>
            <a:off x="534669" y="5255259"/>
            <a:ext cx="224790" cy="345440"/>
          </a:xfrm>
          <a:prstGeom prst="rect">
            <a:avLst/>
          </a:prstGeom>
        </p:spPr>
        <p:txBody>
          <a:bodyPr vert="horz" wrap="square" lIns="0" tIns="12700" rIns="0" bIns="0" rtlCol="0">
            <a:spAutoFit/>
          </a:bodyPr>
          <a:lstStyle/>
          <a:p>
            <a:pPr marL="12700">
              <a:lnSpc>
                <a:spcPct val="100000"/>
              </a:lnSpc>
              <a:spcBef>
                <a:spcPts val="100"/>
              </a:spcBef>
            </a:pPr>
            <a:r>
              <a:rPr sz="2100" dirty="0">
                <a:solidFill>
                  <a:srgbClr val="330066"/>
                </a:solidFill>
                <a:latin typeface="Wingdings"/>
                <a:cs typeface="Wingdings"/>
              </a:rPr>
              <a:t></a:t>
            </a:r>
            <a:endParaRPr sz="2100">
              <a:latin typeface="Wingdings"/>
              <a:cs typeface="Wingdings"/>
            </a:endParaRPr>
          </a:p>
        </p:txBody>
      </p:sp>
      <p:sp>
        <p:nvSpPr>
          <p:cNvPr id="9" name="object 9"/>
          <p:cNvSpPr txBox="1"/>
          <p:nvPr/>
        </p:nvSpPr>
        <p:spPr>
          <a:xfrm>
            <a:off x="1080769" y="5181600"/>
            <a:ext cx="5166360" cy="482600"/>
          </a:xfrm>
          <a:prstGeom prst="rect">
            <a:avLst/>
          </a:prstGeom>
        </p:spPr>
        <p:txBody>
          <a:bodyPr vert="horz" wrap="square" lIns="0" tIns="12700" rIns="0" bIns="0" rtlCol="0">
            <a:spAutoFit/>
          </a:bodyPr>
          <a:lstStyle/>
          <a:p>
            <a:pPr marL="38100">
              <a:lnSpc>
                <a:spcPct val="100000"/>
              </a:lnSpc>
              <a:spcBef>
                <a:spcPts val="100"/>
              </a:spcBef>
            </a:pPr>
            <a:r>
              <a:rPr sz="3000" spc="-10" dirty="0">
                <a:latin typeface="Arial"/>
                <a:cs typeface="Arial"/>
              </a:rPr>
              <a:t>-</a:t>
            </a:r>
            <a:r>
              <a:rPr sz="3000" dirty="0">
                <a:latin typeface="Arial"/>
                <a:cs typeface="Arial"/>
              </a:rPr>
              <a:t>128 +</a:t>
            </a:r>
            <a:r>
              <a:rPr sz="3000" spc="-10" dirty="0">
                <a:latin typeface="Arial"/>
                <a:cs typeface="Arial"/>
              </a:rPr>
              <a:t> 6</a:t>
            </a:r>
            <a:r>
              <a:rPr sz="3000" dirty="0">
                <a:latin typeface="Arial"/>
                <a:cs typeface="Arial"/>
              </a:rPr>
              <a:t>4 +</a:t>
            </a:r>
            <a:r>
              <a:rPr sz="3000" spc="-10" dirty="0">
                <a:latin typeface="Arial"/>
                <a:cs typeface="Arial"/>
              </a:rPr>
              <a:t> </a:t>
            </a:r>
            <a:r>
              <a:rPr sz="3000" dirty="0">
                <a:latin typeface="Arial"/>
                <a:cs typeface="Arial"/>
              </a:rPr>
              <a:t>32</a:t>
            </a:r>
            <a:r>
              <a:rPr sz="3000" spc="-15" dirty="0">
                <a:latin typeface="Arial"/>
                <a:cs typeface="Arial"/>
              </a:rPr>
              <a:t> </a:t>
            </a:r>
            <a:r>
              <a:rPr sz="3000" dirty="0">
                <a:latin typeface="Arial"/>
                <a:cs typeface="Arial"/>
              </a:rPr>
              <a:t>+</a:t>
            </a:r>
            <a:r>
              <a:rPr sz="3000" spc="-10" dirty="0">
                <a:latin typeface="Arial"/>
                <a:cs typeface="Arial"/>
              </a:rPr>
              <a:t> </a:t>
            </a:r>
            <a:r>
              <a:rPr sz="3000" dirty="0">
                <a:latin typeface="Arial"/>
                <a:cs typeface="Arial"/>
              </a:rPr>
              <a:t>16 +</a:t>
            </a:r>
            <a:r>
              <a:rPr sz="3000" spc="-10" dirty="0">
                <a:latin typeface="Arial"/>
                <a:cs typeface="Arial"/>
              </a:rPr>
              <a:t> </a:t>
            </a:r>
            <a:r>
              <a:rPr sz="3000" dirty="0">
                <a:latin typeface="Arial"/>
                <a:cs typeface="Arial"/>
              </a:rPr>
              <a:t>1</a:t>
            </a:r>
            <a:r>
              <a:rPr sz="3000" spc="-15" dirty="0">
                <a:latin typeface="Arial"/>
                <a:cs typeface="Arial"/>
              </a:rPr>
              <a:t> </a:t>
            </a:r>
            <a:r>
              <a:rPr sz="3000" dirty="0">
                <a:latin typeface="Arial"/>
                <a:cs typeface="Arial"/>
              </a:rPr>
              <a:t>=</a:t>
            </a:r>
            <a:r>
              <a:rPr sz="3000" spc="-10" dirty="0">
                <a:latin typeface="Arial"/>
                <a:cs typeface="Arial"/>
              </a:rPr>
              <a:t> </a:t>
            </a:r>
            <a:r>
              <a:rPr sz="3000" dirty="0">
                <a:latin typeface="Arial"/>
                <a:cs typeface="Arial"/>
              </a:rPr>
              <a:t>-1</a:t>
            </a:r>
            <a:r>
              <a:rPr sz="3000" spc="-10" dirty="0">
                <a:latin typeface="Arial"/>
                <a:cs typeface="Arial"/>
              </a:rPr>
              <a:t>5</a:t>
            </a:r>
            <a:r>
              <a:rPr sz="1350" spc="22" baseline="-24691" dirty="0">
                <a:latin typeface="Arial"/>
                <a:cs typeface="Arial"/>
              </a:rPr>
              <a:t>10</a:t>
            </a:r>
            <a:endParaRPr sz="1350" baseline="-24691">
              <a:latin typeface="Arial"/>
              <a:cs typeface="Arial"/>
            </a:endParaRPr>
          </a:p>
        </p:txBody>
      </p:sp>
      <p:sp>
        <p:nvSpPr>
          <p:cNvPr id="10" name="object 10"/>
          <p:cNvSpPr/>
          <p:nvPr/>
        </p:nvSpPr>
        <p:spPr>
          <a:xfrm>
            <a:off x="971550" y="3357879"/>
            <a:ext cx="2087880" cy="0"/>
          </a:xfrm>
          <a:custGeom>
            <a:avLst/>
            <a:gdLst/>
            <a:ahLst/>
            <a:cxnLst/>
            <a:rect l="l" t="t" r="r" b="b"/>
            <a:pathLst>
              <a:path w="2087880">
                <a:moveTo>
                  <a:pt x="0" y="0"/>
                </a:moveTo>
                <a:lnTo>
                  <a:pt x="2087880" y="0"/>
                </a:lnTo>
              </a:path>
            </a:pathLst>
          </a:custGeom>
          <a:ln w="28393">
            <a:solidFill>
              <a:srgbClr val="000000"/>
            </a:solidFill>
          </a:ln>
        </p:spPr>
        <p:txBody>
          <a:bodyPr wrap="square" lIns="0" tIns="0" rIns="0" bIns="0" rtlCol="0"/>
          <a:lstStyle/>
          <a:p>
            <a:endParaRPr/>
          </a:p>
        </p:txBody>
      </p:sp>
      <p:sp>
        <p:nvSpPr>
          <p:cNvPr id="11" name="object 11"/>
          <p:cNvSpPr/>
          <p:nvPr/>
        </p:nvSpPr>
        <p:spPr>
          <a:xfrm>
            <a:off x="971550" y="4941570"/>
            <a:ext cx="2087880" cy="0"/>
          </a:xfrm>
          <a:custGeom>
            <a:avLst/>
            <a:gdLst/>
            <a:ahLst/>
            <a:cxnLst/>
            <a:rect l="l" t="t" r="r" b="b"/>
            <a:pathLst>
              <a:path w="2087880">
                <a:moveTo>
                  <a:pt x="0" y="0"/>
                </a:moveTo>
                <a:lnTo>
                  <a:pt x="2087880" y="0"/>
                </a:lnTo>
              </a:path>
            </a:pathLst>
          </a:custGeom>
          <a:ln w="28393">
            <a:solidFill>
              <a:srgbClr val="000000"/>
            </a:solidFill>
          </a:ln>
        </p:spPr>
        <p:txBody>
          <a:bodyPr wrap="square" lIns="0" tIns="0" rIns="0" bIns="0" rtlCol="0"/>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758190"/>
            <a:ext cx="4569460" cy="619760"/>
          </a:xfrm>
          <a:prstGeom prst="rect">
            <a:avLst/>
          </a:prstGeom>
        </p:spPr>
        <p:txBody>
          <a:bodyPr vert="horz" wrap="square" lIns="0" tIns="12700" rIns="0" bIns="0" rtlCol="0">
            <a:spAutoFit/>
          </a:bodyPr>
          <a:lstStyle/>
          <a:p>
            <a:pPr marL="12700">
              <a:lnSpc>
                <a:spcPct val="100000"/>
              </a:lnSpc>
              <a:spcBef>
                <a:spcPts val="100"/>
              </a:spcBef>
            </a:pPr>
            <a:r>
              <a:rPr spc="-5" dirty="0"/>
              <a:t>Two’s</a:t>
            </a:r>
            <a:r>
              <a:rPr spc="-80" dirty="0"/>
              <a:t> </a:t>
            </a:r>
            <a:r>
              <a:rPr dirty="0"/>
              <a:t>Complement</a:t>
            </a:r>
          </a:p>
        </p:txBody>
      </p:sp>
      <p:sp>
        <p:nvSpPr>
          <p:cNvPr id="3" name="object 3"/>
          <p:cNvSpPr txBox="1"/>
          <p:nvPr/>
        </p:nvSpPr>
        <p:spPr>
          <a:xfrm>
            <a:off x="534669" y="1717040"/>
            <a:ext cx="3766185" cy="2564130"/>
          </a:xfrm>
          <a:prstGeom prst="rect">
            <a:avLst/>
          </a:prstGeom>
        </p:spPr>
        <p:txBody>
          <a:bodyPr vert="horz" wrap="square" lIns="0" tIns="12700" rIns="0" bIns="0" rtlCol="0">
            <a:spAutoFit/>
          </a:bodyPr>
          <a:lstStyle/>
          <a:p>
            <a:pPr marL="12700">
              <a:lnSpc>
                <a:spcPct val="100000"/>
              </a:lnSpc>
              <a:spcBef>
                <a:spcPts val="100"/>
              </a:spcBef>
            </a:pPr>
            <a:r>
              <a:rPr sz="3000" b="1" u="heavy" spc="-5" dirty="0">
                <a:uFill>
                  <a:solidFill>
                    <a:srgbClr val="000000"/>
                  </a:solidFill>
                </a:uFill>
                <a:latin typeface="Arial"/>
                <a:cs typeface="Arial"/>
              </a:rPr>
              <a:t>Rules for</a:t>
            </a:r>
            <a:r>
              <a:rPr sz="3000" b="1" u="heavy" spc="-25" dirty="0">
                <a:uFill>
                  <a:solidFill>
                    <a:srgbClr val="000000"/>
                  </a:solidFill>
                </a:uFill>
                <a:latin typeface="Arial"/>
                <a:cs typeface="Arial"/>
              </a:rPr>
              <a:t> </a:t>
            </a:r>
            <a:r>
              <a:rPr sz="3000" b="1" u="heavy" spc="-5" dirty="0">
                <a:uFill>
                  <a:solidFill>
                    <a:srgbClr val="000000"/>
                  </a:solidFill>
                </a:uFill>
                <a:latin typeface="Arial"/>
                <a:cs typeface="Arial"/>
              </a:rPr>
              <a:t>Adding</a:t>
            </a:r>
            <a:endParaRPr sz="3000">
              <a:latin typeface="Arial"/>
              <a:cs typeface="Arial"/>
            </a:endParaRPr>
          </a:p>
          <a:p>
            <a:pPr>
              <a:lnSpc>
                <a:spcPct val="100000"/>
              </a:lnSpc>
              <a:spcBef>
                <a:spcPts val="45"/>
              </a:spcBef>
            </a:pPr>
            <a:endParaRPr sz="3950">
              <a:latin typeface="Times New Roman"/>
              <a:cs typeface="Times New Roman"/>
            </a:endParaRPr>
          </a:p>
          <a:p>
            <a:pPr marL="12700">
              <a:lnSpc>
                <a:spcPct val="100000"/>
              </a:lnSpc>
            </a:pPr>
            <a:r>
              <a:rPr sz="3000" dirty="0">
                <a:latin typeface="Arial"/>
                <a:cs typeface="Arial"/>
              </a:rPr>
              <a:t>1 + 1 = 0 </a:t>
            </a:r>
            <a:r>
              <a:rPr sz="3000" spc="-5" dirty="0">
                <a:latin typeface="Arial"/>
                <a:cs typeface="Arial"/>
              </a:rPr>
              <a:t>(Carry the</a:t>
            </a:r>
            <a:r>
              <a:rPr sz="3000" spc="-130" dirty="0">
                <a:latin typeface="Arial"/>
                <a:cs typeface="Arial"/>
              </a:rPr>
              <a:t> </a:t>
            </a:r>
            <a:r>
              <a:rPr sz="3000" dirty="0">
                <a:latin typeface="Arial"/>
                <a:cs typeface="Arial"/>
              </a:rPr>
              <a:t>1)</a:t>
            </a:r>
            <a:endParaRPr sz="3000">
              <a:latin typeface="Arial"/>
              <a:cs typeface="Arial"/>
            </a:endParaRPr>
          </a:p>
          <a:p>
            <a:pPr marL="12700">
              <a:lnSpc>
                <a:spcPct val="100000"/>
              </a:lnSpc>
              <a:spcBef>
                <a:spcPts val="500"/>
              </a:spcBef>
            </a:pPr>
            <a:r>
              <a:rPr sz="3000" dirty="0">
                <a:latin typeface="Arial"/>
                <a:cs typeface="Arial"/>
              </a:rPr>
              <a:t>0 + 0 =</a:t>
            </a:r>
            <a:r>
              <a:rPr sz="3000" spc="-135" dirty="0">
                <a:latin typeface="Arial"/>
                <a:cs typeface="Arial"/>
              </a:rPr>
              <a:t> </a:t>
            </a:r>
            <a:r>
              <a:rPr sz="3000" dirty="0">
                <a:latin typeface="Arial"/>
                <a:cs typeface="Arial"/>
              </a:rPr>
              <a:t>0</a:t>
            </a:r>
            <a:endParaRPr sz="3000">
              <a:latin typeface="Arial"/>
              <a:cs typeface="Arial"/>
            </a:endParaRPr>
          </a:p>
          <a:p>
            <a:pPr marL="12700">
              <a:lnSpc>
                <a:spcPct val="100000"/>
              </a:lnSpc>
              <a:spcBef>
                <a:spcPts val="500"/>
              </a:spcBef>
            </a:pPr>
            <a:r>
              <a:rPr sz="3000" dirty="0">
                <a:latin typeface="Arial"/>
                <a:cs typeface="Arial"/>
              </a:rPr>
              <a:t>0 + 1 =</a:t>
            </a:r>
            <a:r>
              <a:rPr sz="3000" spc="-135" dirty="0">
                <a:latin typeface="Arial"/>
                <a:cs typeface="Arial"/>
              </a:rPr>
              <a:t> </a:t>
            </a:r>
            <a:r>
              <a:rPr sz="3000" dirty="0">
                <a:latin typeface="Arial"/>
                <a:cs typeface="Arial"/>
              </a:rPr>
              <a:t>1</a:t>
            </a:r>
            <a:endParaRPr sz="30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758190"/>
            <a:ext cx="2696845" cy="619760"/>
          </a:xfrm>
          <a:prstGeom prst="rect">
            <a:avLst/>
          </a:prstGeom>
        </p:spPr>
        <p:txBody>
          <a:bodyPr vert="horz" wrap="square" lIns="0" tIns="12700" rIns="0" bIns="0" rtlCol="0">
            <a:spAutoFit/>
          </a:bodyPr>
          <a:lstStyle/>
          <a:p>
            <a:pPr marL="12700">
              <a:lnSpc>
                <a:spcPct val="100000"/>
              </a:lnSpc>
              <a:spcBef>
                <a:spcPts val="100"/>
              </a:spcBef>
            </a:pPr>
            <a:r>
              <a:rPr dirty="0"/>
              <a:t>ACTIVITY</a:t>
            </a:r>
            <a:r>
              <a:rPr spc="-95" dirty="0"/>
              <a:t> </a:t>
            </a:r>
            <a:r>
              <a:rPr dirty="0"/>
              <a:t>3</a:t>
            </a:r>
          </a:p>
        </p:txBody>
      </p:sp>
      <p:sp>
        <p:nvSpPr>
          <p:cNvPr id="3" name="object 3"/>
          <p:cNvSpPr txBox="1"/>
          <p:nvPr/>
        </p:nvSpPr>
        <p:spPr>
          <a:xfrm>
            <a:off x="534669" y="1717040"/>
            <a:ext cx="7920990" cy="908050"/>
          </a:xfrm>
          <a:prstGeom prst="rect">
            <a:avLst/>
          </a:prstGeom>
        </p:spPr>
        <p:txBody>
          <a:bodyPr vert="horz" wrap="square" lIns="0" tIns="53340" rIns="0" bIns="0" rtlCol="0">
            <a:spAutoFit/>
          </a:bodyPr>
          <a:lstStyle/>
          <a:p>
            <a:pPr marL="583565" marR="5080" indent="-571500">
              <a:lnSpc>
                <a:spcPts val="3350"/>
              </a:lnSpc>
              <a:spcBef>
                <a:spcPts val="420"/>
              </a:spcBef>
              <a:tabLst>
                <a:tab pos="583565" algn="l"/>
              </a:tabLst>
            </a:pPr>
            <a:r>
              <a:rPr sz="2100" dirty="0">
                <a:solidFill>
                  <a:srgbClr val="330066"/>
                </a:solidFill>
                <a:latin typeface="Arial"/>
                <a:cs typeface="Arial"/>
              </a:rPr>
              <a:t>1.	</a:t>
            </a:r>
            <a:r>
              <a:rPr sz="3000" spc="-5" dirty="0">
                <a:latin typeface="Arial"/>
                <a:cs typeface="Arial"/>
              </a:rPr>
              <a:t>Convert the following binary numbers into </a:t>
            </a:r>
            <a:r>
              <a:rPr sz="3000" dirty="0">
                <a:latin typeface="Arial"/>
                <a:cs typeface="Arial"/>
              </a:rPr>
              <a:t>a  </a:t>
            </a:r>
            <a:r>
              <a:rPr sz="3000" spc="-5" dirty="0">
                <a:latin typeface="Arial"/>
                <a:cs typeface="Arial"/>
              </a:rPr>
              <a:t>negative using two’s</a:t>
            </a:r>
            <a:r>
              <a:rPr sz="3000" dirty="0">
                <a:latin typeface="Arial"/>
                <a:cs typeface="Arial"/>
              </a:rPr>
              <a:t> </a:t>
            </a:r>
            <a:r>
              <a:rPr sz="3000" spc="-5" dirty="0">
                <a:latin typeface="Arial"/>
                <a:cs typeface="Arial"/>
              </a:rPr>
              <a:t>complement.</a:t>
            </a:r>
            <a:endParaRPr sz="3000">
              <a:latin typeface="Arial"/>
              <a:cs typeface="Arial"/>
            </a:endParaRPr>
          </a:p>
        </p:txBody>
      </p:sp>
      <p:sp>
        <p:nvSpPr>
          <p:cNvPr id="4" name="object 4"/>
          <p:cNvSpPr txBox="1"/>
          <p:nvPr/>
        </p:nvSpPr>
        <p:spPr>
          <a:xfrm>
            <a:off x="1228089" y="2551684"/>
            <a:ext cx="178435" cy="1131570"/>
          </a:xfrm>
          <a:prstGeom prst="rect">
            <a:avLst/>
          </a:prstGeom>
        </p:spPr>
        <p:txBody>
          <a:bodyPr vert="horz" wrap="square" lIns="0" tIns="136525" rIns="0" bIns="0" rtlCol="0">
            <a:spAutoFit/>
          </a:bodyPr>
          <a:lstStyle/>
          <a:p>
            <a:pPr marL="12700">
              <a:lnSpc>
                <a:spcPct val="100000"/>
              </a:lnSpc>
              <a:spcBef>
                <a:spcPts val="1075"/>
              </a:spcBef>
            </a:pPr>
            <a:r>
              <a:rPr sz="1600" spc="5" dirty="0">
                <a:solidFill>
                  <a:srgbClr val="CCCC00"/>
                </a:solidFill>
                <a:latin typeface="Wingdings"/>
                <a:cs typeface="Wingdings"/>
              </a:rPr>
              <a:t></a:t>
            </a:r>
            <a:endParaRPr sz="1600">
              <a:latin typeface="Wingdings"/>
              <a:cs typeface="Wingdings"/>
            </a:endParaRPr>
          </a:p>
          <a:p>
            <a:pPr marL="12700">
              <a:lnSpc>
                <a:spcPct val="100000"/>
              </a:lnSpc>
              <a:spcBef>
                <a:spcPts val="980"/>
              </a:spcBef>
            </a:pPr>
            <a:r>
              <a:rPr sz="1600" spc="5" dirty="0">
                <a:solidFill>
                  <a:srgbClr val="CCCC00"/>
                </a:solidFill>
                <a:latin typeface="Wingdings"/>
                <a:cs typeface="Wingdings"/>
              </a:rPr>
              <a:t></a:t>
            </a:r>
            <a:endParaRPr sz="1600">
              <a:latin typeface="Wingdings"/>
              <a:cs typeface="Wingdings"/>
            </a:endParaRPr>
          </a:p>
          <a:p>
            <a:pPr marL="12700">
              <a:lnSpc>
                <a:spcPct val="100000"/>
              </a:lnSpc>
              <a:spcBef>
                <a:spcPts val="990"/>
              </a:spcBef>
            </a:pPr>
            <a:r>
              <a:rPr sz="1600" spc="5" dirty="0">
                <a:solidFill>
                  <a:srgbClr val="CCCC00"/>
                </a:solidFill>
                <a:latin typeface="Wingdings"/>
                <a:cs typeface="Wingdings"/>
              </a:rPr>
              <a:t></a:t>
            </a:r>
            <a:endParaRPr sz="1600">
              <a:latin typeface="Wingdings"/>
              <a:cs typeface="Wingdings"/>
            </a:endParaRPr>
          </a:p>
        </p:txBody>
      </p:sp>
      <p:sp>
        <p:nvSpPr>
          <p:cNvPr id="5" name="object 5"/>
          <p:cNvSpPr txBox="1"/>
          <p:nvPr/>
        </p:nvSpPr>
        <p:spPr>
          <a:xfrm>
            <a:off x="1640839" y="2600960"/>
            <a:ext cx="1433830" cy="1131570"/>
          </a:xfrm>
          <a:prstGeom prst="rect">
            <a:avLst/>
          </a:prstGeom>
        </p:spPr>
        <p:txBody>
          <a:bodyPr vert="horz" wrap="square" lIns="0" tIns="30480" rIns="0" bIns="0" rtlCol="0">
            <a:spAutoFit/>
          </a:bodyPr>
          <a:lstStyle/>
          <a:p>
            <a:pPr marL="38100">
              <a:lnSpc>
                <a:spcPct val="100000"/>
              </a:lnSpc>
              <a:spcBef>
                <a:spcPts val="240"/>
              </a:spcBef>
            </a:pPr>
            <a:r>
              <a:rPr sz="2300" dirty="0">
                <a:latin typeface="Arial"/>
                <a:cs typeface="Arial"/>
              </a:rPr>
              <a:t>0</a:t>
            </a:r>
            <a:r>
              <a:rPr sz="2300" spc="10" dirty="0">
                <a:latin typeface="Arial"/>
                <a:cs typeface="Arial"/>
              </a:rPr>
              <a:t>0</a:t>
            </a:r>
            <a:r>
              <a:rPr sz="2300" dirty="0">
                <a:latin typeface="Arial"/>
                <a:cs typeface="Arial"/>
              </a:rPr>
              <a:t>1</a:t>
            </a:r>
            <a:r>
              <a:rPr sz="2300" spc="10" dirty="0">
                <a:latin typeface="Arial"/>
                <a:cs typeface="Arial"/>
              </a:rPr>
              <a:t>0</a:t>
            </a:r>
            <a:r>
              <a:rPr sz="2300" dirty="0">
                <a:latin typeface="Arial"/>
                <a:cs typeface="Arial"/>
              </a:rPr>
              <a:t>1</a:t>
            </a:r>
            <a:r>
              <a:rPr sz="2300" spc="10" dirty="0">
                <a:latin typeface="Arial"/>
                <a:cs typeface="Arial"/>
              </a:rPr>
              <a:t>1</a:t>
            </a:r>
            <a:r>
              <a:rPr sz="2300" dirty="0">
                <a:latin typeface="Arial"/>
                <a:cs typeface="Arial"/>
              </a:rPr>
              <a:t>1</a:t>
            </a:r>
            <a:r>
              <a:rPr sz="2300" spc="-5" dirty="0">
                <a:latin typeface="Arial"/>
                <a:cs typeface="Arial"/>
              </a:rPr>
              <a:t>0</a:t>
            </a:r>
            <a:r>
              <a:rPr sz="1125" baseline="-22222" dirty="0">
                <a:latin typeface="Arial"/>
                <a:cs typeface="Arial"/>
              </a:rPr>
              <a:t>2</a:t>
            </a:r>
            <a:endParaRPr sz="1125" baseline="-22222">
              <a:latin typeface="Arial"/>
              <a:cs typeface="Arial"/>
            </a:endParaRPr>
          </a:p>
          <a:p>
            <a:pPr marL="38100">
              <a:lnSpc>
                <a:spcPts val="2320"/>
              </a:lnSpc>
              <a:spcBef>
                <a:spcPts val="140"/>
              </a:spcBef>
            </a:pPr>
            <a:r>
              <a:rPr sz="2300" dirty="0">
                <a:latin typeface="Arial"/>
                <a:cs typeface="Arial"/>
              </a:rPr>
              <a:t>01101000</a:t>
            </a:r>
            <a:endParaRPr sz="2300">
              <a:latin typeface="Arial"/>
              <a:cs typeface="Arial"/>
            </a:endParaRPr>
          </a:p>
          <a:p>
            <a:pPr marR="30480" algn="r">
              <a:lnSpc>
                <a:spcPts val="459"/>
              </a:lnSpc>
            </a:pPr>
            <a:r>
              <a:rPr sz="750" dirty="0">
                <a:latin typeface="Arial"/>
                <a:cs typeface="Arial"/>
              </a:rPr>
              <a:t>2</a:t>
            </a:r>
            <a:endParaRPr sz="750">
              <a:latin typeface="Arial"/>
              <a:cs typeface="Arial"/>
            </a:endParaRPr>
          </a:p>
          <a:p>
            <a:pPr marL="38100">
              <a:lnSpc>
                <a:spcPct val="100000"/>
              </a:lnSpc>
              <a:spcBef>
                <a:spcPts val="130"/>
              </a:spcBef>
            </a:pPr>
            <a:r>
              <a:rPr sz="2300" dirty="0">
                <a:latin typeface="Arial"/>
                <a:cs typeface="Arial"/>
              </a:rPr>
              <a:t>0</a:t>
            </a:r>
            <a:r>
              <a:rPr sz="2300" spc="10" dirty="0">
                <a:latin typeface="Arial"/>
                <a:cs typeface="Arial"/>
              </a:rPr>
              <a:t>1</a:t>
            </a:r>
            <a:r>
              <a:rPr sz="2300" dirty="0">
                <a:latin typeface="Arial"/>
                <a:cs typeface="Arial"/>
              </a:rPr>
              <a:t>0</a:t>
            </a:r>
            <a:r>
              <a:rPr sz="2300" spc="10" dirty="0">
                <a:latin typeface="Arial"/>
                <a:cs typeface="Arial"/>
              </a:rPr>
              <a:t>1</a:t>
            </a:r>
            <a:r>
              <a:rPr sz="2300" dirty="0">
                <a:latin typeface="Arial"/>
                <a:cs typeface="Arial"/>
              </a:rPr>
              <a:t>1</a:t>
            </a:r>
            <a:r>
              <a:rPr sz="2300" spc="10" dirty="0">
                <a:latin typeface="Arial"/>
                <a:cs typeface="Arial"/>
              </a:rPr>
              <a:t>0</a:t>
            </a:r>
            <a:r>
              <a:rPr sz="2300" dirty="0">
                <a:latin typeface="Arial"/>
                <a:cs typeface="Arial"/>
              </a:rPr>
              <a:t>1</a:t>
            </a:r>
            <a:r>
              <a:rPr sz="2300" spc="-5" dirty="0">
                <a:latin typeface="Arial"/>
                <a:cs typeface="Arial"/>
              </a:rPr>
              <a:t>1</a:t>
            </a:r>
            <a:r>
              <a:rPr sz="1125" baseline="-22222" dirty="0">
                <a:latin typeface="Arial"/>
                <a:cs typeface="Arial"/>
              </a:rPr>
              <a:t>2</a:t>
            </a:r>
            <a:endParaRPr sz="1125" baseline="-22222">
              <a:latin typeface="Arial"/>
              <a:cs typeface="Arial"/>
            </a:endParaRPr>
          </a:p>
        </p:txBody>
      </p:sp>
      <p:sp>
        <p:nvSpPr>
          <p:cNvPr id="6" name="object 6"/>
          <p:cNvSpPr txBox="1"/>
          <p:nvPr/>
        </p:nvSpPr>
        <p:spPr>
          <a:xfrm>
            <a:off x="534669" y="3843020"/>
            <a:ext cx="224790" cy="345440"/>
          </a:xfrm>
          <a:prstGeom prst="rect">
            <a:avLst/>
          </a:prstGeom>
        </p:spPr>
        <p:txBody>
          <a:bodyPr vert="horz" wrap="square" lIns="0" tIns="12700" rIns="0" bIns="0" rtlCol="0">
            <a:spAutoFit/>
          </a:bodyPr>
          <a:lstStyle/>
          <a:p>
            <a:pPr marL="12700">
              <a:lnSpc>
                <a:spcPct val="100000"/>
              </a:lnSpc>
              <a:spcBef>
                <a:spcPts val="100"/>
              </a:spcBef>
            </a:pPr>
            <a:r>
              <a:rPr sz="2100" dirty="0">
                <a:solidFill>
                  <a:srgbClr val="330066"/>
                </a:solidFill>
                <a:latin typeface="Wingdings"/>
                <a:cs typeface="Wingdings"/>
              </a:rPr>
              <a:t></a:t>
            </a:r>
            <a:endParaRPr sz="2100">
              <a:latin typeface="Wingdings"/>
              <a:cs typeface="Wingdings"/>
            </a:endParaRPr>
          </a:p>
        </p:txBody>
      </p:sp>
      <p:sp>
        <p:nvSpPr>
          <p:cNvPr id="7" name="object 7"/>
          <p:cNvSpPr txBox="1"/>
          <p:nvPr/>
        </p:nvSpPr>
        <p:spPr>
          <a:xfrm>
            <a:off x="1080769" y="3769359"/>
            <a:ext cx="7462520" cy="1758950"/>
          </a:xfrm>
          <a:prstGeom prst="rect">
            <a:avLst/>
          </a:prstGeom>
        </p:spPr>
        <p:txBody>
          <a:bodyPr vert="horz" wrap="square" lIns="0" tIns="53340" rIns="0" bIns="0" rtlCol="0">
            <a:spAutoFit/>
          </a:bodyPr>
          <a:lstStyle/>
          <a:p>
            <a:pPr marL="38100" marR="476250">
              <a:lnSpc>
                <a:spcPts val="3350"/>
              </a:lnSpc>
              <a:spcBef>
                <a:spcPts val="420"/>
              </a:spcBef>
            </a:pPr>
            <a:r>
              <a:rPr sz="3000" dirty="0">
                <a:latin typeface="Arial"/>
                <a:cs typeface="Arial"/>
              </a:rPr>
              <a:t>A </a:t>
            </a:r>
            <a:r>
              <a:rPr sz="3000" spc="-5" dirty="0">
                <a:latin typeface="Arial"/>
                <a:cs typeface="Arial"/>
              </a:rPr>
              <a:t>computer </a:t>
            </a:r>
            <a:r>
              <a:rPr sz="3000" dirty="0">
                <a:latin typeface="Arial"/>
                <a:cs typeface="Arial"/>
              </a:rPr>
              <a:t>has a word </a:t>
            </a:r>
            <a:r>
              <a:rPr sz="3000" spc="-5" dirty="0">
                <a:latin typeface="Arial"/>
                <a:cs typeface="Arial"/>
              </a:rPr>
              <a:t>length </a:t>
            </a:r>
            <a:r>
              <a:rPr sz="3000" dirty="0">
                <a:latin typeface="Arial"/>
                <a:cs typeface="Arial"/>
              </a:rPr>
              <a:t>of 8</a:t>
            </a:r>
            <a:r>
              <a:rPr sz="3000" spc="-110" dirty="0">
                <a:latin typeface="Arial"/>
                <a:cs typeface="Arial"/>
              </a:rPr>
              <a:t> </a:t>
            </a:r>
            <a:r>
              <a:rPr sz="3000" spc="-5" dirty="0">
                <a:latin typeface="Arial"/>
                <a:cs typeface="Arial"/>
              </a:rPr>
              <a:t>binary  digits </a:t>
            </a:r>
            <a:r>
              <a:rPr sz="3000" dirty="0">
                <a:latin typeface="Arial"/>
                <a:cs typeface="Arial"/>
              </a:rPr>
              <a:t>and </a:t>
            </a:r>
            <a:r>
              <a:rPr sz="3000" spc="-5" dirty="0">
                <a:latin typeface="Arial"/>
                <a:cs typeface="Arial"/>
              </a:rPr>
              <a:t>uses two’s</a:t>
            </a:r>
            <a:r>
              <a:rPr sz="3000" spc="-15" dirty="0">
                <a:latin typeface="Arial"/>
                <a:cs typeface="Arial"/>
              </a:rPr>
              <a:t> </a:t>
            </a:r>
            <a:r>
              <a:rPr sz="3000" spc="-5" dirty="0">
                <a:latin typeface="Arial"/>
                <a:cs typeface="Arial"/>
              </a:rPr>
              <a:t>complement.</a:t>
            </a:r>
            <a:endParaRPr sz="3000">
              <a:latin typeface="Arial"/>
              <a:cs typeface="Arial"/>
            </a:endParaRPr>
          </a:p>
          <a:p>
            <a:pPr marL="38100" marR="30480">
              <a:lnSpc>
                <a:spcPts val="3350"/>
              </a:lnSpc>
            </a:pPr>
            <a:r>
              <a:rPr sz="3000" spc="-5" dirty="0">
                <a:latin typeface="Arial"/>
                <a:cs typeface="Arial"/>
              </a:rPr>
              <a:t>Tr</a:t>
            </a:r>
            <a:r>
              <a:rPr sz="3000" dirty="0">
                <a:latin typeface="Arial"/>
                <a:cs typeface="Arial"/>
              </a:rPr>
              <a:t>an</a:t>
            </a:r>
            <a:r>
              <a:rPr sz="3000" spc="-10" dirty="0">
                <a:latin typeface="Arial"/>
                <a:cs typeface="Arial"/>
              </a:rPr>
              <a:t>s</a:t>
            </a:r>
            <a:r>
              <a:rPr sz="3000" spc="10" dirty="0">
                <a:latin typeface="Arial"/>
                <a:cs typeface="Arial"/>
              </a:rPr>
              <a:t>l</a:t>
            </a:r>
            <a:r>
              <a:rPr sz="3000" dirty="0">
                <a:latin typeface="Arial"/>
                <a:cs typeface="Arial"/>
              </a:rPr>
              <a:t>a</a:t>
            </a:r>
            <a:r>
              <a:rPr sz="3000" spc="-15" dirty="0">
                <a:latin typeface="Arial"/>
                <a:cs typeface="Arial"/>
              </a:rPr>
              <a:t>t</a:t>
            </a:r>
            <a:r>
              <a:rPr sz="3000" dirty="0">
                <a:latin typeface="Arial"/>
                <a:cs typeface="Arial"/>
              </a:rPr>
              <a:t>e -</a:t>
            </a:r>
            <a:r>
              <a:rPr sz="3000" spc="-10" dirty="0">
                <a:latin typeface="Arial"/>
                <a:cs typeface="Arial"/>
              </a:rPr>
              <a:t>8</a:t>
            </a:r>
            <a:r>
              <a:rPr sz="3000" dirty="0">
                <a:latin typeface="Arial"/>
                <a:cs typeface="Arial"/>
              </a:rPr>
              <a:t>2</a:t>
            </a:r>
            <a:r>
              <a:rPr sz="1350" spc="22" baseline="-24691" dirty="0">
                <a:latin typeface="Arial"/>
                <a:cs typeface="Arial"/>
              </a:rPr>
              <a:t>10</a:t>
            </a:r>
            <a:r>
              <a:rPr sz="1350" baseline="-24691" dirty="0">
                <a:latin typeface="Arial"/>
                <a:cs typeface="Arial"/>
              </a:rPr>
              <a:t>  </a:t>
            </a:r>
            <a:r>
              <a:rPr sz="1350" spc="104" baseline="-24691" dirty="0">
                <a:latin typeface="Arial"/>
                <a:cs typeface="Arial"/>
              </a:rPr>
              <a:t> </a:t>
            </a:r>
            <a:r>
              <a:rPr sz="3000" dirty="0">
                <a:latin typeface="Arial"/>
                <a:cs typeface="Arial"/>
              </a:rPr>
              <a:t>in</a:t>
            </a:r>
            <a:r>
              <a:rPr sz="3000" spc="-5" dirty="0">
                <a:latin typeface="Arial"/>
                <a:cs typeface="Arial"/>
              </a:rPr>
              <a:t>t</a:t>
            </a:r>
            <a:r>
              <a:rPr sz="3000" dirty="0">
                <a:latin typeface="Arial"/>
                <a:cs typeface="Arial"/>
              </a:rPr>
              <a:t>o</a:t>
            </a:r>
            <a:r>
              <a:rPr sz="3000" spc="-15" dirty="0">
                <a:latin typeface="Arial"/>
                <a:cs typeface="Arial"/>
              </a:rPr>
              <a:t> </a:t>
            </a:r>
            <a:r>
              <a:rPr sz="3000" dirty="0">
                <a:latin typeface="Arial"/>
                <a:cs typeface="Arial"/>
              </a:rPr>
              <a:t>a </a:t>
            </a:r>
            <a:r>
              <a:rPr sz="3000" spc="-5" dirty="0">
                <a:latin typeface="Arial"/>
                <a:cs typeface="Arial"/>
              </a:rPr>
              <a:t>f</a:t>
            </a:r>
            <a:r>
              <a:rPr sz="3000" spc="-15" dirty="0">
                <a:latin typeface="Arial"/>
                <a:cs typeface="Arial"/>
              </a:rPr>
              <a:t>o</a:t>
            </a:r>
            <a:r>
              <a:rPr sz="3000" dirty="0">
                <a:latin typeface="Arial"/>
                <a:cs typeface="Arial"/>
              </a:rPr>
              <a:t>rm</a:t>
            </a:r>
            <a:r>
              <a:rPr sz="3000" spc="-15" dirty="0">
                <a:latin typeface="Arial"/>
                <a:cs typeface="Arial"/>
              </a:rPr>
              <a:t> </a:t>
            </a:r>
            <a:r>
              <a:rPr sz="3000" dirty="0">
                <a:latin typeface="Arial"/>
                <a:cs typeface="Arial"/>
              </a:rPr>
              <a:t>a com</a:t>
            </a:r>
            <a:r>
              <a:rPr sz="3000" spc="-10" dirty="0">
                <a:latin typeface="Arial"/>
                <a:cs typeface="Arial"/>
              </a:rPr>
              <a:t>p</a:t>
            </a:r>
            <a:r>
              <a:rPr sz="3000" dirty="0">
                <a:latin typeface="Arial"/>
                <a:cs typeface="Arial"/>
              </a:rPr>
              <a:t>u</a:t>
            </a:r>
            <a:r>
              <a:rPr sz="3000" spc="-5" dirty="0">
                <a:latin typeface="Arial"/>
                <a:cs typeface="Arial"/>
              </a:rPr>
              <a:t>t</a:t>
            </a:r>
            <a:r>
              <a:rPr sz="3000" dirty="0">
                <a:latin typeface="Arial"/>
                <a:cs typeface="Arial"/>
              </a:rPr>
              <a:t>er</a:t>
            </a:r>
            <a:r>
              <a:rPr sz="3000" spc="-15" dirty="0">
                <a:latin typeface="Arial"/>
                <a:cs typeface="Arial"/>
              </a:rPr>
              <a:t> </a:t>
            </a:r>
            <a:r>
              <a:rPr sz="3000" dirty="0">
                <a:latin typeface="Arial"/>
                <a:cs typeface="Arial"/>
              </a:rPr>
              <a:t>would  </a:t>
            </a:r>
            <a:r>
              <a:rPr sz="3000" spc="-5" dirty="0">
                <a:latin typeface="Arial"/>
                <a:cs typeface="Arial"/>
              </a:rPr>
              <a:t>use.</a:t>
            </a:r>
            <a:endParaRPr sz="30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758190"/>
            <a:ext cx="2091689" cy="619760"/>
          </a:xfrm>
          <a:prstGeom prst="rect">
            <a:avLst/>
          </a:prstGeom>
        </p:spPr>
        <p:txBody>
          <a:bodyPr vert="horz" wrap="square" lIns="0" tIns="12700" rIns="0" bIns="0" rtlCol="0">
            <a:spAutoFit/>
          </a:bodyPr>
          <a:lstStyle/>
          <a:p>
            <a:pPr marL="12700">
              <a:lnSpc>
                <a:spcPct val="100000"/>
              </a:lnSpc>
              <a:spcBef>
                <a:spcPts val="100"/>
              </a:spcBef>
            </a:pPr>
            <a:r>
              <a:rPr spc="-5" dirty="0"/>
              <a:t>Answers</a:t>
            </a:r>
          </a:p>
        </p:txBody>
      </p:sp>
      <p:sp>
        <p:nvSpPr>
          <p:cNvPr id="3" name="object 3"/>
          <p:cNvSpPr txBox="1"/>
          <p:nvPr/>
        </p:nvSpPr>
        <p:spPr>
          <a:xfrm>
            <a:off x="521969" y="1653540"/>
            <a:ext cx="4121150" cy="1586230"/>
          </a:xfrm>
          <a:prstGeom prst="rect">
            <a:avLst/>
          </a:prstGeom>
        </p:spPr>
        <p:txBody>
          <a:bodyPr vert="horz" wrap="square" lIns="0" tIns="76200" rIns="0" bIns="0" rtlCol="0">
            <a:spAutoFit/>
          </a:bodyPr>
          <a:lstStyle/>
          <a:p>
            <a:pPr marL="368300" indent="-342900">
              <a:lnSpc>
                <a:spcPct val="100000"/>
              </a:lnSpc>
              <a:spcBef>
                <a:spcPts val="600"/>
              </a:spcBef>
              <a:buClr>
                <a:srgbClr val="330066"/>
              </a:buClr>
              <a:buSzPct val="70000"/>
              <a:buFont typeface="Wingdings"/>
              <a:buChar char=""/>
              <a:tabLst>
                <a:tab pos="367665" algn="l"/>
                <a:tab pos="368300" algn="l"/>
              </a:tabLst>
            </a:pPr>
            <a:r>
              <a:rPr sz="3000" spc="-5" dirty="0">
                <a:latin typeface="Arial"/>
                <a:cs typeface="Arial"/>
              </a:rPr>
              <a:t>00101110 </a:t>
            </a:r>
            <a:r>
              <a:rPr sz="3000" dirty="0">
                <a:latin typeface="Arial"/>
                <a:cs typeface="Arial"/>
              </a:rPr>
              <a:t>-</a:t>
            </a:r>
            <a:r>
              <a:rPr sz="3000" spc="-60" dirty="0">
                <a:latin typeface="Arial"/>
                <a:cs typeface="Arial"/>
              </a:rPr>
              <a:t> </a:t>
            </a:r>
            <a:r>
              <a:rPr sz="3000" spc="-5" dirty="0">
                <a:latin typeface="Arial"/>
                <a:cs typeface="Arial"/>
              </a:rPr>
              <a:t>11010010</a:t>
            </a:r>
            <a:endParaRPr sz="3000">
              <a:latin typeface="Arial"/>
              <a:cs typeface="Arial"/>
            </a:endParaRPr>
          </a:p>
          <a:p>
            <a:pPr marL="368300" indent="-342900">
              <a:lnSpc>
                <a:spcPct val="100000"/>
              </a:lnSpc>
              <a:spcBef>
                <a:spcPts val="500"/>
              </a:spcBef>
              <a:buClr>
                <a:srgbClr val="330066"/>
              </a:buClr>
              <a:buSzPct val="70000"/>
              <a:buFont typeface="Wingdings"/>
              <a:buChar char=""/>
              <a:tabLst>
                <a:tab pos="367665" algn="l"/>
                <a:tab pos="368300" algn="l"/>
              </a:tabLst>
            </a:pPr>
            <a:r>
              <a:rPr sz="3000" spc="-5" dirty="0">
                <a:latin typeface="Arial"/>
                <a:cs typeface="Arial"/>
              </a:rPr>
              <a:t>01101000 </a:t>
            </a:r>
            <a:r>
              <a:rPr sz="3000" dirty="0">
                <a:latin typeface="Arial"/>
                <a:cs typeface="Arial"/>
              </a:rPr>
              <a:t>-</a:t>
            </a:r>
            <a:r>
              <a:rPr sz="3000" spc="-60" dirty="0">
                <a:latin typeface="Arial"/>
                <a:cs typeface="Arial"/>
              </a:rPr>
              <a:t> </a:t>
            </a:r>
            <a:r>
              <a:rPr sz="3000" spc="-5" dirty="0">
                <a:latin typeface="Arial"/>
                <a:cs typeface="Arial"/>
              </a:rPr>
              <a:t>10011000</a:t>
            </a:r>
            <a:endParaRPr sz="3000">
              <a:latin typeface="Arial"/>
              <a:cs typeface="Arial"/>
            </a:endParaRPr>
          </a:p>
          <a:p>
            <a:pPr marL="368300" indent="-342900">
              <a:lnSpc>
                <a:spcPct val="100000"/>
              </a:lnSpc>
              <a:spcBef>
                <a:spcPts val="489"/>
              </a:spcBef>
              <a:buClr>
                <a:srgbClr val="330066"/>
              </a:buClr>
              <a:buSzPct val="70000"/>
              <a:buFont typeface="Wingdings"/>
              <a:buChar char=""/>
              <a:tabLst>
                <a:tab pos="367665" algn="l"/>
                <a:tab pos="368300" algn="l"/>
              </a:tabLst>
            </a:pPr>
            <a:r>
              <a:rPr sz="3000" spc="-5" dirty="0">
                <a:latin typeface="Arial"/>
                <a:cs typeface="Arial"/>
              </a:rPr>
              <a:t>01011011 </a:t>
            </a:r>
            <a:r>
              <a:rPr sz="3000" dirty="0">
                <a:latin typeface="Arial"/>
                <a:cs typeface="Arial"/>
              </a:rPr>
              <a:t>-</a:t>
            </a:r>
            <a:r>
              <a:rPr sz="3000" spc="-60" dirty="0">
                <a:latin typeface="Arial"/>
                <a:cs typeface="Arial"/>
              </a:rPr>
              <a:t> </a:t>
            </a:r>
            <a:r>
              <a:rPr sz="3000" spc="-5" dirty="0">
                <a:latin typeface="Arial"/>
                <a:cs typeface="Arial"/>
              </a:rPr>
              <a:t>10100101</a:t>
            </a:r>
            <a:endParaRPr sz="30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758190"/>
            <a:ext cx="2228850" cy="619760"/>
          </a:xfrm>
          <a:prstGeom prst="rect">
            <a:avLst/>
          </a:prstGeom>
        </p:spPr>
        <p:txBody>
          <a:bodyPr vert="horz" wrap="square" lIns="0" tIns="12700" rIns="0" bIns="0" rtlCol="0">
            <a:spAutoFit/>
          </a:bodyPr>
          <a:lstStyle/>
          <a:p>
            <a:pPr marL="12700">
              <a:lnSpc>
                <a:spcPct val="100000"/>
              </a:lnSpc>
              <a:spcBef>
                <a:spcPts val="100"/>
              </a:spcBef>
            </a:pPr>
            <a:r>
              <a:rPr dirty="0"/>
              <a:t>ANS</a:t>
            </a:r>
            <a:r>
              <a:rPr spc="5" dirty="0"/>
              <a:t>W</a:t>
            </a:r>
            <a:r>
              <a:rPr dirty="0"/>
              <a:t>ER</a:t>
            </a:r>
          </a:p>
        </p:txBody>
      </p:sp>
      <p:sp>
        <p:nvSpPr>
          <p:cNvPr id="3" name="object 3"/>
          <p:cNvSpPr txBox="1"/>
          <p:nvPr/>
        </p:nvSpPr>
        <p:spPr>
          <a:xfrm>
            <a:off x="534669" y="1790700"/>
            <a:ext cx="224790" cy="866140"/>
          </a:xfrm>
          <a:prstGeom prst="rect">
            <a:avLst/>
          </a:prstGeom>
        </p:spPr>
        <p:txBody>
          <a:bodyPr vert="horz" wrap="square" lIns="0" tIns="12700" rIns="0" bIns="0" rtlCol="0">
            <a:spAutoFit/>
          </a:bodyPr>
          <a:lstStyle/>
          <a:p>
            <a:pPr marL="12700">
              <a:lnSpc>
                <a:spcPct val="100000"/>
              </a:lnSpc>
              <a:spcBef>
                <a:spcPts val="100"/>
              </a:spcBef>
            </a:pPr>
            <a:r>
              <a:rPr sz="2100" dirty="0">
                <a:solidFill>
                  <a:srgbClr val="330066"/>
                </a:solidFill>
                <a:latin typeface="Wingdings"/>
                <a:cs typeface="Wingdings"/>
              </a:rPr>
              <a:t></a:t>
            </a:r>
            <a:endParaRPr sz="2100">
              <a:latin typeface="Wingdings"/>
              <a:cs typeface="Wingdings"/>
            </a:endParaRPr>
          </a:p>
          <a:p>
            <a:pPr marL="12700">
              <a:lnSpc>
                <a:spcPct val="100000"/>
              </a:lnSpc>
              <a:spcBef>
                <a:spcPts val="1580"/>
              </a:spcBef>
            </a:pPr>
            <a:r>
              <a:rPr sz="2100" dirty="0">
                <a:solidFill>
                  <a:srgbClr val="330066"/>
                </a:solidFill>
                <a:latin typeface="Wingdings"/>
                <a:cs typeface="Wingdings"/>
              </a:rPr>
              <a:t></a:t>
            </a:r>
            <a:endParaRPr sz="2100">
              <a:latin typeface="Wingdings"/>
              <a:cs typeface="Wingdings"/>
            </a:endParaRPr>
          </a:p>
        </p:txBody>
      </p:sp>
      <p:sp>
        <p:nvSpPr>
          <p:cNvPr id="4" name="object 4"/>
          <p:cNvSpPr txBox="1"/>
          <p:nvPr/>
        </p:nvSpPr>
        <p:spPr>
          <a:xfrm>
            <a:off x="534669" y="3256279"/>
            <a:ext cx="224790" cy="1342390"/>
          </a:xfrm>
          <a:prstGeom prst="rect">
            <a:avLst/>
          </a:prstGeom>
        </p:spPr>
        <p:txBody>
          <a:bodyPr vert="horz" wrap="square" lIns="0" tIns="12700" rIns="0" bIns="0" rtlCol="0">
            <a:spAutoFit/>
          </a:bodyPr>
          <a:lstStyle/>
          <a:p>
            <a:pPr marL="12700">
              <a:lnSpc>
                <a:spcPct val="100000"/>
              </a:lnSpc>
              <a:spcBef>
                <a:spcPts val="100"/>
              </a:spcBef>
            </a:pPr>
            <a:r>
              <a:rPr sz="2100" dirty="0">
                <a:solidFill>
                  <a:srgbClr val="330066"/>
                </a:solidFill>
                <a:latin typeface="Wingdings"/>
                <a:cs typeface="Wingdings"/>
              </a:rPr>
              <a:t></a:t>
            </a:r>
            <a:endParaRPr sz="2100">
              <a:latin typeface="Wingdings"/>
              <a:cs typeface="Wingdings"/>
            </a:endParaRPr>
          </a:p>
          <a:p>
            <a:pPr marL="12700">
              <a:lnSpc>
                <a:spcPct val="100000"/>
              </a:lnSpc>
              <a:spcBef>
                <a:spcPts val="1580"/>
              </a:spcBef>
            </a:pPr>
            <a:r>
              <a:rPr sz="2100" dirty="0">
                <a:solidFill>
                  <a:srgbClr val="330066"/>
                </a:solidFill>
                <a:latin typeface="Wingdings"/>
                <a:cs typeface="Wingdings"/>
              </a:rPr>
              <a:t></a:t>
            </a:r>
            <a:endParaRPr sz="2100">
              <a:latin typeface="Wingdings"/>
              <a:cs typeface="Wingdings"/>
            </a:endParaRPr>
          </a:p>
          <a:p>
            <a:pPr marL="12700">
              <a:lnSpc>
                <a:spcPct val="100000"/>
              </a:lnSpc>
              <a:spcBef>
                <a:spcPts val="1230"/>
              </a:spcBef>
            </a:pPr>
            <a:r>
              <a:rPr sz="2100" dirty="0">
                <a:solidFill>
                  <a:srgbClr val="330066"/>
                </a:solidFill>
                <a:latin typeface="Wingdings"/>
                <a:cs typeface="Wingdings"/>
              </a:rPr>
              <a:t></a:t>
            </a:r>
            <a:endParaRPr sz="2100">
              <a:latin typeface="Wingdings"/>
              <a:cs typeface="Wingdings"/>
            </a:endParaRPr>
          </a:p>
        </p:txBody>
      </p:sp>
      <p:sp>
        <p:nvSpPr>
          <p:cNvPr id="5" name="object 5"/>
          <p:cNvSpPr txBox="1"/>
          <p:nvPr/>
        </p:nvSpPr>
        <p:spPr>
          <a:xfrm>
            <a:off x="1080769" y="1653540"/>
            <a:ext cx="7207884" cy="3008630"/>
          </a:xfrm>
          <a:prstGeom prst="rect">
            <a:avLst/>
          </a:prstGeom>
        </p:spPr>
        <p:txBody>
          <a:bodyPr vert="horz" wrap="square" lIns="0" tIns="76200" rIns="0" bIns="0" rtlCol="0">
            <a:spAutoFit/>
          </a:bodyPr>
          <a:lstStyle/>
          <a:p>
            <a:pPr marL="38100">
              <a:lnSpc>
                <a:spcPct val="100000"/>
              </a:lnSpc>
              <a:spcBef>
                <a:spcPts val="600"/>
              </a:spcBef>
            </a:pPr>
            <a:r>
              <a:rPr sz="3000" spc="-5" dirty="0">
                <a:latin typeface="Arial"/>
                <a:cs typeface="Arial"/>
              </a:rPr>
              <a:t>Tr</a:t>
            </a:r>
            <a:r>
              <a:rPr sz="3000" dirty="0">
                <a:latin typeface="Arial"/>
                <a:cs typeface="Arial"/>
              </a:rPr>
              <a:t>an</a:t>
            </a:r>
            <a:r>
              <a:rPr sz="3000" spc="-10" dirty="0">
                <a:latin typeface="Arial"/>
                <a:cs typeface="Arial"/>
              </a:rPr>
              <a:t>s</a:t>
            </a:r>
            <a:r>
              <a:rPr sz="3000" spc="10" dirty="0">
                <a:latin typeface="Arial"/>
                <a:cs typeface="Arial"/>
              </a:rPr>
              <a:t>l</a:t>
            </a:r>
            <a:r>
              <a:rPr sz="3000" dirty="0">
                <a:latin typeface="Arial"/>
                <a:cs typeface="Arial"/>
              </a:rPr>
              <a:t>a</a:t>
            </a:r>
            <a:r>
              <a:rPr sz="3000" spc="-15" dirty="0">
                <a:latin typeface="Arial"/>
                <a:cs typeface="Arial"/>
              </a:rPr>
              <a:t>t</a:t>
            </a:r>
            <a:r>
              <a:rPr sz="3000" dirty="0">
                <a:latin typeface="Arial"/>
                <a:cs typeface="Arial"/>
              </a:rPr>
              <a:t>e 8</a:t>
            </a:r>
            <a:r>
              <a:rPr sz="3000" spc="-10" dirty="0">
                <a:latin typeface="Arial"/>
                <a:cs typeface="Arial"/>
              </a:rPr>
              <a:t>2</a:t>
            </a:r>
            <a:r>
              <a:rPr sz="1350" spc="22" baseline="-24691" dirty="0">
                <a:latin typeface="Arial"/>
                <a:cs typeface="Arial"/>
              </a:rPr>
              <a:t>10</a:t>
            </a:r>
            <a:r>
              <a:rPr sz="1350" baseline="-24691" dirty="0">
                <a:latin typeface="Arial"/>
                <a:cs typeface="Arial"/>
              </a:rPr>
              <a:t>  </a:t>
            </a:r>
            <a:r>
              <a:rPr sz="1350" spc="104" baseline="-24691" dirty="0">
                <a:latin typeface="Arial"/>
                <a:cs typeface="Arial"/>
              </a:rPr>
              <a:t> </a:t>
            </a:r>
            <a:r>
              <a:rPr sz="3000" spc="10" dirty="0">
                <a:latin typeface="Arial"/>
                <a:cs typeface="Arial"/>
              </a:rPr>
              <a:t>i</a:t>
            </a:r>
            <a:r>
              <a:rPr sz="3000" dirty="0">
                <a:latin typeface="Arial"/>
                <a:cs typeface="Arial"/>
              </a:rPr>
              <a:t>n</a:t>
            </a:r>
            <a:r>
              <a:rPr sz="3000" spc="-15" dirty="0">
                <a:latin typeface="Arial"/>
                <a:cs typeface="Arial"/>
              </a:rPr>
              <a:t>t</a:t>
            </a:r>
            <a:r>
              <a:rPr sz="3000" dirty="0">
                <a:latin typeface="Arial"/>
                <a:cs typeface="Arial"/>
              </a:rPr>
              <a:t>o bina</a:t>
            </a:r>
            <a:r>
              <a:rPr sz="3000" spc="-10" dirty="0">
                <a:latin typeface="Arial"/>
                <a:cs typeface="Arial"/>
              </a:rPr>
              <a:t>r</a:t>
            </a:r>
            <a:r>
              <a:rPr sz="3000" dirty="0">
                <a:latin typeface="Arial"/>
                <a:cs typeface="Arial"/>
              </a:rPr>
              <a:t>y</a:t>
            </a:r>
            <a:r>
              <a:rPr sz="3000" spc="-5" dirty="0">
                <a:latin typeface="Arial"/>
                <a:cs typeface="Arial"/>
              </a:rPr>
              <a:t> </a:t>
            </a:r>
            <a:r>
              <a:rPr sz="3000" dirty="0">
                <a:latin typeface="Arial"/>
                <a:cs typeface="Arial"/>
              </a:rPr>
              <a:t>=</a:t>
            </a:r>
            <a:r>
              <a:rPr sz="3000" spc="-10" dirty="0">
                <a:latin typeface="Arial"/>
                <a:cs typeface="Arial"/>
              </a:rPr>
              <a:t> </a:t>
            </a:r>
            <a:r>
              <a:rPr sz="3000" dirty="0">
                <a:latin typeface="Arial"/>
                <a:cs typeface="Arial"/>
              </a:rPr>
              <a:t>0</a:t>
            </a:r>
            <a:r>
              <a:rPr sz="3000" spc="-10" dirty="0">
                <a:latin typeface="Arial"/>
                <a:cs typeface="Arial"/>
              </a:rPr>
              <a:t>1</a:t>
            </a:r>
            <a:r>
              <a:rPr sz="3000" dirty="0">
                <a:latin typeface="Arial"/>
                <a:cs typeface="Arial"/>
              </a:rPr>
              <a:t>0100</a:t>
            </a:r>
            <a:r>
              <a:rPr sz="3000" spc="-10" dirty="0">
                <a:latin typeface="Arial"/>
                <a:cs typeface="Arial"/>
              </a:rPr>
              <a:t>1</a:t>
            </a:r>
            <a:r>
              <a:rPr sz="3000" spc="-5" dirty="0">
                <a:latin typeface="Arial"/>
                <a:cs typeface="Arial"/>
              </a:rPr>
              <a:t>0</a:t>
            </a:r>
            <a:r>
              <a:rPr sz="1350" spc="22" baseline="-24691" dirty="0">
                <a:latin typeface="Arial"/>
                <a:cs typeface="Arial"/>
              </a:rPr>
              <a:t>2</a:t>
            </a:r>
            <a:endParaRPr sz="1350" baseline="-24691">
              <a:latin typeface="Arial"/>
              <a:cs typeface="Arial"/>
            </a:endParaRPr>
          </a:p>
          <a:p>
            <a:pPr marL="38100" marR="30480">
              <a:lnSpc>
                <a:spcPts val="3350"/>
              </a:lnSpc>
              <a:spcBef>
                <a:spcPts val="820"/>
              </a:spcBef>
            </a:pPr>
            <a:r>
              <a:rPr sz="3000" spc="-5" dirty="0">
                <a:latin typeface="Arial"/>
                <a:cs typeface="Arial"/>
              </a:rPr>
              <a:t>Reverse </a:t>
            </a:r>
            <a:r>
              <a:rPr sz="3000" dirty="0">
                <a:latin typeface="Arial"/>
                <a:cs typeface="Arial"/>
              </a:rPr>
              <a:t>all </a:t>
            </a:r>
            <a:r>
              <a:rPr sz="3000" spc="-5" dirty="0">
                <a:latin typeface="Arial"/>
                <a:cs typeface="Arial"/>
              </a:rPr>
              <a:t>the bits so that </a:t>
            </a:r>
            <a:r>
              <a:rPr sz="3000" dirty="0">
                <a:latin typeface="Arial"/>
                <a:cs typeface="Arial"/>
              </a:rPr>
              <a:t>0’s </a:t>
            </a:r>
            <a:r>
              <a:rPr sz="3000" spc="-5" dirty="0">
                <a:latin typeface="Arial"/>
                <a:cs typeface="Arial"/>
              </a:rPr>
              <a:t>become </a:t>
            </a:r>
            <a:r>
              <a:rPr sz="3000" dirty="0">
                <a:latin typeface="Arial"/>
                <a:cs typeface="Arial"/>
              </a:rPr>
              <a:t>1’s  </a:t>
            </a:r>
            <a:r>
              <a:rPr sz="3000" spc="-5" dirty="0">
                <a:latin typeface="Arial"/>
                <a:cs typeface="Arial"/>
              </a:rPr>
              <a:t>and </a:t>
            </a:r>
            <a:r>
              <a:rPr sz="3000" dirty="0">
                <a:latin typeface="Arial"/>
                <a:cs typeface="Arial"/>
              </a:rPr>
              <a:t>1’s </a:t>
            </a:r>
            <a:r>
              <a:rPr sz="3000" spc="-5" dirty="0">
                <a:latin typeface="Arial"/>
                <a:cs typeface="Arial"/>
              </a:rPr>
              <a:t>become</a:t>
            </a:r>
            <a:r>
              <a:rPr sz="3000" spc="-25" dirty="0">
                <a:latin typeface="Arial"/>
                <a:cs typeface="Arial"/>
              </a:rPr>
              <a:t> </a:t>
            </a:r>
            <a:r>
              <a:rPr sz="3000" dirty="0">
                <a:latin typeface="Arial"/>
                <a:cs typeface="Arial"/>
              </a:rPr>
              <a:t>0’s.</a:t>
            </a:r>
            <a:endParaRPr sz="3000">
              <a:latin typeface="Arial"/>
              <a:cs typeface="Arial"/>
            </a:endParaRPr>
          </a:p>
          <a:p>
            <a:pPr marL="38100" marR="648335">
              <a:lnSpc>
                <a:spcPts val="4100"/>
              </a:lnSpc>
              <a:spcBef>
                <a:spcPts val="140"/>
              </a:spcBef>
            </a:pPr>
            <a:r>
              <a:rPr sz="3000" spc="-10" dirty="0">
                <a:latin typeface="Arial"/>
                <a:cs typeface="Arial"/>
              </a:rPr>
              <a:t>1</a:t>
            </a:r>
            <a:r>
              <a:rPr sz="3000" dirty="0">
                <a:latin typeface="Arial"/>
                <a:cs typeface="Arial"/>
              </a:rPr>
              <a:t>01011</a:t>
            </a:r>
            <a:r>
              <a:rPr sz="3000" spc="-10" dirty="0">
                <a:latin typeface="Arial"/>
                <a:cs typeface="Arial"/>
              </a:rPr>
              <a:t>0</a:t>
            </a:r>
            <a:r>
              <a:rPr sz="3000" dirty="0">
                <a:latin typeface="Arial"/>
                <a:cs typeface="Arial"/>
              </a:rPr>
              <a:t>1 =</a:t>
            </a:r>
            <a:r>
              <a:rPr sz="3000" spc="-10" dirty="0">
                <a:latin typeface="Arial"/>
                <a:cs typeface="Arial"/>
              </a:rPr>
              <a:t> -</a:t>
            </a:r>
            <a:r>
              <a:rPr sz="3000" dirty="0">
                <a:latin typeface="Arial"/>
                <a:cs typeface="Arial"/>
              </a:rPr>
              <a:t>8</a:t>
            </a:r>
            <a:r>
              <a:rPr sz="3000" spc="-5" dirty="0">
                <a:latin typeface="Arial"/>
                <a:cs typeface="Arial"/>
              </a:rPr>
              <a:t>2</a:t>
            </a:r>
            <a:r>
              <a:rPr sz="1350" spc="22" baseline="-24691" dirty="0">
                <a:latin typeface="Arial"/>
                <a:cs typeface="Arial"/>
              </a:rPr>
              <a:t>10</a:t>
            </a:r>
            <a:r>
              <a:rPr sz="1350" baseline="-24691" dirty="0">
                <a:latin typeface="Arial"/>
                <a:cs typeface="Arial"/>
              </a:rPr>
              <a:t>  </a:t>
            </a:r>
            <a:r>
              <a:rPr sz="1350" spc="104" baseline="-24691" dirty="0">
                <a:latin typeface="Arial"/>
                <a:cs typeface="Arial"/>
              </a:rPr>
              <a:t> </a:t>
            </a:r>
            <a:r>
              <a:rPr sz="3000" dirty="0">
                <a:latin typeface="Arial"/>
                <a:cs typeface="Arial"/>
              </a:rPr>
              <a:t>in on</a:t>
            </a:r>
            <a:r>
              <a:rPr sz="3000" spc="-10" dirty="0">
                <a:latin typeface="Arial"/>
                <a:cs typeface="Arial"/>
              </a:rPr>
              <a:t>e</a:t>
            </a:r>
            <a:r>
              <a:rPr sz="3000" dirty="0">
                <a:latin typeface="Arial"/>
                <a:cs typeface="Arial"/>
              </a:rPr>
              <a:t>’s</a:t>
            </a:r>
            <a:r>
              <a:rPr sz="3000" spc="-5" dirty="0">
                <a:latin typeface="Arial"/>
                <a:cs typeface="Arial"/>
              </a:rPr>
              <a:t> </a:t>
            </a:r>
            <a:r>
              <a:rPr sz="3000" dirty="0">
                <a:latin typeface="Arial"/>
                <a:cs typeface="Arial"/>
              </a:rPr>
              <a:t>compl</a:t>
            </a:r>
            <a:r>
              <a:rPr sz="3000" spc="-10" dirty="0">
                <a:latin typeface="Arial"/>
                <a:cs typeface="Arial"/>
              </a:rPr>
              <a:t>e</a:t>
            </a:r>
            <a:r>
              <a:rPr sz="3000" dirty="0">
                <a:latin typeface="Arial"/>
                <a:cs typeface="Arial"/>
              </a:rPr>
              <a:t>men</a:t>
            </a:r>
            <a:r>
              <a:rPr sz="3000" spc="-5" dirty="0">
                <a:latin typeface="Arial"/>
                <a:cs typeface="Arial"/>
              </a:rPr>
              <a:t>t.  Complete two’s</a:t>
            </a:r>
            <a:r>
              <a:rPr sz="3000" spc="-20" dirty="0">
                <a:latin typeface="Arial"/>
                <a:cs typeface="Arial"/>
              </a:rPr>
              <a:t> </a:t>
            </a:r>
            <a:r>
              <a:rPr sz="3000" spc="-5" dirty="0">
                <a:latin typeface="Arial"/>
                <a:cs typeface="Arial"/>
              </a:rPr>
              <a:t>complement.</a:t>
            </a:r>
            <a:endParaRPr sz="3000">
              <a:latin typeface="Arial"/>
              <a:cs typeface="Arial"/>
            </a:endParaRPr>
          </a:p>
          <a:p>
            <a:pPr marL="38100">
              <a:lnSpc>
                <a:spcPts val="3529"/>
              </a:lnSpc>
            </a:pPr>
            <a:r>
              <a:rPr sz="3000" dirty="0">
                <a:latin typeface="Arial"/>
                <a:cs typeface="Arial"/>
              </a:rPr>
              <a:t>Answer</a:t>
            </a:r>
            <a:r>
              <a:rPr sz="3000" spc="-15" dirty="0">
                <a:latin typeface="Arial"/>
                <a:cs typeface="Arial"/>
              </a:rPr>
              <a:t> </a:t>
            </a:r>
            <a:r>
              <a:rPr sz="3000" dirty="0">
                <a:latin typeface="Arial"/>
                <a:cs typeface="Arial"/>
              </a:rPr>
              <a:t>=</a:t>
            </a:r>
            <a:r>
              <a:rPr sz="3000" spc="-10" dirty="0">
                <a:latin typeface="Arial"/>
                <a:cs typeface="Arial"/>
              </a:rPr>
              <a:t> </a:t>
            </a:r>
            <a:r>
              <a:rPr sz="3000" dirty="0">
                <a:latin typeface="Arial"/>
                <a:cs typeface="Arial"/>
              </a:rPr>
              <a:t>1010</a:t>
            </a:r>
            <a:r>
              <a:rPr sz="3000" spc="-10" dirty="0">
                <a:latin typeface="Arial"/>
                <a:cs typeface="Arial"/>
              </a:rPr>
              <a:t>1</a:t>
            </a:r>
            <a:r>
              <a:rPr sz="3000" dirty="0">
                <a:latin typeface="Arial"/>
                <a:cs typeface="Arial"/>
              </a:rPr>
              <a:t>11</a:t>
            </a:r>
            <a:r>
              <a:rPr sz="3000" spc="-5" dirty="0">
                <a:latin typeface="Arial"/>
                <a:cs typeface="Arial"/>
              </a:rPr>
              <a:t>0</a:t>
            </a:r>
            <a:r>
              <a:rPr sz="1350" spc="22" baseline="-24691" dirty="0">
                <a:latin typeface="Arial"/>
                <a:cs typeface="Arial"/>
              </a:rPr>
              <a:t>2</a:t>
            </a:r>
            <a:endParaRPr sz="1350" baseline="-24691">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758190"/>
            <a:ext cx="6604634" cy="619760"/>
          </a:xfrm>
          <a:prstGeom prst="rect">
            <a:avLst/>
          </a:prstGeom>
        </p:spPr>
        <p:txBody>
          <a:bodyPr vert="horz" wrap="square" lIns="0" tIns="12700" rIns="0" bIns="0" rtlCol="0">
            <a:spAutoFit/>
          </a:bodyPr>
          <a:lstStyle/>
          <a:p>
            <a:pPr marL="12700">
              <a:lnSpc>
                <a:spcPct val="100000"/>
              </a:lnSpc>
              <a:spcBef>
                <a:spcPts val="100"/>
              </a:spcBef>
            </a:pPr>
            <a:r>
              <a:rPr spc="-5" dirty="0"/>
              <a:t>Representation of</a:t>
            </a:r>
            <a:r>
              <a:rPr spc="-20" dirty="0"/>
              <a:t> </a:t>
            </a:r>
            <a:r>
              <a:rPr spc="-5" dirty="0"/>
              <a:t>Fractions</a:t>
            </a:r>
          </a:p>
        </p:txBody>
      </p:sp>
      <p:sp>
        <p:nvSpPr>
          <p:cNvPr id="3" name="object 3"/>
          <p:cNvSpPr txBox="1"/>
          <p:nvPr/>
        </p:nvSpPr>
        <p:spPr>
          <a:xfrm>
            <a:off x="496569" y="1653540"/>
            <a:ext cx="7808595" cy="3902710"/>
          </a:xfrm>
          <a:prstGeom prst="rect">
            <a:avLst/>
          </a:prstGeom>
        </p:spPr>
        <p:txBody>
          <a:bodyPr vert="horz" wrap="square" lIns="0" tIns="76200" rIns="0" bIns="0" rtlCol="0">
            <a:spAutoFit/>
          </a:bodyPr>
          <a:lstStyle/>
          <a:p>
            <a:pPr marL="50800">
              <a:lnSpc>
                <a:spcPct val="100000"/>
              </a:lnSpc>
              <a:spcBef>
                <a:spcPts val="600"/>
              </a:spcBef>
            </a:pPr>
            <a:r>
              <a:rPr sz="3000" b="1" u="heavy" spc="-5" dirty="0">
                <a:uFill>
                  <a:solidFill>
                    <a:srgbClr val="000000"/>
                  </a:solidFill>
                </a:uFill>
                <a:latin typeface="Arial"/>
                <a:cs typeface="Arial"/>
              </a:rPr>
              <a:t>What are they?</a:t>
            </a:r>
            <a:endParaRPr sz="3000">
              <a:latin typeface="Arial"/>
              <a:cs typeface="Arial"/>
            </a:endParaRPr>
          </a:p>
          <a:p>
            <a:pPr marL="393065" marR="43180" indent="-342900">
              <a:lnSpc>
                <a:spcPts val="3350"/>
              </a:lnSpc>
              <a:spcBef>
                <a:spcPts val="820"/>
              </a:spcBef>
              <a:buClr>
                <a:srgbClr val="330066"/>
              </a:buClr>
              <a:buSzPct val="70000"/>
              <a:buFont typeface="Wingdings"/>
              <a:buChar char=""/>
              <a:tabLst>
                <a:tab pos="393065" algn="l"/>
                <a:tab pos="393700" algn="l"/>
              </a:tabLst>
            </a:pPr>
            <a:r>
              <a:rPr sz="3000" spc="-5" dirty="0">
                <a:latin typeface="Arial"/>
                <a:cs typeface="Arial"/>
              </a:rPr>
              <a:t>Fractional numbers </a:t>
            </a:r>
            <a:r>
              <a:rPr sz="3000" dirty="0">
                <a:latin typeface="Arial"/>
                <a:cs typeface="Arial"/>
              </a:rPr>
              <a:t>are </a:t>
            </a:r>
            <a:r>
              <a:rPr sz="3000" spc="-5" dirty="0">
                <a:latin typeface="Arial"/>
                <a:cs typeface="Arial"/>
              </a:rPr>
              <a:t>numbers between </a:t>
            </a:r>
            <a:r>
              <a:rPr sz="3000" dirty="0">
                <a:latin typeface="Arial"/>
                <a:cs typeface="Arial"/>
              </a:rPr>
              <a:t>0  </a:t>
            </a:r>
            <a:r>
              <a:rPr sz="3000" spc="-5" dirty="0">
                <a:latin typeface="Arial"/>
                <a:cs typeface="Arial"/>
              </a:rPr>
              <a:t>and </a:t>
            </a:r>
            <a:r>
              <a:rPr sz="3000" dirty="0">
                <a:latin typeface="Arial"/>
                <a:cs typeface="Arial"/>
              </a:rPr>
              <a:t>1.</a:t>
            </a:r>
            <a:endParaRPr sz="3000">
              <a:latin typeface="Arial"/>
              <a:cs typeface="Arial"/>
            </a:endParaRPr>
          </a:p>
          <a:p>
            <a:pPr marL="393065" marR="210820" indent="-342900">
              <a:lnSpc>
                <a:spcPts val="3350"/>
              </a:lnSpc>
              <a:spcBef>
                <a:spcPts val="740"/>
              </a:spcBef>
              <a:buClr>
                <a:srgbClr val="330066"/>
              </a:buClr>
              <a:buSzPct val="70000"/>
              <a:buFont typeface="Wingdings"/>
              <a:buChar char=""/>
              <a:tabLst>
                <a:tab pos="393065" algn="l"/>
                <a:tab pos="393700" algn="l"/>
              </a:tabLst>
            </a:pPr>
            <a:r>
              <a:rPr sz="3000" spc="-5" dirty="0">
                <a:latin typeface="Arial"/>
                <a:cs typeface="Arial"/>
              </a:rPr>
              <a:t>They are </a:t>
            </a:r>
            <a:r>
              <a:rPr sz="3000" dirty="0">
                <a:latin typeface="Arial"/>
                <a:cs typeface="Arial"/>
              </a:rPr>
              <a:t>called </a:t>
            </a:r>
            <a:r>
              <a:rPr sz="3000" spc="-5" dirty="0">
                <a:latin typeface="Arial"/>
                <a:cs typeface="Arial"/>
              </a:rPr>
              <a:t>real numbers </a:t>
            </a:r>
            <a:r>
              <a:rPr sz="3000" dirty="0">
                <a:latin typeface="Arial"/>
                <a:cs typeface="Arial"/>
              </a:rPr>
              <a:t>in </a:t>
            </a:r>
            <a:r>
              <a:rPr sz="3000" spc="-5" dirty="0">
                <a:latin typeface="Arial"/>
                <a:cs typeface="Arial"/>
              </a:rPr>
              <a:t>computing  terms.</a:t>
            </a:r>
            <a:endParaRPr sz="3000">
              <a:latin typeface="Arial"/>
              <a:cs typeface="Arial"/>
            </a:endParaRPr>
          </a:p>
          <a:p>
            <a:pPr marL="393065" marR="317500" indent="-342900">
              <a:lnSpc>
                <a:spcPts val="3340"/>
              </a:lnSpc>
              <a:spcBef>
                <a:spcPts val="755"/>
              </a:spcBef>
              <a:buClr>
                <a:srgbClr val="330066"/>
              </a:buClr>
              <a:buSzPct val="70000"/>
              <a:buFont typeface="Wingdings"/>
              <a:buChar char=""/>
              <a:tabLst>
                <a:tab pos="393065" algn="l"/>
                <a:tab pos="393700" algn="l"/>
              </a:tabLst>
            </a:pPr>
            <a:r>
              <a:rPr sz="3000" spc="-5" dirty="0">
                <a:latin typeface="Arial"/>
                <a:cs typeface="Arial"/>
              </a:rPr>
              <a:t>Real numbers contain both an integer and  fractional part.</a:t>
            </a:r>
            <a:endParaRPr sz="3000">
              <a:latin typeface="Arial"/>
              <a:cs typeface="Arial"/>
            </a:endParaRPr>
          </a:p>
          <a:p>
            <a:pPr marL="393700" indent="-342900">
              <a:lnSpc>
                <a:spcPct val="100000"/>
              </a:lnSpc>
              <a:spcBef>
                <a:spcPts val="434"/>
              </a:spcBef>
              <a:buClr>
                <a:srgbClr val="330066"/>
              </a:buClr>
              <a:buSzPct val="70000"/>
              <a:buFont typeface="Wingdings"/>
              <a:buChar char=""/>
              <a:tabLst>
                <a:tab pos="393065" algn="l"/>
                <a:tab pos="393700" algn="l"/>
              </a:tabLst>
            </a:pPr>
            <a:r>
              <a:rPr sz="3000" spc="-5" dirty="0">
                <a:latin typeface="Arial"/>
                <a:cs typeface="Arial"/>
              </a:rPr>
              <a:t>E.g. 23.714 OR</a:t>
            </a:r>
            <a:r>
              <a:rPr sz="3000" spc="-25" dirty="0">
                <a:latin typeface="Arial"/>
                <a:cs typeface="Arial"/>
              </a:rPr>
              <a:t> </a:t>
            </a:r>
            <a:r>
              <a:rPr sz="3000" spc="-5" dirty="0">
                <a:latin typeface="Arial"/>
                <a:cs typeface="Arial"/>
              </a:rPr>
              <a:t>01101.1001</a:t>
            </a:r>
            <a:endParaRPr sz="300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758190"/>
            <a:ext cx="3578860" cy="619760"/>
          </a:xfrm>
          <a:prstGeom prst="rect">
            <a:avLst/>
          </a:prstGeom>
        </p:spPr>
        <p:txBody>
          <a:bodyPr vert="horz" wrap="square" lIns="0" tIns="12700" rIns="0" bIns="0" rtlCol="0">
            <a:spAutoFit/>
          </a:bodyPr>
          <a:lstStyle/>
          <a:p>
            <a:pPr marL="12700">
              <a:lnSpc>
                <a:spcPct val="100000"/>
              </a:lnSpc>
              <a:spcBef>
                <a:spcPts val="100"/>
              </a:spcBef>
            </a:pPr>
            <a:r>
              <a:rPr dirty="0"/>
              <a:t>Methods</a:t>
            </a:r>
            <a:r>
              <a:rPr spc="-85" dirty="0"/>
              <a:t> </a:t>
            </a:r>
            <a:r>
              <a:rPr dirty="0"/>
              <a:t>Used:</a:t>
            </a:r>
          </a:p>
        </p:txBody>
      </p:sp>
      <p:sp>
        <p:nvSpPr>
          <p:cNvPr id="3" name="object 3"/>
          <p:cNvSpPr txBox="1"/>
          <p:nvPr/>
        </p:nvSpPr>
        <p:spPr>
          <a:xfrm>
            <a:off x="521969" y="1717040"/>
            <a:ext cx="6591934" cy="1428750"/>
          </a:xfrm>
          <a:prstGeom prst="rect">
            <a:avLst/>
          </a:prstGeom>
        </p:spPr>
        <p:txBody>
          <a:bodyPr vert="horz" wrap="square" lIns="0" tIns="53340" rIns="0" bIns="0" rtlCol="0">
            <a:spAutoFit/>
          </a:bodyPr>
          <a:lstStyle/>
          <a:p>
            <a:pPr marL="367665" marR="17780" indent="-342900">
              <a:lnSpc>
                <a:spcPts val="3350"/>
              </a:lnSpc>
              <a:spcBef>
                <a:spcPts val="420"/>
              </a:spcBef>
              <a:buClr>
                <a:srgbClr val="330066"/>
              </a:buClr>
              <a:buSzPct val="70000"/>
              <a:buFont typeface="Wingdings"/>
              <a:buChar char=""/>
              <a:tabLst>
                <a:tab pos="367665" algn="l"/>
                <a:tab pos="368300" algn="l"/>
              </a:tabLst>
            </a:pPr>
            <a:r>
              <a:rPr sz="3000" spc="-5" dirty="0">
                <a:latin typeface="Arial"/>
                <a:cs typeface="Arial"/>
              </a:rPr>
              <a:t>Computers </a:t>
            </a:r>
            <a:r>
              <a:rPr sz="3000" dirty="0">
                <a:latin typeface="Arial"/>
                <a:cs typeface="Arial"/>
              </a:rPr>
              <a:t>use </a:t>
            </a:r>
            <a:r>
              <a:rPr sz="3000" spc="-5" dirty="0">
                <a:latin typeface="Arial"/>
                <a:cs typeface="Arial"/>
              </a:rPr>
              <a:t>two main methods</a:t>
            </a:r>
            <a:r>
              <a:rPr sz="3000" spc="-60" dirty="0">
                <a:latin typeface="Arial"/>
                <a:cs typeface="Arial"/>
              </a:rPr>
              <a:t> </a:t>
            </a:r>
            <a:r>
              <a:rPr sz="3000" spc="-5" dirty="0">
                <a:latin typeface="Arial"/>
                <a:cs typeface="Arial"/>
              </a:rPr>
              <a:t>to  represent </a:t>
            </a:r>
            <a:r>
              <a:rPr sz="3000" dirty="0">
                <a:latin typeface="Arial"/>
                <a:cs typeface="Arial"/>
              </a:rPr>
              <a:t>real</a:t>
            </a:r>
            <a:r>
              <a:rPr sz="3000" spc="-20" dirty="0">
                <a:latin typeface="Arial"/>
                <a:cs typeface="Arial"/>
              </a:rPr>
              <a:t> </a:t>
            </a:r>
            <a:r>
              <a:rPr sz="3000" spc="-5" dirty="0">
                <a:latin typeface="Arial"/>
                <a:cs typeface="Arial"/>
              </a:rPr>
              <a:t>numbers:</a:t>
            </a:r>
            <a:endParaRPr sz="3000">
              <a:latin typeface="Arial"/>
              <a:cs typeface="Arial"/>
            </a:endParaRPr>
          </a:p>
          <a:p>
            <a:pPr marL="368300" indent="-342900">
              <a:lnSpc>
                <a:spcPct val="100000"/>
              </a:lnSpc>
              <a:spcBef>
                <a:spcPts val="430"/>
              </a:spcBef>
              <a:buClr>
                <a:srgbClr val="330066"/>
              </a:buClr>
              <a:buSzPct val="70000"/>
              <a:buFont typeface="Wingdings"/>
              <a:buChar char=""/>
              <a:tabLst>
                <a:tab pos="367665" algn="l"/>
                <a:tab pos="368300" algn="l"/>
              </a:tabLst>
            </a:pPr>
            <a:r>
              <a:rPr sz="3000" spc="-5" dirty="0">
                <a:latin typeface="Arial"/>
                <a:cs typeface="Arial"/>
              </a:rPr>
              <a:t>They</a:t>
            </a:r>
            <a:r>
              <a:rPr sz="3000" spc="-10" dirty="0">
                <a:latin typeface="Arial"/>
                <a:cs typeface="Arial"/>
              </a:rPr>
              <a:t> </a:t>
            </a:r>
            <a:r>
              <a:rPr sz="3000" spc="-5" dirty="0">
                <a:latin typeface="Arial"/>
                <a:cs typeface="Arial"/>
              </a:rPr>
              <a:t>are:</a:t>
            </a:r>
            <a:endParaRPr sz="3000">
              <a:latin typeface="Arial"/>
              <a:cs typeface="Arial"/>
            </a:endParaRPr>
          </a:p>
        </p:txBody>
      </p:sp>
      <p:sp>
        <p:nvSpPr>
          <p:cNvPr id="4" name="object 4"/>
          <p:cNvSpPr txBox="1"/>
          <p:nvPr/>
        </p:nvSpPr>
        <p:spPr>
          <a:xfrm>
            <a:off x="878839" y="3239769"/>
            <a:ext cx="198120" cy="753745"/>
          </a:xfrm>
          <a:prstGeom prst="rect">
            <a:avLst/>
          </a:prstGeom>
        </p:spPr>
        <p:txBody>
          <a:bodyPr vert="horz" wrap="square" lIns="0" tIns="15240" rIns="0" bIns="0" rtlCol="0">
            <a:spAutoFit/>
          </a:bodyPr>
          <a:lstStyle/>
          <a:p>
            <a:pPr marL="12700">
              <a:lnSpc>
                <a:spcPct val="100000"/>
              </a:lnSpc>
              <a:spcBef>
                <a:spcPts val="120"/>
              </a:spcBef>
            </a:pPr>
            <a:r>
              <a:rPr sz="1800" spc="10" dirty="0">
                <a:solidFill>
                  <a:srgbClr val="669898"/>
                </a:solidFill>
                <a:latin typeface="Wingdings"/>
                <a:cs typeface="Wingdings"/>
              </a:rPr>
              <a:t></a:t>
            </a:r>
            <a:endParaRPr sz="1800">
              <a:latin typeface="Wingdings"/>
              <a:cs typeface="Wingdings"/>
            </a:endParaRPr>
          </a:p>
          <a:p>
            <a:pPr marL="12700">
              <a:lnSpc>
                <a:spcPct val="100000"/>
              </a:lnSpc>
              <a:spcBef>
                <a:spcPts val="1390"/>
              </a:spcBef>
            </a:pPr>
            <a:r>
              <a:rPr sz="1800" spc="10" dirty="0">
                <a:solidFill>
                  <a:srgbClr val="669898"/>
                </a:solidFill>
                <a:latin typeface="Wingdings"/>
                <a:cs typeface="Wingdings"/>
              </a:rPr>
              <a:t></a:t>
            </a:r>
            <a:endParaRPr sz="1800">
              <a:latin typeface="Wingdings"/>
              <a:cs typeface="Wingdings"/>
            </a:endParaRPr>
          </a:p>
        </p:txBody>
      </p:sp>
      <p:sp>
        <p:nvSpPr>
          <p:cNvPr id="5" name="object 5"/>
          <p:cNvSpPr txBox="1"/>
          <p:nvPr/>
        </p:nvSpPr>
        <p:spPr>
          <a:xfrm>
            <a:off x="1226819" y="3119119"/>
            <a:ext cx="2012950" cy="929640"/>
          </a:xfrm>
          <a:prstGeom prst="rect">
            <a:avLst/>
          </a:prstGeom>
        </p:spPr>
        <p:txBody>
          <a:bodyPr vert="horz" wrap="square" lIns="0" tIns="12700" rIns="0" bIns="0" rtlCol="0">
            <a:spAutoFit/>
          </a:bodyPr>
          <a:lstStyle/>
          <a:p>
            <a:pPr marL="12700" marR="5080">
              <a:lnSpc>
                <a:spcPct val="114100"/>
              </a:lnSpc>
              <a:spcBef>
                <a:spcPts val="100"/>
              </a:spcBef>
            </a:pPr>
            <a:r>
              <a:rPr sz="2600" dirty="0">
                <a:latin typeface="Arial"/>
                <a:cs typeface="Arial"/>
              </a:rPr>
              <a:t>Fixed point  </a:t>
            </a:r>
            <a:r>
              <a:rPr sz="2600" spc="-5" dirty="0">
                <a:latin typeface="Arial"/>
                <a:cs typeface="Arial"/>
              </a:rPr>
              <a:t>Floating</a:t>
            </a:r>
            <a:r>
              <a:rPr sz="2600" spc="-60" dirty="0">
                <a:latin typeface="Arial"/>
                <a:cs typeface="Arial"/>
              </a:rPr>
              <a:t> </a:t>
            </a:r>
            <a:r>
              <a:rPr sz="2600" dirty="0">
                <a:latin typeface="Arial"/>
                <a:cs typeface="Arial"/>
              </a:rPr>
              <a:t>point</a:t>
            </a:r>
            <a:endParaRPr sz="2600">
              <a:latin typeface="Arial"/>
              <a:cs typeface="Arial"/>
            </a:endParaRPr>
          </a:p>
        </p:txBody>
      </p:sp>
      <p:sp>
        <p:nvSpPr>
          <p:cNvPr id="6" name="object 6"/>
          <p:cNvSpPr/>
          <p:nvPr/>
        </p:nvSpPr>
        <p:spPr>
          <a:xfrm>
            <a:off x="3851909" y="2923539"/>
            <a:ext cx="3902710" cy="312166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758190"/>
            <a:ext cx="2697480" cy="619760"/>
          </a:xfrm>
          <a:prstGeom prst="rect">
            <a:avLst/>
          </a:prstGeom>
        </p:spPr>
        <p:txBody>
          <a:bodyPr vert="horz" wrap="square" lIns="0" tIns="12700" rIns="0" bIns="0" rtlCol="0">
            <a:spAutoFit/>
          </a:bodyPr>
          <a:lstStyle/>
          <a:p>
            <a:pPr marL="12700">
              <a:lnSpc>
                <a:spcPct val="100000"/>
              </a:lnSpc>
              <a:spcBef>
                <a:spcPts val="100"/>
              </a:spcBef>
            </a:pPr>
            <a:r>
              <a:rPr spc="-5" dirty="0"/>
              <a:t>Fixed</a:t>
            </a:r>
            <a:r>
              <a:rPr spc="-70" dirty="0"/>
              <a:t> </a:t>
            </a:r>
            <a:r>
              <a:rPr dirty="0"/>
              <a:t>Point</a:t>
            </a:r>
          </a:p>
        </p:txBody>
      </p:sp>
      <p:sp>
        <p:nvSpPr>
          <p:cNvPr id="3" name="object 3"/>
          <p:cNvSpPr txBox="1"/>
          <p:nvPr/>
        </p:nvSpPr>
        <p:spPr>
          <a:xfrm>
            <a:off x="509269" y="1717040"/>
            <a:ext cx="7910830" cy="3413760"/>
          </a:xfrm>
          <a:prstGeom prst="rect">
            <a:avLst/>
          </a:prstGeom>
        </p:spPr>
        <p:txBody>
          <a:bodyPr vert="horz" wrap="square" lIns="0" tIns="53340" rIns="0" bIns="0" rtlCol="0">
            <a:spAutoFit/>
          </a:bodyPr>
          <a:lstStyle/>
          <a:p>
            <a:pPr marL="380365" marR="30480" indent="-342900">
              <a:lnSpc>
                <a:spcPts val="3350"/>
              </a:lnSpc>
              <a:spcBef>
                <a:spcPts val="420"/>
              </a:spcBef>
              <a:buClr>
                <a:srgbClr val="330066"/>
              </a:buClr>
              <a:buSzPct val="70000"/>
              <a:buFont typeface="Wingdings"/>
              <a:buChar char=""/>
              <a:tabLst>
                <a:tab pos="380365" algn="l"/>
                <a:tab pos="381000" algn="l"/>
              </a:tabLst>
            </a:pPr>
            <a:r>
              <a:rPr sz="3000" spc="-5" dirty="0">
                <a:latin typeface="Arial"/>
                <a:cs typeface="Arial"/>
              </a:rPr>
              <a:t>This method assumes the </a:t>
            </a:r>
            <a:r>
              <a:rPr sz="3000" dirty="0">
                <a:latin typeface="Arial"/>
                <a:cs typeface="Arial"/>
              </a:rPr>
              <a:t>decimal </a:t>
            </a:r>
            <a:r>
              <a:rPr sz="3000" spc="-5" dirty="0">
                <a:latin typeface="Arial"/>
                <a:cs typeface="Arial"/>
              </a:rPr>
              <a:t>point </a:t>
            </a:r>
            <a:r>
              <a:rPr sz="3000" dirty="0">
                <a:latin typeface="Arial"/>
                <a:cs typeface="Arial"/>
              </a:rPr>
              <a:t>is in  a </a:t>
            </a:r>
            <a:r>
              <a:rPr sz="3000" spc="-5" dirty="0">
                <a:latin typeface="Arial"/>
                <a:cs typeface="Arial"/>
              </a:rPr>
              <a:t>fixed</a:t>
            </a:r>
            <a:r>
              <a:rPr sz="3000" spc="-20" dirty="0">
                <a:latin typeface="Arial"/>
                <a:cs typeface="Arial"/>
              </a:rPr>
              <a:t> </a:t>
            </a:r>
            <a:r>
              <a:rPr sz="3000" spc="-5" dirty="0">
                <a:latin typeface="Arial"/>
                <a:cs typeface="Arial"/>
              </a:rPr>
              <a:t>position.</a:t>
            </a:r>
            <a:endParaRPr sz="3000">
              <a:latin typeface="Arial"/>
              <a:cs typeface="Arial"/>
            </a:endParaRPr>
          </a:p>
          <a:p>
            <a:pPr marL="380365" marR="624840" indent="-342900">
              <a:lnSpc>
                <a:spcPts val="3340"/>
              </a:lnSpc>
              <a:spcBef>
                <a:spcPts val="755"/>
              </a:spcBef>
              <a:buClr>
                <a:srgbClr val="330066"/>
              </a:buClr>
              <a:buSzPct val="70000"/>
              <a:buFont typeface="Wingdings"/>
              <a:buChar char=""/>
              <a:tabLst>
                <a:tab pos="380365" algn="l"/>
                <a:tab pos="381000" algn="l"/>
              </a:tabLst>
            </a:pPr>
            <a:r>
              <a:rPr sz="3000" dirty="0">
                <a:latin typeface="Arial"/>
                <a:cs typeface="Arial"/>
              </a:rPr>
              <a:t>Relies on using a </a:t>
            </a:r>
            <a:r>
              <a:rPr sz="3000" spc="-5" dirty="0">
                <a:latin typeface="Arial"/>
                <a:cs typeface="Arial"/>
              </a:rPr>
              <a:t>fixed number of bits</a:t>
            </a:r>
            <a:r>
              <a:rPr sz="3000" spc="-100" dirty="0">
                <a:latin typeface="Arial"/>
                <a:cs typeface="Arial"/>
              </a:rPr>
              <a:t> </a:t>
            </a:r>
            <a:r>
              <a:rPr sz="3000" spc="-5" dirty="0">
                <a:latin typeface="Arial"/>
                <a:cs typeface="Arial"/>
              </a:rPr>
              <a:t>for  both </a:t>
            </a:r>
            <a:r>
              <a:rPr sz="3000" spc="-10" dirty="0">
                <a:latin typeface="Arial"/>
                <a:cs typeface="Arial"/>
              </a:rPr>
              <a:t>the </a:t>
            </a:r>
            <a:r>
              <a:rPr sz="3000" spc="-5" dirty="0">
                <a:latin typeface="Arial"/>
                <a:cs typeface="Arial"/>
              </a:rPr>
              <a:t>integer and fractional</a:t>
            </a:r>
            <a:r>
              <a:rPr sz="3000" dirty="0">
                <a:latin typeface="Arial"/>
                <a:cs typeface="Arial"/>
              </a:rPr>
              <a:t> </a:t>
            </a:r>
            <a:r>
              <a:rPr sz="3000" spc="-5" dirty="0">
                <a:latin typeface="Arial"/>
                <a:cs typeface="Arial"/>
              </a:rPr>
              <a:t>parts</a:t>
            </a:r>
            <a:endParaRPr sz="3000">
              <a:latin typeface="Arial"/>
              <a:cs typeface="Arial"/>
            </a:endParaRPr>
          </a:p>
          <a:p>
            <a:pPr marL="380365">
              <a:lnSpc>
                <a:spcPct val="100000"/>
              </a:lnSpc>
              <a:spcBef>
                <a:spcPts val="434"/>
              </a:spcBef>
            </a:pPr>
            <a:r>
              <a:rPr sz="3000" spc="-5" dirty="0">
                <a:latin typeface="Arial"/>
                <a:cs typeface="Arial"/>
              </a:rPr>
              <a:t>i.e. </a:t>
            </a:r>
            <a:r>
              <a:rPr sz="3000" dirty="0">
                <a:latin typeface="Arial"/>
                <a:cs typeface="Arial"/>
              </a:rPr>
              <a:t>5 </a:t>
            </a:r>
            <a:r>
              <a:rPr sz="3000" spc="-5" dirty="0">
                <a:latin typeface="Arial"/>
                <a:cs typeface="Arial"/>
              </a:rPr>
              <a:t>and</a:t>
            </a:r>
            <a:r>
              <a:rPr sz="3000" spc="-20" dirty="0">
                <a:latin typeface="Arial"/>
                <a:cs typeface="Arial"/>
              </a:rPr>
              <a:t> </a:t>
            </a:r>
            <a:r>
              <a:rPr sz="3000" dirty="0">
                <a:latin typeface="Arial"/>
                <a:cs typeface="Arial"/>
              </a:rPr>
              <a:t>3.</a:t>
            </a:r>
            <a:endParaRPr sz="3000">
              <a:latin typeface="Arial"/>
              <a:cs typeface="Arial"/>
            </a:endParaRPr>
          </a:p>
          <a:p>
            <a:pPr marL="380365">
              <a:lnSpc>
                <a:spcPct val="100000"/>
              </a:lnSpc>
              <a:spcBef>
                <a:spcPts val="500"/>
              </a:spcBef>
            </a:pPr>
            <a:r>
              <a:rPr sz="3000" b="1" u="heavy" spc="-5" dirty="0">
                <a:uFill>
                  <a:solidFill>
                    <a:srgbClr val="000000"/>
                  </a:solidFill>
                </a:uFill>
                <a:latin typeface="Arial"/>
                <a:cs typeface="Arial"/>
              </a:rPr>
              <a:t>Example</a:t>
            </a:r>
            <a:endParaRPr sz="3000">
              <a:latin typeface="Arial"/>
              <a:cs typeface="Arial"/>
            </a:endParaRPr>
          </a:p>
          <a:p>
            <a:pPr marL="380365">
              <a:lnSpc>
                <a:spcPct val="100000"/>
              </a:lnSpc>
              <a:spcBef>
                <a:spcPts val="489"/>
              </a:spcBef>
            </a:pPr>
            <a:r>
              <a:rPr sz="3000" spc="-5" dirty="0">
                <a:latin typeface="Arial"/>
                <a:cs typeface="Arial"/>
              </a:rPr>
              <a:t>10011101 </a:t>
            </a:r>
            <a:r>
              <a:rPr sz="3000" dirty="0">
                <a:latin typeface="Arial"/>
                <a:cs typeface="Arial"/>
              </a:rPr>
              <a:t>=</a:t>
            </a:r>
            <a:r>
              <a:rPr sz="3000" spc="-10" dirty="0">
                <a:latin typeface="Arial"/>
                <a:cs typeface="Arial"/>
              </a:rPr>
              <a:t> </a:t>
            </a:r>
            <a:r>
              <a:rPr sz="3000" spc="-5" dirty="0">
                <a:latin typeface="Arial"/>
                <a:cs typeface="Arial"/>
              </a:rPr>
              <a:t>10011.101</a:t>
            </a:r>
            <a:endParaRPr sz="3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CPU</a:t>
            </a:r>
            <a:r>
              <a:rPr lang="" b="1" dirty="0" smtClean="0"/>
              <a:t> &amp;</a:t>
            </a:r>
            <a:r>
              <a:rPr lang="en-US" b="1" dirty="0" smtClean="0"/>
              <a:t> GPU</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smtClean="0"/>
              <a:t>A </a:t>
            </a:r>
            <a:r>
              <a:rPr lang="en-US" dirty="0"/>
              <a:t>Central Processing Unit (CPU) is the brains of your computer. The main job of the CPU is to carry out a diverse set of instructions through the fetch-decode-execute cycle to manage all parts of your computer and run all kinds of computer programs</a:t>
            </a:r>
            <a:r>
              <a:rPr lang="en-US" dirty="0" smtClean="0"/>
              <a:t>.</a:t>
            </a:r>
            <a:endParaRPr lang="" dirty="0" smtClean="0"/>
          </a:p>
          <a:p>
            <a:endParaRPr lang="" dirty="0" smtClean="0"/>
          </a:p>
          <a:p>
            <a:endParaRPr lang="" dirty="0"/>
          </a:p>
          <a:p>
            <a:r>
              <a:rPr lang="en-US" dirty="0" smtClean="0"/>
              <a:t>A </a:t>
            </a:r>
            <a:r>
              <a:rPr lang="en-US" dirty="0"/>
              <a:t>Graphics Processing Unit (GPU) is a specialized processor whose job is to rapidly manipulate memory and accelerate the computer for a number of specific tasks that require a high degree of parallelism.</a:t>
            </a:r>
          </a:p>
          <a:p>
            <a:endParaRPr lang="en-US" dirty="0"/>
          </a:p>
        </p:txBody>
      </p:sp>
    </p:spTree>
    <p:extLst>
      <p:ext uri="{BB962C8B-B14F-4D97-AF65-F5344CB8AC3E}">
        <p14:creationId xmlns:p14="http://schemas.microsoft.com/office/powerpoint/2010/main" val="27409359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758190"/>
            <a:ext cx="2697480" cy="619760"/>
          </a:xfrm>
          <a:prstGeom prst="rect">
            <a:avLst/>
          </a:prstGeom>
        </p:spPr>
        <p:txBody>
          <a:bodyPr vert="horz" wrap="square" lIns="0" tIns="12700" rIns="0" bIns="0" rtlCol="0">
            <a:spAutoFit/>
          </a:bodyPr>
          <a:lstStyle/>
          <a:p>
            <a:pPr marL="12700">
              <a:lnSpc>
                <a:spcPct val="100000"/>
              </a:lnSpc>
              <a:spcBef>
                <a:spcPts val="100"/>
              </a:spcBef>
            </a:pPr>
            <a:r>
              <a:rPr spc="-5" dirty="0"/>
              <a:t>Fixed</a:t>
            </a:r>
            <a:r>
              <a:rPr spc="-70" dirty="0"/>
              <a:t> </a:t>
            </a:r>
            <a:r>
              <a:rPr dirty="0"/>
              <a:t>Point</a:t>
            </a:r>
          </a:p>
        </p:txBody>
      </p:sp>
      <p:graphicFrame>
        <p:nvGraphicFramePr>
          <p:cNvPr id="3" name="object 3"/>
          <p:cNvGraphicFramePr>
            <a:graphicFrameLocks noGrp="1"/>
          </p:cNvGraphicFramePr>
          <p:nvPr/>
        </p:nvGraphicFramePr>
        <p:xfrm>
          <a:off x="596673" y="1705383"/>
          <a:ext cx="8075929" cy="2580639"/>
        </p:xfrm>
        <a:graphic>
          <a:graphicData uri="http://schemas.openxmlformats.org/drawingml/2006/table">
            <a:tbl>
              <a:tblPr firstRow="1" bandRow="1">
                <a:tableStyleId>{2D5ABB26-0587-4C30-8999-92F81FD0307C}</a:tableStyleId>
              </a:tblPr>
              <a:tblGrid>
                <a:gridCol w="1009650"/>
                <a:gridCol w="1009650"/>
                <a:gridCol w="1009650"/>
                <a:gridCol w="1009650"/>
                <a:gridCol w="930910"/>
                <a:gridCol w="1007110"/>
                <a:gridCol w="937259"/>
                <a:gridCol w="1162050"/>
              </a:tblGrid>
              <a:tr h="859790">
                <a:tc gridSpan="5">
                  <a:txBody>
                    <a:bodyPr/>
                    <a:lstStyle/>
                    <a:p>
                      <a:pPr algn="ctr">
                        <a:lnSpc>
                          <a:spcPct val="100000"/>
                        </a:lnSpc>
                        <a:spcBef>
                          <a:spcPts val="370"/>
                        </a:spcBef>
                      </a:pPr>
                      <a:r>
                        <a:rPr sz="2600" spc="-5" dirty="0">
                          <a:latin typeface="Arial"/>
                          <a:cs typeface="Arial"/>
                        </a:rPr>
                        <a:t>Integer</a:t>
                      </a:r>
                      <a:endParaRPr sz="2600">
                        <a:latin typeface="Arial"/>
                        <a:cs typeface="Arial"/>
                      </a:endParaRPr>
                    </a:p>
                  </a:txBody>
                  <a:tcPr marL="0" marR="0" marT="4699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FFFF66"/>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3">
                  <a:txBody>
                    <a:bodyPr/>
                    <a:lstStyle/>
                    <a:p>
                      <a:pPr marL="826769">
                        <a:lnSpc>
                          <a:spcPct val="100000"/>
                        </a:lnSpc>
                        <a:spcBef>
                          <a:spcPts val="370"/>
                        </a:spcBef>
                      </a:pPr>
                      <a:r>
                        <a:rPr sz="2600" dirty="0">
                          <a:latin typeface="Arial"/>
                          <a:cs typeface="Arial"/>
                        </a:rPr>
                        <a:t>Fractional</a:t>
                      </a:r>
                      <a:endParaRPr sz="2600">
                        <a:latin typeface="Arial"/>
                        <a:cs typeface="Arial"/>
                      </a:endParaRPr>
                    </a:p>
                  </a:txBody>
                  <a:tcPr marL="0" marR="0" marT="4699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66CCFF"/>
                    </a:solidFill>
                  </a:tcPr>
                </a:tc>
                <a:tc hMerge="1">
                  <a:txBody>
                    <a:bodyPr/>
                    <a:lstStyle/>
                    <a:p>
                      <a:endParaRPr/>
                    </a:p>
                  </a:txBody>
                  <a:tcPr marL="0" marR="0" marT="0" marB="0"/>
                </a:tc>
                <a:tc hMerge="1">
                  <a:txBody>
                    <a:bodyPr/>
                    <a:lstStyle/>
                    <a:p>
                      <a:endParaRPr/>
                    </a:p>
                  </a:txBody>
                  <a:tcPr marL="0" marR="0" marT="0" marB="0"/>
                </a:tc>
              </a:tr>
              <a:tr h="861059">
                <a:tc>
                  <a:txBody>
                    <a:bodyPr/>
                    <a:lstStyle/>
                    <a:p>
                      <a:pPr algn="ctr">
                        <a:lnSpc>
                          <a:spcPct val="100000"/>
                        </a:lnSpc>
                        <a:spcBef>
                          <a:spcPts val="370"/>
                        </a:spcBef>
                      </a:pPr>
                      <a:r>
                        <a:rPr sz="2600" dirty="0">
                          <a:latin typeface="Arial"/>
                          <a:cs typeface="Arial"/>
                        </a:rPr>
                        <a:t>16</a:t>
                      </a:r>
                      <a:endParaRPr sz="2600">
                        <a:latin typeface="Arial"/>
                        <a:cs typeface="Arial"/>
                      </a:endParaRPr>
                    </a:p>
                  </a:txBody>
                  <a:tcPr marL="0" marR="0" marT="4699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66"/>
                    </a:solidFill>
                  </a:tcPr>
                </a:tc>
                <a:tc>
                  <a:txBody>
                    <a:bodyPr/>
                    <a:lstStyle/>
                    <a:p>
                      <a:pPr algn="ctr">
                        <a:lnSpc>
                          <a:spcPct val="100000"/>
                        </a:lnSpc>
                        <a:spcBef>
                          <a:spcPts val="370"/>
                        </a:spcBef>
                      </a:pPr>
                      <a:r>
                        <a:rPr sz="2600" dirty="0">
                          <a:latin typeface="Arial"/>
                          <a:cs typeface="Arial"/>
                        </a:rPr>
                        <a:t>8</a:t>
                      </a:r>
                      <a:endParaRPr sz="2600">
                        <a:latin typeface="Arial"/>
                        <a:cs typeface="Arial"/>
                      </a:endParaRPr>
                    </a:p>
                  </a:txBody>
                  <a:tcPr marL="0" marR="0" marT="469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66"/>
                    </a:solidFill>
                  </a:tcPr>
                </a:tc>
                <a:tc>
                  <a:txBody>
                    <a:bodyPr/>
                    <a:lstStyle/>
                    <a:p>
                      <a:pPr algn="ctr">
                        <a:lnSpc>
                          <a:spcPct val="100000"/>
                        </a:lnSpc>
                        <a:spcBef>
                          <a:spcPts val="370"/>
                        </a:spcBef>
                      </a:pPr>
                      <a:r>
                        <a:rPr sz="2600" dirty="0">
                          <a:latin typeface="Arial"/>
                          <a:cs typeface="Arial"/>
                        </a:rPr>
                        <a:t>4</a:t>
                      </a:r>
                      <a:endParaRPr sz="2600">
                        <a:latin typeface="Arial"/>
                        <a:cs typeface="Arial"/>
                      </a:endParaRPr>
                    </a:p>
                  </a:txBody>
                  <a:tcPr marL="0" marR="0" marT="469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66"/>
                    </a:solidFill>
                  </a:tcPr>
                </a:tc>
                <a:tc>
                  <a:txBody>
                    <a:bodyPr/>
                    <a:lstStyle/>
                    <a:p>
                      <a:pPr marL="412750">
                        <a:lnSpc>
                          <a:spcPct val="100000"/>
                        </a:lnSpc>
                        <a:spcBef>
                          <a:spcPts val="370"/>
                        </a:spcBef>
                      </a:pPr>
                      <a:r>
                        <a:rPr sz="2600" dirty="0">
                          <a:latin typeface="Arial"/>
                          <a:cs typeface="Arial"/>
                        </a:rPr>
                        <a:t>2</a:t>
                      </a:r>
                      <a:endParaRPr sz="2600">
                        <a:latin typeface="Arial"/>
                        <a:cs typeface="Arial"/>
                      </a:endParaRPr>
                    </a:p>
                  </a:txBody>
                  <a:tcPr marL="0" marR="0" marT="469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66"/>
                    </a:solidFill>
                  </a:tcPr>
                </a:tc>
                <a:tc>
                  <a:txBody>
                    <a:bodyPr/>
                    <a:lstStyle/>
                    <a:p>
                      <a:pPr marL="372745">
                        <a:lnSpc>
                          <a:spcPct val="100000"/>
                        </a:lnSpc>
                        <a:spcBef>
                          <a:spcPts val="370"/>
                        </a:spcBef>
                      </a:pPr>
                      <a:r>
                        <a:rPr sz="2600" dirty="0">
                          <a:latin typeface="Arial"/>
                          <a:cs typeface="Arial"/>
                        </a:rPr>
                        <a:t>1</a:t>
                      </a:r>
                      <a:endParaRPr sz="2600">
                        <a:latin typeface="Arial"/>
                        <a:cs typeface="Arial"/>
                      </a:endParaRPr>
                    </a:p>
                  </a:txBody>
                  <a:tcPr marL="0" marR="0" marT="469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66"/>
                    </a:solidFill>
                  </a:tcPr>
                </a:tc>
                <a:tc>
                  <a:txBody>
                    <a:bodyPr/>
                    <a:lstStyle/>
                    <a:p>
                      <a:pPr algn="ctr">
                        <a:lnSpc>
                          <a:spcPct val="100000"/>
                        </a:lnSpc>
                        <a:spcBef>
                          <a:spcPts val="370"/>
                        </a:spcBef>
                      </a:pPr>
                      <a:r>
                        <a:rPr sz="2600" spc="-5" dirty="0">
                          <a:latin typeface="Arial"/>
                          <a:cs typeface="Arial"/>
                        </a:rPr>
                        <a:t>0.5</a:t>
                      </a:r>
                      <a:endParaRPr sz="2600">
                        <a:latin typeface="Arial"/>
                        <a:cs typeface="Arial"/>
                      </a:endParaRPr>
                    </a:p>
                  </a:txBody>
                  <a:tcPr marL="0" marR="0" marT="469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66CCFF"/>
                    </a:solidFill>
                  </a:tcPr>
                </a:tc>
                <a:tc>
                  <a:txBody>
                    <a:bodyPr/>
                    <a:lstStyle/>
                    <a:p>
                      <a:pPr algn="ctr">
                        <a:lnSpc>
                          <a:spcPct val="100000"/>
                        </a:lnSpc>
                        <a:spcBef>
                          <a:spcPts val="370"/>
                        </a:spcBef>
                      </a:pPr>
                      <a:r>
                        <a:rPr sz="2600" spc="-5" dirty="0">
                          <a:latin typeface="Arial"/>
                          <a:cs typeface="Arial"/>
                        </a:rPr>
                        <a:t>0.25</a:t>
                      </a:r>
                      <a:endParaRPr sz="2600">
                        <a:latin typeface="Arial"/>
                        <a:cs typeface="Arial"/>
                      </a:endParaRPr>
                    </a:p>
                  </a:txBody>
                  <a:tcPr marL="0" marR="0" marT="469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66CCFF"/>
                    </a:solidFill>
                  </a:tcPr>
                </a:tc>
                <a:tc>
                  <a:txBody>
                    <a:bodyPr/>
                    <a:lstStyle/>
                    <a:p>
                      <a:pPr marL="635" algn="ctr">
                        <a:lnSpc>
                          <a:spcPct val="100000"/>
                        </a:lnSpc>
                        <a:spcBef>
                          <a:spcPts val="370"/>
                        </a:spcBef>
                      </a:pPr>
                      <a:r>
                        <a:rPr sz="2600" spc="-5" dirty="0">
                          <a:latin typeface="Arial"/>
                          <a:cs typeface="Arial"/>
                        </a:rPr>
                        <a:t>0.125</a:t>
                      </a:r>
                      <a:endParaRPr sz="2600">
                        <a:latin typeface="Arial"/>
                        <a:cs typeface="Arial"/>
                      </a:endParaRPr>
                    </a:p>
                  </a:txBody>
                  <a:tcPr marL="0" marR="0" marT="4699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66CCFF"/>
                    </a:solidFill>
                  </a:tcPr>
                </a:tc>
              </a:tr>
              <a:tr h="859790">
                <a:tc>
                  <a:txBody>
                    <a:bodyPr/>
                    <a:lstStyle/>
                    <a:p>
                      <a:pPr algn="ctr">
                        <a:lnSpc>
                          <a:spcPct val="100000"/>
                        </a:lnSpc>
                        <a:spcBef>
                          <a:spcPts val="370"/>
                        </a:spcBef>
                      </a:pPr>
                      <a:r>
                        <a:rPr sz="2600" b="1" dirty="0">
                          <a:latin typeface="Arial"/>
                          <a:cs typeface="Arial"/>
                        </a:rPr>
                        <a:t>1</a:t>
                      </a:r>
                      <a:endParaRPr sz="2600">
                        <a:latin typeface="Arial"/>
                        <a:cs typeface="Arial"/>
                      </a:endParaRPr>
                    </a:p>
                  </a:txBody>
                  <a:tcPr marL="0" marR="0" marT="4699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FFFF66"/>
                    </a:solidFill>
                  </a:tcPr>
                </a:tc>
                <a:tc>
                  <a:txBody>
                    <a:bodyPr/>
                    <a:lstStyle/>
                    <a:p>
                      <a:pPr algn="ctr">
                        <a:lnSpc>
                          <a:spcPct val="100000"/>
                        </a:lnSpc>
                        <a:spcBef>
                          <a:spcPts val="370"/>
                        </a:spcBef>
                      </a:pPr>
                      <a:r>
                        <a:rPr sz="2600" b="1" dirty="0">
                          <a:latin typeface="Arial"/>
                          <a:cs typeface="Arial"/>
                        </a:rPr>
                        <a:t>0</a:t>
                      </a:r>
                      <a:endParaRPr sz="2600">
                        <a:latin typeface="Arial"/>
                        <a:cs typeface="Arial"/>
                      </a:endParaRPr>
                    </a:p>
                  </a:txBody>
                  <a:tcPr marL="0" marR="0" marT="469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FFFF66"/>
                    </a:solidFill>
                  </a:tcPr>
                </a:tc>
                <a:tc>
                  <a:txBody>
                    <a:bodyPr/>
                    <a:lstStyle/>
                    <a:p>
                      <a:pPr algn="ctr">
                        <a:lnSpc>
                          <a:spcPct val="100000"/>
                        </a:lnSpc>
                        <a:spcBef>
                          <a:spcPts val="370"/>
                        </a:spcBef>
                      </a:pPr>
                      <a:r>
                        <a:rPr sz="2600" b="1" dirty="0">
                          <a:latin typeface="Arial"/>
                          <a:cs typeface="Arial"/>
                        </a:rPr>
                        <a:t>0</a:t>
                      </a:r>
                      <a:endParaRPr sz="2600">
                        <a:latin typeface="Arial"/>
                        <a:cs typeface="Arial"/>
                      </a:endParaRPr>
                    </a:p>
                  </a:txBody>
                  <a:tcPr marL="0" marR="0" marT="469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FFFF66"/>
                    </a:solidFill>
                  </a:tcPr>
                </a:tc>
                <a:tc>
                  <a:txBody>
                    <a:bodyPr/>
                    <a:lstStyle/>
                    <a:p>
                      <a:pPr marL="412750">
                        <a:lnSpc>
                          <a:spcPct val="100000"/>
                        </a:lnSpc>
                        <a:spcBef>
                          <a:spcPts val="370"/>
                        </a:spcBef>
                      </a:pPr>
                      <a:r>
                        <a:rPr sz="2600" b="1" dirty="0">
                          <a:latin typeface="Arial"/>
                          <a:cs typeface="Arial"/>
                        </a:rPr>
                        <a:t>1</a:t>
                      </a:r>
                      <a:endParaRPr sz="2600">
                        <a:latin typeface="Arial"/>
                        <a:cs typeface="Arial"/>
                      </a:endParaRPr>
                    </a:p>
                  </a:txBody>
                  <a:tcPr marL="0" marR="0" marT="469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FFFF66"/>
                    </a:solidFill>
                  </a:tcPr>
                </a:tc>
                <a:tc>
                  <a:txBody>
                    <a:bodyPr/>
                    <a:lstStyle/>
                    <a:p>
                      <a:pPr marL="372745">
                        <a:lnSpc>
                          <a:spcPct val="100000"/>
                        </a:lnSpc>
                        <a:spcBef>
                          <a:spcPts val="370"/>
                        </a:spcBef>
                      </a:pPr>
                      <a:r>
                        <a:rPr sz="2600" b="1" dirty="0">
                          <a:latin typeface="Arial"/>
                          <a:cs typeface="Arial"/>
                        </a:rPr>
                        <a:t>1</a:t>
                      </a:r>
                      <a:endParaRPr sz="2600">
                        <a:latin typeface="Arial"/>
                        <a:cs typeface="Arial"/>
                      </a:endParaRPr>
                    </a:p>
                  </a:txBody>
                  <a:tcPr marL="0" marR="0" marT="469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FFFF66"/>
                    </a:solidFill>
                  </a:tcPr>
                </a:tc>
                <a:tc>
                  <a:txBody>
                    <a:bodyPr/>
                    <a:lstStyle/>
                    <a:p>
                      <a:pPr marL="1905" algn="ctr">
                        <a:lnSpc>
                          <a:spcPct val="100000"/>
                        </a:lnSpc>
                        <a:spcBef>
                          <a:spcPts val="370"/>
                        </a:spcBef>
                      </a:pPr>
                      <a:r>
                        <a:rPr sz="2600" b="1" dirty="0">
                          <a:latin typeface="Arial"/>
                          <a:cs typeface="Arial"/>
                        </a:rPr>
                        <a:t>1</a:t>
                      </a:r>
                      <a:endParaRPr sz="2600">
                        <a:latin typeface="Arial"/>
                        <a:cs typeface="Arial"/>
                      </a:endParaRPr>
                    </a:p>
                  </a:txBody>
                  <a:tcPr marL="0" marR="0" marT="469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66CCFF"/>
                    </a:solidFill>
                  </a:tcPr>
                </a:tc>
                <a:tc>
                  <a:txBody>
                    <a:bodyPr/>
                    <a:lstStyle/>
                    <a:p>
                      <a:pPr algn="ctr">
                        <a:lnSpc>
                          <a:spcPct val="100000"/>
                        </a:lnSpc>
                        <a:spcBef>
                          <a:spcPts val="370"/>
                        </a:spcBef>
                      </a:pPr>
                      <a:r>
                        <a:rPr sz="2600" b="1" dirty="0">
                          <a:latin typeface="Arial"/>
                          <a:cs typeface="Arial"/>
                        </a:rPr>
                        <a:t>0</a:t>
                      </a:r>
                      <a:endParaRPr sz="2600">
                        <a:latin typeface="Arial"/>
                        <a:cs typeface="Arial"/>
                      </a:endParaRPr>
                    </a:p>
                  </a:txBody>
                  <a:tcPr marL="0" marR="0" marT="469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66CCFF"/>
                    </a:solidFill>
                  </a:tcPr>
                </a:tc>
                <a:tc>
                  <a:txBody>
                    <a:bodyPr/>
                    <a:lstStyle/>
                    <a:p>
                      <a:pPr algn="ctr">
                        <a:lnSpc>
                          <a:spcPct val="100000"/>
                        </a:lnSpc>
                        <a:spcBef>
                          <a:spcPts val="370"/>
                        </a:spcBef>
                      </a:pPr>
                      <a:r>
                        <a:rPr sz="2600" b="1" dirty="0">
                          <a:latin typeface="Arial"/>
                          <a:cs typeface="Arial"/>
                        </a:rPr>
                        <a:t>1</a:t>
                      </a:r>
                      <a:endParaRPr sz="2600">
                        <a:latin typeface="Arial"/>
                        <a:cs typeface="Arial"/>
                      </a:endParaRPr>
                    </a:p>
                  </a:txBody>
                  <a:tcPr marL="0" marR="0" marT="4699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66CCFF"/>
                    </a:solidFill>
                  </a:tcPr>
                </a:tc>
              </a:tr>
            </a:tbl>
          </a:graphicData>
        </a:graphic>
      </p:graphicFrame>
      <p:sp>
        <p:nvSpPr>
          <p:cNvPr id="4" name="object 4"/>
          <p:cNvSpPr txBox="1"/>
          <p:nvPr/>
        </p:nvSpPr>
        <p:spPr>
          <a:xfrm>
            <a:off x="688340" y="4400550"/>
            <a:ext cx="3126740" cy="1692910"/>
          </a:xfrm>
          <a:prstGeom prst="rect">
            <a:avLst/>
          </a:prstGeom>
        </p:spPr>
        <p:txBody>
          <a:bodyPr vert="horz" wrap="square" lIns="0" tIns="154940" rIns="0" bIns="0" rtlCol="0">
            <a:spAutoFit/>
          </a:bodyPr>
          <a:lstStyle/>
          <a:p>
            <a:pPr marL="12700">
              <a:lnSpc>
                <a:spcPct val="100000"/>
              </a:lnSpc>
              <a:spcBef>
                <a:spcPts val="1220"/>
              </a:spcBef>
            </a:pPr>
            <a:r>
              <a:rPr sz="1800" b="1" u="sng" spc="-5" dirty="0">
                <a:uFill>
                  <a:solidFill>
                    <a:srgbClr val="000000"/>
                  </a:solidFill>
                </a:uFill>
                <a:latin typeface="Arial"/>
                <a:cs typeface="Arial"/>
              </a:rPr>
              <a:t>Therefore</a:t>
            </a:r>
            <a:endParaRPr sz="1800">
              <a:latin typeface="Arial"/>
              <a:cs typeface="Arial"/>
            </a:endParaRPr>
          </a:p>
          <a:p>
            <a:pPr marL="12700">
              <a:lnSpc>
                <a:spcPct val="100000"/>
              </a:lnSpc>
              <a:spcBef>
                <a:spcPts val="1120"/>
              </a:spcBef>
            </a:pPr>
            <a:r>
              <a:rPr sz="1800" b="1" spc="-10" dirty="0">
                <a:latin typeface="Arial"/>
                <a:cs typeface="Arial"/>
              </a:rPr>
              <a:t>16 </a:t>
            </a:r>
            <a:r>
              <a:rPr sz="1800" b="1" dirty="0">
                <a:latin typeface="Arial"/>
                <a:cs typeface="Arial"/>
              </a:rPr>
              <a:t>+ 2 + 1 = </a:t>
            </a:r>
            <a:r>
              <a:rPr sz="1800" b="1" spc="-10" dirty="0">
                <a:latin typeface="Arial"/>
                <a:cs typeface="Arial"/>
              </a:rPr>
              <a:t>19</a:t>
            </a:r>
            <a:r>
              <a:rPr sz="1800" b="1" spc="-15" dirty="0">
                <a:latin typeface="Arial"/>
                <a:cs typeface="Arial"/>
              </a:rPr>
              <a:t> </a:t>
            </a:r>
            <a:r>
              <a:rPr sz="1800" b="1" spc="-5" dirty="0">
                <a:latin typeface="Arial"/>
                <a:cs typeface="Arial"/>
              </a:rPr>
              <a:t>(Integer)</a:t>
            </a:r>
            <a:endParaRPr sz="1800">
              <a:latin typeface="Arial"/>
              <a:cs typeface="Arial"/>
            </a:endParaRPr>
          </a:p>
          <a:p>
            <a:pPr marL="12700">
              <a:lnSpc>
                <a:spcPct val="100000"/>
              </a:lnSpc>
              <a:spcBef>
                <a:spcPts val="1120"/>
              </a:spcBef>
            </a:pPr>
            <a:r>
              <a:rPr sz="1800" b="1" spc="-5" dirty="0">
                <a:latin typeface="Arial"/>
                <a:cs typeface="Arial"/>
              </a:rPr>
              <a:t>0.5 </a:t>
            </a:r>
            <a:r>
              <a:rPr sz="1800" b="1" dirty="0">
                <a:latin typeface="Arial"/>
                <a:cs typeface="Arial"/>
              </a:rPr>
              <a:t>+ </a:t>
            </a:r>
            <a:r>
              <a:rPr sz="1800" b="1" spc="-10" dirty="0">
                <a:latin typeface="Arial"/>
                <a:cs typeface="Arial"/>
              </a:rPr>
              <a:t>0.125 </a:t>
            </a:r>
            <a:r>
              <a:rPr sz="1800" b="1" dirty="0">
                <a:latin typeface="Arial"/>
                <a:cs typeface="Arial"/>
              </a:rPr>
              <a:t>= </a:t>
            </a:r>
            <a:r>
              <a:rPr sz="1800" b="1" spc="-5" dirty="0">
                <a:latin typeface="Arial"/>
                <a:cs typeface="Arial"/>
              </a:rPr>
              <a:t>0.625</a:t>
            </a:r>
            <a:r>
              <a:rPr sz="1800" b="1" spc="-25" dirty="0">
                <a:latin typeface="Arial"/>
                <a:cs typeface="Arial"/>
              </a:rPr>
              <a:t> </a:t>
            </a:r>
            <a:r>
              <a:rPr sz="1800" b="1" spc="-5" dirty="0">
                <a:latin typeface="Arial"/>
                <a:cs typeface="Arial"/>
              </a:rPr>
              <a:t>(Fraction)</a:t>
            </a:r>
            <a:endParaRPr sz="1800">
              <a:latin typeface="Arial"/>
              <a:cs typeface="Arial"/>
            </a:endParaRPr>
          </a:p>
          <a:p>
            <a:pPr marL="12700">
              <a:lnSpc>
                <a:spcPct val="100000"/>
              </a:lnSpc>
              <a:spcBef>
                <a:spcPts val="1130"/>
              </a:spcBef>
            </a:pPr>
            <a:r>
              <a:rPr sz="1800" b="1" dirty="0">
                <a:latin typeface="Arial"/>
                <a:cs typeface="Arial"/>
              </a:rPr>
              <a:t>So </a:t>
            </a:r>
            <a:r>
              <a:rPr sz="1800" b="1" spc="-10" dirty="0">
                <a:latin typeface="Arial"/>
                <a:cs typeface="Arial"/>
              </a:rPr>
              <a:t>10011.101 </a:t>
            </a:r>
            <a:r>
              <a:rPr sz="1800" b="1" dirty="0">
                <a:latin typeface="Arial"/>
                <a:cs typeface="Arial"/>
              </a:rPr>
              <a:t>= </a:t>
            </a:r>
            <a:r>
              <a:rPr sz="1800" b="1" spc="-10" dirty="0">
                <a:latin typeface="Arial"/>
                <a:cs typeface="Arial"/>
              </a:rPr>
              <a:t>19.625</a:t>
            </a:r>
            <a:endParaRPr sz="180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758190"/>
            <a:ext cx="2697480" cy="619760"/>
          </a:xfrm>
          <a:prstGeom prst="rect">
            <a:avLst/>
          </a:prstGeom>
        </p:spPr>
        <p:txBody>
          <a:bodyPr vert="horz" wrap="square" lIns="0" tIns="12700" rIns="0" bIns="0" rtlCol="0">
            <a:spAutoFit/>
          </a:bodyPr>
          <a:lstStyle/>
          <a:p>
            <a:pPr marL="12700">
              <a:lnSpc>
                <a:spcPct val="100000"/>
              </a:lnSpc>
              <a:spcBef>
                <a:spcPts val="100"/>
              </a:spcBef>
            </a:pPr>
            <a:r>
              <a:rPr spc="-5" dirty="0"/>
              <a:t>Fixed</a:t>
            </a:r>
            <a:r>
              <a:rPr spc="-70" dirty="0"/>
              <a:t> </a:t>
            </a:r>
            <a:r>
              <a:rPr dirty="0"/>
              <a:t>Point</a:t>
            </a:r>
          </a:p>
        </p:txBody>
      </p:sp>
      <p:sp>
        <p:nvSpPr>
          <p:cNvPr id="3" name="object 3"/>
          <p:cNvSpPr txBox="1"/>
          <p:nvPr/>
        </p:nvSpPr>
        <p:spPr>
          <a:xfrm>
            <a:off x="521969" y="1653540"/>
            <a:ext cx="8028940" cy="1916430"/>
          </a:xfrm>
          <a:prstGeom prst="rect">
            <a:avLst/>
          </a:prstGeom>
        </p:spPr>
        <p:txBody>
          <a:bodyPr vert="horz" wrap="square" lIns="0" tIns="76200" rIns="0" bIns="0" rtlCol="0">
            <a:spAutoFit/>
          </a:bodyPr>
          <a:lstStyle/>
          <a:p>
            <a:pPr marL="25400">
              <a:lnSpc>
                <a:spcPct val="100000"/>
              </a:lnSpc>
              <a:spcBef>
                <a:spcPts val="600"/>
              </a:spcBef>
            </a:pPr>
            <a:r>
              <a:rPr sz="3000" b="1" u="heavy" spc="-5" dirty="0">
                <a:uFill>
                  <a:solidFill>
                    <a:srgbClr val="000000"/>
                  </a:solidFill>
                </a:uFill>
                <a:latin typeface="Arial"/>
                <a:cs typeface="Arial"/>
              </a:rPr>
              <a:t>Problems are:</a:t>
            </a:r>
            <a:endParaRPr sz="3000">
              <a:latin typeface="Arial"/>
              <a:cs typeface="Arial"/>
            </a:endParaRPr>
          </a:p>
          <a:p>
            <a:pPr marL="368300" indent="-342900">
              <a:lnSpc>
                <a:spcPts val="3475"/>
              </a:lnSpc>
              <a:spcBef>
                <a:spcPts val="500"/>
              </a:spcBef>
              <a:buClr>
                <a:srgbClr val="330066"/>
              </a:buClr>
              <a:buSzPct val="70000"/>
              <a:buFont typeface="Wingdings"/>
              <a:buChar char=""/>
              <a:tabLst>
                <a:tab pos="367665" algn="l"/>
                <a:tab pos="368300" algn="l"/>
              </a:tabLst>
            </a:pPr>
            <a:r>
              <a:rPr sz="3000" dirty="0">
                <a:latin typeface="Arial"/>
                <a:cs typeface="Arial"/>
              </a:rPr>
              <a:t>You </a:t>
            </a:r>
            <a:r>
              <a:rPr sz="3000" spc="-5" dirty="0">
                <a:latin typeface="Arial"/>
                <a:cs typeface="Arial"/>
              </a:rPr>
              <a:t>fix the numbers that you </a:t>
            </a:r>
            <a:r>
              <a:rPr sz="3000" dirty="0">
                <a:latin typeface="Arial"/>
                <a:cs typeface="Arial"/>
              </a:rPr>
              <a:t>can</a:t>
            </a:r>
            <a:r>
              <a:rPr sz="3000" spc="-30" dirty="0">
                <a:latin typeface="Arial"/>
                <a:cs typeface="Arial"/>
              </a:rPr>
              <a:t> </a:t>
            </a:r>
            <a:r>
              <a:rPr sz="3000" spc="-5" dirty="0">
                <a:latin typeface="Arial"/>
                <a:cs typeface="Arial"/>
              </a:rPr>
              <a:t>represent</a:t>
            </a:r>
            <a:endParaRPr sz="3000">
              <a:latin typeface="Arial"/>
              <a:cs typeface="Arial"/>
            </a:endParaRPr>
          </a:p>
          <a:p>
            <a:pPr marL="367665" marR="17780">
              <a:lnSpc>
                <a:spcPts val="3340"/>
              </a:lnSpc>
              <a:spcBef>
                <a:spcPts val="200"/>
              </a:spcBef>
            </a:pPr>
            <a:r>
              <a:rPr sz="3000" spc="-5" dirty="0">
                <a:latin typeface="Arial"/>
                <a:cs typeface="Arial"/>
              </a:rPr>
              <a:t>i.e. </a:t>
            </a:r>
            <a:r>
              <a:rPr sz="3000" dirty="0">
                <a:latin typeface="Arial"/>
                <a:cs typeface="Arial"/>
              </a:rPr>
              <a:t>you </a:t>
            </a:r>
            <a:r>
              <a:rPr sz="3000" spc="-5" dirty="0">
                <a:latin typeface="Arial"/>
                <a:cs typeface="Arial"/>
              </a:rPr>
              <a:t>are limited to amount </a:t>
            </a:r>
            <a:r>
              <a:rPr sz="3000" dirty="0">
                <a:latin typeface="Arial"/>
                <a:cs typeface="Arial"/>
              </a:rPr>
              <a:t>of </a:t>
            </a:r>
            <a:r>
              <a:rPr sz="3000" spc="-5" dirty="0">
                <a:latin typeface="Arial"/>
                <a:cs typeface="Arial"/>
              </a:rPr>
              <a:t>numbers that  </a:t>
            </a:r>
            <a:r>
              <a:rPr sz="3000" dirty="0">
                <a:latin typeface="Arial"/>
                <a:cs typeface="Arial"/>
              </a:rPr>
              <a:t>you can actually</a:t>
            </a:r>
            <a:r>
              <a:rPr sz="3000" spc="-45" dirty="0">
                <a:latin typeface="Arial"/>
                <a:cs typeface="Arial"/>
              </a:rPr>
              <a:t> </a:t>
            </a:r>
            <a:r>
              <a:rPr sz="3000" spc="-5" dirty="0">
                <a:latin typeface="Arial"/>
                <a:cs typeface="Arial"/>
              </a:rPr>
              <a:t>represent.</a:t>
            </a:r>
            <a:endParaRPr sz="3000">
              <a:latin typeface="Arial"/>
              <a:cs typeface="Arial"/>
            </a:endParaRPr>
          </a:p>
        </p:txBody>
      </p:sp>
      <p:sp>
        <p:nvSpPr>
          <p:cNvPr id="4" name="object 4"/>
          <p:cNvSpPr/>
          <p:nvPr/>
        </p:nvSpPr>
        <p:spPr>
          <a:xfrm>
            <a:off x="3347720" y="3816350"/>
            <a:ext cx="2132329" cy="214884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758190"/>
            <a:ext cx="2226945" cy="619760"/>
          </a:xfrm>
          <a:prstGeom prst="rect">
            <a:avLst/>
          </a:prstGeom>
        </p:spPr>
        <p:txBody>
          <a:bodyPr vert="horz" wrap="square" lIns="0" tIns="12700" rIns="0" bIns="0" rtlCol="0">
            <a:spAutoFit/>
          </a:bodyPr>
          <a:lstStyle/>
          <a:p>
            <a:pPr marL="12700">
              <a:lnSpc>
                <a:spcPct val="100000"/>
              </a:lnSpc>
              <a:spcBef>
                <a:spcPts val="100"/>
              </a:spcBef>
            </a:pPr>
            <a:r>
              <a:rPr spc="-5" dirty="0"/>
              <a:t>Activity</a:t>
            </a:r>
            <a:r>
              <a:rPr spc="-90" dirty="0"/>
              <a:t> </a:t>
            </a:r>
            <a:r>
              <a:rPr dirty="0"/>
              <a:t>4</a:t>
            </a:r>
          </a:p>
        </p:txBody>
      </p:sp>
      <p:sp>
        <p:nvSpPr>
          <p:cNvPr id="3" name="object 3"/>
          <p:cNvSpPr txBox="1"/>
          <p:nvPr/>
        </p:nvSpPr>
        <p:spPr>
          <a:xfrm>
            <a:off x="534669" y="1717040"/>
            <a:ext cx="7582534" cy="3382010"/>
          </a:xfrm>
          <a:prstGeom prst="rect">
            <a:avLst/>
          </a:prstGeom>
        </p:spPr>
        <p:txBody>
          <a:bodyPr vert="horz" wrap="square" lIns="0" tIns="87630" rIns="0" bIns="0" rtlCol="0">
            <a:spAutoFit/>
          </a:bodyPr>
          <a:lstStyle/>
          <a:p>
            <a:pPr marL="583565" marR="281305" indent="-571500">
              <a:lnSpc>
                <a:spcPts val="3010"/>
              </a:lnSpc>
              <a:spcBef>
                <a:spcPts val="690"/>
              </a:spcBef>
              <a:buClr>
                <a:srgbClr val="330066"/>
              </a:buClr>
              <a:buSzPct val="70000"/>
              <a:buAutoNum type="arabicPeriod"/>
              <a:tabLst>
                <a:tab pos="583565" algn="l"/>
                <a:tab pos="584200" algn="l"/>
              </a:tabLst>
            </a:pPr>
            <a:r>
              <a:rPr sz="3000" spc="-5" dirty="0">
                <a:latin typeface="Arial"/>
                <a:cs typeface="Arial"/>
              </a:rPr>
              <a:t>Convert the following binary numbers </a:t>
            </a:r>
            <a:r>
              <a:rPr sz="3000" spc="-10" dirty="0">
                <a:latin typeface="Arial"/>
                <a:cs typeface="Arial"/>
              </a:rPr>
              <a:t>to  </a:t>
            </a:r>
            <a:r>
              <a:rPr sz="3000" spc="-5" dirty="0">
                <a:latin typeface="Arial"/>
                <a:cs typeface="Arial"/>
              </a:rPr>
              <a:t>decimal.</a:t>
            </a:r>
            <a:endParaRPr sz="3000">
              <a:latin typeface="Arial"/>
              <a:cs typeface="Arial"/>
            </a:endParaRPr>
          </a:p>
          <a:p>
            <a:pPr marL="556260">
              <a:lnSpc>
                <a:spcPct val="100000"/>
              </a:lnSpc>
              <a:spcBef>
                <a:spcPts val="150"/>
              </a:spcBef>
              <a:tabLst>
                <a:tab pos="1052195" algn="l"/>
              </a:tabLst>
            </a:pPr>
            <a:r>
              <a:rPr sz="1800" spc="5" dirty="0">
                <a:solidFill>
                  <a:srgbClr val="669898"/>
                </a:solidFill>
                <a:latin typeface="Arial"/>
                <a:cs typeface="Arial"/>
              </a:rPr>
              <a:t>a.	</a:t>
            </a:r>
            <a:r>
              <a:rPr sz="2600" spc="-5" dirty="0">
                <a:latin typeface="Arial"/>
                <a:cs typeface="Arial"/>
              </a:rPr>
              <a:t>101.11</a:t>
            </a:r>
            <a:endParaRPr sz="2600">
              <a:latin typeface="Arial"/>
              <a:cs typeface="Arial"/>
            </a:endParaRPr>
          </a:p>
          <a:p>
            <a:pPr marL="556260">
              <a:lnSpc>
                <a:spcPct val="100000"/>
              </a:lnSpc>
              <a:spcBef>
                <a:spcPts val="140"/>
              </a:spcBef>
              <a:tabLst>
                <a:tab pos="1052195" algn="l"/>
              </a:tabLst>
            </a:pPr>
            <a:r>
              <a:rPr sz="1800" spc="5" dirty="0">
                <a:solidFill>
                  <a:srgbClr val="669898"/>
                </a:solidFill>
                <a:latin typeface="Arial"/>
                <a:cs typeface="Arial"/>
              </a:rPr>
              <a:t>b.	</a:t>
            </a:r>
            <a:r>
              <a:rPr sz="2600" spc="-5" dirty="0">
                <a:latin typeface="Arial"/>
                <a:cs typeface="Arial"/>
              </a:rPr>
              <a:t>110.101</a:t>
            </a:r>
            <a:endParaRPr sz="2600">
              <a:latin typeface="Arial"/>
              <a:cs typeface="Arial"/>
            </a:endParaRPr>
          </a:p>
          <a:p>
            <a:pPr marL="583565" marR="5080" indent="-571500">
              <a:lnSpc>
                <a:spcPts val="3010"/>
              </a:lnSpc>
              <a:spcBef>
                <a:spcPts val="750"/>
              </a:spcBef>
              <a:buClr>
                <a:srgbClr val="330066"/>
              </a:buClr>
              <a:buSzPct val="70000"/>
              <a:buAutoNum type="arabicPeriod" startAt="2"/>
              <a:tabLst>
                <a:tab pos="583565" algn="l"/>
                <a:tab pos="584200" algn="l"/>
              </a:tabLst>
            </a:pPr>
            <a:r>
              <a:rPr sz="3000" spc="-5" dirty="0">
                <a:latin typeface="Arial"/>
                <a:cs typeface="Arial"/>
              </a:rPr>
              <a:t>Convert the following </a:t>
            </a:r>
            <a:r>
              <a:rPr sz="3000" dirty="0">
                <a:latin typeface="Arial"/>
                <a:cs typeface="Arial"/>
              </a:rPr>
              <a:t>decimal </a:t>
            </a:r>
            <a:r>
              <a:rPr sz="3000" spc="-5" dirty="0">
                <a:latin typeface="Arial"/>
                <a:cs typeface="Arial"/>
              </a:rPr>
              <a:t>numbers to  binary.</a:t>
            </a:r>
            <a:endParaRPr sz="3000">
              <a:latin typeface="Arial"/>
              <a:cs typeface="Arial"/>
            </a:endParaRPr>
          </a:p>
          <a:p>
            <a:pPr marL="556260">
              <a:lnSpc>
                <a:spcPct val="100000"/>
              </a:lnSpc>
              <a:spcBef>
                <a:spcPts val="140"/>
              </a:spcBef>
              <a:tabLst>
                <a:tab pos="1052195" algn="l"/>
              </a:tabLst>
            </a:pPr>
            <a:r>
              <a:rPr sz="1800" spc="5" dirty="0">
                <a:solidFill>
                  <a:srgbClr val="669898"/>
                </a:solidFill>
                <a:latin typeface="Arial"/>
                <a:cs typeface="Arial"/>
              </a:rPr>
              <a:t>a.	</a:t>
            </a:r>
            <a:r>
              <a:rPr sz="2600" spc="-5" dirty="0">
                <a:latin typeface="Arial"/>
                <a:cs typeface="Arial"/>
              </a:rPr>
              <a:t>2.25</a:t>
            </a:r>
            <a:endParaRPr sz="2600">
              <a:latin typeface="Arial"/>
              <a:cs typeface="Arial"/>
            </a:endParaRPr>
          </a:p>
          <a:p>
            <a:pPr marL="556260">
              <a:lnSpc>
                <a:spcPct val="100000"/>
              </a:lnSpc>
              <a:spcBef>
                <a:spcPts val="140"/>
              </a:spcBef>
              <a:tabLst>
                <a:tab pos="1052195" algn="l"/>
              </a:tabLst>
            </a:pPr>
            <a:r>
              <a:rPr sz="1800" spc="5" dirty="0">
                <a:solidFill>
                  <a:srgbClr val="669898"/>
                </a:solidFill>
                <a:latin typeface="Arial"/>
                <a:cs typeface="Arial"/>
              </a:rPr>
              <a:t>b.	</a:t>
            </a:r>
            <a:r>
              <a:rPr sz="2600" spc="-5" dirty="0">
                <a:latin typeface="Arial"/>
                <a:cs typeface="Arial"/>
              </a:rPr>
              <a:t>0.875</a:t>
            </a:r>
            <a:endParaRPr sz="260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758190"/>
            <a:ext cx="2226945" cy="619760"/>
          </a:xfrm>
          <a:prstGeom prst="rect">
            <a:avLst/>
          </a:prstGeom>
        </p:spPr>
        <p:txBody>
          <a:bodyPr vert="horz" wrap="square" lIns="0" tIns="12700" rIns="0" bIns="0" rtlCol="0">
            <a:spAutoFit/>
          </a:bodyPr>
          <a:lstStyle/>
          <a:p>
            <a:pPr marL="12700">
              <a:lnSpc>
                <a:spcPct val="100000"/>
              </a:lnSpc>
              <a:spcBef>
                <a:spcPts val="100"/>
              </a:spcBef>
            </a:pPr>
            <a:r>
              <a:rPr spc="-5" dirty="0"/>
              <a:t>Activity</a:t>
            </a:r>
            <a:r>
              <a:rPr spc="-90" dirty="0"/>
              <a:t> </a:t>
            </a:r>
            <a:r>
              <a:rPr dirty="0"/>
              <a:t>4</a:t>
            </a:r>
          </a:p>
        </p:txBody>
      </p:sp>
      <p:sp>
        <p:nvSpPr>
          <p:cNvPr id="3" name="object 3"/>
          <p:cNvSpPr txBox="1"/>
          <p:nvPr/>
        </p:nvSpPr>
        <p:spPr>
          <a:xfrm>
            <a:off x="534669" y="1717040"/>
            <a:ext cx="8001634" cy="2468880"/>
          </a:xfrm>
          <a:prstGeom prst="rect">
            <a:avLst/>
          </a:prstGeom>
        </p:spPr>
        <p:txBody>
          <a:bodyPr vert="horz" wrap="square" lIns="0" tIns="53340" rIns="0" bIns="0" rtlCol="0">
            <a:spAutoFit/>
          </a:bodyPr>
          <a:lstStyle/>
          <a:p>
            <a:pPr marL="583565" marR="5080" indent="-571500">
              <a:lnSpc>
                <a:spcPts val="3350"/>
              </a:lnSpc>
              <a:spcBef>
                <a:spcPts val="420"/>
              </a:spcBef>
              <a:tabLst>
                <a:tab pos="583565" algn="l"/>
              </a:tabLst>
            </a:pPr>
            <a:r>
              <a:rPr sz="2100" dirty="0">
                <a:solidFill>
                  <a:srgbClr val="330066"/>
                </a:solidFill>
                <a:latin typeface="Arial"/>
                <a:cs typeface="Arial"/>
              </a:rPr>
              <a:t>1.	</a:t>
            </a:r>
            <a:r>
              <a:rPr sz="3000" spc="-5" dirty="0">
                <a:latin typeface="Arial"/>
                <a:cs typeface="Arial"/>
              </a:rPr>
              <a:t>Identify what number 11001101 </a:t>
            </a:r>
            <a:r>
              <a:rPr sz="3000" dirty="0">
                <a:latin typeface="Arial"/>
                <a:cs typeface="Arial"/>
              </a:rPr>
              <a:t>would  </a:t>
            </a:r>
            <a:r>
              <a:rPr sz="3000" spc="-5" dirty="0">
                <a:latin typeface="Arial"/>
                <a:cs typeface="Arial"/>
              </a:rPr>
              <a:t>represent </a:t>
            </a:r>
            <a:r>
              <a:rPr sz="3000" spc="5" dirty="0">
                <a:latin typeface="Arial"/>
                <a:cs typeface="Arial"/>
              </a:rPr>
              <a:t>in </a:t>
            </a:r>
            <a:r>
              <a:rPr sz="3000" spc="-5" dirty="0">
                <a:latin typeface="Arial"/>
                <a:cs typeface="Arial"/>
              </a:rPr>
              <a:t>the integer /fractional ratio</a:t>
            </a:r>
            <a:r>
              <a:rPr sz="3000" spc="-40" dirty="0">
                <a:latin typeface="Arial"/>
                <a:cs typeface="Arial"/>
              </a:rPr>
              <a:t> </a:t>
            </a:r>
            <a:r>
              <a:rPr sz="3000" spc="-5" dirty="0">
                <a:latin typeface="Arial"/>
                <a:cs typeface="Arial"/>
              </a:rPr>
              <a:t>was:</a:t>
            </a:r>
            <a:endParaRPr sz="3000">
              <a:latin typeface="Arial"/>
              <a:cs typeface="Arial"/>
            </a:endParaRPr>
          </a:p>
          <a:p>
            <a:pPr marL="583565">
              <a:lnSpc>
                <a:spcPct val="100000"/>
              </a:lnSpc>
              <a:spcBef>
                <a:spcPts val="430"/>
              </a:spcBef>
            </a:pPr>
            <a:r>
              <a:rPr sz="3000" spc="-5" dirty="0">
                <a:latin typeface="Arial"/>
                <a:cs typeface="Arial"/>
              </a:rPr>
              <a:t>a.</a:t>
            </a:r>
            <a:r>
              <a:rPr sz="3000" spc="-105" dirty="0">
                <a:latin typeface="Arial"/>
                <a:cs typeface="Arial"/>
              </a:rPr>
              <a:t> </a:t>
            </a:r>
            <a:r>
              <a:rPr sz="3000" spc="-5" dirty="0">
                <a:latin typeface="Arial"/>
                <a:cs typeface="Arial"/>
              </a:rPr>
              <a:t>6:2</a:t>
            </a:r>
            <a:endParaRPr sz="3000">
              <a:latin typeface="Arial"/>
              <a:cs typeface="Arial"/>
            </a:endParaRPr>
          </a:p>
          <a:p>
            <a:pPr marL="583565">
              <a:lnSpc>
                <a:spcPct val="100000"/>
              </a:lnSpc>
              <a:spcBef>
                <a:spcPts val="489"/>
              </a:spcBef>
            </a:pPr>
            <a:r>
              <a:rPr sz="3000" spc="-5" dirty="0">
                <a:latin typeface="Arial"/>
                <a:cs typeface="Arial"/>
              </a:rPr>
              <a:t>b.</a:t>
            </a:r>
            <a:r>
              <a:rPr sz="3000" spc="-105" dirty="0">
                <a:latin typeface="Arial"/>
                <a:cs typeface="Arial"/>
              </a:rPr>
              <a:t> </a:t>
            </a:r>
            <a:r>
              <a:rPr sz="3000" spc="-5" dirty="0">
                <a:latin typeface="Arial"/>
                <a:cs typeface="Arial"/>
              </a:rPr>
              <a:t>5:3</a:t>
            </a:r>
            <a:endParaRPr sz="3000">
              <a:latin typeface="Arial"/>
              <a:cs typeface="Arial"/>
            </a:endParaRPr>
          </a:p>
          <a:p>
            <a:pPr marL="583565">
              <a:lnSpc>
                <a:spcPct val="100000"/>
              </a:lnSpc>
              <a:spcBef>
                <a:spcPts val="500"/>
              </a:spcBef>
            </a:pPr>
            <a:r>
              <a:rPr sz="3000" dirty="0">
                <a:latin typeface="Arial"/>
                <a:cs typeface="Arial"/>
              </a:rPr>
              <a:t>c:</a:t>
            </a:r>
            <a:r>
              <a:rPr sz="3000" spc="-110" dirty="0">
                <a:latin typeface="Arial"/>
                <a:cs typeface="Arial"/>
              </a:rPr>
              <a:t> </a:t>
            </a:r>
            <a:r>
              <a:rPr sz="3000" spc="-5" dirty="0">
                <a:latin typeface="Arial"/>
                <a:cs typeface="Arial"/>
              </a:rPr>
              <a:t>4:4</a:t>
            </a:r>
            <a:endParaRPr sz="300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758190"/>
            <a:ext cx="3330575" cy="619760"/>
          </a:xfrm>
          <a:prstGeom prst="rect">
            <a:avLst/>
          </a:prstGeom>
        </p:spPr>
        <p:txBody>
          <a:bodyPr vert="horz" wrap="square" lIns="0" tIns="12700" rIns="0" bIns="0" rtlCol="0">
            <a:spAutoFit/>
          </a:bodyPr>
          <a:lstStyle/>
          <a:p>
            <a:pPr marL="12700">
              <a:lnSpc>
                <a:spcPct val="100000"/>
              </a:lnSpc>
              <a:spcBef>
                <a:spcPts val="100"/>
              </a:spcBef>
            </a:pPr>
            <a:r>
              <a:rPr spc="-5" dirty="0"/>
              <a:t>Floating</a:t>
            </a:r>
            <a:r>
              <a:rPr spc="-55" dirty="0"/>
              <a:t> </a:t>
            </a:r>
            <a:r>
              <a:rPr dirty="0"/>
              <a:t>Point</a:t>
            </a:r>
          </a:p>
        </p:txBody>
      </p:sp>
      <p:sp>
        <p:nvSpPr>
          <p:cNvPr id="3" name="object 3"/>
          <p:cNvSpPr txBox="1"/>
          <p:nvPr/>
        </p:nvSpPr>
        <p:spPr>
          <a:xfrm>
            <a:off x="521969" y="1717040"/>
            <a:ext cx="7419340" cy="2278380"/>
          </a:xfrm>
          <a:prstGeom prst="rect">
            <a:avLst/>
          </a:prstGeom>
        </p:spPr>
        <p:txBody>
          <a:bodyPr vert="horz" wrap="square" lIns="0" tIns="53340" rIns="0" bIns="0" rtlCol="0">
            <a:spAutoFit/>
          </a:bodyPr>
          <a:lstStyle/>
          <a:p>
            <a:pPr marL="367665" marR="17780" indent="-342900">
              <a:lnSpc>
                <a:spcPts val="3350"/>
              </a:lnSpc>
              <a:spcBef>
                <a:spcPts val="420"/>
              </a:spcBef>
              <a:buClr>
                <a:srgbClr val="330066"/>
              </a:buClr>
              <a:buSzPct val="70000"/>
              <a:buFont typeface="Wingdings"/>
              <a:buChar char=""/>
              <a:tabLst>
                <a:tab pos="367665" algn="l"/>
                <a:tab pos="368300" algn="l"/>
              </a:tabLst>
            </a:pPr>
            <a:r>
              <a:rPr sz="3000" spc="-5" dirty="0">
                <a:latin typeface="Arial"/>
                <a:cs typeface="Arial"/>
              </a:rPr>
              <a:t>This </a:t>
            </a:r>
            <a:r>
              <a:rPr sz="3000" dirty="0">
                <a:latin typeface="Arial"/>
                <a:cs typeface="Arial"/>
              </a:rPr>
              <a:t>is </a:t>
            </a:r>
            <a:r>
              <a:rPr sz="3000" spc="-5" dirty="0">
                <a:latin typeface="Arial"/>
                <a:cs typeface="Arial"/>
              </a:rPr>
              <a:t>the preferred method because </a:t>
            </a:r>
            <a:r>
              <a:rPr sz="3000" dirty="0">
                <a:latin typeface="Arial"/>
                <a:cs typeface="Arial"/>
              </a:rPr>
              <a:t>you  can </a:t>
            </a:r>
            <a:r>
              <a:rPr sz="3000" spc="-5" dirty="0">
                <a:latin typeface="Arial"/>
                <a:cs typeface="Arial"/>
              </a:rPr>
              <a:t>represent large</a:t>
            </a:r>
            <a:r>
              <a:rPr sz="3000" spc="-30" dirty="0">
                <a:latin typeface="Arial"/>
                <a:cs typeface="Arial"/>
              </a:rPr>
              <a:t> </a:t>
            </a:r>
            <a:r>
              <a:rPr sz="3000" spc="-5" dirty="0">
                <a:latin typeface="Arial"/>
                <a:cs typeface="Arial"/>
              </a:rPr>
              <a:t>numbers.</a:t>
            </a:r>
            <a:endParaRPr sz="3000">
              <a:latin typeface="Arial"/>
              <a:cs typeface="Arial"/>
            </a:endParaRPr>
          </a:p>
          <a:p>
            <a:pPr marL="367665" marR="250190" indent="-342900">
              <a:lnSpc>
                <a:spcPct val="92900"/>
              </a:lnSpc>
              <a:spcBef>
                <a:spcPts val="685"/>
              </a:spcBef>
              <a:buClr>
                <a:srgbClr val="330066"/>
              </a:buClr>
              <a:buSzPct val="70000"/>
              <a:buFont typeface="Wingdings"/>
              <a:buChar char=""/>
              <a:tabLst>
                <a:tab pos="367665" algn="l"/>
                <a:tab pos="368300" algn="l"/>
              </a:tabLst>
            </a:pPr>
            <a:r>
              <a:rPr sz="3000" spc="-5" dirty="0">
                <a:latin typeface="Arial"/>
                <a:cs typeface="Arial"/>
              </a:rPr>
              <a:t>This </a:t>
            </a:r>
            <a:r>
              <a:rPr sz="3000" dirty="0">
                <a:latin typeface="Arial"/>
                <a:cs typeface="Arial"/>
              </a:rPr>
              <a:t>uses </a:t>
            </a:r>
            <a:r>
              <a:rPr sz="3000" spc="-5" dirty="0">
                <a:latin typeface="Arial"/>
                <a:cs typeface="Arial"/>
              </a:rPr>
              <a:t>exponential notation </a:t>
            </a:r>
            <a:r>
              <a:rPr sz="3000" dirty="0">
                <a:latin typeface="Arial"/>
                <a:cs typeface="Arial"/>
              </a:rPr>
              <a:t>which  </a:t>
            </a:r>
            <a:r>
              <a:rPr sz="3000" spc="-5" dirty="0">
                <a:latin typeface="Arial"/>
                <a:cs typeface="Arial"/>
              </a:rPr>
              <a:t>highlights two specific parts </a:t>
            </a:r>
            <a:r>
              <a:rPr sz="3000" dirty="0">
                <a:latin typeface="Arial"/>
                <a:cs typeface="Arial"/>
              </a:rPr>
              <a:t>of a </a:t>
            </a:r>
            <a:r>
              <a:rPr sz="3000" spc="-5" dirty="0">
                <a:latin typeface="Arial"/>
                <a:cs typeface="Arial"/>
              </a:rPr>
              <a:t>decimal  number:</a:t>
            </a:r>
            <a:endParaRPr sz="3000">
              <a:latin typeface="Arial"/>
              <a:cs typeface="Arial"/>
            </a:endParaRPr>
          </a:p>
        </p:txBody>
      </p:sp>
      <p:sp>
        <p:nvSpPr>
          <p:cNvPr id="4" name="object 4"/>
          <p:cNvSpPr txBox="1"/>
          <p:nvPr/>
        </p:nvSpPr>
        <p:spPr>
          <a:xfrm>
            <a:off x="878839" y="4089400"/>
            <a:ext cx="198120" cy="755015"/>
          </a:xfrm>
          <a:prstGeom prst="rect">
            <a:avLst/>
          </a:prstGeom>
        </p:spPr>
        <p:txBody>
          <a:bodyPr vert="horz" wrap="square" lIns="0" tIns="15240" rIns="0" bIns="0" rtlCol="0">
            <a:spAutoFit/>
          </a:bodyPr>
          <a:lstStyle/>
          <a:p>
            <a:pPr marL="12700">
              <a:lnSpc>
                <a:spcPct val="100000"/>
              </a:lnSpc>
              <a:spcBef>
                <a:spcPts val="120"/>
              </a:spcBef>
            </a:pPr>
            <a:r>
              <a:rPr sz="1800" spc="10" dirty="0">
                <a:solidFill>
                  <a:srgbClr val="669898"/>
                </a:solidFill>
                <a:latin typeface="Wingdings"/>
                <a:cs typeface="Wingdings"/>
              </a:rPr>
              <a:t></a:t>
            </a:r>
            <a:endParaRPr sz="1800">
              <a:latin typeface="Wingdings"/>
              <a:cs typeface="Wingdings"/>
            </a:endParaRPr>
          </a:p>
          <a:p>
            <a:pPr marL="12700">
              <a:lnSpc>
                <a:spcPct val="100000"/>
              </a:lnSpc>
              <a:spcBef>
                <a:spcPts val="1400"/>
              </a:spcBef>
            </a:pPr>
            <a:r>
              <a:rPr sz="1800" spc="10" dirty="0">
                <a:solidFill>
                  <a:srgbClr val="669898"/>
                </a:solidFill>
                <a:latin typeface="Wingdings"/>
                <a:cs typeface="Wingdings"/>
              </a:rPr>
              <a:t></a:t>
            </a:r>
            <a:endParaRPr sz="1800">
              <a:latin typeface="Wingdings"/>
              <a:cs typeface="Wingdings"/>
            </a:endParaRPr>
          </a:p>
        </p:txBody>
      </p:sp>
      <p:sp>
        <p:nvSpPr>
          <p:cNvPr id="5" name="object 5"/>
          <p:cNvSpPr txBox="1"/>
          <p:nvPr/>
        </p:nvSpPr>
        <p:spPr>
          <a:xfrm>
            <a:off x="1226819" y="3971290"/>
            <a:ext cx="6097905" cy="1296670"/>
          </a:xfrm>
          <a:prstGeom prst="rect">
            <a:avLst/>
          </a:prstGeom>
        </p:spPr>
        <p:txBody>
          <a:bodyPr vert="horz" wrap="square" lIns="0" tIns="67310" rIns="0" bIns="0" rtlCol="0">
            <a:spAutoFit/>
          </a:bodyPr>
          <a:lstStyle/>
          <a:p>
            <a:pPr marL="12700">
              <a:lnSpc>
                <a:spcPct val="100000"/>
              </a:lnSpc>
              <a:spcBef>
                <a:spcPts val="530"/>
              </a:spcBef>
            </a:pPr>
            <a:r>
              <a:rPr sz="2600" b="1" dirty="0">
                <a:latin typeface="Arial"/>
                <a:cs typeface="Arial"/>
              </a:rPr>
              <a:t>Mantissa – </a:t>
            </a:r>
            <a:r>
              <a:rPr sz="2600" dirty="0">
                <a:latin typeface="Arial"/>
                <a:cs typeface="Arial"/>
              </a:rPr>
              <a:t>Fractional</a:t>
            </a:r>
            <a:r>
              <a:rPr sz="2600" spc="-15" dirty="0">
                <a:latin typeface="Arial"/>
                <a:cs typeface="Arial"/>
              </a:rPr>
              <a:t> </a:t>
            </a:r>
            <a:r>
              <a:rPr sz="2600" spc="-5" dirty="0">
                <a:latin typeface="Arial"/>
                <a:cs typeface="Arial"/>
              </a:rPr>
              <a:t>part.</a:t>
            </a:r>
            <a:endParaRPr sz="2600">
              <a:latin typeface="Arial"/>
              <a:cs typeface="Arial"/>
            </a:endParaRPr>
          </a:p>
          <a:p>
            <a:pPr marL="12700" marR="5080">
              <a:lnSpc>
                <a:spcPts val="2910"/>
              </a:lnSpc>
              <a:spcBef>
                <a:spcPts val="700"/>
              </a:spcBef>
            </a:pPr>
            <a:r>
              <a:rPr sz="2600" b="1" dirty="0">
                <a:latin typeface="Arial"/>
                <a:cs typeface="Arial"/>
              </a:rPr>
              <a:t>Exponent – </a:t>
            </a:r>
            <a:r>
              <a:rPr sz="2600" spc="-5" dirty="0">
                <a:latin typeface="Arial"/>
                <a:cs typeface="Arial"/>
              </a:rPr>
              <a:t>Is the </a:t>
            </a:r>
            <a:r>
              <a:rPr sz="2600" dirty="0">
                <a:latin typeface="Arial"/>
                <a:cs typeface="Arial"/>
              </a:rPr>
              <a:t>power by 10 which </a:t>
            </a:r>
            <a:r>
              <a:rPr sz="2600" spc="-5" dirty="0">
                <a:latin typeface="Arial"/>
                <a:cs typeface="Arial"/>
              </a:rPr>
              <a:t>the  </a:t>
            </a:r>
            <a:r>
              <a:rPr sz="2600" dirty="0">
                <a:latin typeface="Arial"/>
                <a:cs typeface="Arial"/>
              </a:rPr>
              <a:t>mantissa </a:t>
            </a:r>
            <a:r>
              <a:rPr sz="2600" spc="-5" dirty="0">
                <a:latin typeface="Arial"/>
                <a:cs typeface="Arial"/>
              </a:rPr>
              <a:t>is</a:t>
            </a:r>
            <a:r>
              <a:rPr sz="2600" dirty="0">
                <a:latin typeface="Arial"/>
                <a:cs typeface="Arial"/>
              </a:rPr>
              <a:t> multiplied.</a:t>
            </a:r>
            <a:endParaRPr sz="2600">
              <a:latin typeface="Arial"/>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758190"/>
            <a:ext cx="3330575" cy="619760"/>
          </a:xfrm>
          <a:prstGeom prst="rect">
            <a:avLst/>
          </a:prstGeom>
        </p:spPr>
        <p:txBody>
          <a:bodyPr vert="horz" wrap="square" lIns="0" tIns="12700" rIns="0" bIns="0" rtlCol="0">
            <a:spAutoFit/>
          </a:bodyPr>
          <a:lstStyle/>
          <a:p>
            <a:pPr marL="12700">
              <a:lnSpc>
                <a:spcPct val="100000"/>
              </a:lnSpc>
              <a:spcBef>
                <a:spcPts val="100"/>
              </a:spcBef>
            </a:pPr>
            <a:r>
              <a:rPr spc="-5" dirty="0"/>
              <a:t>Floating</a:t>
            </a:r>
            <a:r>
              <a:rPr spc="-55" dirty="0"/>
              <a:t> </a:t>
            </a:r>
            <a:r>
              <a:rPr dirty="0"/>
              <a:t>Point</a:t>
            </a:r>
          </a:p>
        </p:txBody>
      </p:sp>
      <p:sp>
        <p:nvSpPr>
          <p:cNvPr id="4" name="object 4"/>
          <p:cNvSpPr txBox="1">
            <a:spLocks noGrp="1"/>
          </p:cNvSpPr>
          <p:nvPr>
            <p:ph idx="1"/>
          </p:nvPr>
        </p:nvSpPr>
        <p:spPr>
          <a:prstGeom prst="rect">
            <a:avLst/>
          </a:prstGeom>
        </p:spPr>
        <p:txBody>
          <a:bodyPr vert="horz" wrap="square" lIns="0" tIns="12700" rIns="0" bIns="0" rtlCol="0">
            <a:spAutoFit/>
          </a:bodyPr>
          <a:lstStyle/>
          <a:p>
            <a:pPr marL="25400">
              <a:lnSpc>
                <a:spcPct val="100000"/>
              </a:lnSpc>
              <a:spcBef>
                <a:spcPts val="100"/>
              </a:spcBef>
            </a:pPr>
            <a:r>
              <a:rPr b="1" u="heavy" spc="-5" dirty="0">
                <a:uFill>
                  <a:solidFill>
                    <a:srgbClr val="000000"/>
                  </a:solidFill>
                </a:uFill>
                <a:latin typeface="Arial"/>
                <a:cs typeface="Arial"/>
              </a:rPr>
              <a:t>Example</a:t>
            </a:r>
          </a:p>
          <a:p>
            <a:pPr>
              <a:lnSpc>
                <a:spcPct val="100000"/>
              </a:lnSpc>
              <a:spcBef>
                <a:spcPts val="5"/>
              </a:spcBef>
            </a:pPr>
            <a:endParaRPr sz="4500">
              <a:latin typeface="Times New Roman"/>
              <a:cs typeface="Times New Roman"/>
            </a:endParaRPr>
          </a:p>
          <a:p>
            <a:pPr marL="25400">
              <a:lnSpc>
                <a:spcPct val="100000"/>
              </a:lnSpc>
            </a:pPr>
            <a:r>
              <a:rPr sz="2100" dirty="0">
                <a:solidFill>
                  <a:srgbClr val="330066"/>
                </a:solidFill>
                <a:latin typeface="Wingdings"/>
                <a:cs typeface="Wingdings"/>
              </a:rPr>
              <a:t></a:t>
            </a:r>
            <a:endParaRPr sz="2100">
              <a:latin typeface="Wingdings"/>
              <a:cs typeface="Wingdings"/>
            </a:endParaRPr>
          </a:p>
          <a:p>
            <a:pPr marL="25400">
              <a:lnSpc>
                <a:spcPct val="100000"/>
              </a:lnSpc>
              <a:spcBef>
                <a:spcPts val="1570"/>
              </a:spcBef>
            </a:pPr>
            <a:r>
              <a:rPr sz="2100" dirty="0">
                <a:solidFill>
                  <a:srgbClr val="330066"/>
                </a:solidFill>
                <a:latin typeface="Wingdings"/>
                <a:cs typeface="Wingdings"/>
              </a:rPr>
              <a:t></a:t>
            </a:r>
            <a:endParaRPr sz="2100">
              <a:latin typeface="Wingdings"/>
              <a:cs typeface="Wingdings"/>
            </a:endParaRPr>
          </a:p>
          <a:p>
            <a:pPr marL="25400">
              <a:lnSpc>
                <a:spcPct val="100000"/>
              </a:lnSpc>
              <a:spcBef>
                <a:spcPts val="1580"/>
              </a:spcBef>
            </a:pPr>
            <a:r>
              <a:rPr sz="2100" dirty="0">
                <a:solidFill>
                  <a:srgbClr val="330066"/>
                </a:solidFill>
                <a:latin typeface="Wingdings"/>
                <a:cs typeface="Wingdings"/>
              </a:rPr>
              <a:t></a:t>
            </a:r>
            <a:endParaRPr sz="2100">
              <a:latin typeface="Wingdings"/>
              <a:cs typeface="Wingdings"/>
            </a:endParaRPr>
          </a:p>
          <a:p>
            <a:pPr marL="367665" marR="5080" indent="-342900">
              <a:lnSpc>
                <a:spcPts val="3350"/>
              </a:lnSpc>
              <a:spcBef>
                <a:spcPts val="1310"/>
              </a:spcBef>
              <a:buClr>
                <a:srgbClr val="330066"/>
              </a:buClr>
              <a:buSzPct val="70000"/>
              <a:buFont typeface="Wingdings"/>
              <a:buChar char=""/>
              <a:tabLst>
                <a:tab pos="367665" algn="l"/>
                <a:tab pos="368300" algn="l"/>
              </a:tabLst>
            </a:pPr>
            <a:r>
              <a:rPr sz="3000" spc="-5" dirty="0"/>
              <a:t>The </a:t>
            </a:r>
            <a:r>
              <a:rPr sz="3000" dirty="0"/>
              <a:t>aim of </a:t>
            </a:r>
            <a:r>
              <a:rPr sz="3000" spc="-5" dirty="0"/>
              <a:t>floating point representation </a:t>
            </a:r>
            <a:r>
              <a:rPr sz="3000" dirty="0"/>
              <a:t>is  </a:t>
            </a:r>
            <a:r>
              <a:rPr sz="3000" spc="-5" dirty="0"/>
              <a:t>show </a:t>
            </a:r>
            <a:r>
              <a:rPr sz="3000" dirty="0"/>
              <a:t>how </a:t>
            </a:r>
            <a:r>
              <a:rPr sz="3000" spc="-5" dirty="0"/>
              <a:t>many numbers before </a:t>
            </a:r>
            <a:r>
              <a:rPr sz="3000" dirty="0"/>
              <a:t>or </a:t>
            </a:r>
            <a:r>
              <a:rPr sz="3000" spc="-5" dirty="0"/>
              <a:t>after the  decimal point.</a:t>
            </a:r>
            <a:endParaRPr sz="3000"/>
          </a:p>
        </p:txBody>
      </p:sp>
      <p:graphicFrame>
        <p:nvGraphicFramePr>
          <p:cNvPr id="3" name="object 3"/>
          <p:cNvGraphicFramePr>
            <a:graphicFrameLocks noGrp="1"/>
          </p:cNvGraphicFramePr>
          <p:nvPr/>
        </p:nvGraphicFramePr>
        <p:xfrm>
          <a:off x="858519" y="2805960"/>
          <a:ext cx="6741794" cy="1467047"/>
        </p:xfrm>
        <a:graphic>
          <a:graphicData uri="http://schemas.openxmlformats.org/drawingml/2006/table">
            <a:tbl>
              <a:tblPr firstRow="1" bandRow="1">
                <a:tableStyleId>{2D5ABB26-0587-4C30-8999-92F81FD0307C}</a:tableStyleId>
              </a:tblPr>
              <a:tblGrid>
                <a:gridCol w="1877060"/>
                <a:gridCol w="1580514"/>
                <a:gridCol w="3284220"/>
              </a:tblGrid>
              <a:tr h="473174">
                <a:tc>
                  <a:txBody>
                    <a:bodyPr/>
                    <a:lstStyle/>
                    <a:p>
                      <a:pPr marL="31750">
                        <a:lnSpc>
                          <a:spcPts val="3315"/>
                        </a:lnSpc>
                      </a:pPr>
                      <a:r>
                        <a:rPr sz="3000" spc="-5" dirty="0">
                          <a:latin typeface="Arial"/>
                          <a:cs typeface="Arial"/>
                        </a:rPr>
                        <a:t>-241.65</a:t>
                      </a:r>
                      <a:endParaRPr sz="3000">
                        <a:latin typeface="Arial"/>
                        <a:cs typeface="Arial"/>
                      </a:endParaRPr>
                    </a:p>
                  </a:txBody>
                  <a:tcPr marL="0" marR="0" marT="0" marB="0"/>
                </a:tc>
                <a:tc>
                  <a:txBody>
                    <a:bodyPr/>
                    <a:lstStyle/>
                    <a:p>
                      <a:pPr marL="554990">
                        <a:lnSpc>
                          <a:spcPts val="3315"/>
                        </a:lnSpc>
                      </a:pPr>
                      <a:r>
                        <a:rPr sz="3000" dirty="0">
                          <a:latin typeface="Arial"/>
                          <a:cs typeface="Arial"/>
                        </a:rPr>
                        <a:t>=</a:t>
                      </a:r>
                      <a:endParaRPr sz="3000">
                        <a:latin typeface="Arial"/>
                        <a:cs typeface="Arial"/>
                      </a:endParaRPr>
                    </a:p>
                  </a:txBody>
                  <a:tcPr marL="0" marR="0" marT="0" marB="0"/>
                </a:tc>
                <a:tc>
                  <a:txBody>
                    <a:bodyPr/>
                    <a:lstStyle/>
                    <a:p>
                      <a:pPr marL="802640">
                        <a:lnSpc>
                          <a:spcPts val="3315"/>
                        </a:lnSpc>
                      </a:pPr>
                      <a:r>
                        <a:rPr sz="3000" spc="-5" dirty="0">
                          <a:latin typeface="Arial"/>
                          <a:cs typeface="Arial"/>
                        </a:rPr>
                        <a:t>-0.24165 </a:t>
                      </a:r>
                      <a:r>
                        <a:rPr sz="3000" dirty="0">
                          <a:latin typeface="Arial"/>
                          <a:cs typeface="Arial"/>
                        </a:rPr>
                        <a:t>x</a:t>
                      </a:r>
                      <a:r>
                        <a:rPr sz="3000" spc="-75" dirty="0">
                          <a:latin typeface="Arial"/>
                          <a:cs typeface="Arial"/>
                        </a:rPr>
                        <a:t> </a:t>
                      </a:r>
                      <a:r>
                        <a:rPr sz="3000" spc="-10" dirty="0">
                          <a:latin typeface="Arial"/>
                          <a:cs typeface="Arial"/>
                        </a:rPr>
                        <a:t>10</a:t>
                      </a:r>
                      <a:r>
                        <a:rPr sz="2625" spc="-15" baseline="28571" dirty="0">
                          <a:latin typeface="Arial"/>
                          <a:cs typeface="Arial"/>
                        </a:rPr>
                        <a:t>3</a:t>
                      </a:r>
                      <a:endParaRPr sz="2625" baseline="28571">
                        <a:latin typeface="Arial"/>
                        <a:cs typeface="Arial"/>
                      </a:endParaRPr>
                    </a:p>
                  </a:txBody>
                  <a:tcPr marL="0" marR="0" marT="0" marB="0"/>
                </a:tc>
              </a:tr>
              <a:tr h="520699">
                <a:tc>
                  <a:txBody>
                    <a:bodyPr/>
                    <a:lstStyle/>
                    <a:p>
                      <a:pPr marL="31750">
                        <a:lnSpc>
                          <a:spcPct val="100000"/>
                        </a:lnSpc>
                        <a:spcBef>
                          <a:spcPts val="90"/>
                        </a:spcBef>
                      </a:pPr>
                      <a:r>
                        <a:rPr sz="3000" spc="-5" dirty="0">
                          <a:latin typeface="Arial"/>
                          <a:cs typeface="Arial"/>
                        </a:rPr>
                        <a:t>0.0028</a:t>
                      </a:r>
                      <a:endParaRPr sz="3000">
                        <a:latin typeface="Arial"/>
                        <a:cs typeface="Arial"/>
                      </a:endParaRPr>
                    </a:p>
                  </a:txBody>
                  <a:tcPr marL="0" marR="0" marT="11430" marB="0"/>
                </a:tc>
                <a:tc>
                  <a:txBody>
                    <a:bodyPr/>
                    <a:lstStyle/>
                    <a:p>
                      <a:pPr marL="554990">
                        <a:lnSpc>
                          <a:spcPct val="100000"/>
                        </a:lnSpc>
                        <a:spcBef>
                          <a:spcPts val="90"/>
                        </a:spcBef>
                      </a:pPr>
                      <a:r>
                        <a:rPr sz="3000" dirty="0">
                          <a:latin typeface="Arial"/>
                          <a:cs typeface="Arial"/>
                        </a:rPr>
                        <a:t>=</a:t>
                      </a:r>
                      <a:endParaRPr sz="3000">
                        <a:latin typeface="Arial"/>
                        <a:cs typeface="Arial"/>
                      </a:endParaRPr>
                    </a:p>
                  </a:txBody>
                  <a:tcPr marL="0" marR="0" marT="11430" marB="0"/>
                </a:tc>
                <a:tc>
                  <a:txBody>
                    <a:bodyPr/>
                    <a:lstStyle/>
                    <a:p>
                      <a:pPr marL="802640">
                        <a:lnSpc>
                          <a:spcPct val="100000"/>
                        </a:lnSpc>
                        <a:spcBef>
                          <a:spcPts val="90"/>
                        </a:spcBef>
                      </a:pPr>
                      <a:r>
                        <a:rPr sz="3000" spc="-5" dirty="0">
                          <a:latin typeface="Arial"/>
                          <a:cs typeface="Arial"/>
                        </a:rPr>
                        <a:t>0.28 </a:t>
                      </a:r>
                      <a:r>
                        <a:rPr sz="3000" dirty="0">
                          <a:latin typeface="Arial"/>
                          <a:cs typeface="Arial"/>
                        </a:rPr>
                        <a:t>x</a:t>
                      </a:r>
                      <a:r>
                        <a:rPr sz="3000" spc="-30" dirty="0">
                          <a:latin typeface="Arial"/>
                          <a:cs typeface="Arial"/>
                        </a:rPr>
                        <a:t> </a:t>
                      </a:r>
                      <a:r>
                        <a:rPr sz="3000" spc="-5" dirty="0">
                          <a:latin typeface="Arial"/>
                          <a:cs typeface="Arial"/>
                        </a:rPr>
                        <a:t>10</a:t>
                      </a:r>
                      <a:r>
                        <a:rPr sz="2625" spc="-7" baseline="28571" dirty="0">
                          <a:latin typeface="Arial"/>
                          <a:cs typeface="Arial"/>
                        </a:rPr>
                        <a:t>-2</a:t>
                      </a:r>
                      <a:endParaRPr sz="2625" baseline="28571">
                        <a:latin typeface="Arial"/>
                        <a:cs typeface="Arial"/>
                      </a:endParaRPr>
                    </a:p>
                  </a:txBody>
                  <a:tcPr marL="0" marR="0" marT="11430" marB="0"/>
                </a:tc>
              </a:tr>
              <a:tr h="473174">
                <a:tc>
                  <a:txBody>
                    <a:bodyPr/>
                    <a:lstStyle/>
                    <a:p>
                      <a:pPr marL="31750">
                        <a:lnSpc>
                          <a:spcPts val="3535"/>
                        </a:lnSpc>
                        <a:spcBef>
                          <a:spcPts val="90"/>
                        </a:spcBef>
                      </a:pPr>
                      <a:r>
                        <a:rPr sz="3000" spc="-5" dirty="0">
                          <a:latin typeface="Arial"/>
                          <a:cs typeface="Arial"/>
                        </a:rPr>
                        <a:t>110.11</a:t>
                      </a:r>
                      <a:endParaRPr sz="3000">
                        <a:latin typeface="Arial"/>
                        <a:cs typeface="Arial"/>
                      </a:endParaRPr>
                    </a:p>
                  </a:txBody>
                  <a:tcPr marL="0" marR="0" marT="11430" marB="0"/>
                </a:tc>
                <a:tc>
                  <a:txBody>
                    <a:bodyPr/>
                    <a:lstStyle/>
                    <a:p>
                      <a:pPr marL="554990">
                        <a:lnSpc>
                          <a:spcPts val="3535"/>
                        </a:lnSpc>
                        <a:spcBef>
                          <a:spcPts val="90"/>
                        </a:spcBef>
                      </a:pPr>
                      <a:r>
                        <a:rPr sz="3000" dirty="0">
                          <a:latin typeface="Arial"/>
                          <a:cs typeface="Arial"/>
                        </a:rPr>
                        <a:t>=</a:t>
                      </a:r>
                      <a:endParaRPr sz="3000">
                        <a:latin typeface="Arial"/>
                        <a:cs typeface="Arial"/>
                      </a:endParaRPr>
                    </a:p>
                  </a:txBody>
                  <a:tcPr marL="0" marR="0" marT="11430" marB="0"/>
                </a:tc>
                <a:tc>
                  <a:txBody>
                    <a:bodyPr/>
                    <a:lstStyle/>
                    <a:p>
                      <a:pPr marL="802640">
                        <a:lnSpc>
                          <a:spcPts val="3535"/>
                        </a:lnSpc>
                        <a:spcBef>
                          <a:spcPts val="90"/>
                        </a:spcBef>
                      </a:pPr>
                      <a:r>
                        <a:rPr sz="3000" spc="-5" dirty="0">
                          <a:latin typeface="Arial"/>
                          <a:cs typeface="Arial"/>
                        </a:rPr>
                        <a:t>0.11011 </a:t>
                      </a:r>
                      <a:r>
                        <a:rPr sz="3000" dirty="0">
                          <a:latin typeface="Arial"/>
                          <a:cs typeface="Arial"/>
                        </a:rPr>
                        <a:t>x</a:t>
                      </a:r>
                      <a:r>
                        <a:rPr sz="3000" spc="-30" dirty="0">
                          <a:latin typeface="Arial"/>
                          <a:cs typeface="Arial"/>
                        </a:rPr>
                        <a:t> </a:t>
                      </a:r>
                      <a:r>
                        <a:rPr sz="3000" spc="-10" dirty="0">
                          <a:latin typeface="Arial"/>
                          <a:cs typeface="Arial"/>
                        </a:rPr>
                        <a:t>2</a:t>
                      </a:r>
                      <a:r>
                        <a:rPr sz="2625" spc="-15" baseline="28571" dirty="0">
                          <a:latin typeface="Arial"/>
                          <a:cs typeface="Arial"/>
                        </a:rPr>
                        <a:t>3</a:t>
                      </a:r>
                      <a:endParaRPr sz="2625" baseline="28571">
                        <a:latin typeface="Arial"/>
                        <a:cs typeface="Arial"/>
                      </a:endParaRPr>
                    </a:p>
                  </a:txBody>
                  <a:tcPr marL="0" marR="0" marT="11430" marB="0"/>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758190"/>
            <a:ext cx="2226945" cy="619760"/>
          </a:xfrm>
          <a:prstGeom prst="rect">
            <a:avLst/>
          </a:prstGeom>
        </p:spPr>
        <p:txBody>
          <a:bodyPr vert="horz" wrap="square" lIns="0" tIns="12700" rIns="0" bIns="0" rtlCol="0">
            <a:spAutoFit/>
          </a:bodyPr>
          <a:lstStyle/>
          <a:p>
            <a:pPr marL="12700">
              <a:lnSpc>
                <a:spcPct val="100000"/>
              </a:lnSpc>
              <a:spcBef>
                <a:spcPts val="100"/>
              </a:spcBef>
            </a:pPr>
            <a:r>
              <a:rPr spc="-5" dirty="0"/>
              <a:t>Activity</a:t>
            </a:r>
            <a:r>
              <a:rPr spc="-90" dirty="0"/>
              <a:t> </a:t>
            </a:r>
            <a:r>
              <a:rPr dirty="0"/>
              <a:t>5</a:t>
            </a:r>
          </a:p>
        </p:txBody>
      </p:sp>
      <p:sp>
        <p:nvSpPr>
          <p:cNvPr id="3" name="object 3"/>
          <p:cNvSpPr txBox="1"/>
          <p:nvPr/>
        </p:nvSpPr>
        <p:spPr>
          <a:xfrm>
            <a:off x="534669" y="1717040"/>
            <a:ext cx="7745095" cy="2713990"/>
          </a:xfrm>
          <a:prstGeom prst="rect">
            <a:avLst/>
          </a:prstGeom>
        </p:spPr>
        <p:txBody>
          <a:bodyPr vert="horz" wrap="square" lIns="0" tIns="53340" rIns="0" bIns="0" rtlCol="0">
            <a:spAutoFit/>
          </a:bodyPr>
          <a:lstStyle/>
          <a:p>
            <a:pPr marL="12700" marR="5080">
              <a:lnSpc>
                <a:spcPts val="3350"/>
              </a:lnSpc>
              <a:spcBef>
                <a:spcPts val="420"/>
              </a:spcBef>
            </a:pPr>
            <a:r>
              <a:rPr sz="3000" spc="-5" dirty="0">
                <a:latin typeface="Arial"/>
                <a:cs typeface="Arial"/>
              </a:rPr>
              <a:t>Identify the floating </a:t>
            </a:r>
            <a:r>
              <a:rPr sz="3000" dirty="0">
                <a:latin typeface="Arial"/>
                <a:cs typeface="Arial"/>
              </a:rPr>
              <a:t>point </a:t>
            </a:r>
            <a:r>
              <a:rPr sz="3000" spc="-5" dirty="0">
                <a:latin typeface="Arial"/>
                <a:cs typeface="Arial"/>
              </a:rPr>
              <a:t>representation </a:t>
            </a:r>
            <a:r>
              <a:rPr sz="3000" dirty="0">
                <a:latin typeface="Arial"/>
                <a:cs typeface="Arial"/>
              </a:rPr>
              <a:t>of </a:t>
            </a:r>
            <a:r>
              <a:rPr sz="3000" spc="-5" dirty="0">
                <a:latin typeface="Arial"/>
                <a:cs typeface="Arial"/>
              </a:rPr>
              <a:t>the  following</a:t>
            </a:r>
            <a:r>
              <a:rPr sz="3000" spc="-20" dirty="0">
                <a:latin typeface="Arial"/>
                <a:cs typeface="Arial"/>
              </a:rPr>
              <a:t> </a:t>
            </a:r>
            <a:r>
              <a:rPr sz="3000" spc="-5" dirty="0">
                <a:latin typeface="Arial"/>
                <a:cs typeface="Arial"/>
              </a:rPr>
              <a:t>numbers.</a:t>
            </a:r>
            <a:endParaRPr sz="3000">
              <a:latin typeface="Arial"/>
              <a:cs typeface="Arial"/>
            </a:endParaRPr>
          </a:p>
          <a:p>
            <a:pPr marL="725170">
              <a:lnSpc>
                <a:spcPct val="100000"/>
              </a:lnSpc>
              <a:spcBef>
                <a:spcPts val="370"/>
              </a:spcBef>
              <a:tabLst>
                <a:tab pos="1219835" algn="l"/>
              </a:tabLst>
            </a:pPr>
            <a:r>
              <a:rPr sz="1800" spc="5" dirty="0">
                <a:solidFill>
                  <a:srgbClr val="669898"/>
                </a:solidFill>
                <a:latin typeface="Arial"/>
                <a:cs typeface="Arial"/>
              </a:rPr>
              <a:t>1.	</a:t>
            </a:r>
            <a:r>
              <a:rPr sz="2600" dirty="0">
                <a:latin typeface="Arial"/>
                <a:cs typeface="Arial"/>
              </a:rPr>
              <a:t>3776.56</a:t>
            </a:r>
            <a:endParaRPr sz="2600">
              <a:latin typeface="Arial"/>
              <a:cs typeface="Arial"/>
            </a:endParaRPr>
          </a:p>
          <a:p>
            <a:pPr marL="725170">
              <a:lnSpc>
                <a:spcPct val="100000"/>
              </a:lnSpc>
              <a:spcBef>
                <a:spcPts val="430"/>
              </a:spcBef>
              <a:tabLst>
                <a:tab pos="1219835" algn="l"/>
              </a:tabLst>
            </a:pPr>
            <a:r>
              <a:rPr sz="1800" spc="5" dirty="0">
                <a:solidFill>
                  <a:srgbClr val="669898"/>
                </a:solidFill>
                <a:latin typeface="Arial"/>
                <a:cs typeface="Arial"/>
              </a:rPr>
              <a:t>2.	</a:t>
            </a:r>
            <a:r>
              <a:rPr sz="2600" dirty="0">
                <a:latin typeface="Arial"/>
                <a:cs typeface="Arial"/>
              </a:rPr>
              <a:t>10001.11</a:t>
            </a:r>
            <a:endParaRPr sz="2600">
              <a:latin typeface="Arial"/>
              <a:cs typeface="Arial"/>
            </a:endParaRPr>
          </a:p>
          <a:p>
            <a:pPr marL="725170">
              <a:lnSpc>
                <a:spcPct val="100000"/>
              </a:lnSpc>
              <a:spcBef>
                <a:spcPts val="439"/>
              </a:spcBef>
              <a:tabLst>
                <a:tab pos="1219835" algn="l"/>
              </a:tabLst>
            </a:pPr>
            <a:r>
              <a:rPr sz="1800" spc="5" dirty="0">
                <a:solidFill>
                  <a:srgbClr val="669898"/>
                </a:solidFill>
                <a:latin typeface="Arial"/>
                <a:cs typeface="Arial"/>
              </a:rPr>
              <a:t>3.	</a:t>
            </a:r>
            <a:r>
              <a:rPr sz="2600" dirty="0">
                <a:latin typeface="Arial"/>
                <a:cs typeface="Arial"/>
              </a:rPr>
              <a:t>0.0000010100</a:t>
            </a:r>
            <a:endParaRPr sz="2600">
              <a:latin typeface="Arial"/>
              <a:cs typeface="Arial"/>
            </a:endParaRPr>
          </a:p>
          <a:p>
            <a:pPr marL="725170">
              <a:lnSpc>
                <a:spcPct val="100000"/>
              </a:lnSpc>
              <a:spcBef>
                <a:spcPts val="430"/>
              </a:spcBef>
              <a:tabLst>
                <a:tab pos="1219835" algn="l"/>
              </a:tabLst>
            </a:pPr>
            <a:r>
              <a:rPr sz="1800" spc="5" dirty="0">
                <a:solidFill>
                  <a:srgbClr val="669898"/>
                </a:solidFill>
                <a:latin typeface="Arial"/>
                <a:cs typeface="Arial"/>
              </a:rPr>
              <a:t>4.	</a:t>
            </a:r>
            <a:r>
              <a:rPr sz="2600" dirty="0">
                <a:latin typeface="Arial"/>
                <a:cs typeface="Arial"/>
              </a:rPr>
              <a:t>10.001001</a:t>
            </a:r>
            <a:endParaRPr sz="2600">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758190"/>
            <a:ext cx="3330575" cy="619760"/>
          </a:xfrm>
          <a:prstGeom prst="rect">
            <a:avLst/>
          </a:prstGeom>
        </p:spPr>
        <p:txBody>
          <a:bodyPr vert="horz" wrap="square" lIns="0" tIns="12700" rIns="0" bIns="0" rtlCol="0">
            <a:spAutoFit/>
          </a:bodyPr>
          <a:lstStyle/>
          <a:p>
            <a:pPr marL="12700">
              <a:lnSpc>
                <a:spcPct val="100000"/>
              </a:lnSpc>
              <a:spcBef>
                <a:spcPts val="100"/>
              </a:spcBef>
            </a:pPr>
            <a:r>
              <a:rPr spc="-5" dirty="0"/>
              <a:t>Floating</a:t>
            </a:r>
            <a:r>
              <a:rPr spc="-55" dirty="0"/>
              <a:t> </a:t>
            </a:r>
            <a:r>
              <a:rPr dirty="0"/>
              <a:t>Point</a:t>
            </a:r>
          </a:p>
        </p:txBody>
      </p:sp>
      <p:sp>
        <p:nvSpPr>
          <p:cNvPr id="3" name="object 3"/>
          <p:cNvSpPr txBox="1"/>
          <p:nvPr/>
        </p:nvSpPr>
        <p:spPr>
          <a:xfrm>
            <a:off x="534669" y="1717040"/>
            <a:ext cx="3283585" cy="482600"/>
          </a:xfrm>
          <a:prstGeom prst="rect">
            <a:avLst/>
          </a:prstGeom>
        </p:spPr>
        <p:txBody>
          <a:bodyPr vert="horz" wrap="square" lIns="0" tIns="12700" rIns="0" bIns="0" rtlCol="0">
            <a:spAutoFit/>
          </a:bodyPr>
          <a:lstStyle/>
          <a:p>
            <a:pPr marL="12700">
              <a:lnSpc>
                <a:spcPct val="100000"/>
              </a:lnSpc>
              <a:spcBef>
                <a:spcPts val="100"/>
              </a:spcBef>
            </a:pPr>
            <a:r>
              <a:rPr sz="3000" b="1" dirty="0">
                <a:latin typeface="Arial"/>
                <a:cs typeface="Arial"/>
              </a:rPr>
              <a:t>But there </a:t>
            </a:r>
            <a:r>
              <a:rPr sz="3000" b="1" spc="-5" dirty="0">
                <a:latin typeface="Arial"/>
                <a:cs typeface="Arial"/>
              </a:rPr>
              <a:t>is</a:t>
            </a:r>
            <a:r>
              <a:rPr sz="3000" b="1" spc="-114" dirty="0">
                <a:latin typeface="Arial"/>
                <a:cs typeface="Arial"/>
              </a:rPr>
              <a:t> </a:t>
            </a:r>
            <a:r>
              <a:rPr sz="3000" b="1" spc="-5" dirty="0">
                <a:latin typeface="Arial"/>
                <a:cs typeface="Arial"/>
              </a:rPr>
              <a:t>more!</a:t>
            </a:r>
            <a:endParaRPr sz="3000">
              <a:latin typeface="Arial"/>
              <a:cs typeface="Arial"/>
            </a:endParaRPr>
          </a:p>
        </p:txBody>
      </p:sp>
      <p:sp>
        <p:nvSpPr>
          <p:cNvPr id="4" name="object 4"/>
          <p:cNvSpPr txBox="1"/>
          <p:nvPr/>
        </p:nvSpPr>
        <p:spPr>
          <a:xfrm>
            <a:off x="534669" y="2311400"/>
            <a:ext cx="224790" cy="345440"/>
          </a:xfrm>
          <a:prstGeom prst="rect">
            <a:avLst/>
          </a:prstGeom>
        </p:spPr>
        <p:txBody>
          <a:bodyPr vert="horz" wrap="square" lIns="0" tIns="12700" rIns="0" bIns="0" rtlCol="0">
            <a:spAutoFit/>
          </a:bodyPr>
          <a:lstStyle/>
          <a:p>
            <a:pPr marL="12700">
              <a:lnSpc>
                <a:spcPct val="100000"/>
              </a:lnSpc>
              <a:spcBef>
                <a:spcPts val="100"/>
              </a:spcBef>
            </a:pPr>
            <a:r>
              <a:rPr sz="2100" dirty="0">
                <a:solidFill>
                  <a:srgbClr val="330066"/>
                </a:solidFill>
                <a:latin typeface="Wingdings"/>
                <a:cs typeface="Wingdings"/>
              </a:rPr>
              <a:t></a:t>
            </a:r>
            <a:endParaRPr sz="2100">
              <a:latin typeface="Wingdings"/>
              <a:cs typeface="Wingdings"/>
            </a:endParaRPr>
          </a:p>
        </p:txBody>
      </p:sp>
      <p:sp>
        <p:nvSpPr>
          <p:cNvPr id="5" name="object 5"/>
          <p:cNvSpPr txBox="1"/>
          <p:nvPr/>
        </p:nvSpPr>
        <p:spPr>
          <a:xfrm>
            <a:off x="1106169" y="2237740"/>
            <a:ext cx="7179945" cy="2109470"/>
          </a:xfrm>
          <a:prstGeom prst="rect">
            <a:avLst/>
          </a:prstGeom>
        </p:spPr>
        <p:txBody>
          <a:bodyPr vert="horz" wrap="square" lIns="0" tIns="53340" rIns="0" bIns="0" rtlCol="0">
            <a:spAutoFit/>
          </a:bodyPr>
          <a:lstStyle/>
          <a:p>
            <a:pPr marL="12700" marR="5080">
              <a:lnSpc>
                <a:spcPts val="3350"/>
              </a:lnSpc>
              <a:spcBef>
                <a:spcPts val="420"/>
              </a:spcBef>
            </a:pPr>
            <a:r>
              <a:rPr sz="3000" dirty="0">
                <a:latin typeface="Arial"/>
                <a:cs typeface="Arial"/>
              </a:rPr>
              <a:t>A </a:t>
            </a:r>
            <a:r>
              <a:rPr sz="3000" spc="-5" dirty="0">
                <a:latin typeface="Arial"/>
                <a:cs typeface="Arial"/>
              </a:rPr>
              <a:t>computer </a:t>
            </a:r>
            <a:r>
              <a:rPr sz="3000" dirty="0">
                <a:latin typeface="Arial"/>
                <a:cs typeface="Arial"/>
              </a:rPr>
              <a:t>will </a:t>
            </a:r>
            <a:r>
              <a:rPr sz="3000" spc="-5" dirty="0">
                <a:latin typeface="Arial"/>
                <a:cs typeface="Arial"/>
              </a:rPr>
              <a:t>represent </a:t>
            </a:r>
            <a:r>
              <a:rPr sz="3000" dirty="0">
                <a:latin typeface="Arial"/>
                <a:cs typeface="Arial"/>
              </a:rPr>
              <a:t>a </a:t>
            </a:r>
            <a:r>
              <a:rPr sz="3000" spc="-5" dirty="0">
                <a:latin typeface="Arial"/>
                <a:cs typeface="Arial"/>
              </a:rPr>
              <a:t>binary number  into </a:t>
            </a:r>
            <a:r>
              <a:rPr sz="3000" dirty="0">
                <a:latin typeface="Arial"/>
                <a:cs typeface="Arial"/>
              </a:rPr>
              <a:t>THREE</a:t>
            </a:r>
            <a:r>
              <a:rPr sz="3000" spc="-10" dirty="0">
                <a:latin typeface="Arial"/>
                <a:cs typeface="Arial"/>
              </a:rPr>
              <a:t> </a:t>
            </a:r>
            <a:r>
              <a:rPr sz="3000" spc="-5" dirty="0">
                <a:latin typeface="Arial"/>
                <a:cs typeface="Arial"/>
              </a:rPr>
              <a:t>parts:</a:t>
            </a:r>
            <a:endParaRPr sz="3000">
              <a:latin typeface="Arial"/>
              <a:cs typeface="Arial"/>
            </a:endParaRPr>
          </a:p>
          <a:p>
            <a:pPr marL="572770" indent="-438150">
              <a:lnSpc>
                <a:spcPct val="100000"/>
              </a:lnSpc>
              <a:spcBef>
                <a:spcPts val="320"/>
              </a:spcBef>
              <a:buClr>
                <a:srgbClr val="CCCC00"/>
              </a:buClr>
              <a:buSzPct val="69565"/>
              <a:buAutoNum type="arabicPeriod"/>
              <a:tabLst>
                <a:tab pos="572135" algn="l"/>
                <a:tab pos="572770" algn="l"/>
              </a:tabLst>
            </a:pPr>
            <a:r>
              <a:rPr sz="2300" dirty="0">
                <a:latin typeface="Arial"/>
                <a:cs typeface="Arial"/>
              </a:rPr>
              <a:t>Sign</a:t>
            </a:r>
            <a:r>
              <a:rPr sz="2300" spc="-5" dirty="0">
                <a:latin typeface="Arial"/>
                <a:cs typeface="Arial"/>
              </a:rPr>
              <a:t> </a:t>
            </a:r>
            <a:r>
              <a:rPr sz="2300" dirty="0">
                <a:latin typeface="Arial"/>
                <a:cs typeface="Arial"/>
              </a:rPr>
              <a:t>Bit</a:t>
            </a:r>
            <a:endParaRPr sz="2300">
              <a:latin typeface="Arial"/>
              <a:cs typeface="Arial"/>
            </a:endParaRPr>
          </a:p>
          <a:p>
            <a:pPr marL="572770" indent="-438150">
              <a:lnSpc>
                <a:spcPct val="100000"/>
              </a:lnSpc>
              <a:spcBef>
                <a:spcPts val="400"/>
              </a:spcBef>
              <a:buClr>
                <a:srgbClr val="CCCC00"/>
              </a:buClr>
              <a:buSzPct val="69565"/>
              <a:buAutoNum type="arabicPeriod"/>
              <a:tabLst>
                <a:tab pos="572135" algn="l"/>
                <a:tab pos="572770" algn="l"/>
              </a:tabLst>
            </a:pPr>
            <a:r>
              <a:rPr sz="2300" spc="-5" dirty="0">
                <a:latin typeface="Arial"/>
                <a:cs typeface="Arial"/>
              </a:rPr>
              <a:t>Mantissa</a:t>
            </a:r>
            <a:endParaRPr sz="2300">
              <a:latin typeface="Arial"/>
              <a:cs typeface="Arial"/>
            </a:endParaRPr>
          </a:p>
          <a:p>
            <a:pPr marL="572770" indent="-438150">
              <a:lnSpc>
                <a:spcPct val="100000"/>
              </a:lnSpc>
              <a:spcBef>
                <a:spcPts val="390"/>
              </a:spcBef>
              <a:buClr>
                <a:srgbClr val="CCCC00"/>
              </a:buClr>
              <a:buSzPct val="69565"/>
              <a:buAutoNum type="arabicPeriod"/>
              <a:tabLst>
                <a:tab pos="572135" algn="l"/>
                <a:tab pos="572770" algn="l"/>
              </a:tabLst>
            </a:pPr>
            <a:r>
              <a:rPr sz="2300" dirty="0">
                <a:latin typeface="Arial"/>
                <a:cs typeface="Arial"/>
              </a:rPr>
              <a:t>Exponent</a:t>
            </a:r>
            <a:endParaRPr sz="2300">
              <a:latin typeface="Arial"/>
              <a:cs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758190"/>
            <a:ext cx="3330575" cy="619760"/>
          </a:xfrm>
          <a:prstGeom prst="rect">
            <a:avLst/>
          </a:prstGeom>
        </p:spPr>
        <p:txBody>
          <a:bodyPr vert="horz" wrap="square" lIns="0" tIns="12700" rIns="0" bIns="0" rtlCol="0">
            <a:spAutoFit/>
          </a:bodyPr>
          <a:lstStyle/>
          <a:p>
            <a:pPr marL="12700">
              <a:lnSpc>
                <a:spcPct val="100000"/>
              </a:lnSpc>
              <a:spcBef>
                <a:spcPts val="100"/>
              </a:spcBef>
            </a:pPr>
            <a:r>
              <a:rPr spc="-5" dirty="0"/>
              <a:t>Floating</a:t>
            </a:r>
            <a:r>
              <a:rPr spc="-55" dirty="0"/>
              <a:t> </a:t>
            </a:r>
            <a:r>
              <a:rPr dirty="0"/>
              <a:t>Point</a:t>
            </a:r>
          </a:p>
        </p:txBody>
      </p:sp>
      <p:sp>
        <p:nvSpPr>
          <p:cNvPr id="3" name="object 3"/>
          <p:cNvSpPr txBox="1"/>
          <p:nvPr/>
        </p:nvSpPr>
        <p:spPr>
          <a:xfrm>
            <a:off x="534669" y="1717040"/>
            <a:ext cx="7131684" cy="1948180"/>
          </a:xfrm>
          <a:prstGeom prst="rect">
            <a:avLst/>
          </a:prstGeom>
        </p:spPr>
        <p:txBody>
          <a:bodyPr vert="horz" wrap="square" lIns="0" tIns="53340" rIns="0" bIns="0" rtlCol="0">
            <a:spAutoFit/>
          </a:bodyPr>
          <a:lstStyle/>
          <a:p>
            <a:pPr marL="12700" marR="5080">
              <a:lnSpc>
                <a:spcPts val="3350"/>
              </a:lnSpc>
              <a:spcBef>
                <a:spcPts val="420"/>
              </a:spcBef>
            </a:pPr>
            <a:r>
              <a:rPr sz="3000" b="1" spc="-5" dirty="0">
                <a:latin typeface="Arial"/>
                <a:cs typeface="Arial"/>
              </a:rPr>
              <a:t>Convert the following binary number </a:t>
            </a:r>
            <a:r>
              <a:rPr sz="3000" b="1" dirty="0">
                <a:latin typeface="Arial"/>
                <a:cs typeface="Arial"/>
              </a:rPr>
              <a:t>to  </a:t>
            </a:r>
            <a:r>
              <a:rPr sz="3000" b="1" spc="-5" dirty="0">
                <a:latin typeface="Arial"/>
                <a:cs typeface="Arial"/>
              </a:rPr>
              <a:t>decimal using floating </a:t>
            </a:r>
            <a:r>
              <a:rPr sz="3000" b="1" dirty="0">
                <a:latin typeface="Arial"/>
                <a:cs typeface="Arial"/>
              </a:rPr>
              <a:t>point</a:t>
            </a:r>
            <a:r>
              <a:rPr sz="3000" b="1" spc="-40" dirty="0">
                <a:latin typeface="Arial"/>
                <a:cs typeface="Arial"/>
              </a:rPr>
              <a:t> </a:t>
            </a:r>
            <a:r>
              <a:rPr sz="3000" b="1" spc="-5" dirty="0">
                <a:latin typeface="Arial"/>
                <a:cs typeface="Arial"/>
              </a:rPr>
              <a:t>notation.</a:t>
            </a:r>
            <a:endParaRPr sz="3000">
              <a:latin typeface="Arial"/>
              <a:cs typeface="Arial"/>
            </a:endParaRPr>
          </a:p>
          <a:p>
            <a:pPr>
              <a:lnSpc>
                <a:spcPct val="100000"/>
              </a:lnSpc>
              <a:spcBef>
                <a:spcPts val="35"/>
              </a:spcBef>
            </a:pPr>
            <a:endParaRPr sz="3900">
              <a:latin typeface="Times New Roman"/>
              <a:cs typeface="Times New Roman"/>
            </a:endParaRPr>
          </a:p>
          <a:p>
            <a:pPr marL="3190240">
              <a:lnSpc>
                <a:spcPct val="100000"/>
              </a:lnSpc>
            </a:pPr>
            <a:r>
              <a:rPr sz="3000" b="1" spc="-5" dirty="0">
                <a:latin typeface="Arial"/>
                <a:cs typeface="Arial"/>
              </a:rPr>
              <a:t>01101011</a:t>
            </a:r>
            <a:endParaRPr sz="3000">
              <a:latin typeface="Arial"/>
              <a:cs typeface="Arial"/>
            </a:endParaRPr>
          </a:p>
        </p:txBody>
      </p:sp>
      <p:sp>
        <p:nvSpPr>
          <p:cNvPr id="4" name="object 4"/>
          <p:cNvSpPr txBox="1"/>
          <p:nvPr/>
        </p:nvSpPr>
        <p:spPr>
          <a:xfrm>
            <a:off x="1821179" y="4399279"/>
            <a:ext cx="89154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Sign</a:t>
            </a:r>
            <a:r>
              <a:rPr sz="1800" b="1" spc="-65" dirty="0">
                <a:latin typeface="Arial"/>
                <a:cs typeface="Arial"/>
              </a:rPr>
              <a:t> </a:t>
            </a:r>
            <a:r>
              <a:rPr sz="1800" b="1" spc="-5" dirty="0">
                <a:latin typeface="Arial"/>
                <a:cs typeface="Arial"/>
              </a:rPr>
              <a:t>Bit</a:t>
            </a:r>
            <a:endParaRPr sz="1800">
              <a:latin typeface="Arial"/>
              <a:cs typeface="Arial"/>
            </a:endParaRPr>
          </a:p>
        </p:txBody>
      </p:sp>
      <p:sp>
        <p:nvSpPr>
          <p:cNvPr id="5" name="object 5"/>
          <p:cNvSpPr txBox="1"/>
          <p:nvPr/>
        </p:nvSpPr>
        <p:spPr>
          <a:xfrm>
            <a:off x="4141470" y="4975859"/>
            <a:ext cx="100393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Mantissa</a:t>
            </a:r>
            <a:endParaRPr sz="1800">
              <a:latin typeface="Arial"/>
              <a:cs typeface="Arial"/>
            </a:endParaRPr>
          </a:p>
        </p:txBody>
      </p:sp>
      <p:sp>
        <p:nvSpPr>
          <p:cNvPr id="6" name="object 6"/>
          <p:cNvSpPr txBox="1"/>
          <p:nvPr/>
        </p:nvSpPr>
        <p:spPr>
          <a:xfrm>
            <a:off x="6269990" y="4326890"/>
            <a:ext cx="10687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E</a:t>
            </a:r>
            <a:r>
              <a:rPr sz="1800" b="1" spc="-5" dirty="0">
                <a:latin typeface="Arial"/>
                <a:cs typeface="Arial"/>
              </a:rPr>
              <a:t>x</a:t>
            </a:r>
            <a:r>
              <a:rPr sz="1800" b="1" dirty="0">
                <a:latin typeface="Arial"/>
                <a:cs typeface="Arial"/>
              </a:rPr>
              <a:t>p</a:t>
            </a:r>
            <a:r>
              <a:rPr sz="1800" b="1" spc="10" dirty="0">
                <a:latin typeface="Arial"/>
                <a:cs typeface="Arial"/>
              </a:rPr>
              <a:t>o</a:t>
            </a:r>
            <a:r>
              <a:rPr sz="1800" b="1" dirty="0">
                <a:latin typeface="Arial"/>
                <a:cs typeface="Arial"/>
              </a:rPr>
              <a:t>n</a:t>
            </a:r>
            <a:r>
              <a:rPr sz="1800" b="1" spc="-5" dirty="0">
                <a:latin typeface="Arial"/>
                <a:cs typeface="Arial"/>
              </a:rPr>
              <a:t>e</a:t>
            </a:r>
            <a:r>
              <a:rPr sz="1800" b="1" dirty="0">
                <a:latin typeface="Arial"/>
                <a:cs typeface="Arial"/>
              </a:rPr>
              <a:t>nt</a:t>
            </a:r>
            <a:endParaRPr sz="1800">
              <a:latin typeface="Arial"/>
              <a:cs typeface="Arial"/>
            </a:endParaRPr>
          </a:p>
        </p:txBody>
      </p:sp>
      <p:sp>
        <p:nvSpPr>
          <p:cNvPr id="7" name="object 7"/>
          <p:cNvSpPr/>
          <p:nvPr/>
        </p:nvSpPr>
        <p:spPr>
          <a:xfrm>
            <a:off x="3550920" y="3644900"/>
            <a:ext cx="83820" cy="68580"/>
          </a:xfrm>
          <a:custGeom>
            <a:avLst/>
            <a:gdLst/>
            <a:ahLst/>
            <a:cxnLst/>
            <a:rect l="l" t="t" r="r" b="b"/>
            <a:pathLst>
              <a:path w="83820" h="68579">
                <a:moveTo>
                  <a:pt x="83819" y="0"/>
                </a:moveTo>
                <a:lnTo>
                  <a:pt x="0" y="1269"/>
                </a:lnTo>
                <a:lnTo>
                  <a:pt x="35559" y="68580"/>
                </a:lnTo>
                <a:lnTo>
                  <a:pt x="83819" y="0"/>
                </a:lnTo>
                <a:close/>
              </a:path>
            </a:pathLst>
          </a:custGeom>
          <a:solidFill>
            <a:srgbClr val="000000"/>
          </a:solidFill>
        </p:spPr>
        <p:txBody>
          <a:bodyPr wrap="square" lIns="0" tIns="0" rIns="0" bIns="0" rtlCol="0"/>
          <a:lstStyle/>
          <a:p>
            <a:endParaRPr/>
          </a:p>
        </p:txBody>
      </p:sp>
      <p:sp>
        <p:nvSpPr>
          <p:cNvPr id="8" name="object 8"/>
          <p:cNvSpPr/>
          <p:nvPr/>
        </p:nvSpPr>
        <p:spPr>
          <a:xfrm>
            <a:off x="2409189" y="3669029"/>
            <a:ext cx="1174750" cy="627380"/>
          </a:xfrm>
          <a:custGeom>
            <a:avLst/>
            <a:gdLst/>
            <a:ahLst/>
            <a:cxnLst/>
            <a:rect l="l" t="t" r="r" b="b"/>
            <a:pathLst>
              <a:path w="1174750" h="627379">
                <a:moveTo>
                  <a:pt x="1169670" y="0"/>
                </a:moveTo>
                <a:lnTo>
                  <a:pt x="0" y="619760"/>
                </a:lnTo>
                <a:lnTo>
                  <a:pt x="3810" y="627380"/>
                </a:lnTo>
                <a:lnTo>
                  <a:pt x="1174750" y="7620"/>
                </a:lnTo>
                <a:lnTo>
                  <a:pt x="1169670" y="0"/>
                </a:lnTo>
                <a:close/>
              </a:path>
            </a:pathLst>
          </a:custGeom>
          <a:solidFill>
            <a:srgbClr val="000000"/>
          </a:solidFill>
        </p:spPr>
        <p:txBody>
          <a:bodyPr wrap="square" lIns="0" tIns="0" rIns="0" bIns="0" rtlCol="0"/>
          <a:lstStyle/>
          <a:p>
            <a:endParaRPr/>
          </a:p>
        </p:txBody>
      </p:sp>
      <p:sp>
        <p:nvSpPr>
          <p:cNvPr id="9" name="object 9"/>
          <p:cNvSpPr/>
          <p:nvPr/>
        </p:nvSpPr>
        <p:spPr>
          <a:xfrm>
            <a:off x="4533900" y="3788409"/>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p>
        </p:txBody>
      </p:sp>
      <p:sp>
        <p:nvSpPr>
          <p:cNvPr id="10" name="object 10"/>
          <p:cNvSpPr/>
          <p:nvPr/>
        </p:nvSpPr>
        <p:spPr>
          <a:xfrm>
            <a:off x="4572000" y="3849370"/>
            <a:ext cx="0" cy="1019810"/>
          </a:xfrm>
          <a:custGeom>
            <a:avLst/>
            <a:gdLst/>
            <a:ahLst/>
            <a:cxnLst/>
            <a:rect l="l" t="t" r="r" b="b"/>
            <a:pathLst>
              <a:path h="1019810">
                <a:moveTo>
                  <a:pt x="0" y="0"/>
                </a:moveTo>
                <a:lnTo>
                  <a:pt x="0" y="1019809"/>
                </a:lnTo>
              </a:path>
            </a:pathLst>
          </a:custGeom>
          <a:ln w="10159">
            <a:solidFill>
              <a:srgbClr val="000000"/>
            </a:solidFill>
          </a:ln>
        </p:spPr>
        <p:txBody>
          <a:bodyPr wrap="square" lIns="0" tIns="0" rIns="0" bIns="0" rtlCol="0"/>
          <a:lstStyle/>
          <a:p>
            <a:endParaRPr/>
          </a:p>
        </p:txBody>
      </p:sp>
      <p:sp>
        <p:nvSpPr>
          <p:cNvPr id="11" name="object 11"/>
          <p:cNvSpPr/>
          <p:nvPr/>
        </p:nvSpPr>
        <p:spPr>
          <a:xfrm>
            <a:off x="4932679" y="3700779"/>
            <a:ext cx="82550" cy="73660"/>
          </a:xfrm>
          <a:custGeom>
            <a:avLst/>
            <a:gdLst/>
            <a:ahLst/>
            <a:cxnLst/>
            <a:rect l="l" t="t" r="r" b="b"/>
            <a:pathLst>
              <a:path w="82550" h="73660">
                <a:moveTo>
                  <a:pt x="82550" y="0"/>
                </a:moveTo>
                <a:lnTo>
                  <a:pt x="0" y="15240"/>
                </a:lnTo>
                <a:lnTo>
                  <a:pt x="62230" y="73660"/>
                </a:lnTo>
                <a:lnTo>
                  <a:pt x="82550" y="0"/>
                </a:lnTo>
                <a:close/>
              </a:path>
            </a:pathLst>
          </a:custGeom>
          <a:solidFill>
            <a:srgbClr val="000000"/>
          </a:solidFill>
        </p:spPr>
        <p:txBody>
          <a:bodyPr wrap="square" lIns="0" tIns="0" rIns="0" bIns="0" rtlCol="0"/>
          <a:lstStyle/>
          <a:p>
            <a:endParaRPr/>
          </a:p>
        </p:txBody>
      </p:sp>
      <p:sp>
        <p:nvSpPr>
          <p:cNvPr id="12" name="object 12"/>
          <p:cNvSpPr/>
          <p:nvPr/>
        </p:nvSpPr>
        <p:spPr>
          <a:xfrm>
            <a:off x="4989829" y="3728720"/>
            <a:ext cx="1671320" cy="496570"/>
          </a:xfrm>
          <a:custGeom>
            <a:avLst/>
            <a:gdLst/>
            <a:ahLst/>
            <a:cxnLst/>
            <a:rect l="l" t="t" r="r" b="b"/>
            <a:pathLst>
              <a:path w="1671320" h="496570">
                <a:moveTo>
                  <a:pt x="2540" y="0"/>
                </a:moveTo>
                <a:lnTo>
                  <a:pt x="0" y="8889"/>
                </a:lnTo>
                <a:lnTo>
                  <a:pt x="1668779" y="496569"/>
                </a:lnTo>
                <a:lnTo>
                  <a:pt x="1671320" y="487679"/>
                </a:lnTo>
                <a:lnTo>
                  <a:pt x="2540" y="0"/>
                </a:lnTo>
                <a:close/>
              </a:path>
            </a:pathLst>
          </a:custGeom>
          <a:solidFill>
            <a:srgbClr val="000000"/>
          </a:solidFill>
        </p:spPr>
        <p:txBody>
          <a:bodyPr wrap="square" lIns="0" tIns="0" rIns="0" bIns="0" rtlCol="0"/>
          <a:lstStyle/>
          <a:p>
            <a:endParaRPr/>
          </a:p>
        </p:txBody>
      </p:sp>
      <p:sp>
        <p:nvSpPr>
          <p:cNvPr id="13" name="object 13"/>
          <p:cNvSpPr/>
          <p:nvPr/>
        </p:nvSpPr>
        <p:spPr>
          <a:xfrm>
            <a:off x="3634740" y="3429000"/>
            <a:ext cx="289560" cy="287020"/>
          </a:xfrm>
          <a:custGeom>
            <a:avLst/>
            <a:gdLst/>
            <a:ahLst/>
            <a:cxnLst/>
            <a:rect l="l" t="t" r="r" b="b"/>
            <a:pathLst>
              <a:path w="289560" h="287020">
                <a:moveTo>
                  <a:pt x="144780" y="287019"/>
                </a:moveTo>
                <a:lnTo>
                  <a:pt x="0" y="287019"/>
                </a:lnTo>
                <a:lnTo>
                  <a:pt x="0" y="0"/>
                </a:lnTo>
                <a:lnTo>
                  <a:pt x="289560" y="0"/>
                </a:lnTo>
                <a:lnTo>
                  <a:pt x="289560" y="287019"/>
                </a:lnTo>
                <a:lnTo>
                  <a:pt x="144780" y="287019"/>
                </a:lnTo>
                <a:close/>
              </a:path>
            </a:pathLst>
          </a:custGeom>
          <a:ln w="9344">
            <a:solidFill>
              <a:srgbClr val="000000"/>
            </a:solidFill>
          </a:ln>
        </p:spPr>
        <p:txBody>
          <a:bodyPr wrap="square" lIns="0" tIns="0" rIns="0" bIns="0" rtlCol="0"/>
          <a:lstStyle/>
          <a:p>
            <a:endParaRPr/>
          </a:p>
        </p:txBody>
      </p:sp>
      <p:sp>
        <p:nvSpPr>
          <p:cNvPr id="14" name="object 14"/>
          <p:cNvSpPr/>
          <p:nvPr/>
        </p:nvSpPr>
        <p:spPr>
          <a:xfrm>
            <a:off x="3924300" y="3429000"/>
            <a:ext cx="863600" cy="287020"/>
          </a:xfrm>
          <a:custGeom>
            <a:avLst/>
            <a:gdLst/>
            <a:ahLst/>
            <a:cxnLst/>
            <a:rect l="l" t="t" r="r" b="b"/>
            <a:pathLst>
              <a:path w="863600" h="287020">
                <a:moveTo>
                  <a:pt x="431800" y="287019"/>
                </a:moveTo>
                <a:lnTo>
                  <a:pt x="0" y="287019"/>
                </a:lnTo>
                <a:lnTo>
                  <a:pt x="0" y="0"/>
                </a:lnTo>
                <a:lnTo>
                  <a:pt x="863600" y="0"/>
                </a:lnTo>
                <a:lnTo>
                  <a:pt x="863600" y="287019"/>
                </a:lnTo>
                <a:lnTo>
                  <a:pt x="431800" y="287019"/>
                </a:lnTo>
                <a:close/>
              </a:path>
            </a:pathLst>
          </a:custGeom>
          <a:ln w="9344">
            <a:solidFill>
              <a:srgbClr val="000000"/>
            </a:solidFill>
          </a:ln>
        </p:spPr>
        <p:txBody>
          <a:bodyPr wrap="square" lIns="0" tIns="0" rIns="0" bIns="0" rtlCol="0"/>
          <a:lstStyle/>
          <a:p>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758190"/>
            <a:ext cx="3330575" cy="619760"/>
          </a:xfrm>
          <a:prstGeom prst="rect">
            <a:avLst/>
          </a:prstGeom>
        </p:spPr>
        <p:txBody>
          <a:bodyPr vert="horz" wrap="square" lIns="0" tIns="12700" rIns="0" bIns="0" rtlCol="0">
            <a:spAutoFit/>
          </a:bodyPr>
          <a:lstStyle/>
          <a:p>
            <a:pPr marL="12700">
              <a:lnSpc>
                <a:spcPct val="100000"/>
              </a:lnSpc>
              <a:spcBef>
                <a:spcPts val="100"/>
              </a:spcBef>
            </a:pPr>
            <a:r>
              <a:rPr spc="-5" dirty="0"/>
              <a:t>Floating</a:t>
            </a:r>
            <a:r>
              <a:rPr spc="-55" dirty="0"/>
              <a:t> </a:t>
            </a:r>
            <a:r>
              <a:rPr dirty="0"/>
              <a:t>Point</a:t>
            </a:r>
          </a:p>
        </p:txBody>
      </p:sp>
      <p:sp>
        <p:nvSpPr>
          <p:cNvPr id="3" name="object 3"/>
          <p:cNvSpPr txBox="1"/>
          <p:nvPr/>
        </p:nvSpPr>
        <p:spPr>
          <a:xfrm>
            <a:off x="534669" y="1666239"/>
            <a:ext cx="5417820" cy="929640"/>
          </a:xfrm>
          <a:prstGeom prst="rect">
            <a:avLst/>
          </a:prstGeom>
        </p:spPr>
        <p:txBody>
          <a:bodyPr vert="horz" wrap="square" lIns="0" tIns="68580" rIns="0" bIns="0" rtlCol="0">
            <a:spAutoFit/>
          </a:bodyPr>
          <a:lstStyle/>
          <a:p>
            <a:pPr marL="12700">
              <a:lnSpc>
                <a:spcPct val="100000"/>
              </a:lnSpc>
              <a:spcBef>
                <a:spcPts val="540"/>
              </a:spcBef>
            </a:pPr>
            <a:r>
              <a:rPr sz="2600" b="1" dirty="0">
                <a:latin typeface="Arial"/>
                <a:cs typeface="Arial"/>
              </a:rPr>
              <a:t>Steps</a:t>
            </a:r>
            <a:endParaRPr sz="2600">
              <a:latin typeface="Arial"/>
              <a:cs typeface="Arial"/>
            </a:endParaRPr>
          </a:p>
          <a:p>
            <a:pPr marL="12700">
              <a:lnSpc>
                <a:spcPct val="100000"/>
              </a:lnSpc>
              <a:spcBef>
                <a:spcPts val="440"/>
              </a:spcBef>
              <a:tabLst>
                <a:tab pos="583565" algn="l"/>
              </a:tabLst>
            </a:pPr>
            <a:r>
              <a:rPr sz="1800" spc="5" dirty="0">
                <a:solidFill>
                  <a:srgbClr val="330066"/>
                </a:solidFill>
                <a:latin typeface="Arial"/>
                <a:cs typeface="Arial"/>
              </a:rPr>
              <a:t>2.	</a:t>
            </a:r>
            <a:r>
              <a:rPr sz="2600" dirty="0">
                <a:latin typeface="Arial"/>
                <a:cs typeface="Arial"/>
              </a:rPr>
              <a:t>Convert </a:t>
            </a:r>
            <a:r>
              <a:rPr sz="2600" spc="-5" dirty="0">
                <a:latin typeface="Arial"/>
                <a:cs typeface="Arial"/>
              </a:rPr>
              <a:t>the </a:t>
            </a:r>
            <a:r>
              <a:rPr sz="2600" dirty="0">
                <a:latin typeface="Arial"/>
                <a:cs typeface="Arial"/>
              </a:rPr>
              <a:t>mantissa </a:t>
            </a:r>
            <a:r>
              <a:rPr sz="2600" spc="-5" dirty="0">
                <a:latin typeface="Arial"/>
                <a:cs typeface="Arial"/>
              </a:rPr>
              <a:t>to</a:t>
            </a:r>
            <a:r>
              <a:rPr sz="2600" spc="-35" dirty="0">
                <a:latin typeface="Arial"/>
                <a:cs typeface="Arial"/>
              </a:rPr>
              <a:t> </a:t>
            </a:r>
            <a:r>
              <a:rPr sz="2600" dirty="0">
                <a:latin typeface="Arial"/>
                <a:cs typeface="Arial"/>
              </a:rPr>
              <a:t>decimal.</a:t>
            </a:r>
            <a:endParaRPr sz="2600">
              <a:latin typeface="Arial"/>
              <a:cs typeface="Arial"/>
            </a:endParaRPr>
          </a:p>
        </p:txBody>
      </p:sp>
      <p:sp>
        <p:nvSpPr>
          <p:cNvPr id="4" name="object 4"/>
          <p:cNvSpPr txBox="1"/>
          <p:nvPr/>
        </p:nvSpPr>
        <p:spPr>
          <a:xfrm>
            <a:off x="534669" y="4881879"/>
            <a:ext cx="4859020" cy="421640"/>
          </a:xfrm>
          <a:prstGeom prst="rect">
            <a:avLst/>
          </a:prstGeom>
        </p:spPr>
        <p:txBody>
          <a:bodyPr vert="horz" wrap="square" lIns="0" tIns="12700" rIns="0" bIns="0" rtlCol="0">
            <a:spAutoFit/>
          </a:bodyPr>
          <a:lstStyle/>
          <a:p>
            <a:pPr marL="12700">
              <a:lnSpc>
                <a:spcPct val="100000"/>
              </a:lnSpc>
              <a:spcBef>
                <a:spcPts val="100"/>
              </a:spcBef>
              <a:tabLst>
                <a:tab pos="583565" algn="l"/>
              </a:tabLst>
            </a:pPr>
            <a:r>
              <a:rPr sz="1800" spc="5" dirty="0">
                <a:solidFill>
                  <a:srgbClr val="330066"/>
                </a:solidFill>
                <a:latin typeface="Arial"/>
                <a:cs typeface="Arial"/>
              </a:rPr>
              <a:t>8.	</a:t>
            </a:r>
            <a:r>
              <a:rPr sz="2600" spc="-5" dirty="0">
                <a:latin typeface="Arial"/>
                <a:cs typeface="Arial"/>
              </a:rPr>
              <a:t>0.5 </a:t>
            </a:r>
            <a:r>
              <a:rPr sz="2600" dirty="0">
                <a:latin typeface="Arial"/>
                <a:cs typeface="Arial"/>
              </a:rPr>
              <a:t>+ 0.25 + 0.0625 =</a:t>
            </a:r>
            <a:r>
              <a:rPr sz="2600" spc="-45" dirty="0">
                <a:latin typeface="Arial"/>
                <a:cs typeface="Arial"/>
              </a:rPr>
              <a:t> </a:t>
            </a:r>
            <a:r>
              <a:rPr sz="2600" dirty="0">
                <a:latin typeface="Arial"/>
                <a:cs typeface="Arial"/>
              </a:rPr>
              <a:t>0.8125</a:t>
            </a:r>
            <a:endParaRPr sz="2600">
              <a:latin typeface="Arial"/>
              <a:cs typeface="Arial"/>
            </a:endParaRPr>
          </a:p>
        </p:txBody>
      </p:sp>
      <p:graphicFrame>
        <p:nvGraphicFramePr>
          <p:cNvPr id="5" name="object 5"/>
          <p:cNvGraphicFramePr>
            <a:graphicFrameLocks noGrp="1"/>
          </p:cNvGraphicFramePr>
          <p:nvPr/>
        </p:nvGraphicFramePr>
        <p:xfrm>
          <a:off x="1252280" y="2918520"/>
          <a:ext cx="5549900" cy="1621789"/>
        </p:xfrm>
        <a:graphic>
          <a:graphicData uri="http://schemas.openxmlformats.org/drawingml/2006/table">
            <a:tbl>
              <a:tblPr firstRow="1" bandRow="1">
                <a:tableStyleId>{2D5ABB26-0587-4C30-8999-92F81FD0307C}</a:tableStyleId>
              </a:tblPr>
              <a:tblGrid>
                <a:gridCol w="1310640"/>
                <a:gridCol w="1216660"/>
                <a:gridCol w="1511300"/>
                <a:gridCol w="1511300"/>
              </a:tblGrid>
              <a:tr h="810259">
                <a:tc>
                  <a:txBody>
                    <a:bodyPr/>
                    <a:lstStyle/>
                    <a:p>
                      <a:pPr algn="ctr">
                        <a:lnSpc>
                          <a:spcPct val="100000"/>
                        </a:lnSpc>
                        <a:spcBef>
                          <a:spcPts val="359"/>
                        </a:spcBef>
                      </a:pPr>
                      <a:r>
                        <a:rPr sz="2600" spc="-5" dirty="0">
                          <a:latin typeface="Arial"/>
                          <a:cs typeface="Arial"/>
                        </a:rPr>
                        <a:t>0.5</a:t>
                      </a:r>
                      <a:endParaRPr sz="2600">
                        <a:latin typeface="Arial"/>
                        <a:cs typeface="Arial"/>
                      </a:endParaRPr>
                    </a:p>
                  </a:txBody>
                  <a:tcPr marL="0" marR="0" marT="457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66CCFF"/>
                    </a:solidFill>
                  </a:tcPr>
                </a:tc>
                <a:tc>
                  <a:txBody>
                    <a:bodyPr/>
                    <a:lstStyle/>
                    <a:p>
                      <a:pPr algn="ctr">
                        <a:lnSpc>
                          <a:spcPct val="100000"/>
                        </a:lnSpc>
                        <a:spcBef>
                          <a:spcPts val="359"/>
                        </a:spcBef>
                      </a:pPr>
                      <a:r>
                        <a:rPr sz="2600" spc="-5" dirty="0">
                          <a:latin typeface="Arial"/>
                          <a:cs typeface="Arial"/>
                        </a:rPr>
                        <a:t>0.25</a:t>
                      </a:r>
                      <a:endParaRPr sz="2600">
                        <a:latin typeface="Arial"/>
                        <a:cs typeface="Arial"/>
                      </a:endParaRPr>
                    </a:p>
                  </a:txBody>
                  <a:tcPr marL="0" marR="0" marT="457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66CCFF"/>
                    </a:solidFill>
                  </a:tcPr>
                </a:tc>
                <a:tc>
                  <a:txBody>
                    <a:bodyPr/>
                    <a:lstStyle/>
                    <a:p>
                      <a:pPr marL="635" algn="ctr">
                        <a:lnSpc>
                          <a:spcPct val="100000"/>
                        </a:lnSpc>
                        <a:spcBef>
                          <a:spcPts val="359"/>
                        </a:spcBef>
                      </a:pPr>
                      <a:r>
                        <a:rPr sz="2600" dirty="0">
                          <a:latin typeface="Arial"/>
                          <a:cs typeface="Arial"/>
                        </a:rPr>
                        <a:t>0.125</a:t>
                      </a:r>
                      <a:endParaRPr sz="2600">
                        <a:latin typeface="Arial"/>
                        <a:cs typeface="Arial"/>
                      </a:endParaRPr>
                    </a:p>
                  </a:txBody>
                  <a:tcPr marL="0" marR="0" marT="457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66CCFF"/>
                    </a:solidFill>
                  </a:tcPr>
                </a:tc>
                <a:tc>
                  <a:txBody>
                    <a:bodyPr/>
                    <a:lstStyle/>
                    <a:p>
                      <a:pPr algn="ctr">
                        <a:lnSpc>
                          <a:spcPct val="100000"/>
                        </a:lnSpc>
                        <a:spcBef>
                          <a:spcPts val="359"/>
                        </a:spcBef>
                      </a:pPr>
                      <a:r>
                        <a:rPr sz="2600" dirty="0">
                          <a:latin typeface="Arial"/>
                          <a:cs typeface="Arial"/>
                        </a:rPr>
                        <a:t>0.0625</a:t>
                      </a:r>
                      <a:endParaRPr sz="2600">
                        <a:latin typeface="Arial"/>
                        <a:cs typeface="Arial"/>
                      </a:endParaRPr>
                    </a:p>
                  </a:txBody>
                  <a:tcPr marL="0" marR="0" marT="4571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66CCFF"/>
                    </a:solidFill>
                  </a:tcPr>
                </a:tc>
              </a:tr>
              <a:tr h="811530">
                <a:tc>
                  <a:txBody>
                    <a:bodyPr/>
                    <a:lstStyle/>
                    <a:p>
                      <a:pPr algn="ctr">
                        <a:lnSpc>
                          <a:spcPct val="100000"/>
                        </a:lnSpc>
                        <a:spcBef>
                          <a:spcPts val="370"/>
                        </a:spcBef>
                      </a:pPr>
                      <a:r>
                        <a:rPr sz="2600" b="1" dirty="0">
                          <a:latin typeface="Arial"/>
                          <a:cs typeface="Arial"/>
                        </a:rPr>
                        <a:t>1</a:t>
                      </a:r>
                      <a:endParaRPr sz="2600">
                        <a:latin typeface="Arial"/>
                        <a:cs typeface="Arial"/>
                      </a:endParaRPr>
                    </a:p>
                  </a:txBody>
                  <a:tcPr marL="0" marR="0" marT="469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66CCFF"/>
                    </a:solidFill>
                  </a:tcPr>
                </a:tc>
                <a:tc>
                  <a:txBody>
                    <a:bodyPr/>
                    <a:lstStyle/>
                    <a:p>
                      <a:pPr algn="ctr">
                        <a:lnSpc>
                          <a:spcPct val="100000"/>
                        </a:lnSpc>
                        <a:spcBef>
                          <a:spcPts val="370"/>
                        </a:spcBef>
                      </a:pPr>
                      <a:r>
                        <a:rPr sz="2600" b="1" dirty="0">
                          <a:latin typeface="Arial"/>
                          <a:cs typeface="Arial"/>
                        </a:rPr>
                        <a:t>1</a:t>
                      </a:r>
                      <a:endParaRPr sz="2600">
                        <a:latin typeface="Arial"/>
                        <a:cs typeface="Arial"/>
                      </a:endParaRPr>
                    </a:p>
                  </a:txBody>
                  <a:tcPr marL="0" marR="0" marT="469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66CCFF"/>
                    </a:solidFill>
                  </a:tcPr>
                </a:tc>
                <a:tc>
                  <a:txBody>
                    <a:bodyPr/>
                    <a:lstStyle/>
                    <a:p>
                      <a:pPr marL="635" algn="ctr">
                        <a:lnSpc>
                          <a:spcPct val="100000"/>
                        </a:lnSpc>
                        <a:spcBef>
                          <a:spcPts val="370"/>
                        </a:spcBef>
                      </a:pPr>
                      <a:r>
                        <a:rPr sz="2600" b="1" dirty="0">
                          <a:latin typeface="Arial"/>
                          <a:cs typeface="Arial"/>
                        </a:rPr>
                        <a:t>0</a:t>
                      </a:r>
                      <a:endParaRPr sz="2600">
                        <a:latin typeface="Arial"/>
                        <a:cs typeface="Arial"/>
                      </a:endParaRPr>
                    </a:p>
                  </a:txBody>
                  <a:tcPr marL="0" marR="0" marT="469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66CCFF"/>
                    </a:solidFill>
                  </a:tcPr>
                </a:tc>
                <a:tc>
                  <a:txBody>
                    <a:bodyPr/>
                    <a:lstStyle/>
                    <a:p>
                      <a:pPr marL="635" algn="ctr">
                        <a:lnSpc>
                          <a:spcPct val="100000"/>
                        </a:lnSpc>
                        <a:spcBef>
                          <a:spcPts val="370"/>
                        </a:spcBef>
                      </a:pPr>
                      <a:r>
                        <a:rPr sz="2600" b="1" dirty="0">
                          <a:latin typeface="Arial"/>
                          <a:cs typeface="Arial"/>
                        </a:rPr>
                        <a:t>1</a:t>
                      </a:r>
                      <a:endParaRPr sz="2600">
                        <a:latin typeface="Arial"/>
                        <a:cs typeface="Arial"/>
                      </a:endParaRPr>
                    </a:p>
                  </a:txBody>
                  <a:tcPr marL="0" marR="0" marT="4699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66CCFF"/>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GPU Architecture</a:t>
            </a:r>
            <a:br>
              <a:rPr lang="en-US" b="1" dirty="0"/>
            </a:br>
            <a:endParaRPr lang="en-US" dirty="0"/>
          </a:p>
        </p:txBody>
      </p:sp>
      <p:sp>
        <p:nvSpPr>
          <p:cNvPr id="3" name="Content Placeholder 2"/>
          <p:cNvSpPr>
            <a:spLocks noGrp="1"/>
          </p:cNvSpPr>
          <p:nvPr>
            <p:ph idx="1"/>
          </p:nvPr>
        </p:nvSpPr>
        <p:spPr/>
        <p:txBody>
          <a:bodyPr>
            <a:normAutofit fontScale="92500"/>
          </a:bodyPr>
          <a:lstStyle/>
          <a:p>
            <a:r>
              <a:rPr lang="en-US" dirty="0" smtClean="0"/>
              <a:t>As </a:t>
            </a:r>
            <a:r>
              <a:rPr lang="en-US" dirty="0"/>
              <a:t>the GPU uses thousands of lightweight cores whose instruction sets are optimized for dimensional matrix arithmetic and floating point calculations, it is extremely fast with linear algebra and similar tasks that require a high degree of parallelism.</a:t>
            </a:r>
          </a:p>
          <a:p>
            <a:r>
              <a:rPr lang="en-US" dirty="0"/>
              <a:t>As a rule of thumb, if your algorithm accepts </a:t>
            </a:r>
            <a:r>
              <a:rPr lang="en-US" dirty="0" err="1"/>
              <a:t>vectorized</a:t>
            </a:r>
            <a:r>
              <a:rPr lang="en-US" dirty="0"/>
              <a:t> data, the job is probably well-suited for </a:t>
            </a:r>
            <a:r>
              <a:rPr lang="en-US" b="1" dirty="0">
                <a:hlinkClick r:id="rId2"/>
              </a:rPr>
              <a:t>GPU computing</a:t>
            </a:r>
            <a:r>
              <a:rPr lang="en-US" dirty="0"/>
              <a:t>.</a:t>
            </a:r>
          </a:p>
          <a:p>
            <a:r>
              <a:rPr lang="en-US" dirty="0"/>
              <a:t>Architecturally, GPU’s internal memory has a wide interface with a point-to-point connection which accelerates memory throughput and increases the amount of data the GPU can work with in a given moment. It is designed to rapidly manipulate huge chunks of data all at once.</a:t>
            </a:r>
          </a:p>
          <a:p>
            <a:r>
              <a:rPr lang="en-US" dirty="0"/>
              <a:t/>
            </a:r>
            <a:br>
              <a:rPr lang="en-US" dirty="0"/>
            </a:br>
            <a:endParaRPr lang="en-US" dirty="0"/>
          </a:p>
        </p:txBody>
      </p:sp>
    </p:spTree>
    <p:extLst>
      <p:ext uri="{BB962C8B-B14F-4D97-AF65-F5344CB8AC3E}">
        <p14:creationId xmlns:p14="http://schemas.microsoft.com/office/powerpoint/2010/main" val="23556970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758190"/>
            <a:ext cx="3330575" cy="619760"/>
          </a:xfrm>
          <a:prstGeom prst="rect">
            <a:avLst/>
          </a:prstGeom>
        </p:spPr>
        <p:txBody>
          <a:bodyPr vert="horz" wrap="square" lIns="0" tIns="12700" rIns="0" bIns="0" rtlCol="0">
            <a:spAutoFit/>
          </a:bodyPr>
          <a:lstStyle/>
          <a:p>
            <a:pPr marL="12700">
              <a:lnSpc>
                <a:spcPct val="100000"/>
              </a:lnSpc>
              <a:spcBef>
                <a:spcPts val="100"/>
              </a:spcBef>
            </a:pPr>
            <a:r>
              <a:rPr spc="-5" dirty="0"/>
              <a:t>Floating</a:t>
            </a:r>
            <a:r>
              <a:rPr spc="-55" dirty="0"/>
              <a:t> </a:t>
            </a:r>
            <a:r>
              <a:rPr dirty="0"/>
              <a:t>Point</a:t>
            </a:r>
          </a:p>
        </p:txBody>
      </p:sp>
      <p:sp>
        <p:nvSpPr>
          <p:cNvPr id="3" name="object 3"/>
          <p:cNvSpPr txBox="1"/>
          <p:nvPr/>
        </p:nvSpPr>
        <p:spPr>
          <a:xfrm>
            <a:off x="534669" y="1722120"/>
            <a:ext cx="927100" cy="421640"/>
          </a:xfrm>
          <a:prstGeom prst="rect">
            <a:avLst/>
          </a:prstGeom>
        </p:spPr>
        <p:txBody>
          <a:bodyPr vert="horz" wrap="square" lIns="0" tIns="12700" rIns="0" bIns="0" rtlCol="0">
            <a:spAutoFit/>
          </a:bodyPr>
          <a:lstStyle/>
          <a:p>
            <a:pPr marL="12700">
              <a:lnSpc>
                <a:spcPct val="100000"/>
              </a:lnSpc>
              <a:spcBef>
                <a:spcPts val="100"/>
              </a:spcBef>
            </a:pPr>
            <a:r>
              <a:rPr sz="2600" b="1" spc="5" dirty="0">
                <a:latin typeface="Arial"/>
                <a:cs typeface="Arial"/>
              </a:rPr>
              <a:t>S</a:t>
            </a:r>
            <a:r>
              <a:rPr sz="2600" b="1" spc="-10" dirty="0">
                <a:latin typeface="Arial"/>
                <a:cs typeface="Arial"/>
              </a:rPr>
              <a:t>t</a:t>
            </a:r>
            <a:r>
              <a:rPr sz="2600" b="1" spc="15" dirty="0">
                <a:latin typeface="Arial"/>
                <a:cs typeface="Arial"/>
              </a:rPr>
              <a:t>e</a:t>
            </a:r>
            <a:r>
              <a:rPr sz="2600" b="1" dirty="0">
                <a:latin typeface="Arial"/>
                <a:cs typeface="Arial"/>
              </a:rPr>
              <a:t>ps</a:t>
            </a:r>
            <a:endParaRPr sz="2600">
              <a:latin typeface="Arial"/>
              <a:cs typeface="Arial"/>
            </a:endParaRPr>
          </a:p>
        </p:txBody>
      </p:sp>
      <p:sp>
        <p:nvSpPr>
          <p:cNvPr id="4" name="object 4"/>
          <p:cNvSpPr txBox="1"/>
          <p:nvPr/>
        </p:nvSpPr>
        <p:spPr>
          <a:xfrm>
            <a:off x="534669" y="2237739"/>
            <a:ext cx="198120" cy="2108835"/>
          </a:xfrm>
          <a:prstGeom prst="rect">
            <a:avLst/>
          </a:prstGeom>
        </p:spPr>
        <p:txBody>
          <a:bodyPr vert="horz" wrap="square" lIns="0" tIns="15240" rIns="0" bIns="0" rtlCol="0">
            <a:spAutoFit/>
          </a:bodyPr>
          <a:lstStyle/>
          <a:p>
            <a:pPr marL="12700">
              <a:lnSpc>
                <a:spcPct val="100000"/>
              </a:lnSpc>
              <a:spcBef>
                <a:spcPts val="120"/>
              </a:spcBef>
            </a:pPr>
            <a:r>
              <a:rPr sz="1800" spc="10" dirty="0">
                <a:solidFill>
                  <a:srgbClr val="330066"/>
                </a:solidFill>
                <a:latin typeface="Wingdings"/>
                <a:cs typeface="Wingdings"/>
              </a:rPr>
              <a:t></a:t>
            </a:r>
            <a:endParaRPr sz="1800">
              <a:latin typeface="Wingdings"/>
              <a:cs typeface="Wingdings"/>
            </a:endParaRPr>
          </a:p>
          <a:p>
            <a:pPr marL="12700">
              <a:lnSpc>
                <a:spcPct val="100000"/>
              </a:lnSpc>
              <a:spcBef>
                <a:spcPts val="1400"/>
              </a:spcBef>
            </a:pPr>
            <a:r>
              <a:rPr sz="1800" spc="10" dirty="0">
                <a:solidFill>
                  <a:srgbClr val="330066"/>
                </a:solidFill>
                <a:latin typeface="Wingdings"/>
                <a:cs typeface="Wingdings"/>
              </a:rPr>
              <a:t></a:t>
            </a:r>
            <a:endParaRPr sz="1800">
              <a:latin typeface="Wingdings"/>
              <a:cs typeface="Wingdings"/>
            </a:endParaRPr>
          </a:p>
          <a:p>
            <a:pPr marL="12700">
              <a:lnSpc>
                <a:spcPct val="100000"/>
              </a:lnSpc>
              <a:spcBef>
                <a:spcPts val="1390"/>
              </a:spcBef>
            </a:pPr>
            <a:r>
              <a:rPr sz="1800" spc="10" dirty="0">
                <a:solidFill>
                  <a:srgbClr val="330066"/>
                </a:solidFill>
                <a:latin typeface="Wingdings"/>
                <a:cs typeface="Wingdings"/>
              </a:rPr>
              <a:t></a:t>
            </a:r>
            <a:endParaRPr sz="1800">
              <a:latin typeface="Wingdings"/>
              <a:cs typeface="Wingdings"/>
            </a:endParaRPr>
          </a:p>
          <a:p>
            <a:pPr marL="12700">
              <a:lnSpc>
                <a:spcPct val="100000"/>
              </a:lnSpc>
              <a:spcBef>
                <a:spcPts val="1400"/>
              </a:spcBef>
            </a:pPr>
            <a:r>
              <a:rPr sz="1800" spc="10" dirty="0">
                <a:solidFill>
                  <a:srgbClr val="330066"/>
                </a:solidFill>
                <a:latin typeface="Wingdings"/>
                <a:cs typeface="Wingdings"/>
              </a:rPr>
              <a:t></a:t>
            </a:r>
            <a:endParaRPr sz="1800">
              <a:latin typeface="Wingdings"/>
              <a:cs typeface="Wingdings"/>
            </a:endParaRPr>
          </a:p>
          <a:p>
            <a:pPr marL="12700">
              <a:lnSpc>
                <a:spcPct val="100000"/>
              </a:lnSpc>
              <a:spcBef>
                <a:spcPts val="1390"/>
              </a:spcBef>
            </a:pPr>
            <a:r>
              <a:rPr sz="1800" spc="10" dirty="0">
                <a:solidFill>
                  <a:srgbClr val="330066"/>
                </a:solidFill>
                <a:latin typeface="Wingdings"/>
                <a:cs typeface="Wingdings"/>
              </a:rPr>
              <a:t></a:t>
            </a:r>
            <a:endParaRPr sz="1800">
              <a:latin typeface="Wingdings"/>
              <a:cs typeface="Wingdings"/>
            </a:endParaRPr>
          </a:p>
        </p:txBody>
      </p:sp>
      <p:sp>
        <p:nvSpPr>
          <p:cNvPr id="5" name="object 5"/>
          <p:cNvSpPr txBox="1"/>
          <p:nvPr/>
        </p:nvSpPr>
        <p:spPr>
          <a:xfrm>
            <a:off x="1080769" y="2119630"/>
            <a:ext cx="3335020" cy="2282190"/>
          </a:xfrm>
          <a:prstGeom prst="rect">
            <a:avLst/>
          </a:prstGeom>
        </p:spPr>
        <p:txBody>
          <a:bodyPr vert="horz" wrap="square" lIns="0" tIns="12700" rIns="0" bIns="0" rtlCol="0">
            <a:spAutoFit/>
          </a:bodyPr>
          <a:lstStyle/>
          <a:p>
            <a:pPr marL="38100" marR="30480">
              <a:lnSpc>
                <a:spcPct val="113799"/>
              </a:lnSpc>
              <a:spcBef>
                <a:spcPts val="100"/>
              </a:spcBef>
            </a:pPr>
            <a:r>
              <a:rPr sz="2600" dirty="0">
                <a:latin typeface="Arial"/>
                <a:cs typeface="Arial"/>
              </a:rPr>
              <a:t>Convert </a:t>
            </a:r>
            <a:r>
              <a:rPr sz="2600" spc="-5" dirty="0">
                <a:latin typeface="Arial"/>
                <a:cs typeface="Arial"/>
              </a:rPr>
              <a:t>the</a:t>
            </a:r>
            <a:r>
              <a:rPr sz="2600" spc="-70" dirty="0">
                <a:latin typeface="Arial"/>
                <a:cs typeface="Arial"/>
              </a:rPr>
              <a:t> </a:t>
            </a:r>
            <a:r>
              <a:rPr sz="2600" dirty="0">
                <a:latin typeface="Arial"/>
                <a:cs typeface="Arial"/>
              </a:rPr>
              <a:t>exponent.  011 =</a:t>
            </a:r>
            <a:r>
              <a:rPr sz="2600" spc="-5" dirty="0">
                <a:latin typeface="Arial"/>
                <a:cs typeface="Arial"/>
              </a:rPr>
              <a:t> </a:t>
            </a:r>
            <a:r>
              <a:rPr sz="2600" dirty="0">
                <a:latin typeface="Arial"/>
                <a:cs typeface="Arial"/>
              </a:rPr>
              <a:t>3</a:t>
            </a:r>
            <a:endParaRPr sz="2600">
              <a:latin typeface="Arial"/>
              <a:cs typeface="Arial"/>
            </a:endParaRPr>
          </a:p>
          <a:p>
            <a:pPr marL="38100">
              <a:lnSpc>
                <a:spcPct val="100000"/>
              </a:lnSpc>
              <a:spcBef>
                <a:spcPts val="439"/>
              </a:spcBef>
            </a:pPr>
            <a:r>
              <a:rPr sz="2600" dirty="0">
                <a:latin typeface="Arial"/>
                <a:cs typeface="Arial"/>
              </a:rPr>
              <a:t>Therefore 2</a:t>
            </a:r>
            <a:r>
              <a:rPr sz="2250" baseline="29629" dirty="0">
                <a:latin typeface="Arial"/>
                <a:cs typeface="Arial"/>
              </a:rPr>
              <a:t>3  </a:t>
            </a:r>
            <a:r>
              <a:rPr sz="2600" dirty="0">
                <a:latin typeface="Arial"/>
                <a:cs typeface="Arial"/>
              </a:rPr>
              <a:t>=</a:t>
            </a:r>
            <a:r>
              <a:rPr sz="2600" spc="-210" dirty="0">
                <a:latin typeface="Arial"/>
                <a:cs typeface="Arial"/>
              </a:rPr>
              <a:t> </a:t>
            </a:r>
            <a:r>
              <a:rPr sz="2600" dirty="0">
                <a:latin typeface="Arial"/>
                <a:cs typeface="Arial"/>
              </a:rPr>
              <a:t>8</a:t>
            </a:r>
            <a:endParaRPr sz="2600">
              <a:latin typeface="Arial"/>
              <a:cs typeface="Arial"/>
            </a:endParaRPr>
          </a:p>
          <a:p>
            <a:pPr marL="38100">
              <a:lnSpc>
                <a:spcPct val="100000"/>
              </a:lnSpc>
              <a:spcBef>
                <a:spcPts val="430"/>
              </a:spcBef>
            </a:pPr>
            <a:r>
              <a:rPr sz="2600" dirty="0">
                <a:latin typeface="Arial"/>
                <a:cs typeface="Arial"/>
              </a:rPr>
              <a:t>0.8125 x 8 =</a:t>
            </a:r>
            <a:r>
              <a:rPr sz="2600" spc="-80" dirty="0">
                <a:latin typeface="Arial"/>
                <a:cs typeface="Arial"/>
              </a:rPr>
              <a:t> </a:t>
            </a:r>
            <a:r>
              <a:rPr sz="2600" spc="-5" dirty="0">
                <a:latin typeface="Arial"/>
                <a:cs typeface="Arial"/>
              </a:rPr>
              <a:t>6.5</a:t>
            </a:r>
            <a:endParaRPr sz="2600">
              <a:latin typeface="Arial"/>
              <a:cs typeface="Arial"/>
            </a:endParaRPr>
          </a:p>
          <a:p>
            <a:pPr marL="38100">
              <a:lnSpc>
                <a:spcPct val="100000"/>
              </a:lnSpc>
              <a:spcBef>
                <a:spcPts val="439"/>
              </a:spcBef>
            </a:pPr>
            <a:r>
              <a:rPr sz="2600" dirty="0">
                <a:latin typeface="Arial"/>
                <a:cs typeface="Arial"/>
              </a:rPr>
              <a:t>Answer =</a:t>
            </a:r>
            <a:r>
              <a:rPr sz="2600" spc="-10" dirty="0">
                <a:latin typeface="Arial"/>
                <a:cs typeface="Arial"/>
              </a:rPr>
              <a:t> </a:t>
            </a:r>
            <a:r>
              <a:rPr sz="2600" spc="-5" dirty="0">
                <a:latin typeface="Arial"/>
                <a:cs typeface="Arial"/>
              </a:rPr>
              <a:t>6.5</a:t>
            </a:r>
            <a:endParaRPr sz="2600">
              <a:latin typeface="Arial"/>
              <a:cs typeface="Arial"/>
            </a:endParaRPr>
          </a:p>
        </p:txBody>
      </p:sp>
      <p:sp>
        <p:nvSpPr>
          <p:cNvPr id="6" name="object 6"/>
          <p:cNvSpPr/>
          <p:nvPr/>
        </p:nvSpPr>
        <p:spPr>
          <a:xfrm>
            <a:off x="4859020" y="3463290"/>
            <a:ext cx="3018790" cy="2731770"/>
          </a:xfrm>
          <a:custGeom>
            <a:avLst/>
            <a:gdLst/>
            <a:ahLst/>
            <a:cxnLst/>
            <a:rect l="l" t="t" r="r" b="b"/>
            <a:pathLst>
              <a:path w="3018790" h="2731770">
                <a:moveTo>
                  <a:pt x="977900" y="0"/>
                </a:moveTo>
                <a:lnTo>
                  <a:pt x="0" y="1247140"/>
                </a:lnTo>
                <a:lnTo>
                  <a:pt x="1082039" y="2731770"/>
                </a:lnTo>
                <a:lnTo>
                  <a:pt x="3018789" y="2085340"/>
                </a:lnTo>
                <a:lnTo>
                  <a:pt x="2730500" y="218440"/>
                </a:lnTo>
                <a:lnTo>
                  <a:pt x="977900" y="0"/>
                </a:lnTo>
                <a:close/>
              </a:path>
            </a:pathLst>
          </a:custGeom>
          <a:solidFill>
            <a:srgbClr val="E5E5E5"/>
          </a:solidFill>
        </p:spPr>
        <p:txBody>
          <a:bodyPr wrap="square" lIns="0" tIns="0" rIns="0" bIns="0" rtlCol="0"/>
          <a:lstStyle/>
          <a:p>
            <a:endParaRPr/>
          </a:p>
        </p:txBody>
      </p:sp>
      <p:sp>
        <p:nvSpPr>
          <p:cNvPr id="7" name="object 7"/>
          <p:cNvSpPr/>
          <p:nvPr/>
        </p:nvSpPr>
        <p:spPr>
          <a:xfrm>
            <a:off x="5010150" y="3411220"/>
            <a:ext cx="2894329" cy="258444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758190"/>
            <a:ext cx="3330575" cy="619760"/>
          </a:xfrm>
          <a:prstGeom prst="rect">
            <a:avLst/>
          </a:prstGeom>
        </p:spPr>
        <p:txBody>
          <a:bodyPr vert="horz" wrap="square" lIns="0" tIns="12700" rIns="0" bIns="0" rtlCol="0">
            <a:spAutoFit/>
          </a:bodyPr>
          <a:lstStyle/>
          <a:p>
            <a:pPr marL="12700">
              <a:lnSpc>
                <a:spcPct val="100000"/>
              </a:lnSpc>
              <a:spcBef>
                <a:spcPts val="100"/>
              </a:spcBef>
            </a:pPr>
            <a:r>
              <a:rPr spc="-5" dirty="0"/>
              <a:t>Floating</a:t>
            </a:r>
            <a:r>
              <a:rPr spc="-55" dirty="0"/>
              <a:t> </a:t>
            </a:r>
            <a:r>
              <a:rPr dirty="0"/>
              <a:t>Point</a:t>
            </a:r>
          </a:p>
        </p:txBody>
      </p:sp>
      <p:sp>
        <p:nvSpPr>
          <p:cNvPr id="5" name="object 5"/>
          <p:cNvSpPr txBox="1">
            <a:spLocks noGrp="1"/>
          </p:cNvSpPr>
          <p:nvPr>
            <p:ph idx="1"/>
          </p:nvPr>
        </p:nvSpPr>
        <p:spPr>
          <a:prstGeom prst="rect">
            <a:avLst/>
          </a:prstGeom>
        </p:spPr>
        <p:txBody>
          <a:bodyPr vert="horz" wrap="square" lIns="0" tIns="565150" rIns="0" bIns="0" rtlCol="0">
            <a:spAutoFit/>
          </a:bodyPr>
          <a:lstStyle/>
          <a:p>
            <a:pPr marL="596900" marR="5080">
              <a:lnSpc>
                <a:spcPct val="93000"/>
              </a:lnSpc>
              <a:spcBef>
                <a:spcPts val="350"/>
              </a:spcBef>
            </a:pPr>
            <a:r>
              <a:rPr spc="-5" dirty="0"/>
              <a:t>The Institute </a:t>
            </a:r>
            <a:r>
              <a:rPr dirty="0"/>
              <a:t>of </a:t>
            </a:r>
            <a:r>
              <a:rPr spc="-5" dirty="0"/>
              <a:t>Electrical </a:t>
            </a:r>
            <a:r>
              <a:rPr dirty="0"/>
              <a:t>and </a:t>
            </a:r>
            <a:r>
              <a:rPr spc="-5" dirty="0"/>
              <a:t>Electronics  Engineers has produced </a:t>
            </a:r>
            <a:r>
              <a:rPr dirty="0"/>
              <a:t>a </a:t>
            </a:r>
            <a:r>
              <a:rPr spc="-5" dirty="0"/>
              <a:t>standard for  representing </a:t>
            </a:r>
            <a:r>
              <a:rPr dirty="0"/>
              <a:t>binary </a:t>
            </a:r>
            <a:r>
              <a:rPr spc="-5" dirty="0"/>
              <a:t>numbers </a:t>
            </a:r>
            <a:r>
              <a:rPr dirty="0"/>
              <a:t>using </a:t>
            </a:r>
            <a:r>
              <a:rPr spc="-10" dirty="0"/>
              <a:t>the  </a:t>
            </a:r>
            <a:r>
              <a:rPr spc="-5" dirty="0"/>
              <a:t>floating point</a:t>
            </a:r>
            <a:r>
              <a:rPr spc="-10" dirty="0"/>
              <a:t> </a:t>
            </a:r>
            <a:r>
              <a:rPr spc="-5" dirty="0"/>
              <a:t>system.</a:t>
            </a:r>
          </a:p>
        </p:txBody>
      </p:sp>
      <p:sp>
        <p:nvSpPr>
          <p:cNvPr id="3" name="object 3"/>
          <p:cNvSpPr txBox="1"/>
          <p:nvPr/>
        </p:nvSpPr>
        <p:spPr>
          <a:xfrm>
            <a:off x="534669" y="1717040"/>
            <a:ext cx="5908040" cy="482600"/>
          </a:xfrm>
          <a:prstGeom prst="rect">
            <a:avLst/>
          </a:prstGeom>
        </p:spPr>
        <p:txBody>
          <a:bodyPr vert="horz" wrap="square" lIns="0" tIns="12700" rIns="0" bIns="0" rtlCol="0">
            <a:spAutoFit/>
          </a:bodyPr>
          <a:lstStyle/>
          <a:p>
            <a:pPr marL="12700">
              <a:lnSpc>
                <a:spcPct val="100000"/>
              </a:lnSpc>
              <a:spcBef>
                <a:spcPts val="100"/>
              </a:spcBef>
            </a:pPr>
            <a:r>
              <a:rPr sz="3000" b="1" dirty="0">
                <a:latin typeface="Arial"/>
                <a:cs typeface="Arial"/>
              </a:rPr>
              <a:t>More on </a:t>
            </a:r>
            <a:r>
              <a:rPr sz="3000" b="1" spc="-5" dirty="0">
                <a:latin typeface="Arial"/>
                <a:cs typeface="Arial"/>
              </a:rPr>
              <a:t>Floating </a:t>
            </a:r>
            <a:r>
              <a:rPr sz="3000" b="1" dirty="0">
                <a:latin typeface="Arial"/>
                <a:cs typeface="Arial"/>
              </a:rPr>
              <a:t>Point</a:t>
            </a:r>
            <a:r>
              <a:rPr sz="3000" b="1" spc="-90" dirty="0">
                <a:latin typeface="Arial"/>
                <a:cs typeface="Arial"/>
              </a:rPr>
              <a:t> </a:t>
            </a:r>
            <a:r>
              <a:rPr sz="3000" b="1" spc="-5" dirty="0">
                <a:latin typeface="Arial"/>
                <a:cs typeface="Arial"/>
              </a:rPr>
              <a:t>Numbers</a:t>
            </a:r>
            <a:endParaRPr sz="3000">
              <a:latin typeface="Arial"/>
              <a:cs typeface="Arial"/>
            </a:endParaRPr>
          </a:p>
        </p:txBody>
      </p:sp>
      <p:sp>
        <p:nvSpPr>
          <p:cNvPr id="4" name="object 4"/>
          <p:cNvSpPr txBox="1"/>
          <p:nvPr/>
        </p:nvSpPr>
        <p:spPr>
          <a:xfrm>
            <a:off x="534669" y="2311400"/>
            <a:ext cx="224790" cy="345440"/>
          </a:xfrm>
          <a:prstGeom prst="rect">
            <a:avLst/>
          </a:prstGeom>
        </p:spPr>
        <p:txBody>
          <a:bodyPr vert="horz" wrap="square" lIns="0" tIns="12700" rIns="0" bIns="0" rtlCol="0">
            <a:spAutoFit/>
          </a:bodyPr>
          <a:lstStyle/>
          <a:p>
            <a:pPr marL="12700">
              <a:lnSpc>
                <a:spcPct val="100000"/>
              </a:lnSpc>
              <a:spcBef>
                <a:spcPts val="100"/>
              </a:spcBef>
            </a:pPr>
            <a:r>
              <a:rPr sz="2100" dirty="0">
                <a:solidFill>
                  <a:srgbClr val="330066"/>
                </a:solidFill>
                <a:latin typeface="Wingdings"/>
                <a:cs typeface="Wingdings"/>
              </a:rPr>
              <a:t></a:t>
            </a:r>
            <a:endParaRPr sz="2100">
              <a:latin typeface="Wingdings"/>
              <a:cs typeface="Wingdings"/>
            </a:endParaRPr>
          </a:p>
        </p:txBody>
      </p:sp>
      <p:sp>
        <p:nvSpPr>
          <p:cNvPr id="6" name="object 6"/>
          <p:cNvSpPr txBox="1"/>
          <p:nvPr/>
        </p:nvSpPr>
        <p:spPr>
          <a:xfrm>
            <a:off x="1228089" y="4084320"/>
            <a:ext cx="191770" cy="725170"/>
          </a:xfrm>
          <a:prstGeom prst="rect">
            <a:avLst/>
          </a:prstGeom>
        </p:spPr>
        <p:txBody>
          <a:bodyPr vert="horz" wrap="square" lIns="0" tIns="12700" rIns="0" bIns="0" rtlCol="0">
            <a:spAutoFit/>
          </a:bodyPr>
          <a:lstStyle/>
          <a:p>
            <a:pPr marL="12700">
              <a:lnSpc>
                <a:spcPct val="100000"/>
              </a:lnSpc>
              <a:spcBef>
                <a:spcPts val="100"/>
              </a:spcBef>
            </a:pPr>
            <a:r>
              <a:rPr sz="1750" dirty="0">
                <a:solidFill>
                  <a:srgbClr val="CCCC00"/>
                </a:solidFill>
                <a:latin typeface="Wingdings"/>
                <a:cs typeface="Wingdings"/>
              </a:rPr>
              <a:t></a:t>
            </a:r>
            <a:endParaRPr sz="1750">
              <a:latin typeface="Wingdings"/>
              <a:cs typeface="Wingdings"/>
            </a:endParaRPr>
          </a:p>
          <a:p>
            <a:pPr marL="12700">
              <a:lnSpc>
                <a:spcPct val="100000"/>
              </a:lnSpc>
              <a:spcBef>
                <a:spcPts val="1310"/>
              </a:spcBef>
            </a:pPr>
            <a:r>
              <a:rPr sz="1750" dirty="0">
                <a:solidFill>
                  <a:srgbClr val="CCCC00"/>
                </a:solidFill>
                <a:latin typeface="Wingdings"/>
                <a:cs typeface="Wingdings"/>
              </a:rPr>
              <a:t></a:t>
            </a:r>
            <a:endParaRPr sz="1750">
              <a:latin typeface="Wingdings"/>
              <a:cs typeface="Wingdings"/>
            </a:endParaRPr>
          </a:p>
        </p:txBody>
      </p:sp>
      <p:sp>
        <p:nvSpPr>
          <p:cNvPr id="7" name="object 7"/>
          <p:cNvSpPr txBox="1"/>
          <p:nvPr/>
        </p:nvSpPr>
        <p:spPr>
          <a:xfrm>
            <a:off x="1666239" y="3972559"/>
            <a:ext cx="1614805" cy="889000"/>
          </a:xfrm>
          <a:prstGeom prst="rect">
            <a:avLst/>
          </a:prstGeom>
        </p:spPr>
        <p:txBody>
          <a:bodyPr vert="horz" wrap="square" lIns="0" tIns="63500" rIns="0" bIns="0" rtlCol="0">
            <a:spAutoFit/>
          </a:bodyPr>
          <a:lstStyle/>
          <a:p>
            <a:pPr marL="12700">
              <a:lnSpc>
                <a:spcPct val="100000"/>
              </a:lnSpc>
              <a:spcBef>
                <a:spcPts val="500"/>
              </a:spcBef>
            </a:pPr>
            <a:r>
              <a:rPr sz="2500" spc="-5" dirty="0">
                <a:latin typeface="Arial"/>
                <a:cs typeface="Arial"/>
              </a:rPr>
              <a:t>IEEE 32</a:t>
            </a:r>
            <a:r>
              <a:rPr sz="2500" spc="-70" dirty="0">
                <a:latin typeface="Arial"/>
                <a:cs typeface="Arial"/>
              </a:rPr>
              <a:t> </a:t>
            </a:r>
            <a:r>
              <a:rPr sz="2500" spc="-5" dirty="0">
                <a:latin typeface="Arial"/>
                <a:cs typeface="Arial"/>
              </a:rPr>
              <a:t>bit</a:t>
            </a:r>
            <a:endParaRPr sz="2500">
              <a:latin typeface="Arial"/>
              <a:cs typeface="Arial"/>
            </a:endParaRPr>
          </a:p>
          <a:p>
            <a:pPr marL="12700">
              <a:lnSpc>
                <a:spcPct val="100000"/>
              </a:lnSpc>
              <a:spcBef>
                <a:spcPts val="400"/>
              </a:spcBef>
            </a:pPr>
            <a:r>
              <a:rPr sz="2500" spc="-5" dirty="0">
                <a:latin typeface="Arial"/>
                <a:cs typeface="Arial"/>
              </a:rPr>
              <a:t>IEEE 64</a:t>
            </a:r>
            <a:r>
              <a:rPr sz="2500" spc="-70" dirty="0">
                <a:latin typeface="Arial"/>
                <a:cs typeface="Arial"/>
              </a:rPr>
              <a:t> </a:t>
            </a:r>
            <a:r>
              <a:rPr sz="2500" spc="-5" dirty="0">
                <a:latin typeface="Arial"/>
                <a:cs typeface="Arial"/>
              </a:rPr>
              <a:t>bit</a:t>
            </a:r>
            <a:endParaRPr sz="2500">
              <a:latin typeface="Arial"/>
              <a:cs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758190"/>
            <a:ext cx="2639695" cy="619760"/>
          </a:xfrm>
          <a:prstGeom prst="rect">
            <a:avLst/>
          </a:prstGeom>
        </p:spPr>
        <p:txBody>
          <a:bodyPr vert="horz" wrap="square" lIns="0" tIns="12700" rIns="0" bIns="0" rtlCol="0">
            <a:spAutoFit/>
          </a:bodyPr>
          <a:lstStyle/>
          <a:p>
            <a:pPr marL="12700">
              <a:lnSpc>
                <a:spcPct val="100000"/>
              </a:lnSpc>
              <a:spcBef>
                <a:spcPts val="100"/>
              </a:spcBef>
            </a:pPr>
            <a:r>
              <a:rPr dirty="0"/>
              <a:t>IEEE </a:t>
            </a:r>
            <a:r>
              <a:rPr spc="-5" dirty="0"/>
              <a:t>32</a:t>
            </a:r>
            <a:r>
              <a:rPr spc="-100" dirty="0"/>
              <a:t> </a:t>
            </a:r>
            <a:r>
              <a:rPr spc="-5" dirty="0"/>
              <a:t>Bit</a:t>
            </a:r>
          </a:p>
        </p:txBody>
      </p:sp>
      <p:sp>
        <p:nvSpPr>
          <p:cNvPr id="3" name="object 3"/>
          <p:cNvSpPr txBox="1"/>
          <p:nvPr/>
        </p:nvSpPr>
        <p:spPr>
          <a:xfrm>
            <a:off x="2188210" y="3277870"/>
            <a:ext cx="4899025" cy="908050"/>
          </a:xfrm>
          <a:prstGeom prst="rect">
            <a:avLst/>
          </a:prstGeom>
        </p:spPr>
        <p:txBody>
          <a:bodyPr vert="horz" wrap="square" lIns="0" tIns="12700" rIns="0" bIns="0" rtlCol="0">
            <a:spAutoFit/>
          </a:bodyPr>
          <a:lstStyle/>
          <a:p>
            <a:pPr marL="790575">
              <a:lnSpc>
                <a:spcPts val="3475"/>
              </a:lnSpc>
              <a:spcBef>
                <a:spcPts val="100"/>
              </a:spcBef>
              <a:tabLst>
                <a:tab pos="1362075" algn="l"/>
              </a:tabLst>
            </a:pPr>
            <a:r>
              <a:rPr sz="3000" dirty="0">
                <a:latin typeface="Arial"/>
                <a:cs typeface="Arial"/>
              </a:rPr>
              <a:t>1	</a:t>
            </a:r>
            <a:r>
              <a:rPr sz="3000" spc="-5" dirty="0">
                <a:latin typeface="Arial"/>
                <a:cs typeface="Arial"/>
              </a:rPr>
              <a:t>11001010</a:t>
            </a:r>
            <a:endParaRPr sz="3000">
              <a:latin typeface="Arial"/>
              <a:cs typeface="Arial"/>
            </a:endParaRPr>
          </a:p>
          <a:p>
            <a:pPr marL="12700">
              <a:lnSpc>
                <a:spcPts val="3475"/>
              </a:lnSpc>
            </a:pPr>
            <a:r>
              <a:rPr sz="3000" spc="-5" dirty="0">
                <a:latin typeface="Arial"/>
                <a:cs typeface="Arial"/>
              </a:rPr>
              <a:t>00000000000000000011001</a:t>
            </a:r>
            <a:endParaRPr sz="3000">
              <a:latin typeface="Arial"/>
              <a:cs typeface="Arial"/>
            </a:endParaRPr>
          </a:p>
        </p:txBody>
      </p:sp>
      <p:sp>
        <p:nvSpPr>
          <p:cNvPr id="4" name="object 4"/>
          <p:cNvSpPr/>
          <p:nvPr/>
        </p:nvSpPr>
        <p:spPr>
          <a:xfrm>
            <a:off x="610869" y="2491739"/>
            <a:ext cx="7490459" cy="791210"/>
          </a:xfrm>
          <a:custGeom>
            <a:avLst/>
            <a:gdLst/>
            <a:ahLst/>
            <a:cxnLst/>
            <a:rect l="l" t="t" r="r" b="b"/>
            <a:pathLst>
              <a:path w="7490459" h="791210">
                <a:moveTo>
                  <a:pt x="0" y="791210"/>
                </a:moveTo>
                <a:lnTo>
                  <a:pt x="12461" y="721656"/>
                </a:lnTo>
                <a:lnTo>
                  <a:pt x="47803" y="654119"/>
                </a:lnTo>
                <a:lnTo>
                  <a:pt x="73096" y="621703"/>
                </a:lnTo>
                <a:lnTo>
                  <a:pt x="102960" y="590509"/>
                </a:lnTo>
                <a:lnTo>
                  <a:pt x="137012" y="560773"/>
                </a:lnTo>
                <a:lnTo>
                  <a:pt x="174868" y="532736"/>
                </a:lnTo>
                <a:lnTo>
                  <a:pt x="216146" y="506637"/>
                </a:lnTo>
                <a:lnTo>
                  <a:pt x="260462" y="482713"/>
                </a:lnTo>
                <a:lnTo>
                  <a:pt x="307433" y="461204"/>
                </a:lnTo>
                <a:lnTo>
                  <a:pt x="356677" y="442349"/>
                </a:lnTo>
                <a:lnTo>
                  <a:pt x="407810" y="426387"/>
                </a:lnTo>
                <a:lnTo>
                  <a:pt x="460448" y="413555"/>
                </a:lnTo>
                <a:lnTo>
                  <a:pt x="514210" y="404095"/>
                </a:lnTo>
                <a:lnTo>
                  <a:pt x="568711" y="398243"/>
                </a:lnTo>
                <a:lnTo>
                  <a:pt x="623570" y="396239"/>
                </a:lnTo>
                <a:lnTo>
                  <a:pt x="3120390" y="396239"/>
                </a:lnTo>
                <a:lnTo>
                  <a:pt x="3175459" y="394223"/>
                </a:lnTo>
                <a:lnTo>
                  <a:pt x="3230147" y="388336"/>
                </a:lnTo>
                <a:lnTo>
                  <a:pt x="3284071" y="378819"/>
                </a:lnTo>
                <a:lnTo>
                  <a:pt x="3336851" y="365915"/>
                </a:lnTo>
                <a:lnTo>
                  <a:pt x="3388105" y="349865"/>
                </a:lnTo>
                <a:lnTo>
                  <a:pt x="3437452" y="330912"/>
                </a:lnTo>
                <a:lnTo>
                  <a:pt x="3484509" y="309297"/>
                </a:lnTo>
                <a:lnTo>
                  <a:pt x="3528895" y="285263"/>
                </a:lnTo>
                <a:lnTo>
                  <a:pt x="3570229" y="259052"/>
                </a:lnTo>
                <a:lnTo>
                  <a:pt x="3608128" y="230904"/>
                </a:lnTo>
                <a:lnTo>
                  <a:pt x="3642213" y="201063"/>
                </a:lnTo>
                <a:lnTo>
                  <a:pt x="3672100" y="169771"/>
                </a:lnTo>
                <a:lnTo>
                  <a:pt x="3697409" y="137268"/>
                </a:lnTo>
                <a:lnTo>
                  <a:pt x="3717758" y="103798"/>
                </a:lnTo>
                <a:lnTo>
                  <a:pt x="3742050" y="34922"/>
                </a:lnTo>
                <a:lnTo>
                  <a:pt x="3745229" y="0"/>
                </a:lnTo>
                <a:lnTo>
                  <a:pt x="3748396" y="34922"/>
                </a:lnTo>
                <a:lnTo>
                  <a:pt x="3772596" y="103798"/>
                </a:lnTo>
                <a:lnTo>
                  <a:pt x="3792872" y="137268"/>
                </a:lnTo>
                <a:lnTo>
                  <a:pt x="3818094" y="169771"/>
                </a:lnTo>
                <a:lnTo>
                  <a:pt x="3847883" y="201063"/>
                </a:lnTo>
                <a:lnTo>
                  <a:pt x="3881862" y="230904"/>
                </a:lnTo>
                <a:lnTo>
                  <a:pt x="3919651" y="259052"/>
                </a:lnTo>
                <a:lnTo>
                  <a:pt x="3960873" y="285263"/>
                </a:lnTo>
                <a:lnTo>
                  <a:pt x="4005149" y="309297"/>
                </a:lnTo>
                <a:lnTo>
                  <a:pt x="4052100" y="330912"/>
                </a:lnTo>
                <a:lnTo>
                  <a:pt x="4101349" y="349865"/>
                </a:lnTo>
                <a:lnTo>
                  <a:pt x="4152515" y="365915"/>
                </a:lnTo>
                <a:lnTo>
                  <a:pt x="4205222" y="378819"/>
                </a:lnTo>
                <a:lnTo>
                  <a:pt x="4259091" y="388336"/>
                </a:lnTo>
                <a:lnTo>
                  <a:pt x="4313743" y="394223"/>
                </a:lnTo>
                <a:lnTo>
                  <a:pt x="4368800" y="396239"/>
                </a:lnTo>
                <a:lnTo>
                  <a:pt x="6865620" y="396239"/>
                </a:lnTo>
                <a:lnTo>
                  <a:pt x="6920689" y="398243"/>
                </a:lnTo>
                <a:lnTo>
                  <a:pt x="6975377" y="404095"/>
                </a:lnTo>
                <a:lnTo>
                  <a:pt x="7029301" y="413555"/>
                </a:lnTo>
                <a:lnTo>
                  <a:pt x="7082081" y="426387"/>
                </a:lnTo>
                <a:lnTo>
                  <a:pt x="7133335" y="442349"/>
                </a:lnTo>
                <a:lnTo>
                  <a:pt x="7182682" y="461204"/>
                </a:lnTo>
                <a:lnTo>
                  <a:pt x="7229739" y="482713"/>
                </a:lnTo>
                <a:lnTo>
                  <a:pt x="7274125" y="506637"/>
                </a:lnTo>
                <a:lnTo>
                  <a:pt x="7315459" y="532736"/>
                </a:lnTo>
                <a:lnTo>
                  <a:pt x="7353358" y="560773"/>
                </a:lnTo>
                <a:lnTo>
                  <a:pt x="7387443" y="590509"/>
                </a:lnTo>
                <a:lnTo>
                  <a:pt x="7417330" y="621703"/>
                </a:lnTo>
                <a:lnTo>
                  <a:pt x="7442639" y="654119"/>
                </a:lnTo>
                <a:lnTo>
                  <a:pt x="7462988" y="687516"/>
                </a:lnTo>
                <a:lnTo>
                  <a:pt x="7487280" y="756300"/>
                </a:lnTo>
                <a:lnTo>
                  <a:pt x="7490459" y="791210"/>
                </a:lnTo>
              </a:path>
            </a:pathLst>
          </a:custGeom>
          <a:ln w="28393">
            <a:solidFill>
              <a:srgbClr val="000000"/>
            </a:solidFill>
          </a:ln>
        </p:spPr>
        <p:txBody>
          <a:bodyPr wrap="square" lIns="0" tIns="0" rIns="0" bIns="0" rtlCol="0"/>
          <a:lstStyle/>
          <a:p>
            <a:endParaRPr/>
          </a:p>
        </p:txBody>
      </p:sp>
      <p:sp>
        <p:nvSpPr>
          <p:cNvPr id="5" name="object 5"/>
          <p:cNvSpPr txBox="1"/>
          <p:nvPr/>
        </p:nvSpPr>
        <p:spPr>
          <a:xfrm>
            <a:off x="3968750" y="1949450"/>
            <a:ext cx="774065"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Arial"/>
                <a:cs typeface="Arial"/>
              </a:rPr>
              <a:t>32</a:t>
            </a:r>
            <a:r>
              <a:rPr sz="1800" b="1" spc="-70" dirty="0">
                <a:latin typeface="Arial"/>
                <a:cs typeface="Arial"/>
              </a:rPr>
              <a:t> </a:t>
            </a:r>
            <a:r>
              <a:rPr sz="1800" b="1" spc="-5" dirty="0">
                <a:latin typeface="Arial"/>
                <a:cs typeface="Arial"/>
              </a:rPr>
              <a:t>Bits</a:t>
            </a:r>
            <a:endParaRPr sz="1800">
              <a:latin typeface="Arial"/>
              <a:cs typeface="Arial"/>
            </a:endParaRPr>
          </a:p>
        </p:txBody>
      </p:sp>
      <p:sp>
        <p:nvSpPr>
          <p:cNvPr id="6" name="object 6"/>
          <p:cNvSpPr txBox="1"/>
          <p:nvPr/>
        </p:nvSpPr>
        <p:spPr>
          <a:xfrm>
            <a:off x="311150" y="4610100"/>
            <a:ext cx="890905" cy="858519"/>
          </a:xfrm>
          <a:prstGeom prst="rect">
            <a:avLst/>
          </a:prstGeom>
        </p:spPr>
        <p:txBody>
          <a:bodyPr vert="horz" wrap="square" lIns="0" tIns="12065" rIns="0" bIns="0" rtlCol="0">
            <a:spAutoFit/>
          </a:bodyPr>
          <a:lstStyle/>
          <a:p>
            <a:pPr marL="133350" marR="5080" indent="-120650">
              <a:lnSpc>
                <a:spcPct val="151900"/>
              </a:lnSpc>
              <a:spcBef>
                <a:spcPts val="95"/>
              </a:spcBef>
            </a:pPr>
            <a:r>
              <a:rPr sz="1800" b="1" spc="-5" dirty="0">
                <a:latin typeface="Arial"/>
                <a:cs typeface="Arial"/>
              </a:rPr>
              <a:t>Sign</a:t>
            </a:r>
            <a:r>
              <a:rPr sz="1800" b="1" spc="-70" dirty="0">
                <a:latin typeface="Arial"/>
                <a:cs typeface="Arial"/>
              </a:rPr>
              <a:t> </a:t>
            </a:r>
            <a:r>
              <a:rPr sz="1800" b="1" spc="-5" dirty="0">
                <a:latin typeface="Arial"/>
                <a:cs typeface="Arial"/>
              </a:rPr>
              <a:t>Bit  </a:t>
            </a:r>
            <a:r>
              <a:rPr sz="1800" b="1" dirty="0">
                <a:latin typeface="Arial"/>
                <a:cs typeface="Arial"/>
              </a:rPr>
              <a:t>(1</a:t>
            </a:r>
            <a:r>
              <a:rPr sz="1800" b="1" spc="-35" dirty="0">
                <a:latin typeface="Arial"/>
                <a:cs typeface="Arial"/>
              </a:rPr>
              <a:t> </a:t>
            </a:r>
            <a:r>
              <a:rPr sz="1800" b="1" dirty="0">
                <a:latin typeface="Arial"/>
                <a:cs typeface="Arial"/>
              </a:rPr>
              <a:t>bit)</a:t>
            </a:r>
            <a:endParaRPr sz="1800">
              <a:latin typeface="Arial"/>
              <a:cs typeface="Arial"/>
            </a:endParaRPr>
          </a:p>
        </p:txBody>
      </p:sp>
      <p:sp>
        <p:nvSpPr>
          <p:cNvPr id="7" name="object 7"/>
          <p:cNvSpPr txBox="1"/>
          <p:nvPr/>
        </p:nvSpPr>
        <p:spPr>
          <a:xfrm>
            <a:off x="1734820" y="4615180"/>
            <a:ext cx="1067435" cy="858519"/>
          </a:xfrm>
          <a:prstGeom prst="rect">
            <a:avLst/>
          </a:prstGeom>
        </p:spPr>
        <p:txBody>
          <a:bodyPr vert="horz" wrap="square" lIns="0" tIns="12065" rIns="0" bIns="0" rtlCol="0">
            <a:spAutoFit/>
          </a:bodyPr>
          <a:lstStyle/>
          <a:p>
            <a:pPr marL="158750" marR="5080" indent="-146050">
              <a:lnSpc>
                <a:spcPct val="151900"/>
              </a:lnSpc>
              <a:spcBef>
                <a:spcPts val="95"/>
              </a:spcBef>
            </a:pPr>
            <a:r>
              <a:rPr sz="1800" b="1" dirty="0">
                <a:latin typeface="Arial"/>
                <a:cs typeface="Arial"/>
              </a:rPr>
              <a:t>E</a:t>
            </a:r>
            <a:r>
              <a:rPr sz="1800" b="1" spc="-15" dirty="0">
                <a:latin typeface="Arial"/>
                <a:cs typeface="Arial"/>
              </a:rPr>
              <a:t>x</a:t>
            </a:r>
            <a:r>
              <a:rPr sz="1800" b="1" spc="10" dirty="0">
                <a:latin typeface="Arial"/>
                <a:cs typeface="Arial"/>
              </a:rPr>
              <a:t>p</a:t>
            </a:r>
            <a:r>
              <a:rPr sz="1800" b="1" dirty="0">
                <a:latin typeface="Arial"/>
                <a:cs typeface="Arial"/>
              </a:rPr>
              <a:t>on</a:t>
            </a:r>
            <a:r>
              <a:rPr sz="1800" b="1" spc="-5" dirty="0">
                <a:latin typeface="Arial"/>
                <a:cs typeface="Arial"/>
              </a:rPr>
              <a:t>e</a:t>
            </a:r>
            <a:r>
              <a:rPr sz="1800" b="1" dirty="0">
                <a:latin typeface="Arial"/>
                <a:cs typeface="Arial"/>
              </a:rPr>
              <a:t>nt  (8</a:t>
            </a:r>
            <a:r>
              <a:rPr sz="1800" b="1" spc="-35" dirty="0">
                <a:latin typeface="Arial"/>
                <a:cs typeface="Arial"/>
              </a:rPr>
              <a:t> </a:t>
            </a:r>
            <a:r>
              <a:rPr sz="1800" b="1" spc="-5" dirty="0">
                <a:latin typeface="Arial"/>
                <a:cs typeface="Arial"/>
              </a:rPr>
              <a:t>bits)</a:t>
            </a:r>
            <a:endParaRPr sz="1800">
              <a:latin typeface="Arial"/>
              <a:cs typeface="Arial"/>
            </a:endParaRPr>
          </a:p>
        </p:txBody>
      </p:sp>
      <p:sp>
        <p:nvSpPr>
          <p:cNvPr id="8" name="object 8"/>
          <p:cNvSpPr txBox="1"/>
          <p:nvPr/>
        </p:nvSpPr>
        <p:spPr>
          <a:xfrm>
            <a:off x="5513070" y="4615180"/>
            <a:ext cx="1002665" cy="858519"/>
          </a:xfrm>
          <a:prstGeom prst="rect">
            <a:avLst/>
          </a:prstGeom>
        </p:spPr>
        <p:txBody>
          <a:bodyPr vert="horz" wrap="square" lIns="0" tIns="12065" rIns="0" bIns="0" rtlCol="0">
            <a:spAutoFit/>
          </a:bodyPr>
          <a:lstStyle/>
          <a:p>
            <a:pPr marL="61594" marR="5080" indent="-49530">
              <a:lnSpc>
                <a:spcPct val="151900"/>
              </a:lnSpc>
              <a:spcBef>
                <a:spcPts val="95"/>
              </a:spcBef>
            </a:pPr>
            <a:r>
              <a:rPr sz="1800" b="1" dirty="0">
                <a:latin typeface="Arial"/>
                <a:cs typeface="Arial"/>
              </a:rPr>
              <a:t>M</a:t>
            </a:r>
            <a:r>
              <a:rPr sz="1800" b="1" spc="-15" dirty="0">
                <a:latin typeface="Arial"/>
                <a:cs typeface="Arial"/>
              </a:rPr>
              <a:t>a</a:t>
            </a:r>
            <a:r>
              <a:rPr sz="1800" b="1" spc="10" dirty="0">
                <a:latin typeface="Arial"/>
                <a:cs typeface="Arial"/>
              </a:rPr>
              <a:t>n</a:t>
            </a:r>
            <a:r>
              <a:rPr sz="1800" b="1" dirty="0">
                <a:latin typeface="Arial"/>
                <a:cs typeface="Arial"/>
              </a:rPr>
              <a:t>ti</a:t>
            </a:r>
            <a:r>
              <a:rPr sz="1800" b="1" spc="-5" dirty="0">
                <a:latin typeface="Arial"/>
                <a:cs typeface="Arial"/>
              </a:rPr>
              <a:t>s</a:t>
            </a:r>
            <a:r>
              <a:rPr sz="1800" b="1" spc="-15" dirty="0">
                <a:latin typeface="Arial"/>
                <a:cs typeface="Arial"/>
              </a:rPr>
              <a:t>s</a:t>
            </a:r>
            <a:r>
              <a:rPr sz="1800" b="1" dirty="0">
                <a:latin typeface="Arial"/>
                <a:cs typeface="Arial"/>
              </a:rPr>
              <a:t>a  (23</a:t>
            </a:r>
            <a:r>
              <a:rPr sz="1800" b="1" spc="-55" dirty="0">
                <a:latin typeface="Arial"/>
                <a:cs typeface="Arial"/>
              </a:rPr>
              <a:t> </a:t>
            </a:r>
            <a:r>
              <a:rPr sz="1800" b="1" spc="-5" dirty="0">
                <a:latin typeface="Arial"/>
                <a:cs typeface="Arial"/>
              </a:rPr>
              <a:t>bits)</a:t>
            </a:r>
            <a:endParaRPr sz="1800">
              <a:latin typeface="Arial"/>
              <a:cs typeface="Arial"/>
            </a:endParaRPr>
          </a:p>
        </p:txBody>
      </p:sp>
      <p:sp>
        <p:nvSpPr>
          <p:cNvPr id="9" name="object 9"/>
          <p:cNvSpPr/>
          <p:nvPr/>
        </p:nvSpPr>
        <p:spPr>
          <a:xfrm>
            <a:off x="574040" y="4005579"/>
            <a:ext cx="74930" cy="74930"/>
          </a:xfrm>
          <a:custGeom>
            <a:avLst/>
            <a:gdLst/>
            <a:ahLst/>
            <a:cxnLst/>
            <a:rect l="l" t="t" r="r" b="b"/>
            <a:pathLst>
              <a:path w="74929" h="74929">
                <a:moveTo>
                  <a:pt x="36829" y="0"/>
                </a:moveTo>
                <a:lnTo>
                  <a:pt x="0" y="74930"/>
                </a:lnTo>
                <a:lnTo>
                  <a:pt x="74929" y="74930"/>
                </a:lnTo>
                <a:lnTo>
                  <a:pt x="36829" y="0"/>
                </a:lnTo>
                <a:close/>
              </a:path>
            </a:pathLst>
          </a:custGeom>
          <a:solidFill>
            <a:srgbClr val="000000"/>
          </a:solidFill>
        </p:spPr>
        <p:txBody>
          <a:bodyPr wrap="square" lIns="0" tIns="0" rIns="0" bIns="0" rtlCol="0"/>
          <a:lstStyle/>
          <a:p>
            <a:endParaRPr/>
          </a:p>
        </p:txBody>
      </p:sp>
      <p:sp>
        <p:nvSpPr>
          <p:cNvPr id="10" name="object 10"/>
          <p:cNvSpPr/>
          <p:nvPr/>
        </p:nvSpPr>
        <p:spPr>
          <a:xfrm>
            <a:off x="611505" y="4065270"/>
            <a:ext cx="0" cy="659130"/>
          </a:xfrm>
          <a:custGeom>
            <a:avLst/>
            <a:gdLst/>
            <a:ahLst/>
            <a:cxnLst/>
            <a:rect l="l" t="t" r="r" b="b"/>
            <a:pathLst>
              <a:path h="659129">
                <a:moveTo>
                  <a:pt x="0" y="0"/>
                </a:moveTo>
                <a:lnTo>
                  <a:pt x="0" y="659129"/>
                </a:lnTo>
              </a:path>
            </a:pathLst>
          </a:custGeom>
          <a:ln w="8890">
            <a:solidFill>
              <a:srgbClr val="000000"/>
            </a:solidFill>
          </a:ln>
        </p:spPr>
        <p:txBody>
          <a:bodyPr wrap="square" lIns="0" tIns="0" rIns="0" bIns="0" rtlCol="0"/>
          <a:lstStyle/>
          <a:p>
            <a:endParaRPr/>
          </a:p>
        </p:txBody>
      </p:sp>
      <p:sp>
        <p:nvSpPr>
          <p:cNvPr id="11" name="object 11"/>
          <p:cNvSpPr/>
          <p:nvPr/>
        </p:nvSpPr>
        <p:spPr>
          <a:xfrm>
            <a:off x="2157729" y="3933190"/>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p>
        </p:txBody>
      </p:sp>
      <p:sp>
        <p:nvSpPr>
          <p:cNvPr id="12" name="object 12"/>
          <p:cNvSpPr/>
          <p:nvPr/>
        </p:nvSpPr>
        <p:spPr>
          <a:xfrm>
            <a:off x="2195829" y="3994150"/>
            <a:ext cx="0" cy="730250"/>
          </a:xfrm>
          <a:custGeom>
            <a:avLst/>
            <a:gdLst/>
            <a:ahLst/>
            <a:cxnLst/>
            <a:rect l="l" t="t" r="r" b="b"/>
            <a:pathLst>
              <a:path h="730250">
                <a:moveTo>
                  <a:pt x="0" y="0"/>
                </a:moveTo>
                <a:lnTo>
                  <a:pt x="0" y="730250"/>
                </a:lnTo>
              </a:path>
            </a:pathLst>
          </a:custGeom>
          <a:ln w="10160">
            <a:solidFill>
              <a:srgbClr val="000000"/>
            </a:solidFill>
          </a:ln>
        </p:spPr>
        <p:txBody>
          <a:bodyPr wrap="square" lIns="0" tIns="0" rIns="0" bIns="0" rtlCol="0"/>
          <a:lstStyle/>
          <a:p>
            <a:endParaRPr/>
          </a:p>
        </p:txBody>
      </p:sp>
      <p:sp>
        <p:nvSpPr>
          <p:cNvPr id="13" name="object 13"/>
          <p:cNvSpPr/>
          <p:nvPr/>
        </p:nvSpPr>
        <p:spPr>
          <a:xfrm>
            <a:off x="5974079" y="3860800"/>
            <a:ext cx="76200" cy="74930"/>
          </a:xfrm>
          <a:custGeom>
            <a:avLst/>
            <a:gdLst/>
            <a:ahLst/>
            <a:cxnLst/>
            <a:rect l="l" t="t" r="r" b="b"/>
            <a:pathLst>
              <a:path w="76200" h="74929">
                <a:moveTo>
                  <a:pt x="38100" y="0"/>
                </a:moveTo>
                <a:lnTo>
                  <a:pt x="0" y="74930"/>
                </a:lnTo>
                <a:lnTo>
                  <a:pt x="76200" y="74930"/>
                </a:lnTo>
                <a:lnTo>
                  <a:pt x="38100" y="0"/>
                </a:lnTo>
                <a:close/>
              </a:path>
            </a:pathLst>
          </a:custGeom>
          <a:solidFill>
            <a:srgbClr val="000000"/>
          </a:solidFill>
        </p:spPr>
        <p:txBody>
          <a:bodyPr wrap="square" lIns="0" tIns="0" rIns="0" bIns="0" rtlCol="0"/>
          <a:lstStyle/>
          <a:p>
            <a:endParaRPr/>
          </a:p>
        </p:txBody>
      </p:sp>
      <p:sp>
        <p:nvSpPr>
          <p:cNvPr id="14" name="object 14"/>
          <p:cNvSpPr/>
          <p:nvPr/>
        </p:nvSpPr>
        <p:spPr>
          <a:xfrm>
            <a:off x="6012179" y="3920490"/>
            <a:ext cx="0" cy="803910"/>
          </a:xfrm>
          <a:custGeom>
            <a:avLst/>
            <a:gdLst/>
            <a:ahLst/>
            <a:cxnLst/>
            <a:rect l="l" t="t" r="r" b="b"/>
            <a:pathLst>
              <a:path h="803910">
                <a:moveTo>
                  <a:pt x="0" y="0"/>
                </a:moveTo>
                <a:lnTo>
                  <a:pt x="0" y="803910"/>
                </a:lnTo>
              </a:path>
            </a:pathLst>
          </a:custGeom>
          <a:ln w="10160">
            <a:solidFill>
              <a:srgbClr val="000000"/>
            </a:solidFill>
          </a:ln>
        </p:spPr>
        <p:txBody>
          <a:bodyPr wrap="square" lIns="0" tIns="0" rIns="0" bIns="0" rtlCol="0"/>
          <a:lstStyle/>
          <a:p>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758190"/>
            <a:ext cx="2639695" cy="619760"/>
          </a:xfrm>
          <a:prstGeom prst="rect">
            <a:avLst/>
          </a:prstGeom>
        </p:spPr>
        <p:txBody>
          <a:bodyPr vert="horz" wrap="square" lIns="0" tIns="12700" rIns="0" bIns="0" rtlCol="0">
            <a:spAutoFit/>
          </a:bodyPr>
          <a:lstStyle/>
          <a:p>
            <a:pPr marL="12700">
              <a:lnSpc>
                <a:spcPct val="100000"/>
              </a:lnSpc>
              <a:spcBef>
                <a:spcPts val="100"/>
              </a:spcBef>
            </a:pPr>
            <a:r>
              <a:rPr dirty="0"/>
              <a:t>IEEE </a:t>
            </a:r>
            <a:r>
              <a:rPr spc="-5" dirty="0"/>
              <a:t>32</a:t>
            </a:r>
            <a:r>
              <a:rPr spc="-100" dirty="0"/>
              <a:t> </a:t>
            </a:r>
            <a:r>
              <a:rPr spc="-5" dirty="0"/>
              <a:t>Bit</a:t>
            </a:r>
          </a:p>
        </p:txBody>
      </p:sp>
      <p:sp>
        <p:nvSpPr>
          <p:cNvPr id="3" name="object 3"/>
          <p:cNvSpPr txBox="1"/>
          <p:nvPr/>
        </p:nvSpPr>
        <p:spPr>
          <a:xfrm>
            <a:off x="509269" y="1717040"/>
            <a:ext cx="7650480" cy="3934460"/>
          </a:xfrm>
          <a:prstGeom prst="rect">
            <a:avLst/>
          </a:prstGeom>
        </p:spPr>
        <p:txBody>
          <a:bodyPr vert="horz" wrap="square" lIns="0" tIns="53340" rIns="0" bIns="0" rtlCol="0">
            <a:spAutoFit/>
          </a:bodyPr>
          <a:lstStyle/>
          <a:p>
            <a:pPr marL="38100" marR="30480">
              <a:lnSpc>
                <a:spcPts val="3350"/>
              </a:lnSpc>
              <a:spcBef>
                <a:spcPts val="420"/>
              </a:spcBef>
            </a:pPr>
            <a:r>
              <a:rPr sz="3000" b="1" u="heavy" spc="-5" dirty="0">
                <a:uFill>
                  <a:solidFill>
                    <a:srgbClr val="000000"/>
                  </a:solidFill>
                </a:uFill>
                <a:latin typeface="Arial"/>
                <a:cs typeface="Arial"/>
              </a:rPr>
              <a:t>Example</a:t>
            </a:r>
            <a:r>
              <a:rPr sz="3000" b="1" spc="-5" dirty="0">
                <a:latin typeface="Arial"/>
                <a:cs typeface="Arial"/>
              </a:rPr>
              <a:t> </a:t>
            </a:r>
            <a:r>
              <a:rPr sz="3000" b="1" dirty="0">
                <a:latin typeface="Arial"/>
                <a:cs typeface="Arial"/>
              </a:rPr>
              <a:t>– </a:t>
            </a:r>
            <a:r>
              <a:rPr sz="3000" b="1" spc="-5" dirty="0">
                <a:latin typeface="Arial"/>
                <a:cs typeface="Arial"/>
              </a:rPr>
              <a:t>Convert 24.25 </a:t>
            </a:r>
            <a:r>
              <a:rPr sz="3000" b="1" dirty="0">
                <a:latin typeface="Arial"/>
                <a:cs typeface="Arial"/>
              </a:rPr>
              <a:t>to an </a:t>
            </a:r>
            <a:r>
              <a:rPr sz="3000" b="1" spc="-5" dirty="0">
                <a:latin typeface="Arial"/>
                <a:cs typeface="Arial"/>
              </a:rPr>
              <a:t>IEEE 32 bit  number.</a:t>
            </a:r>
            <a:endParaRPr sz="3000">
              <a:latin typeface="Arial"/>
              <a:cs typeface="Arial"/>
            </a:endParaRPr>
          </a:p>
          <a:p>
            <a:pPr marL="342900" indent="-304800">
              <a:lnSpc>
                <a:spcPct val="100000"/>
              </a:lnSpc>
              <a:spcBef>
                <a:spcPts val="430"/>
              </a:spcBef>
              <a:buClr>
                <a:srgbClr val="330066"/>
              </a:buClr>
              <a:buSzPct val="70000"/>
              <a:buFont typeface="Wingdings"/>
              <a:buChar char=""/>
              <a:tabLst>
                <a:tab pos="342900" algn="l"/>
                <a:tab pos="3365500" algn="l"/>
              </a:tabLst>
            </a:pPr>
            <a:r>
              <a:rPr sz="3000" spc="-5" dirty="0">
                <a:latin typeface="Arial"/>
                <a:cs typeface="Arial"/>
              </a:rPr>
              <a:t>Convert 24.25 to	</a:t>
            </a:r>
            <a:r>
              <a:rPr sz="3000" dirty="0">
                <a:latin typeface="Arial"/>
                <a:cs typeface="Arial"/>
              </a:rPr>
              <a:t>binary.</a:t>
            </a:r>
            <a:endParaRPr sz="3000">
              <a:latin typeface="Arial"/>
              <a:cs typeface="Arial"/>
            </a:endParaRPr>
          </a:p>
          <a:p>
            <a:pPr marL="342900" indent="-304800">
              <a:lnSpc>
                <a:spcPct val="100000"/>
              </a:lnSpc>
              <a:spcBef>
                <a:spcPts val="489"/>
              </a:spcBef>
              <a:buClr>
                <a:srgbClr val="330066"/>
              </a:buClr>
              <a:buSzPct val="70000"/>
              <a:buFont typeface="Wingdings"/>
              <a:buChar char=""/>
              <a:tabLst>
                <a:tab pos="342900" algn="l"/>
              </a:tabLst>
            </a:pPr>
            <a:r>
              <a:rPr sz="3000" spc="-5" dirty="0">
                <a:latin typeface="Arial"/>
                <a:cs typeface="Arial"/>
              </a:rPr>
              <a:t>24.25 </a:t>
            </a:r>
            <a:r>
              <a:rPr sz="3000" dirty="0">
                <a:latin typeface="Arial"/>
                <a:cs typeface="Arial"/>
              </a:rPr>
              <a:t>=</a:t>
            </a:r>
            <a:r>
              <a:rPr sz="3000" spc="-25" dirty="0">
                <a:latin typeface="Arial"/>
                <a:cs typeface="Arial"/>
              </a:rPr>
              <a:t> </a:t>
            </a:r>
            <a:r>
              <a:rPr sz="3000" spc="-5" dirty="0">
                <a:latin typeface="Arial"/>
                <a:cs typeface="Arial"/>
              </a:rPr>
              <a:t>11000.01</a:t>
            </a:r>
            <a:endParaRPr sz="3000">
              <a:latin typeface="Arial"/>
              <a:cs typeface="Arial"/>
            </a:endParaRPr>
          </a:p>
          <a:p>
            <a:pPr marL="342900" indent="-304800">
              <a:lnSpc>
                <a:spcPct val="100000"/>
              </a:lnSpc>
              <a:spcBef>
                <a:spcPts val="500"/>
              </a:spcBef>
              <a:buClr>
                <a:srgbClr val="330066"/>
              </a:buClr>
              <a:buSzPct val="70000"/>
              <a:buFont typeface="Wingdings"/>
              <a:buChar char=""/>
              <a:tabLst>
                <a:tab pos="342900" algn="l"/>
              </a:tabLst>
            </a:pPr>
            <a:r>
              <a:rPr sz="3000" spc="-5" dirty="0">
                <a:latin typeface="Arial"/>
                <a:cs typeface="Arial"/>
              </a:rPr>
              <a:t>Normalise</a:t>
            </a:r>
            <a:endParaRPr sz="3000">
              <a:latin typeface="Arial"/>
              <a:cs typeface="Arial"/>
            </a:endParaRPr>
          </a:p>
          <a:p>
            <a:pPr marL="342900" indent="-304800">
              <a:lnSpc>
                <a:spcPct val="100000"/>
              </a:lnSpc>
              <a:spcBef>
                <a:spcPts val="489"/>
              </a:spcBef>
              <a:buClr>
                <a:srgbClr val="330066"/>
              </a:buClr>
              <a:buSzPct val="70000"/>
              <a:buFont typeface="Wingdings"/>
              <a:buChar char=""/>
              <a:tabLst>
                <a:tab pos="342900" algn="l"/>
              </a:tabLst>
            </a:pPr>
            <a:r>
              <a:rPr sz="3000" spc="-5" dirty="0">
                <a:latin typeface="Arial"/>
                <a:cs typeface="Arial"/>
              </a:rPr>
              <a:t>11000.01 </a:t>
            </a:r>
            <a:r>
              <a:rPr sz="3000" dirty="0">
                <a:latin typeface="Arial"/>
                <a:cs typeface="Arial"/>
              </a:rPr>
              <a:t>= </a:t>
            </a:r>
            <a:r>
              <a:rPr sz="3000" spc="-5" dirty="0">
                <a:latin typeface="Arial"/>
                <a:cs typeface="Arial"/>
              </a:rPr>
              <a:t>1.100001 </a:t>
            </a:r>
            <a:r>
              <a:rPr sz="3000" dirty="0">
                <a:latin typeface="Arial"/>
                <a:cs typeface="Arial"/>
              </a:rPr>
              <a:t>x</a:t>
            </a:r>
            <a:r>
              <a:rPr sz="3000" spc="-15" dirty="0">
                <a:latin typeface="Arial"/>
                <a:cs typeface="Arial"/>
              </a:rPr>
              <a:t> </a:t>
            </a:r>
            <a:r>
              <a:rPr sz="3000" spc="-10" dirty="0">
                <a:latin typeface="Arial"/>
                <a:cs typeface="Arial"/>
              </a:rPr>
              <a:t>2</a:t>
            </a:r>
            <a:r>
              <a:rPr sz="2625" spc="-15" baseline="28571" dirty="0">
                <a:latin typeface="Arial"/>
                <a:cs typeface="Arial"/>
              </a:rPr>
              <a:t>4</a:t>
            </a:r>
            <a:endParaRPr sz="2625" baseline="28571">
              <a:latin typeface="Arial"/>
              <a:cs typeface="Arial"/>
            </a:endParaRPr>
          </a:p>
          <a:p>
            <a:pPr marL="38100" marR="1119505">
              <a:lnSpc>
                <a:spcPts val="3350"/>
              </a:lnSpc>
              <a:spcBef>
                <a:spcPts val="820"/>
              </a:spcBef>
              <a:buClr>
                <a:srgbClr val="330066"/>
              </a:buClr>
              <a:buSzPct val="70000"/>
              <a:buFont typeface="Wingdings"/>
              <a:buChar char=""/>
              <a:tabLst>
                <a:tab pos="342900" algn="l"/>
              </a:tabLst>
            </a:pPr>
            <a:r>
              <a:rPr sz="3000" spc="-5" dirty="0">
                <a:latin typeface="Arial"/>
                <a:cs typeface="Arial"/>
              </a:rPr>
              <a:t>Determine the </a:t>
            </a:r>
            <a:r>
              <a:rPr sz="3000" dirty="0">
                <a:latin typeface="Arial"/>
                <a:cs typeface="Arial"/>
              </a:rPr>
              <a:t>sign </a:t>
            </a:r>
            <a:r>
              <a:rPr sz="3000" spc="-5" dirty="0">
                <a:latin typeface="Arial"/>
                <a:cs typeface="Arial"/>
              </a:rPr>
              <a:t>bit, mantissa </a:t>
            </a:r>
            <a:r>
              <a:rPr sz="3000" dirty="0">
                <a:latin typeface="Arial"/>
                <a:cs typeface="Arial"/>
              </a:rPr>
              <a:t>and  </a:t>
            </a:r>
            <a:r>
              <a:rPr sz="3000" spc="-5" dirty="0">
                <a:latin typeface="Arial"/>
                <a:cs typeface="Arial"/>
              </a:rPr>
              <a:t>exponent.</a:t>
            </a:r>
            <a:endParaRPr sz="3000">
              <a:latin typeface="Arial"/>
              <a:cs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758190"/>
            <a:ext cx="2639695" cy="619760"/>
          </a:xfrm>
          <a:prstGeom prst="rect">
            <a:avLst/>
          </a:prstGeom>
        </p:spPr>
        <p:txBody>
          <a:bodyPr vert="horz" wrap="square" lIns="0" tIns="12700" rIns="0" bIns="0" rtlCol="0">
            <a:spAutoFit/>
          </a:bodyPr>
          <a:lstStyle/>
          <a:p>
            <a:pPr marL="12700">
              <a:lnSpc>
                <a:spcPct val="100000"/>
              </a:lnSpc>
              <a:spcBef>
                <a:spcPts val="100"/>
              </a:spcBef>
            </a:pPr>
            <a:r>
              <a:rPr dirty="0"/>
              <a:t>IEEE </a:t>
            </a:r>
            <a:r>
              <a:rPr spc="-5" dirty="0"/>
              <a:t>32</a:t>
            </a:r>
            <a:r>
              <a:rPr spc="-100" dirty="0"/>
              <a:t> </a:t>
            </a:r>
            <a:r>
              <a:rPr spc="-5" dirty="0"/>
              <a:t>Bit</a:t>
            </a:r>
          </a:p>
        </p:txBody>
      </p:sp>
      <p:sp>
        <p:nvSpPr>
          <p:cNvPr id="3" name="object 3"/>
          <p:cNvSpPr txBox="1"/>
          <p:nvPr/>
        </p:nvSpPr>
        <p:spPr>
          <a:xfrm>
            <a:off x="534669" y="1717040"/>
            <a:ext cx="7333615" cy="3604260"/>
          </a:xfrm>
          <a:prstGeom prst="rect">
            <a:avLst/>
          </a:prstGeom>
        </p:spPr>
        <p:txBody>
          <a:bodyPr vert="horz" wrap="square" lIns="0" tIns="12700" rIns="0" bIns="0" rtlCol="0">
            <a:spAutoFit/>
          </a:bodyPr>
          <a:lstStyle/>
          <a:p>
            <a:pPr marL="12700">
              <a:lnSpc>
                <a:spcPct val="100000"/>
              </a:lnSpc>
              <a:spcBef>
                <a:spcPts val="100"/>
              </a:spcBef>
            </a:pPr>
            <a:r>
              <a:rPr sz="3000" dirty="0">
                <a:latin typeface="Arial"/>
                <a:cs typeface="Arial"/>
              </a:rPr>
              <a:t>Sign Bit = 0 </a:t>
            </a:r>
            <a:r>
              <a:rPr sz="3000" spc="-5" dirty="0">
                <a:latin typeface="Arial"/>
                <a:cs typeface="Arial"/>
              </a:rPr>
              <a:t>(Because </a:t>
            </a:r>
            <a:r>
              <a:rPr sz="3000" dirty="0">
                <a:latin typeface="Arial"/>
                <a:cs typeface="Arial"/>
              </a:rPr>
              <a:t>it is a +</a:t>
            </a:r>
            <a:r>
              <a:rPr sz="3000" spc="-85" dirty="0">
                <a:latin typeface="Arial"/>
                <a:cs typeface="Arial"/>
              </a:rPr>
              <a:t> </a:t>
            </a:r>
            <a:r>
              <a:rPr sz="3000" spc="-5" dirty="0">
                <a:latin typeface="Arial"/>
                <a:cs typeface="Arial"/>
              </a:rPr>
              <a:t>number)</a:t>
            </a:r>
            <a:endParaRPr sz="3000">
              <a:latin typeface="Arial"/>
              <a:cs typeface="Arial"/>
            </a:endParaRPr>
          </a:p>
          <a:p>
            <a:pPr>
              <a:lnSpc>
                <a:spcPct val="100000"/>
              </a:lnSpc>
              <a:spcBef>
                <a:spcPts val="45"/>
              </a:spcBef>
            </a:pPr>
            <a:endParaRPr sz="3950">
              <a:latin typeface="Times New Roman"/>
              <a:cs typeface="Times New Roman"/>
            </a:endParaRPr>
          </a:p>
          <a:p>
            <a:pPr marL="12700">
              <a:lnSpc>
                <a:spcPct val="100000"/>
              </a:lnSpc>
            </a:pPr>
            <a:r>
              <a:rPr sz="3000" spc="-5" dirty="0">
                <a:latin typeface="Arial"/>
                <a:cs typeface="Arial"/>
              </a:rPr>
              <a:t>Mantissa </a:t>
            </a:r>
            <a:r>
              <a:rPr sz="3000" dirty="0">
                <a:latin typeface="Arial"/>
                <a:cs typeface="Arial"/>
              </a:rPr>
              <a:t>=</a:t>
            </a:r>
            <a:r>
              <a:rPr sz="3000" spc="-10" dirty="0">
                <a:latin typeface="Arial"/>
                <a:cs typeface="Arial"/>
              </a:rPr>
              <a:t> </a:t>
            </a:r>
            <a:r>
              <a:rPr sz="3000" spc="-5" dirty="0">
                <a:latin typeface="Arial"/>
                <a:cs typeface="Arial"/>
              </a:rPr>
              <a:t>100001</a:t>
            </a:r>
            <a:endParaRPr sz="3000">
              <a:latin typeface="Arial"/>
              <a:cs typeface="Arial"/>
            </a:endParaRPr>
          </a:p>
          <a:p>
            <a:pPr>
              <a:lnSpc>
                <a:spcPct val="100000"/>
              </a:lnSpc>
            </a:pPr>
            <a:endParaRPr sz="4000">
              <a:latin typeface="Times New Roman"/>
              <a:cs typeface="Times New Roman"/>
            </a:endParaRPr>
          </a:p>
          <a:p>
            <a:pPr marL="12700">
              <a:lnSpc>
                <a:spcPct val="100000"/>
              </a:lnSpc>
            </a:pPr>
            <a:r>
              <a:rPr sz="3000" spc="-5" dirty="0">
                <a:latin typeface="Arial"/>
                <a:cs typeface="Arial"/>
              </a:rPr>
              <a:t>Exponent </a:t>
            </a:r>
            <a:r>
              <a:rPr sz="3000" dirty="0">
                <a:latin typeface="Arial"/>
                <a:cs typeface="Arial"/>
              </a:rPr>
              <a:t>= 127 </a:t>
            </a:r>
            <a:r>
              <a:rPr sz="3000" spc="-5" dirty="0">
                <a:latin typeface="Arial"/>
                <a:cs typeface="Arial"/>
              </a:rPr>
              <a:t>(Largest) </a:t>
            </a:r>
            <a:r>
              <a:rPr sz="3000" dirty="0">
                <a:latin typeface="Arial"/>
                <a:cs typeface="Arial"/>
              </a:rPr>
              <a:t>+ 4 =</a:t>
            </a:r>
            <a:r>
              <a:rPr sz="3000" spc="-85" dirty="0">
                <a:latin typeface="Arial"/>
                <a:cs typeface="Arial"/>
              </a:rPr>
              <a:t> </a:t>
            </a:r>
            <a:r>
              <a:rPr sz="3000" dirty="0">
                <a:latin typeface="Arial"/>
                <a:cs typeface="Arial"/>
              </a:rPr>
              <a:t>131</a:t>
            </a:r>
            <a:endParaRPr sz="3000">
              <a:latin typeface="Arial"/>
              <a:cs typeface="Arial"/>
            </a:endParaRPr>
          </a:p>
          <a:p>
            <a:pPr>
              <a:lnSpc>
                <a:spcPct val="100000"/>
              </a:lnSpc>
              <a:spcBef>
                <a:spcPts val="50"/>
              </a:spcBef>
            </a:pPr>
            <a:endParaRPr sz="3950">
              <a:latin typeface="Times New Roman"/>
              <a:cs typeface="Times New Roman"/>
            </a:endParaRPr>
          </a:p>
          <a:p>
            <a:pPr marL="12700">
              <a:lnSpc>
                <a:spcPct val="100000"/>
              </a:lnSpc>
              <a:tabLst>
                <a:tab pos="434340" algn="l"/>
                <a:tab pos="2445385" algn="l"/>
              </a:tabLst>
            </a:pPr>
            <a:r>
              <a:rPr sz="3000" dirty="0">
                <a:latin typeface="Arial"/>
                <a:cs typeface="Arial"/>
              </a:rPr>
              <a:t>0	</a:t>
            </a:r>
            <a:r>
              <a:rPr sz="3000" spc="-5" dirty="0">
                <a:latin typeface="Arial"/>
                <a:cs typeface="Arial"/>
              </a:rPr>
              <a:t>10000011	00000000000000000010001</a:t>
            </a:r>
            <a:endParaRPr sz="3000">
              <a:latin typeface="Arial"/>
              <a:cs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758190"/>
            <a:ext cx="2226945" cy="619760"/>
          </a:xfrm>
          <a:prstGeom prst="rect">
            <a:avLst/>
          </a:prstGeom>
        </p:spPr>
        <p:txBody>
          <a:bodyPr vert="horz" wrap="square" lIns="0" tIns="12700" rIns="0" bIns="0" rtlCol="0">
            <a:spAutoFit/>
          </a:bodyPr>
          <a:lstStyle/>
          <a:p>
            <a:pPr marL="12700">
              <a:lnSpc>
                <a:spcPct val="100000"/>
              </a:lnSpc>
              <a:spcBef>
                <a:spcPts val="100"/>
              </a:spcBef>
            </a:pPr>
            <a:r>
              <a:rPr spc="-5" dirty="0"/>
              <a:t>Activity</a:t>
            </a:r>
            <a:r>
              <a:rPr spc="-90" dirty="0"/>
              <a:t> </a:t>
            </a:r>
            <a:r>
              <a:rPr dirty="0"/>
              <a:t>6</a:t>
            </a:r>
          </a:p>
        </p:txBody>
      </p:sp>
      <p:sp>
        <p:nvSpPr>
          <p:cNvPr id="3" name="object 3"/>
          <p:cNvSpPr txBox="1"/>
          <p:nvPr/>
        </p:nvSpPr>
        <p:spPr>
          <a:xfrm>
            <a:off x="534669" y="1717040"/>
            <a:ext cx="7499984" cy="1948180"/>
          </a:xfrm>
          <a:prstGeom prst="rect">
            <a:avLst/>
          </a:prstGeom>
        </p:spPr>
        <p:txBody>
          <a:bodyPr vert="horz" wrap="square" lIns="0" tIns="53340" rIns="0" bIns="0" rtlCol="0">
            <a:spAutoFit/>
          </a:bodyPr>
          <a:lstStyle/>
          <a:p>
            <a:pPr marL="12700" marR="5080">
              <a:lnSpc>
                <a:spcPts val="3350"/>
              </a:lnSpc>
              <a:spcBef>
                <a:spcPts val="420"/>
              </a:spcBef>
            </a:pPr>
            <a:r>
              <a:rPr sz="3000" spc="-5" dirty="0">
                <a:latin typeface="Arial"/>
                <a:cs typeface="Arial"/>
              </a:rPr>
              <a:t>Convert the following number </a:t>
            </a:r>
            <a:r>
              <a:rPr sz="3000" dirty="0">
                <a:latin typeface="Arial"/>
                <a:cs typeface="Arial"/>
              </a:rPr>
              <a:t>using IEEE 32  bit</a:t>
            </a:r>
            <a:r>
              <a:rPr sz="3000" spc="-15" dirty="0">
                <a:latin typeface="Arial"/>
                <a:cs typeface="Arial"/>
              </a:rPr>
              <a:t> </a:t>
            </a:r>
            <a:r>
              <a:rPr sz="3000" spc="-5" dirty="0">
                <a:latin typeface="Arial"/>
                <a:cs typeface="Arial"/>
              </a:rPr>
              <a:t>format.</a:t>
            </a:r>
            <a:endParaRPr sz="3000">
              <a:latin typeface="Arial"/>
              <a:cs typeface="Arial"/>
            </a:endParaRPr>
          </a:p>
          <a:p>
            <a:pPr>
              <a:lnSpc>
                <a:spcPct val="100000"/>
              </a:lnSpc>
              <a:spcBef>
                <a:spcPts val="35"/>
              </a:spcBef>
            </a:pPr>
            <a:endParaRPr sz="3900">
              <a:latin typeface="Times New Roman"/>
              <a:cs typeface="Times New Roman"/>
            </a:endParaRPr>
          </a:p>
          <a:p>
            <a:pPr marL="132715" algn="ctr">
              <a:lnSpc>
                <a:spcPct val="100000"/>
              </a:lnSpc>
            </a:pPr>
            <a:r>
              <a:rPr sz="3000" b="1" spc="-5" dirty="0">
                <a:latin typeface="Arial"/>
                <a:cs typeface="Arial"/>
              </a:rPr>
              <a:t>418.125</a:t>
            </a:r>
            <a:endParaRPr sz="30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3334" t="33696" r="30833" b="18874"/>
          <a:stretch/>
        </p:blipFill>
        <p:spPr>
          <a:xfrm>
            <a:off x="914400" y="1295400"/>
            <a:ext cx="7620000" cy="3886200"/>
          </a:xfrm>
          <a:prstGeom prst="rect">
            <a:avLst/>
          </a:prstGeom>
        </p:spPr>
      </p:pic>
    </p:spTree>
    <p:extLst>
      <p:ext uri="{BB962C8B-B14F-4D97-AF65-F5344CB8AC3E}">
        <p14:creationId xmlns:p14="http://schemas.microsoft.com/office/powerpoint/2010/main" val="3781096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GPU vs CPU Limitations</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dirty="0"/>
              <a:t>topic of CPU and GPU limitations boils down to the exact use case scenario. In some cases, a CPU will be sufficient, while other applications may benefit from a GPU accelerator.</a:t>
            </a:r>
          </a:p>
          <a:p>
            <a:r>
              <a:rPr lang="en-US" dirty="0"/>
              <a:t>Let’s now uncover some general weak spots of CPU and GPU processors to help you decide on whether you need both of them or not.</a:t>
            </a:r>
          </a:p>
          <a:p>
            <a:r>
              <a:rPr lang="en-US" b="1" dirty="0" smtClean="0"/>
              <a:t>CPU </a:t>
            </a:r>
            <a:r>
              <a:rPr lang="en-US" b="1" dirty="0"/>
              <a:t>Limitations</a:t>
            </a:r>
          </a:p>
          <a:p>
            <a:r>
              <a:rPr lang="en-US" b="1" dirty="0" smtClean="0"/>
              <a:t>Heavyweight </a:t>
            </a:r>
            <a:r>
              <a:rPr lang="en-US" b="1" dirty="0"/>
              <a:t>Instruction Sets</a:t>
            </a:r>
          </a:p>
          <a:p>
            <a:r>
              <a:rPr lang="en-US" dirty="0"/>
              <a:t>A tendency to embed increasingly complex instructions into CPU hardware directly is a modern trend that has its downside.</a:t>
            </a:r>
          </a:p>
          <a:p>
            <a:r>
              <a:rPr lang="en-US" dirty="0"/>
              <a:t>In order to execute some of the more difficult instructions, a CPU will sometimes need to spin through hundreds of clock cycles. Although Intel uses instruction pipelines with instruction-level parallelism to mitigate this limitation, it is becoming an overhead to overall CPU performance.</a:t>
            </a:r>
          </a:p>
          <a:p>
            <a:endParaRPr lang="en-US" dirty="0"/>
          </a:p>
        </p:txBody>
      </p:sp>
    </p:spTree>
    <p:extLst>
      <p:ext uri="{BB962C8B-B14F-4D97-AF65-F5344CB8AC3E}">
        <p14:creationId xmlns:p14="http://schemas.microsoft.com/office/powerpoint/2010/main" val="1048189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dirty="0" smtClean="0"/>
              <a:t>Cont...</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Context Switch Latency</a:t>
            </a:r>
          </a:p>
          <a:p>
            <a:r>
              <a:rPr lang="en-US" dirty="0"/>
              <a:t>Context switch latency is time needed for a CPU core to switch between threads. Switching between tasks is quite slow, because your CPU has to store registers and state variables, flush cache memory and do other types of clean up activities.</a:t>
            </a:r>
          </a:p>
          <a:p>
            <a:r>
              <a:rPr lang="en-US" dirty="0"/>
              <a:t>Though modern CPU processors try to facilitate this issue with task state segments which lower multi-task latency, context switching is still an expensive procedure.</a:t>
            </a:r>
          </a:p>
          <a:p>
            <a:r>
              <a:rPr lang="en-US" b="1" dirty="0" smtClean="0"/>
              <a:t>Moore's </a:t>
            </a:r>
            <a:r>
              <a:rPr lang="en-US" b="1" dirty="0"/>
              <a:t>Law</a:t>
            </a:r>
          </a:p>
          <a:p>
            <a:r>
              <a:rPr lang="en-US" dirty="0"/>
              <a:t>The notion that the number of transistors per square inch on an integrated circuit doubles every two years may be coming to an end. There is a limit to how many transistors you can fit on a piece of silicon, and you just cannot outsmart Physics.</a:t>
            </a:r>
          </a:p>
          <a:p>
            <a:r>
              <a:rPr lang="en-US" dirty="0"/>
              <a:t>Rather, engineers have been trying to increase computing efficiency with the help of distributed computing, as well experimenting with quantum computers and even trying to find a silicon replacement for CPU manufacturing</a:t>
            </a:r>
          </a:p>
          <a:p>
            <a:endParaRPr lang="en-US" dirty="0"/>
          </a:p>
        </p:txBody>
      </p:sp>
    </p:spTree>
    <p:extLst>
      <p:ext uri="{BB962C8B-B14F-4D97-AF65-F5344CB8AC3E}">
        <p14:creationId xmlns:p14="http://schemas.microsoft.com/office/powerpoint/2010/main" val="1555383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GPU Limitations</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Less </a:t>
            </a:r>
            <a:r>
              <a:rPr lang="en-US" b="1" dirty="0"/>
              <a:t>Powerful Cores</a:t>
            </a:r>
          </a:p>
          <a:p>
            <a:r>
              <a:rPr lang="en-US" dirty="0"/>
              <a:t>Although GPUs have many more cores, they are less powerful than their CPU counterparts in terms of clock speed. GPU cores also have less diverse, but more specialized instruction sets. This is not necessarily a bad thing, since GPUs are very efficient for a small set of specific tasks.</a:t>
            </a:r>
          </a:p>
          <a:p>
            <a:r>
              <a:rPr lang="en-US" b="1" dirty="0" smtClean="0"/>
              <a:t>Less </a:t>
            </a:r>
            <a:r>
              <a:rPr lang="en-US" b="1" dirty="0"/>
              <a:t>Memory</a:t>
            </a:r>
          </a:p>
          <a:p>
            <a:r>
              <a:rPr lang="en-US" dirty="0"/>
              <a:t>GPUs are also limited by the maximum amount of memory they can have. Although GPU processors can move a greater amount of information in a given moment than CPUs, GPU memory access has much higher latency.</a:t>
            </a:r>
          </a:p>
          <a:p>
            <a:r>
              <a:rPr lang="en-US" b="1" dirty="0" smtClean="0"/>
              <a:t>Limited </a:t>
            </a:r>
            <a:r>
              <a:rPr lang="en-US" b="1" dirty="0"/>
              <a:t>APIs</a:t>
            </a:r>
          </a:p>
          <a:p>
            <a:r>
              <a:rPr lang="en-US" dirty="0"/>
              <a:t>The most popular GPU APIs are OpenCL and CUDA. Unfortunately, they are both renowned for being hard to debug.</a:t>
            </a:r>
          </a:p>
          <a:p>
            <a:r>
              <a:rPr lang="en-US" dirty="0"/>
              <a:t>Although OpenCL is open source, it is quite slow on </a:t>
            </a:r>
            <a:r>
              <a:rPr lang="en-US" dirty="0" err="1"/>
              <a:t>Nvidia</a:t>
            </a:r>
            <a:r>
              <a:rPr lang="en-US" dirty="0"/>
              <a:t> hardware. CUDA, on the other hand, is a proprietary </a:t>
            </a:r>
            <a:r>
              <a:rPr lang="en-US" dirty="0" err="1"/>
              <a:t>Nvidia</a:t>
            </a:r>
            <a:r>
              <a:rPr lang="en-US" dirty="0"/>
              <a:t> API and is optimized for </a:t>
            </a:r>
            <a:r>
              <a:rPr lang="en-US" dirty="0" err="1"/>
              <a:t>Nvidia</a:t>
            </a:r>
            <a:r>
              <a:rPr lang="en-US" dirty="0"/>
              <a:t> GPUs, but it also automatically locks you in their hardware ecosystem.</a:t>
            </a:r>
          </a:p>
          <a:p>
            <a:endParaRPr lang="en-US" dirty="0"/>
          </a:p>
        </p:txBody>
      </p:sp>
    </p:spTree>
    <p:extLst>
      <p:ext uri="{BB962C8B-B14F-4D97-AF65-F5344CB8AC3E}">
        <p14:creationId xmlns:p14="http://schemas.microsoft.com/office/powerpoint/2010/main" val="2430315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0000" t="36660" r="32500" b="11463"/>
          <a:stretch/>
        </p:blipFill>
        <p:spPr>
          <a:xfrm>
            <a:off x="1066800" y="838200"/>
            <a:ext cx="7467600" cy="5181600"/>
          </a:xfrm>
          <a:prstGeom prst="rect">
            <a:avLst/>
          </a:prstGeom>
        </p:spPr>
      </p:pic>
    </p:spTree>
    <p:extLst>
      <p:ext uri="{BB962C8B-B14F-4D97-AF65-F5344CB8AC3E}">
        <p14:creationId xmlns:p14="http://schemas.microsoft.com/office/powerpoint/2010/main" val="2368232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TotalTime>
  <Words>1721</Words>
  <Application>Microsoft Office PowerPoint</Application>
  <PresentationFormat>On-screen Show (4:3)</PresentationFormat>
  <Paragraphs>345</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Times New Roman</vt:lpstr>
      <vt:lpstr>Wingdings</vt:lpstr>
      <vt:lpstr>Office Theme</vt:lpstr>
      <vt:lpstr>  Computer Architecture &amp; Assembly Language   CSC-250</vt:lpstr>
      <vt:lpstr>Topics</vt:lpstr>
      <vt:lpstr>CPU &amp; GPU </vt:lpstr>
      <vt:lpstr>GPU Architecture </vt:lpstr>
      <vt:lpstr>PowerPoint Presentation</vt:lpstr>
      <vt:lpstr>GPU vs CPU Limitations </vt:lpstr>
      <vt:lpstr>Cont...</vt:lpstr>
      <vt:lpstr>GPU Limitations </vt:lpstr>
      <vt:lpstr>PowerPoint Presentation</vt:lpstr>
      <vt:lpstr>Syllabus</vt:lpstr>
      <vt:lpstr>What is Integer Representation  About?</vt:lpstr>
      <vt:lpstr>How can we represent a binary  number?</vt:lpstr>
      <vt:lpstr>How can we represent a binary  number?</vt:lpstr>
      <vt:lpstr>Sign and Modulus</vt:lpstr>
      <vt:lpstr>ACTIVITY 1</vt:lpstr>
      <vt:lpstr>One’s Complement</vt:lpstr>
      <vt:lpstr>One’s Complement</vt:lpstr>
      <vt:lpstr>One’s Complement</vt:lpstr>
      <vt:lpstr>ACTIVITY 2</vt:lpstr>
      <vt:lpstr>Two’s Complement</vt:lpstr>
      <vt:lpstr>Two’s Complement</vt:lpstr>
      <vt:lpstr>Two’s Complement</vt:lpstr>
      <vt:lpstr>Two’s Complement</vt:lpstr>
      <vt:lpstr>ACTIVITY 3</vt:lpstr>
      <vt:lpstr>Answers</vt:lpstr>
      <vt:lpstr>ANSWER</vt:lpstr>
      <vt:lpstr>Representation of Fractions</vt:lpstr>
      <vt:lpstr>Methods Used:</vt:lpstr>
      <vt:lpstr>Fixed Point</vt:lpstr>
      <vt:lpstr>Fixed Point</vt:lpstr>
      <vt:lpstr>Fixed Point</vt:lpstr>
      <vt:lpstr>Activity 4</vt:lpstr>
      <vt:lpstr>Activity 4</vt:lpstr>
      <vt:lpstr>Floating Point</vt:lpstr>
      <vt:lpstr>Floating Point</vt:lpstr>
      <vt:lpstr>Activity 5</vt:lpstr>
      <vt:lpstr>Floating Point</vt:lpstr>
      <vt:lpstr>Floating Point</vt:lpstr>
      <vt:lpstr>Floating Point</vt:lpstr>
      <vt:lpstr>Floating Point</vt:lpstr>
      <vt:lpstr>Floating Point</vt:lpstr>
      <vt:lpstr>IEEE 32 Bit</vt:lpstr>
      <vt:lpstr>IEEE 32 Bit</vt:lpstr>
      <vt:lpstr>IEEE 32 Bit</vt:lpstr>
      <vt:lpstr>Activity 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Integer Representation</dc:title>
  <dc:creator>GAVIN</dc:creator>
  <cp:lastModifiedBy>PC</cp:lastModifiedBy>
  <cp:revision>9</cp:revision>
  <dcterms:created xsi:type="dcterms:W3CDTF">2020-02-24T05:27:25Z</dcterms:created>
  <dcterms:modified xsi:type="dcterms:W3CDTF">2022-04-27T07:05:05Z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2009-07-26T00:00:00Z</vt:filetime>
  </property>
  <property fmtid="{D5CDD505-2E9C-101B-9397-08002B2CF9AE}" pid="3" name="Creator">
    <vt:lpwstr>Impress</vt:lpwstr>
  </property>
  <property fmtid="{D5CDD505-2E9C-101B-9397-08002B2CF9AE}" pid="4" name="LastSaved">
    <vt:filetime>2009-07-26T00:00:00Z</vt:filetime>
  </property>
</Properties>
</file>