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DD14A-2D2A-42D8-AD37-0375BA65CA21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F03A2-9AB5-48E5-B063-CC8AB101E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CE36938-F706-4275-9844-496EE446A14F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29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00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718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93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85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6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93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550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538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88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4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39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01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153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49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260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03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65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492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812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57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895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90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05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918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1338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1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34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28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01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901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720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027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687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0617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806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406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6732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1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574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848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208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3825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117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496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22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671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394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567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097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306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9001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83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521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540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4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4A4-0DCE-453C-AEB6-A5CA4D8D481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115-2BC0-49E9-A593-68020E2E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4A4-0DCE-453C-AEB6-A5CA4D8D481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115-2BC0-49E9-A593-68020E2E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4A4-0DCE-453C-AEB6-A5CA4D8D481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115-2BC0-49E9-A593-68020E2E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2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64584" y="2960688"/>
            <a:ext cx="114808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652933" y="6588126"/>
            <a:ext cx="3617384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5985" y="6613526"/>
            <a:ext cx="2659702" cy="246221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smtClean="0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 smtClean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 smtClean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84" y="4157663"/>
            <a:ext cx="2749549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98951" y="4006850"/>
            <a:ext cx="3115733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17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4A4-0DCE-453C-AEB6-A5CA4D8D481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115-2BC0-49E9-A593-68020E2E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4A4-0DCE-453C-AEB6-A5CA4D8D481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115-2BC0-49E9-A593-68020E2E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4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4A4-0DCE-453C-AEB6-A5CA4D8D481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115-2BC0-49E9-A593-68020E2E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9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4A4-0DCE-453C-AEB6-A5CA4D8D481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115-2BC0-49E9-A593-68020E2E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4A4-0DCE-453C-AEB6-A5CA4D8D481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115-2BC0-49E9-A593-68020E2E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9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4A4-0DCE-453C-AEB6-A5CA4D8D481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115-2BC0-49E9-A593-68020E2E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9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4A4-0DCE-453C-AEB6-A5CA4D8D481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115-2BC0-49E9-A593-68020E2E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4A4-0DCE-453C-AEB6-A5CA4D8D481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7C115-2BC0-49E9-A593-68020E2E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384A4-0DCE-453C-AEB6-A5CA4D8D4817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7C115-2BC0-49E9-A593-68020E2E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95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 smtClean="0"/>
              <a:t>Chapter 3:  Processes</a:t>
            </a:r>
          </a:p>
        </p:txBody>
      </p:sp>
    </p:spTree>
    <p:extLst>
      <p:ext uri="{BB962C8B-B14F-4D97-AF65-F5344CB8AC3E}">
        <p14:creationId xmlns:p14="http://schemas.microsoft.com/office/powerpoint/2010/main" val="31222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6663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CPU Switch From Process to Process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1" y="1104900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13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400" y="136526"/>
            <a:ext cx="7645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1426" y="1093789"/>
            <a:ext cx="6975475" cy="3983037"/>
          </a:xfrm>
        </p:spPr>
        <p:txBody>
          <a:bodyPr/>
          <a:lstStyle/>
          <a:p>
            <a:r>
              <a:rPr lang="en-US" altLang="en-US" smtClean="0"/>
              <a:t>So far, process has a single thread of execution</a:t>
            </a:r>
          </a:p>
          <a:p>
            <a:r>
              <a:rPr lang="en-US" altLang="en-US" smtClean="0"/>
              <a:t>Consider having multiple program counters per process</a:t>
            </a:r>
          </a:p>
          <a:p>
            <a:pPr lvl="1"/>
            <a:r>
              <a:rPr lang="en-US" altLang="en-US" smtClean="0"/>
              <a:t>Multiple locations can execute at once</a:t>
            </a:r>
          </a:p>
          <a:p>
            <a:pPr lvl="2"/>
            <a:r>
              <a:rPr lang="en-US" altLang="en-US" smtClean="0"/>
              <a:t>Multiple threads of control -&gt; </a:t>
            </a:r>
            <a:r>
              <a:rPr lang="en-US" altLang="en-US" b="1" smtClean="0">
                <a:solidFill>
                  <a:srgbClr val="3366FF"/>
                </a:solidFill>
              </a:rPr>
              <a:t>threads</a:t>
            </a:r>
          </a:p>
          <a:p>
            <a:r>
              <a:rPr lang="en-US" altLang="en-US" smtClean="0"/>
              <a:t>Must then have storage for thread details, multiple program counters in PCB</a:t>
            </a:r>
          </a:p>
          <a:p>
            <a:r>
              <a:rPr lang="en-US" altLang="en-US" smtClean="0"/>
              <a:t>See next chapter</a:t>
            </a:r>
          </a:p>
        </p:txBody>
      </p:sp>
    </p:spTree>
    <p:extLst>
      <p:ext uri="{BB962C8B-B14F-4D97-AF65-F5344CB8AC3E}">
        <p14:creationId xmlns:p14="http://schemas.microsoft.com/office/powerpoint/2010/main" val="38070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65400" y="136526"/>
            <a:ext cx="7645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414" y="1168400"/>
            <a:ext cx="6975475" cy="39830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Maximize CPU use, quickly switch processes onto CPU for time sharing</a:t>
            </a:r>
          </a:p>
          <a:p>
            <a:r>
              <a:rPr lang="en-US" altLang="en-US" b="1" smtClean="0">
                <a:solidFill>
                  <a:srgbClr val="3366FF"/>
                </a:solidFill>
              </a:rPr>
              <a:t>Process scheduler </a:t>
            </a:r>
            <a:r>
              <a:rPr lang="en-US" altLang="en-US" smtClean="0"/>
              <a:t>selects among available processes for next execution on CPU</a:t>
            </a:r>
          </a:p>
          <a:p>
            <a:r>
              <a:rPr lang="en-US" altLang="en-US" smtClean="0"/>
              <a:t>Maintains </a:t>
            </a:r>
            <a:r>
              <a:rPr lang="en-US" altLang="en-US" b="1" smtClean="0">
                <a:solidFill>
                  <a:srgbClr val="3366FF"/>
                </a:solidFill>
              </a:rPr>
              <a:t>scheduling queues </a:t>
            </a:r>
            <a:r>
              <a:rPr lang="en-US" altLang="en-US" smtClean="0"/>
              <a:t>of processes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Job queue </a:t>
            </a:r>
            <a:r>
              <a:rPr lang="en-US" altLang="en-US" smtClean="0"/>
              <a:t>– set of all processes in the system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Ready queue </a:t>
            </a:r>
            <a:r>
              <a:rPr lang="en-US" altLang="en-US" smtClean="0"/>
              <a:t>– set of all processes residing in main memory, ready and waiting to execute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Device queues </a:t>
            </a:r>
            <a:r>
              <a:rPr lang="en-US" altLang="en-US" smtClean="0"/>
              <a:t>– set of processes waiting for an I/O device</a:t>
            </a:r>
          </a:p>
          <a:p>
            <a:pPr lvl="1"/>
            <a:r>
              <a:rPr lang="en-US" altLang="en-US" smtClean="0"/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2982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8725" y="236538"/>
            <a:ext cx="7983538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Ready Queue And Various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6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550" y="15240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8" y="1966914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2332039" y="1303338"/>
            <a:ext cx="69754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anose="020B0604020202020204" pitchFamily="34" charset="0"/>
              </a:rPr>
              <a:t>Queueing diagram </a:t>
            </a:r>
            <a:r>
              <a:rPr kumimoji="1" lang="en-US" altLang="en-US">
                <a:latin typeface="Helvetica" panose="020B0604020202020204" pitchFamily="34" charset="0"/>
              </a:rPr>
              <a:t>represents queues, resources, flows</a:t>
            </a:r>
          </a:p>
        </p:txBody>
      </p:sp>
    </p:spTree>
    <p:extLst>
      <p:ext uri="{BB962C8B-B14F-4D97-AF65-F5344CB8AC3E}">
        <p14:creationId xmlns:p14="http://schemas.microsoft.com/office/powerpoint/2010/main" val="3813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413" y="1108075"/>
            <a:ext cx="7453312" cy="5022850"/>
          </a:xfrm>
        </p:spPr>
        <p:txBody>
          <a:bodyPr/>
          <a:lstStyle/>
          <a:p>
            <a:r>
              <a:rPr lang="en-US" altLang="en-US" sz="1600" b="1">
                <a:solidFill>
                  <a:srgbClr val="3366FF"/>
                </a:solidFill>
              </a:rPr>
              <a:t>Short-term scheduler  </a:t>
            </a:r>
            <a:r>
              <a:rPr lang="en-US" altLang="en-US" sz="1600"/>
              <a:t>(or </a:t>
            </a:r>
            <a:r>
              <a:rPr lang="en-US" altLang="en-US" sz="1600" b="1">
                <a:solidFill>
                  <a:srgbClr val="3366FF"/>
                </a:solidFill>
              </a:rPr>
              <a:t>CPU scheduler</a:t>
            </a:r>
            <a:r>
              <a:rPr lang="en-US" altLang="en-US" sz="1600"/>
              <a:t>) – selects which process should be executed next and allocates CPU</a:t>
            </a:r>
          </a:p>
          <a:p>
            <a:pPr lvl="1"/>
            <a:r>
              <a:rPr lang="en-US" altLang="en-US" sz="1600"/>
              <a:t>Sometimes the only scheduler in a system</a:t>
            </a:r>
          </a:p>
          <a:p>
            <a:pPr lvl="1"/>
            <a:r>
              <a:rPr lang="en-US" altLang="en-US" sz="1600"/>
              <a:t>Short-term scheduler is invoked frequently (milliseconds) </a:t>
            </a:r>
            <a:r>
              <a:rPr lang="en-US" altLang="en-US" sz="1600">
                <a:sym typeface="Symbol" panose="05050102010706020507" pitchFamily="18" charset="2"/>
              </a:rPr>
              <a:t> (must be fast)</a:t>
            </a:r>
            <a:endParaRPr lang="en-US" altLang="en-US" sz="800">
              <a:sym typeface="Symbol" panose="05050102010706020507" pitchFamily="18" charset="2"/>
            </a:endParaRPr>
          </a:p>
          <a:p>
            <a:r>
              <a:rPr lang="en-US" altLang="en-US" sz="1600" b="1">
                <a:solidFill>
                  <a:srgbClr val="3366FF"/>
                </a:solidFill>
              </a:rPr>
              <a:t>Long-term scheduler  </a:t>
            </a:r>
            <a:r>
              <a:rPr lang="en-US" altLang="en-US" sz="1600"/>
              <a:t>(or </a:t>
            </a:r>
            <a:r>
              <a:rPr lang="en-US" altLang="en-US" sz="1600" b="1">
                <a:solidFill>
                  <a:srgbClr val="3366FF"/>
                </a:solidFill>
              </a:rPr>
              <a:t>job scheduler</a:t>
            </a:r>
            <a:r>
              <a:rPr lang="en-US" altLang="en-US" sz="1600"/>
              <a:t>) – selects which processes should be brought into the ready queue</a:t>
            </a:r>
          </a:p>
          <a:p>
            <a:pPr lvl="1"/>
            <a:r>
              <a:rPr lang="en-US" altLang="en-US" sz="1600">
                <a:sym typeface="Symbol" panose="05050102010706020507" pitchFamily="18" charset="2"/>
              </a:rPr>
              <a:t>Long-term scheduler is invoked  infrequently (seconds, minutes)  (may be slow)</a:t>
            </a:r>
            <a:endParaRPr lang="en-US" altLang="en-US" sz="800">
              <a:sym typeface="Symbol" panose="05050102010706020507" pitchFamily="18" charset="2"/>
            </a:endParaRPr>
          </a:p>
          <a:p>
            <a:pPr lvl="1"/>
            <a:r>
              <a:rPr lang="en-US" altLang="en-US" sz="1600">
                <a:sym typeface="Symbol" panose="05050102010706020507" pitchFamily="18" charset="2"/>
              </a:rPr>
              <a:t>The long-term scheduler controls the </a:t>
            </a:r>
            <a:r>
              <a:rPr lang="en-US" altLang="en-US" sz="1600" b="1">
                <a:solidFill>
                  <a:srgbClr val="3366FF"/>
                </a:solidFill>
                <a:sym typeface="Symbol" panose="05050102010706020507" pitchFamily="18" charset="2"/>
              </a:rPr>
              <a:t>degree of multiprogramming</a:t>
            </a:r>
            <a:endParaRPr lang="en-US" altLang="en-US" sz="800" i="1">
              <a:sym typeface="Symbol" panose="05050102010706020507" pitchFamily="18" charset="2"/>
            </a:endParaRPr>
          </a:p>
          <a:p>
            <a:r>
              <a:rPr lang="en-US" altLang="en-US" sz="1600">
                <a:sym typeface="Symbol" panose="05050102010706020507" pitchFamily="18" charset="2"/>
              </a:rPr>
              <a:t>Processes can be described as either:</a:t>
            </a:r>
          </a:p>
          <a:p>
            <a:pPr lvl="1"/>
            <a:r>
              <a:rPr lang="en-US" altLang="en-US" sz="1600" b="1">
                <a:solidFill>
                  <a:srgbClr val="3366FF"/>
                </a:solidFill>
                <a:sym typeface="Symbol" panose="05050102010706020507" pitchFamily="18" charset="2"/>
              </a:rPr>
              <a:t>I/O-bound process</a:t>
            </a:r>
            <a:r>
              <a:rPr lang="en-US" altLang="en-US" sz="16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600">
                <a:sym typeface="Symbol" panose="05050102010706020507" pitchFamily="18" charset="2"/>
              </a:rPr>
              <a:t>– spends more time doing I/O than computations, many short CPU bursts</a:t>
            </a:r>
          </a:p>
          <a:p>
            <a:pPr lvl="1"/>
            <a:r>
              <a:rPr lang="en-US" altLang="en-US" sz="1600" b="1">
                <a:solidFill>
                  <a:srgbClr val="3366FF"/>
                </a:solidFill>
                <a:sym typeface="Symbol" panose="05050102010706020507" pitchFamily="18" charset="2"/>
              </a:rPr>
              <a:t>CPU-bound process </a:t>
            </a:r>
            <a:r>
              <a:rPr lang="en-US" altLang="en-US" sz="1600">
                <a:sym typeface="Symbol" panose="05050102010706020507" pitchFamily="18" charset="2"/>
              </a:rPr>
              <a:t>– spends more time doing computations; few very long CPU bursts</a:t>
            </a:r>
          </a:p>
          <a:p>
            <a:r>
              <a:rPr lang="en-US" altLang="en-US" sz="1600">
                <a:sym typeface="Symbol" panose="05050102010706020507" pitchFamily="18" charset="2"/>
              </a:rPr>
              <a:t>Long-term scheduler strives for good </a:t>
            </a:r>
            <a:r>
              <a:rPr lang="en-US" altLang="en-US" sz="1600" b="1" i="1">
                <a:sym typeface="Symbol" panose="05050102010706020507" pitchFamily="18" charset="2"/>
              </a:rPr>
              <a:t>process mix</a:t>
            </a:r>
            <a:endParaRPr lang="en-US" altLang="en-US" sz="1600">
              <a:sym typeface="Symbol" panose="05050102010706020507" pitchFamily="18" charset="2"/>
            </a:endParaRPr>
          </a:p>
          <a:p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994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098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Addition of Medium Term Scheduling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2733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2330450" y="1160463"/>
            <a:ext cx="72009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anose="020B0604020202020204" pitchFamily="34" charset="0"/>
              </a:rPr>
              <a:t>Medium-term scheduler  </a:t>
            </a:r>
            <a:r>
              <a:rPr kumimoji="1" lang="en-US" altLang="en-US">
                <a:latin typeface="Helvetica" panose="020B0604020202020204" pitchFamily="34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anose="020B0604020202020204" pitchFamily="34" charset="0"/>
              </a:rPr>
              <a:t>Remove process from memory, store on disk, bring back in from disk to continue execution: </a:t>
            </a:r>
            <a:r>
              <a:rPr kumimoji="1" lang="en-US" altLang="en-US" b="1">
                <a:solidFill>
                  <a:srgbClr val="3366FF"/>
                </a:solidFill>
                <a:latin typeface="Helvetica" panose="020B0604020202020204" pitchFamily="34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8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31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Multitasking in Mobile Systems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122364"/>
            <a:ext cx="7359650" cy="44481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mtClean="0"/>
              <a:t>Some mobile systems (e.g., early version of iOS)  allow only one process to run, others suspended</a:t>
            </a:r>
          </a:p>
          <a:p>
            <a:r>
              <a:rPr lang="en-US" altLang="en-US" smtClean="0"/>
              <a:t>Due to screen real estate, user interface limits iOS provides for a </a:t>
            </a:r>
          </a:p>
          <a:p>
            <a:pPr lvl="1"/>
            <a:r>
              <a:rPr lang="en-US" altLang="en-US" smtClean="0"/>
              <a:t>Single </a:t>
            </a:r>
            <a:r>
              <a:rPr lang="en-US" altLang="en-US" b="1" smtClean="0">
                <a:solidFill>
                  <a:srgbClr val="3366FF"/>
                </a:solidFill>
              </a:rPr>
              <a:t>foreground</a:t>
            </a:r>
            <a:r>
              <a:rPr lang="en-US" altLang="en-US" smtClean="0"/>
              <a:t> process- controlled via user interface</a:t>
            </a:r>
          </a:p>
          <a:p>
            <a:pPr lvl="1"/>
            <a:r>
              <a:rPr lang="en-US" altLang="en-US" smtClean="0"/>
              <a:t>Multiple </a:t>
            </a:r>
            <a:r>
              <a:rPr lang="en-US" altLang="en-US" b="1" smtClean="0">
                <a:solidFill>
                  <a:srgbClr val="3366FF"/>
                </a:solidFill>
              </a:rPr>
              <a:t>background</a:t>
            </a:r>
            <a:r>
              <a:rPr lang="en-US" altLang="en-US" smtClean="0"/>
              <a:t> processes– in memory, running, but not on the display, and with limits</a:t>
            </a:r>
          </a:p>
          <a:p>
            <a:pPr lvl="1"/>
            <a:r>
              <a:rPr lang="en-US" altLang="en-US" smtClean="0"/>
              <a:t>Limits include single, short task, receiving notification of events, specific long-running tasks like audio playback</a:t>
            </a:r>
          </a:p>
          <a:p>
            <a:r>
              <a:rPr lang="en-US" altLang="en-US" smtClean="0"/>
              <a:t>Android runs foreground and background, with fewer limits</a:t>
            </a:r>
          </a:p>
          <a:p>
            <a:pPr lvl="1"/>
            <a:r>
              <a:rPr lang="en-US" altLang="en-US" smtClean="0"/>
              <a:t>Background process uses a </a:t>
            </a:r>
            <a:r>
              <a:rPr lang="en-US" altLang="en-US" b="1" smtClean="0">
                <a:solidFill>
                  <a:srgbClr val="3366FF"/>
                </a:solidFill>
              </a:rPr>
              <a:t>service</a:t>
            </a:r>
            <a:r>
              <a:rPr lang="en-US" altLang="en-US" smtClean="0"/>
              <a:t> to perform tasks</a:t>
            </a:r>
          </a:p>
          <a:p>
            <a:pPr lvl="1"/>
            <a:r>
              <a:rPr lang="en-US" altLang="en-US" smtClean="0"/>
              <a:t>Service can keep running even if background process is suspended</a:t>
            </a:r>
          </a:p>
          <a:p>
            <a:pPr lvl="1"/>
            <a:r>
              <a:rPr lang="en-US" altLang="en-US" smtClean="0"/>
              <a:t>Service has no user interface, small memory use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9532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8075" y="1108076"/>
            <a:ext cx="6997700" cy="44481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When CPU switches to another process, the system must </a:t>
            </a:r>
            <a:r>
              <a:rPr lang="en-US" altLang="en-US" b="1" smtClean="0">
                <a:solidFill>
                  <a:srgbClr val="3366FF"/>
                </a:solidFill>
              </a:rPr>
              <a:t>save the state </a:t>
            </a:r>
            <a:r>
              <a:rPr lang="en-US" altLang="en-US" smtClean="0"/>
              <a:t>of the old process and load the </a:t>
            </a:r>
            <a:r>
              <a:rPr lang="en-US" altLang="en-US" b="1" smtClean="0">
                <a:solidFill>
                  <a:srgbClr val="3366FF"/>
                </a:solidFill>
              </a:rPr>
              <a:t>saved state </a:t>
            </a:r>
            <a:r>
              <a:rPr lang="en-US" altLang="en-US" smtClean="0"/>
              <a:t>for the new process via a </a:t>
            </a:r>
            <a:r>
              <a:rPr lang="en-US" altLang="en-US" b="1" smtClean="0">
                <a:solidFill>
                  <a:srgbClr val="3366FF"/>
                </a:solidFill>
              </a:rPr>
              <a:t>context switch</a:t>
            </a:r>
            <a:endParaRPr lang="en-US" altLang="en-US" smtClean="0"/>
          </a:p>
          <a:p>
            <a:r>
              <a:rPr lang="en-US" altLang="en-US" b="1" smtClean="0">
                <a:solidFill>
                  <a:srgbClr val="3366FF"/>
                </a:solidFill>
              </a:rPr>
              <a:t>Context </a:t>
            </a:r>
            <a:r>
              <a:rPr lang="en-US" altLang="en-US" smtClean="0"/>
              <a:t>of a process represented in the PCB</a:t>
            </a:r>
          </a:p>
          <a:p>
            <a:r>
              <a:rPr lang="en-US" altLang="en-US" smtClean="0"/>
              <a:t>Context-switch time is overhead; the system does no useful work while switching</a:t>
            </a:r>
          </a:p>
          <a:p>
            <a:pPr lvl="1"/>
            <a:r>
              <a:rPr lang="en-US" altLang="en-US" smtClean="0"/>
              <a:t>The more complex the OS and the PCB </a:t>
            </a:r>
            <a:r>
              <a:rPr lang="en-US" altLang="en-US" smtClean="0">
                <a:sym typeface="Wingdings" panose="05000000000000000000" pitchFamily="2" charset="2"/>
              </a:rPr>
              <a:t> the </a:t>
            </a:r>
            <a:r>
              <a:rPr lang="en-US" altLang="en-US" smtClean="0"/>
              <a:t>longer the context switch</a:t>
            </a:r>
          </a:p>
          <a:p>
            <a:r>
              <a:rPr lang="en-US" altLang="en-US" smtClean="0"/>
              <a:t>Time dependent on hardware support</a:t>
            </a:r>
          </a:p>
          <a:p>
            <a:pPr lvl="1"/>
            <a:r>
              <a:rPr lang="en-US" altLang="en-US" smtClean="0"/>
              <a:t>Some hardware provides multiple sets of registers per CPU </a:t>
            </a:r>
            <a:r>
              <a:rPr lang="en-US" altLang="en-US" smtClean="0">
                <a:sym typeface="Wingdings" panose="05000000000000000000" pitchFamily="2" charset="2"/>
              </a:rPr>
              <a:t></a:t>
            </a:r>
            <a:r>
              <a:rPr lang="en-US" altLang="en-US" smtClean="0"/>
              <a:t> multiple contexts loaded at once</a:t>
            </a:r>
          </a:p>
        </p:txBody>
      </p:sp>
    </p:spTree>
    <p:extLst>
      <p:ext uri="{BB962C8B-B14F-4D97-AF65-F5344CB8AC3E}">
        <p14:creationId xmlns:p14="http://schemas.microsoft.com/office/powerpoint/2010/main" val="84570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Operations on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0450" y="1233489"/>
            <a:ext cx="7480300" cy="4448175"/>
          </a:xfrm>
        </p:spPr>
        <p:txBody>
          <a:bodyPr/>
          <a:lstStyle/>
          <a:p>
            <a:r>
              <a:rPr lang="en-US" altLang="en-US" smtClean="0"/>
              <a:t>System must provide mechanisms for:</a:t>
            </a:r>
          </a:p>
          <a:p>
            <a:pPr lvl="1"/>
            <a:r>
              <a:rPr lang="en-US" altLang="en-US" smtClean="0"/>
              <a:t> process creation,</a:t>
            </a:r>
          </a:p>
          <a:p>
            <a:pPr lvl="1"/>
            <a:r>
              <a:rPr lang="en-US" altLang="en-US" smtClean="0"/>
              <a:t> process termination, </a:t>
            </a:r>
          </a:p>
          <a:p>
            <a:pPr lvl="1"/>
            <a:r>
              <a:rPr lang="en-US" altLang="en-US" smtClean="0"/>
              <a:t> and so on as detailed next</a:t>
            </a:r>
          </a:p>
        </p:txBody>
      </p:sp>
    </p:spTree>
    <p:extLst>
      <p:ext uri="{BB962C8B-B14F-4D97-AF65-F5344CB8AC3E}">
        <p14:creationId xmlns:p14="http://schemas.microsoft.com/office/powerpoint/2010/main" val="118967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168651" y="182563"/>
            <a:ext cx="6380163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Chapter 3:  Processes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0451" y="1120775"/>
            <a:ext cx="7370763" cy="3822700"/>
          </a:xfrm>
        </p:spPr>
        <p:txBody>
          <a:bodyPr/>
          <a:lstStyle/>
          <a:p>
            <a:r>
              <a:rPr lang="en-US" altLang="en-US" smtClean="0"/>
              <a:t>Process Concept</a:t>
            </a:r>
          </a:p>
          <a:p>
            <a:r>
              <a:rPr lang="en-US" altLang="en-US" smtClean="0"/>
              <a:t>Process Scheduling</a:t>
            </a:r>
          </a:p>
          <a:p>
            <a:r>
              <a:rPr lang="en-US" altLang="en-US" smtClean="0"/>
              <a:t>Operations on Processes</a:t>
            </a:r>
          </a:p>
          <a:p>
            <a:r>
              <a:rPr lang="en-US" altLang="en-US" smtClean="0"/>
              <a:t>Interprocess Communication</a:t>
            </a:r>
          </a:p>
          <a:p>
            <a:r>
              <a:rPr lang="en-US" altLang="en-US" smtClean="0"/>
              <a:t>Examples of IPC Systems</a:t>
            </a:r>
          </a:p>
          <a:p>
            <a:r>
              <a:rPr lang="en-US" altLang="en-US" smtClean="0"/>
              <a:t>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65504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8076" y="1169989"/>
            <a:ext cx="6918325" cy="5076825"/>
          </a:xfrm>
        </p:spPr>
        <p:txBody>
          <a:bodyPr>
            <a:normAutofit lnSpcReduction="10000"/>
          </a:bodyPr>
          <a:lstStyle/>
          <a:p>
            <a:r>
              <a:rPr lang="en-US" altLang="en-US" b="1" smtClean="0">
                <a:solidFill>
                  <a:srgbClr val="3366FF"/>
                </a:solidFill>
              </a:rPr>
              <a:t>Parent</a:t>
            </a:r>
            <a:r>
              <a:rPr lang="en-US" altLang="en-US" b="1" smtClean="0"/>
              <a:t> </a:t>
            </a:r>
            <a:r>
              <a:rPr lang="en-US" altLang="en-US" smtClean="0"/>
              <a:t>process create </a:t>
            </a:r>
            <a:r>
              <a:rPr lang="en-US" altLang="en-US" b="1" smtClean="0">
                <a:solidFill>
                  <a:srgbClr val="3366FF"/>
                </a:solidFill>
              </a:rPr>
              <a:t>children</a:t>
            </a:r>
            <a:r>
              <a:rPr lang="en-US" altLang="en-US" b="1" smtClean="0"/>
              <a:t> </a:t>
            </a:r>
            <a:r>
              <a:rPr lang="en-US" altLang="en-US" smtClean="0"/>
              <a:t>processes, which, in turn create other processes, forming a </a:t>
            </a:r>
            <a:r>
              <a:rPr lang="en-US" altLang="en-US" b="1" smtClean="0">
                <a:solidFill>
                  <a:srgbClr val="3366FF"/>
                </a:solidFill>
              </a:rPr>
              <a:t>tree</a:t>
            </a:r>
            <a:r>
              <a:rPr lang="en-US" altLang="en-US" smtClean="0"/>
              <a:t> of processes</a:t>
            </a:r>
            <a:endParaRPr lang="en-US" altLang="en-US" sz="800"/>
          </a:p>
          <a:p>
            <a:r>
              <a:rPr lang="en-US" altLang="en-US" smtClean="0"/>
              <a:t>Generally, process identified and managed via a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process identifier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pid</a:t>
            </a:r>
            <a:r>
              <a:rPr lang="en-US" altLang="en-US" smtClean="0"/>
              <a:t>)</a:t>
            </a:r>
            <a:endParaRPr lang="en-US" altLang="en-US" sz="800"/>
          </a:p>
          <a:p>
            <a:r>
              <a:rPr lang="en-US" altLang="en-US" smtClean="0"/>
              <a:t>Resource sharing options</a:t>
            </a:r>
          </a:p>
          <a:p>
            <a:pPr lvl="1"/>
            <a:r>
              <a:rPr lang="en-US" altLang="en-US" smtClean="0"/>
              <a:t>Parent and children share all resources</a:t>
            </a:r>
          </a:p>
          <a:p>
            <a:pPr lvl="1"/>
            <a:r>
              <a:rPr lang="en-US" altLang="en-US" smtClean="0"/>
              <a:t>Children share subset of parent</a:t>
            </a:r>
            <a:r>
              <a:rPr lang="ja-JP" altLang="en-US" smtClean="0"/>
              <a:t>’</a:t>
            </a:r>
            <a:r>
              <a:rPr lang="en-US" altLang="ja-JP" smtClean="0"/>
              <a:t>s resources</a:t>
            </a:r>
          </a:p>
          <a:p>
            <a:pPr lvl="1"/>
            <a:r>
              <a:rPr lang="en-US" altLang="en-US" smtClean="0"/>
              <a:t>Parent and child share no resources</a:t>
            </a:r>
            <a:endParaRPr lang="en-US" altLang="en-US" sz="800"/>
          </a:p>
          <a:p>
            <a:r>
              <a:rPr lang="en-US" altLang="en-US" smtClean="0"/>
              <a:t>Execution options</a:t>
            </a:r>
          </a:p>
          <a:p>
            <a:pPr lvl="1"/>
            <a:r>
              <a:rPr lang="en-US" altLang="en-US" smtClean="0"/>
              <a:t>Parent and children execute concurrently</a:t>
            </a:r>
          </a:p>
          <a:p>
            <a:pPr lvl="1"/>
            <a:r>
              <a:rPr lang="en-US" altLang="en-US" smtClean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9034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988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 Tree of Processes in Linux</a:t>
            </a:r>
          </a:p>
        </p:txBody>
      </p:sp>
      <p:pic>
        <p:nvPicPr>
          <p:cNvPr id="24579" name="Picture 1" descr="3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135255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39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3976" y="152401"/>
            <a:ext cx="76168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3951" y="1060451"/>
            <a:ext cx="7154863" cy="4530725"/>
          </a:xfrm>
        </p:spPr>
        <p:txBody>
          <a:bodyPr/>
          <a:lstStyle/>
          <a:p>
            <a:r>
              <a:rPr lang="en-US" altLang="en-US" smtClean="0"/>
              <a:t>Address space</a:t>
            </a:r>
          </a:p>
          <a:p>
            <a:pPr lvl="1"/>
            <a:r>
              <a:rPr lang="en-US" altLang="en-US" smtClean="0"/>
              <a:t>Child duplicate of parent</a:t>
            </a:r>
          </a:p>
          <a:p>
            <a:pPr lvl="1"/>
            <a:r>
              <a:rPr lang="en-US" altLang="en-US" smtClean="0"/>
              <a:t>Child has a program loaded into it</a:t>
            </a:r>
          </a:p>
          <a:p>
            <a:r>
              <a:rPr lang="en-US" altLang="en-US" smtClean="0"/>
              <a:t>UNIX examples</a:t>
            </a:r>
          </a:p>
          <a:p>
            <a:pPr lvl="1"/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smtClean="0">
                <a:solidFill>
                  <a:srgbClr val="000000"/>
                </a:solidFill>
              </a:rPr>
              <a:t> </a:t>
            </a:r>
            <a:r>
              <a:rPr lang="en-US" altLang="en-US" smtClean="0"/>
              <a:t>system call creates new process</a:t>
            </a:r>
          </a:p>
          <a:p>
            <a:pPr lvl="1"/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altLang="en-US" smtClean="0"/>
              <a:t> system call used after a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smtClean="0"/>
              <a:t> to replace the process</a:t>
            </a:r>
            <a:r>
              <a:rPr lang="ja-JP" altLang="en-US" smtClean="0"/>
              <a:t>’</a:t>
            </a:r>
            <a:r>
              <a:rPr lang="en-US" altLang="ja-JP" smtClean="0"/>
              <a:t> memory space with a new program</a:t>
            </a:r>
            <a:endParaRPr lang="en-US" altLang="en-US" smtClean="0"/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3798889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09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0450" y="1233489"/>
            <a:ext cx="7170738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Process executes last statement and then asks the operating system to delete it using the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altLang="en-US" smtClean="0">
                <a:cs typeface="Courier New" panose="02070309020205020404" pitchFamily="49" charset="0"/>
              </a:rPr>
              <a:t> system call.</a:t>
            </a:r>
            <a:endParaRPr lang="en-US" altLang="en-US" smtClean="0"/>
          </a:p>
          <a:p>
            <a:pPr lvl="1"/>
            <a:r>
              <a:rPr lang="en-US" altLang="en-US" smtClean="0"/>
              <a:t>Returns  status data from child to parent (via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smtClean="0"/>
              <a:t>Process</a:t>
            </a:r>
            <a:r>
              <a:rPr lang="ja-JP" altLang="en-US" smtClean="0"/>
              <a:t>’</a:t>
            </a:r>
            <a:r>
              <a:rPr lang="en-US" altLang="ja-JP" smtClean="0"/>
              <a:t> resources are deallocated by operating system</a:t>
            </a:r>
            <a:endParaRPr lang="en-US" altLang="en-US" smtClean="0"/>
          </a:p>
          <a:p>
            <a:r>
              <a:rPr lang="en-US" altLang="en-US" smtClean="0"/>
              <a:t>Parent may terminate the execution of children processes  using the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smtClean="0">
                <a:cs typeface="Courier New" panose="02070309020205020404" pitchFamily="49" charset="0"/>
              </a:rPr>
              <a:t> system call.  Some reasons for doing so:</a:t>
            </a:r>
            <a:endParaRPr lang="en-US" altLang="en-US" smtClean="0"/>
          </a:p>
          <a:p>
            <a:pPr lvl="1"/>
            <a:r>
              <a:rPr lang="en-US" altLang="en-US" smtClean="0"/>
              <a:t>Child has exceeded allocated resources</a:t>
            </a:r>
          </a:p>
          <a:p>
            <a:pPr lvl="1"/>
            <a:r>
              <a:rPr lang="en-US" altLang="en-US" smtClean="0"/>
              <a:t>Task assigned to child is no longer required</a:t>
            </a:r>
          </a:p>
          <a:p>
            <a:pPr lvl="1"/>
            <a:r>
              <a:rPr lang="en-US" altLang="en-US" smtClean="0"/>
              <a:t>The parent is exiting and the operating systems does not allow  a child to continue if its parent terminates</a:t>
            </a:r>
          </a:p>
        </p:txBody>
      </p:sp>
    </p:spTree>
    <p:extLst>
      <p:ext uri="{BB962C8B-B14F-4D97-AF65-F5344CB8AC3E}">
        <p14:creationId xmlns:p14="http://schemas.microsoft.com/office/powerpoint/2010/main" val="8244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1264" y="1042989"/>
            <a:ext cx="7369175" cy="4530725"/>
          </a:xfrm>
        </p:spPr>
        <p:txBody>
          <a:bodyPr>
            <a:normAutofit fontScale="77500" lnSpcReduction="20000"/>
          </a:bodyPr>
          <a:lstStyle/>
          <a:p>
            <a:pPr lvl="1"/>
            <a:endParaRPr lang="en-US" altLang="en-US" sz="800"/>
          </a:p>
          <a:p>
            <a:r>
              <a:rPr lang="en-US" altLang="en-US" smtClean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 smtClean="0"/>
              <a:t>cascading termination.  </a:t>
            </a:r>
            <a:r>
              <a:rPr lang="en-US" altLang="en-US" smtClean="0"/>
              <a:t>All children, grandchildren, etc.  are  terminated.</a:t>
            </a:r>
            <a:endParaRPr lang="en-US" altLang="en-US" b="1" smtClean="0"/>
          </a:p>
          <a:p>
            <a:pPr lvl="1"/>
            <a:r>
              <a:rPr lang="en-US" altLang="en-US" smtClean="0"/>
              <a:t>The termination is initiated by the operating system.</a:t>
            </a:r>
            <a:endParaRPr lang="en-US" altLang="en-US" b="1" smtClean="0"/>
          </a:p>
          <a:p>
            <a:r>
              <a:rPr lang="en-US" altLang="en-US" smtClean="0"/>
              <a:t>The parent process may wait for termination of a child process by using the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 smtClean="0"/>
              <a:t>system call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 smtClean="0"/>
              <a:t>The call returns status information and the pid of the terminated process</a:t>
            </a:r>
            <a:endParaRPr lang="en-US" altLang="en-US" b="1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pid = wait(&amp;status); </a:t>
            </a:r>
          </a:p>
          <a:p>
            <a:r>
              <a:rPr lang="en-US" altLang="en-US" smtClean="0"/>
              <a:t>If no parent waiting (did not invoke 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 smtClean="0">
                <a:cs typeface="Courier New" panose="02070309020205020404" pitchFamily="49" charset="0"/>
              </a:rPr>
              <a:t>) </a:t>
            </a:r>
            <a:r>
              <a:rPr lang="en-US" altLang="en-US" smtClean="0"/>
              <a:t>process is a </a:t>
            </a:r>
            <a:r>
              <a:rPr lang="en-US" altLang="en-US" b="1" smtClean="0">
                <a:solidFill>
                  <a:srgbClr val="3366FF"/>
                </a:solidFill>
              </a:rPr>
              <a:t>zombie</a:t>
            </a:r>
          </a:p>
          <a:p>
            <a:r>
              <a:rPr lang="en-US" altLang="en-US" smtClean="0"/>
              <a:t>If parent terminated without invoking</a:t>
            </a:r>
            <a:r>
              <a:rPr lang="en-US" altLang="en-US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wait</a:t>
            </a:r>
            <a:r>
              <a:rPr lang="en-US" altLang="en-US" smtClean="0"/>
              <a:t> , process is an </a:t>
            </a:r>
            <a:r>
              <a:rPr lang="en-US" altLang="en-US" b="1" smtClean="0">
                <a:solidFill>
                  <a:srgbClr val="3366FF"/>
                </a:solidFill>
              </a:rPr>
              <a:t>orphan</a:t>
            </a:r>
          </a:p>
        </p:txBody>
      </p:sp>
    </p:spTree>
    <p:extLst>
      <p:ext uri="{BB962C8B-B14F-4D97-AF65-F5344CB8AC3E}">
        <p14:creationId xmlns:p14="http://schemas.microsoft.com/office/powerpoint/2010/main" val="355944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749551" y="150813"/>
            <a:ext cx="7997825" cy="576262"/>
          </a:xfrm>
        </p:spPr>
        <p:txBody>
          <a:bodyPr/>
          <a:lstStyle/>
          <a:p>
            <a:r>
              <a:rPr lang="en-US" altLang="en-US" sz="2800"/>
              <a:t>Multiprocess Architecture – Chrome Browser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330450" y="1233489"/>
            <a:ext cx="751205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Many web browsers ran as single process (some still do)</a:t>
            </a:r>
          </a:p>
          <a:p>
            <a:pPr lvl="1"/>
            <a:r>
              <a:rPr lang="en-US" altLang="en-US" dirty="0" smtClean="0"/>
              <a:t>If one web site causes trouble, entire browser can hang or crash</a:t>
            </a:r>
          </a:p>
          <a:p>
            <a:r>
              <a:rPr lang="en-US" altLang="en-US" dirty="0" smtClean="0"/>
              <a:t>Google Chrome Browser is </a:t>
            </a:r>
            <a:r>
              <a:rPr lang="en-US" altLang="en-US" dirty="0" err="1" smtClean="0"/>
              <a:t>multiprocess</a:t>
            </a:r>
            <a:r>
              <a:rPr lang="en-US" altLang="en-US" dirty="0" smtClean="0"/>
              <a:t> with 3 different types of processes: 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Browser</a:t>
            </a:r>
            <a:r>
              <a:rPr lang="en-US" altLang="en-US" dirty="0" smtClean="0"/>
              <a:t> process manages user interface, disk and network I/O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Renderer</a:t>
            </a:r>
            <a:r>
              <a:rPr lang="en-US" altLang="en-US" dirty="0" smtClean="0"/>
              <a:t> process renders web pages, deals with HTML, </a:t>
            </a:r>
            <a:r>
              <a:rPr lang="en-US" altLang="en-US" dirty="0" err="1" smtClean="0"/>
              <a:t>Javascript</a:t>
            </a:r>
            <a:r>
              <a:rPr lang="en-US" altLang="en-US" dirty="0" smtClean="0"/>
              <a:t>. A new renderer created for each website opened</a:t>
            </a:r>
          </a:p>
          <a:p>
            <a:pPr lvl="2"/>
            <a:r>
              <a:rPr lang="en-US" altLang="en-US" dirty="0" smtClean="0"/>
              <a:t>Runs in </a:t>
            </a:r>
            <a:r>
              <a:rPr lang="en-US" altLang="en-US" b="1" dirty="0" smtClean="0">
                <a:solidFill>
                  <a:srgbClr val="3366FF"/>
                </a:solidFill>
              </a:rPr>
              <a:t>sandbox</a:t>
            </a:r>
            <a:r>
              <a:rPr lang="en-US" altLang="en-US" dirty="0" smtClean="0"/>
              <a:t> restricting disk and network I/O, minimizing effect of security exploits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Plug-in </a:t>
            </a:r>
            <a:r>
              <a:rPr lang="en-US" altLang="en-US" dirty="0" smtClean="0"/>
              <a:t>process for each type of plug-in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pic>
        <p:nvPicPr>
          <p:cNvPr id="30724" name="Picture 1" descr="in-3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87" y="5700073"/>
            <a:ext cx="6291178" cy="114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688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506664" y="168276"/>
            <a:ext cx="7704137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409826" y="1154114"/>
            <a:ext cx="7485063" cy="45307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mtClean="0"/>
              <a:t>Processes within a system may be </a:t>
            </a:r>
            <a:r>
              <a:rPr lang="en-US" altLang="en-US" b="1" i="1" smtClean="0"/>
              <a:t>independent</a:t>
            </a:r>
            <a:r>
              <a:rPr lang="en-US" altLang="en-US" b="1" smtClean="0"/>
              <a:t> </a:t>
            </a:r>
            <a:r>
              <a:rPr lang="en-US" altLang="en-US" smtClean="0"/>
              <a:t>or </a:t>
            </a:r>
            <a:r>
              <a:rPr lang="en-US" altLang="en-US" b="1" i="1" smtClean="0"/>
              <a:t>cooperating</a:t>
            </a:r>
          </a:p>
          <a:p>
            <a:r>
              <a:rPr lang="en-US" altLang="en-US" smtClean="0"/>
              <a:t>Cooperating process can affect or be affected by other processes, including sharing data</a:t>
            </a:r>
          </a:p>
          <a:p>
            <a:r>
              <a:rPr lang="en-US" altLang="en-US" smtClean="0"/>
              <a:t>Reasons for cooperating processes:</a:t>
            </a:r>
          </a:p>
          <a:p>
            <a:pPr lvl="1"/>
            <a:r>
              <a:rPr lang="en-US" altLang="en-US" smtClean="0"/>
              <a:t>Information sharing</a:t>
            </a:r>
          </a:p>
          <a:p>
            <a:pPr lvl="1"/>
            <a:r>
              <a:rPr lang="en-US" altLang="en-US" smtClean="0"/>
              <a:t>Computation speedup</a:t>
            </a:r>
          </a:p>
          <a:p>
            <a:pPr lvl="1"/>
            <a:r>
              <a:rPr lang="en-US" altLang="en-US" smtClean="0"/>
              <a:t>Modularity</a:t>
            </a:r>
          </a:p>
          <a:p>
            <a:pPr lvl="1"/>
            <a:r>
              <a:rPr lang="en-US" altLang="en-US" smtClean="0"/>
              <a:t>Convenience	</a:t>
            </a:r>
          </a:p>
          <a:p>
            <a:r>
              <a:rPr lang="en-US" altLang="en-US" smtClean="0"/>
              <a:t>Cooperating processes need </a:t>
            </a:r>
            <a:r>
              <a:rPr lang="en-US" altLang="en-US" b="1" smtClean="0">
                <a:solidFill>
                  <a:srgbClr val="3366FF"/>
                </a:solidFill>
              </a:rPr>
              <a:t>interprocess communication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3366FF"/>
                </a:solidFill>
              </a:rPr>
              <a:t>IPC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Two models of IPC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6523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Communications Models </a:t>
            </a:r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2493964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Message passing.  (b) shared memory. </a:t>
            </a:r>
            <a:r>
              <a:rPr lang="en-US" altLang="en-US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7860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84450" y="277813"/>
            <a:ext cx="76263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Cooperating Processes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0451" y="1233489"/>
            <a:ext cx="7529513" cy="4530725"/>
          </a:xfrm>
        </p:spPr>
        <p:txBody>
          <a:bodyPr/>
          <a:lstStyle/>
          <a:p>
            <a:r>
              <a:rPr lang="en-US" b="1" i="1" smtClean="0"/>
              <a:t>Independent</a:t>
            </a:r>
            <a:r>
              <a:rPr lang="en-US" smtClean="0"/>
              <a:t> process cannot affect or be affected by the execution of another process</a:t>
            </a:r>
          </a:p>
          <a:p>
            <a:r>
              <a:rPr lang="en-US" b="1" i="1" smtClean="0">
                <a:solidFill>
                  <a:srgbClr val="000000"/>
                </a:solidFill>
              </a:rPr>
              <a:t>Cooperating</a:t>
            </a:r>
            <a:r>
              <a:rPr lang="en-US" smtClean="0"/>
              <a:t> process can affect or be affected by the execution of another process</a:t>
            </a:r>
          </a:p>
          <a:p>
            <a:r>
              <a:rPr lang="en-US" smtClean="0"/>
              <a:t>Advantages of process cooperation</a:t>
            </a:r>
          </a:p>
          <a:p>
            <a:pPr lvl="1"/>
            <a:r>
              <a:rPr lang="en-US" smtClean="0"/>
              <a:t>Information sharing </a:t>
            </a:r>
          </a:p>
          <a:p>
            <a:pPr lvl="1"/>
            <a:r>
              <a:rPr lang="en-US" smtClean="0"/>
              <a:t>Computation speed-up</a:t>
            </a:r>
          </a:p>
          <a:p>
            <a:pPr lvl="1"/>
            <a:r>
              <a:rPr lang="en-US" smtClean="0"/>
              <a:t>Modularity</a:t>
            </a:r>
          </a:p>
          <a:p>
            <a:pPr lvl="1"/>
            <a:r>
              <a:rPr lang="en-US" smtClean="0"/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1348453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3300" y="247651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6963" y="1185864"/>
            <a:ext cx="6667500" cy="4498975"/>
          </a:xfrm>
        </p:spPr>
        <p:txBody>
          <a:bodyPr/>
          <a:lstStyle/>
          <a:p>
            <a:r>
              <a:rPr lang="en-US" smtClean="0"/>
              <a:t>Paradigm for cooperating processes, </a:t>
            </a:r>
            <a:r>
              <a:rPr lang="en-US" i="1" smtClean="0"/>
              <a:t>producer</a:t>
            </a:r>
            <a:r>
              <a:rPr lang="en-US" smtClean="0"/>
              <a:t> process produces information that is consumed by a </a:t>
            </a:r>
            <a:r>
              <a:rPr lang="en-US" i="1" smtClean="0"/>
              <a:t>consumer</a:t>
            </a:r>
            <a:r>
              <a:rPr lang="en-US" smtClean="0"/>
              <a:t> process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unbounded-buffer </a:t>
            </a:r>
            <a:r>
              <a:rPr lang="en-US" smtClean="0"/>
              <a:t>places no practical limit on the size of the buffer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bounded-buffer </a:t>
            </a:r>
            <a:r>
              <a:rPr lang="en-US" smtClean="0"/>
              <a:t>assumes that there is a fixed buffer size</a:t>
            </a:r>
          </a:p>
        </p:txBody>
      </p:sp>
    </p:spTree>
    <p:extLst>
      <p:ext uri="{BB962C8B-B14F-4D97-AF65-F5344CB8AC3E}">
        <p14:creationId xmlns:p14="http://schemas.microsoft.com/office/powerpoint/2010/main" val="262651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981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362201" y="1138239"/>
            <a:ext cx="6823075" cy="4530725"/>
          </a:xfrm>
        </p:spPr>
        <p:txBody>
          <a:bodyPr/>
          <a:lstStyle/>
          <a:p>
            <a:r>
              <a:rPr lang="en-US" altLang="en-US" smtClean="0"/>
              <a:t>To introduce the notion of a process -- a program in execution, which forms the basis of all computation</a:t>
            </a:r>
          </a:p>
          <a:p>
            <a:r>
              <a:rPr lang="en-US" altLang="en-US" smtClean="0"/>
              <a:t>To describe the various features of processes, including scheduling, creation and termination, and communication</a:t>
            </a:r>
          </a:p>
          <a:p>
            <a:r>
              <a:rPr lang="en-US" altLang="en-US" smtClean="0"/>
              <a:t>To explore interprocess communication using shared memory and message passing</a:t>
            </a:r>
          </a:p>
          <a:p>
            <a:r>
              <a:rPr lang="en-US" altLang="en-US" smtClean="0"/>
              <a:t>To describe communication in client-server systems</a:t>
            </a:r>
          </a:p>
        </p:txBody>
      </p:sp>
    </p:spTree>
    <p:extLst>
      <p:ext uri="{BB962C8B-B14F-4D97-AF65-F5344CB8AC3E}">
        <p14:creationId xmlns:p14="http://schemas.microsoft.com/office/powerpoint/2010/main" val="1701781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81275" y="9525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Interprocess Communication –  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2526" y="1233489"/>
            <a:ext cx="6621463" cy="4530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Synchronization is discussed in great details in Chapter 5.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0568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81275" y="12700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Interprocess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9825" y="1201739"/>
            <a:ext cx="6934200" cy="45307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smtClean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smtClean="0"/>
              <a:t>(</a:t>
            </a:r>
            <a:r>
              <a:rPr lang="en-US" altLang="en-US" i="1" smtClean="0"/>
              <a:t>message</a:t>
            </a:r>
            <a:r>
              <a:rPr lang="en-US" altLang="en-US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smtClean="0"/>
              <a:t>(</a:t>
            </a:r>
            <a:r>
              <a:rPr lang="en-US" altLang="en-US" i="1" smtClean="0"/>
              <a:t>message</a:t>
            </a:r>
            <a:r>
              <a:rPr lang="en-US" altLang="en-US" smtClean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smtClean="0"/>
              <a:t>The</a:t>
            </a:r>
            <a:r>
              <a:rPr lang="en-US" altLang="en-US" i="1" smtClean="0"/>
              <a:t> message</a:t>
            </a:r>
            <a:r>
              <a:rPr lang="en-US" altLang="en-US" smtClean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4997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20950" y="10795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5701" y="1016001"/>
            <a:ext cx="7694613" cy="4530725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90000"/>
              </a:lnSpc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smtClean="0"/>
              <a:t>If processes </a:t>
            </a:r>
            <a:r>
              <a:rPr lang="en-US" altLang="en-US" i="1" smtClean="0"/>
              <a:t>P</a:t>
            </a:r>
            <a:r>
              <a:rPr lang="en-US" altLang="en-US" smtClean="0"/>
              <a:t> and </a:t>
            </a:r>
            <a:r>
              <a:rPr lang="en-US" altLang="en-US" i="1" smtClean="0"/>
              <a:t>Q</a:t>
            </a:r>
            <a:r>
              <a:rPr lang="en-US" altLang="en-US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Establish a </a:t>
            </a:r>
            <a:r>
              <a:rPr lang="en-US" altLang="en-US" b="1" i="1" smtClean="0"/>
              <a:t>communication</a:t>
            </a:r>
            <a:r>
              <a:rPr lang="en-US" altLang="en-US" b="1" smtClean="0"/>
              <a:t> </a:t>
            </a:r>
            <a:r>
              <a:rPr lang="en-US" altLang="en-US" b="1" i="1" smtClean="0"/>
              <a:t>link</a:t>
            </a:r>
            <a:r>
              <a:rPr lang="en-US" altLang="en-US" b="1" smtClean="0"/>
              <a:t> </a:t>
            </a:r>
            <a:r>
              <a:rPr lang="en-US" altLang="en-US" smtClean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Implementation issues:</a:t>
            </a:r>
          </a:p>
          <a:p>
            <a:pPr lvl="1"/>
            <a:r>
              <a:rPr lang="en-US" altLang="en-US" smtClean="0"/>
              <a:t>How are links established?</a:t>
            </a:r>
          </a:p>
          <a:p>
            <a:pPr lvl="1"/>
            <a:r>
              <a:rPr lang="en-US" altLang="en-US" smtClean="0"/>
              <a:t>Can a link be associated with more than two processes?</a:t>
            </a:r>
          </a:p>
          <a:p>
            <a:pPr lvl="1"/>
            <a:r>
              <a:rPr lang="en-US" altLang="en-US" smtClean="0"/>
              <a:t>How many links can there be between every pair of communicating processes?</a:t>
            </a:r>
          </a:p>
          <a:p>
            <a:pPr lvl="1"/>
            <a:r>
              <a:rPr lang="en-US" altLang="en-US" smtClean="0"/>
              <a:t>What is the capacity of a link?</a:t>
            </a:r>
          </a:p>
          <a:p>
            <a:pPr lvl="1"/>
            <a:r>
              <a:rPr lang="en-US" altLang="en-US" smtClean="0"/>
              <a:t>Is the size of a message that the link can accommodate fixed or variable?</a:t>
            </a:r>
          </a:p>
          <a:p>
            <a:pPr lvl="1"/>
            <a:r>
              <a:rPr lang="en-US" altLang="en-US" smtClean="0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08853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57450" y="12382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Message Passing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5701" y="785814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Physical: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Shared memory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Hardware bus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Network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Logical: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 Direct or indirect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 Synchronous or asynchronous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 Automatic or explicit buffering</a:t>
            </a:r>
          </a:p>
        </p:txBody>
      </p:sp>
    </p:spTree>
    <p:extLst>
      <p:ext uri="{BB962C8B-B14F-4D97-AF65-F5344CB8AC3E}">
        <p14:creationId xmlns:p14="http://schemas.microsoft.com/office/powerpoint/2010/main" val="3301803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7780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9826" y="1138239"/>
            <a:ext cx="7635875" cy="4530725"/>
          </a:xfrm>
        </p:spPr>
        <p:txBody>
          <a:bodyPr/>
          <a:lstStyle/>
          <a:p>
            <a:r>
              <a:rPr lang="en-US" altLang="en-US" smtClean="0"/>
              <a:t>Processes must name each other explicitly: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smtClean="0"/>
              <a:t> (</a:t>
            </a:r>
            <a:r>
              <a:rPr lang="en-US" altLang="en-US" i="1" smtClean="0"/>
              <a:t>P, message</a:t>
            </a:r>
            <a:r>
              <a:rPr lang="en-US" altLang="en-US" smtClean="0"/>
              <a:t>) – send a message to process P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smtClean="0"/>
              <a:t>(</a:t>
            </a:r>
            <a:r>
              <a:rPr lang="en-US" altLang="en-US" i="1" smtClean="0"/>
              <a:t>Q, message</a:t>
            </a:r>
            <a:r>
              <a:rPr lang="en-US" altLang="en-US" smtClean="0"/>
              <a:t>) – receive a message from process Q</a:t>
            </a:r>
          </a:p>
          <a:p>
            <a:r>
              <a:rPr lang="en-US" altLang="en-US" smtClean="0"/>
              <a:t>Properties of communication link</a:t>
            </a:r>
          </a:p>
          <a:p>
            <a:pPr lvl="1"/>
            <a:r>
              <a:rPr lang="en-US" altLang="en-US" smtClean="0"/>
              <a:t>Links are established automatically</a:t>
            </a:r>
          </a:p>
          <a:p>
            <a:pPr lvl="1"/>
            <a:r>
              <a:rPr lang="en-US" altLang="en-US" smtClean="0"/>
              <a:t>A link is associated with exactly one pair of communicating processes</a:t>
            </a:r>
          </a:p>
          <a:p>
            <a:pPr lvl="1"/>
            <a:r>
              <a:rPr lang="en-US" altLang="en-US" smtClean="0"/>
              <a:t>Between each pair there exists exactly one link</a:t>
            </a:r>
          </a:p>
          <a:p>
            <a:pPr lvl="1"/>
            <a:r>
              <a:rPr lang="en-US" altLang="en-US" smtClean="0"/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2811860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8075" y="1166813"/>
            <a:ext cx="7391400" cy="4159250"/>
          </a:xfrm>
        </p:spPr>
        <p:txBody>
          <a:bodyPr>
            <a:normAutofit fontScale="92500"/>
          </a:bodyPr>
          <a:lstStyle/>
          <a:p>
            <a:r>
              <a:rPr lang="en-US" altLang="en-US" smtClean="0"/>
              <a:t>Messages are directed and received from mailboxes (also referred to as ports)</a:t>
            </a:r>
          </a:p>
          <a:p>
            <a:pPr lvl="1"/>
            <a:r>
              <a:rPr lang="en-US" altLang="en-US" smtClean="0"/>
              <a:t>Each mailbox has a unique id</a:t>
            </a:r>
          </a:p>
          <a:p>
            <a:pPr lvl="1"/>
            <a:r>
              <a:rPr lang="en-US" altLang="en-US" smtClean="0"/>
              <a:t>Processes can communicate only if they share a mailbox</a:t>
            </a:r>
          </a:p>
          <a:p>
            <a:r>
              <a:rPr lang="en-US" altLang="en-US" smtClean="0"/>
              <a:t>Properties of communication link</a:t>
            </a:r>
          </a:p>
          <a:p>
            <a:pPr lvl="1"/>
            <a:r>
              <a:rPr lang="en-US" altLang="en-US" smtClean="0"/>
              <a:t>Link established only if processes share a common mailbox</a:t>
            </a:r>
          </a:p>
          <a:p>
            <a:pPr lvl="1"/>
            <a:r>
              <a:rPr lang="en-US" altLang="en-US" smtClean="0"/>
              <a:t>A link may be associated with many processes</a:t>
            </a:r>
          </a:p>
          <a:p>
            <a:pPr lvl="1"/>
            <a:r>
              <a:rPr lang="en-US" altLang="en-US" smtClean="0"/>
              <a:t>Each pair of processes may share several communication links</a:t>
            </a:r>
          </a:p>
          <a:p>
            <a:pPr lvl="1"/>
            <a:r>
              <a:rPr lang="en-US" altLang="en-US" smtClean="0"/>
              <a:t>Link may be unidirectional or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4198775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066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1" y="1135063"/>
            <a:ext cx="7580313" cy="3821112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Operations</a:t>
            </a:r>
          </a:p>
          <a:p>
            <a:pPr lvl="1"/>
            <a:r>
              <a:rPr lang="en-US" altLang="en-US" smtClean="0"/>
              <a:t>create a new mailbox (port)</a:t>
            </a:r>
          </a:p>
          <a:p>
            <a:pPr lvl="1"/>
            <a:r>
              <a:rPr lang="en-US" altLang="en-US" smtClean="0"/>
              <a:t>send and receive messages through mailbox</a:t>
            </a:r>
          </a:p>
          <a:p>
            <a:pPr lvl="1"/>
            <a:r>
              <a:rPr lang="en-US" altLang="en-US" smtClean="0"/>
              <a:t>destroy a mailbox</a:t>
            </a:r>
          </a:p>
          <a:p>
            <a:r>
              <a:rPr lang="en-US" altLang="en-US" smtClean="0"/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smtClean="0"/>
              <a:t>(</a:t>
            </a:r>
            <a:r>
              <a:rPr lang="en-US" altLang="en-US" i="1" smtClean="0"/>
              <a:t>A, message</a:t>
            </a:r>
            <a:r>
              <a:rPr lang="en-US" altLang="en-US" smtClean="0"/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	</a:t>
            </a: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smtClean="0"/>
              <a:t>(</a:t>
            </a:r>
            <a:r>
              <a:rPr lang="en-US" altLang="en-US" i="1" smtClean="0"/>
              <a:t>A, message</a:t>
            </a:r>
            <a:r>
              <a:rPr lang="en-US" altLang="en-US" smtClean="0"/>
              <a:t>) – receive a message from mailbox A</a:t>
            </a:r>
          </a:p>
        </p:txBody>
      </p:sp>
    </p:spTree>
    <p:extLst>
      <p:ext uri="{BB962C8B-B14F-4D97-AF65-F5344CB8AC3E}">
        <p14:creationId xmlns:p14="http://schemas.microsoft.com/office/powerpoint/2010/main" val="2450207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300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6650" y="1127126"/>
            <a:ext cx="6637338" cy="4530725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Mailbox sharing</a:t>
            </a:r>
          </a:p>
          <a:p>
            <a:pPr lvl="1"/>
            <a:r>
              <a:rPr lang="en-US" altLang="en-US" i="1" smtClean="0"/>
              <a:t>P</a:t>
            </a:r>
            <a:r>
              <a:rPr lang="en-US" altLang="en-US" i="1" baseline="-25000" smtClean="0"/>
              <a:t>1</a:t>
            </a:r>
            <a:r>
              <a:rPr lang="en-US" altLang="en-US" i="1" smtClean="0"/>
              <a:t>, P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,</a:t>
            </a:r>
            <a:r>
              <a:rPr lang="en-US" altLang="en-US" smtClean="0"/>
              <a:t> and</a:t>
            </a:r>
            <a:r>
              <a:rPr lang="en-US" altLang="en-US" i="1" smtClean="0"/>
              <a:t> P</a:t>
            </a:r>
            <a:r>
              <a:rPr lang="en-US" altLang="en-US" i="1" baseline="-25000" smtClean="0"/>
              <a:t>3</a:t>
            </a:r>
            <a:r>
              <a:rPr lang="en-US" altLang="en-US" smtClean="0"/>
              <a:t> share mailbox A</a:t>
            </a:r>
          </a:p>
          <a:p>
            <a:pPr lvl="1"/>
            <a:r>
              <a:rPr lang="en-US" altLang="en-US" i="1" smtClean="0"/>
              <a:t>P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, sends; </a:t>
            </a:r>
            <a:r>
              <a:rPr lang="en-US" altLang="en-US" i="1" smtClean="0"/>
              <a:t>P</a:t>
            </a:r>
            <a:r>
              <a:rPr lang="en-US" altLang="en-US" i="1" baseline="-25000" smtClean="0"/>
              <a:t>2</a:t>
            </a:r>
            <a:r>
              <a:rPr lang="en-US" altLang="en-US" i="1" smtClean="0"/>
              <a:t> </a:t>
            </a:r>
            <a:r>
              <a:rPr lang="en-US" altLang="en-US" smtClean="0"/>
              <a:t>and</a:t>
            </a:r>
            <a:r>
              <a:rPr lang="en-US" altLang="en-US" i="1" smtClean="0"/>
              <a:t> P</a:t>
            </a:r>
            <a:r>
              <a:rPr lang="en-US" altLang="en-US" i="1" baseline="-25000" smtClean="0"/>
              <a:t>3</a:t>
            </a:r>
            <a:r>
              <a:rPr lang="en-US" altLang="en-US" smtClean="0"/>
              <a:t> receive</a:t>
            </a:r>
          </a:p>
          <a:p>
            <a:pPr lvl="1"/>
            <a:r>
              <a:rPr lang="en-US" altLang="en-US" smtClean="0"/>
              <a:t>Who gets the message?</a:t>
            </a:r>
          </a:p>
          <a:p>
            <a:r>
              <a:rPr lang="en-US" altLang="en-US" smtClean="0"/>
              <a:t>Solutions</a:t>
            </a:r>
          </a:p>
          <a:p>
            <a:pPr lvl="1"/>
            <a:r>
              <a:rPr lang="en-US" altLang="en-US" smtClean="0"/>
              <a:t>Allow a link to be associated with at most two processes</a:t>
            </a:r>
          </a:p>
          <a:p>
            <a:pPr lvl="1"/>
            <a:r>
              <a:rPr lang="en-US" altLang="en-US" smtClean="0"/>
              <a:t>Allow only one process at a time to execute a receive operation</a:t>
            </a:r>
          </a:p>
          <a:p>
            <a:pPr lvl="1"/>
            <a:r>
              <a:rPr lang="en-US" altLang="en-US" smtClean="0"/>
              <a:t>Allow the system to select arbitrarily the receiver.  Sender is notified who the receiver was.</a:t>
            </a:r>
          </a:p>
        </p:txBody>
      </p:sp>
    </p:spTree>
    <p:extLst>
      <p:ext uri="{BB962C8B-B14F-4D97-AF65-F5344CB8AC3E}">
        <p14:creationId xmlns:p14="http://schemas.microsoft.com/office/powerpoint/2010/main" val="1699031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68276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5864" y="1050925"/>
            <a:ext cx="7267575" cy="4984750"/>
          </a:xfrm>
        </p:spPr>
        <p:txBody>
          <a:bodyPr>
            <a:normAutofit fontScale="92500" lnSpcReduction="20000"/>
          </a:bodyPr>
          <a:lstStyle/>
          <a:p>
            <a:pPr marL="379413" indent="-379413">
              <a:defRPr/>
            </a:pPr>
            <a:r>
              <a:rPr lang="en-US" dirty="0" smtClean="0"/>
              <a:t>Message passing may be either blocking or non-blocking</a:t>
            </a:r>
          </a:p>
          <a:p>
            <a:pPr marL="379413" indent="-379413">
              <a:defRPr/>
            </a:pPr>
            <a:r>
              <a:rPr lang="en-US" b="1" dirty="0" smtClean="0">
                <a:solidFill>
                  <a:srgbClr val="3366FF"/>
                </a:solidFill>
              </a:rPr>
              <a:t>Blocking</a:t>
            </a:r>
            <a:r>
              <a:rPr lang="en-US" dirty="0" smtClean="0"/>
              <a:t> is considered </a:t>
            </a:r>
            <a:r>
              <a:rPr lang="en-US" b="1" dirty="0" smtClean="0">
                <a:solidFill>
                  <a:srgbClr val="3366FF"/>
                </a:solidFill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 smtClean="0"/>
              <a:t>Blocking send </a:t>
            </a:r>
            <a:r>
              <a:rPr lang="en-US" dirty="0" smtClean="0"/>
              <a:t>--</a:t>
            </a:r>
            <a:r>
              <a:rPr lang="en-US" b="1" dirty="0" smtClean="0"/>
              <a:t> </a:t>
            </a:r>
            <a:r>
              <a:rPr lang="en-US" dirty="0" smtClean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b="1" dirty="0" smtClean="0"/>
              <a:t>Blocking receive </a:t>
            </a:r>
            <a:r>
              <a:rPr lang="en-US" dirty="0" smtClean="0"/>
              <a:t>--</a:t>
            </a:r>
            <a:r>
              <a:rPr lang="en-US" b="1" dirty="0" smtClean="0"/>
              <a:t> </a:t>
            </a:r>
            <a:r>
              <a:rPr lang="en-US" dirty="0" smtClean="0"/>
              <a:t>the receiver is  blocked until a message is available</a:t>
            </a:r>
          </a:p>
          <a:p>
            <a:pPr marL="379413" indent="-379413">
              <a:defRPr/>
            </a:pPr>
            <a:r>
              <a:rPr lang="en-US" b="1" dirty="0" smtClean="0">
                <a:solidFill>
                  <a:srgbClr val="3366FF"/>
                </a:solidFill>
              </a:rPr>
              <a:t>Non-blocking</a:t>
            </a:r>
            <a:r>
              <a:rPr lang="en-US" dirty="0" smtClean="0"/>
              <a:t> is considered </a:t>
            </a:r>
            <a:r>
              <a:rPr lang="en-US" b="1" dirty="0" smtClean="0">
                <a:solidFill>
                  <a:srgbClr val="3366FF"/>
                </a:solidFill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 smtClean="0"/>
              <a:t>Non-blocking send</a:t>
            </a:r>
            <a:r>
              <a:rPr lang="en-US" dirty="0" smtClean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b="1" dirty="0" smtClean="0"/>
              <a:t>Non-blocking receive</a:t>
            </a:r>
            <a:r>
              <a:rPr lang="en-US" dirty="0" smtClean="0"/>
              <a:t> -- the receiver receives: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 smtClean="0"/>
              <a:t> A valid message,  or 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 smtClean="0"/>
              <a:t> Null message</a:t>
            </a:r>
          </a:p>
          <a:p>
            <a:pPr marL="398939"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</a:rPr>
              <a:t>Different combinations possible</a:t>
            </a:r>
          </a:p>
          <a:p>
            <a:pPr marL="798989"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</a:rPr>
              <a:t>If both send and receive are blocking, we have a </a:t>
            </a:r>
            <a:r>
              <a:rPr lang="en-US" b="1" dirty="0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 marL="398463" indent="-341313">
              <a:defRPr/>
            </a:pPr>
            <a:endParaRPr lang="en-US" dirty="0" smtClean="0"/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4954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Synchronization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5064" y="1203325"/>
            <a:ext cx="6599237" cy="534988"/>
          </a:xfrm>
        </p:spPr>
        <p:txBody>
          <a:bodyPr>
            <a:normAutofit fontScale="25000" lnSpcReduction="20000"/>
          </a:bodyPr>
          <a:lstStyle/>
          <a:p>
            <a:pPr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</a:rPr>
              <a:t>Producer-consumer becomes trivial</a:t>
            </a:r>
            <a:br>
              <a:rPr lang="en-US" dirty="0" smtClean="0">
                <a:ea typeface="ＭＳ Ｐゴシック" charset="0"/>
              </a:rPr>
            </a:br>
            <a:endParaRPr lang="en-US" dirty="0" smtClean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message </a:t>
            </a:r>
            <a:r>
              <a:rPr lang="en-US" sz="16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; 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while (true) {</a:t>
            </a:r>
            <a:br>
              <a:rPr lang="en-US" sz="1600" dirty="0">
                <a:latin typeface="Courier New"/>
                <a:ea typeface="ＭＳ Ｐゴシック" charset="-128"/>
                <a:cs typeface="Courier New"/>
              </a:rPr>
            </a:b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    /* produce an item in next produced */ 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send(</a:t>
            </a:r>
            <a:r>
              <a:rPr lang="en-US" sz="16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); </a:t>
            </a:r>
          </a:p>
          <a:p>
            <a:pPr marL="0" indent="0"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} </a:t>
            </a:r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3082925" y="3598864"/>
            <a:ext cx="637063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essage next_consumed;</a:t>
            </a:r>
          </a:p>
          <a:p>
            <a:r>
              <a:rPr kumimoji="1"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r>
              <a:rPr kumimoji="1"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receive(next_consumed);</a:t>
            </a:r>
          </a:p>
          <a:p>
            <a:r>
              <a:rPr kumimoji="1"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kumimoji="1"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/* consume the item in next consumed */</a:t>
            </a:r>
          </a:p>
          <a:p>
            <a:r>
              <a:rPr kumimoji="1"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53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00388" y="166688"/>
            <a:ext cx="61071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2688" y="1177926"/>
            <a:ext cx="7370762" cy="47863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Batch system – </a:t>
            </a:r>
            <a:r>
              <a:rPr lang="en-US" altLang="en-US" b="1" smtClean="0">
                <a:solidFill>
                  <a:srgbClr val="3366FF"/>
                </a:solidFill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Time-shared systems – </a:t>
            </a:r>
            <a:r>
              <a:rPr lang="en-US" altLang="en-US" b="1" smtClean="0">
                <a:solidFill>
                  <a:srgbClr val="3366FF"/>
                </a:solidFill>
              </a:rPr>
              <a:t>user programs </a:t>
            </a:r>
            <a:r>
              <a:rPr lang="en-US" altLang="en-US" smtClean="0"/>
              <a:t>or </a:t>
            </a:r>
            <a:r>
              <a:rPr lang="en-US" altLang="en-US" b="1" smtClean="0">
                <a:solidFill>
                  <a:srgbClr val="3366FF"/>
                </a:solidFill>
              </a:rPr>
              <a:t>tasks</a:t>
            </a: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Textbook uses the terms </a:t>
            </a:r>
            <a:r>
              <a:rPr lang="en-US" altLang="en-US" b="1" i="1" smtClean="0"/>
              <a:t>job</a:t>
            </a:r>
            <a:r>
              <a:rPr lang="en-US" altLang="en-US" smtClean="0"/>
              <a:t> and </a:t>
            </a:r>
            <a:r>
              <a:rPr lang="en-US" altLang="en-US" b="1" i="1" smtClean="0"/>
              <a:t>process</a:t>
            </a:r>
            <a:r>
              <a:rPr lang="en-US" altLang="en-US" smtClean="0"/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3366FF"/>
                </a:solidFill>
              </a:rPr>
              <a:t>Process</a:t>
            </a:r>
            <a:r>
              <a:rPr lang="en-US" altLang="en-US" smtClean="0"/>
              <a:t> – a program in execution; process execution must progress in sequential fashion</a:t>
            </a:r>
          </a:p>
          <a:p>
            <a:r>
              <a:rPr lang="en-US" altLang="en-US" smtClean="0"/>
              <a:t>Multiple parts</a:t>
            </a:r>
          </a:p>
          <a:p>
            <a:pPr lvl="1"/>
            <a:r>
              <a:rPr lang="en-US" altLang="en-US" smtClean="0"/>
              <a:t>The program code, also called </a:t>
            </a:r>
            <a:r>
              <a:rPr lang="en-US" altLang="en-US" b="1" smtClean="0">
                <a:solidFill>
                  <a:srgbClr val="3366FF"/>
                </a:solidFill>
              </a:rPr>
              <a:t>text section</a:t>
            </a:r>
          </a:p>
          <a:p>
            <a:pPr lvl="1"/>
            <a:r>
              <a:rPr lang="en-US" altLang="en-US" smtClean="0"/>
              <a:t>Current activity including</a:t>
            </a:r>
            <a:r>
              <a:rPr lang="en-US" altLang="en-US" b="1" smtClean="0">
                <a:solidFill>
                  <a:srgbClr val="3366FF"/>
                </a:solidFill>
              </a:rPr>
              <a:t> program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counter</a:t>
            </a:r>
            <a:r>
              <a:rPr lang="en-US" altLang="en-US" smtClean="0"/>
              <a:t>, processor registers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Stack</a:t>
            </a:r>
            <a:r>
              <a:rPr lang="en-US" altLang="en-US" b="1" smtClean="0"/>
              <a:t> </a:t>
            </a:r>
            <a:r>
              <a:rPr lang="en-US" altLang="en-US" smtClean="0"/>
              <a:t>containing temporary data</a:t>
            </a:r>
          </a:p>
          <a:p>
            <a:pPr lvl="2"/>
            <a:r>
              <a:rPr lang="en-US" altLang="en-US" smtClean="0"/>
              <a:t>Function parameters, return addresses, local variables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Data section</a:t>
            </a:r>
            <a:r>
              <a:rPr lang="en-US" altLang="en-US" b="1" smtClean="0"/>
              <a:t> </a:t>
            </a:r>
            <a:r>
              <a:rPr lang="en-US" altLang="en-US" smtClean="0"/>
              <a:t>containing global variables</a:t>
            </a:r>
          </a:p>
          <a:p>
            <a:pPr lvl="1"/>
            <a:r>
              <a:rPr lang="en-US" altLang="en-US" b="1" smtClean="0">
                <a:solidFill>
                  <a:srgbClr val="3366FF"/>
                </a:solidFill>
              </a:rPr>
              <a:t>Heap</a:t>
            </a:r>
            <a:r>
              <a:rPr lang="en-US" altLang="en-US" b="1" smtClean="0"/>
              <a:t> </a:t>
            </a:r>
            <a:r>
              <a:rPr lang="en-US" altLang="en-US" smtClean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3831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6526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Buffering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1" y="1233489"/>
            <a:ext cx="7121525" cy="4530725"/>
          </a:xfrm>
        </p:spPr>
        <p:txBody>
          <a:bodyPr/>
          <a:lstStyle/>
          <a:p>
            <a:r>
              <a:rPr lang="en-US" altLang="en-US" smtClean="0"/>
              <a:t>Queue of messages attached to the link.</a:t>
            </a:r>
          </a:p>
          <a:p>
            <a:r>
              <a:rPr lang="en-US" altLang="en-US" smtClean="0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1.</a:t>
            </a:r>
            <a:r>
              <a:rPr lang="en-US" altLang="en-US" smtClean="0"/>
              <a:t>	Zero capacity – no messages are queued on a link.</a:t>
            </a:r>
            <a:br>
              <a:rPr lang="en-US" altLang="en-US" smtClean="0"/>
            </a:br>
            <a:r>
              <a:rPr lang="en-US" altLang="en-US" smtClean="0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2.</a:t>
            </a:r>
            <a:r>
              <a:rPr lang="en-US" altLang="en-US" smtClean="0"/>
              <a:t>	Bounded capacity – finite length of </a:t>
            </a:r>
            <a:r>
              <a:rPr lang="en-US" altLang="en-US" i="1" smtClean="0"/>
              <a:t>n</a:t>
            </a:r>
            <a:r>
              <a:rPr lang="en-US" altLang="en-US" smtClean="0"/>
              <a:t> messages</a:t>
            </a:r>
            <a:br>
              <a:rPr lang="en-US" altLang="en-US" smtClean="0"/>
            </a:br>
            <a:r>
              <a:rPr lang="en-US" altLang="en-US" smtClean="0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mtClean="0">
                <a:solidFill>
                  <a:srgbClr val="CC6600"/>
                </a:solidFill>
              </a:rPr>
              <a:t>3.</a:t>
            </a:r>
            <a:r>
              <a:rPr lang="en-US" altLang="en-US" smtClean="0"/>
              <a:t>	Unbounded capacity – infinite length </a:t>
            </a:r>
            <a:br>
              <a:rPr lang="en-US" altLang="en-US" smtClean="0"/>
            </a:br>
            <a:r>
              <a:rPr lang="en-US" altLang="en-US" smtClean="0"/>
              <a:t>Sender never waits</a:t>
            </a:r>
          </a:p>
        </p:txBody>
      </p:sp>
    </p:spTree>
    <p:extLst>
      <p:ext uri="{BB962C8B-B14F-4D97-AF65-F5344CB8AC3E}">
        <p14:creationId xmlns:p14="http://schemas.microsoft.com/office/powerpoint/2010/main" val="3020942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490789" y="187326"/>
            <a:ext cx="7850187" cy="576263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Examples of IPC Systems -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2435225" y="1233489"/>
            <a:ext cx="7577138" cy="4530725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POSIX Shared Memory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Process first creates shared memory </a:t>
            </a:r>
            <a:r>
              <a:rPr lang="en-US" dirty="0" smtClean="0">
                <a:ea typeface="ＭＳ Ｐゴシック" charset="0"/>
              </a:rPr>
              <a:t>segment</a:t>
            </a:r>
            <a:br>
              <a:rPr lang="en-US" dirty="0" smtClean="0">
                <a:ea typeface="ＭＳ Ｐゴシック" charset="0"/>
              </a:rPr>
            </a:b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_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fd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= 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_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open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(name, O CREAT | O 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RDWR,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0666)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;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Also used to open an existing segment to share it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</a:rPr>
              <a:t>Set the size of the object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-128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ftruncate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, 4096);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</a:rPr>
              <a:t>Now </a:t>
            </a:r>
            <a:r>
              <a:rPr lang="en-US" dirty="0">
                <a:ea typeface="ＭＳ Ｐゴシック" charset="0"/>
              </a:rPr>
              <a:t>the process could write to the shared memory</a:t>
            </a:r>
          </a:p>
          <a:p>
            <a:pPr lvl="1">
              <a:buFont typeface="Monotype Sorts" charset="0"/>
              <a:buNone/>
              <a:defRPr/>
            </a:pP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sprintf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(shared memory, "Writing to shared memory")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63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2460625" y="173038"/>
            <a:ext cx="7850188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IPC POSIX Producer</a:t>
            </a:r>
          </a:p>
        </p:txBody>
      </p:sp>
      <p:pic>
        <p:nvPicPr>
          <p:cNvPr id="51203" name="Picture 1" descr="Screen Shot 2013-03-14 at 6.46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4" y="903288"/>
            <a:ext cx="3754437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896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460625" y="187326"/>
            <a:ext cx="7850188" cy="576263"/>
          </a:xfrm>
        </p:spPr>
        <p:txBody>
          <a:bodyPr>
            <a:normAutofit fontScale="90000"/>
          </a:bodyPr>
          <a:lstStyle/>
          <a:p>
            <a:r>
              <a:rPr lang="en-US" smtClean="0"/>
              <a:t>IPC POSIX Consumer</a:t>
            </a:r>
          </a:p>
        </p:txBody>
      </p:sp>
      <p:pic>
        <p:nvPicPr>
          <p:cNvPr id="52227" name="Picture 1" descr="Screen Shot 2013-03-12 at 1.3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892176"/>
            <a:ext cx="4521200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796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2662238" y="155576"/>
            <a:ext cx="7548562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Examples of IPC Systems - Mach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2378075" y="1076326"/>
            <a:ext cx="8229600" cy="4530725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Mach communication is message based</a:t>
            </a:r>
          </a:p>
          <a:p>
            <a:pPr lvl="1"/>
            <a:r>
              <a:rPr lang="en-US" altLang="en-US" smtClean="0"/>
              <a:t>Even system calls are messages</a:t>
            </a:r>
          </a:p>
          <a:p>
            <a:pPr lvl="1"/>
            <a:r>
              <a:rPr lang="en-US" altLang="en-US" smtClean="0"/>
              <a:t>Each task gets two mailboxes at creation- Kernel and Notify</a:t>
            </a:r>
          </a:p>
          <a:p>
            <a:pPr lvl="1"/>
            <a:r>
              <a:rPr lang="en-US" altLang="en-US" smtClean="0"/>
              <a:t>Only three system calls needed for message transfer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msg_send(), msg_receive(), msg_rpc()</a:t>
            </a:r>
          </a:p>
          <a:p>
            <a:pPr lvl="1"/>
            <a:r>
              <a:rPr lang="en-US" altLang="en-US" smtClean="0"/>
              <a:t>Mailboxes needed for commuication, created via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	port_allocate()</a:t>
            </a:r>
          </a:p>
          <a:p>
            <a:pPr lvl="1"/>
            <a:r>
              <a:rPr lang="en-US" altLang="en-US" smtClean="0"/>
              <a:t>Send and receive are flexible, for example four options if mailbox full:</a:t>
            </a:r>
          </a:p>
          <a:p>
            <a:pPr lvl="2"/>
            <a:r>
              <a:rPr lang="en-US" altLang="en-US" smtClean="0"/>
              <a:t>Wait indefinitely</a:t>
            </a:r>
          </a:p>
          <a:p>
            <a:pPr lvl="2"/>
            <a:r>
              <a:rPr lang="en-US" altLang="en-US" smtClean="0"/>
              <a:t>Wait at most n milliseconds</a:t>
            </a:r>
          </a:p>
          <a:p>
            <a:pPr lvl="2"/>
            <a:r>
              <a:rPr lang="en-US" altLang="en-US" smtClean="0"/>
              <a:t>Return immediately</a:t>
            </a:r>
          </a:p>
          <a:p>
            <a:pPr lvl="2"/>
            <a:r>
              <a:rPr lang="en-US" altLang="en-US" smtClean="0"/>
              <a:t>Temporarily cache a message</a:t>
            </a:r>
          </a:p>
          <a:p>
            <a:pPr lvl="1"/>
            <a:endParaRPr lang="en-US" altLang="en-US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20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2281238" y="182563"/>
            <a:ext cx="8229600" cy="576262"/>
          </a:xfrm>
        </p:spPr>
        <p:txBody>
          <a:bodyPr/>
          <a:lstStyle/>
          <a:p>
            <a:r>
              <a:rPr lang="en-US" altLang="en-US" sz="2800"/>
              <a:t>Examples of IPC Systems – Windows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2393951" y="1154114"/>
            <a:ext cx="6950075" cy="4530725"/>
          </a:xfrm>
        </p:spPr>
        <p:txBody>
          <a:bodyPr>
            <a:normAutofit fontScale="92500"/>
          </a:bodyPr>
          <a:lstStyle/>
          <a:p>
            <a:r>
              <a:rPr lang="en-US" altLang="en-US" smtClean="0"/>
              <a:t>Message-passing centric via </a:t>
            </a:r>
            <a:r>
              <a:rPr lang="en-US" altLang="en-US" b="1" smtClean="0">
                <a:solidFill>
                  <a:srgbClr val="0000FF"/>
                </a:solidFill>
              </a:rPr>
              <a:t>advanced local procedure call </a:t>
            </a:r>
            <a:r>
              <a:rPr lang="en-US" altLang="en-US" b="1" smtClean="0">
                <a:solidFill>
                  <a:srgbClr val="000000"/>
                </a:solidFill>
              </a:rPr>
              <a:t>(</a:t>
            </a:r>
            <a:r>
              <a:rPr lang="en-US" altLang="en-US" b="1" smtClean="0">
                <a:solidFill>
                  <a:srgbClr val="0000FF"/>
                </a:solidFill>
              </a:rPr>
              <a:t>LPC</a:t>
            </a:r>
            <a:r>
              <a:rPr lang="en-US" altLang="en-US" b="1" smtClean="0">
                <a:solidFill>
                  <a:srgbClr val="000000"/>
                </a:solidFill>
              </a:rPr>
              <a:t>)</a:t>
            </a:r>
            <a:r>
              <a:rPr lang="en-US" altLang="en-US" smtClean="0"/>
              <a:t> facility</a:t>
            </a:r>
          </a:p>
          <a:p>
            <a:pPr lvl="1"/>
            <a:r>
              <a:rPr lang="en-US" altLang="en-US" smtClean="0"/>
              <a:t>Only works between processes on the same system</a:t>
            </a:r>
          </a:p>
          <a:p>
            <a:pPr lvl="1"/>
            <a:r>
              <a:rPr lang="en-US" altLang="en-US" smtClean="0"/>
              <a:t>Uses ports (like mailboxes) to establish and maintain communication channels</a:t>
            </a:r>
          </a:p>
          <a:p>
            <a:pPr lvl="1"/>
            <a:r>
              <a:rPr lang="en-US" altLang="en-US" smtClean="0"/>
              <a:t>Communication works as follows:</a:t>
            </a:r>
          </a:p>
          <a:p>
            <a:pPr lvl="2"/>
            <a:r>
              <a:rPr lang="en-US" altLang="en-US" smtClean="0"/>
              <a:t>The client opens a handle to the subsystem’</a:t>
            </a:r>
            <a:r>
              <a:rPr lang="en-US" altLang="ja-JP" smtClean="0"/>
              <a:t>s </a:t>
            </a:r>
            <a:r>
              <a:rPr lang="en-US" altLang="ja-JP" b="1" smtClean="0">
                <a:solidFill>
                  <a:srgbClr val="0000FF"/>
                </a:solidFill>
              </a:rPr>
              <a:t>connection port</a:t>
            </a:r>
            <a:r>
              <a:rPr lang="en-US" altLang="ja-JP" smtClean="0"/>
              <a:t> object.</a:t>
            </a:r>
          </a:p>
          <a:p>
            <a:pPr lvl="2"/>
            <a:r>
              <a:rPr lang="en-US" altLang="en-US" smtClean="0"/>
              <a:t>The client sends a connection request.</a:t>
            </a:r>
          </a:p>
          <a:p>
            <a:pPr lvl="2"/>
            <a:r>
              <a:rPr lang="en-US" altLang="en-US" smtClean="0"/>
              <a:t>The server creates two private </a:t>
            </a:r>
            <a:r>
              <a:rPr lang="en-US" altLang="en-US" b="1" smtClean="0">
                <a:solidFill>
                  <a:srgbClr val="0000FF"/>
                </a:solidFill>
              </a:rPr>
              <a:t>communication ports </a:t>
            </a:r>
            <a:r>
              <a:rPr lang="en-US" altLang="en-US" smtClean="0"/>
              <a:t>and returns the handle to one of them to the client.</a:t>
            </a:r>
          </a:p>
          <a:p>
            <a:pPr lvl="2"/>
            <a:r>
              <a:rPr lang="en-US" altLang="en-US" smtClean="0"/>
              <a:t>The client and server use the corresponding port handle to send messages or callbacks and to listen for replies.</a:t>
            </a:r>
          </a:p>
        </p:txBody>
      </p:sp>
    </p:spTree>
    <p:extLst>
      <p:ext uri="{BB962C8B-B14F-4D97-AF65-F5344CB8AC3E}">
        <p14:creationId xmlns:p14="http://schemas.microsoft.com/office/powerpoint/2010/main" val="3678229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2549525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Local Procedure Calls in Windows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39" y="1830389"/>
            <a:ext cx="656748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961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2700" y="12382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Communications in Client-Server Systems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0" y="1233489"/>
            <a:ext cx="6794500" cy="4530725"/>
          </a:xfrm>
        </p:spPr>
        <p:txBody>
          <a:bodyPr/>
          <a:lstStyle/>
          <a:p>
            <a:r>
              <a:rPr lang="en-US" altLang="en-US" smtClean="0"/>
              <a:t>Sockets</a:t>
            </a:r>
          </a:p>
          <a:p>
            <a:r>
              <a:rPr lang="en-US" altLang="en-US" smtClean="0"/>
              <a:t>Remote Procedure Calls</a:t>
            </a:r>
          </a:p>
          <a:p>
            <a:r>
              <a:rPr lang="en-US" altLang="en-US" smtClean="0"/>
              <a:t>Pipes</a:t>
            </a:r>
          </a:p>
          <a:p>
            <a:r>
              <a:rPr lang="en-US" altLang="en-US" smtClean="0"/>
              <a:t>Remote Method Invocation (Java)</a:t>
            </a:r>
          </a:p>
        </p:txBody>
      </p:sp>
    </p:spTree>
    <p:extLst>
      <p:ext uri="{BB962C8B-B14F-4D97-AF65-F5344CB8AC3E}">
        <p14:creationId xmlns:p14="http://schemas.microsoft.com/office/powerpoint/2010/main" val="3922825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Sockets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6326" y="1154114"/>
            <a:ext cx="6977063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mtClean="0"/>
              <a:t>A </a:t>
            </a:r>
            <a:r>
              <a:rPr lang="en-US" altLang="en-US" b="1" smtClean="0">
                <a:solidFill>
                  <a:srgbClr val="0000FF"/>
                </a:solidFill>
              </a:rPr>
              <a:t>socket </a:t>
            </a:r>
            <a:r>
              <a:rPr lang="en-US" altLang="en-US" smtClean="0"/>
              <a:t>is defined as an endpoint for communication</a:t>
            </a:r>
          </a:p>
          <a:p>
            <a:endParaRPr lang="en-US" altLang="en-US" sz="800"/>
          </a:p>
          <a:p>
            <a:r>
              <a:rPr lang="en-US" altLang="en-US" smtClean="0"/>
              <a:t>Concatenation of IP address and </a:t>
            </a:r>
            <a:r>
              <a:rPr lang="en-US" altLang="en-US" b="1" smtClean="0">
                <a:solidFill>
                  <a:srgbClr val="0000FF"/>
                </a:solidFill>
              </a:rPr>
              <a:t>port</a:t>
            </a:r>
            <a:r>
              <a:rPr lang="en-US" altLang="en-US" smtClean="0"/>
              <a:t> – a number included at start of message packet to differentiate network services on a host</a:t>
            </a:r>
          </a:p>
          <a:p>
            <a:endParaRPr lang="en-US" altLang="en-US" sz="800"/>
          </a:p>
          <a:p>
            <a:r>
              <a:rPr lang="en-US" altLang="en-US" smtClean="0"/>
              <a:t>The socket </a:t>
            </a:r>
            <a:r>
              <a:rPr lang="en-US" altLang="en-US" b="1" smtClean="0"/>
              <a:t>161.25.19.8:1625</a:t>
            </a:r>
            <a:r>
              <a:rPr lang="en-US" altLang="en-US" smtClean="0"/>
              <a:t> refers to port </a:t>
            </a:r>
            <a:r>
              <a:rPr lang="en-US" altLang="en-US" b="1" smtClean="0"/>
              <a:t>1625</a:t>
            </a:r>
            <a:r>
              <a:rPr lang="en-US" altLang="en-US" smtClean="0"/>
              <a:t> on host </a:t>
            </a:r>
            <a:r>
              <a:rPr lang="en-US" altLang="en-US" b="1" smtClean="0"/>
              <a:t>161.25.19.8</a:t>
            </a:r>
          </a:p>
          <a:p>
            <a:endParaRPr lang="en-US" altLang="en-US" sz="800" b="1"/>
          </a:p>
          <a:p>
            <a:r>
              <a:rPr lang="en-US" altLang="en-US" smtClean="0"/>
              <a:t>Communication consists between a pair of sockets</a:t>
            </a:r>
          </a:p>
          <a:p>
            <a:endParaRPr lang="en-US" altLang="en-US" sz="800"/>
          </a:p>
          <a:p>
            <a:r>
              <a:rPr lang="en-US" altLang="en-US" smtClean="0"/>
              <a:t>All ports below 1024 are </a:t>
            </a:r>
            <a:r>
              <a:rPr lang="en-US" altLang="en-US" b="1" i="1" smtClean="0"/>
              <a:t>well known</a:t>
            </a:r>
            <a:r>
              <a:rPr lang="en-US" altLang="en-US" smtClean="0"/>
              <a:t>, used for standard services</a:t>
            </a:r>
          </a:p>
          <a:p>
            <a:endParaRPr lang="en-US" altLang="en-US" sz="800"/>
          </a:p>
          <a:p>
            <a:r>
              <a:rPr lang="en-US" altLang="en-US" smtClean="0"/>
              <a:t>Special IP address 127.0.0.1 (</a:t>
            </a:r>
            <a:r>
              <a:rPr lang="en-US" altLang="en-US" b="1" smtClean="0">
                <a:solidFill>
                  <a:srgbClr val="0000FF"/>
                </a:solidFill>
              </a:rPr>
              <a:t>loopback</a:t>
            </a:r>
            <a:r>
              <a:rPr lang="en-US" altLang="en-US" smtClean="0"/>
              <a:t>) to refer to system on which process is running</a:t>
            </a:r>
          </a:p>
        </p:txBody>
      </p:sp>
    </p:spTree>
    <p:extLst>
      <p:ext uri="{BB962C8B-B14F-4D97-AF65-F5344CB8AC3E}">
        <p14:creationId xmlns:p14="http://schemas.microsoft.com/office/powerpoint/2010/main" val="497483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1238" y="15240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Socket Communication</a:t>
            </a:r>
          </a:p>
        </p:txBody>
      </p:sp>
      <p:pic>
        <p:nvPicPr>
          <p:cNvPr id="583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64" y="1166813"/>
            <a:ext cx="57943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116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00388" y="155576"/>
            <a:ext cx="6107112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Concept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7450" y="1041401"/>
            <a:ext cx="7164388" cy="4786313"/>
          </a:xfrm>
        </p:spPr>
        <p:txBody>
          <a:bodyPr/>
          <a:lstStyle/>
          <a:p>
            <a:r>
              <a:rPr lang="en-US" altLang="en-US" smtClean="0"/>
              <a:t>Program is </a:t>
            </a:r>
            <a:r>
              <a:rPr lang="en-US" altLang="en-US" b="1" i="1" smtClean="0"/>
              <a:t>passive</a:t>
            </a:r>
            <a:r>
              <a:rPr lang="en-US" altLang="en-US" smtClean="0"/>
              <a:t> entity stored on disk (</a:t>
            </a:r>
            <a:r>
              <a:rPr lang="en-US" altLang="en-US" b="1" smtClean="0">
                <a:solidFill>
                  <a:srgbClr val="3366FF"/>
                </a:solidFill>
              </a:rPr>
              <a:t>executable file</a:t>
            </a:r>
            <a:r>
              <a:rPr lang="en-US" altLang="en-US" smtClean="0"/>
              <a:t>), process is </a:t>
            </a:r>
            <a:r>
              <a:rPr lang="en-US" altLang="en-US" b="1" i="1" smtClean="0"/>
              <a:t>active </a:t>
            </a:r>
          </a:p>
          <a:p>
            <a:pPr lvl="1"/>
            <a:r>
              <a:rPr lang="en-US" altLang="en-US" smtClean="0"/>
              <a:t>Program becomes process when executable file loaded into memory</a:t>
            </a:r>
          </a:p>
          <a:p>
            <a:r>
              <a:rPr lang="en-US" altLang="en-US" smtClean="0"/>
              <a:t>Execution of program started via GUI mouse clicks, command line entry of its name, etc</a:t>
            </a:r>
          </a:p>
          <a:p>
            <a:r>
              <a:rPr lang="en-US" altLang="en-US" smtClean="0"/>
              <a:t>One program can be several processes</a:t>
            </a:r>
          </a:p>
          <a:p>
            <a:pPr lvl="1"/>
            <a:r>
              <a:rPr lang="en-US" altLang="en-US" smtClean="0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76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Sockets in Java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0451" y="1233489"/>
            <a:ext cx="3419475" cy="4530725"/>
          </a:xfrm>
        </p:spPr>
        <p:txBody>
          <a:bodyPr>
            <a:normAutofit fontScale="92500"/>
          </a:bodyPr>
          <a:lstStyle/>
          <a:p>
            <a:r>
              <a:rPr lang="en-US" altLang="en-US" smtClean="0"/>
              <a:t>Three types of sockets</a:t>
            </a:r>
          </a:p>
          <a:p>
            <a:pPr lvl="1"/>
            <a:r>
              <a:rPr lang="en-US" altLang="en-US" b="1" smtClean="0">
                <a:solidFill>
                  <a:srgbClr val="0000FF"/>
                </a:solidFill>
              </a:rPr>
              <a:t>Connection-oriented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0000FF"/>
                </a:solidFill>
              </a:rPr>
              <a:t>TCP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b="1" smtClean="0">
                <a:solidFill>
                  <a:srgbClr val="0000FF"/>
                </a:solidFill>
              </a:rPr>
              <a:t>Connectionless</a:t>
            </a:r>
            <a:r>
              <a:rPr lang="en-US" altLang="en-US" smtClean="0"/>
              <a:t> (</a:t>
            </a:r>
            <a:r>
              <a:rPr lang="en-US" altLang="en-US" b="1" smtClean="0">
                <a:solidFill>
                  <a:srgbClr val="0000FF"/>
                </a:solidFill>
              </a:rPr>
              <a:t>UDP</a:t>
            </a:r>
            <a:r>
              <a:rPr lang="en-US" altLang="en-US" smtClean="0"/>
              <a:t>)</a:t>
            </a:r>
          </a:p>
          <a:p>
            <a:pPr lvl="1"/>
            <a:r>
              <a:rPr lang="en-US" alt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MulticastSocket</a:t>
            </a:r>
            <a:r>
              <a:rPr lang="en-US" altLang="en-US" smtClean="0"/>
              <a:t> class– data can be sent to multiple recipients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r>
              <a:rPr lang="en-US" altLang="en-US" smtClean="0"/>
              <a:t>Consider this “Date” server: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59396" name="Picture 1" descr="Screen Shot 2012-12-04 at 1.11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14" y="1125538"/>
            <a:ext cx="4967287" cy="509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460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68276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Remote Procedure Calls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5701" y="1138239"/>
            <a:ext cx="6823075" cy="4867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mtClean="0"/>
              <a:t>Remote procedure call (RPC) abstracts procedure calls between processes on networked systems</a:t>
            </a:r>
          </a:p>
          <a:p>
            <a:pPr lvl="1"/>
            <a:r>
              <a:rPr lang="en-US" altLang="en-US" smtClean="0"/>
              <a:t>Again uses ports for service differentiation</a:t>
            </a:r>
          </a:p>
          <a:p>
            <a:r>
              <a:rPr lang="en-US" altLang="en-US" b="1" smtClean="0">
                <a:solidFill>
                  <a:srgbClr val="0000FF"/>
                </a:solidFill>
              </a:rPr>
              <a:t>Stubs</a:t>
            </a:r>
            <a:r>
              <a:rPr lang="en-US" altLang="en-US" smtClean="0"/>
              <a:t> – client-side proxy for the actual procedure on the server</a:t>
            </a:r>
          </a:p>
          <a:p>
            <a:r>
              <a:rPr lang="en-US" altLang="en-US" smtClean="0"/>
              <a:t>The client-side stub locates the server and </a:t>
            </a:r>
            <a:r>
              <a:rPr lang="en-US" altLang="en-US" b="1" smtClean="0">
                <a:solidFill>
                  <a:srgbClr val="0000FF"/>
                </a:solidFill>
              </a:rPr>
              <a:t>marshalls</a:t>
            </a:r>
            <a:r>
              <a:rPr lang="en-US" altLang="en-US" smtClean="0"/>
              <a:t> the parameters</a:t>
            </a:r>
          </a:p>
          <a:p>
            <a:r>
              <a:rPr lang="en-US" altLang="en-US" smtClean="0"/>
              <a:t>The server-side stub receives this message, unpacks the marshalled parameters, and performs the procedure on the server</a:t>
            </a:r>
          </a:p>
          <a:p>
            <a:r>
              <a:rPr lang="en-US" altLang="en-US" smtClean="0"/>
              <a:t>On Windows, stub code compile from specification written in </a:t>
            </a:r>
            <a:r>
              <a:rPr lang="en-US" altLang="en-US" b="1" smtClean="0">
                <a:solidFill>
                  <a:srgbClr val="0000FF"/>
                </a:solidFill>
              </a:rPr>
              <a:t>Microsoft Interface Definition Language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0000FF"/>
                </a:solidFill>
              </a:rPr>
              <a:t>MIDL</a:t>
            </a:r>
            <a:r>
              <a:rPr lang="en-US" alt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399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54275" y="2301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Remote Procedure Calls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713" y="777876"/>
            <a:ext cx="6818312" cy="4867275"/>
          </a:xfrm>
        </p:spPr>
        <p:txBody>
          <a:bodyPr>
            <a:normAutofit lnSpcReduction="10000"/>
          </a:bodyPr>
          <a:lstStyle/>
          <a:p>
            <a:pPr>
              <a:buFont typeface="Monotype Sorts" pitchFamily="-84" charset="2"/>
              <a:buNone/>
            </a:pPr>
            <a:endParaRPr lang="en-US" altLang="en-US" sz="1600"/>
          </a:p>
          <a:p>
            <a:r>
              <a:rPr lang="en-US" altLang="en-US" smtClean="0"/>
              <a:t>Data representation handled via </a:t>
            </a:r>
            <a:r>
              <a:rPr lang="en-US" altLang="en-US" b="1" smtClean="0">
                <a:solidFill>
                  <a:srgbClr val="0000FF"/>
                </a:solidFill>
              </a:rPr>
              <a:t>External Data Representation </a:t>
            </a:r>
            <a:r>
              <a:rPr lang="en-US" altLang="en-US" smtClean="0"/>
              <a:t>(</a:t>
            </a:r>
            <a:r>
              <a:rPr lang="en-US" altLang="en-US" b="1" smtClean="0">
                <a:solidFill>
                  <a:srgbClr val="0000FF"/>
                </a:solidFill>
              </a:rPr>
              <a:t>XDL</a:t>
            </a:r>
            <a:r>
              <a:rPr lang="en-US" altLang="en-US" smtClean="0"/>
              <a:t>) format to account for different architectures</a:t>
            </a:r>
          </a:p>
          <a:p>
            <a:pPr lvl="1"/>
            <a:r>
              <a:rPr lang="en-US" altLang="en-US" b="1" smtClean="0">
                <a:solidFill>
                  <a:srgbClr val="0000FF"/>
                </a:solidFill>
              </a:rPr>
              <a:t>Big-endian </a:t>
            </a:r>
            <a:r>
              <a:rPr lang="en-US" altLang="en-US" smtClean="0"/>
              <a:t>and </a:t>
            </a:r>
            <a:r>
              <a:rPr lang="en-US" altLang="en-US" b="1" smtClean="0">
                <a:solidFill>
                  <a:srgbClr val="0000FF"/>
                </a:solidFill>
              </a:rPr>
              <a:t>little-endian</a:t>
            </a:r>
          </a:p>
          <a:p>
            <a:r>
              <a:rPr lang="en-US" altLang="en-US" smtClean="0"/>
              <a:t>Remote communication has more failure scenarios than local</a:t>
            </a:r>
          </a:p>
          <a:p>
            <a:pPr lvl="1"/>
            <a:r>
              <a:rPr lang="en-US" altLang="en-US" smtClean="0"/>
              <a:t>Messages can be delivered </a:t>
            </a:r>
            <a:r>
              <a:rPr lang="en-US" altLang="en-US" b="1" i="1" smtClean="0"/>
              <a:t>exactly once </a:t>
            </a:r>
            <a:r>
              <a:rPr lang="en-US" altLang="en-US" smtClean="0"/>
              <a:t>rather than </a:t>
            </a:r>
            <a:r>
              <a:rPr lang="en-US" altLang="en-US" b="1" i="1" smtClean="0"/>
              <a:t>at most once</a:t>
            </a:r>
          </a:p>
          <a:p>
            <a:r>
              <a:rPr lang="en-US" altLang="en-US" smtClean="0"/>
              <a:t>OS typically provides a rendezvous (or </a:t>
            </a:r>
            <a:r>
              <a:rPr lang="en-US" altLang="en-US" b="1" smtClean="0">
                <a:solidFill>
                  <a:srgbClr val="0000FF"/>
                </a:solidFill>
              </a:rPr>
              <a:t>matchmaker</a:t>
            </a:r>
            <a:r>
              <a:rPr lang="en-US" altLang="en-US" smtClean="0"/>
              <a:t>) service to connect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27350359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6526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Execution of RPC</a:t>
            </a:r>
          </a:p>
        </p:txBody>
      </p:sp>
      <p:pic>
        <p:nvPicPr>
          <p:cNvPr id="62467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4" y="1016000"/>
            <a:ext cx="4421187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664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Pipes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713" y="1154114"/>
            <a:ext cx="6945312" cy="45307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mtClean="0"/>
              <a:t>Acts as a conduit allowing two processes to communicate</a:t>
            </a:r>
          </a:p>
          <a:p>
            <a:r>
              <a:rPr lang="en-US" altLang="en-US" smtClean="0"/>
              <a:t>Issues:</a:t>
            </a:r>
          </a:p>
          <a:p>
            <a:pPr lvl="1"/>
            <a:r>
              <a:rPr lang="en-US" altLang="en-US" smtClean="0"/>
              <a:t>Is communication unidirectional or bidirectional?</a:t>
            </a:r>
          </a:p>
          <a:p>
            <a:pPr lvl="1"/>
            <a:r>
              <a:rPr lang="en-US" altLang="en-US" smtClean="0"/>
              <a:t>In the case of two-way communication, is it half or full-duplex?</a:t>
            </a:r>
          </a:p>
          <a:p>
            <a:pPr lvl="1"/>
            <a:r>
              <a:rPr lang="en-US" altLang="en-US" smtClean="0"/>
              <a:t>Must there exist a relationship (i.e., </a:t>
            </a:r>
            <a:r>
              <a:rPr lang="en-US" altLang="en-US" b="1" i="1" smtClean="0"/>
              <a:t>parent-child</a:t>
            </a:r>
            <a:r>
              <a:rPr lang="en-US" altLang="en-US" smtClean="0"/>
              <a:t>) between the communicating processes?</a:t>
            </a:r>
          </a:p>
          <a:p>
            <a:pPr lvl="1"/>
            <a:r>
              <a:rPr lang="en-US" altLang="en-US" smtClean="0"/>
              <a:t>Can the pipes be used over a network?</a:t>
            </a:r>
          </a:p>
          <a:p>
            <a:r>
              <a:rPr lang="en-US" altLang="en-US" smtClean="0"/>
              <a:t>Ordinary pipes 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altLang="en-US" smtClean="0"/>
              <a:t>Named pipes – can be accessed without a parent-child relationship.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42214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6"/>
          <p:cNvSpPr>
            <a:spLocks noGrp="1"/>
          </p:cNvSpPr>
          <p:nvPr>
            <p:ph type="title"/>
          </p:nvPr>
        </p:nvSpPr>
        <p:spPr>
          <a:xfrm>
            <a:off x="1981200" y="130176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2346326" y="1138239"/>
            <a:ext cx="7612063" cy="4930775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allow communication in standard producer-consumer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style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Consumer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reads </a:t>
            </a:r>
            <a:r>
              <a:rPr lang="en-US" dirty="0">
                <a:ea typeface="ＭＳ Ｐゴシック" charset="0"/>
                <a:cs typeface="ＭＳ Ｐゴシック" charset="0"/>
              </a:rPr>
              <a:t>from the other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 are therefore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unidirectional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Require parent-child relationship between communicating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processes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</a:t>
            </a:r>
            <a:r>
              <a:rPr lang="en-US" b="1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pipes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See Unix and Windows code samples in textbook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645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8" y="3313114"/>
            <a:ext cx="5592762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044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"/>
          <p:cNvSpPr>
            <a:spLocks noGrp="1"/>
          </p:cNvSpPr>
          <p:nvPr>
            <p:ph type="title"/>
          </p:nvPr>
        </p:nvSpPr>
        <p:spPr>
          <a:xfrm>
            <a:off x="1997075" y="152401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Named Pipes</a:t>
            </a:r>
          </a:p>
        </p:txBody>
      </p:sp>
      <p:sp>
        <p:nvSpPr>
          <p:cNvPr id="65539" name="Content Placeholder 7"/>
          <p:cNvSpPr>
            <a:spLocks noGrp="1"/>
          </p:cNvSpPr>
          <p:nvPr>
            <p:ph idx="1"/>
          </p:nvPr>
        </p:nvSpPr>
        <p:spPr>
          <a:xfrm>
            <a:off x="2330450" y="1233489"/>
            <a:ext cx="7061200" cy="4530725"/>
          </a:xfrm>
        </p:spPr>
        <p:txBody>
          <a:bodyPr/>
          <a:lstStyle/>
          <a:p>
            <a:r>
              <a:rPr lang="en-US" altLang="en-US" smtClean="0"/>
              <a:t>Named Pipes are more powerful than ordinary pipes</a:t>
            </a:r>
          </a:p>
          <a:p>
            <a:r>
              <a:rPr lang="en-US" altLang="en-US" smtClean="0"/>
              <a:t>Communication is bidirectional</a:t>
            </a:r>
          </a:p>
          <a:p>
            <a:r>
              <a:rPr lang="en-US" altLang="en-US" smtClean="0"/>
              <a:t>No parent-child relationship is necessary between the communicating processes</a:t>
            </a:r>
          </a:p>
          <a:p>
            <a:r>
              <a:rPr lang="en-US" altLang="en-US" smtClean="0"/>
              <a:t>Several processes can use the named pipe for communication</a:t>
            </a:r>
          </a:p>
          <a:p>
            <a:r>
              <a:rPr lang="en-US" altLang="en-US" smtClean="0"/>
              <a:t>Provided on both UNIX and Windows systems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22052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End of Chapter 3</a:t>
            </a:r>
          </a:p>
        </p:txBody>
      </p:sp>
    </p:spTree>
    <p:extLst>
      <p:ext uri="{BB962C8B-B14F-4D97-AF65-F5344CB8AC3E}">
        <p14:creationId xmlns:p14="http://schemas.microsoft.com/office/powerpoint/2010/main" val="229321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6" y="1254125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7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4489" y="182563"/>
            <a:ext cx="62515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0451" y="1246189"/>
            <a:ext cx="7370763" cy="3254375"/>
          </a:xfrm>
        </p:spPr>
        <p:txBody>
          <a:bodyPr/>
          <a:lstStyle/>
          <a:p>
            <a:r>
              <a:rPr lang="en-US" altLang="en-US" smtClean="0"/>
              <a:t>As a process executes, it changes </a:t>
            </a:r>
            <a:r>
              <a:rPr lang="en-US" altLang="en-US" b="1" smtClean="0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altLang="en-US" b="1" smtClean="0"/>
              <a:t>new</a:t>
            </a:r>
            <a:r>
              <a:rPr lang="en-US" altLang="en-US" smtClean="0"/>
              <a:t>:  The process is being created</a:t>
            </a:r>
          </a:p>
          <a:p>
            <a:pPr lvl="1"/>
            <a:r>
              <a:rPr lang="en-US" altLang="en-US" b="1" smtClean="0"/>
              <a:t>running</a:t>
            </a:r>
            <a:r>
              <a:rPr lang="en-US" altLang="en-US" smtClean="0"/>
              <a:t>:  Instructions are being executed</a:t>
            </a:r>
          </a:p>
          <a:p>
            <a:pPr lvl="1"/>
            <a:r>
              <a:rPr lang="en-US" altLang="en-US" b="1" smtClean="0"/>
              <a:t>waiting</a:t>
            </a:r>
            <a:r>
              <a:rPr lang="en-US" altLang="en-US" smtClean="0"/>
              <a:t>:  The process is waiting for some event to occur</a:t>
            </a:r>
          </a:p>
          <a:p>
            <a:pPr lvl="1"/>
            <a:r>
              <a:rPr lang="en-US" altLang="en-US" b="1" smtClean="0"/>
              <a:t>ready</a:t>
            </a:r>
            <a:r>
              <a:rPr lang="en-US" altLang="en-US" smtClean="0"/>
              <a:t>:  The process is waiting to be assigned to a processor</a:t>
            </a:r>
          </a:p>
          <a:p>
            <a:pPr lvl="1"/>
            <a:r>
              <a:rPr lang="en-US" altLang="en-US" b="1" smtClean="0"/>
              <a:t>terminated</a:t>
            </a:r>
            <a:r>
              <a:rPr lang="en-US" altLang="en-US" smtClean="0"/>
              <a:t>:  The process has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7123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3776" y="182563"/>
            <a:ext cx="79470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0" y="1308101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94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0814" y="136526"/>
            <a:ext cx="7519987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0450" y="1041401"/>
            <a:ext cx="4579938" cy="4772025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mtClean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(also called </a:t>
            </a:r>
            <a:r>
              <a:rPr lang="en-US" altLang="en-US" b="1" smtClean="0">
                <a:solidFill>
                  <a:srgbClr val="3366FF"/>
                </a:solidFill>
              </a:rPr>
              <a:t>task control block</a:t>
            </a:r>
            <a:r>
              <a:rPr lang="en-US" altLang="en-US" smtClean="0"/>
              <a:t>)</a:t>
            </a:r>
          </a:p>
          <a:p>
            <a:r>
              <a:rPr lang="en-US" altLang="en-US" smtClean="0"/>
              <a:t>Process state – running, waiting, etc</a:t>
            </a:r>
          </a:p>
          <a:p>
            <a:r>
              <a:rPr lang="en-US" altLang="en-US" smtClean="0"/>
              <a:t>Program counter – location of instruction to next execute</a:t>
            </a:r>
          </a:p>
          <a:p>
            <a:r>
              <a:rPr lang="en-US" altLang="en-US" smtClean="0"/>
              <a:t>CPU registers – contents of all process-centric registers</a:t>
            </a:r>
          </a:p>
          <a:p>
            <a:r>
              <a:rPr lang="en-US" altLang="en-US" smtClean="0"/>
              <a:t>CPU scheduling information- priorities, scheduling queue pointers</a:t>
            </a:r>
          </a:p>
          <a:p>
            <a:r>
              <a:rPr lang="en-US" altLang="en-US" smtClean="0"/>
              <a:t>Memory-management information – memory allocated to the process</a:t>
            </a:r>
          </a:p>
          <a:p>
            <a:r>
              <a:rPr lang="en-US" altLang="en-US" smtClean="0"/>
              <a:t>Accounting information – CPU used, clock time elapsed since start, time limits</a:t>
            </a:r>
          </a:p>
          <a:p>
            <a:r>
              <a:rPr lang="en-US" altLang="en-US" smtClean="0"/>
              <a:t>I/O status information – I/O devices allocated to process, list of open files</a:t>
            </a:r>
          </a:p>
          <a:p>
            <a:endParaRPr lang="en-US" altLang="en-US" smtClean="0"/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2675</Words>
  <Application>Microsoft Office PowerPoint</Application>
  <PresentationFormat>Widescreen</PresentationFormat>
  <Paragraphs>385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Helvetica</vt:lpstr>
      <vt:lpstr>Monotype Sorts</vt:lpstr>
      <vt:lpstr>Symbol</vt:lpstr>
      <vt:lpstr>Times New Roman</vt:lpstr>
      <vt:lpstr>Verdana</vt:lpstr>
      <vt:lpstr>Wingdings</vt:lpstr>
      <vt:lpstr>Office Theme</vt:lpstr>
      <vt:lpstr>Chapter 3:  Processes</vt:lpstr>
      <vt:lpstr>Chapter 3:  Processes</vt:lpstr>
      <vt:lpstr>Objectives</vt:lpstr>
      <vt:lpstr>Process Concept</vt:lpstr>
      <vt:lpstr>Process Concept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Threads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Multitasking in Mobile Systems</vt:lpstr>
      <vt:lpstr>Context Switch</vt:lpstr>
      <vt:lpstr>Operations on Processes</vt:lpstr>
      <vt:lpstr>Process Creation</vt:lpstr>
      <vt:lpstr>A Tree of Processes in Linux</vt:lpstr>
      <vt:lpstr>Process Creation (Cont.)</vt:lpstr>
      <vt:lpstr>Process Termination</vt:lpstr>
      <vt:lpstr>Process Termination</vt:lpstr>
      <vt:lpstr>Multiprocess Architecture – Chrome Browser</vt:lpstr>
      <vt:lpstr>Interprocess Communication</vt:lpstr>
      <vt:lpstr>Communications Models </vt:lpstr>
      <vt:lpstr>Cooperating Processes</vt:lpstr>
      <vt:lpstr>Producer-Consumer Problem</vt:lpstr>
      <vt:lpstr>Interprocess Communication –  Shared Memory</vt:lpstr>
      <vt:lpstr>Interprocess Communication – Message Passing</vt:lpstr>
      <vt:lpstr>Message Passing (Cont.)</vt:lpstr>
      <vt:lpstr>Message Passing (Cont.)</vt:lpstr>
      <vt:lpstr>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Buffering</vt:lpstr>
      <vt:lpstr>Examples of IPC Systems - POSIX</vt:lpstr>
      <vt:lpstr>IPC POSIX Producer</vt:lpstr>
      <vt:lpstr>IPC POSIX Consumer</vt:lpstr>
      <vt:lpstr>Examples of IPC Systems - Mach</vt:lpstr>
      <vt:lpstr>Examples of IPC Systems – Windows</vt:lpstr>
      <vt:lpstr>Local Procedure Calls in Windows</vt:lpstr>
      <vt:lpstr>Communications in Client-Server Systems</vt:lpstr>
      <vt:lpstr>Sockets</vt:lpstr>
      <vt:lpstr>Socket Communication</vt:lpstr>
      <vt:lpstr>Sockets in Java</vt:lpstr>
      <vt:lpstr>Remote Procedure Calls</vt:lpstr>
      <vt:lpstr>Remote Procedure Calls (Cont.)</vt:lpstr>
      <vt:lpstr>Execution of RPC</vt:lpstr>
      <vt:lpstr>Pipes</vt:lpstr>
      <vt:lpstr>Ordinary Pipes</vt:lpstr>
      <vt:lpstr>Named Pipes</vt:lpstr>
      <vt:lpstr>End of Chapter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 Processes</dc:title>
  <dc:creator>Microsoft account</dc:creator>
  <cp:lastModifiedBy>Microsoft account</cp:lastModifiedBy>
  <cp:revision>6</cp:revision>
  <dcterms:created xsi:type="dcterms:W3CDTF">2023-02-22T16:36:08Z</dcterms:created>
  <dcterms:modified xsi:type="dcterms:W3CDTF">2023-02-25T18:59:10Z</dcterms:modified>
</cp:coreProperties>
</file>