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64"/>
  </p:notesMasterIdLst>
  <p:sldIdLst>
    <p:sldId id="256" r:id="rId2"/>
    <p:sldId id="257" r:id="rId3"/>
    <p:sldId id="258" r:id="rId4"/>
    <p:sldId id="260"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81" r:id="rId20"/>
    <p:sldId id="359" r:id="rId21"/>
    <p:sldId id="360" r:id="rId22"/>
    <p:sldId id="361" r:id="rId23"/>
    <p:sldId id="362" r:id="rId24"/>
    <p:sldId id="363" r:id="rId25"/>
    <p:sldId id="364" r:id="rId26"/>
    <p:sldId id="365" r:id="rId27"/>
    <p:sldId id="366" r:id="rId28"/>
    <p:sldId id="367" r:id="rId29"/>
    <p:sldId id="370" r:id="rId30"/>
    <p:sldId id="371" r:id="rId31"/>
    <p:sldId id="382" r:id="rId32"/>
    <p:sldId id="368" r:id="rId33"/>
    <p:sldId id="372" r:id="rId34"/>
    <p:sldId id="373" r:id="rId35"/>
    <p:sldId id="374" r:id="rId36"/>
    <p:sldId id="369" r:id="rId37"/>
    <p:sldId id="375" r:id="rId38"/>
    <p:sldId id="376" r:id="rId39"/>
    <p:sldId id="377" r:id="rId40"/>
    <p:sldId id="378" r:id="rId41"/>
    <p:sldId id="379" r:id="rId42"/>
    <p:sldId id="380" r:id="rId43"/>
    <p:sldId id="383" r:id="rId44"/>
    <p:sldId id="384" r:id="rId45"/>
    <p:sldId id="385" r:id="rId46"/>
    <p:sldId id="386" r:id="rId47"/>
    <p:sldId id="399" r:id="rId48"/>
    <p:sldId id="387" r:id="rId49"/>
    <p:sldId id="388" r:id="rId50"/>
    <p:sldId id="391" r:id="rId51"/>
    <p:sldId id="400" r:id="rId52"/>
    <p:sldId id="389" r:id="rId53"/>
    <p:sldId id="390" r:id="rId54"/>
    <p:sldId id="392" r:id="rId55"/>
    <p:sldId id="393" r:id="rId56"/>
    <p:sldId id="396" r:id="rId57"/>
    <p:sldId id="394" r:id="rId58"/>
    <p:sldId id="395" r:id="rId59"/>
    <p:sldId id="397" r:id="rId60"/>
    <p:sldId id="398" r:id="rId61"/>
    <p:sldId id="401" r:id="rId62"/>
    <p:sldId id="402"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9B83D3-E998-42FE-BF00-BBE78A2C5CBE}">
  <a:tblStyle styleId="{C79B83D3-E998-42FE-BF00-BBE78A2C5C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68"/>
      </p:cViewPr>
      <p:guideLst>
        <p:guide pos="5311"/>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30006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811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67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43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694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63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558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10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72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523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1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5" r:id="rId5"/>
    <p:sldLayoutId id="2147483681" r:id="rId6"/>
    <p:sldLayoutId id="214748368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22258"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CHAPTER # 03:</a:t>
            </a:r>
            <a:r>
              <a:rPr lang="en" sz="4100" dirty="0" smtClean="0"/>
              <a:t> </a:t>
            </a:r>
            <a:br>
              <a:rPr lang="en" sz="4100" dirty="0" smtClean="0"/>
            </a:br>
            <a:r>
              <a:rPr lang="en" sz="4100" dirty="0" smtClean="0">
                <a:solidFill>
                  <a:schemeClr val="lt2"/>
                </a:solidFill>
              </a:rPr>
              <a:t/>
            </a:r>
            <a:br>
              <a:rPr lang="en" sz="4100" dirty="0" smtClean="0">
                <a:solidFill>
                  <a:schemeClr val="lt2"/>
                </a:solidFill>
              </a:rPr>
            </a:br>
            <a:r>
              <a:rPr lang="en" sz="4100" dirty="0" smtClean="0">
                <a:solidFill>
                  <a:schemeClr val="lt2"/>
                </a:solidFill>
              </a:rPr>
              <a:t>PROCESS</a:t>
            </a:r>
            <a:endParaRPr dirty="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smtClean="0"/>
              <a:t>BSCS-IV</a:t>
            </a:r>
            <a:endParaRPr sz="2800" b="1" dirty="0"/>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PROCESS LIFECYCLE or STATES</a:t>
            </a:r>
            <a:endParaRPr lang="en-IN" dirty="0"/>
          </a:p>
        </p:txBody>
      </p:sp>
      <p:sp>
        <p:nvSpPr>
          <p:cNvPr id="3" name="Text Placeholder 2"/>
          <p:cNvSpPr>
            <a:spLocks noGrp="1"/>
          </p:cNvSpPr>
          <p:nvPr>
            <p:ph type="body" idx="1"/>
          </p:nvPr>
        </p:nvSpPr>
        <p:spPr/>
        <p:txBody>
          <a:bodyPr/>
          <a:lstStyle/>
          <a:p>
            <a:pPr algn="just">
              <a:buNone/>
            </a:pPr>
            <a:r>
              <a:rPr lang="en-IN" sz="2400" b="1" dirty="0" smtClean="0">
                <a:solidFill>
                  <a:srgbClr val="FF0000"/>
                </a:solidFill>
              </a:rPr>
              <a:t>1. Start</a:t>
            </a:r>
          </a:p>
          <a:p>
            <a:pPr algn="just">
              <a:buNone/>
            </a:pPr>
            <a:r>
              <a:rPr lang="en-IN" sz="2000" dirty="0" smtClean="0">
                <a:latin typeface="Times New Roman" pitchFamily="18" charset="0"/>
                <a:cs typeface="Times New Roman" pitchFamily="18" charset="0"/>
              </a:rPr>
              <a:t>       When a process is started/created first, it is in this state.</a:t>
            </a:r>
          </a:p>
          <a:p>
            <a:pPr algn="just">
              <a:buNone/>
            </a:pPr>
            <a:r>
              <a:rPr lang="en-IN" sz="2400" b="1" dirty="0" smtClean="0">
                <a:solidFill>
                  <a:srgbClr val="FF0000"/>
                </a:solidFill>
              </a:rPr>
              <a:t>2. Ready</a:t>
            </a:r>
          </a:p>
          <a:p>
            <a:pPr algn="just">
              <a:buNone/>
            </a:pPr>
            <a:r>
              <a:rPr lang="en-IN" sz="2000" dirty="0" smtClean="0">
                <a:latin typeface="Times New Roman" pitchFamily="18" charset="0"/>
                <a:cs typeface="Times New Roman" pitchFamily="18" charset="0"/>
              </a:rPr>
              <a:t>     Here, the process is waiting for a processor to be assigned to it. Ready processes are waiting for the operating system to assign them a processor so that they can run. The process may enter this state after starting or while running, but the scheduler may interrupt it to assign the CPU to another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PROCESS LIFECYCLE or STATES</a:t>
            </a:r>
            <a:endParaRPr lang="en-IN" dirty="0"/>
          </a:p>
        </p:txBody>
      </p:sp>
      <p:sp>
        <p:nvSpPr>
          <p:cNvPr id="3" name="Text Placeholder 2"/>
          <p:cNvSpPr>
            <a:spLocks noGrp="1"/>
          </p:cNvSpPr>
          <p:nvPr>
            <p:ph type="body" idx="1"/>
          </p:nvPr>
        </p:nvSpPr>
        <p:spPr/>
        <p:txBody>
          <a:bodyPr/>
          <a:lstStyle/>
          <a:p>
            <a:pPr>
              <a:buNone/>
            </a:pPr>
            <a:r>
              <a:rPr lang="en-IN" sz="2400" b="1" dirty="0" smtClean="0">
                <a:solidFill>
                  <a:srgbClr val="FF0000"/>
                </a:solidFill>
              </a:rPr>
              <a:t>3. Waiting</a:t>
            </a:r>
          </a:p>
          <a:p>
            <a:pPr algn="just"/>
            <a:r>
              <a:rPr lang="en-IN" sz="2000" dirty="0" smtClean="0">
                <a:latin typeface="Times New Roman" pitchFamily="18" charset="0"/>
                <a:cs typeface="Times New Roman" pitchFamily="18" charset="0"/>
              </a:rPr>
              <a:t>If a process needs to wait for any resource, such as for user input or for a file to become available, it enters the waiting state.</a:t>
            </a:r>
          </a:p>
          <a:p>
            <a:pPr>
              <a:buNone/>
            </a:pPr>
            <a:endParaRPr lang="en-IN" dirty="0" smtClean="0"/>
          </a:p>
          <a:p>
            <a:pPr>
              <a:buNone/>
            </a:pPr>
            <a:r>
              <a:rPr lang="en-IN" sz="2400" b="1" dirty="0" smtClean="0">
                <a:solidFill>
                  <a:srgbClr val="FF0000"/>
                </a:solidFill>
              </a:rPr>
              <a:t>4. Terminated or Exit</a:t>
            </a:r>
          </a:p>
          <a:p>
            <a:pPr algn="just"/>
            <a:r>
              <a:rPr lang="en-IN" sz="2000" dirty="0" smtClean="0">
                <a:latin typeface="Times New Roman" pitchFamily="18" charset="0"/>
                <a:cs typeface="Times New Roman" pitchFamily="18" charset="0"/>
              </a:rPr>
              <a:t>The process is relocated to the terminated state, where it waits for removal from the main memory once it has completed its execution or been terminated by the operating system.</a:t>
            </a:r>
          </a:p>
          <a:p>
            <a:pPr>
              <a:buNone/>
            </a:pPr>
            <a:r>
              <a:rPr lang="en-IN" dirty="0" smtClean="0"/>
              <a:t/>
            </a:r>
            <a:br>
              <a:rPr lang="en-IN" dirty="0" smtClean="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PROCESS LIFECYCLE or STATES</a:t>
            </a:r>
            <a:endParaRPr lang="en-IN" dirty="0"/>
          </a:p>
        </p:txBody>
      </p:sp>
      <p:pic>
        <p:nvPicPr>
          <p:cNvPr id="24578" name="Picture 2" descr="process-in-operating-system"/>
          <p:cNvPicPr>
            <a:picLocks noChangeAspect="1" noChangeArrowheads="1"/>
          </p:cNvPicPr>
          <p:nvPr/>
        </p:nvPicPr>
        <p:blipFill>
          <a:blip r:embed="rId2"/>
          <a:srcRect t="17440" b="7668"/>
          <a:stretch>
            <a:fillRect/>
          </a:stretch>
        </p:blipFill>
        <p:spPr bwMode="auto">
          <a:xfrm>
            <a:off x="736271" y="1555669"/>
            <a:ext cx="7754586" cy="311133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PROCESS LIFECYCLE or STATES</a:t>
            </a:r>
            <a:endParaRPr lang="en-IN" dirty="0"/>
          </a:p>
        </p:txBody>
      </p:sp>
      <p:pic>
        <p:nvPicPr>
          <p:cNvPr id="4" name="Picture 9"/>
          <p:cNvPicPr>
            <a:picLocks noChangeAspect="1" noChangeArrowheads="1"/>
          </p:cNvPicPr>
          <p:nvPr/>
        </p:nvPicPr>
        <p:blipFill>
          <a:blip r:embed="rId2"/>
          <a:srcRect/>
          <a:stretch>
            <a:fillRect/>
          </a:stretch>
        </p:blipFill>
        <p:spPr bwMode="auto">
          <a:xfrm>
            <a:off x="1282618" y="1367476"/>
            <a:ext cx="6635750" cy="326390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CONTROL BLOCK (PCB)</a:t>
            </a:r>
            <a:endParaRPr lang="en-IN" dirty="0"/>
          </a:p>
        </p:txBody>
      </p:sp>
      <p:sp>
        <p:nvSpPr>
          <p:cNvPr id="3" name="Text Placeholder 2"/>
          <p:cNvSpPr>
            <a:spLocks noGrp="1"/>
          </p:cNvSpPr>
          <p:nvPr>
            <p:ph type="body" idx="1"/>
          </p:nvPr>
        </p:nvSpPr>
        <p:spPr>
          <a:xfrm>
            <a:off x="713225" y="1199000"/>
            <a:ext cx="3953778" cy="3369900"/>
          </a:xfrm>
        </p:spPr>
        <p:txBody>
          <a:bodyPr/>
          <a:lstStyle/>
          <a:p>
            <a:pPr algn="just"/>
            <a:r>
              <a:rPr lang="en-IN" sz="2000" dirty="0" smtClean="0">
                <a:latin typeface="Times New Roman" pitchFamily="18" charset="0"/>
                <a:cs typeface="Times New Roman" pitchFamily="18" charset="0"/>
              </a:rPr>
              <a:t>Task Control Block</a:t>
            </a:r>
          </a:p>
          <a:p>
            <a:pPr algn="just"/>
            <a:r>
              <a:rPr lang="en-IN" sz="2000" dirty="0" smtClean="0">
                <a:latin typeface="Times New Roman" pitchFamily="18" charset="0"/>
                <a:cs typeface="Times New Roman" pitchFamily="18" charset="0"/>
              </a:rPr>
              <a:t>Every process has a process control block, which is a data structure managed by the operating system. An integer process ID (or PID) is used to identify the PCB. </a:t>
            </a:r>
          </a:p>
          <a:p>
            <a:pPr algn="just"/>
            <a:r>
              <a:rPr lang="en-IN" sz="2000" dirty="0" smtClean="0">
                <a:latin typeface="Times New Roman" pitchFamily="18" charset="0"/>
                <a:cs typeface="Times New Roman" pitchFamily="18" charset="0"/>
              </a:rPr>
              <a:t>PCB stores all of the information required to maintain track of a process.</a:t>
            </a:r>
          </a:p>
          <a:p>
            <a:pPr algn="just">
              <a:buNone/>
            </a:pP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pic>
        <p:nvPicPr>
          <p:cNvPr id="29698" name="Picture 2" descr="process-in-operating-system"/>
          <p:cNvPicPr>
            <a:picLocks noChangeAspect="1" noChangeArrowheads="1"/>
          </p:cNvPicPr>
          <p:nvPr/>
        </p:nvPicPr>
        <p:blipFill>
          <a:blip r:embed="rId2"/>
          <a:srcRect l="27578" t="6287" r="27539" b="3844"/>
          <a:stretch>
            <a:fillRect/>
          </a:stretch>
        </p:blipFill>
        <p:spPr bwMode="auto">
          <a:xfrm>
            <a:off x="5248894" y="1377538"/>
            <a:ext cx="3206337" cy="356259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CONTROL BLOCK (PCB)</a:t>
            </a:r>
            <a:endParaRPr lang="en-IN" dirty="0"/>
          </a:p>
        </p:txBody>
      </p:sp>
      <p:sp>
        <p:nvSpPr>
          <p:cNvPr id="3" name="Text Placeholder 2"/>
          <p:cNvSpPr>
            <a:spLocks noGrp="1"/>
          </p:cNvSpPr>
          <p:nvPr>
            <p:ph type="body" idx="1"/>
          </p:nvPr>
        </p:nvSpPr>
        <p:spPr>
          <a:xfrm>
            <a:off x="866899" y="1199000"/>
            <a:ext cx="8051470" cy="3369900"/>
          </a:xfrm>
        </p:spPr>
        <p:txBody>
          <a:bodyPr/>
          <a:lstStyle/>
          <a:p>
            <a:pPr>
              <a:buNone/>
            </a:pPr>
            <a:r>
              <a:rPr lang="en-IN" sz="2400" b="1" dirty="0" smtClean="0">
                <a:solidFill>
                  <a:srgbClr val="FF0000"/>
                </a:solidFill>
                <a:latin typeface="Times New Roman" pitchFamily="18" charset="0"/>
                <a:cs typeface="Times New Roman" pitchFamily="18" charset="0"/>
              </a:rPr>
              <a:t>1. Process state</a:t>
            </a:r>
          </a:p>
          <a:p>
            <a:r>
              <a:rPr lang="en-IN" sz="2000" dirty="0" smtClean="0">
                <a:latin typeface="Times New Roman" pitchFamily="18" charset="0"/>
                <a:cs typeface="Times New Roman" pitchFamily="18" charset="0"/>
              </a:rPr>
              <a:t>The process’s present state, such as whether it’s ready, waiting, running, or whatever.</a:t>
            </a:r>
          </a:p>
          <a:p>
            <a:pPr>
              <a:buNone/>
            </a:pPr>
            <a:r>
              <a:rPr lang="en-IN" sz="2400" b="1" dirty="0" smtClean="0">
                <a:solidFill>
                  <a:srgbClr val="FF0000"/>
                </a:solidFill>
                <a:latin typeface="Times New Roman" pitchFamily="18" charset="0"/>
                <a:cs typeface="Times New Roman" pitchFamily="18" charset="0"/>
              </a:rPr>
              <a:t>2. Process privileges</a:t>
            </a:r>
          </a:p>
          <a:p>
            <a:r>
              <a:rPr lang="en-IN" sz="2000" dirty="0" smtClean="0">
                <a:latin typeface="Times New Roman" pitchFamily="18" charset="0"/>
                <a:cs typeface="Times New Roman" pitchFamily="18" charset="0"/>
              </a:rPr>
              <a:t>This is required in order to grant or deny access to system resources.</a:t>
            </a:r>
          </a:p>
          <a:p>
            <a:pPr>
              <a:buNone/>
            </a:pPr>
            <a:r>
              <a:rPr lang="en-IN" sz="2400" b="1" dirty="0" smtClean="0">
                <a:solidFill>
                  <a:srgbClr val="FF0000"/>
                </a:solidFill>
                <a:latin typeface="Times New Roman" pitchFamily="18" charset="0"/>
                <a:cs typeface="Times New Roman" pitchFamily="18" charset="0"/>
              </a:rPr>
              <a:t>3. Process ID</a:t>
            </a:r>
          </a:p>
          <a:p>
            <a:r>
              <a:rPr lang="en-IN" sz="2000" dirty="0" smtClean="0">
                <a:latin typeface="Times New Roman" pitchFamily="18" charset="0"/>
                <a:cs typeface="Times New Roman" pitchFamily="18" charset="0"/>
              </a:rPr>
              <a:t>Each process in the OS has its own unique identifier.</a:t>
            </a:r>
          </a:p>
          <a:p>
            <a:pPr>
              <a:buNone/>
            </a:pPr>
            <a:r>
              <a:rPr lang="en-IN" sz="2400" b="1" dirty="0" smtClean="0">
                <a:solidFill>
                  <a:srgbClr val="FF0000"/>
                </a:solidFill>
                <a:latin typeface="Times New Roman" pitchFamily="18" charset="0"/>
                <a:cs typeface="Times New Roman" pitchFamily="18" charset="0"/>
              </a:rPr>
              <a:t>4. Pointer</a:t>
            </a:r>
          </a:p>
          <a:p>
            <a:r>
              <a:rPr lang="en-IN" sz="2000" dirty="0" smtClean="0">
                <a:latin typeface="Times New Roman" pitchFamily="18" charset="0"/>
                <a:cs typeface="Times New Roman" pitchFamily="18" charset="0"/>
              </a:rPr>
              <a:t>It refers to a pointer that points to the parent process.</a:t>
            </a:r>
          </a:p>
          <a:p>
            <a:pPr>
              <a:buNone/>
            </a:pPr>
            <a:endParaRPr lang="en-IN" sz="2000" dirty="0" smtClean="0">
              <a:latin typeface="Times New Roman" pitchFamily="18" charset="0"/>
              <a:cs typeface="Times New Roman" pitchFamily="18" charset="0"/>
            </a:endParaRP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CONTROL BLOCK (PCB)</a:t>
            </a:r>
            <a:endParaRPr lang="en-IN" dirty="0"/>
          </a:p>
        </p:txBody>
      </p:sp>
      <p:sp>
        <p:nvSpPr>
          <p:cNvPr id="3" name="Text Placeholder 2"/>
          <p:cNvSpPr>
            <a:spLocks noGrp="1"/>
          </p:cNvSpPr>
          <p:nvPr>
            <p:ph type="body" idx="1"/>
          </p:nvPr>
        </p:nvSpPr>
        <p:spPr/>
        <p:txBody>
          <a:bodyPr/>
          <a:lstStyle/>
          <a:p>
            <a:pPr>
              <a:buNone/>
            </a:pPr>
            <a:r>
              <a:rPr lang="en-IN" sz="2000" b="1" dirty="0" smtClean="0">
                <a:solidFill>
                  <a:srgbClr val="FF0000"/>
                </a:solidFill>
                <a:latin typeface="Times New Roman" pitchFamily="18" charset="0"/>
                <a:cs typeface="Times New Roman" pitchFamily="18" charset="0"/>
              </a:rPr>
              <a:t>5. Program counter</a:t>
            </a:r>
          </a:p>
          <a:p>
            <a:r>
              <a:rPr lang="en-IN" sz="2000" dirty="0" smtClean="0">
                <a:latin typeface="Times New Roman" pitchFamily="18" charset="0"/>
                <a:cs typeface="Times New Roman" pitchFamily="18" charset="0"/>
              </a:rPr>
              <a:t>The program counter refers to a pointer that points to the address of the process’s next instruction.</a:t>
            </a:r>
          </a:p>
          <a:p>
            <a:pPr>
              <a:buNone/>
            </a:pPr>
            <a:r>
              <a:rPr lang="en-IN" sz="2000" b="1" dirty="0" smtClean="0">
                <a:solidFill>
                  <a:srgbClr val="FF0000"/>
                </a:solidFill>
                <a:latin typeface="Times New Roman" pitchFamily="18" charset="0"/>
                <a:cs typeface="Times New Roman" pitchFamily="18" charset="0"/>
              </a:rPr>
              <a:t>6. CPU registers</a:t>
            </a:r>
          </a:p>
          <a:p>
            <a:r>
              <a:rPr lang="en-IN" sz="2000" dirty="0" smtClean="0">
                <a:latin typeface="Times New Roman" pitchFamily="18" charset="0"/>
                <a:cs typeface="Times New Roman" pitchFamily="18" charset="0"/>
              </a:rPr>
              <a:t>Processes must be stored in various CPU registers for execution in the running state.</a:t>
            </a:r>
          </a:p>
          <a:p>
            <a:pPr>
              <a:buNone/>
            </a:pPr>
            <a:r>
              <a:rPr lang="en-IN" sz="2000" b="1" dirty="0" smtClean="0">
                <a:solidFill>
                  <a:srgbClr val="FF0000"/>
                </a:solidFill>
                <a:latin typeface="Times New Roman" pitchFamily="18" charset="0"/>
                <a:cs typeface="Times New Roman" pitchFamily="18" charset="0"/>
              </a:rPr>
              <a:t>7. CPU scheduling information</a:t>
            </a:r>
          </a:p>
          <a:p>
            <a:r>
              <a:rPr lang="en-IN" sz="2000" dirty="0" smtClean="0">
                <a:latin typeface="Times New Roman" pitchFamily="18" charset="0"/>
                <a:cs typeface="Times New Roman" pitchFamily="18" charset="0"/>
              </a:rPr>
              <a:t>Process priority and additional scheduling information are required for the process to be scheduled.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CONTROL BLOCK (PCB)</a:t>
            </a:r>
            <a:endParaRPr lang="en-IN" dirty="0"/>
          </a:p>
        </p:txBody>
      </p:sp>
      <p:sp>
        <p:nvSpPr>
          <p:cNvPr id="3" name="Text Placeholder 2"/>
          <p:cNvSpPr>
            <a:spLocks noGrp="1"/>
          </p:cNvSpPr>
          <p:nvPr>
            <p:ph type="body" idx="1"/>
          </p:nvPr>
        </p:nvSpPr>
        <p:spPr/>
        <p:txBody>
          <a:bodyPr/>
          <a:lstStyle/>
          <a:p>
            <a:pPr>
              <a:buNone/>
            </a:pPr>
            <a:r>
              <a:rPr lang="en-IN" sz="2000" b="1" dirty="0" smtClean="0">
                <a:solidFill>
                  <a:srgbClr val="FF0000"/>
                </a:solidFill>
                <a:latin typeface="Times New Roman" pitchFamily="18" charset="0"/>
                <a:cs typeface="Times New Roman" pitchFamily="18" charset="0"/>
              </a:rPr>
              <a:t>8. Memory management information</a:t>
            </a:r>
          </a:p>
          <a:p>
            <a:pPr algn="just"/>
            <a:r>
              <a:rPr lang="en-IN" sz="2000" dirty="0" smtClean="0">
                <a:latin typeface="Times New Roman" pitchFamily="18" charset="0"/>
                <a:cs typeface="Times New Roman" pitchFamily="18" charset="0"/>
              </a:rPr>
              <a:t>This includes information from the page table, memory limitations, and segment table, all of which are dependent on the amount of memory used by the OS.</a:t>
            </a:r>
          </a:p>
          <a:p>
            <a:pPr algn="just">
              <a:buNone/>
            </a:pPr>
            <a:endParaRPr lang="en-IN" sz="2000" dirty="0" smtClean="0">
              <a:latin typeface="Times New Roman" pitchFamily="18" charset="0"/>
              <a:cs typeface="Times New Roman" pitchFamily="18" charset="0"/>
            </a:endParaRPr>
          </a:p>
          <a:p>
            <a:pPr>
              <a:buNone/>
            </a:pPr>
            <a:r>
              <a:rPr lang="en-IN" sz="2000" b="1" dirty="0" smtClean="0">
                <a:solidFill>
                  <a:srgbClr val="FF0000"/>
                </a:solidFill>
                <a:latin typeface="Times New Roman" pitchFamily="18" charset="0"/>
                <a:cs typeface="Times New Roman" pitchFamily="18" charset="0"/>
              </a:rPr>
              <a:t>9. Accounting information</a:t>
            </a:r>
          </a:p>
          <a:p>
            <a:r>
              <a:rPr lang="en-IN" sz="2000" dirty="0" smtClean="0">
                <a:latin typeface="Times New Roman" pitchFamily="18" charset="0"/>
                <a:cs typeface="Times New Roman" pitchFamily="18" charset="0"/>
              </a:rPr>
              <a:t>This comprises CPU use for process execution, time constraints, and execution ID, among other things.</a:t>
            </a:r>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CONTROL BLOCK (PCB)</a:t>
            </a:r>
            <a:endParaRPr lang="en-IN" dirty="0"/>
          </a:p>
        </p:txBody>
      </p:sp>
      <p:sp>
        <p:nvSpPr>
          <p:cNvPr id="3" name="Text Placeholder 2"/>
          <p:cNvSpPr>
            <a:spLocks noGrp="1"/>
          </p:cNvSpPr>
          <p:nvPr>
            <p:ph type="body" idx="1"/>
          </p:nvPr>
        </p:nvSpPr>
        <p:spPr/>
        <p:txBody>
          <a:bodyPr/>
          <a:lstStyle/>
          <a:p>
            <a:pPr>
              <a:buNone/>
            </a:pPr>
            <a:r>
              <a:rPr lang="en-IN" sz="2000" b="1" dirty="0" smtClean="0">
                <a:solidFill>
                  <a:srgbClr val="FF0000"/>
                </a:solidFill>
                <a:latin typeface="Times New Roman" pitchFamily="18" charset="0"/>
                <a:cs typeface="Times New Roman" pitchFamily="18" charset="0"/>
              </a:rPr>
              <a:t>10. IO status information</a:t>
            </a:r>
          </a:p>
          <a:p>
            <a:pPr algn="just"/>
            <a:r>
              <a:rPr lang="en-IN" sz="2000" dirty="0" smtClean="0">
                <a:latin typeface="Times New Roman" pitchFamily="18" charset="0"/>
                <a:cs typeface="Times New Roman" pitchFamily="18" charset="0"/>
              </a:rPr>
              <a:t>This section includes a list of the process’s I/O devices.</a:t>
            </a:r>
          </a:p>
          <a:p>
            <a:pPr algn="just">
              <a:buNone/>
            </a:pP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ctr">
              <a:buNone/>
            </a:pPr>
            <a:r>
              <a:rPr lang="en-IN" sz="2000" dirty="0" smtClean="0">
                <a:latin typeface="Times New Roman" pitchFamily="18" charset="0"/>
                <a:cs typeface="Times New Roman" pitchFamily="18" charset="0"/>
              </a:rPr>
              <a:t>The PCB architecture is fully dependent on the operating system, and different operating systems may include different information. </a:t>
            </a:r>
          </a:p>
          <a:p>
            <a:pPr algn="just"/>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698171" y="2565069"/>
            <a:ext cx="5239029"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PROCESS SCHEDULING</a:t>
            </a:r>
            <a:r>
              <a:rPr lang="en" dirty="0" smtClean="0">
                <a:solidFill>
                  <a:srgbClr val="FF0000"/>
                </a:solidFill>
              </a:rPr>
              <a:t>!</a:t>
            </a:r>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CONTENTS</a:t>
            </a:r>
            <a:endParaRPr/>
          </a:p>
        </p:txBody>
      </p:sp>
      <p:sp>
        <p:nvSpPr>
          <p:cNvPr id="2650" name="Google Shape;2650;p41"/>
          <p:cNvSpPr txBox="1">
            <a:spLocks noGrp="1"/>
          </p:cNvSpPr>
          <p:nvPr>
            <p:ph type="body" idx="1"/>
          </p:nvPr>
        </p:nvSpPr>
        <p:spPr>
          <a:xfrm>
            <a:off x="713225" y="1318161"/>
            <a:ext cx="7717500" cy="3250664"/>
          </a:xfrm>
          <a:prstGeom prst="rect">
            <a:avLst/>
          </a:prstGeom>
        </p:spPr>
        <p:txBody>
          <a:bodyPr spcFirstLastPara="1" wrap="square" lIns="91425" tIns="91425" rIns="91425" bIns="91425" anchor="t" anchorCtr="0">
            <a:noAutofit/>
          </a:bodyPr>
          <a:lstStyle/>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Process Concept</a:t>
            </a:r>
          </a:p>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Process Scheduling</a:t>
            </a:r>
          </a:p>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Operations on Processes</a:t>
            </a:r>
          </a:p>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Interprocess</a:t>
            </a:r>
            <a:r>
              <a:rPr lang="en-IN" sz="2000" dirty="0" smtClean="0">
                <a:latin typeface="Times New Roman" pitchFamily="18" charset="0"/>
                <a:cs typeface="Times New Roman" pitchFamily="18" charset="0"/>
              </a:rPr>
              <a:t> Communication</a:t>
            </a:r>
          </a:p>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IPC in Shared-Memory Systems</a:t>
            </a:r>
          </a:p>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IPC in Message-Passing Systems </a:t>
            </a:r>
          </a:p>
          <a:p>
            <a:pPr marL="0" lvl="0" indent="0" algn="just">
              <a:lnSpc>
                <a:spcPct val="150000"/>
              </a:lnSpc>
              <a:buClr>
                <a:schemeClr val="hlink"/>
              </a:buClr>
              <a:buSzPts val="1100"/>
              <a:buFont typeface="Wingdings" pitchFamily="2" charset="2"/>
              <a:buChar char="Ø"/>
            </a:pPr>
            <a:r>
              <a:rPr lang="en-IN" sz="2000" dirty="0" smtClean="0">
                <a:latin typeface="Times New Roman" pitchFamily="18" charset="0"/>
                <a:cs typeface="Times New Roman" pitchFamily="18" charset="0"/>
              </a:rPr>
              <a:t> Communication in Client– Server Systems</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SCHEDULING</a:t>
            </a:r>
            <a:endParaRPr lang="en-IN" dirty="0"/>
          </a:p>
        </p:txBody>
      </p:sp>
      <p:sp>
        <p:nvSpPr>
          <p:cNvPr id="3" name="Text Placeholder 2"/>
          <p:cNvSpPr>
            <a:spLocks noGrp="1"/>
          </p:cNvSpPr>
          <p:nvPr>
            <p:ph type="body" idx="1"/>
          </p:nvPr>
        </p:nvSpPr>
        <p:spPr>
          <a:xfrm>
            <a:off x="249382" y="1210875"/>
            <a:ext cx="8229600" cy="3369900"/>
          </a:xfrm>
        </p:spPr>
        <p:txBody>
          <a:bodyPr/>
          <a:lstStyle/>
          <a:p>
            <a:pPr algn="just"/>
            <a:r>
              <a:rPr lang="en-IN" sz="2000" dirty="0" smtClean="0">
                <a:latin typeface="Times New Roman" pitchFamily="18" charset="0"/>
                <a:cs typeface="Times New Roman" pitchFamily="18" charset="0"/>
              </a:rPr>
              <a:t>When there are several or more runnable processes, the operating system chooses which one to run first; this is known as process scheduling.</a:t>
            </a:r>
          </a:p>
          <a:p>
            <a:r>
              <a:rPr lang="en-IN" sz="2000" dirty="0" smtClean="0">
                <a:latin typeface="Times New Roman" pitchFamily="18" charset="0"/>
                <a:cs typeface="Times New Roman" pitchFamily="18" charset="0"/>
              </a:rPr>
              <a:t>A </a:t>
            </a:r>
            <a:r>
              <a:rPr lang="en-IN" sz="2000" b="1" dirty="0" smtClean="0">
                <a:solidFill>
                  <a:srgbClr val="FF0000"/>
                </a:solidFill>
                <a:latin typeface="Times New Roman" pitchFamily="18" charset="0"/>
                <a:cs typeface="Times New Roman" pitchFamily="18" charset="0"/>
              </a:rPr>
              <a:t>scheduler</a:t>
            </a:r>
            <a:r>
              <a:rPr lang="en-IN" sz="2000" dirty="0" smtClean="0">
                <a:latin typeface="Times New Roman" pitchFamily="18" charset="0"/>
                <a:cs typeface="Times New Roman" pitchFamily="18" charset="0"/>
              </a:rPr>
              <a:t> is a program that uses a scheduling algorithm to make choices. The following are characteristics of a good scheduling algorithm:</a:t>
            </a:r>
          </a:p>
          <a:p>
            <a:pPr>
              <a:buNone/>
            </a:pPr>
            <a:r>
              <a:rPr lang="en-IN" sz="2000" dirty="0" smtClean="0">
                <a:latin typeface="Times New Roman" pitchFamily="18" charset="0"/>
                <a:cs typeface="Times New Roman" pitchFamily="18" charset="0"/>
              </a:rPr>
              <a:t>     1. For users, response time should be kept to a bare minimum.</a:t>
            </a:r>
          </a:p>
          <a:p>
            <a:pPr algn="just">
              <a:buNone/>
            </a:pPr>
            <a:r>
              <a:rPr lang="en-IN" sz="2000" dirty="0" smtClean="0">
                <a:latin typeface="Times New Roman" pitchFamily="18" charset="0"/>
                <a:cs typeface="Times New Roman" pitchFamily="18" charset="0"/>
              </a:rPr>
              <a:t>     2. The total number of jobs processed every hour should be as high as possible, implying that a good scheduling system should provide the highest possible throughput.</a:t>
            </a:r>
          </a:p>
          <a:p>
            <a:pPr>
              <a:buNone/>
            </a:pPr>
            <a:r>
              <a:rPr lang="en-IN" sz="2000" dirty="0" smtClean="0">
                <a:latin typeface="Times New Roman" pitchFamily="18" charset="0"/>
                <a:cs typeface="Times New Roman" pitchFamily="18" charset="0"/>
              </a:rPr>
              <a:t>     3. The CPU should be used to its full potential.</a:t>
            </a:r>
          </a:p>
          <a:p>
            <a:pPr>
              <a:buNone/>
            </a:pPr>
            <a:r>
              <a:rPr lang="en-IN" sz="2000" dirty="0" smtClean="0">
                <a:latin typeface="Times New Roman" pitchFamily="18" charset="0"/>
                <a:cs typeface="Times New Roman" pitchFamily="18" charset="0"/>
              </a:rPr>
              <a:t>     4. Each process should be given an equal amount of CPU time.</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SCHEDULERS</a:t>
            </a:r>
            <a:endParaRPr lang="en-IN" dirty="0"/>
          </a:p>
        </p:txBody>
      </p:sp>
      <p:pic>
        <p:nvPicPr>
          <p:cNvPr id="31746" name="Picture 2" descr="Process Schedulers and Process Queue in OS - TAE"/>
          <p:cNvPicPr>
            <a:picLocks noChangeAspect="1" noChangeArrowheads="1"/>
          </p:cNvPicPr>
          <p:nvPr/>
        </p:nvPicPr>
        <p:blipFill>
          <a:blip r:embed="rId2"/>
          <a:srcRect/>
          <a:stretch>
            <a:fillRect/>
          </a:stretch>
        </p:blipFill>
        <p:spPr bwMode="auto">
          <a:xfrm>
            <a:off x="2020001" y="1380568"/>
            <a:ext cx="5734050" cy="329565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SCHEDULERS</a:t>
            </a:r>
            <a:endParaRPr lang="en-IN" dirty="0"/>
          </a:p>
        </p:txBody>
      </p:sp>
      <p:sp>
        <p:nvSpPr>
          <p:cNvPr id="3" name="Text Placeholder 2"/>
          <p:cNvSpPr>
            <a:spLocks noGrp="1"/>
          </p:cNvSpPr>
          <p:nvPr>
            <p:ph type="body" idx="1"/>
          </p:nvPr>
        </p:nvSpPr>
        <p:spPr>
          <a:xfrm>
            <a:off x="427512" y="1199000"/>
            <a:ext cx="8003213" cy="3369900"/>
          </a:xfrm>
        </p:spPr>
        <p:txBody>
          <a:bodyPr/>
          <a:lstStyle/>
          <a:p>
            <a:pPr algn="just"/>
            <a:r>
              <a:rPr lang="en-IN" sz="2000" b="1" dirty="0" smtClean="0">
                <a:solidFill>
                  <a:srgbClr val="FF0000"/>
                </a:solidFill>
                <a:latin typeface="Times New Roman" pitchFamily="18" charset="0"/>
                <a:cs typeface="Times New Roman" pitchFamily="18" charset="0"/>
              </a:rPr>
              <a:t>Long Term Scheduler: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Long term scheduler is also referred to as </a:t>
            </a:r>
            <a:r>
              <a:rPr lang="en-IN" sz="2000" b="1" i="1" dirty="0" smtClean="0">
                <a:solidFill>
                  <a:schemeClr val="bg2">
                    <a:lumMod val="75000"/>
                  </a:schemeClr>
                </a:solidFill>
                <a:latin typeface="Times New Roman" pitchFamily="18" charset="0"/>
                <a:cs typeface="Times New Roman" pitchFamily="18" charset="0"/>
              </a:rPr>
              <a:t>Job Scheduler</a:t>
            </a:r>
            <a:r>
              <a:rPr lang="en-IN" sz="2000" dirty="0" smtClean="0">
                <a:latin typeface="Times New Roman" pitchFamily="18" charset="0"/>
                <a:cs typeface="Times New Roman" pitchFamily="18" charset="0"/>
              </a:rPr>
              <a:t>. The task of the Long-term scheduler is to select the process from secondary storage and hold them in the ready queue, which is in the primary storage. </a:t>
            </a:r>
          </a:p>
          <a:p>
            <a:pPr algn="just">
              <a:buNone/>
            </a:pPr>
            <a:endParaRPr lang="en-IN" sz="2000" dirty="0" smtClean="0">
              <a:latin typeface="Times New Roman" pitchFamily="18" charset="0"/>
              <a:cs typeface="Times New Roman" pitchFamily="18" charset="0"/>
            </a:endParaRPr>
          </a:p>
          <a:p>
            <a:pPr algn="just"/>
            <a:r>
              <a:rPr lang="en-IN" sz="2000" b="1" dirty="0" smtClean="0">
                <a:solidFill>
                  <a:srgbClr val="FF0000"/>
                </a:solidFill>
                <a:latin typeface="Times New Roman" pitchFamily="18" charset="0"/>
                <a:cs typeface="Times New Roman" pitchFamily="18" charset="0"/>
              </a:rPr>
              <a:t>Short Term Scheduler: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task performed by the short-term scheduler is to choose one of the jobs from the ready queue and send it for execution to the CPU. Short Term Scheduler means a </a:t>
            </a:r>
            <a:r>
              <a:rPr lang="en-IN" sz="2000" dirty="0" smtClean="0">
                <a:solidFill>
                  <a:schemeClr val="bg2">
                    <a:lumMod val="75000"/>
                  </a:schemeClr>
                </a:solidFill>
                <a:latin typeface="Times New Roman" pitchFamily="18" charset="0"/>
                <a:cs typeface="Times New Roman" pitchFamily="18" charset="0"/>
              </a:rPr>
              <a:t>CPU scheduler.</a:t>
            </a:r>
            <a:endParaRPr lang="en-IN" sz="2000" dirty="0">
              <a:solidFill>
                <a:schemeClr val="bg2">
                  <a:lumMod val="75000"/>
                </a:schemeClr>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SCHEDULERS</a:t>
            </a:r>
            <a:endParaRPr lang="en-IN" dirty="0"/>
          </a:p>
        </p:txBody>
      </p:sp>
      <p:sp>
        <p:nvSpPr>
          <p:cNvPr id="3" name="Text Placeholder 2"/>
          <p:cNvSpPr>
            <a:spLocks noGrp="1"/>
          </p:cNvSpPr>
          <p:nvPr>
            <p:ph type="body" idx="1"/>
          </p:nvPr>
        </p:nvSpPr>
        <p:spPr/>
        <p:txBody>
          <a:bodyPr/>
          <a:lstStyle/>
          <a:p>
            <a:pPr algn="just"/>
            <a:r>
              <a:rPr lang="en-IN" sz="2000" b="1" dirty="0" smtClean="0">
                <a:solidFill>
                  <a:srgbClr val="FF0000"/>
                </a:solidFill>
                <a:latin typeface="Times New Roman" pitchFamily="18" charset="0"/>
                <a:cs typeface="Times New Roman" pitchFamily="18" charset="0"/>
              </a:rPr>
              <a:t>Medium Term Scheduler:</a:t>
            </a:r>
            <a:r>
              <a:rPr lang="en-IN" sz="2000" dirty="0" smtClean="0">
                <a:latin typeface="Times New Roman" pitchFamily="18" charset="0"/>
                <a:cs typeface="Times New Roman" pitchFamily="18" charset="0"/>
              </a:rPr>
              <a:t> - The Medium-term scheduler is responsible for having the process suspended and resumed. It primarily switches (moving processes from main memory to disk and disk to main memory). </a:t>
            </a:r>
          </a:p>
          <a:p>
            <a:pPr algn="just"/>
            <a:r>
              <a:rPr lang="en-IN" sz="2000" dirty="0" smtClean="0">
                <a:latin typeface="Times New Roman" pitchFamily="18" charset="0"/>
                <a:cs typeface="Times New Roman" pitchFamily="18" charset="0"/>
              </a:rPr>
              <a:t>In the medium-term scheduler, </a:t>
            </a:r>
            <a:r>
              <a:rPr lang="en-IN" sz="2000" dirty="0" smtClean="0">
                <a:solidFill>
                  <a:schemeClr val="bg2">
                    <a:lumMod val="75000"/>
                  </a:schemeClr>
                </a:solidFill>
                <a:latin typeface="Times New Roman" pitchFamily="18" charset="0"/>
                <a:cs typeface="Times New Roman" pitchFamily="18" charset="0"/>
              </a:rPr>
              <a:t>swapping</a:t>
            </a:r>
            <a:r>
              <a:rPr lang="en-IN" sz="2000" dirty="0" smtClean="0">
                <a:latin typeface="Times New Roman" pitchFamily="18" charset="0"/>
                <a:cs typeface="Times New Roman" pitchFamily="18" charset="0"/>
              </a:rPr>
              <a:t> is used to increase the performance of the process mix or due to changes in the requirements of memory that have over-engaged available memory that needs memory to be released.</a:t>
            </a:r>
            <a:endParaRPr lang="en-IN"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36866" name="Picture 2" descr="C:\Users\Samreen Detho\Pictures\schedulers.JPG"/>
          <p:cNvPicPr>
            <a:picLocks noChangeAspect="1" noChangeArrowheads="1"/>
          </p:cNvPicPr>
          <p:nvPr/>
        </p:nvPicPr>
        <p:blipFill>
          <a:blip r:embed="rId2">
            <a:lum bright="-10000" contrast="30000"/>
          </a:blip>
          <a:srcRect/>
          <a:stretch>
            <a:fillRect/>
          </a:stretch>
        </p:blipFill>
        <p:spPr bwMode="auto">
          <a:xfrm>
            <a:off x="0" y="0"/>
            <a:ext cx="9144000" cy="51435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QUEUES</a:t>
            </a:r>
            <a:endParaRPr lang="en-IN" dirty="0"/>
          </a:p>
        </p:txBody>
      </p:sp>
      <p:sp>
        <p:nvSpPr>
          <p:cNvPr id="3" name="Text Placeholder 2"/>
          <p:cNvSpPr>
            <a:spLocks noGrp="1"/>
          </p:cNvSpPr>
          <p:nvPr>
            <p:ph type="body" idx="1"/>
          </p:nvPr>
        </p:nvSpPr>
        <p:spPr/>
        <p:txBody>
          <a:bodyPr/>
          <a:lstStyle/>
          <a:p>
            <a:pPr fontAlgn="base">
              <a:buNone/>
            </a:pPr>
            <a:r>
              <a:rPr lang="en-IN" sz="2000" dirty="0" smtClean="0">
                <a:latin typeface="Times New Roman" pitchFamily="18" charset="0"/>
                <a:cs typeface="Times New Roman" pitchFamily="18" charset="0"/>
              </a:rPr>
              <a:t>    The operating system handles a number of queues for a process state.</a:t>
            </a:r>
          </a:p>
          <a:p>
            <a:pPr fontAlgn="base">
              <a:buNone/>
            </a:pPr>
            <a:r>
              <a:rPr lang="en-IN" sz="2000" dirty="0" smtClean="0">
                <a:latin typeface="Times New Roman" pitchFamily="18" charset="0"/>
                <a:cs typeface="Times New Roman" pitchFamily="18" charset="0"/>
              </a:rPr>
              <a:t>    The process-related to program control block (PCB) is also stored in a queue. </a:t>
            </a:r>
          </a:p>
          <a:p>
            <a:pPr fontAlgn="base">
              <a:buNone/>
            </a:pPr>
            <a:r>
              <a:rPr lang="en-IN" sz="2000" dirty="0" smtClean="0">
                <a:latin typeface="Times New Roman" pitchFamily="18" charset="0"/>
                <a:cs typeface="Times New Roman" pitchFamily="18" charset="0"/>
              </a:rPr>
              <a:t>     </a:t>
            </a:r>
          </a:p>
          <a:p>
            <a:pPr fontAlgn="base">
              <a:buNone/>
            </a:pPr>
            <a:r>
              <a:rPr lang="en-IN" sz="2000" dirty="0" smtClean="0">
                <a:latin typeface="Times New Roman" pitchFamily="18" charset="0"/>
                <a:cs typeface="Times New Roman" pitchFamily="18" charset="0"/>
              </a:rPr>
              <a:t>There are various types of queue:</a:t>
            </a:r>
          </a:p>
          <a:p>
            <a:pPr fontAlgn="base"/>
            <a:r>
              <a:rPr lang="en-IN" sz="2000" dirty="0" smtClean="0">
                <a:latin typeface="Times New Roman" pitchFamily="18" charset="0"/>
                <a:cs typeface="Times New Roman" pitchFamily="18" charset="0"/>
              </a:rPr>
              <a:t>Job Queue</a:t>
            </a:r>
          </a:p>
          <a:p>
            <a:pPr fontAlgn="base"/>
            <a:r>
              <a:rPr lang="en-IN" sz="2000" dirty="0" smtClean="0">
                <a:latin typeface="Times New Roman" pitchFamily="18" charset="0"/>
                <a:cs typeface="Times New Roman" pitchFamily="18" charset="0"/>
              </a:rPr>
              <a:t>Ready Queue</a:t>
            </a:r>
          </a:p>
          <a:p>
            <a:pPr fontAlgn="base"/>
            <a:r>
              <a:rPr lang="en-IN" sz="2000" dirty="0" smtClean="0">
                <a:latin typeface="Times New Roman" pitchFamily="18" charset="0"/>
                <a:cs typeface="Times New Roman" pitchFamily="18" charset="0"/>
              </a:rPr>
              <a:t>Waiting Queue</a:t>
            </a:r>
          </a:p>
          <a:p>
            <a:pPr>
              <a:buNone/>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QUEUES</a:t>
            </a:r>
            <a:endParaRPr lang="en-IN" dirty="0"/>
          </a:p>
        </p:txBody>
      </p:sp>
      <p:sp>
        <p:nvSpPr>
          <p:cNvPr id="3" name="Text Placeholder 2"/>
          <p:cNvSpPr>
            <a:spLocks noGrp="1"/>
          </p:cNvSpPr>
          <p:nvPr>
            <p:ph type="body" idx="1"/>
          </p:nvPr>
        </p:nvSpPr>
        <p:spPr/>
        <p:txBody>
          <a:bodyPr/>
          <a:lstStyle/>
          <a:p>
            <a:pPr algn="just"/>
            <a:r>
              <a:rPr lang="en-IN" sz="2000" b="1" dirty="0" smtClean="0">
                <a:solidFill>
                  <a:srgbClr val="FF0000"/>
                </a:solidFill>
                <a:latin typeface="Times New Roman" pitchFamily="18" charset="0"/>
                <a:cs typeface="Times New Roman" pitchFamily="18" charset="0"/>
              </a:rPr>
              <a:t>Job Queue: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All processes are placed in the job queue at the beginning. It is kept in secondary storage. The long-term scheduler selects a few of the jobs and places them in the primary storage.</a:t>
            </a:r>
          </a:p>
          <a:p>
            <a:pPr algn="just">
              <a:buNone/>
            </a:pPr>
            <a:endParaRPr lang="en-IN" sz="2000" dirty="0" smtClean="0">
              <a:latin typeface="Times New Roman" pitchFamily="18" charset="0"/>
              <a:cs typeface="Times New Roman" pitchFamily="18" charset="0"/>
            </a:endParaRPr>
          </a:p>
          <a:p>
            <a:pPr algn="just"/>
            <a:r>
              <a:rPr lang="en-IN" sz="2000" b="1" dirty="0" smtClean="0">
                <a:solidFill>
                  <a:srgbClr val="FF0000"/>
                </a:solidFill>
                <a:latin typeface="Times New Roman" pitchFamily="18" charset="0"/>
                <a:cs typeface="Times New Roman" pitchFamily="18" charset="0"/>
              </a:rPr>
              <a:t>Ready Queue: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primary memory holds the ready queue. In ready queue with the help of the short-term scheduler, we select the job for the execution from the ready queue, and then we will dispatch it to the CPU.</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QUEUES</a:t>
            </a:r>
            <a:endParaRPr lang="en-IN" dirty="0"/>
          </a:p>
        </p:txBody>
      </p:sp>
      <p:sp>
        <p:nvSpPr>
          <p:cNvPr id="3" name="Text Placeholder 2"/>
          <p:cNvSpPr>
            <a:spLocks noGrp="1"/>
          </p:cNvSpPr>
          <p:nvPr>
            <p:ph type="body" idx="1"/>
          </p:nvPr>
        </p:nvSpPr>
        <p:spPr/>
        <p:txBody>
          <a:bodyPr/>
          <a:lstStyle/>
          <a:p>
            <a:pPr algn="just"/>
            <a:r>
              <a:rPr lang="en-IN" sz="2000" b="1" dirty="0" smtClean="0">
                <a:solidFill>
                  <a:srgbClr val="FF0000"/>
                </a:solidFill>
                <a:latin typeface="Times New Roman" pitchFamily="18" charset="0"/>
                <a:cs typeface="Times New Roman" pitchFamily="18" charset="0"/>
              </a:rPr>
              <a:t>Waiting Queue: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In the ready queue, if the process requires doing some operations means any input/output operation to finished its execution, then it is must that the operating system switches the process state from running to the waiting state. The context (Program Control Block) is stored in the waiting18 queue that will be used by the processor when the IO is done.</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QUEUES</a:t>
            </a:r>
            <a:endParaRPr lang="en-IN" dirty="0"/>
          </a:p>
        </p:txBody>
      </p:sp>
      <p:pic>
        <p:nvPicPr>
          <p:cNvPr id="37890" name="Picture 2" descr="Process Queue"/>
          <p:cNvPicPr>
            <a:picLocks noChangeAspect="1" noChangeArrowheads="1"/>
          </p:cNvPicPr>
          <p:nvPr/>
        </p:nvPicPr>
        <p:blipFill>
          <a:blip r:embed="rId2"/>
          <a:srcRect/>
          <a:stretch>
            <a:fillRect/>
          </a:stretch>
        </p:blipFill>
        <p:spPr bwMode="auto">
          <a:xfrm>
            <a:off x="1307482" y="1377538"/>
            <a:ext cx="6553983" cy="331321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SWITCHING</a:t>
            </a:r>
            <a:endParaRPr lang="en-IN" dirty="0"/>
          </a:p>
        </p:txBody>
      </p:sp>
      <p:sp>
        <p:nvSpPr>
          <p:cNvPr id="3" name="Text Placeholder 2"/>
          <p:cNvSpPr>
            <a:spLocks noGrp="1"/>
          </p:cNvSpPr>
          <p:nvPr>
            <p:ph type="body" idx="1"/>
          </p:nvPr>
        </p:nvSpPr>
        <p:spPr>
          <a:xfrm>
            <a:off x="498764" y="1650670"/>
            <a:ext cx="7931961" cy="2918230"/>
          </a:xfrm>
        </p:spPr>
        <p:txBody>
          <a:bodyPr/>
          <a:lstStyle/>
          <a:p>
            <a:pPr algn="just"/>
            <a:r>
              <a:rPr lang="en-IN" sz="2000" dirty="0" smtClean="0">
                <a:latin typeface="Times New Roman" pitchFamily="18" charset="0"/>
                <a:cs typeface="Times New Roman" pitchFamily="18" charset="0"/>
              </a:rPr>
              <a:t>A context switch captures the CPU state (the context) of the current running process and pauses it, then swaps in the state of another process so it can then resume running where it previously left off.</a:t>
            </a:r>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42238" y="248282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p>
            <a:pPr lvl="0"/>
            <a:r>
              <a:rPr lang="en-IN" sz="4000" dirty="0" smtClean="0"/>
              <a:t>PROCESS</a:t>
            </a:r>
            <a:r>
              <a:rPr lang="en" sz="3600" dirty="0" smtClean="0">
                <a:solidFill>
                  <a:schemeClr val="lt2"/>
                </a:solidFill>
              </a:rPr>
              <a:t>!</a:t>
            </a:r>
            <a:endParaRPr sz="3600">
              <a:solidFill>
                <a:schemeClr val="lt2"/>
              </a:solidFill>
            </a:endParaRPr>
          </a:p>
        </p:txBody>
      </p:sp>
      <p:sp>
        <p:nvSpPr>
          <p:cNvPr id="2661" name="Google Shape;2661;p42"/>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2000" dirty="0" smtClean="0"/>
              <a:t>Program in Execution</a:t>
            </a:r>
            <a:endParaRPr sz="2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SWITCHING</a:t>
            </a:r>
            <a:endParaRPr lang="en-IN" dirty="0"/>
          </a:p>
        </p:txBody>
      </p:sp>
      <p:pic>
        <p:nvPicPr>
          <p:cNvPr id="46082" name="Picture 2" descr="Context Switching in OS (Operating System) - javatpoint"/>
          <p:cNvPicPr>
            <a:picLocks noChangeAspect="1" noChangeArrowheads="1"/>
          </p:cNvPicPr>
          <p:nvPr/>
        </p:nvPicPr>
        <p:blipFill>
          <a:blip r:embed="rId2"/>
          <a:srcRect/>
          <a:stretch>
            <a:fillRect/>
          </a:stretch>
        </p:blipFill>
        <p:spPr bwMode="auto">
          <a:xfrm>
            <a:off x="1782494" y="1282534"/>
            <a:ext cx="5715000" cy="386096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698171" y="2565069"/>
            <a:ext cx="5239029"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PROCESS OPERATIONS</a:t>
            </a:r>
            <a:r>
              <a:rPr lang="en" dirty="0" smtClean="0">
                <a:solidFill>
                  <a:srgbClr val="FF0000"/>
                </a:solidFill>
              </a:rPr>
              <a:t>!</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ON PROCESSES</a:t>
            </a:r>
            <a:endParaRPr lang="en-IN" dirty="0"/>
          </a:p>
        </p:txBody>
      </p:sp>
      <p:sp>
        <p:nvSpPr>
          <p:cNvPr id="3" name="Text Placeholder 2"/>
          <p:cNvSpPr>
            <a:spLocks noGrp="1"/>
          </p:cNvSpPr>
          <p:nvPr>
            <p:ph type="body" idx="1"/>
          </p:nvPr>
        </p:nvSpPr>
        <p:spPr>
          <a:xfrm>
            <a:off x="713225" y="1318160"/>
            <a:ext cx="7717500" cy="3250739"/>
          </a:xfrm>
        </p:spPr>
        <p:txBody>
          <a:bodyPr/>
          <a:lstStyle/>
          <a:p>
            <a:pPr algn="just"/>
            <a:r>
              <a:rPr lang="en-IN" sz="2000" dirty="0" smtClean="0">
                <a:latin typeface="Times New Roman" pitchFamily="18" charset="0"/>
                <a:cs typeface="Times New Roman" pitchFamily="18" charset="0"/>
              </a:rPr>
              <a:t>A process may be created by another process using </a:t>
            </a:r>
            <a:r>
              <a:rPr lang="en-IN" sz="2000" dirty="0" smtClean="0">
                <a:solidFill>
                  <a:schemeClr val="bg2">
                    <a:lumMod val="75000"/>
                  </a:schemeClr>
                </a:solidFill>
                <a:latin typeface="Times New Roman" pitchFamily="18" charset="0"/>
                <a:cs typeface="Times New Roman" pitchFamily="18" charset="0"/>
              </a:rPr>
              <a:t>fork(). </a:t>
            </a:r>
          </a:p>
          <a:p>
            <a:pPr algn="just"/>
            <a:r>
              <a:rPr lang="en-IN" sz="2000" dirty="0" smtClean="0">
                <a:latin typeface="Times New Roman" pitchFamily="18" charset="0"/>
                <a:cs typeface="Times New Roman" pitchFamily="18" charset="0"/>
              </a:rPr>
              <a:t>The creating process is called the </a:t>
            </a:r>
            <a:r>
              <a:rPr lang="en-IN" sz="2000" dirty="0" smtClean="0">
                <a:solidFill>
                  <a:schemeClr val="bg2">
                    <a:lumMod val="75000"/>
                  </a:schemeClr>
                </a:solidFill>
                <a:latin typeface="Times New Roman" pitchFamily="18" charset="0"/>
                <a:cs typeface="Times New Roman" pitchFamily="18" charset="0"/>
              </a:rPr>
              <a:t>parent</a:t>
            </a:r>
            <a:r>
              <a:rPr lang="en-IN" sz="2000" dirty="0" smtClean="0">
                <a:latin typeface="Times New Roman" pitchFamily="18" charset="0"/>
                <a:cs typeface="Times New Roman" pitchFamily="18" charset="0"/>
              </a:rPr>
              <a:t> process and the created process is the </a:t>
            </a:r>
            <a:r>
              <a:rPr lang="en-IN" sz="2000" dirty="0" smtClean="0">
                <a:solidFill>
                  <a:schemeClr val="bg2">
                    <a:lumMod val="75000"/>
                  </a:schemeClr>
                </a:solidFill>
                <a:latin typeface="Times New Roman" pitchFamily="18" charset="0"/>
                <a:cs typeface="Times New Roman" pitchFamily="18" charset="0"/>
              </a:rPr>
              <a:t>child</a:t>
            </a:r>
            <a:r>
              <a:rPr lang="en-IN" sz="2000" dirty="0" smtClean="0">
                <a:latin typeface="Times New Roman" pitchFamily="18" charset="0"/>
                <a:cs typeface="Times New Roman" pitchFamily="18" charset="0"/>
              </a:rPr>
              <a:t> process. </a:t>
            </a:r>
          </a:p>
          <a:p>
            <a:pPr algn="just"/>
            <a:r>
              <a:rPr lang="en-IN" sz="2000" dirty="0" smtClean="0">
                <a:latin typeface="Times New Roman" pitchFamily="18" charset="0"/>
                <a:cs typeface="Times New Roman" pitchFamily="18" charset="0"/>
              </a:rPr>
              <a:t>A child process can have only one </a:t>
            </a:r>
            <a:r>
              <a:rPr lang="en-IN" sz="2000" dirty="0" smtClean="0">
                <a:solidFill>
                  <a:schemeClr val="bg1"/>
                </a:solidFill>
                <a:latin typeface="Times New Roman" pitchFamily="18" charset="0"/>
                <a:cs typeface="Times New Roman" pitchFamily="18" charset="0"/>
              </a:rPr>
              <a:t>parent</a:t>
            </a:r>
            <a:r>
              <a:rPr lang="en-IN" sz="2000" dirty="0" smtClean="0">
                <a:latin typeface="Times New Roman" pitchFamily="18" charset="0"/>
                <a:cs typeface="Times New Roman" pitchFamily="18" charset="0"/>
              </a:rPr>
              <a:t> but a parent process may have many children. </a:t>
            </a:r>
          </a:p>
          <a:p>
            <a:pPr algn="just"/>
            <a:r>
              <a:rPr lang="en-IN" sz="2000" dirty="0" smtClean="0">
                <a:latin typeface="Times New Roman" pitchFamily="18" charset="0"/>
                <a:cs typeface="Times New Roman" pitchFamily="18" charset="0"/>
              </a:rPr>
              <a:t>Both the parent and child processes have the same memory image, open files, and environment strings. However, they have distinct address spaces.</a:t>
            </a:r>
            <a:endParaRPr lang="en-IN"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CREATION</a:t>
            </a:r>
            <a:endParaRPr lang="en-IN" dirty="0"/>
          </a:p>
        </p:txBody>
      </p:sp>
      <p:sp>
        <p:nvSpPr>
          <p:cNvPr id="3" name="Text Placeholder 2"/>
          <p:cNvSpPr>
            <a:spLocks noGrp="1"/>
          </p:cNvSpPr>
          <p:nvPr>
            <p:ph type="body" idx="1"/>
          </p:nvPr>
        </p:nvSpPr>
        <p:spPr>
          <a:xfrm>
            <a:off x="713224" y="1199000"/>
            <a:ext cx="7932011" cy="3369900"/>
          </a:xfrm>
        </p:spPr>
        <p:txBody>
          <a:bodyPr/>
          <a:lstStyle/>
          <a:p>
            <a:pPr>
              <a:lnSpc>
                <a:spcPct val="100000"/>
              </a:lnSpc>
            </a:pPr>
            <a:r>
              <a:rPr lang="en-US" altLang="en-US" sz="2000" b="1" dirty="0" smtClean="0">
                <a:solidFill>
                  <a:srgbClr val="3366FF"/>
                </a:solidFill>
                <a:latin typeface="Times New Roman" pitchFamily="18" charset="0"/>
                <a:cs typeface="Times New Roman" pitchFamily="18" charset="0"/>
              </a:rPr>
              <a:t>Parent</a:t>
            </a:r>
            <a:r>
              <a:rPr lang="en-US" altLang="en-US" sz="2000" b="1" dirty="0" smtClean="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process create </a:t>
            </a:r>
            <a:r>
              <a:rPr lang="en-US" altLang="en-US" sz="2000" b="1" dirty="0" smtClean="0">
                <a:solidFill>
                  <a:srgbClr val="3366FF"/>
                </a:solidFill>
                <a:latin typeface="Times New Roman" pitchFamily="18" charset="0"/>
                <a:cs typeface="Times New Roman" pitchFamily="18" charset="0"/>
              </a:rPr>
              <a:t>children</a:t>
            </a:r>
            <a:r>
              <a:rPr lang="en-US" altLang="en-US" sz="2000" b="1" dirty="0" smtClean="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processes, which, in turn create other processes, forming a </a:t>
            </a:r>
            <a:r>
              <a:rPr lang="en-US" altLang="en-US" sz="2000" b="1" dirty="0" smtClean="0">
                <a:solidFill>
                  <a:srgbClr val="3366FF"/>
                </a:solidFill>
                <a:latin typeface="Times New Roman" pitchFamily="18" charset="0"/>
                <a:cs typeface="Times New Roman" pitchFamily="18" charset="0"/>
              </a:rPr>
              <a:t>tree</a:t>
            </a:r>
            <a:r>
              <a:rPr lang="en-US" altLang="en-US" sz="2000" dirty="0" smtClean="0">
                <a:latin typeface="Times New Roman" pitchFamily="18" charset="0"/>
                <a:cs typeface="Times New Roman" pitchFamily="18" charset="0"/>
              </a:rPr>
              <a:t> of processes</a:t>
            </a:r>
          </a:p>
          <a:p>
            <a:pPr>
              <a:lnSpc>
                <a:spcPct val="100000"/>
              </a:lnSpc>
            </a:pPr>
            <a:r>
              <a:rPr lang="en-US" altLang="en-US" sz="2000" dirty="0" smtClean="0">
                <a:latin typeface="Times New Roman" pitchFamily="18" charset="0"/>
                <a:cs typeface="Times New Roman" pitchFamily="18" charset="0"/>
              </a:rPr>
              <a:t>Generally, process identified and managed via a</a:t>
            </a:r>
            <a:r>
              <a:rPr lang="en-US" altLang="en-US" sz="2000" b="1" dirty="0" smtClean="0">
                <a:latin typeface="Times New Roman" pitchFamily="18" charset="0"/>
                <a:cs typeface="Times New Roman" pitchFamily="18" charset="0"/>
              </a:rPr>
              <a:t> </a:t>
            </a:r>
            <a:r>
              <a:rPr lang="en-US" altLang="en-US" sz="2000" b="1" dirty="0" smtClean="0">
                <a:solidFill>
                  <a:srgbClr val="3366FF"/>
                </a:solidFill>
                <a:latin typeface="Times New Roman" pitchFamily="18" charset="0"/>
                <a:cs typeface="Times New Roman" pitchFamily="18" charset="0"/>
              </a:rPr>
              <a:t>process identifier </a:t>
            </a:r>
            <a:r>
              <a:rPr lang="en-US" altLang="en-US" sz="2000" dirty="0" smtClean="0">
                <a:latin typeface="Times New Roman" pitchFamily="18" charset="0"/>
                <a:cs typeface="Times New Roman" pitchFamily="18" charset="0"/>
              </a:rPr>
              <a:t>(</a:t>
            </a:r>
            <a:r>
              <a:rPr lang="en-US" altLang="en-US" sz="2000" b="1" dirty="0" smtClean="0">
                <a:solidFill>
                  <a:srgbClr val="3366FF"/>
                </a:solidFill>
                <a:latin typeface="Times New Roman" pitchFamily="18" charset="0"/>
                <a:cs typeface="Times New Roman" pitchFamily="18" charset="0"/>
              </a:rPr>
              <a:t>pid</a:t>
            </a:r>
            <a:r>
              <a:rPr lang="en-US" altLang="en-US" sz="2000" dirty="0" smtClean="0">
                <a:latin typeface="Times New Roman" pitchFamily="18" charset="0"/>
                <a:cs typeface="Times New Roman" pitchFamily="18" charset="0"/>
              </a:rPr>
              <a:t>)</a:t>
            </a:r>
          </a:p>
          <a:p>
            <a:pPr>
              <a:lnSpc>
                <a:spcPct val="100000"/>
              </a:lnSpc>
            </a:pPr>
            <a:r>
              <a:rPr lang="en-US" altLang="en-US" sz="2000" dirty="0" smtClean="0">
                <a:latin typeface="Times New Roman" pitchFamily="18" charset="0"/>
                <a:cs typeface="Times New Roman" pitchFamily="18" charset="0"/>
              </a:rPr>
              <a:t>Resource sharing options:</a:t>
            </a:r>
          </a:p>
          <a:p>
            <a:pPr lvl="1">
              <a:lnSpc>
                <a:spcPct val="100000"/>
              </a:lnSpc>
            </a:pPr>
            <a:r>
              <a:rPr lang="en-US" altLang="en-US" sz="2000" dirty="0" smtClean="0">
                <a:latin typeface="Times New Roman" pitchFamily="18" charset="0"/>
                <a:cs typeface="Times New Roman" pitchFamily="18" charset="0"/>
              </a:rPr>
              <a:t>Parent and children share all resources</a:t>
            </a:r>
          </a:p>
          <a:p>
            <a:pPr lvl="1">
              <a:lnSpc>
                <a:spcPct val="100000"/>
              </a:lnSpc>
            </a:pPr>
            <a:r>
              <a:rPr lang="en-US" altLang="en-US" sz="2000" dirty="0" smtClean="0">
                <a:latin typeface="Times New Roman" pitchFamily="18" charset="0"/>
                <a:cs typeface="Times New Roman" pitchFamily="18" charset="0"/>
              </a:rPr>
              <a:t>Children share subset of parent</a:t>
            </a:r>
            <a:r>
              <a:rPr lang="ja-JP" altLang="en-US" sz="2000" dirty="0" smtClean="0">
                <a:latin typeface="Times New Roman" pitchFamily="18" charset="0"/>
                <a:cs typeface="Times New Roman" pitchFamily="18" charset="0"/>
              </a:rPr>
              <a:t>’</a:t>
            </a:r>
            <a:r>
              <a:rPr lang="en-US" altLang="ja-JP" sz="2000" dirty="0" smtClean="0">
                <a:latin typeface="Times New Roman" pitchFamily="18" charset="0"/>
                <a:cs typeface="Times New Roman" pitchFamily="18" charset="0"/>
              </a:rPr>
              <a:t>s resources</a:t>
            </a:r>
          </a:p>
          <a:p>
            <a:pPr lvl="1">
              <a:lnSpc>
                <a:spcPct val="100000"/>
              </a:lnSpc>
            </a:pPr>
            <a:r>
              <a:rPr lang="en-US" altLang="en-US" sz="2000" dirty="0" smtClean="0">
                <a:latin typeface="Times New Roman" pitchFamily="18" charset="0"/>
                <a:cs typeface="Times New Roman" pitchFamily="18" charset="0"/>
              </a:rPr>
              <a:t>Parent and child share no resources</a:t>
            </a:r>
          </a:p>
          <a:p>
            <a:pPr>
              <a:lnSpc>
                <a:spcPct val="100000"/>
              </a:lnSpc>
            </a:pPr>
            <a:endParaRPr lang="en-IN"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CREATION</a:t>
            </a:r>
            <a:endParaRPr lang="en-IN" dirty="0"/>
          </a:p>
        </p:txBody>
      </p:sp>
      <p:sp>
        <p:nvSpPr>
          <p:cNvPr id="3" name="Text Placeholder 2"/>
          <p:cNvSpPr>
            <a:spLocks noGrp="1"/>
          </p:cNvSpPr>
          <p:nvPr>
            <p:ph type="body" idx="1"/>
          </p:nvPr>
        </p:nvSpPr>
        <p:spPr/>
        <p:txBody>
          <a:bodyPr/>
          <a:lstStyle/>
          <a:p>
            <a:pPr>
              <a:lnSpc>
                <a:spcPct val="100000"/>
              </a:lnSpc>
            </a:pPr>
            <a:r>
              <a:rPr lang="en-US" altLang="en-US" sz="2000" dirty="0" smtClean="0">
                <a:latin typeface="Times New Roman" pitchFamily="18" charset="0"/>
                <a:cs typeface="Times New Roman" pitchFamily="18" charset="0"/>
              </a:rPr>
              <a:t>Execution options</a:t>
            </a:r>
          </a:p>
          <a:p>
            <a:pPr lvl="1">
              <a:lnSpc>
                <a:spcPct val="100000"/>
              </a:lnSpc>
            </a:pPr>
            <a:r>
              <a:rPr lang="en-US" altLang="en-US" sz="2000" dirty="0" smtClean="0">
                <a:latin typeface="Times New Roman" pitchFamily="18" charset="0"/>
                <a:cs typeface="Times New Roman" pitchFamily="18" charset="0"/>
              </a:rPr>
              <a:t>Parent and children execute concurrently</a:t>
            </a:r>
          </a:p>
          <a:p>
            <a:pPr lvl="1">
              <a:lnSpc>
                <a:spcPct val="100000"/>
              </a:lnSpc>
            </a:pPr>
            <a:r>
              <a:rPr lang="en-US" altLang="en-US" sz="2000" dirty="0" smtClean="0">
                <a:latin typeface="Times New Roman" pitchFamily="18" charset="0"/>
                <a:cs typeface="Times New Roman" pitchFamily="18" charset="0"/>
              </a:rPr>
              <a:t>Parent waits until children terminate</a:t>
            </a:r>
          </a:p>
          <a:p>
            <a:pPr lvl="1">
              <a:lnSpc>
                <a:spcPct val="100000"/>
              </a:lnSpc>
            </a:pPr>
            <a:endParaRPr lang="en-US" altLang="en-US" sz="2000" dirty="0" smtClean="0">
              <a:latin typeface="Times New Roman" pitchFamily="18" charset="0"/>
              <a:cs typeface="Times New Roman" pitchFamily="18" charset="0"/>
            </a:endParaRPr>
          </a:p>
          <a:p>
            <a:pPr>
              <a:lnSpc>
                <a:spcPct val="100000"/>
              </a:lnSpc>
            </a:pPr>
            <a:r>
              <a:rPr lang="en-US" altLang="en-US" sz="2000" dirty="0" smtClean="0">
                <a:latin typeface="Times New Roman" pitchFamily="18" charset="0"/>
                <a:cs typeface="Times New Roman" pitchFamily="18" charset="0"/>
              </a:rPr>
              <a:t>Address space</a:t>
            </a:r>
          </a:p>
          <a:p>
            <a:pPr lvl="1">
              <a:lnSpc>
                <a:spcPct val="100000"/>
              </a:lnSpc>
            </a:pPr>
            <a:r>
              <a:rPr lang="en-US" altLang="en-US" sz="2000" dirty="0" smtClean="0">
                <a:latin typeface="Times New Roman" pitchFamily="18" charset="0"/>
                <a:cs typeface="Times New Roman" pitchFamily="18" charset="0"/>
              </a:rPr>
              <a:t>Child duplicate of parent</a:t>
            </a:r>
          </a:p>
          <a:p>
            <a:pPr lvl="1">
              <a:lnSpc>
                <a:spcPct val="100000"/>
              </a:lnSpc>
            </a:pPr>
            <a:r>
              <a:rPr lang="en-US" altLang="en-US" sz="2000" dirty="0" smtClean="0">
                <a:latin typeface="Times New Roman" pitchFamily="18" charset="0"/>
                <a:cs typeface="Times New Roman" pitchFamily="18" charset="0"/>
              </a:rPr>
              <a:t>Child has a program loaded into it</a:t>
            </a:r>
          </a:p>
          <a:p>
            <a:pPr>
              <a:lnSpc>
                <a:spcPct val="100000"/>
              </a:lnSpc>
            </a:pP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CREATION</a:t>
            </a:r>
            <a:endParaRPr lang="en-IN" dirty="0"/>
          </a:p>
        </p:txBody>
      </p:sp>
      <p:sp>
        <p:nvSpPr>
          <p:cNvPr id="3" name="Text Placeholder 2"/>
          <p:cNvSpPr>
            <a:spLocks noGrp="1"/>
          </p:cNvSpPr>
          <p:nvPr>
            <p:ph type="body" idx="1"/>
          </p:nvPr>
        </p:nvSpPr>
        <p:spPr/>
        <p:txBody>
          <a:bodyPr/>
          <a:lstStyle/>
          <a:p>
            <a:pPr>
              <a:lnSpc>
                <a:spcPct val="100000"/>
              </a:lnSpc>
            </a:pPr>
            <a:r>
              <a:rPr lang="en-US" altLang="en-US" sz="2000" dirty="0" smtClean="0">
                <a:latin typeface="Times New Roman" pitchFamily="18" charset="0"/>
                <a:cs typeface="Times New Roman" pitchFamily="18" charset="0"/>
              </a:rPr>
              <a:t>UNIX examples</a:t>
            </a:r>
          </a:p>
          <a:p>
            <a:pPr lvl="1">
              <a:lnSpc>
                <a:spcPct val="100000"/>
              </a:lnSpc>
            </a:pPr>
            <a:r>
              <a:rPr lang="en-US" altLang="en-US" sz="2000" dirty="0" smtClean="0">
                <a:latin typeface="Times New Roman" pitchFamily="18" charset="0"/>
                <a:cs typeface="Times New Roman" pitchFamily="18" charset="0"/>
              </a:rPr>
              <a:t>fork() system call creates new process</a:t>
            </a:r>
          </a:p>
          <a:p>
            <a:pPr lvl="1">
              <a:lnSpc>
                <a:spcPct val="100000"/>
              </a:lnSpc>
            </a:pPr>
            <a:r>
              <a:rPr lang="en-US" altLang="en-US" sz="2000" dirty="0" smtClean="0">
                <a:latin typeface="Times New Roman" pitchFamily="18" charset="0"/>
                <a:cs typeface="Times New Roman" pitchFamily="18" charset="0"/>
              </a:rPr>
              <a:t>exec() system call used after a fork() to replace the process</a:t>
            </a:r>
            <a:r>
              <a:rPr lang="ja-JP" altLang="en-US" sz="2000" smtClean="0">
                <a:latin typeface="Times New Roman" pitchFamily="18" charset="0"/>
                <a:cs typeface="Times New Roman" pitchFamily="18" charset="0"/>
              </a:rPr>
              <a:t>’</a:t>
            </a:r>
            <a:r>
              <a:rPr lang="en-US" altLang="ja-JP" sz="2000" dirty="0" smtClean="0">
                <a:latin typeface="Times New Roman" pitchFamily="18" charset="0"/>
                <a:cs typeface="Times New Roman" pitchFamily="18" charset="0"/>
              </a:rPr>
              <a:t> memory space with a new program</a:t>
            </a:r>
            <a:endParaRPr lang="en-US" altLang="en-US" sz="2000" dirty="0" smtClean="0">
              <a:latin typeface="Times New Roman" pitchFamily="18" charset="0"/>
              <a:cs typeface="Times New Roman" pitchFamily="18" charset="0"/>
            </a:endParaRPr>
          </a:p>
          <a:p>
            <a:pPr>
              <a:lnSpc>
                <a:spcPct val="100000"/>
              </a:lnSpc>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ON PROCESSES</a:t>
            </a:r>
            <a:endParaRPr lang="en-IN" dirty="0"/>
          </a:p>
        </p:txBody>
      </p:sp>
      <p:sp>
        <p:nvSpPr>
          <p:cNvPr id="3" name="Text Placeholder 2"/>
          <p:cNvSpPr>
            <a:spLocks noGrp="1"/>
          </p:cNvSpPr>
          <p:nvPr>
            <p:ph type="body" idx="1"/>
          </p:nvPr>
        </p:nvSpPr>
        <p:spPr>
          <a:xfrm>
            <a:off x="713224" y="1199000"/>
            <a:ext cx="7884511" cy="3369900"/>
          </a:xfrm>
        </p:spPr>
        <p:txBody>
          <a:bodyPr/>
          <a:lstStyle/>
          <a:p>
            <a:r>
              <a:rPr lang="en-IN" sz="2000" dirty="0" smtClean="0">
                <a:latin typeface="Times New Roman" pitchFamily="18" charset="0"/>
                <a:cs typeface="Times New Roman" pitchFamily="18" charset="0"/>
              </a:rPr>
              <a:t>PROCESS CREATION</a:t>
            </a:r>
          </a:p>
          <a:p>
            <a:pPr>
              <a:buNone/>
            </a:pPr>
            <a:r>
              <a:rPr lang="en-IN" sz="2000" dirty="0" smtClean="0">
                <a:latin typeface="Times New Roman" pitchFamily="18" charset="0"/>
                <a:cs typeface="Times New Roman" pitchFamily="18" charset="0"/>
              </a:rPr>
              <a:t>    A diagram that demonstrates process creation using fork() is as follows:</a:t>
            </a:r>
            <a:endParaRPr lang="en-IN" sz="2000" dirty="0">
              <a:latin typeface="Times New Roman" pitchFamily="18" charset="0"/>
              <a:cs typeface="Times New Roman" pitchFamily="18" charset="0"/>
            </a:endParaRPr>
          </a:p>
        </p:txBody>
      </p:sp>
      <p:pic>
        <p:nvPicPr>
          <p:cNvPr id="44034" name="Picture 2" descr="fork"/>
          <p:cNvPicPr>
            <a:picLocks noChangeAspect="1" noChangeArrowheads="1"/>
          </p:cNvPicPr>
          <p:nvPr/>
        </p:nvPicPr>
        <p:blipFill>
          <a:blip r:embed="rId2"/>
          <a:srcRect/>
          <a:stretch>
            <a:fillRect/>
          </a:stretch>
        </p:blipFill>
        <p:spPr bwMode="auto">
          <a:xfrm>
            <a:off x="712519" y="2090055"/>
            <a:ext cx="7873342" cy="290603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723" y="218891"/>
            <a:ext cx="7717500" cy="478200"/>
          </a:xfrm>
        </p:spPr>
        <p:txBody>
          <a:bodyPr/>
          <a:lstStyle/>
          <a:p>
            <a:r>
              <a:rPr lang="en-IN" dirty="0" smtClean="0"/>
              <a:t>PROCESS OPERATIONS</a:t>
            </a:r>
            <a:endParaRPr lang="en-IN" dirty="0"/>
          </a:p>
        </p:txBody>
      </p:sp>
      <p:sp>
        <p:nvSpPr>
          <p:cNvPr id="3" name="Text Placeholder 2"/>
          <p:cNvSpPr>
            <a:spLocks noGrp="1"/>
          </p:cNvSpPr>
          <p:nvPr>
            <p:ph type="body" idx="1"/>
          </p:nvPr>
        </p:nvSpPr>
        <p:spPr>
          <a:xfrm>
            <a:off x="689474" y="890242"/>
            <a:ext cx="7717500" cy="2280470"/>
          </a:xfrm>
        </p:spPr>
        <p:txBody>
          <a:bodyPr/>
          <a:lstStyle/>
          <a:p>
            <a:pPr>
              <a:buNone/>
            </a:pPr>
            <a:r>
              <a:rPr lang="en-IN" sz="2000" dirty="0" smtClean="0">
                <a:latin typeface="Times New Roman" pitchFamily="18" charset="0"/>
                <a:cs typeface="Times New Roman" pitchFamily="18" charset="0"/>
              </a:rPr>
              <a:t>Process Preemption</a:t>
            </a:r>
          </a:p>
          <a:p>
            <a:pPr algn="just"/>
            <a:r>
              <a:rPr lang="en-IN" sz="2000" dirty="0" smtClean="0">
                <a:latin typeface="Times New Roman" pitchFamily="18" charset="0"/>
                <a:cs typeface="Times New Roman" pitchFamily="18" charset="0"/>
              </a:rPr>
              <a:t>An interrupt mechanism is used in </a:t>
            </a:r>
            <a:r>
              <a:rPr lang="en-IN" sz="2000" dirty="0" err="1" smtClean="0">
                <a:latin typeface="Times New Roman" pitchFamily="18" charset="0"/>
                <a:cs typeface="Times New Roman" pitchFamily="18" charset="0"/>
              </a:rPr>
              <a:t>preemption</a:t>
            </a:r>
            <a:r>
              <a:rPr lang="en-IN" sz="2000" dirty="0" smtClean="0">
                <a:latin typeface="Times New Roman" pitchFamily="18" charset="0"/>
                <a:cs typeface="Times New Roman" pitchFamily="18" charset="0"/>
              </a:rPr>
              <a:t> that suspends the process executing currently and the next process to execute is determined by the short-term scheduler. Preemption makes sure that all processes get some CPU time for execution.</a:t>
            </a:r>
          </a:p>
          <a:p>
            <a:pPr algn="just"/>
            <a:r>
              <a:rPr lang="en-IN" sz="2000" dirty="0" smtClean="0">
                <a:latin typeface="Times New Roman" pitchFamily="18" charset="0"/>
                <a:cs typeface="Times New Roman" pitchFamily="18" charset="0"/>
              </a:rPr>
              <a:t>A diagram that demonstrates process </a:t>
            </a:r>
            <a:r>
              <a:rPr lang="en-IN" sz="2000" dirty="0" err="1" smtClean="0">
                <a:latin typeface="Times New Roman" pitchFamily="18" charset="0"/>
                <a:cs typeface="Times New Roman" pitchFamily="18" charset="0"/>
              </a:rPr>
              <a:t>preemption</a:t>
            </a:r>
            <a:r>
              <a:rPr lang="en-IN" sz="2000" dirty="0" smtClean="0">
                <a:latin typeface="Times New Roman" pitchFamily="18" charset="0"/>
                <a:cs typeface="Times New Roman" pitchFamily="18" charset="0"/>
              </a:rPr>
              <a:t> is as follows −</a:t>
            </a:r>
          </a:p>
          <a:p>
            <a:pPr>
              <a:buNone/>
            </a:pPr>
            <a:endParaRPr lang="en-IN" dirty="0"/>
          </a:p>
        </p:txBody>
      </p:sp>
      <p:pic>
        <p:nvPicPr>
          <p:cNvPr id="47106" name="Picture 2" descr="Process Preemption"/>
          <p:cNvPicPr>
            <a:picLocks noChangeAspect="1" noChangeArrowheads="1"/>
          </p:cNvPicPr>
          <p:nvPr/>
        </p:nvPicPr>
        <p:blipFill>
          <a:blip r:embed="rId2"/>
          <a:srcRect/>
          <a:stretch>
            <a:fillRect/>
          </a:stretch>
        </p:blipFill>
        <p:spPr bwMode="auto">
          <a:xfrm>
            <a:off x="2173184" y="3218212"/>
            <a:ext cx="4952011" cy="171241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83266"/>
            <a:ext cx="7717500" cy="478200"/>
          </a:xfrm>
        </p:spPr>
        <p:txBody>
          <a:bodyPr/>
          <a:lstStyle/>
          <a:p>
            <a:r>
              <a:rPr lang="en-IN" dirty="0" smtClean="0"/>
              <a:t>PROCESS OPERATIONS</a:t>
            </a:r>
            <a:endParaRPr lang="en-IN" dirty="0"/>
          </a:p>
        </p:txBody>
      </p:sp>
      <p:sp>
        <p:nvSpPr>
          <p:cNvPr id="3" name="Text Placeholder 2"/>
          <p:cNvSpPr>
            <a:spLocks noGrp="1"/>
          </p:cNvSpPr>
          <p:nvPr>
            <p:ph type="body" idx="1"/>
          </p:nvPr>
        </p:nvSpPr>
        <p:spPr>
          <a:xfrm>
            <a:off x="713225" y="807114"/>
            <a:ext cx="7717500" cy="3369900"/>
          </a:xfrm>
        </p:spPr>
        <p:txBody>
          <a:bodyPr/>
          <a:lstStyle/>
          <a:p>
            <a:pPr algn="just">
              <a:buNone/>
            </a:pPr>
            <a:r>
              <a:rPr lang="en-IN" sz="2000" dirty="0" smtClean="0">
                <a:latin typeface="Times New Roman" pitchFamily="18" charset="0"/>
                <a:cs typeface="Times New Roman" pitchFamily="18" charset="0"/>
              </a:rPr>
              <a:t>Process Blocking</a:t>
            </a:r>
          </a:p>
          <a:p>
            <a:pPr algn="just"/>
            <a:r>
              <a:rPr lang="en-IN" sz="2000" dirty="0" smtClean="0">
                <a:latin typeface="Times New Roman" pitchFamily="18" charset="0"/>
                <a:cs typeface="Times New Roman" pitchFamily="18" charset="0"/>
              </a:rPr>
              <a:t>The process is blocked if it is waiting for some event to occur. This event may be I/O as the I/O events are executed in the main memory and don't require the processor. After the event is complete, the process again goes to the ready state.</a:t>
            </a:r>
          </a:p>
          <a:p>
            <a:pPr algn="just"/>
            <a:r>
              <a:rPr lang="en-IN" sz="2000" dirty="0" smtClean="0">
                <a:latin typeface="Times New Roman" pitchFamily="18" charset="0"/>
                <a:cs typeface="Times New Roman" pitchFamily="18" charset="0"/>
              </a:rPr>
              <a:t>A diagram that demonstrates process blocking is as follows −</a:t>
            </a:r>
          </a:p>
          <a:p>
            <a:endParaRPr lang="en-IN" dirty="0"/>
          </a:p>
        </p:txBody>
      </p:sp>
      <p:pic>
        <p:nvPicPr>
          <p:cNvPr id="52226" name="Picture 2" descr="Process Blocking"/>
          <p:cNvPicPr>
            <a:picLocks noChangeAspect="1" noChangeArrowheads="1"/>
          </p:cNvPicPr>
          <p:nvPr/>
        </p:nvPicPr>
        <p:blipFill>
          <a:blip r:embed="rId2"/>
          <a:srcRect/>
          <a:stretch>
            <a:fillRect/>
          </a:stretch>
        </p:blipFill>
        <p:spPr bwMode="auto">
          <a:xfrm>
            <a:off x="2268187" y="3040083"/>
            <a:ext cx="5047013" cy="193223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OPERATIONS</a:t>
            </a:r>
            <a:endParaRPr lang="en-IN" dirty="0"/>
          </a:p>
        </p:txBody>
      </p:sp>
      <p:sp>
        <p:nvSpPr>
          <p:cNvPr id="3" name="Text Placeholder 2"/>
          <p:cNvSpPr>
            <a:spLocks noGrp="1"/>
          </p:cNvSpPr>
          <p:nvPr>
            <p:ph type="body" idx="1"/>
          </p:nvPr>
        </p:nvSpPr>
        <p:spPr/>
        <p:txBody>
          <a:bodyPr/>
          <a:lstStyle/>
          <a:p>
            <a:pPr>
              <a:buNone/>
            </a:pPr>
            <a:r>
              <a:rPr lang="en-IN" sz="2000" dirty="0" smtClean="0">
                <a:latin typeface="Times New Roman" pitchFamily="18" charset="0"/>
                <a:cs typeface="Times New Roman" pitchFamily="18" charset="0"/>
              </a:rPr>
              <a:t>Process Termination</a:t>
            </a:r>
          </a:p>
          <a:p>
            <a:r>
              <a:rPr lang="en-IN" sz="2000" dirty="0" smtClean="0">
                <a:latin typeface="Times New Roman" pitchFamily="18" charset="0"/>
                <a:cs typeface="Times New Roman" pitchFamily="18" charset="0"/>
              </a:rPr>
              <a:t>After the process has completed the execution of its last instruction, it is terminated. The resources held by a process are released after it is terminated.</a:t>
            </a:r>
          </a:p>
          <a:p>
            <a:r>
              <a:rPr lang="en-IN" sz="2000" dirty="0" smtClean="0">
                <a:latin typeface="Times New Roman" pitchFamily="18" charset="0"/>
                <a:cs typeface="Times New Roman" pitchFamily="18" charset="0"/>
              </a:rPr>
              <a:t>A child process can be terminated by its parent process if its task is no longer relevant. The child process sends its status information to the parent process before it terminates. Also, when a parent process is terminated, its child processes are terminated as well as the child processes cannot run if the parent processes are terminated.</a:t>
            </a:r>
          </a:p>
          <a:p>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998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PROCESS CONCEPT</a:t>
            </a:r>
            <a:endParaRPr>
              <a:solidFill>
                <a:schemeClr val="tx2">
                  <a:lumMod val="60000"/>
                  <a:lumOff val="40000"/>
                </a:schemeClr>
              </a:solidFill>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a:p>
        </p:txBody>
      </p:sp>
      <p:cxnSp>
        <p:nvCxnSpPr>
          <p:cNvPr id="2701" name="Google Shape;2701;p44"/>
          <p:cNvCxnSpPr/>
          <p:nvPr/>
        </p:nvCxnSpPr>
        <p:spPr>
          <a:xfrm rot="10800000" flipH="1">
            <a:off x="2505614" y="355910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70313" y="348632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73988" y="348632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493738" y="3589603"/>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472" y="0"/>
            <a:ext cx="7717500" cy="478200"/>
          </a:xfrm>
        </p:spPr>
        <p:txBody>
          <a:bodyPr/>
          <a:lstStyle/>
          <a:p>
            <a:r>
              <a:rPr lang="en-IN" dirty="0" smtClean="0"/>
              <a:t>PROCESS TERMINATION</a:t>
            </a:r>
            <a:endParaRPr lang="en-IN" dirty="0"/>
          </a:p>
        </p:txBody>
      </p:sp>
      <p:sp>
        <p:nvSpPr>
          <p:cNvPr id="3" name="Text Placeholder 2"/>
          <p:cNvSpPr>
            <a:spLocks noGrp="1"/>
          </p:cNvSpPr>
          <p:nvPr>
            <p:ph type="body" idx="1"/>
          </p:nvPr>
        </p:nvSpPr>
        <p:spPr>
          <a:xfrm>
            <a:off x="641973" y="759613"/>
            <a:ext cx="7717500" cy="4230950"/>
          </a:xfrm>
        </p:spPr>
        <p:txBody>
          <a:bodyPr/>
          <a:lstStyle/>
          <a:p>
            <a:pPr algn="just">
              <a:lnSpc>
                <a:spcPct val="100000"/>
              </a:lnSpc>
            </a:pPr>
            <a:r>
              <a:rPr lang="en-US" altLang="en-US" sz="2000" dirty="0" smtClean="0">
                <a:latin typeface="Times New Roman" pitchFamily="18" charset="0"/>
                <a:cs typeface="Times New Roman" pitchFamily="18" charset="0"/>
              </a:rPr>
              <a:t>Process executes last statement and then asks the operating system to delete it using the </a:t>
            </a:r>
            <a:r>
              <a:rPr lang="en-US" altLang="en-US" sz="2000" b="1" dirty="0" smtClean="0">
                <a:solidFill>
                  <a:schemeClr val="tx2"/>
                </a:solidFill>
                <a:latin typeface="Times New Roman" pitchFamily="18" charset="0"/>
                <a:cs typeface="Times New Roman" pitchFamily="18" charset="0"/>
              </a:rPr>
              <a:t>exit()</a:t>
            </a:r>
            <a:r>
              <a:rPr lang="en-US" altLang="en-US" sz="2000" dirty="0" smtClean="0">
                <a:solidFill>
                  <a:schemeClr val="tx2"/>
                </a:solidFill>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system call.</a:t>
            </a:r>
          </a:p>
          <a:p>
            <a:pPr lvl="1" algn="just">
              <a:lnSpc>
                <a:spcPct val="100000"/>
              </a:lnSpc>
            </a:pPr>
            <a:r>
              <a:rPr lang="en-US" altLang="en-US" sz="2000" dirty="0" smtClean="0">
                <a:latin typeface="Times New Roman" pitchFamily="18" charset="0"/>
                <a:cs typeface="Times New Roman" pitchFamily="18" charset="0"/>
              </a:rPr>
              <a:t>Returns  status data from child to parent (via </a:t>
            </a:r>
            <a:r>
              <a:rPr lang="en-US" altLang="en-US" sz="2000" b="1" dirty="0" smtClean="0">
                <a:solidFill>
                  <a:schemeClr val="tx2"/>
                </a:solidFill>
                <a:latin typeface="Times New Roman" pitchFamily="18" charset="0"/>
                <a:cs typeface="Times New Roman" pitchFamily="18" charset="0"/>
              </a:rPr>
              <a:t>wait()</a:t>
            </a:r>
            <a:r>
              <a:rPr lang="en-US" altLang="en-US" sz="2000" dirty="0" smtClean="0">
                <a:solidFill>
                  <a:schemeClr val="bg1"/>
                </a:solidFill>
                <a:latin typeface="Times New Roman" pitchFamily="18" charset="0"/>
                <a:cs typeface="Times New Roman" pitchFamily="18" charset="0"/>
              </a:rPr>
              <a:t>)</a:t>
            </a:r>
          </a:p>
          <a:p>
            <a:pPr lvl="1" algn="just">
              <a:lnSpc>
                <a:spcPct val="100000"/>
              </a:lnSpc>
            </a:pPr>
            <a:r>
              <a:rPr lang="en-US" altLang="en-US" sz="2000" dirty="0" smtClean="0">
                <a:latin typeface="Times New Roman" pitchFamily="18" charset="0"/>
                <a:cs typeface="Times New Roman" pitchFamily="18" charset="0"/>
              </a:rPr>
              <a:t>Process</a:t>
            </a:r>
            <a:r>
              <a:rPr lang="ja-JP" altLang="en-US" sz="2000" dirty="0" smtClean="0">
                <a:latin typeface="Times New Roman" pitchFamily="18" charset="0"/>
                <a:cs typeface="Times New Roman" pitchFamily="18" charset="0"/>
              </a:rPr>
              <a:t>’</a:t>
            </a:r>
            <a:r>
              <a:rPr lang="en-US" altLang="ja-JP" sz="2000" dirty="0" smtClean="0">
                <a:latin typeface="Times New Roman" pitchFamily="18" charset="0"/>
                <a:cs typeface="Times New Roman" pitchFamily="18" charset="0"/>
              </a:rPr>
              <a:t> resources are </a:t>
            </a:r>
            <a:r>
              <a:rPr lang="en-US" altLang="ja-JP" sz="2000" dirty="0" err="1" smtClean="0">
                <a:latin typeface="Times New Roman" pitchFamily="18" charset="0"/>
                <a:cs typeface="Times New Roman" pitchFamily="18" charset="0"/>
              </a:rPr>
              <a:t>deallocated</a:t>
            </a:r>
            <a:r>
              <a:rPr lang="en-US" altLang="ja-JP" sz="2000" dirty="0" smtClean="0">
                <a:latin typeface="Times New Roman" pitchFamily="18" charset="0"/>
                <a:cs typeface="Times New Roman" pitchFamily="18" charset="0"/>
              </a:rPr>
              <a:t> by operating system</a:t>
            </a:r>
            <a:endParaRPr lang="en-US" altLang="en-US" sz="2000" dirty="0" smtClean="0">
              <a:latin typeface="Times New Roman" pitchFamily="18" charset="0"/>
              <a:cs typeface="Times New Roman" pitchFamily="18" charset="0"/>
            </a:endParaRPr>
          </a:p>
          <a:p>
            <a:pPr algn="just">
              <a:lnSpc>
                <a:spcPct val="100000"/>
              </a:lnSpc>
            </a:pPr>
            <a:r>
              <a:rPr lang="en-US" altLang="en-US" sz="2000" dirty="0" smtClean="0">
                <a:latin typeface="Times New Roman" pitchFamily="18" charset="0"/>
                <a:cs typeface="Times New Roman" pitchFamily="18" charset="0"/>
              </a:rPr>
              <a:t>Parent may terminate the execution of children processes  using the </a:t>
            </a:r>
            <a:r>
              <a:rPr lang="en-US" altLang="en-US" sz="2000" b="1" dirty="0" smtClean="0">
                <a:solidFill>
                  <a:schemeClr val="tx2"/>
                </a:solidFill>
                <a:latin typeface="Times New Roman" pitchFamily="18" charset="0"/>
                <a:cs typeface="Times New Roman" pitchFamily="18" charset="0"/>
              </a:rPr>
              <a:t>abort()</a:t>
            </a:r>
            <a:r>
              <a:rPr lang="en-US" altLang="en-US" sz="2000" dirty="0" smtClean="0">
                <a:solidFill>
                  <a:schemeClr val="tx2"/>
                </a:solidFill>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system call.  Some reasons for doing so:</a:t>
            </a:r>
          </a:p>
          <a:p>
            <a:pPr lvl="1" algn="just">
              <a:lnSpc>
                <a:spcPct val="100000"/>
              </a:lnSpc>
            </a:pPr>
            <a:r>
              <a:rPr lang="en-US" altLang="en-US" sz="2000" dirty="0" smtClean="0">
                <a:latin typeface="Times New Roman" pitchFamily="18" charset="0"/>
                <a:cs typeface="Times New Roman" pitchFamily="18" charset="0"/>
              </a:rPr>
              <a:t>Child has exceeded allocated resources</a:t>
            </a:r>
          </a:p>
          <a:p>
            <a:pPr lvl="1" algn="just">
              <a:lnSpc>
                <a:spcPct val="100000"/>
              </a:lnSpc>
            </a:pPr>
            <a:r>
              <a:rPr lang="en-US" altLang="en-US" sz="2000" dirty="0" smtClean="0">
                <a:latin typeface="Times New Roman" pitchFamily="18" charset="0"/>
                <a:cs typeface="Times New Roman" pitchFamily="18" charset="0"/>
              </a:rPr>
              <a:t>Task assigned to child is no longer required</a:t>
            </a:r>
          </a:p>
          <a:p>
            <a:pPr lvl="1" algn="just">
              <a:lnSpc>
                <a:spcPct val="100000"/>
              </a:lnSpc>
            </a:pPr>
            <a:r>
              <a:rPr lang="en-US" altLang="en-US" sz="2000" dirty="0" smtClean="0">
                <a:latin typeface="Times New Roman" pitchFamily="18" charset="0"/>
                <a:cs typeface="Times New Roman" pitchFamily="18" charset="0"/>
              </a:rPr>
              <a:t>The parent is exiting and the operating systems does not allow  a child to continue if its parent terminates</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0"/>
            <a:ext cx="7717500" cy="478200"/>
          </a:xfrm>
        </p:spPr>
        <p:txBody>
          <a:bodyPr/>
          <a:lstStyle/>
          <a:p>
            <a:r>
              <a:rPr lang="en-IN" dirty="0" smtClean="0"/>
              <a:t>PROCESS TERMINATION</a:t>
            </a:r>
            <a:endParaRPr lang="en-IN" dirty="0"/>
          </a:p>
        </p:txBody>
      </p:sp>
      <p:sp>
        <p:nvSpPr>
          <p:cNvPr id="3" name="Text Placeholder 2"/>
          <p:cNvSpPr>
            <a:spLocks noGrp="1"/>
          </p:cNvSpPr>
          <p:nvPr>
            <p:ph type="body" idx="1"/>
          </p:nvPr>
        </p:nvSpPr>
        <p:spPr>
          <a:xfrm>
            <a:off x="689474" y="700236"/>
            <a:ext cx="7717500" cy="3369900"/>
          </a:xfrm>
        </p:spPr>
        <p:txBody>
          <a:bodyPr/>
          <a:lstStyle/>
          <a:p>
            <a:pPr algn="just"/>
            <a:r>
              <a:rPr lang="en-US" altLang="en-US" sz="1800" dirty="0" smtClean="0">
                <a:solidFill>
                  <a:schemeClr val="bg1"/>
                </a:solidFill>
                <a:latin typeface="Times New Roman" pitchFamily="18" charset="0"/>
                <a:cs typeface="Times New Roman" pitchFamily="18" charset="0"/>
              </a:rPr>
              <a:t>Some operating systems do not allow child to exists if its parent has terminated.  If a process terminates, then all its children must also be terminated.</a:t>
            </a:r>
          </a:p>
          <a:p>
            <a:pPr lvl="1" algn="just"/>
            <a:r>
              <a:rPr lang="en-US" altLang="en-US" sz="1800" b="1" dirty="0" smtClean="0">
                <a:solidFill>
                  <a:schemeClr val="tx2"/>
                </a:solidFill>
                <a:latin typeface="Times New Roman" pitchFamily="18" charset="0"/>
                <a:cs typeface="Times New Roman" pitchFamily="18" charset="0"/>
              </a:rPr>
              <a:t>cascading termination</a:t>
            </a:r>
            <a:r>
              <a:rPr lang="en-US" altLang="en-US" sz="1800" b="1" dirty="0" smtClean="0">
                <a:solidFill>
                  <a:schemeClr val="bg1"/>
                </a:solidFill>
                <a:latin typeface="Times New Roman" pitchFamily="18" charset="0"/>
                <a:cs typeface="Times New Roman" pitchFamily="18" charset="0"/>
              </a:rPr>
              <a:t>.  </a:t>
            </a:r>
            <a:r>
              <a:rPr lang="en-US" altLang="en-US" sz="1800" dirty="0" smtClean="0">
                <a:solidFill>
                  <a:schemeClr val="bg1"/>
                </a:solidFill>
                <a:latin typeface="Times New Roman" pitchFamily="18" charset="0"/>
                <a:cs typeface="Times New Roman" pitchFamily="18" charset="0"/>
              </a:rPr>
              <a:t>All children, grandchildren, etc.  are  terminated.</a:t>
            </a:r>
            <a:endParaRPr lang="en-US" altLang="en-US" sz="1800" b="1" dirty="0" smtClean="0">
              <a:solidFill>
                <a:schemeClr val="bg1"/>
              </a:solidFill>
              <a:latin typeface="Times New Roman" pitchFamily="18" charset="0"/>
              <a:cs typeface="Times New Roman" pitchFamily="18" charset="0"/>
            </a:endParaRPr>
          </a:p>
          <a:p>
            <a:pPr lvl="1" algn="just"/>
            <a:r>
              <a:rPr lang="en-US" altLang="en-US" sz="1800" dirty="0" smtClean="0">
                <a:solidFill>
                  <a:schemeClr val="bg1"/>
                </a:solidFill>
                <a:latin typeface="Times New Roman" pitchFamily="18" charset="0"/>
                <a:cs typeface="Times New Roman" pitchFamily="18" charset="0"/>
              </a:rPr>
              <a:t>The termination is initiated by the operating system.</a:t>
            </a:r>
            <a:endParaRPr lang="en-US" altLang="en-US" sz="1800" b="1" dirty="0" smtClean="0">
              <a:solidFill>
                <a:schemeClr val="bg1"/>
              </a:solidFill>
              <a:latin typeface="Times New Roman" pitchFamily="18" charset="0"/>
              <a:cs typeface="Times New Roman" pitchFamily="18" charset="0"/>
            </a:endParaRPr>
          </a:p>
          <a:p>
            <a:pPr algn="just"/>
            <a:r>
              <a:rPr lang="en-US" altLang="en-US" sz="1800" dirty="0" smtClean="0">
                <a:solidFill>
                  <a:schemeClr val="bg1"/>
                </a:solidFill>
                <a:latin typeface="Times New Roman" pitchFamily="18" charset="0"/>
                <a:cs typeface="Times New Roman" pitchFamily="18" charset="0"/>
              </a:rPr>
              <a:t>The parent process may wait for termination of a child process by using the </a:t>
            </a:r>
            <a:r>
              <a:rPr lang="en-US" altLang="en-US" sz="1800" b="1" dirty="0" smtClean="0">
                <a:solidFill>
                  <a:schemeClr val="bg1"/>
                </a:solidFill>
                <a:latin typeface="Times New Roman" pitchFamily="18" charset="0"/>
                <a:cs typeface="Times New Roman" pitchFamily="18" charset="0"/>
              </a:rPr>
              <a:t>wait()</a:t>
            </a:r>
            <a:r>
              <a:rPr lang="en-US" altLang="en-US" sz="1800" dirty="0" smtClean="0">
                <a:solidFill>
                  <a:schemeClr val="bg1"/>
                </a:solidFill>
                <a:latin typeface="Times New Roman" pitchFamily="18" charset="0"/>
                <a:cs typeface="Times New Roman" pitchFamily="18" charset="0"/>
              </a:rPr>
              <a:t>system call</a:t>
            </a:r>
            <a:r>
              <a:rPr lang="en-US" altLang="en-US" sz="1800" b="1" dirty="0" smtClean="0">
                <a:solidFill>
                  <a:schemeClr val="bg1"/>
                </a:solidFill>
                <a:latin typeface="Times New Roman" pitchFamily="18" charset="0"/>
                <a:cs typeface="Times New Roman" pitchFamily="18" charset="0"/>
              </a:rPr>
              <a:t>. </a:t>
            </a:r>
            <a:r>
              <a:rPr lang="en-US" altLang="en-US" sz="1800" dirty="0" smtClean="0">
                <a:solidFill>
                  <a:schemeClr val="bg1"/>
                </a:solidFill>
                <a:latin typeface="Times New Roman" pitchFamily="18" charset="0"/>
                <a:cs typeface="Times New Roman" pitchFamily="18" charset="0"/>
              </a:rPr>
              <a:t>The call returns status information and the pid of the terminated process</a:t>
            </a:r>
            <a:endParaRPr lang="en-US" altLang="en-US" sz="1800" b="1" dirty="0" smtClean="0">
              <a:solidFill>
                <a:schemeClr val="bg1"/>
              </a:solidFill>
              <a:latin typeface="Times New Roman" pitchFamily="18" charset="0"/>
              <a:cs typeface="Times New Roman" pitchFamily="18" charset="0"/>
            </a:endParaRPr>
          </a:p>
          <a:p>
            <a:pPr algn="just">
              <a:buFont typeface="Monotype Sorts" pitchFamily="-84" charset="2"/>
              <a:buNone/>
            </a:pPr>
            <a:r>
              <a:rPr lang="en-US" altLang="en-US" sz="1800" b="1" dirty="0" smtClean="0">
                <a:solidFill>
                  <a:schemeClr val="bg1"/>
                </a:solidFill>
                <a:latin typeface="Times New Roman" pitchFamily="18" charset="0"/>
                <a:cs typeface="Times New Roman" pitchFamily="18" charset="0"/>
              </a:rPr>
              <a:t>      </a:t>
            </a:r>
            <a:r>
              <a:rPr lang="en-US" altLang="en-US" sz="1800" b="1" dirty="0" smtClean="0">
                <a:solidFill>
                  <a:schemeClr val="tx2"/>
                </a:solidFill>
                <a:latin typeface="Times New Roman" pitchFamily="18" charset="0"/>
                <a:cs typeface="Times New Roman" pitchFamily="18" charset="0"/>
              </a:rPr>
              <a:t>pid = wait(&amp;status); </a:t>
            </a:r>
          </a:p>
          <a:p>
            <a:pPr algn="just"/>
            <a:r>
              <a:rPr lang="en-US" altLang="en-US" sz="1800" dirty="0" smtClean="0">
                <a:solidFill>
                  <a:schemeClr val="bg1"/>
                </a:solidFill>
                <a:latin typeface="Times New Roman" pitchFamily="18" charset="0"/>
                <a:cs typeface="Times New Roman" pitchFamily="18" charset="0"/>
              </a:rPr>
              <a:t>If no parent waiting (did not invoke </a:t>
            </a:r>
            <a:r>
              <a:rPr lang="en-US" altLang="en-US" sz="1800" b="1" dirty="0" smtClean="0">
                <a:solidFill>
                  <a:schemeClr val="bg1"/>
                </a:solidFill>
                <a:latin typeface="Times New Roman" pitchFamily="18" charset="0"/>
                <a:cs typeface="Times New Roman" pitchFamily="18" charset="0"/>
              </a:rPr>
              <a:t>wait()</a:t>
            </a:r>
            <a:r>
              <a:rPr lang="en-US" altLang="en-US" sz="1800" dirty="0" smtClean="0">
                <a:solidFill>
                  <a:schemeClr val="bg1"/>
                </a:solidFill>
                <a:latin typeface="Times New Roman" pitchFamily="18" charset="0"/>
                <a:cs typeface="Times New Roman" pitchFamily="18" charset="0"/>
              </a:rPr>
              <a:t>) process is a </a:t>
            </a:r>
            <a:r>
              <a:rPr lang="en-US" altLang="en-US" sz="1800" b="1" dirty="0" smtClean="0">
                <a:solidFill>
                  <a:schemeClr val="bg1"/>
                </a:solidFill>
                <a:latin typeface="Times New Roman" pitchFamily="18" charset="0"/>
                <a:cs typeface="Times New Roman" pitchFamily="18" charset="0"/>
              </a:rPr>
              <a:t>zombie</a:t>
            </a:r>
          </a:p>
          <a:p>
            <a:pPr algn="just"/>
            <a:r>
              <a:rPr lang="en-US" altLang="en-US" sz="1800" dirty="0" smtClean="0">
                <a:solidFill>
                  <a:schemeClr val="bg1"/>
                </a:solidFill>
                <a:latin typeface="Times New Roman" pitchFamily="18" charset="0"/>
                <a:cs typeface="Times New Roman" pitchFamily="18" charset="0"/>
              </a:rPr>
              <a:t>If parent terminated without invoking</a:t>
            </a:r>
            <a:r>
              <a:rPr lang="en-US" altLang="en-US" sz="1800" b="1" dirty="0" smtClean="0">
                <a:solidFill>
                  <a:schemeClr val="bg1"/>
                </a:solidFill>
                <a:latin typeface="Times New Roman" pitchFamily="18" charset="0"/>
                <a:cs typeface="Times New Roman" pitchFamily="18" charset="0"/>
              </a:rPr>
              <a:t> wait</a:t>
            </a:r>
            <a:r>
              <a:rPr lang="en-US" altLang="en-US" sz="1800" dirty="0" smtClean="0">
                <a:solidFill>
                  <a:schemeClr val="bg1"/>
                </a:solidFill>
                <a:latin typeface="Times New Roman" pitchFamily="18" charset="0"/>
                <a:cs typeface="Times New Roman" pitchFamily="18" charset="0"/>
              </a:rPr>
              <a:t> , process is an </a:t>
            </a:r>
            <a:r>
              <a:rPr lang="en-US" altLang="en-US" sz="1800" b="1" dirty="0" smtClean="0">
                <a:solidFill>
                  <a:schemeClr val="bg1"/>
                </a:solidFill>
                <a:latin typeface="Times New Roman" pitchFamily="18" charset="0"/>
                <a:cs typeface="Times New Roman" pitchFamily="18" charset="0"/>
              </a:rPr>
              <a:t>orphan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698171" y="2565069"/>
            <a:ext cx="5239029"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INTEPROCESS COMMUNICATION</a:t>
            </a:r>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a:xfrm>
            <a:off x="713224" y="1199000"/>
            <a:ext cx="7979513" cy="3369900"/>
          </a:xfrm>
        </p:spPr>
        <p:txBody>
          <a:bodyPr/>
          <a:lstStyle/>
          <a:p>
            <a:pPr algn="just">
              <a:buNone/>
            </a:pPr>
            <a:r>
              <a:rPr lang="en-US" altLang="en-US" sz="1800" dirty="0" smtClean="0">
                <a:latin typeface="Times New Roman" pitchFamily="18" charset="0"/>
                <a:cs typeface="Times New Roman" pitchFamily="18" charset="0"/>
              </a:rPr>
              <a:t>Processes within a system may be </a:t>
            </a:r>
            <a:r>
              <a:rPr lang="en-US" altLang="en-US" sz="1800" b="1" i="1" dirty="0" smtClean="0">
                <a:latin typeface="Times New Roman" pitchFamily="18" charset="0"/>
                <a:cs typeface="Times New Roman" pitchFamily="18" charset="0"/>
              </a:rPr>
              <a:t>independent</a:t>
            </a:r>
            <a:r>
              <a:rPr lang="en-US" altLang="en-US" sz="1800" b="1" dirty="0" smtClean="0">
                <a:latin typeface="Times New Roman" pitchFamily="18" charset="0"/>
                <a:cs typeface="Times New Roman" pitchFamily="18" charset="0"/>
              </a:rPr>
              <a:t> </a:t>
            </a:r>
            <a:r>
              <a:rPr lang="en-US" altLang="en-US" sz="1800" dirty="0" smtClean="0">
                <a:latin typeface="Times New Roman" pitchFamily="18" charset="0"/>
                <a:cs typeface="Times New Roman" pitchFamily="18" charset="0"/>
              </a:rPr>
              <a:t>or </a:t>
            </a:r>
            <a:r>
              <a:rPr lang="en-US" altLang="en-US" sz="1800" b="1" i="1" dirty="0" smtClean="0">
                <a:latin typeface="Times New Roman" pitchFamily="18" charset="0"/>
                <a:cs typeface="Times New Roman" pitchFamily="18" charset="0"/>
              </a:rPr>
              <a:t>cooperating.</a:t>
            </a:r>
            <a:endParaRPr lang="en-US" altLang="en-US" sz="1800" b="1" i="1" dirty="0" smtClean="0">
              <a:solidFill>
                <a:srgbClr val="FF0000"/>
              </a:solidFill>
              <a:latin typeface="Times New Roman" pitchFamily="18" charset="0"/>
              <a:cs typeface="Times New Roman" pitchFamily="18" charset="0"/>
            </a:endParaRPr>
          </a:p>
          <a:p>
            <a:pPr algn="just"/>
            <a:r>
              <a:rPr lang="en-IN" sz="1800" b="1" dirty="0" smtClean="0">
                <a:solidFill>
                  <a:srgbClr val="FF0000"/>
                </a:solidFill>
                <a:latin typeface="Times New Roman" pitchFamily="18" charset="0"/>
                <a:cs typeface="Times New Roman" pitchFamily="18" charset="0"/>
              </a:rPr>
              <a:t>INDEPENDENT PROCESS: </a:t>
            </a:r>
            <a:r>
              <a:rPr lang="en-US" sz="1800" b="1" dirty="0" smtClean="0">
                <a:solidFill>
                  <a:schemeClr val="bg1"/>
                </a:solidFill>
                <a:latin typeface="Times New Roman" pitchFamily="18" charset="0"/>
                <a:cs typeface="Times New Roman" pitchFamily="18" charset="0"/>
              </a:rPr>
              <a:t>C</a:t>
            </a:r>
            <a:r>
              <a:rPr lang="en-US" altLang="en-US" sz="1800" dirty="0" smtClean="0">
                <a:solidFill>
                  <a:schemeClr val="bg1"/>
                </a:solidFill>
                <a:latin typeface="Times New Roman" pitchFamily="18" charset="0"/>
                <a:cs typeface="Times New Roman" pitchFamily="18" charset="0"/>
              </a:rPr>
              <a:t>a</a:t>
            </a:r>
            <a:r>
              <a:rPr lang="en-US" altLang="en-US" sz="1800" dirty="0" smtClean="0">
                <a:latin typeface="Times New Roman" pitchFamily="18" charset="0"/>
                <a:cs typeface="Times New Roman" pitchFamily="18" charset="0"/>
              </a:rPr>
              <a:t>nnot affect or be affected by the execution of another process.</a:t>
            </a:r>
            <a:endParaRPr lang="en-IN" sz="1800" b="1" dirty="0" smtClean="0">
              <a:solidFill>
                <a:srgbClr val="FF0000"/>
              </a:solidFill>
              <a:latin typeface="Times New Roman" pitchFamily="18" charset="0"/>
              <a:cs typeface="Times New Roman" pitchFamily="18" charset="0"/>
            </a:endParaRPr>
          </a:p>
          <a:p>
            <a:pPr algn="just"/>
            <a:r>
              <a:rPr lang="en-IN" sz="1800" b="1" dirty="0" smtClean="0">
                <a:solidFill>
                  <a:srgbClr val="FF0000"/>
                </a:solidFill>
                <a:latin typeface="Times New Roman" pitchFamily="18" charset="0"/>
                <a:cs typeface="Times New Roman" pitchFamily="18" charset="0"/>
              </a:rPr>
              <a:t>COORDINATING PROCESSES: </a:t>
            </a:r>
            <a:r>
              <a:rPr lang="en-US" sz="1800" b="1" dirty="0" smtClean="0">
                <a:solidFill>
                  <a:schemeClr val="bg1"/>
                </a:solidFill>
                <a:latin typeface="Times New Roman" pitchFamily="18" charset="0"/>
                <a:cs typeface="Times New Roman" pitchFamily="18" charset="0"/>
              </a:rPr>
              <a:t>C</a:t>
            </a:r>
            <a:r>
              <a:rPr lang="en-US" altLang="en-US" sz="1800" dirty="0" smtClean="0">
                <a:solidFill>
                  <a:schemeClr val="bg1"/>
                </a:solidFill>
                <a:latin typeface="Times New Roman" pitchFamily="18" charset="0"/>
                <a:cs typeface="Times New Roman" pitchFamily="18" charset="0"/>
              </a:rPr>
              <a:t>a</a:t>
            </a:r>
            <a:r>
              <a:rPr lang="en-US" altLang="en-US" sz="1800" dirty="0" smtClean="0">
                <a:latin typeface="Times New Roman" pitchFamily="18" charset="0"/>
                <a:cs typeface="Times New Roman" pitchFamily="18" charset="0"/>
              </a:rPr>
              <a:t>n affect or be affected by the execution of another process.</a:t>
            </a:r>
          </a:p>
          <a:p>
            <a:pPr algn="just">
              <a:buNone/>
            </a:pPr>
            <a:r>
              <a:rPr lang="en-US" altLang="en-US" sz="2000" dirty="0" smtClean="0">
                <a:latin typeface="Times New Roman" pitchFamily="18" charset="0"/>
                <a:cs typeface="Times New Roman" pitchFamily="18" charset="0"/>
              </a:rPr>
              <a:t>Advantages of process cooperation</a:t>
            </a:r>
          </a:p>
          <a:p>
            <a:pPr algn="just"/>
            <a:r>
              <a:rPr lang="en-US" altLang="en-US" sz="2000" dirty="0" smtClean="0">
                <a:latin typeface="Times New Roman" pitchFamily="18" charset="0"/>
                <a:cs typeface="Times New Roman" pitchFamily="18" charset="0"/>
              </a:rPr>
              <a:t>Information sharing </a:t>
            </a:r>
          </a:p>
          <a:p>
            <a:pPr algn="just"/>
            <a:r>
              <a:rPr lang="en-US" altLang="en-US" sz="2000" dirty="0" smtClean="0">
                <a:latin typeface="Times New Roman" pitchFamily="18" charset="0"/>
                <a:cs typeface="Times New Roman" pitchFamily="18" charset="0"/>
              </a:rPr>
              <a:t>Computation speed-up</a:t>
            </a:r>
          </a:p>
          <a:p>
            <a:pPr algn="just"/>
            <a:r>
              <a:rPr lang="en-US" altLang="en-US" sz="2000" dirty="0" smtClean="0">
                <a:latin typeface="Times New Roman" pitchFamily="18" charset="0"/>
                <a:cs typeface="Times New Roman" pitchFamily="18" charset="0"/>
              </a:rPr>
              <a:t>Modularity</a:t>
            </a:r>
          </a:p>
          <a:p>
            <a:pPr algn="just"/>
            <a:r>
              <a:rPr lang="en-US" altLang="en-US" sz="2000" dirty="0" smtClean="0">
                <a:latin typeface="Times New Roman" pitchFamily="18" charset="0"/>
                <a:cs typeface="Times New Roman" pitchFamily="18" charset="0"/>
              </a:rPr>
              <a:t>Convenience</a:t>
            </a:r>
          </a:p>
          <a:p>
            <a:pPr algn="just"/>
            <a:endParaRPr lang="en-IN" sz="1800" b="1" dirty="0">
              <a:solidFill>
                <a:srgbClr val="FF0000"/>
              </a:solidFill>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a:xfrm>
            <a:off x="713225" y="1401287"/>
            <a:ext cx="7717500" cy="3286365"/>
          </a:xfrm>
        </p:spPr>
        <p:txBody>
          <a:bodyPr/>
          <a:lstStyle/>
          <a:p>
            <a:pPr algn="just" fontAlgn="base"/>
            <a:r>
              <a:rPr lang="en-IN" sz="2000" b="1" dirty="0" smtClean="0">
                <a:solidFill>
                  <a:schemeClr val="tx2"/>
                </a:solidFill>
                <a:latin typeface="Times New Roman" pitchFamily="18" charset="0"/>
                <a:cs typeface="Times New Roman" pitchFamily="18" charset="0"/>
              </a:rPr>
              <a:t>Information Sharing:</a:t>
            </a:r>
            <a:r>
              <a:rPr lang="en-IN" sz="2000" dirty="0" smtClean="0">
                <a:latin typeface="Times New Roman" pitchFamily="18" charset="0"/>
                <a:cs typeface="Times New Roman" pitchFamily="18" charset="0"/>
              </a:rPr>
              <a:t> Multiple processes can share same information to perform some tasks. In such scenarios, inter process communication helps. There may be a scenario when a process needs to access remote process. In such case, this method of communication helps.</a:t>
            </a:r>
          </a:p>
          <a:p>
            <a:pPr algn="just" fontAlgn="base">
              <a:buNone/>
            </a:pPr>
            <a:endParaRPr lang="en-IN" sz="2000" dirty="0" smtClean="0">
              <a:latin typeface="Times New Roman" pitchFamily="18" charset="0"/>
              <a:cs typeface="Times New Roman" pitchFamily="18" charset="0"/>
            </a:endParaRPr>
          </a:p>
          <a:p>
            <a:pPr algn="just" fontAlgn="base"/>
            <a:r>
              <a:rPr lang="en-IN" sz="2000" b="1" dirty="0" smtClean="0">
                <a:solidFill>
                  <a:schemeClr val="tx2"/>
                </a:solidFill>
                <a:latin typeface="Times New Roman" pitchFamily="18" charset="0"/>
                <a:cs typeface="Times New Roman" pitchFamily="18" charset="0"/>
              </a:rPr>
              <a:t>Resource Sharing:</a:t>
            </a:r>
            <a:r>
              <a:rPr lang="en-IN" sz="2000" dirty="0" smtClean="0">
                <a:latin typeface="Times New Roman" pitchFamily="18" charset="0"/>
                <a:cs typeface="Times New Roman" pitchFamily="18" charset="0"/>
              </a:rPr>
              <a:t> We can do with the help of inter process communication.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a:xfrm>
            <a:off x="713225" y="1341912"/>
            <a:ext cx="7717500" cy="3226988"/>
          </a:xfrm>
        </p:spPr>
        <p:txBody>
          <a:bodyPr/>
          <a:lstStyle/>
          <a:p>
            <a:pPr algn="just" fontAlgn="base"/>
            <a:r>
              <a:rPr lang="en-IN" sz="2000" b="1" dirty="0" smtClean="0">
                <a:solidFill>
                  <a:schemeClr val="tx2"/>
                </a:solidFill>
                <a:latin typeface="Times New Roman" pitchFamily="18" charset="0"/>
                <a:cs typeface="Times New Roman" pitchFamily="18" charset="0"/>
              </a:rPr>
              <a:t>Communication speed:</a:t>
            </a:r>
            <a:r>
              <a:rPr lang="en-IN" sz="2000" dirty="0" smtClean="0">
                <a:latin typeface="Times New Roman" pitchFamily="18" charset="0"/>
                <a:cs typeface="Times New Roman" pitchFamily="18" charset="0"/>
              </a:rPr>
              <a:t> Computational speed will also increase if inter process communication method is used to communicate between processes.</a:t>
            </a:r>
          </a:p>
          <a:p>
            <a:pPr algn="just" fontAlgn="base">
              <a:buNone/>
            </a:pPr>
            <a:endParaRPr lang="en-IN" sz="2000" dirty="0" smtClean="0">
              <a:latin typeface="Times New Roman" pitchFamily="18" charset="0"/>
              <a:cs typeface="Times New Roman" pitchFamily="18" charset="0"/>
            </a:endParaRPr>
          </a:p>
          <a:p>
            <a:pPr algn="just" fontAlgn="base"/>
            <a:r>
              <a:rPr lang="en-IN" sz="2000" b="1" dirty="0" smtClean="0">
                <a:solidFill>
                  <a:schemeClr val="tx2"/>
                </a:solidFill>
                <a:latin typeface="Times New Roman" pitchFamily="18" charset="0"/>
                <a:cs typeface="Times New Roman" pitchFamily="18" charset="0"/>
              </a:rPr>
              <a:t>Modularity</a:t>
            </a:r>
            <a:r>
              <a:rPr lang="en-IN" sz="2000" dirty="0" smtClean="0">
                <a:solidFill>
                  <a:schemeClr val="tx2"/>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An architecture is break down into different cooperating modules to increase the efficiency. All the modules cooperate using inter process communication method.</a:t>
            </a:r>
          </a:p>
          <a:p>
            <a:pPr algn="just"/>
            <a:endParaRPr lang="en-I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a:xfrm>
            <a:off x="713225" y="1484416"/>
            <a:ext cx="7717500" cy="3084483"/>
          </a:xfrm>
        </p:spPr>
        <p:txBody>
          <a:bodyPr/>
          <a:lstStyle/>
          <a:p>
            <a:pPr algn="just"/>
            <a:r>
              <a:rPr lang="en-US" altLang="en-US" sz="2000" dirty="0" smtClean="0">
                <a:solidFill>
                  <a:schemeClr val="bg1"/>
                </a:solidFill>
                <a:latin typeface="Times New Roman" pitchFamily="18" charset="0"/>
                <a:cs typeface="Times New Roman" pitchFamily="18" charset="0"/>
              </a:rPr>
              <a:t>Cooperating processes need </a:t>
            </a:r>
            <a:r>
              <a:rPr lang="en-US" altLang="en-US" sz="2000" dirty="0" err="1" smtClean="0">
                <a:solidFill>
                  <a:schemeClr val="bg1"/>
                </a:solidFill>
                <a:latin typeface="Times New Roman" pitchFamily="18" charset="0"/>
                <a:cs typeface="Times New Roman" pitchFamily="18" charset="0"/>
              </a:rPr>
              <a:t>interprocess</a:t>
            </a:r>
            <a:r>
              <a:rPr lang="en-US" altLang="en-US" sz="2000" dirty="0" smtClean="0">
                <a:solidFill>
                  <a:schemeClr val="bg1"/>
                </a:solidFill>
                <a:latin typeface="Times New Roman" pitchFamily="18" charset="0"/>
                <a:cs typeface="Times New Roman" pitchFamily="18" charset="0"/>
              </a:rPr>
              <a:t> communication (IPC)</a:t>
            </a:r>
          </a:p>
          <a:p>
            <a:pPr algn="just"/>
            <a:r>
              <a:rPr lang="en-US" altLang="en-US" sz="2000" dirty="0" smtClean="0">
                <a:solidFill>
                  <a:schemeClr val="bg1"/>
                </a:solidFill>
                <a:latin typeface="Times New Roman" pitchFamily="18" charset="0"/>
                <a:cs typeface="Times New Roman" pitchFamily="18" charset="0"/>
              </a:rPr>
              <a:t>Two models of IPC</a:t>
            </a:r>
          </a:p>
          <a:p>
            <a:pPr algn="just">
              <a:buNone/>
            </a:pPr>
            <a:endParaRPr lang="en-US" altLang="en-US" sz="2000" dirty="0" smtClean="0">
              <a:solidFill>
                <a:schemeClr val="bg1"/>
              </a:solidFill>
              <a:latin typeface="Times New Roman" pitchFamily="18" charset="0"/>
              <a:cs typeface="Times New Roman" pitchFamily="18" charset="0"/>
            </a:endParaRPr>
          </a:p>
          <a:p>
            <a:pPr algn="just">
              <a:buNone/>
            </a:pPr>
            <a:r>
              <a:rPr lang="en-US" altLang="en-US" sz="2000" dirty="0" smtClean="0">
                <a:solidFill>
                  <a:schemeClr val="bg1"/>
                </a:solidFill>
                <a:latin typeface="Times New Roman" pitchFamily="18" charset="0"/>
                <a:cs typeface="Times New Roman" pitchFamily="18" charset="0"/>
              </a:rPr>
              <a:t>      1. Shared memory</a:t>
            </a:r>
          </a:p>
          <a:p>
            <a:pPr algn="just">
              <a:buNone/>
            </a:pPr>
            <a:r>
              <a:rPr lang="en-US" altLang="en-US" sz="2000" dirty="0" smtClean="0">
                <a:solidFill>
                  <a:schemeClr val="bg1"/>
                </a:solidFill>
                <a:latin typeface="Times New Roman" pitchFamily="18" charset="0"/>
                <a:cs typeface="Times New Roman" pitchFamily="18" charset="0"/>
              </a:rPr>
              <a:t>      2. Message passing</a:t>
            </a:r>
          </a:p>
          <a:p>
            <a:pPr algn="just">
              <a:buNone/>
            </a:pPr>
            <a:endParaRPr lang="en-IN" sz="2000" dirty="0">
              <a:solidFill>
                <a:schemeClr val="bg1"/>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698171" y="2565069"/>
            <a:ext cx="5239029"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IPC IN SHARED MEMORY</a:t>
            </a:r>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0"/>
            <a:ext cx="7717500" cy="478200"/>
          </a:xfrm>
        </p:spPr>
        <p:txBody>
          <a:bodyPr/>
          <a:lstStyle/>
          <a:p>
            <a:r>
              <a:rPr lang="en-IN" dirty="0" smtClean="0"/>
              <a:t>INTERPROCESS COMMUNICATION</a:t>
            </a:r>
            <a:endParaRPr lang="en-IN" dirty="0"/>
          </a:p>
        </p:txBody>
      </p:sp>
      <p:sp>
        <p:nvSpPr>
          <p:cNvPr id="3" name="Text Placeholder 2"/>
          <p:cNvSpPr>
            <a:spLocks noGrp="1"/>
          </p:cNvSpPr>
          <p:nvPr>
            <p:ph type="body" idx="1"/>
          </p:nvPr>
        </p:nvSpPr>
        <p:spPr>
          <a:xfrm>
            <a:off x="725100" y="902116"/>
            <a:ext cx="7717500" cy="3966097"/>
          </a:xfrm>
        </p:spPr>
        <p:txBody>
          <a:bodyPr/>
          <a:lstStyle/>
          <a:p>
            <a:pPr fontAlgn="base">
              <a:buNone/>
            </a:pPr>
            <a:r>
              <a:rPr lang="en-IN" sz="2000" b="1" dirty="0" smtClean="0">
                <a:solidFill>
                  <a:srgbClr val="FF0000"/>
                </a:solidFill>
                <a:latin typeface="Times New Roman" pitchFamily="18" charset="0"/>
                <a:cs typeface="Times New Roman" pitchFamily="18" charset="0"/>
              </a:rPr>
              <a:t>1.  SHARED MEMORY</a:t>
            </a:r>
          </a:p>
          <a:p>
            <a:pPr algn="just" fontAlgn="base"/>
            <a:r>
              <a:rPr lang="en-IN" sz="2000" dirty="0" smtClean="0">
                <a:latin typeface="Times New Roman" pitchFamily="18" charset="0"/>
                <a:cs typeface="Times New Roman" pitchFamily="18" charset="0"/>
              </a:rPr>
              <a:t>Shared memory is an efficient way to share data between processes.</a:t>
            </a:r>
          </a:p>
          <a:p>
            <a:pPr algn="just" fontAlgn="base"/>
            <a:r>
              <a:rPr lang="en-IN" sz="2000" dirty="0" smtClean="0">
                <a:latin typeface="Times New Roman" pitchFamily="18" charset="0"/>
                <a:cs typeface="Times New Roman" pitchFamily="18" charset="0"/>
              </a:rPr>
              <a:t> One process will create a memory portion which other processes can access if allowed.</a:t>
            </a:r>
          </a:p>
          <a:p>
            <a:pPr algn="just" fontAlgn="base">
              <a:buNone/>
            </a:pPr>
            <a:r>
              <a:rPr lang="en-IN" sz="2000" b="1" dirty="0" smtClean="0">
                <a:solidFill>
                  <a:srgbClr val="00B0F0"/>
                </a:solidFill>
                <a:latin typeface="Times New Roman" pitchFamily="18" charset="0"/>
                <a:cs typeface="Times New Roman" pitchFamily="18" charset="0"/>
              </a:rPr>
              <a:t>EXAMPLE</a:t>
            </a:r>
          </a:p>
          <a:p>
            <a:pPr algn="just" fontAlgn="base">
              <a:buNone/>
            </a:pPr>
            <a:r>
              <a:rPr lang="en-IN" sz="1800" dirty="0" smtClean="0">
                <a:latin typeface="Times New Roman" pitchFamily="18" charset="0"/>
                <a:cs typeface="Times New Roman" pitchFamily="18" charset="0"/>
              </a:rPr>
              <a:t>     Process A generate information about certain resources and keeps records in shared memory. When process B needs to use that information, it will check the record stored in shared memory and take note of the information generated by process A and act accordingly. Thus, processes can use shared memory for extracting information as a record from other process as well as for delivering any specific information to other process.</a:t>
            </a:r>
          </a:p>
          <a:p>
            <a:endParaRPr lang="en-IN" sz="20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pic>
        <p:nvPicPr>
          <p:cNvPr id="1026" name="Picture 2" descr="IPC through Shared Memory - javatpoint"/>
          <p:cNvPicPr>
            <a:picLocks noChangeAspect="1" noChangeArrowheads="1"/>
          </p:cNvPicPr>
          <p:nvPr/>
        </p:nvPicPr>
        <p:blipFill>
          <a:blip r:embed="rId2"/>
          <a:srcRect/>
          <a:stretch>
            <a:fillRect/>
          </a:stretch>
        </p:blipFill>
        <p:spPr bwMode="auto">
          <a:xfrm>
            <a:off x="3420093" y="1484951"/>
            <a:ext cx="4595751" cy="3336431"/>
          </a:xfrm>
          <a:prstGeom prst="rect">
            <a:avLst/>
          </a:prstGeom>
          <a:noFill/>
        </p:spPr>
      </p:pic>
      <p:sp>
        <p:nvSpPr>
          <p:cNvPr id="5" name="Rounded Rectangle 4"/>
          <p:cNvSpPr/>
          <p:nvPr/>
        </p:nvSpPr>
        <p:spPr>
          <a:xfrm>
            <a:off x="1175658" y="2398815"/>
            <a:ext cx="1757548" cy="1282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itchFamily="18" charset="0"/>
                <a:cs typeface="Times New Roman" pitchFamily="18" charset="0"/>
              </a:rPr>
              <a:t>No Kernel Intervention</a:t>
            </a:r>
            <a:endParaRPr lang="en-IN" sz="2000" b="1"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CONCEPT</a:t>
            </a:r>
            <a:endParaRPr lang="en-IN" dirty="0"/>
          </a:p>
        </p:txBody>
      </p:sp>
      <p:sp>
        <p:nvSpPr>
          <p:cNvPr id="3" name="Text Placeholder 2"/>
          <p:cNvSpPr>
            <a:spLocks noGrp="1"/>
          </p:cNvSpPr>
          <p:nvPr>
            <p:ph type="body" idx="1"/>
          </p:nvPr>
        </p:nvSpPr>
        <p:spPr/>
        <p:txBody>
          <a:bodyPr/>
          <a:lstStyle/>
          <a:p>
            <a:pPr algn="just"/>
            <a:r>
              <a:rPr lang="en-IN" sz="2000" dirty="0" smtClean="0">
                <a:latin typeface="Times New Roman" pitchFamily="18" charset="0"/>
                <a:cs typeface="Times New Roman" pitchFamily="18" charset="0"/>
              </a:rPr>
              <a:t>A process is a running program that serves as the foundation for all computation. </a:t>
            </a:r>
          </a:p>
          <a:p>
            <a:pPr algn="just"/>
            <a:r>
              <a:rPr lang="en-IN" sz="2000" dirty="0" smtClean="0">
                <a:latin typeface="Times New Roman" pitchFamily="18" charset="0"/>
                <a:cs typeface="Times New Roman" pitchFamily="18" charset="0"/>
              </a:rPr>
              <a:t>Process refers to an entity that helps in representing the fundamental unit of work that must be implemented in any system.</a:t>
            </a:r>
            <a:endParaRPr lang="en-IN" sz="2000" b="1" dirty="0" smtClean="0">
              <a:latin typeface="Times New Roman" pitchFamily="18" charset="0"/>
              <a:cs typeface="Times New Roman" pitchFamily="18" charset="0"/>
            </a:endParaRPr>
          </a:p>
          <a:p>
            <a:pPr algn="just"/>
            <a:r>
              <a:rPr lang="en-IN" sz="2000" b="1" dirty="0" smtClean="0">
                <a:solidFill>
                  <a:srgbClr val="FF0000"/>
                </a:solidFill>
              </a:rPr>
              <a:t>PROCESS: </a:t>
            </a:r>
            <a:r>
              <a:rPr lang="en-IN" sz="2000" b="1" dirty="0" smtClean="0"/>
              <a:t>Active Entity</a:t>
            </a:r>
          </a:p>
          <a:p>
            <a:pPr algn="just"/>
            <a:r>
              <a:rPr lang="en-IN" sz="2000" b="1" dirty="0" smtClean="0">
                <a:solidFill>
                  <a:srgbClr val="FF0000"/>
                </a:solidFill>
              </a:rPr>
              <a:t>PROGRAM: </a:t>
            </a:r>
            <a:r>
              <a:rPr lang="en-IN" sz="2000" b="1" dirty="0" smtClean="0"/>
              <a:t>Passive Entity</a:t>
            </a:r>
          </a:p>
          <a:p>
            <a:pPr algn="just">
              <a:buNone/>
            </a:pPr>
            <a:endParaRPr lang="en-IN" sz="2000" b="1" dirty="0" smtClean="0"/>
          </a:p>
          <a:p>
            <a:pPr algn="just">
              <a:buNone/>
            </a:pPr>
            <a:r>
              <a:rPr lang="en-IN" sz="2000" b="1" dirty="0" smtClean="0"/>
              <a:t>Process names in other systems:</a:t>
            </a:r>
          </a:p>
          <a:p>
            <a:pPr algn="just"/>
            <a:r>
              <a:rPr lang="en-IN" sz="2000" b="1" dirty="0" smtClean="0">
                <a:solidFill>
                  <a:srgbClr val="FF0000"/>
                </a:solidFill>
              </a:rPr>
              <a:t>Batch System</a:t>
            </a:r>
            <a:r>
              <a:rPr lang="en-IN" sz="2000" b="1" dirty="0" smtClean="0"/>
              <a:t>: Jobs</a:t>
            </a:r>
          </a:p>
          <a:p>
            <a:pPr algn="just"/>
            <a:r>
              <a:rPr lang="en-IN" sz="2000" b="1" dirty="0" smtClean="0">
                <a:solidFill>
                  <a:srgbClr val="FF0000"/>
                </a:solidFill>
              </a:rPr>
              <a:t>Time shared systems</a:t>
            </a:r>
            <a:r>
              <a:rPr lang="en-IN" sz="2000" b="1" dirty="0" smtClean="0"/>
              <a:t>: Tasks</a:t>
            </a:r>
            <a:endParaRPr lang="en-IN"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PRODUCER-CONSUMER PROBLEM</a:t>
            </a:r>
            <a:endParaRPr lang="en-IN" dirty="0"/>
          </a:p>
        </p:txBody>
      </p:sp>
      <p:sp>
        <p:nvSpPr>
          <p:cNvPr id="3" name="Text Placeholder 2"/>
          <p:cNvSpPr>
            <a:spLocks noGrp="1"/>
          </p:cNvSpPr>
          <p:nvPr>
            <p:ph type="body" idx="1"/>
          </p:nvPr>
        </p:nvSpPr>
        <p:spPr>
          <a:xfrm>
            <a:off x="510638" y="1199000"/>
            <a:ext cx="8205849" cy="3369900"/>
          </a:xfrm>
        </p:spPr>
        <p:txBody>
          <a:bodyPr/>
          <a:lstStyle/>
          <a:p>
            <a:r>
              <a:rPr lang="en-US" altLang="en-US" sz="2000" dirty="0" smtClean="0">
                <a:latin typeface="Times New Roman" pitchFamily="18" charset="0"/>
                <a:cs typeface="Times New Roman" pitchFamily="18" charset="0"/>
              </a:rPr>
              <a:t>Paradigm for cooperating processes, </a:t>
            </a:r>
            <a:r>
              <a:rPr lang="en-US" altLang="en-US" sz="2000" i="1" dirty="0" smtClean="0">
                <a:latin typeface="Times New Roman" pitchFamily="18" charset="0"/>
                <a:cs typeface="Times New Roman" pitchFamily="18" charset="0"/>
              </a:rPr>
              <a:t>producer</a:t>
            </a:r>
            <a:r>
              <a:rPr lang="en-US" altLang="en-US" sz="2000" dirty="0" smtClean="0">
                <a:latin typeface="Times New Roman" pitchFamily="18" charset="0"/>
                <a:cs typeface="Times New Roman" pitchFamily="18" charset="0"/>
              </a:rPr>
              <a:t> process produces information that is consumed by a </a:t>
            </a:r>
            <a:r>
              <a:rPr lang="en-US" altLang="en-US" sz="2000" i="1" dirty="0" smtClean="0">
                <a:latin typeface="Times New Roman" pitchFamily="18" charset="0"/>
                <a:cs typeface="Times New Roman" pitchFamily="18" charset="0"/>
              </a:rPr>
              <a:t>consumer</a:t>
            </a:r>
            <a:r>
              <a:rPr lang="en-US" altLang="en-US" sz="2000" dirty="0" smtClean="0">
                <a:latin typeface="Times New Roman" pitchFamily="18" charset="0"/>
                <a:cs typeface="Times New Roman" pitchFamily="18" charset="0"/>
              </a:rPr>
              <a:t> process</a:t>
            </a:r>
          </a:p>
          <a:p>
            <a:pPr lvl="1"/>
            <a:r>
              <a:rPr lang="en-US" altLang="en-US" sz="2000" b="1" dirty="0" smtClean="0">
                <a:solidFill>
                  <a:srgbClr val="3366FF"/>
                </a:solidFill>
                <a:latin typeface="Times New Roman" pitchFamily="18" charset="0"/>
                <a:cs typeface="Times New Roman" pitchFamily="18" charset="0"/>
              </a:rPr>
              <a:t>Unbounded-buffer </a:t>
            </a:r>
            <a:r>
              <a:rPr lang="en-US" altLang="en-US" sz="2000" dirty="0" smtClean="0">
                <a:latin typeface="Times New Roman" pitchFamily="18" charset="0"/>
                <a:cs typeface="Times New Roman" pitchFamily="18" charset="0"/>
              </a:rPr>
              <a:t>places no practical limit on the size of the buffer</a:t>
            </a:r>
          </a:p>
          <a:p>
            <a:pPr lvl="1"/>
            <a:r>
              <a:rPr lang="en-US" altLang="en-US" sz="2000" b="1" dirty="0" smtClean="0">
                <a:solidFill>
                  <a:srgbClr val="3366FF"/>
                </a:solidFill>
                <a:latin typeface="Times New Roman" pitchFamily="18" charset="0"/>
                <a:cs typeface="Times New Roman" pitchFamily="18" charset="0"/>
              </a:rPr>
              <a:t>Bounded-buffer </a:t>
            </a:r>
            <a:r>
              <a:rPr lang="en-US" altLang="en-US" sz="2000" dirty="0" smtClean="0">
                <a:latin typeface="Times New Roman" pitchFamily="18" charset="0"/>
                <a:cs typeface="Times New Roman" pitchFamily="18" charset="0"/>
              </a:rPr>
              <a:t>assumes that there is a fixed buffer size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698171" y="2565069"/>
            <a:ext cx="5239029"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IPC IN MESSAGE PASSING</a:t>
            </a:r>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lgn="just">
              <a:buNone/>
            </a:pPr>
            <a:r>
              <a:rPr lang="en-IN" sz="2000" b="1" dirty="0" smtClean="0">
                <a:solidFill>
                  <a:srgbClr val="FF0000"/>
                </a:solidFill>
                <a:latin typeface="Times New Roman" pitchFamily="18" charset="0"/>
                <a:cs typeface="Times New Roman" pitchFamily="18" charset="0"/>
              </a:rPr>
              <a:t>2. MESSAGE PASSING</a:t>
            </a:r>
          </a:p>
          <a:p>
            <a:pPr algn="just">
              <a:buNone/>
            </a:pPr>
            <a:r>
              <a:rPr lang="en-IN" sz="2000" dirty="0" smtClean="0">
                <a:latin typeface="Times New Roman" pitchFamily="18" charset="0"/>
                <a:cs typeface="Times New Roman" pitchFamily="18" charset="0"/>
              </a:rPr>
              <a:t>     In message passing, there is no use of shared memory. If two processes A and B want to communicate with each other, at first, they establish a </a:t>
            </a:r>
            <a:r>
              <a:rPr lang="en-IN" sz="2000" dirty="0" smtClean="0">
                <a:solidFill>
                  <a:srgbClr val="00B0F0"/>
                </a:solidFill>
                <a:latin typeface="Times New Roman" pitchFamily="18" charset="0"/>
                <a:cs typeface="Times New Roman" pitchFamily="18" charset="0"/>
              </a:rPr>
              <a:t>communication link</a:t>
            </a:r>
            <a:r>
              <a:rPr lang="en-IN" sz="2000" dirty="0" smtClean="0">
                <a:latin typeface="Times New Roman" pitchFamily="18" charset="0"/>
                <a:cs typeface="Times New Roman" pitchFamily="18" charset="0"/>
              </a:rPr>
              <a:t>. After this, they can start exchanging messages using basic primitives.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They need at least 2 basic primitives –</a:t>
            </a:r>
          </a:p>
          <a:p>
            <a:pPr>
              <a:buNone/>
            </a:pP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(a) Send (message, destination) or Send (message)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(b) Receive (message, host) or Receive (message)</a:t>
            </a:r>
            <a:endParaRPr lang="en-IN" sz="2000" b="1" dirty="0">
              <a:solidFill>
                <a:srgbClr val="FF0000"/>
              </a:solidFill>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522" y="1270659"/>
            <a:ext cx="7576457" cy="3491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13225" y="408897"/>
            <a:ext cx="7717500" cy="478200"/>
          </a:xfrm>
        </p:spPr>
        <p:txBody>
          <a:bodyPr/>
          <a:lstStyle/>
          <a:p>
            <a:r>
              <a:rPr lang="en-IN" dirty="0" smtClean="0"/>
              <a:t>INTERPROCESS COMMUNICATION</a:t>
            </a:r>
            <a:endParaRPr lang="en-IN" dirty="0"/>
          </a:p>
        </p:txBody>
      </p:sp>
      <p:pic>
        <p:nvPicPr>
          <p:cNvPr id="66562" name="Picture 2" descr="What is Inter Process Communication - Javatpoint"/>
          <p:cNvPicPr>
            <a:picLocks noChangeAspect="1" noChangeArrowheads="1"/>
          </p:cNvPicPr>
          <p:nvPr/>
        </p:nvPicPr>
        <p:blipFill>
          <a:blip r:embed="rId2"/>
          <a:srcRect/>
          <a:stretch>
            <a:fillRect/>
          </a:stretch>
        </p:blipFill>
        <p:spPr bwMode="auto">
          <a:xfrm>
            <a:off x="725590" y="1359230"/>
            <a:ext cx="7143750" cy="3257550"/>
          </a:xfrm>
          <a:prstGeom prst="rect">
            <a:avLst/>
          </a:prstGeom>
          <a:noFill/>
        </p:spPr>
      </p:pic>
      <p:sp>
        <p:nvSpPr>
          <p:cNvPr id="6" name="Rounded Rectangle 5"/>
          <p:cNvSpPr/>
          <p:nvPr/>
        </p:nvSpPr>
        <p:spPr>
          <a:xfrm>
            <a:off x="7148945" y="3681351"/>
            <a:ext cx="1626920" cy="1153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solidFill>
                <a:latin typeface="Times New Roman" pitchFamily="18" charset="0"/>
                <a:cs typeface="Times New Roman" pitchFamily="18" charset="0"/>
              </a:rPr>
              <a:t>Kernel Intervention</a:t>
            </a:r>
            <a:endParaRPr lang="en-IN" sz="1800" b="1" dirty="0">
              <a:solidFill>
                <a:schemeClr val="tx1"/>
              </a:solidFill>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buNone/>
            </a:pPr>
            <a:r>
              <a:rPr lang="en-IN" sz="2000" b="1" dirty="0" smtClean="0">
                <a:solidFill>
                  <a:srgbClr val="FF0000"/>
                </a:solidFill>
                <a:latin typeface="Times New Roman" pitchFamily="18" charset="0"/>
                <a:cs typeface="Times New Roman" pitchFamily="18" charset="0"/>
              </a:rPr>
              <a:t>TYPES OF MESSAGE PASSING MODEL</a:t>
            </a:r>
          </a:p>
          <a:p>
            <a:pPr>
              <a:buNone/>
            </a:pPr>
            <a:r>
              <a:rPr lang="en-IN" sz="2000" b="1" dirty="0" smtClean="0">
                <a:solidFill>
                  <a:schemeClr val="bg1"/>
                </a:solidFill>
                <a:latin typeface="Times New Roman" pitchFamily="18" charset="0"/>
                <a:cs typeface="Times New Roman" pitchFamily="18" charset="0"/>
              </a:rPr>
              <a:t>-  Links are established through:</a:t>
            </a:r>
          </a:p>
          <a:p>
            <a:pPr>
              <a:buNone/>
            </a:pPr>
            <a:endParaRPr lang="en-IN" sz="2000" b="1" dirty="0" smtClean="0">
              <a:solidFill>
                <a:schemeClr val="bg1"/>
              </a:solidFill>
              <a:latin typeface="Times New Roman" pitchFamily="18" charset="0"/>
              <a:cs typeface="Times New Roman" pitchFamily="18" charset="0"/>
            </a:endParaRPr>
          </a:p>
          <a:p>
            <a:pPr>
              <a:buNone/>
            </a:pPr>
            <a:r>
              <a:rPr lang="en-IN" sz="2000" b="1" dirty="0" smtClean="0">
                <a:solidFill>
                  <a:schemeClr val="bg1"/>
                </a:solidFill>
                <a:latin typeface="Times New Roman" pitchFamily="18" charset="0"/>
                <a:cs typeface="Times New Roman" pitchFamily="18" charset="0"/>
              </a:rPr>
              <a:t> </a:t>
            </a:r>
            <a:r>
              <a:rPr lang="en-IN" sz="1600" b="1" dirty="0" smtClean="0">
                <a:solidFill>
                  <a:schemeClr val="bg1"/>
                </a:solidFill>
                <a:latin typeface="Times New Roman" pitchFamily="18" charset="0"/>
                <a:cs typeface="Times New Roman" pitchFamily="18" charset="0"/>
              </a:rPr>
              <a:t>1.     </a:t>
            </a:r>
            <a:r>
              <a:rPr lang="en-IN" sz="2000" b="1" dirty="0" smtClean="0">
                <a:solidFill>
                  <a:schemeClr val="bg1"/>
                </a:solidFill>
                <a:latin typeface="Times New Roman" pitchFamily="18" charset="0"/>
                <a:cs typeface="Times New Roman" pitchFamily="18" charset="0"/>
              </a:rPr>
              <a:t>Direct or Indirect</a:t>
            </a:r>
          </a:p>
          <a:p>
            <a:pPr marL="596900" indent="-457200">
              <a:buAutoNum type="arabicPeriod" startAt="2"/>
            </a:pPr>
            <a:r>
              <a:rPr lang="en-IN" sz="2000" b="1" dirty="0" smtClean="0">
                <a:solidFill>
                  <a:schemeClr val="bg1"/>
                </a:solidFill>
                <a:latin typeface="Times New Roman" pitchFamily="18" charset="0"/>
                <a:cs typeface="Times New Roman" pitchFamily="18" charset="0"/>
              </a:rPr>
              <a:t>Synchronous or Asynchronous</a:t>
            </a:r>
          </a:p>
          <a:p>
            <a:pPr marL="596900" indent="-457200">
              <a:buAutoNum type="arabicPeriod" startAt="2"/>
            </a:pPr>
            <a:r>
              <a:rPr lang="en-IN" sz="2000" b="1" dirty="0" smtClean="0">
                <a:solidFill>
                  <a:schemeClr val="bg1"/>
                </a:solidFill>
                <a:latin typeface="Times New Roman" pitchFamily="18" charset="0"/>
                <a:cs typeface="Times New Roman" pitchFamily="18" charset="0"/>
              </a:rPr>
              <a:t>Buffering</a:t>
            </a:r>
          </a:p>
          <a:p>
            <a:pPr marL="596900" indent="-457200">
              <a:buAutoNum type="arabicPeriod" startAt="2"/>
            </a:pPr>
            <a:endParaRPr lang="en-IN" sz="2000" b="1" dirty="0" smtClean="0">
              <a:solidFill>
                <a:schemeClr val="bg1"/>
              </a:solidFill>
              <a:latin typeface="Times New Roman" pitchFamily="18" charset="0"/>
              <a:cs typeface="Times New Roman" pitchFamily="18" charset="0"/>
            </a:endParaRPr>
          </a:p>
          <a:p>
            <a:endParaRPr lang="en-IN" sz="2000" b="1" dirty="0">
              <a:solidFill>
                <a:schemeClr val="bg1"/>
              </a:solidFill>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lgn="just"/>
            <a:r>
              <a:rPr lang="en-IN" sz="2000" b="1" dirty="0" smtClean="0">
                <a:solidFill>
                  <a:srgbClr val="FF0000"/>
                </a:solidFill>
                <a:latin typeface="Times New Roman" pitchFamily="18" charset="0"/>
                <a:cs typeface="Times New Roman" pitchFamily="18" charset="0"/>
              </a:rPr>
              <a:t>DIRECT </a:t>
            </a:r>
          </a:p>
          <a:p>
            <a:pPr algn="just">
              <a:buNone/>
            </a:pPr>
            <a:endParaRPr lang="en-IN" sz="2000" b="1" dirty="0" smtClean="0">
              <a:solidFill>
                <a:srgbClr val="FF0000"/>
              </a:solidFill>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In direct message passing, receiver identity is known and message is sent directly to the receiving process. We can say that there is a </a:t>
            </a:r>
            <a:r>
              <a:rPr lang="en-IN" sz="2000" i="1" dirty="0" smtClean="0">
                <a:latin typeface="Times New Roman" pitchFamily="18" charset="0"/>
                <a:cs typeface="Times New Roman" pitchFamily="18" charset="0"/>
              </a:rPr>
              <a:t>link</a:t>
            </a:r>
            <a:r>
              <a:rPr lang="en-IN" sz="2000" dirty="0" smtClean="0">
                <a:latin typeface="Times New Roman" pitchFamily="18" charset="0"/>
                <a:cs typeface="Times New Roman" pitchFamily="18" charset="0"/>
              </a:rPr>
              <a:t> between two processes exchanging data. There cannot exist more than one link between any two processes.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buNone/>
            </a:pPr>
            <a:r>
              <a:rPr lang="en-US" altLang="en-US" sz="1800" b="1" dirty="0" smtClean="0">
                <a:solidFill>
                  <a:srgbClr val="FF0000"/>
                </a:solidFill>
                <a:latin typeface="Times New Roman" pitchFamily="18" charset="0"/>
                <a:cs typeface="Times New Roman" pitchFamily="18" charset="0"/>
              </a:rPr>
              <a:t>DIRECT</a:t>
            </a:r>
          </a:p>
          <a:p>
            <a:pPr>
              <a:buNone/>
            </a:pPr>
            <a:r>
              <a:rPr lang="en-US" altLang="en-US" sz="1800" dirty="0" smtClean="0">
                <a:latin typeface="Times New Roman" pitchFamily="18" charset="0"/>
                <a:cs typeface="Times New Roman" pitchFamily="18" charset="0"/>
              </a:rPr>
              <a:t>Processes must name each other explicitly:</a:t>
            </a:r>
          </a:p>
          <a:p>
            <a:r>
              <a:rPr lang="en-US" altLang="en-US" sz="1800" b="1" dirty="0" smtClean="0">
                <a:latin typeface="Times New Roman" pitchFamily="18" charset="0"/>
                <a:cs typeface="Times New Roman" pitchFamily="18" charset="0"/>
              </a:rPr>
              <a:t>send</a:t>
            </a:r>
            <a:r>
              <a:rPr lang="en-US" altLang="en-US" sz="1800" dirty="0" smtClean="0">
                <a:latin typeface="Times New Roman" pitchFamily="18" charset="0"/>
                <a:cs typeface="Times New Roman" pitchFamily="18" charset="0"/>
              </a:rPr>
              <a:t> (</a:t>
            </a:r>
            <a:r>
              <a:rPr lang="en-US" altLang="en-US" sz="1800" i="1" dirty="0" smtClean="0">
                <a:latin typeface="Times New Roman" pitchFamily="18" charset="0"/>
                <a:cs typeface="Times New Roman" pitchFamily="18" charset="0"/>
              </a:rPr>
              <a:t>P, message</a:t>
            </a:r>
            <a:r>
              <a:rPr lang="en-US" altLang="en-US" sz="1800" dirty="0" smtClean="0">
                <a:latin typeface="Times New Roman" pitchFamily="18" charset="0"/>
                <a:cs typeface="Times New Roman" pitchFamily="18" charset="0"/>
              </a:rPr>
              <a:t>) – send a message to process P</a:t>
            </a:r>
          </a:p>
          <a:p>
            <a:r>
              <a:rPr lang="en-US" altLang="en-US" sz="1800" b="1" dirty="0" smtClean="0">
                <a:latin typeface="Times New Roman" pitchFamily="18" charset="0"/>
                <a:cs typeface="Times New Roman" pitchFamily="18" charset="0"/>
              </a:rPr>
              <a:t>receive</a:t>
            </a:r>
            <a:r>
              <a:rPr lang="en-US" altLang="en-US" sz="1800" dirty="0" smtClean="0">
                <a:latin typeface="Times New Roman" pitchFamily="18" charset="0"/>
                <a:cs typeface="Times New Roman" pitchFamily="18" charset="0"/>
              </a:rPr>
              <a:t>(</a:t>
            </a:r>
            <a:r>
              <a:rPr lang="en-US" altLang="en-US" sz="1800" i="1" dirty="0" smtClean="0">
                <a:latin typeface="Times New Roman" pitchFamily="18" charset="0"/>
                <a:cs typeface="Times New Roman" pitchFamily="18" charset="0"/>
              </a:rPr>
              <a:t>Q, message</a:t>
            </a:r>
            <a:r>
              <a:rPr lang="en-US" altLang="en-US" sz="1800" dirty="0" smtClean="0">
                <a:latin typeface="Times New Roman" pitchFamily="18" charset="0"/>
                <a:cs typeface="Times New Roman" pitchFamily="18" charset="0"/>
              </a:rPr>
              <a:t>) – receive a message from process Q</a:t>
            </a:r>
          </a:p>
          <a:p>
            <a:pPr>
              <a:buNone/>
            </a:pPr>
            <a:endParaRPr lang="en-US" altLang="en-US" sz="1800" dirty="0" smtClean="0">
              <a:latin typeface="Times New Roman" pitchFamily="18" charset="0"/>
              <a:cs typeface="Times New Roman" pitchFamily="18" charset="0"/>
            </a:endParaRPr>
          </a:p>
          <a:p>
            <a:pPr>
              <a:buNone/>
            </a:pPr>
            <a:r>
              <a:rPr lang="en-US" altLang="en-US" sz="1800" dirty="0" smtClean="0">
                <a:latin typeface="Times New Roman" pitchFamily="18" charset="0"/>
                <a:cs typeface="Times New Roman" pitchFamily="18" charset="0"/>
              </a:rPr>
              <a:t>Properties of communication link</a:t>
            </a:r>
          </a:p>
          <a:p>
            <a:pPr>
              <a:buNone/>
            </a:pPr>
            <a:endParaRPr lang="en-US" altLang="en-US" sz="1800" dirty="0" smtClean="0">
              <a:latin typeface="Times New Roman" pitchFamily="18" charset="0"/>
              <a:cs typeface="Times New Roman" pitchFamily="18" charset="0"/>
            </a:endParaRPr>
          </a:p>
          <a:p>
            <a:r>
              <a:rPr lang="en-US" altLang="en-US" sz="1800" dirty="0" smtClean="0">
                <a:latin typeface="Times New Roman" pitchFamily="18" charset="0"/>
                <a:cs typeface="Times New Roman" pitchFamily="18" charset="0"/>
              </a:rPr>
              <a:t>Links are established automatically</a:t>
            </a:r>
          </a:p>
          <a:p>
            <a:r>
              <a:rPr lang="en-US" altLang="en-US" sz="1800" dirty="0" smtClean="0">
                <a:latin typeface="Times New Roman" pitchFamily="18" charset="0"/>
                <a:cs typeface="Times New Roman" pitchFamily="18" charset="0"/>
              </a:rPr>
              <a:t>A link is associated with exactly one pair of communicating processes</a:t>
            </a:r>
          </a:p>
          <a:p>
            <a:r>
              <a:rPr lang="en-US" altLang="en-US" sz="1800" dirty="0" smtClean="0">
                <a:latin typeface="Times New Roman" pitchFamily="18" charset="0"/>
                <a:cs typeface="Times New Roman" pitchFamily="18" charset="0"/>
              </a:rPr>
              <a:t>Between each pair there exists exactly one link</a:t>
            </a:r>
          </a:p>
          <a:p>
            <a:r>
              <a:rPr lang="en-US" altLang="en-US" sz="1800" dirty="0" smtClean="0">
                <a:latin typeface="Times New Roman" pitchFamily="18" charset="0"/>
                <a:cs typeface="Times New Roman" pitchFamily="18" charset="0"/>
              </a:rPr>
              <a:t>The link may be unidirectional, but is usually bi-directional</a:t>
            </a:r>
          </a:p>
          <a:p>
            <a:endParaRPr lang="en-IN" sz="18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lgn="just"/>
            <a:r>
              <a:rPr lang="en-IN" sz="2000" b="1" dirty="0" smtClean="0">
                <a:solidFill>
                  <a:srgbClr val="FF0000"/>
                </a:solidFill>
                <a:latin typeface="Times New Roman" pitchFamily="18" charset="0"/>
                <a:cs typeface="Times New Roman" pitchFamily="18" charset="0"/>
              </a:rPr>
              <a:t>INDIRECT</a:t>
            </a:r>
          </a:p>
          <a:p>
            <a:pPr algn="just">
              <a:buNone/>
            </a:pPr>
            <a:endParaRPr lang="en-IN" sz="2000" b="1" dirty="0" smtClean="0">
              <a:solidFill>
                <a:srgbClr val="FF0000"/>
              </a:solidFill>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In indirect message passing, messages are sent to a </a:t>
            </a:r>
            <a:r>
              <a:rPr lang="en-IN" sz="2000" i="1" dirty="0" smtClean="0">
                <a:latin typeface="Times New Roman" pitchFamily="18" charset="0"/>
                <a:cs typeface="Times New Roman" pitchFamily="18" charset="0"/>
              </a:rPr>
              <a:t>mailbox</a:t>
            </a:r>
            <a:r>
              <a:rPr lang="en-IN" sz="2000" dirty="0" smtClean="0">
                <a:latin typeface="Times New Roman" pitchFamily="18" charset="0"/>
                <a:cs typeface="Times New Roman" pitchFamily="18" charset="0"/>
              </a:rPr>
              <a:t> (or </a:t>
            </a:r>
            <a:r>
              <a:rPr lang="en-IN" sz="2000" i="1" dirty="0" smtClean="0">
                <a:latin typeface="Times New Roman" pitchFamily="18" charset="0"/>
                <a:cs typeface="Times New Roman" pitchFamily="18" charset="0"/>
              </a:rPr>
              <a:t>port</a:t>
            </a:r>
            <a:r>
              <a:rPr lang="en-IN" sz="2000" dirty="0" smtClean="0">
                <a:latin typeface="Times New Roman" pitchFamily="18" charset="0"/>
                <a:cs typeface="Times New Roman" pitchFamily="18" charset="0"/>
              </a:rPr>
              <a:t>), which is bound to a receiving process. It differs from direct message passing, because the same mailbox could be later bound to another process. A sender doesn’t know and doesn’t care which process will actually receive its message. Additionally, multiple processes can send messages to the same mailbox, thus allowing multi-process links.</a:t>
            </a:r>
            <a:endParaRPr lang="en-IN" sz="20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buNone/>
            </a:pPr>
            <a:r>
              <a:rPr lang="en-US" altLang="en-US" sz="2000" dirty="0" smtClean="0">
                <a:solidFill>
                  <a:srgbClr val="FF0000"/>
                </a:solidFill>
                <a:latin typeface="Times New Roman" pitchFamily="18" charset="0"/>
                <a:cs typeface="Times New Roman" pitchFamily="18" charset="0"/>
              </a:rPr>
              <a:t>INDIRECT</a:t>
            </a:r>
          </a:p>
          <a:p>
            <a:pPr>
              <a:buNone/>
            </a:pPr>
            <a:r>
              <a:rPr lang="en-US" altLang="en-US" sz="2000" dirty="0" smtClean="0">
                <a:solidFill>
                  <a:srgbClr val="FF0000"/>
                </a:solidFill>
                <a:latin typeface="Times New Roman" pitchFamily="18" charset="0"/>
                <a:cs typeface="Times New Roman" pitchFamily="18" charset="0"/>
              </a:rPr>
              <a:t>Operations</a:t>
            </a:r>
          </a:p>
          <a:p>
            <a:r>
              <a:rPr lang="en-US" altLang="en-US" sz="2000" dirty="0" smtClean="0">
                <a:latin typeface="Times New Roman" pitchFamily="18" charset="0"/>
                <a:cs typeface="Times New Roman" pitchFamily="18" charset="0"/>
              </a:rPr>
              <a:t>create a new mailbox (port)</a:t>
            </a:r>
          </a:p>
          <a:p>
            <a:r>
              <a:rPr lang="en-US" altLang="en-US" sz="2000" dirty="0" smtClean="0">
                <a:latin typeface="Times New Roman" pitchFamily="18" charset="0"/>
                <a:cs typeface="Times New Roman" pitchFamily="18" charset="0"/>
              </a:rPr>
              <a:t>send and receive messages through mailbox</a:t>
            </a:r>
          </a:p>
          <a:p>
            <a:r>
              <a:rPr lang="en-US" altLang="en-US" sz="2000" dirty="0" smtClean="0">
                <a:latin typeface="Times New Roman" pitchFamily="18" charset="0"/>
                <a:cs typeface="Times New Roman" pitchFamily="18" charset="0"/>
              </a:rPr>
              <a:t>destroy a mailbox</a:t>
            </a:r>
          </a:p>
          <a:p>
            <a:pPr>
              <a:buNone/>
            </a:pPr>
            <a:endParaRPr lang="en-US" altLang="en-US" sz="2000" dirty="0" smtClean="0">
              <a:latin typeface="Times New Roman" pitchFamily="18" charset="0"/>
              <a:cs typeface="Times New Roman" pitchFamily="18" charset="0"/>
            </a:endParaRPr>
          </a:p>
          <a:p>
            <a:pPr>
              <a:buNone/>
            </a:pPr>
            <a:r>
              <a:rPr lang="en-US" altLang="en-US" sz="2000" dirty="0" smtClean="0">
                <a:solidFill>
                  <a:srgbClr val="FF0000"/>
                </a:solidFill>
                <a:latin typeface="Times New Roman" pitchFamily="18" charset="0"/>
                <a:cs typeface="Times New Roman" pitchFamily="18" charset="0"/>
              </a:rPr>
              <a:t>Primitives are defined as:</a:t>
            </a:r>
          </a:p>
          <a:p>
            <a:pPr>
              <a:buFont typeface="Monotype Sorts" pitchFamily="-84" charset="2"/>
              <a:buNone/>
            </a:pPr>
            <a:r>
              <a:rPr lang="en-US" altLang="en-US" sz="2000" dirty="0" smtClean="0">
                <a:latin typeface="Times New Roman" pitchFamily="18" charset="0"/>
                <a:cs typeface="Times New Roman" pitchFamily="18" charset="0"/>
              </a:rPr>
              <a:t>	</a:t>
            </a:r>
            <a:r>
              <a:rPr lang="en-US" altLang="en-US" sz="2000" b="1" dirty="0" smtClean="0">
                <a:latin typeface="Times New Roman" pitchFamily="18" charset="0"/>
                <a:cs typeface="Times New Roman" pitchFamily="18" charset="0"/>
              </a:rPr>
              <a:t>send</a:t>
            </a:r>
            <a:r>
              <a:rPr lang="en-US" altLang="en-US" sz="2000" dirty="0" smtClean="0">
                <a:latin typeface="Times New Roman" pitchFamily="18" charset="0"/>
                <a:cs typeface="Times New Roman" pitchFamily="18" charset="0"/>
              </a:rPr>
              <a:t>(</a:t>
            </a:r>
            <a:r>
              <a:rPr lang="en-US" altLang="en-US" sz="2000" i="1" dirty="0" smtClean="0">
                <a:latin typeface="Times New Roman" pitchFamily="18" charset="0"/>
                <a:cs typeface="Times New Roman" pitchFamily="18" charset="0"/>
              </a:rPr>
              <a:t>A, message</a:t>
            </a:r>
            <a:r>
              <a:rPr lang="en-US" altLang="en-US" sz="2000" dirty="0" smtClean="0">
                <a:latin typeface="Times New Roman" pitchFamily="18" charset="0"/>
                <a:cs typeface="Times New Roman" pitchFamily="18" charset="0"/>
              </a:rPr>
              <a:t>) – send a message to mailbox A</a:t>
            </a:r>
          </a:p>
          <a:p>
            <a:pPr>
              <a:buFont typeface="Monotype Sorts" pitchFamily="-84" charset="2"/>
              <a:buNone/>
            </a:pPr>
            <a:r>
              <a:rPr lang="en-US" altLang="en-US" sz="2000" dirty="0" smtClean="0">
                <a:latin typeface="Times New Roman" pitchFamily="18" charset="0"/>
                <a:cs typeface="Times New Roman" pitchFamily="18" charset="0"/>
              </a:rPr>
              <a:t>	</a:t>
            </a:r>
            <a:r>
              <a:rPr lang="en-US" altLang="en-US" sz="2000" b="1" dirty="0" smtClean="0">
                <a:latin typeface="Times New Roman" pitchFamily="18" charset="0"/>
                <a:cs typeface="Times New Roman" pitchFamily="18" charset="0"/>
              </a:rPr>
              <a:t>receive</a:t>
            </a:r>
            <a:r>
              <a:rPr lang="en-US" altLang="en-US" sz="2000" dirty="0" smtClean="0">
                <a:latin typeface="Times New Roman" pitchFamily="18" charset="0"/>
                <a:cs typeface="Times New Roman" pitchFamily="18" charset="0"/>
              </a:rPr>
              <a:t>(</a:t>
            </a:r>
            <a:r>
              <a:rPr lang="en-US" altLang="en-US" sz="2000" i="1" dirty="0" smtClean="0">
                <a:latin typeface="Times New Roman" pitchFamily="18" charset="0"/>
                <a:cs typeface="Times New Roman" pitchFamily="18" charset="0"/>
              </a:rPr>
              <a:t>A, message</a:t>
            </a:r>
            <a:r>
              <a:rPr lang="en-US" altLang="en-US" sz="2000" dirty="0" smtClean="0">
                <a:latin typeface="Times New Roman" pitchFamily="18" charset="0"/>
                <a:cs typeface="Times New Roman" pitchFamily="18" charset="0"/>
              </a:rPr>
              <a:t>) – receive a message from mailbox A</a:t>
            </a:r>
          </a:p>
          <a:p>
            <a:endParaRPr lang="en-IN" sz="20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a:xfrm>
            <a:off x="713224" y="1199000"/>
            <a:ext cx="7932011" cy="3369900"/>
          </a:xfrm>
        </p:spPr>
        <p:txBody>
          <a:bodyPr/>
          <a:lstStyle/>
          <a:p>
            <a:pPr>
              <a:buNone/>
            </a:pPr>
            <a:r>
              <a:rPr lang="en-IN" sz="2000" dirty="0" smtClean="0">
                <a:solidFill>
                  <a:srgbClr val="FF0000"/>
                </a:solidFill>
                <a:latin typeface="Times New Roman" pitchFamily="18" charset="0"/>
                <a:cs typeface="Times New Roman" pitchFamily="18" charset="0"/>
              </a:rPr>
              <a:t>SYNCHRONOUS </a:t>
            </a:r>
            <a:r>
              <a:rPr lang="en-IN" sz="2000" dirty="0" smtClean="0">
                <a:solidFill>
                  <a:srgbClr val="00B0F0"/>
                </a:solidFill>
                <a:latin typeface="Times New Roman" pitchFamily="18" charset="0"/>
                <a:cs typeface="Times New Roman" pitchFamily="18" charset="0"/>
              </a:rPr>
              <a:t>(BLOCKING)</a:t>
            </a:r>
          </a:p>
          <a:p>
            <a:pPr algn="just"/>
            <a:r>
              <a:rPr lang="en-US" sz="2000" b="1" dirty="0" smtClean="0">
                <a:latin typeface="Times New Roman" pitchFamily="18" charset="0"/>
                <a:cs typeface="Times New Roman" pitchFamily="18" charset="0"/>
              </a:rPr>
              <a:t>Blocking send </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S</a:t>
            </a:r>
            <a:r>
              <a:rPr lang="en-US" sz="2000" dirty="0" smtClean="0">
                <a:latin typeface="Times New Roman" pitchFamily="18" charset="0"/>
                <a:cs typeface="Times New Roman" pitchFamily="18" charset="0"/>
              </a:rPr>
              <a:t>ender is blocked until the message is received.</a:t>
            </a:r>
          </a:p>
          <a:p>
            <a:pPr algn="just"/>
            <a:r>
              <a:rPr lang="en-US" sz="2000" b="1" dirty="0" smtClean="0">
                <a:latin typeface="Times New Roman" pitchFamily="18" charset="0"/>
                <a:cs typeface="Times New Roman" pitchFamily="18" charset="0"/>
              </a:rPr>
              <a:t>Blocking receive </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R</a:t>
            </a:r>
            <a:r>
              <a:rPr lang="en-US" sz="2000" dirty="0" smtClean="0">
                <a:latin typeface="Times New Roman" pitchFamily="18" charset="0"/>
                <a:cs typeface="Times New Roman" pitchFamily="18" charset="0"/>
              </a:rPr>
              <a:t>eceiver is  blocked until a message is available.</a:t>
            </a:r>
          </a:p>
          <a:p>
            <a:endParaRPr lang="en-IN" sz="2000" dirty="0" smtClean="0">
              <a:solidFill>
                <a:srgbClr val="00B0F0"/>
              </a:solidFill>
              <a:latin typeface="Times New Roman" pitchFamily="18" charset="0"/>
              <a:cs typeface="Times New Roman" pitchFamily="18" charset="0"/>
            </a:endParaRPr>
          </a:p>
          <a:p>
            <a:pPr>
              <a:buNone/>
            </a:pPr>
            <a:r>
              <a:rPr lang="en-IN" sz="2000" dirty="0" smtClean="0">
                <a:solidFill>
                  <a:srgbClr val="FF0000"/>
                </a:solidFill>
                <a:latin typeface="Times New Roman" pitchFamily="18" charset="0"/>
                <a:cs typeface="Times New Roman" pitchFamily="18" charset="0"/>
              </a:rPr>
              <a:t>ASYNCHRONOUS </a:t>
            </a:r>
            <a:r>
              <a:rPr lang="en-IN" sz="2000" dirty="0" smtClean="0">
                <a:solidFill>
                  <a:srgbClr val="00B0F0"/>
                </a:solidFill>
                <a:latin typeface="Times New Roman" pitchFamily="18" charset="0"/>
                <a:cs typeface="Times New Roman" pitchFamily="18" charset="0"/>
              </a:rPr>
              <a:t>(NON-BLOCKING)</a:t>
            </a:r>
          </a:p>
          <a:p>
            <a:r>
              <a:rPr lang="en-US" sz="1800" b="1" dirty="0" smtClean="0">
                <a:latin typeface="Times New Roman" pitchFamily="18" charset="0"/>
                <a:cs typeface="Times New Roman" pitchFamily="18" charset="0"/>
              </a:rPr>
              <a:t>Non-blocking send</a:t>
            </a:r>
            <a:r>
              <a:rPr lang="en-US" sz="1800" dirty="0" smtClean="0">
                <a:latin typeface="Times New Roman" pitchFamily="18" charset="0"/>
                <a:cs typeface="Times New Roman" pitchFamily="18" charset="0"/>
              </a:rPr>
              <a:t> -- the sender sends the message and continue</a:t>
            </a:r>
          </a:p>
          <a:p>
            <a:r>
              <a:rPr lang="en-US" sz="1800" b="1" dirty="0" smtClean="0">
                <a:latin typeface="Times New Roman" pitchFamily="18" charset="0"/>
                <a:cs typeface="Times New Roman" pitchFamily="18" charset="0"/>
              </a:rPr>
              <a:t>Non-blocking receive</a:t>
            </a:r>
            <a:r>
              <a:rPr lang="en-US" sz="1800" dirty="0" smtClean="0">
                <a:latin typeface="Times New Roman" pitchFamily="18" charset="0"/>
                <a:cs typeface="Times New Roman" pitchFamily="18" charset="0"/>
              </a:rPr>
              <a:t> -- the receiver receives:</a:t>
            </a:r>
          </a:p>
          <a:p>
            <a:pPr>
              <a:buNone/>
            </a:pPr>
            <a:r>
              <a:rPr lang="en-US" sz="1800" dirty="0" smtClean="0">
                <a:latin typeface="Times New Roman" pitchFamily="18" charset="0"/>
                <a:cs typeface="Times New Roman" pitchFamily="18" charset="0"/>
              </a:rPr>
              <a:t>    - A valid message,  or </a:t>
            </a:r>
          </a:p>
          <a:p>
            <a:pPr>
              <a:buNone/>
            </a:pPr>
            <a:r>
              <a:rPr lang="en-US" sz="1800" dirty="0" smtClean="0">
                <a:latin typeface="Times New Roman" pitchFamily="18" charset="0"/>
                <a:cs typeface="Times New Roman" pitchFamily="18" charset="0"/>
              </a:rPr>
              <a:t>    - Null message</a:t>
            </a:r>
          </a:p>
          <a:p>
            <a:pPr marL="398939">
              <a:buFont typeface="Monotype Sorts" charset="0"/>
              <a:buChar char="n"/>
              <a:defRPr/>
            </a:pPr>
            <a:r>
              <a:rPr lang="en-US" sz="1800" dirty="0" smtClean="0">
                <a:latin typeface="Times New Roman" pitchFamily="18" charset="0"/>
                <a:ea typeface="ＭＳ Ｐゴシック" charset="0"/>
                <a:cs typeface="Times New Roman" pitchFamily="18" charset="0"/>
              </a:rPr>
              <a:t>Different combinations possible</a:t>
            </a:r>
          </a:p>
          <a:p>
            <a:pPr marL="398939">
              <a:buFont typeface="Arial" pitchFamily="34" charset="0"/>
              <a:buChar char="•"/>
              <a:defRPr/>
            </a:pPr>
            <a:r>
              <a:rPr lang="en-US" sz="1800" dirty="0" smtClean="0">
                <a:latin typeface="Times New Roman" pitchFamily="18" charset="0"/>
                <a:ea typeface="ＭＳ Ｐゴシック" charset="0"/>
                <a:cs typeface="Times New Roman" pitchFamily="18" charset="0"/>
              </a:rPr>
              <a:t>If both send and receive are blocking, we have a </a:t>
            </a:r>
            <a:r>
              <a:rPr lang="en-US" sz="1800" b="1" dirty="0" smtClean="0">
                <a:solidFill>
                  <a:srgbClr val="3366FF"/>
                </a:solidFill>
                <a:latin typeface="Times New Roman" pitchFamily="18" charset="0"/>
                <a:ea typeface="ＭＳ Ｐゴシック" charset="0"/>
                <a:cs typeface="Times New Roman" pitchFamily="18" charset="0"/>
              </a:rPr>
              <a:t>rendezvous</a:t>
            </a:r>
          </a:p>
          <a:p>
            <a:pPr>
              <a:buNone/>
            </a:pPr>
            <a:endParaRPr lang="en-IN" sz="2000" dirty="0">
              <a:solidFill>
                <a:srgbClr val="00B0F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COMPONENTS/SECTIONS</a:t>
            </a:r>
            <a:endParaRPr lang="en-IN" dirty="0"/>
          </a:p>
        </p:txBody>
      </p:sp>
      <p:sp>
        <p:nvSpPr>
          <p:cNvPr id="3" name="Text Placeholder 2"/>
          <p:cNvSpPr>
            <a:spLocks noGrp="1"/>
          </p:cNvSpPr>
          <p:nvPr>
            <p:ph type="body" idx="1"/>
          </p:nvPr>
        </p:nvSpPr>
        <p:spPr/>
        <p:txBody>
          <a:bodyPr/>
          <a:lstStyle/>
          <a:p>
            <a:r>
              <a:rPr lang="en-IN" sz="2000" dirty="0" smtClean="0">
                <a:latin typeface="Times New Roman" pitchFamily="18" charset="0"/>
                <a:cs typeface="Times New Roman" pitchFamily="18" charset="0"/>
              </a:rPr>
              <a:t>A program can be segregated into four pieces when put into memory to become a process: </a:t>
            </a:r>
          </a:p>
          <a:p>
            <a:pPr>
              <a:buNone/>
            </a:pPr>
            <a:endParaRPr lang="en-IN" sz="2000" dirty="0" smtClean="0">
              <a:latin typeface="Times New Roman" pitchFamily="18" charset="0"/>
              <a:cs typeface="Times New Roman" pitchFamily="18" charset="0"/>
            </a:endParaRPr>
          </a:p>
          <a:p>
            <a:pPr marL="596900" indent="-457200">
              <a:buAutoNum type="arabicPeriod"/>
            </a:pPr>
            <a:r>
              <a:rPr lang="en-IN" sz="2000" dirty="0" smtClean="0">
                <a:latin typeface="Times New Roman" pitchFamily="18" charset="0"/>
                <a:cs typeface="Times New Roman" pitchFamily="18" charset="0"/>
              </a:rPr>
              <a:t>Stack</a:t>
            </a:r>
          </a:p>
          <a:p>
            <a:pPr marL="596900" indent="-457200">
              <a:buAutoNum type="arabicPeriod"/>
            </a:pPr>
            <a:r>
              <a:rPr lang="en-IN" sz="2000" dirty="0" smtClean="0">
                <a:latin typeface="Times New Roman" pitchFamily="18" charset="0"/>
                <a:cs typeface="Times New Roman" pitchFamily="18" charset="0"/>
              </a:rPr>
              <a:t>Heap</a:t>
            </a:r>
          </a:p>
          <a:p>
            <a:pPr marL="596900" indent="-457200">
              <a:buAutoNum type="arabicPeriod"/>
            </a:pPr>
            <a:r>
              <a:rPr lang="en-IN" sz="2000" dirty="0" smtClean="0">
                <a:latin typeface="Times New Roman" pitchFamily="18" charset="0"/>
                <a:cs typeface="Times New Roman" pitchFamily="18" charset="0"/>
              </a:rPr>
              <a:t>Text</a:t>
            </a:r>
          </a:p>
          <a:p>
            <a:pPr marL="596900" indent="-457200">
              <a:buAutoNum type="arabicPeriod"/>
            </a:pPr>
            <a:r>
              <a:rPr lang="en-IN" sz="2000" dirty="0" smtClean="0">
                <a:latin typeface="Times New Roman" pitchFamily="18" charset="0"/>
                <a:cs typeface="Times New Roman" pitchFamily="18" charset="0"/>
              </a:rPr>
              <a:t>Data.</a:t>
            </a:r>
            <a:endParaRPr lang="en-IN" sz="20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INTERPROCESS COMMUNICATION</a:t>
            </a:r>
            <a:endParaRPr lang="en-IN" dirty="0"/>
          </a:p>
        </p:txBody>
      </p:sp>
      <p:sp>
        <p:nvSpPr>
          <p:cNvPr id="3" name="Text Placeholder 2"/>
          <p:cNvSpPr>
            <a:spLocks noGrp="1"/>
          </p:cNvSpPr>
          <p:nvPr>
            <p:ph type="body" idx="1"/>
          </p:nvPr>
        </p:nvSpPr>
        <p:spPr/>
        <p:txBody>
          <a:bodyPr/>
          <a:lstStyle/>
          <a:p>
            <a:pPr>
              <a:buNone/>
            </a:pPr>
            <a:r>
              <a:rPr lang="en-IN" sz="2000" b="1" dirty="0" smtClean="0">
                <a:solidFill>
                  <a:srgbClr val="FF0000"/>
                </a:solidFill>
                <a:latin typeface="Times New Roman" pitchFamily="18" charset="0"/>
                <a:cs typeface="Times New Roman" pitchFamily="18" charset="0"/>
              </a:rPr>
              <a:t>BUFFERING</a:t>
            </a:r>
          </a:p>
          <a:p>
            <a:r>
              <a:rPr lang="en-US" altLang="en-US" sz="2000" dirty="0" smtClean="0">
                <a:latin typeface="Times New Roman" pitchFamily="18" charset="0"/>
                <a:cs typeface="Times New Roman" pitchFamily="18" charset="0"/>
              </a:rPr>
              <a:t>Queue of messages attached to the link.</a:t>
            </a:r>
          </a:p>
          <a:p>
            <a:r>
              <a:rPr lang="en-US" altLang="en-US" sz="2000" dirty="0" smtClean="0">
                <a:latin typeface="Times New Roman" pitchFamily="18" charset="0"/>
                <a:cs typeface="Times New Roman" pitchFamily="18" charset="0"/>
              </a:rPr>
              <a:t>implemented in one of three ways</a:t>
            </a:r>
          </a:p>
          <a:p>
            <a:pPr lvl="1">
              <a:buFont typeface="Monotype Sorts" pitchFamily="-84" charset="2"/>
              <a:buNone/>
            </a:pPr>
            <a:r>
              <a:rPr lang="en-US" altLang="en-US" sz="2000" dirty="0" smtClean="0">
                <a:solidFill>
                  <a:srgbClr val="CC6600"/>
                </a:solidFill>
                <a:latin typeface="Times New Roman" pitchFamily="18" charset="0"/>
                <a:cs typeface="Times New Roman" pitchFamily="18" charset="0"/>
              </a:rPr>
              <a:t>1.</a:t>
            </a:r>
            <a:r>
              <a:rPr lang="en-US" altLang="en-US" sz="2000" dirty="0" smtClean="0">
                <a:latin typeface="Times New Roman" pitchFamily="18" charset="0"/>
                <a:cs typeface="Times New Roman" pitchFamily="18" charset="0"/>
              </a:rPr>
              <a:t>	Zero capacity – no messages are queued on a link.</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Sender must wait for receiver (rendezvous)</a:t>
            </a:r>
          </a:p>
          <a:p>
            <a:pPr lvl="1">
              <a:buFont typeface="Monotype Sorts" pitchFamily="-84" charset="2"/>
              <a:buNone/>
            </a:pPr>
            <a:r>
              <a:rPr lang="en-US" altLang="en-US" sz="2000" dirty="0" smtClean="0">
                <a:solidFill>
                  <a:srgbClr val="CC6600"/>
                </a:solidFill>
                <a:latin typeface="Times New Roman" pitchFamily="18" charset="0"/>
                <a:cs typeface="Times New Roman" pitchFamily="18" charset="0"/>
              </a:rPr>
              <a:t>2.</a:t>
            </a:r>
            <a:r>
              <a:rPr lang="en-US" altLang="en-US" sz="2000" dirty="0" smtClean="0">
                <a:latin typeface="Times New Roman" pitchFamily="18" charset="0"/>
                <a:cs typeface="Times New Roman" pitchFamily="18" charset="0"/>
              </a:rPr>
              <a:t>	Bounded capacity – finite length of </a:t>
            </a:r>
            <a:r>
              <a:rPr lang="en-US" altLang="en-US" sz="2000" i="1" dirty="0" smtClean="0">
                <a:latin typeface="Times New Roman" pitchFamily="18" charset="0"/>
                <a:cs typeface="Times New Roman" pitchFamily="18" charset="0"/>
              </a:rPr>
              <a:t>n</a:t>
            </a:r>
            <a:r>
              <a:rPr lang="en-US" altLang="en-US" sz="2000" dirty="0" smtClean="0">
                <a:latin typeface="Times New Roman" pitchFamily="18" charset="0"/>
                <a:cs typeface="Times New Roman" pitchFamily="18" charset="0"/>
              </a:rPr>
              <a:t> messages</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Sender must wait if link full</a:t>
            </a:r>
          </a:p>
          <a:p>
            <a:pPr lvl="1">
              <a:buFont typeface="Monotype Sorts" pitchFamily="-84" charset="2"/>
              <a:buNone/>
            </a:pPr>
            <a:r>
              <a:rPr lang="en-US" altLang="en-US" sz="2000" dirty="0" smtClean="0">
                <a:solidFill>
                  <a:srgbClr val="CC6600"/>
                </a:solidFill>
                <a:latin typeface="Times New Roman" pitchFamily="18" charset="0"/>
                <a:cs typeface="Times New Roman" pitchFamily="18" charset="0"/>
              </a:rPr>
              <a:t>3.</a:t>
            </a:r>
            <a:r>
              <a:rPr lang="en-US" altLang="en-US" sz="2000" dirty="0" smtClean="0">
                <a:latin typeface="Times New Roman" pitchFamily="18" charset="0"/>
                <a:cs typeface="Times New Roman" pitchFamily="18" charset="0"/>
              </a:rPr>
              <a:t>	Unbounded capacity – infinite length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Sender never waits</a:t>
            </a:r>
          </a:p>
          <a:p>
            <a:pPr>
              <a:buNone/>
            </a:pPr>
            <a:endParaRPr lang="en-IN" sz="2000" b="1" dirty="0">
              <a:solidFill>
                <a:srgbClr val="FF0000"/>
              </a:solidFill>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13164" y="2565069"/>
            <a:ext cx="6151417"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COMMUNICATION IN CLIENT-SERVER SYSTEM</a:t>
            </a:r>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013" y="539525"/>
            <a:ext cx="8467106" cy="478200"/>
          </a:xfrm>
        </p:spPr>
        <p:txBody>
          <a:bodyPr/>
          <a:lstStyle/>
          <a:p>
            <a:pPr algn="l"/>
            <a:r>
              <a:rPr lang="en" dirty="0" smtClean="0"/>
              <a:t>COMMUNICATION IN CLIENT-SERVER SYSTEM</a:t>
            </a:r>
            <a:endParaRPr lang="en-IN" dirty="0"/>
          </a:p>
        </p:txBody>
      </p:sp>
      <p:sp>
        <p:nvSpPr>
          <p:cNvPr id="3" name="Text Placeholder 2"/>
          <p:cNvSpPr>
            <a:spLocks noGrp="1"/>
          </p:cNvSpPr>
          <p:nvPr>
            <p:ph type="body" idx="1"/>
          </p:nvPr>
        </p:nvSpPr>
        <p:spPr/>
        <p:txBody>
          <a:bodyPr/>
          <a:lstStyle/>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42642"/>
            <a:ext cx="7717500" cy="478200"/>
          </a:xfrm>
        </p:spPr>
        <p:txBody>
          <a:bodyPr/>
          <a:lstStyle/>
          <a:p>
            <a:r>
              <a:rPr lang="en-IN" dirty="0" smtClean="0"/>
              <a:t>PROCESS COMPONENTS/SECTIONS</a:t>
            </a:r>
            <a:endParaRPr lang="en-IN" dirty="0"/>
          </a:p>
        </p:txBody>
      </p:sp>
      <p:sp>
        <p:nvSpPr>
          <p:cNvPr id="3" name="Text Placeholder 2"/>
          <p:cNvSpPr>
            <a:spLocks noGrp="1"/>
          </p:cNvSpPr>
          <p:nvPr>
            <p:ph type="body" idx="1"/>
          </p:nvPr>
        </p:nvSpPr>
        <p:spPr>
          <a:xfrm>
            <a:off x="510640" y="783771"/>
            <a:ext cx="8407730" cy="3749503"/>
          </a:xfrm>
        </p:spPr>
        <p:txBody>
          <a:bodyPr/>
          <a:lstStyle/>
          <a:p>
            <a:pPr>
              <a:buNone/>
            </a:pPr>
            <a:r>
              <a:rPr lang="en-IN" sz="2400" dirty="0" smtClean="0">
                <a:solidFill>
                  <a:srgbClr val="FF0000"/>
                </a:solidFill>
                <a:latin typeface="Times New Roman" pitchFamily="18" charset="0"/>
                <a:cs typeface="Times New Roman" pitchFamily="18" charset="0"/>
              </a:rPr>
              <a:t>Stack</a:t>
            </a:r>
          </a:p>
          <a:p>
            <a:r>
              <a:rPr lang="en-IN" sz="2000" dirty="0" smtClean="0">
                <a:latin typeface="Times New Roman" pitchFamily="18" charset="0"/>
                <a:cs typeface="Times New Roman" pitchFamily="18" charset="0"/>
              </a:rPr>
              <a:t>Temporary data like method or function parameters, return address, and local variables are stored in the process stack.</a:t>
            </a:r>
          </a:p>
          <a:p>
            <a:pPr>
              <a:buNone/>
            </a:pPr>
            <a:r>
              <a:rPr lang="en-IN" sz="2400" dirty="0" smtClean="0">
                <a:solidFill>
                  <a:srgbClr val="FF0000"/>
                </a:solidFill>
                <a:latin typeface="Times New Roman" pitchFamily="18" charset="0"/>
                <a:cs typeface="Times New Roman" pitchFamily="18" charset="0"/>
              </a:rPr>
              <a:t>Heap</a:t>
            </a:r>
          </a:p>
          <a:p>
            <a:r>
              <a:rPr lang="en-IN" sz="2000" dirty="0" smtClean="0">
                <a:latin typeface="Times New Roman" pitchFamily="18" charset="0"/>
                <a:cs typeface="Times New Roman" pitchFamily="18" charset="0"/>
              </a:rPr>
              <a:t>This is the memory that is dynamically allocated to a process during its execution.</a:t>
            </a:r>
          </a:p>
          <a:p>
            <a:pPr>
              <a:buNone/>
            </a:pPr>
            <a:r>
              <a:rPr lang="en-IN" sz="2400" dirty="0" smtClean="0">
                <a:solidFill>
                  <a:srgbClr val="FF0000"/>
                </a:solidFill>
                <a:latin typeface="Times New Roman" pitchFamily="18" charset="0"/>
                <a:cs typeface="Times New Roman" pitchFamily="18" charset="0"/>
              </a:rPr>
              <a:t>Text</a:t>
            </a:r>
          </a:p>
          <a:p>
            <a:r>
              <a:rPr lang="en-IN" sz="2000" dirty="0" smtClean="0">
                <a:latin typeface="Times New Roman" pitchFamily="18" charset="0"/>
                <a:cs typeface="Times New Roman" pitchFamily="18" charset="0"/>
              </a:rPr>
              <a:t>This comprises the contents present in the processor’s registers as well as the current activity reflected by the value of the program counter.</a:t>
            </a:r>
          </a:p>
          <a:p>
            <a:pPr>
              <a:buNone/>
            </a:pPr>
            <a:r>
              <a:rPr lang="en-IN" sz="2400" dirty="0" smtClean="0">
                <a:solidFill>
                  <a:srgbClr val="FF0000"/>
                </a:solidFill>
                <a:latin typeface="Times New Roman" pitchFamily="18" charset="0"/>
                <a:cs typeface="Times New Roman" pitchFamily="18" charset="0"/>
              </a:rPr>
              <a:t>Data</a:t>
            </a:r>
          </a:p>
          <a:p>
            <a:r>
              <a:rPr lang="en-IN" sz="2000" dirty="0" smtClean="0">
                <a:latin typeface="Times New Roman" pitchFamily="18" charset="0"/>
                <a:cs typeface="Times New Roman" pitchFamily="18" charset="0"/>
              </a:rPr>
              <a:t>The global as well as static variables are included in this section.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COMPONENTS/SECTIONS</a:t>
            </a:r>
            <a:endParaRPr lang="en-IN" dirty="0"/>
          </a:p>
        </p:txBody>
      </p:sp>
      <p:pic>
        <p:nvPicPr>
          <p:cNvPr id="1026" name="Picture 2" descr="process-in-operating-system"/>
          <p:cNvPicPr>
            <a:picLocks noChangeAspect="1" noChangeArrowheads="1"/>
          </p:cNvPicPr>
          <p:nvPr/>
        </p:nvPicPr>
        <p:blipFill>
          <a:blip r:embed="rId2"/>
          <a:srcRect l="26913" r="27040"/>
          <a:stretch>
            <a:fillRect/>
          </a:stretch>
        </p:blipFill>
        <p:spPr bwMode="auto">
          <a:xfrm>
            <a:off x="2992582" y="1265690"/>
            <a:ext cx="3289465" cy="373382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STATES</a:t>
            </a:r>
            <a:endParaRPr lang="en-IN" dirty="0"/>
          </a:p>
        </p:txBody>
      </p:sp>
      <p:sp>
        <p:nvSpPr>
          <p:cNvPr id="3" name="Text Placeholder 2"/>
          <p:cNvSpPr>
            <a:spLocks noGrp="1"/>
          </p:cNvSpPr>
          <p:nvPr>
            <p:ph type="body" idx="1"/>
          </p:nvPr>
        </p:nvSpPr>
        <p:spPr>
          <a:xfrm>
            <a:off x="380010" y="1199000"/>
            <a:ext cx="8455232" cy="3369900"/>
          </a:xfrm>
        </p:spPr>
        <p:txBody>
          <a:bodyPr/>
          <a:lstStyle/>
          <a:p>
            <a:pPr algn="just"/>
            <a:r>
              <a:rPr lang="en-IN" sz="2000" dirty="0" smtClean="0">
                <a:latin typeface="Times New Roman" pitchFamily="18" charset="0"/>
                <a:cs typeface="Times New Roman" pitchFamily="18" charset="0"/>
              </a:rPr>
              <a:t>When a process runs, it goes through many states. Distinct operating systems have different stages, and the names of these states are not standardised. In general, a process can be in one of the five states listed below at any given time.</a:t>
            </a:r>
            <a:endParaRPr lang="en-IN"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2543</TotalTime>
  <Words>2160</Words>
  <Application>Microsoft Office PowerPoint</Application>
  <PresentationFormat>On-screen Show (16:9)</PresentationFormat>
  <Paragraphs>287</Paragraphs>
  <Slides>62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ＭＳ Ｐゴシック</vt:lpstr>
      <vt:lpstr>Arial</vt:lpstr>
      <vt:lpstr>Monotype Sorts</vt:lpstr>
      <vt:lpstr>Play</vt:lpstr>
      <vt:lpstr>Source Sans Pro</vt:lpstr>
      <vt:lpstr>Times New Roman</vt:lpstr>
      <vt:lpstr>Wingdings</vt:lpstr>
      <vt:lpstr>Computer Science &amp; Mathematics Major For College: Computer Science &amp; Programming by Slidesgo</vt:lpstr>
      <vt:lpstr>CHAPTER # 03:   PROCESS</vt:lpstr>
      <vt:lpstr>CONTENTS</vt:lpstr>
      <vt:lpstr>PROCESS!</vt:lpstr>
      <vt:lpstr>PROCESS CONCEPT</vt:lpstr>
      <vt:lpstr>PROCESS CONCEPT</vt:lpstr>
      <vt:lpstr>PROCESS COMPONENTS/SECTIONS</vt:lpstr>
      <vt:lpstr>PROCESS COMPONENTS/SECTIONS</vt:lpstr>
      <vt:lpstr>PROCESS COMPONENTS/SECTIONS</vt:lpstr>
      <vt:lpstr>PROCESS STATES</vt:lpstr>
      <vt:lpstr>PROCESS LIFECYCLE or STATES</vt:lpstr>
      <vt:lpstr>PROCESS LIFECYCLE or STATES</vt:lpstr>
      <vt:lpstr>PROCESS LIFECYCLE or STATES</vt:lpstr>
      <vt:lpstr>PROCESS LIFECYCLE or STATES</vt:lpstr>
      <vt:lpstr>PROCESS CONTROL BLOCK (PCB)</vt:lpstr>
      <vt:lpstr>PROCESS CONTROL BLOCK (PCB)</vt:lpstr>
      <vt:lpstr>PROCESS CONTROL BLOCK (PCB)</vt:lpstr>
      <vt:lpstr>PROCESS CONTROL BLOCK (PCB)</vt:lpstr>
      <vt:lpstr>PROCESS CONTROL BLOCK (PCB)</vt:lpstr>
      <vt:lpstr>PROCESS SCHEDULING!</vt:lpstr>
      <vt:lpstr>PROCESS SCHEDULING</vt:lpstr>
      <vt:lpstr>PROCESS SCHEDULERS</vt:lpstr>
      <vt:lpstr>PROCESS SCHEDULERS</vt:lpstr>
      <vt:lpstr>PROCESS SCHEDULERS</vt:lpstr>
      <vt:lpstr>PowerPoint Presentation</vt:lpstr>
      <vt:lpstr>PROCESS QUEUES</vt:lpstr>
      <vt:lpstr>PROCESS QUEUES</vt:lpstr>
      <vt:lpstr>PROCESS QUEUES</vt:lpstr>
      <vt:lpstr>PROCESS QUEUES</vt:lpstr>
      <vt:lpstr>CONTEXT SWITCHING</vt:lpstr>
      <vt:lpstr>CONTEXT SWITCHING</vt:lpstr>
      <vt:lpstr>PROCESS OPERATIONS!</vt:lpstr>
      <vt:lpstr>OPERATIONS ON PROCESSES</vt:lpstr>
      <vt:lpstr>PROCESS CREATION</vt:lpstr>
      <vt:lpstr>PROCESS CREATION</vt:lpstr>
      <vt:lpstr>PROCESS CREATION</vt:lpstr>
      <vt:lpstr>OPERATIONS ON PROCESSES</vt:lpstr>
      <vt:lpstr>PROCESS OPERATIONS</vt:lpstr>
      <vt:lpstr>PROCESS OPERATIONS</vt:lpstr>
      <vt:lpstr>PROCESS OPERATIONS</vt:lpstr>
      <vt:lpstr>PROCESS TERMINATION</vt:lpstr>
      <vt:lpstr>PROCESS TERMINATION</vt:lpstr>
      <vt:lpstr>INTEPROCESS COMMUNICATION</vt:lpstr>
      <vt:lpstr>INTERPROCESS COMMUNICATION</vt:lpstr>
      <vt:lpstr>INTERPROCESS COMMUNICATION</vt:lpstr>
      <vt:lpstr>INTERPROCESS COMMUNICATION</vt:lpstr>
      <vt:lpstr>INTERPROCESS COMMUNICATION</vt:lpstr>
      <vt:lpstr>IPC IN SHARED MEMORY</vt:lpstr>
      <vt:lpstr>INTERPROCESS COMMUNICATION</vt:lpstr>
      <vt:lpstr>INTERPROCESS COMMUNICATION</vt:lpstr>
      <vt:lpstr>PRODUCER-CONSUMER PROBLEM</vt:lpstr>
      <vt:lpstr>IPC IN MESSAGE PASSING</vt:lpstr>
      <vt:lpstr>INTERPROCESS COMMUNICATION</vt:lpstr>
      <vt:lpstr>INTERPROCESS COMMUNICATION</vt:lpstr>
      <vt:lpstr>INTERPROCESS COMMUNICATION</vt:lpstr>
      <vt:lpstr>INTERPROCESS COMMUNICATION</vt:lpstr>
      <vt:lpstr>INTERPROCESS COMMUNICATION</vt:lpstr>
      <vt:lpstr>INTERPROCESS COMMUNICATION</vt:lpstr>
      <vt:lpstr>INTERPROCESS COMMUNICATION</vt:lpstr>
      <vt:lpstr>INTERPROCESS COMMUNICATION</vt:lpstr>
      <vt:lpstr>INTERPROCESS COMMUNICATION</vt:lpstr>
      <vt:lpstr>COMMUNICATION IN CLIENT-SERVER SYSTEM</vt:lpstr>
      <vt:lpstr>COMMUNICATION IN CLIENT-SERVER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01: INTRODUCTION TO OPERRATING SYSTEM</dc:title>
  <cp:lastModifiedBy>Microsoft account</cp:lastModifiedBy>
  <cp:revision>292</cp:revision>
  <dcterms:modified xsi:type="dcterms:W3CDTF">2023-03-25T03:02:40Z</dcterms:modified>
</cp:coreProperties>
</file>