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57" r:id="rId4"/>
    <p:sldId id="263" r:id="rId5"/>
    <p:sldId id="290" r:id="rId6"/>
    <p:sldId id="260" r:id="rId7"/>
    <p:sldId id="264" r:id="rId8"/>
    <p:sldId id="261" r:id="rId9"/>
    <p:sldId id="293" r:id="rId10"/>
    <p:sldId id="294" r:id="rId11"/>
    <p:sldId id="295" r:id="rId12"/>
    <p:sldId id="266" r:id="rId13"/>
    <p:sldId id="272" r:id="rId14"/>
    <p:sldId id="273" r:id="rId15"/>
    <p:sldId id="274" r:id="rId16"/>
    <p:sldId id="275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4" r:id="rId32"/>
    <p:sldId id="289" r:id="rId33"/>
    <p:sldId id="259" r:id="rId34"/>
    <p:sldId id="291" r:id="rId35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FC731-3245-416B-ABFC-D45BBDB5E608}" type="datetimeFigureOut">
              <a:rPr lang="aa-ET" smtClean="0"/>
              <a:t>02/05/2024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F1761-1844-46B9-ADFE-F296F244BDA9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175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 term: select multiple pdf files and hit enter to open all at once.</a:t>
            </a:r>
          </a:p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1761-1844-46B9-ADFE-F296F244BDA9}" type="slidenum">
              <a:rPr lang="aa-ET" smtClean="0"/>
              <a:t>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7337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1761-1844-46B9-ADFE-F296F244BDA9}" type="slidenum">
              <a:rPr lang="aa-ET" smtClean="0"/>
              <a:t>10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16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Bahnschrift" panose="020B0502040204020203" pitchFamily="34" charset="0"/>
              </a:rPr>
              <a:t>This can be used to ensure that all processes have completed a certain task before moving on to the next task.</a:t>
            </a:r>
            <a:endParaRPr lang="aa-ET" dirty="0">
              <a:latin typeface="Bahnschrift" panose="020B0502040204020203" pitchFamily="34" charset="0"/>
            </a:endParaRPr>
          </a:p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1761-1844-46B9-ADFE-F296F244BDA9}" type="slidenum">
              <a:rPr lang="aa-ET" smtClean="0"/>
              <a:t>29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793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850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5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6E5A8-3346-F2F5-B550-485C9E56C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15" y="1331912"/>
            <a:ext cx="8371114" cy="19113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Processes and Process Management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F28C61-D6DE-64EF-EC02-2A6B8A515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5" y="4764088"/>
            <a:ext cx="5519057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Presentation by Sagar Chhabriya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01230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34C5E6C6-D4D6-8804-FEBC-3EC9A2C5D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56" y="1011976"/>
            <a:ext cx="8808658" cy="54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6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59B83332-DB2B-412C-0276-0101EA8A8D2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72" y="2577306"/>
            <a:ext cx="9696450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154627AB-EBF1-FEBF-90E9-B644D552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LJF (Longest Job First)</a:t>
            </a:r>
            <a:endParaRPr lang="aa-ET" dirty="0">
              <a:latin typeface="Bahnschrift" panose="020B0502040204020203" pitchFamily="34" charset="0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9D72E97B-5EC9-FCF0-798F-969944F9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72" y="4133396"/>
            <a:ext cx="9859496" cy="22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7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D63D6-6485-D2D5-2A65-BD7A1786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Operations on processes</a:t>
            </a:r>
            <a:endParaRPr lang="aa-ET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CE829F-C4AC-B31A-8EB8-9582DEC1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Process operations involve the creation, scheduling, execution, and termination of processes.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7FB17-E238-6BE2-FB52-95A52A07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Process Operations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F9FECB-45DA-304A-C85E-779182AA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64229"/>
            <a:ext cx="9144000" cy="383481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operations on process in OS ensure efficient utilization of system resources, multitasking, and a responsive computing environment. </a:t>
            </a:r>
          </a:p>
          <a:p>
            <a:r>
              <a:rPr lang="en-US" dirty="0">
                <a:latin typeface="Bahnschrift" panose="020B0502040204020203" pitchFamily="34" charset="0"/>
              </a:rPr>
              <a:t>The primary process operations in OS include: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Process Creation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Process Scheduling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Context Switching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Process Execution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Inter-Process Communication (IPC)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Process Termination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Process Synchronization</a:t>
            </a:r>
          </a:p>
          <a:p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5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xmlns="" id="{A6F8D89F-9808-C0EA-3C5C-933CF1E5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41040" y="2503792"/>
            <a:ext cx="7055737" cy="39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D6411-4F13-3DD6-506B-F7142938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4"/>
            <a:ext cx="10412840" cy="134416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1. Process Creation | 2. Process Scheduling</a:t>
            </a:r>
            <a:endParaRPr lang="aa-ET" sz="4000" dirty="0">
              <a:latin typeface="Bahnschrift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7888B0D-A31C-B05D-6598-29CFD698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817915" y="2079171"/>
            <a:ext cx="3123883" cy="4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55D80-E1A9-1980-312E-CD4C1E7909D7}"/>
              </a:ext>
            </a:extLst>
          </p:cNvPr>
          <p:cNvSpPr txBox="1"/>
          <p:nvPr/>
        </p:nvSpPr>
        <p:spPr>
          <a:xfrm>
            <a:off x="1131639" y="4593772"/>
            <a:ext cx="1763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Memory Mapping</a:t>
            </a:r>
            <a:endParaRPr lang="aa-ET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3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85B2237-8181-15EE-3103-6BDABB83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08" y="2189988"/>
            <a:ext cx="5624379" cy="3510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AC2D9-EE7E-A55B-E42D-26F14A4B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3. Context Switching</a:t>
            </a:r>
            <a:endParaRPr lang="aa-ET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Difference between Swapping and Context Switching - GeeksforGeeks">
            <a:extLst>
              <a:ext uri="{FF2B5EF4-FFF2-40B4-BE49-F238E27FC236}">
                <a16:creationId xmlns:a16="http://schemas.microsoft.com/office/drawing/2014/main" xmlns="" id="{1505CD22-16FC-4A6E-C700-249216562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65" y="2644830"/>
            <a:ext cx="4279918" cy="218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FB635-E0FC-8A38-CC6F-75C66323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03" y="1094502"/>
            <a:ext cx="5159297" cy="1345115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4. Process Execution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85FF9E-F7F8-D83C-73EC-2A63DB42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7969"/>
            <a:ext cx="4639463" cy="388498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CPU begins executing the instructions of the selected process.</a:t>
            </a:r>
            <a:endParaRPr lang="aa-ET" dirty="0">
              <a:latin typeface="Bahnschrift" panose="020B0502040204020203" pitchFamily="34" charset="0"/>
            </a:endParaRPr>
          </a:p>
        </p:txBody>
      </p:sp>
      <p:pic>
        <p:nvPicPr>
          <p:cNvPr id="6" name="Picture 2" descr="What is the process of a CPU fetching an instruction from memory? - Quora">
            <a:extLst>
              <a:ext uri="{FF2B5EF4-FFF2-40B4-BE49-F238E27FC236}">
                <a16:creationId xmlns:a16="http://schemas.microsoft.com/office/drawing/2014/main" xmlns="" id="{306E4284-392B-5A53-FDE5-59DC2988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4174" y="2241843"/>
            <a:ext cx="6035826" cy="39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4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AF12A-8CE4-9C18-44CE-CC171AFE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28790"/>
            <a:ext cx="9144000" cy="134416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5. Interprocess Communication (IPC)</a:t>
            </a:r>
            <a:endParaRPr lang="aa-ET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BB0D00-6053-3FD0-5120-48B4E970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AFBFC"/>
                </a:highlight>
                <a:latin typeface="Bahnschrift" panose="020B0502040204020203" pitchFamily="34" charset="0"/>
              </a:rPr>
              <a:t> Interprocess communication in OS is a way by which multiple processes can communicate with each other.</a:t>
            </a:r>
          </a:p>
          <a:p>
            <a:endParaRPr lang="aa-ET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AB806B-E664-A51E-76F2-8056D9E3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27"/>
          <a:stretch/>
        </p:blipFill>
        <p:spPr>
          <a:xfrm>
            <a:off x="5889139" y="4822370"/>
            <a:ext cx="5306165" cy="16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B3113-03A0-22ED-88BE-52BC7F2E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IPC in Shared Memory Systems</a:t>
            </a:r>
            <a:endParaRPr lang="aa-ET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9CCBB1-E935-DA8C-DA29-2FBC9292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AFBFC"/>
                </a:highlight>
                <a:latin typeface="Bahnschrift" panose="020B0502040204020203" pitchFamily="34" charset="0"/>
              </a:rPr>
              <a:t>Shared memory in OS, message queues, FIFO, </a:t>
            </a:r>
            <a:r>
              <a:rPr lang="en-US" b="0" i="0" dirty="0" err="1">
                <a:effectLst/>
                <a:highlight>
                  <a:srgbClr val="FAFBFC"/>
                </a:highlight>
                <a:latin typeface="Bahnschrift" panose="020B0502040204020203" pitchFamily="34" charset="0"/>
              </a:rPr>
              <a:t>etc</a:t>
            </a:r>
            <a:r>
              <a:rPr lang="en-US" b="0" i="0" dirty="0">
                <a:effectLst/>
                <a:highlight>
                  <a:srgbClr val="FAFBFC"/>
                </a:highlight>
                <a:latin typeface="Bahnschrift" panose="020B0502040204020203" pitchFamily="34" charset="0"/>
              </a:rPr>
              <a:t> are some of the ways to achieve IPC in OS.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Shared memory is used when two or more processes must share a large amount of data.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0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32785-1928-2DFB-CC50-4FD8756C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IPC in Message Passing System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948166-F20F-5C0F-A63A-F20FF3EE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Message passing is used when processes need to communicate with each other, but they are not related. 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3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BE135-5299-8604-01F9-F8698A1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Agenda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1B27D1-A363-F78B-209B-896F4BE0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Process Concept</a:t>
            </a:r>
          </a:p>
          <a:p>
            <a:r>
              <a:rPr lang="en-US" dirty="0">
                <a:latin typeface="Bahnschrift" panose="020B0502040204020203" pitchFamily="34" charset="0"/>
              </a:rPr>
              <a:t>Process Scheduling</a:t>
            </a:r>
          </a:p>
          <a:p>
            <a:r>
              <a:rPr lang="en-US" dirty="0">
                <a:latin typeface="Bahnschrift" panose="020B0502040204020203" pitchFamily="34" charset="0"/>
              </a:rPr>
              <a:t>Operations on Processes</a:t>
            </a:r>
          </a:p>
          <a:p>
            <a:r>
              <a:rPr lang="en-US" dirty="0">
                <a:latin typeface="Bahnschrift" panose="020B0502040204020203" pitchFamily="34" charset="0"/>
              </a:rPr>
              <a:t>Interprocess communication</a:t>
            </a:r>
          </a:p>
          <a:p>
            <a:r>
              <a:rPr lang="en-US" dirty="0">
                <a:latin typeface="Bahnschrift" panose="020B0502040204020203" pitchFamily="34" charset="0"/>
              </a:rPr>
              <a:t>Communication in Client-Server Systems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3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6F7FA-7D50-3CE4-6A56-7C54150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Examples of IPC Systems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DB5E0-0EA2-9440-4337-9A8A1FF1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Platform communication stack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Distributed Computing Environment (DCE)</a:t>
            </a:r>
          </a:p>
          <a:p>
            <a:r>
              <a:rPr lang="en-US" dirty="0">
                <a:latin typeface="Bahnschrift" panose="020B0502040204020203" pitchFamily="34" charset="0"/>
              </a:rPr>
              <a:t>Operating system communication stack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POSIX </a:t>
            </a:r>
            <a:r>
              <a:rPr lang="en-US" dirty="0" err="1">
                <a:latin typeface="Bahnschrift" panose="020B0502040204020203" pitchFamily="34" charset="0"/>
              </a:rPr>
              <a:t>mmap</a:t>
            </a:r>
            <a:r>
              <a:rPr lang="en-US" dirty="0">
                <a:latin typeface="Bahnschrift" panose="020B0502040204020203" pitchFamily="34" charset="0"/>
              </a:rPr>
              <a:t>, message queues, semaphores, and shared memory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25833-EA70-E1AC-72FE-08F75F0B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Communication in Client-Server Systems</a:t>
            </a:r>
            <a:r>
              <a:rPr lang="aa-ET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/>
            </a:r>
            <a:br>
              <a:rPr lang="aa-ET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</a:br>
            <a:endParaRPr lang="aa-ET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96DBD2-202D-1AC5-6E8C-1F71CD44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Typically, applications can use IPC, categorized as clients and servers, where the client requests data and the server responds to client requests.</a:t>
            </a:r>
          </a:p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Many applications are both clients and servers</a:t>
            </a:r>
            <a:r>
              <a:rPr lang="en-US" dirty="0">
                <a:latin typeface="Bahnschrift" panose="020B0502040204020203" pitchFamily="34" charset="0"/>
              </a:rPr>
              <a:t>, as commonly seen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in distributed computing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5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61EC7-F801-55B0-BFA6-097B0BF4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latin typeface="Bahnschrift" panose="020B0502040204020203" pitchFamily="34" charset="0"/>
              </a:rPr>
              <a:t>Interprocess Network Communication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139D11B1-4495-C694-69F1-A2518B3B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2814" y="1754119"/>
            <a:ext cx="5467186" cy="41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4FF54A-55B2-7D6B-B2B6-51757DBB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328056"/>
            <a:ext cx="4288971" cy="46155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grid computing </a:t>
            </a:r>
            <a:r>
              <a:rPr lang="en-US" dirty="0">
                <a:latin typeface="Bahnschrift" panose="020B0502040204020203" pitchFamily="34" charset="0"/>
              </a:rPr>
              <a:t>system that connects many personal computers over the Internet via inter-process network communication.</a:t>
            </a: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Grid Computing: </a:t>
            </a:r>
            <a:r>
              <a:rPr lang="en-US" dirty="0">
                <a:latin typeface="Bahnschrift" panose="020B0502040204020203" pitchFamily="34" charset="0"/>
              </a:rPr>
              <a:t>Collection of heterogeneous clusters.</a:t>
            </a: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Cluster: </a:t>
            </a:r>
            <a:r>
              <a:rPr lang="en-US" dirty="0">
                <a:latin typeface="Bahnschrift" panose="020B0502040204020203" pitchFamily="34" charset="0"/>
              </a:rPr>
              <a:t>Collection of homogenous nodes.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139D11B1-4495-C694-69F1-A2518B3B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2814" y="1754119"/>
            <a:ext cx="5467186" cy="41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5F01F-52DF-1996-AA5B-337A401E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6. Process Termination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DEACCD-79E6-1173-A176-A9014176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Process termination occurs when a process has completed its intended task, and it is no longer needed, or occurs when an error or exception occurs.</a:t>
            </a:r>
          </a:p>
          <a:p>
            <a:r>
              <a:rPr lang="en-US" dirty="0">
                <a:latin typeface="Bahnschrift" panose="020B0502040204020203" pitchFamily="34" charset="0"/>
              </a:rPr>
              <a:t>This operation involves several steps to ensure proper cleanup and resource reclamation such as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Exit Status, </a:t>
            </a:r>
            <a:r>
              <a:rPr lang="en-US" dirty="0">
                <a:latin typeface="Bahnschrift" panose="020B0502040204020203" pitchFamily="34" charset="0"/>
              </a:rPr>
              <a:t>and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Process Control Block Update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1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1ED4F-9CE8-90B6-36B2-00108D63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28790"/>
            <a:ext cx="9144000" cy="13441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7. Synchronization in Inter-Process Communication</a:t>
            </a:r>
            <a:endParaRPr lang="aa-ET" sz="28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BAD8E5-F228-B60E-C960-D2F5443E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It is the process of ensuring that multiple processes are coordinated and 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do not interfere with each other</a:t>
            </a:r>
            <a:r>
              <a:rPr lang="en-US" dirty="0">
                <a:latin typeface="Bahnschrift" panose="020B0502040204020203" pitchFamily="34" charset="0"/>
              </a:rPr>
              <a:t>. </a:t>
            </a:r>
          </a:p>
          <a:p>
            <a:r>
              <a:rPr lang="en-US" dirty="0">
                <a:latin typeface="Bahnschrift" panose="020B0502040204020203" pitchFamily="34" charset="0"/>
              </a:rPr>
              <a:t>This is important because processes can share data and resources, and if they are not synchronized, they can overwrite each other's data or cause other problems.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2432D-5367-F2B2-24E3-08BEFFB0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Mutual Exclusion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Condition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Barriers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Semaphores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CBA21E1-51E1-8926-E732-BE4F836D4826}"/>
              </a:ext>
            </a:extLst>
          </p:cNvPr>
          <p:cNvSpPr txBox="1">
            <a:spLocks/>
          </p:cNvSpPr>
          <p:nvPr/>
        </p:nvSpPr>
        <p:spPr>
          <a:xfrm>
            <a:off x="1517902" y="1583216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7. Synchronization in Inter Process Communication</a:t>
            </a:r>
          </a:p>
          <a:p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-Mechanisms to provide process synchronization.</a:t>
            </a:r>
            <a:endParaRPr lang="aa-ET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53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B1693C-E055-A38E-0560-28D13631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This is a mechanism that ensures that only one process can access a shared resource at a time. </a:t>
            </a:r>
          </a:p>
          <a:p>
            <a:r>
              <a:rPr lang="en-US" dirty="0">
                <a:latin typeface="Bahnschrift" panose="020B0502040204020203" pitchFamily="34" charset="0"/>
              </a:rPr>
              <a:t>This is typically implemented using a lock, a data structure indicating whether a resource is available.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A942F91-D83B-8344-85D2-07003DCDDB7E}"/>
              </a:ext>
            </a:extLst>
          </p:cNvPr>
          <p:cNvSpPr txBox="1">
            <a:spLocks/>
          </p:cNvSpPr>
          <p:nvPr/>
        </p:nvSpPr>
        <p:spPr>
          <a:xfrm>
            <a:off x="1517902" y="1583216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7. Synchronization in Inter Process Communication</a:t>
            </a:r>
          </a:p>
          <a:p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1.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1337612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7296E-EF22-DEFD-ECA7-935A8645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These are variables that can be used to wait for a certain condition to be met. </a:t>
            </a:r>
          </a:p>
          <a:p>
            <a:r>
              <a:rPr lang="en-US" dirty="0">
                <a:latin typeface="Bahnschrift" panose="020B0502040204020203" pitchFamily="34" charset="0"/>
              </a:rPr>
              <a:t>For example, a process could wait for a shared resource to become available before using it.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4620728-CD64-FA30-CB55-17F09C21CD0E}"/>
              </a:ext>
            </a:extLst>
          </p:cNvPr>
          <p:cNvSpPr txBox="1">
            <a:spLocks/>
          </p:cNvSpPr>
          <p:nvPr/>
        </p:nvSpPr>
        <p:spPr>
          <a:xfrm>
            <a:off x="1517902" y="1583216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7. Synchronization in Inter Process Communication</a:t>
            </a:r>
          </a:p>
          <a:p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2.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3557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rrier Synchronization in Threads | by Jay Desai | Medium">
            <a:extLst>
              <a:ext uri="{FF2B5EF4-FFF2-40B4-BE49-F238E27FC236}">
                <a16:creationId xmlns:a16="http://schemas.microsoft.com/office/drawing/2014/main" xmlns="" id="{A60FBE48-2837-D7BE-6E36-06CB5D89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74" y="3320142"/>
            <a:ext cx="4826520" cy="291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7296E-EF22-DEFD-ECA7-935A8645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3998" cy="264522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These are synchronization points that all processes must reach before they can proceed.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4620728-CD64-FA30-CB55-17F09C21CD0E}"/>
              </a:ext>
            </a:extLst>
          </p:cNvPr>
          <p:cNvSpPr txBox="1">
            <a:spLocks/>
          </p:cNvSpPr>
          <p:nvPr/>
        </p:nvSpPr>
        <p:spPr>
          <a:xfrm>
            <a:off x="1517902" y="1583216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7. Synchronization in Inter Process Communication</a:t>
            </a:r>
          </a:p>
          <a:p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3. Barriers</a:t>
            </a:r>
          </a:p>
        </p:txBody>
      </p:sp>
    </p:spTree>
    <p:extLst>
      <p:ext uri="{BB962C8B-B14F-4D97-AF65-F5344CB8AC3E}">
        <p14:creationId xmlns:p14="http://schemas.microsoft.com/office/powerpoint/2010/main" val="384552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AF11F-38B4-6449-5EBC-EEEAA494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Process and Program Concept</a:t>
            </a:r>
            <a:endParaRPr lang="aa-ET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EF8177-5274-86B0-DD2B-9ED8674A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 process is a series of steps done to achieve a particular result or goal.</a:t>
            </a:r>
          </a:p>
          <a:p>
            <a:r>
              <a:rPr lang="en-IN" sz="2800" dirty="0">
                <a:latin typeface="Bahnschrift" panose="020B0502040204020203" pitchFamily="34" charset="0"/>
                <a:cs typeface="Times New Roman" pitchFamily="18" charset="0"/>
              </a:rPr>
              <a:t>Process refers to an entity that helps in representing the fundamental unit of work</a:t>
            </a:r>
            <a:r>
              <a:rPr lang="en-US" sz="2800" dirty="0">
                <a:latin typeface="Bahnschrift" panose="020B0502040204020203" pitchFamily="34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Bahnschrift" panose="020B0502040204020203" pitchFamily="34" charset="0"/>
                <a:cs typeface="Times New Roman" pitchFamily="18" charset="0"/>
              </a:rPr>
              <a:t>Process is an </a:t>
            </a:r>
            <a:r>
              <a:rPr lang="en-US" sz="2800" dirty="0">
                <a:solidFill>
                  <a:srgbClr val="0070C0"/>
                </a:solidFill>
                <a:latin typeface="Bahnschrift" panose="020B0502040204020203" pitchFamily="34" charset="0"/>
                <a:cs typeface="Times New Roman" pitchFamily="18" charset="0"/>
              </a:rPr>
              <a:t>active </a:t>
            </a:r>
            <a:r>
              <a:rPr lang="en-US" sz="2800" dirty="0">
                <a:latin typeface="Bahnschrift" panose="020B0502040204020203" pitchFamily="34" charset="0"/>
                <a:cs typeface="Times New Roman" pitchFamily="18" charset="0"/>
              </a:rPr>
              <a:t>entity.</a:t>
            </a:r>
          </a:p>
          <a:p>
            <a:r>
              <a:rPr lang="en-US" sz="2800" dirty="0">
                <a:latin typeface="Bahnschrift" panose="020B0502040204020203" pitchFamily="34" charset="0"/>
                <a:cs typeface="Times New Roman" pitchFamily="18" charset="0"/>
              </a:rPr>
              <a:t>Program is a </a:t>
            </a:r>
            <a:r>
              <a:rPr lang="en-US" sz="2800" dirty="0">
                <a:solidFill>
                  <a:srgbClr val="0070C0"/>
                </a:solidFill>
                <a:latin typeface="Bahnschrift" panose="020B0502040204020203" pitchFamily="34" charset="0"/>
                <a:cs typeface="Times New Roman" pitchFamily="18" charset="0"/>
              </a:rPr>
              <a:t>passive </a:t>
            </a:r>
            <a:r>
              <a:rPr lang="en-US" sz="2800" dirty="0">
                <a:latin typeface="Bahnschrift" panose="020B0502040204020203" pitchFamily="34" charset="0"/>
                <a:cs typeface="Times New Roman" pitchFamily="18" charset="0"/>
              </a:rPr>
              <a:t>entity. (seq of instructions)</a:t>
            </a:r>
          </a:p>
        </p:txBody>
      </p:sp>
    </p:spTree>
    <p:extLst>
      <p:ext uri="{BB962C8B-B14F-4D97-AF65-F5344CB8AC3E}">
        <p14:creationId xmlns:p14="http://schemas.microsoft.com/office/powerpoint/2010/main" val="519075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7296E-EF22-DEFD-ECA7-935A8645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These are variables that can be used to count the number of times a shared resource is being used. </a:t>
            </a:r>
          </a:p>
          <a:p>
            <a:r>
              <a:rPr lang="en-US" dirty="0">
                <a:latin typeface="Bahnschrift" panose="020B0502040204020203" pitchFamily="34" charset="0"/>
              </a:rPr>
              <a:t>This can be used to prevent a resource from being used more than a certain number of times at the same time.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4620728-CD64-FA30-CB55-17F09C21CD0E}"/>
              </a:ext>
            </a:extLst>
          </p:cNvPr>
          <p:cNvSpPr txBox="1">
            <a:spLocks/>
          </p:cNvSpPr>
          <p:nvPr/>
        </p:nvSpPr>
        <p:spPr>
          <a:xfrm>
            <a:off x="1517902" y="1583216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7. Synchronization in Inter-Process Communication</a:t>
            </a:r>
          </a:p>
          <a:p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4. Semaphores</a:t>
            </a:r>
          </a:p>
        </p:txBody>
      </p:sp>
    </p:spTree>
    <p:extLst>
      <p:ext uri="{BB962C8B-B14F-4D97-AF65-F5344CB8AC3E}">
        <p14:creationId xmlns:p14="http://schemas.microsoft.com/office/powerpoint/2010/main" val="361457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9A5B1-915F-C4FE-80E1-3A8F3722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Synchronization Example: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49E31-0941-2426-9EB7-50276B8B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In a database, multiple processes may need to access the same data. </a:t>
            </a:r>
          </a:p>
          <a:p>
            <a:r>
              <a:rPr lang="en-US" dirty="0">
                <a:latin typeface="Bahnschrift" panose="020B0502040204020203" pitchFamily="34" charset="0"/>
              </a:rPr>
              <a:t>Synchronization is used to ensure that </a:t>
            </a:r>
            <a:r>
              <a:rPr lang="en-US" dirty="0">
                <a:solidFill>
                  <a:srgbClr val="00B0F0"/>
                </a:solidFill>
                <a:latin typeface="Bahnschrift" panose="020B0502040204020203" pitchFamily="34" charset="0"/>
              </a:rPr>
              <a:t>only one process can write to the data at a time</a:t>
            </a:r>
            <a:r>
              <a:rPr lang="en-US" dirty="0">
                <a:latin typeface="Bahnschrift" panose="020B0502040204020203" pitchFamily="34" charset="0"/>
              </a:rPr>
              <a:t>, and that other processes do not read the data while it is being written.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8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641BBFF-79A0-6360-123D-AB577BDC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135" y="952283"/>
            <a:ext cx="4334256" cy="606026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Today’s Talk was: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4F69CD-712C-8F6A-9E5D-ABF8C369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1135" y="1719943"/>
            <a:ext cx="4501025" cy="43746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Process and Program Concept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Process States or Life-Cycle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Process Scheduling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(Dispatching/Scheduling)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---------------------------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IPC in Shared Memory Systems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IPC in Message Passing System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Examples of IPC Systems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Communication in Client-Server Systems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Interprocess Network Communication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aa-ET" sz="2000" dirty="0">
              <a:latin typeface="Bahnschrift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5DAEC0C-3F25-BB04-15AE-5ACC4AA9D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1" y="1719943"/>
            <a:ext cx="4766637" cy="437468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Operations on processes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Process Creation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Process Scheduling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Context Switching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Process Execution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Inter-Process Communication (IPC)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Process Termination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Process Synchronization</a:t>
            </a:r>
          </a:p>
          <a:p>
            <a:pPr lvl="1"/>
            <a:r>
              <a:rPr lang="fr-FR" sz="1400" dirty="0" err="1">
                <a:latin typeface="Bahnschrift" panose="020B0502040204020203" pitchFamily="34" charset="0"/>
              </a:rPr>
              <a:t>Mutual</a:t>
            </a:r>
            <a:r>
              <a:rPr lang="fr-FR" sz="1400" dirty="0">
                <a:latin typeface="Bahnschrift" panose="020B0502040204020203" pitchFamily="34" charset="0"/>
              </a:rPr>
              <a:t> Exclusion</a:t>
            </a:r>
          </a:p>
          <a:p>
            <a:pPr lvl="1"/>
            <a:r>
              <a:rPr lang="fr-FR" sz="1400" dirty="0">
                <a:latin typeface="Bahnschrift" panose="020B0502040204020203" pitchFamily="34" charset="0"/>
              </a:rPr>
              <a:t>Condition Variables</a:t>
            </a:r>
          </a:p>
          <a:p>
            <a:pPr lvl="1"/>
            <a:r>
              <a:rPr lang="fr-FR" sz="1400" dirty="0" err="1">
                <a:latin typeface="Bahnschrift" panose="020B0502040204020203" pitchFamily="34" charset="0"/>
              </a:rPr>
              <a:t>Barriers</a:t>
            </a:r>
            <a:endParaRPr lang="fr-FR" sz="1400" dirty="0">
              <a:latin typeface="Bahnschrift" panose="020B0502040204020203" pitchFamily="34" charset="0"/>
            </a:endParaRPr>
          </a:p>
          <a:p>
            <a:pPr lvl="1"/>
            <a:r>
              <a:rPr lang="fr-FR" sz="1400" dirty="0" err="1">
                <a:latin typeface="Bahnschrift" panose="020B0502040204020203" pitchFamily="34" charset="0"/>
              </a:rPr>
              <a:t>Semaphores</a:t>
            </a:r>
            <a:endParaRPr lang="fr-FR" sz="14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aa-ET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5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g4">
            <a:extLst>
              <a:ext uri="{FF2B5EF4-FFF2-40B4-BE49-F238E27FC236}">
                <a16:creationId xmlns:a16="http://schemas.microsoft.com/office/drawing/2014/main" xmlns="" id="{A811CD27-F494-DB20-5E0E-4A62987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232" y="20355"/>
            <a:ext cx="8822768" cy="683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071DCC-2DB5-E93F-45DE-C55D1D68630E}"/>
              </a:ext>
            </a:extLst>
          </p:cNvPr>
          <p:cNvSpPr txBox="1"/>
          <p:nvPr/>
        </p:nvSpPr>
        <p:spPr>
          <a:xfrm>
            <a:off x="816428" y="796018"/>
            <a:ext cx="4430486" cy="187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Program  -Instructions for computer Process   -Running program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Thread     -Part of a process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Task         -Job to be done</a:t>
            </a:r>
            <a:endParaRPr lang="aa-ET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9306479-8C4D-4E4A-A330-DFC80A8A01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B45BA4C-9B54-4496-821F-9E0985CA9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5E1BB9D-FAFF-4C3E-9E44-13F8FBABC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7C897C6-901F-410E-B2AC-162ED94B01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896DB-2F29-C140-312C-A290A47D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461686"/>
            <a:ext cx="4680595" cy="285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xmlns="" id="{63A1A91F-9B00-7231-3B9B-8A6AEE1D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42761" y="1514857"/>
            <a:ext cx="3828287" cy="3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1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2CC49-CF15-DA78-BBB7-95E87E42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Process States or Life-Cycle</a:t>
            </a:r>
            <a:endParaRPr lang="aa-ET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26780D-CEA7-B964-4B6D-5B7CAE97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2" y="2405742"/>
            <a:ext cx="9550875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30748-0F0B-1EEF-F344-C4C125AD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Process Scheduling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DD915F-2700-F9AD-A50E-78681A08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Process Scheduling is the process of the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process manager handling</a:t>
            </a:r>
            <a:r>
              <a:rPr lang="en-US" b="0" i="0" dirty="0"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 the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removal of an active process </a:t>
            </a:r>
            <a:r>
              <a:rPr lang="en-US" b="0" i="0" dirty="0"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from the CPU and selecting another process based on a specific strategy.</a:t>
            </a:r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50568-BCE1-67F9-C2C1-4FF2BF2D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105104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Process Scheduling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(Dispatching/Scheduling)</a:t>
            </a:r>
            <a:endParaRPr lang="aa-ET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0E780-C972-F4AE-C12E-1F760C80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3778570"/>
            <a:ext cx="10668001" cy="2701931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dirty="0">
                <a:latin typeface="Bahnschrift" panose="020B0502040204020203" pitchFamily="34" charset="0"/>
              </a:rPr>
              <a:t>Method by which OS decides which program gets to use the CPU next.</a:t>
            </a:r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sz="2200" dirty="0">
                <a:latin typeface="Bahnschrift" panose="020B0502040204020203" pitchFamily="34" charset="0"/>
              </a:rPr>
              <a:t>Long Term: Job Scheduler 	(Secondary Storage Layer, program)</a:t>
            </a:r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sz="2200" dirty="0">
                <a:latin typeface="Bahnschrift" panose="020B0502040204020203" pitchFamily="34" charset="0"/>
              </a:rPr>
              <a:t>Short Term: CPU Scheduler 	(Registers Layer, process)</a:t>
            </a:r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sz="2200" dirty="0">
                <a:latin typeface="Bahnschrift" panose="020B0502040204020203" pitchFamily="34" charset="0"/>
              </a:rPr>
              <a:t>Medium Term: Memory Swapper	(Main Memory Layer, program + process)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Bahnschrift" panose="020B0502040204020203" pitchFamily="34" charset="0"/>
              </a:rPr>
              <a:t>	Moving processes from main memory to disk and disk to main memory.</a:t>
            </a:r>
          </a:p>
        </p:txBody>
      </p:sp>
      <p:pic>
        <p:nvPicPr>
          <p:cNvPr id="5" name="Picture 2" descr="Process Schedulers and Process Queue in OS - TAE">
            <a:extLst>
              <a:ext uri="{FF2B5EF4-FFF2-40B4-BE49-F238E27FC236}">
                <a16:creationId xmlns:a16="http://schemas.microsoft.com/office/drawing/2014/main" xmlns="" id="{CEC7E438-5D41-4FBA-2B4C-26377A9F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813978"/>
            <a:ext cx="5246914" cy="3015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43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AABED-E6CB-A7F4-BFE9-488FCE45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CPU Scheduling</a:t>
            </a:r>
            <a:endParaRPr lang="aa-ET" dirty="0">
              <a:latin typeface="Bahnschrift" panose="020B0502040204020203" pitchFamily="34" charset="0"/>
            </a:endParaRPr>
          </a:p>
        </p:txBody>
      </p:sp>
      <p:pic>
        <p:nvPicPr>
          <p:cNvPr id="2051" name="Picture 3" descr="CPU Scheduling Algorithms in Operating Systems">
            <a:extLst>
              <a:ext uri="{FF2B5EF4-FFF2-40B4-BE49-F238E27FC236}">
                <a16:creationId xmlns:a16="http://schemas.microsoft.com/office/drawing/2014/main" xmlns="" id="{4082D46D-EDF3-2C59-BFD2-499C99D22B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920" y="2189988"/>
            <a:ext cx="8028700" cy="284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4C5C9A-791E-3B1D-358E-11E5E44CFF38}"/>
              </a:ext>
            </a:extLst>
          </p:cNvPr>
          <p:cNvSpPr txBox="1"/>
          <p:nvPr/>
        </p:nvSpPr>
        <p:spPr>
          <a:xfrm>
            <a:off x="1066801" y="5339163"/>
            <a:ext cx="9714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a-ET" dirty="0">
                <a:latin typeface="Bahnschrift" panose="020B0502040204020203" pitchFamily="34" charset="0"/>
              </a:rPr>
              <a:t>The purpose of CPU Scheduling is to make the system more efficient, faster, and fairer.</a:t>
            </a:r>
          </a:p>
        </p:txBody>
      </p:sp>
    </p:spTree>
    <p:extLst>
      <p:ext uri="{BB962C8B-B14F-4D97-AF65-F5344CB8AC3E}">
        <p14:creationId xmlns:p14="http://schemas.microsoft.com/office/powerpoint/2010/main" val="51410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1DD2D-FAAF-F70F-017D-B3E3002C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Bahnschrift" panose="020B0502040204020203" pitchFamily="34" charset="0"/>
              </a:rPr>
              <a:t>Preemptive &amp; Non-preemptive Scheduling.</a:t>
            </a:r>
            <a:endParaRPr lang="aa-ET" sz="3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83107E-2930-A348-3BB5-16316F47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Preemptive Scheduling – processes using the CPU can be removed by the system.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Non-preemptive scheduling – processes using the CPU cannot be removed by the CPU.</a:t>
            </a:r>
          </a:p>
          <a:p>
            <a:pPr algn="just"/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5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ogram for FCFS CPU Scheduling | Set 1 - GeeksforGeeks">
            <a:extLst>
              <a:ext uri="{FF2B5EF4-FFF2-40B4-BE49-F238E27FC236}">
                <a16:creationId xmlns:a16="http://schemas.microsoft.com/office/drawing/2014/main" xmlns="" id="{93B2472C-9429-DDF5-5EE7-0F4E57EDF6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287" y="1401556"/>
            <a:ext cx="7118720" cy="46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1360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964</Words>
  <Application>Microsoft Office PowerPoint</Application>
  <PresentationFormat>Widescreen</PresentationFormat>
  <Paragraphs>133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Aharoni</vt:lpstr>
      <vt:lpstr>Aptos</vt:lpstr>
      <vt:lpstr>Arial</vt:lpstr>
      <vt:lpstr>Avenir Next LT Pro</vt:lpstr>
      <vt:lpstr>Bahnschrift</vt:lpstr>
      <vt:lpstr>Times New Roman</vt:lpstr>
      <vt:lpstr>PrismaticVTI</vt:lpstr>
      <vt:lpstr>Processes and Process Management</vt:lpstr>
      <vt:lpstr>Agenda</vt:lpstr>
      <vt:lpstr>Process and Program Concept</vt:lpstr>
      <vt:lpstr>Process States or Life-Cycle</vt:lpstr>
      <vt:lpstr>Process Scheduling</vt:lpstr>
      <vt:lpstr>Process Scheduling (Dispatching/Scheduling)</vt:lpstr>
      <vt:lpstr>CPU Scheduling</vt:lpstr>
      <vt:lpstr>Preemptive &amp; Non-preemptive Scheduling.</vt:lpstr>
      <vt:lpstr>PowerPoint Presentation</vt:lpstr>
      <vt:lpstr>PowerPoint Presentation</vt:lpstr>
      <vt:lpstr>LJF (Longest Job First)</vt:lpstr>
      <vt:lpstr>Operations on processes</vt:lpstr>
      <vt:lpstr>Process Operations</vt:lpstr>
      <vt:lpstr>1. Process Creation | 2. Process Scheduling</vt:lpstr>
      <vt:lpstr>3. Context Switching</vt:lpstr>
      <vt:lpstr>4. Process Execution</vt:lpstr>
      <vt:lpstr>5. Interprocess Communication (IPC)</vt:lpstr>
      <vt:lpstr>IPC in Shared Memory Systems</vt:lpstr>
      <vt:lpstr>IPC in Message Passing System</vt:lpstr>
      <vt:lpstr>Examples of IPC Systems</vt:lpstr>
      <vt:lpstr>Communication in Client-Server Systems </vt:lpstr>
      <vt:lpstr>Interprocess Network Communication</vt:lpstr>
      <vt:lpstr>PowerPoint Presentation</vt:lpstr>
      <vt:lpstr>6. Process Termination</vt:lpstr>
      <vt:lpstr>7. Synchronization in Inter-Process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Synchronization Example: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Sagar Chhabriya</dc:creator>
  <cp:lastModifiedBy>Microsoft account</cp:lastModifiedBy>
  <cp:revision>49</cp:revision>
  <dcterms:created xsi:type="dcterms:W3CDTF">2024-04-25T18:52:49Z</dcterms:created>
  <dcterms:modified xsi:type="dcterms:W3CDTF">2024-05-02T17:40:02Z</dcterms:modified>
</cp:coreProperties>
</file>