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70" r:id="rId22"/>
    <p:sldId id="286" r:id="rId23"/>
    <p:sldId id="287" r:id="rId24"/>
    <p:sldId id="267" r:id="rId25"/>
    <p:sldId id="272" r:id="rId26"/>
    <p:sldId id="268" r:id="rId27"/>
    <p:sldId id="269" r:id="rId28"/>
    <p:sldId id="273" r:id="rId29"/>
    <p:sldId id="289" r:id="rId30"/>
    <p:sldId id="275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C4FC62-0773-472A-8E84-A58F8DACCA68}" v="2" dt="2023-11-06T15:33:11.868"/>
    <p1510:client id="{68075A10-D723-45E6-B41D-D25DB5511EE2}" v="272" dt="2023-11-10T11:48:49.314"/>
    <p1510:client id="{A0A1C340-377C-40EF-85DB-25F2B4E641B5}" v="69" dt="2023-11-09T16:26:44.199"/>
    <p1510:client id="{C4AED6A5-8DCA-4E36-85D5-9174CE9A706C}" v="3" dt="2023-11-20T21:17:01.204"/>
    <p1510:client id="{EF9FDC39-1635-1C9A-C543-321EDFE1023F}" v="183" dt="2023-11-20T21:34:15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7E713-0DBD-4A9B-AB8D-D2BF78BEF6E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E4C084-7E3F-4208-B13B-F0130F711B81}">
      <dgm:prSet/>
      <dgm:spPr/>
      <dgm:t>
        <a:bodyPr/>
        <a:lstStyle/>
        <a:p>
          <a:r>
            <a:rPr lang="en-US"/>
            <a:t>Building a Huffman Tree from the input characters.</a:t>
          </a:r>
        </a:p>
      </dgm:t>
    </dgm:pt>
    <dgm:pt modelId="{2E35DF23-A210-4CDF-AB9B-FB38841C5685}" type="parTrans" cxnId="{9CAE5FA7-402C-4D0B-A5D0-A3CF223DD170}">
      <dgm:prSet/>
      <dgm:spPr/>
      <dgm:t>
        <a:bodyPr/>
        <a:lstStyle/>
        <a:p>
          <a:endParaRPr lang="en-US"/>
        </a:p>
      </dgm:t>
    </dgm:pt>
    <dgm:pt modelId="{43AC5BE8-5FE2-45DB-B719-E529E8A1D802}" type="sibTrans" cxnId="{9CAE5FA7-402C-4D0B-A5D0-A3CF223DD17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1DE79E2-1D53-44F5-AC1E-ED73EDAE29D8}">
      <dgm:prSet/>
      <dgm:spPr/>
      <dgm:t>
        <a:bodyPr/>
        <a:lstStyle/>
        <a:p>
          <a:r>
            <a:rPr lang="en-US"/>
            <a:t>Assigning code to the characters by traversing the Huffman Tree.</a:t>
          </a:r>
        </a:p>
      </dgm:t>
    </dgm:pt>
    <dgm:pt modelId="{EDC42CD8-14C5-485A-BAA0-C926A2D942C4}" type="parTrans" cxnId="{737525F1-0721-483C-B3CF-E113EEBC0E15}">
      <dgm:prSet/>
      <dgm:spPr/>
      <dgm:t>
        <a:bodyPr/>
        <a:lstStyle/>
        <a:p>
          <a:endParaRPr lang="en-US"/>
        </a:p>
      </dgm:t>
    </dgm:pt>
    <dgm:pt modelId="{27725DD6-9BC0-4DB2-927E-B866FAFF7933}" type="sibTrans" cxnId="{737525F1-0721-483C-B3CF-E113EEBC0E1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CEE22F4-D0E3-44E9-9A7D-16CEA1726B1B}" type="pres">
      <dgm:prSet presAssocID="{AD57E713-0DBD-4A9B-AB8D-D2BF78BEF6E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20DF03E-AEAE-4225-ADE6-EC30D844B2F2}" type="pres">
      <dgm:prSet presAssocID="{71E4C084-7E3F-4208-B13B-F0130F711B81}" presName="compositeNode" presStyleCnt="0"/>
      <dgm:spPr/>
    </dgm:pt>
    <dgm:pt modelId="{DBAC10E8-8C82-4EFB-9F32-141DA52EBF3A}" type="pres">
      <dgm:prSet presAssocID="{71E4C084-7E3F-4208-B13B-F0130F711B8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3FFE15D-7D2C-4E04-B307-65583123A904}" type="pres">
      <dgm:prSet presAssocID="{71E4C084-7E3F-4208-B13B-F0130F711B81}" presName="parSh" presStyleCnt="0"/>
      <dgm:spPr/>
    </dgm:pt>
    <dgm:pt modelId="{74EA90BB-B9DF-47EB-A0B0-A26F263AA4D8}" type="pres">
      <dgm:prSet presAssocID="{71E4C084-7E3F-4208-B13B-F0130F711B81}" presName="lineNode" presStyleLbl="alignAccFollowNode1" presStyleIdx="0" presStyleCnt="6"/>
      <dgm:spPr/>
    </dgm:pt>
    <dgm:pt modelId="{2DEC99DF-E661-4173-A6DC-E8D588041403}" type="pres">
      <dgm:prSet presAssocID="{71E4C084-7E3F-4208-B13B-F0130F711B81}" presName="lineArrowNode" presStyleLbl="alignAccFollowNode1" presStyleIdx="1" presStyleCnt="6"/>
      <dgm:spPr/>
    </dgm:pt>
    <dgm:pt modelId="{4566C9A8-82CD-4CC7-9C99-072F7B153810}" type="pres">
      <dgm:prSet presAssocID="{43AC5BE8-5FE2-45DB-B719-E529E8A1D802}" presName="sibTransNodeCircle" presStyleLbl="alignNode1" presStyleIdx="0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CA"/>
        </a:p>
      </dgm:t>
    </dgm:pt>
    <dgm:pt modelId="{FD9127BA-B114-4CC3-B6DA-A929FA1F1EB2}" type="pres">
      <dgm:prSet presAssocID="{43AC5BE8-5FE2-45DB-B719-E529E8A1D802}" presName="spacerBetweenCircleAndCallout" presStyleCnt="0">
        <dgm:presLayoutVars/>
      </dgm:prSet>
      <dgm:spPr/>
    </dgm:pt>
    <dgm:pt modelId="{EE1B88A8-B8F1-48C6-9B50-982C399957D9}" type="pres">
      <dgm:prSet presAssocID="{71E4C084-7E3F-4208-B13B-F0130F711B81}" presName="node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61B154B-95B3-4336-93BF-EFD90D9C7BBE}" type="pres">
      <dgm:prSet presAssocID="{43AC5BE8-5FE2-45DB-B719-E529E8A1D802}" presName="sibTransComposite" presStyleCnt="0"/>
      <dgm:spPr/>
    </dgm:pt>
    <dgm:pt modelId="{E5DA835F-BAEC-4859-9E1D-0727116F973F}" type="pres">
      <dgm:prSet presAssocID="{D1DE79E2-1D53-44F5-AC1E-ED73EDAE29D8}" presName="compositeNode" presStyleCnt="0"/>
      <dgm:spPr/>
    </dgm:pt>
    <dgm:pt modelId="{E724C8E8-18B5-4B75-A81F-8D6F1D545EEE}" type="pres">
      <dgm:prSet presAssocID="{D1DE79E2-1D53-44F5-AC1E-ED73EDAE29D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DB9CB96-68E6-4E00-98F8-1897EFBE308A}" type="pres">
      <dgm:prSet presAssocID="{D1DE79E2-1D53-44F5-AC1E-ED73EDAE29D8}" presName="parSh" presStyleCnt="0"/>
      <dgm:spPr/>
    </dgm:pt>
    <dgm:pt modelId="{075D1736-7695-48F7-A114-DE74F901A8C7}" type="pres">
      <dgm:prSet presAssocID="{D1DE79E2-1D53-44F5-AC1E-ED73EDAE29D8}" presName="lineNode" presStyleLbl="alignAccFollowNode1" presStyleIdx="3" presStyleCnt="6"/>
      <dgm:spPr/>
    </dgm:pt>
    <dgm:pt modelId="{057C720D-FF0B-4A0A-9B73-40E299FF2232}" type="pres">
      <dgm:prSet presAssocID="{D1DE79E2-1D53-44F5-AC1E-ED73EDAE29D8}" presName="lineArrowNode" presStyleLbl="alignAccFollowNode1" presStyleIdx="4" presStyleCnt="6"/>
      <dgm:spPr/>
    </dgm:pt>
    <dgm:pt modelId="{A2CDB49D-FC85-4BC8-961C-B1A92AF12E36}" type="pres">
      <dgm:prSet presAssocID="{27725DD6-9BC0-4DB2-927E-B866FAFF7933}" presName="sibTransNodeCircle" presStyleLbl="alignNode1" presStyleIdx="1" presStyleCnt="2">
        <dgm:presLayoutVars>
          <dgm:chMax val="0"/>
          <dgm:bulletEnabled/>
        </dgm:presLayoutVars>
      </dgm:prSet>
      <dgm:spPr/>
      <dgm:t>
        <a:bodyPr/>
        <a:lstStyle/>
        <a:p>
          <a:endParaRPr lang="en-CA"/>
        </a:p>
      </dgm:t>
    </dgm:pt>
    <dgm:pt modelId="{5CF44B76-A7D8-4C1A-8F49-E282BB52BE00}" type="pres">
      <dgm:prSet presAssocID="{27725DD6-9BC0-4DB2-927E-B866FAFF7933}" presName="spacerBetweenCircleAndCallout" presStyleCnt="0">
        <dgm:presLayoutVars/>
      </dgm:prSet>
      <dgm:spPr/>
    </dgm:pt>
    <dgm:pt modelId="{2D51C9B5-A737-48B9-8875-B62C6E7CF8C7}" type="pres">
      <dgm:prSet presAssocID="{D1DE79E2-1D53-44F5-AC1E-ED73EDAE29D8}" presName="node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98311BAC-6FC2-404D-B259-F3B3548DA900}" type="presOf" srcId="{D1DE79E2-1D53-44F5-AC1E-ED73EDAE29D8}" destId="{2D51C9B5-A737-48B9-8875-B62C6E7CF8C7}" srcOrd="0" destOrd="0" presId="urn:microsoft.com/office/officeart/2016/7/layout/LinearArrowProcessNumbered"/>
    <dgm:cxn modelId="{B3FA400E-ABC6-4542-9010-1DE89CD76BBA}" type="presOf" srcId="{43AC5BE8-5FE2-45DB-B719-E529E8A1D802}" destId="{4566C9A8-82CD-4CC7-9C99-072F7B153810}" srcOrd="0" destOrd="0" presId="urn:microsoft.com/office/officeart/2016/7/layout/LinearArrowProcessNumbered"/>
    <dgm:cxn modelId="{737525F1-0721-483C-B3CF-E113EEBC0E15}" srcId="{AD57E713-0DBD-4A9B-AB8D-D2BF78BEF6E0}" destId="{D1DE79E2-1D53-44F5-AC1E-ED73EDAE29D8}" srcOrd="1" destOrd="0" parTransId="{EDC42CD8-14C5-485A-BAA0-C926A2D942C4}" sibTransId="{27725DD6-9BC0-4DB2-927E-B866FAFF7933}"/>
    <dgm:cxn modelId="{36E4C2B6-23D7-4933-810F-3F932E38E948}" type="presOf" srcId="{71E4C084-7E3F-4208-B13B-F0130F711B81}" destId="{EE1B88A8-B8F1-48C6-9B50-982C399957D9}" srcOrd="0" destOrd="0" presId="urn:microsoft.com/office/officeart/2016/7/layout/LinearArrowProcessNumbered"/>
    <dgm:cxn modelId="{9CAE5FA7-402C-4D0B-A5D0-A3CF223DD170}" srcId="{AD57E713-0DBD-4A9B-AB8D-D2BF78BEF6E0}" destId="{71E4C084-7E3F-4208-B13B-F0130F711B81}" srcOrd="0" destOrd="0" parTransId="{2E35DF23-A210-4CDF-AB9B-FB38841C5685}" sibTransId="{43AC5BE8-5FE2-45DB-B719-E529E8A1D802}"/>
    <dgm:cxn modelId="{17423A48-F7FF-408E-B353-E61C1B83379E}" type="presOf" srcId="{AD57E713-0DBD-4A9B-AB8D-D2BF78BEF6E0}" destId="{0CEE22F4-D0E3-44E9-9A7D-16CEA1726B1B}" srcOrd="0" destOrd="0" presId="urn:microsoft.com/office/officeart/2016/7/layout/LinearArrowProcessNumbered"/>
    <dgm:cxn modelId="{CD7ECCA3-01CE-49FE-BFD5-B1336D8BB5C7}" type="presOf" srcId="{27725DD6-9BC0-4DB2-927E-B866FAFF7933}" destId="{A2CDB49D-FC85-4BC8-961C-B1A92AF12E36}" srcOrd="0" destOrd="0" presId="urn:microsoft.com/office/officeart/2016/7/layout/LinearArrowProcessNumbered"/>
    <dgm:cxn modelId="{7FC6DA5C-2164-469C-A1F6-B2806D59F702}" type="presParOf" srcId="{0CEE22F4-D0E3-44E9-9A7D-16CEA1726B1B}" destId="{C20DF03E-AEAE-4225-ADE6-EC30D844B2F2}" srcOrd="0" destOrd="0" presId="urn:microsoft.com/office/officeart/2016/7/layout/LinearArrowProcessNumbered"/>
    <dgm:cxn modelId="{2D9E1F2B-819E-4EB8-A1EA-3DE80AF74FA1}" type="presParOf" srcId="{C20DF03E-AEAE-4225-ADE6-EC30D844B2F2}" destId="{DBAC10E8-8C82-4EFB-9F32-141DA52EBF3A}" srcOrd="0" destOrd="0" presId="urn:microsoft.com/office/officeart/2016/7/layout/LinearArrowProcessNumbered"/>
    <dgm:cxn modelId="{40CC985C-6891-41DA-9682-4C4A369378D8}" type="presParOf" srcId="{C20DF03E-AEAE-4225-ADE6-EC30D844B2F2}" destId="{53FFE15D-7D2C-4E04-B307-65583123A904}" srcOrd="1" destOrd="0" presId="urn:microsoft.com/office/officeart/2016/7/layout/LinearArrowProcessNumbered"/>
    <dgm:cxn modelId="{B49A7381-FFCE-4E02-92E0-1EBB75E849B6}" type="presParOf" srcId="{53FFE15D-7D2C-4E04-B307-65583123A904}" destId="{74EA90BB-B9DF-47EB-A0B0-A26F263AA4D8}" srcOrd="0" destOrd="0" presId="urn:microsoft.com/office/officeart/2016/7/layout/LinearArrowProcessNumbered"/>
    <dgm:cxn modelId="{AD272561-3463-497F-BC15-C3D4B14C92D0}" type="presParOf" srcId="{53FFE15D-7D2C-4E04-B307-65583123A904}" destId="{2DEC99DF-E661-4173-A6DC-E8D588041403}" srcOrd="1" destOrd="0" presId="urn:microsoft.com/office/officeart/2016/7/layout/LinearArrowProcessNumbered"/>
    <dgm:cxn modelId="{1401FA41-11FA-404F-86EA-2B433572C310}" type="presParOf" srcId="{53FFE15D-7D2C-4E04-B307-65583123A904}" destId="{4566C9A8-82CD-4CC7-9C99-072F7B153810}" srcOrd="2" destOrd="0" presId="urn:microsoft.com/office/officeart/2016/7/layout/LinearArrowProcessNumbered"/>
    <dgm:cxn modelId="{6D9BC9A2-3267-4E9F-9653-645266EF06E3}" type="presParOf" srcId="{53FFE15D-7D2C-4E04-B307-65583123A904}" destId="{FD9127BA-B114-4CC3-B6DA-A929FA1F1EB2}" srcOrd="3" destOrd="0" presId="urn:microsoft.com/office/officeart/2016/7/layout/LinearArrowProcessNumbered"/>
    <dgm:cxn modelId="{37619FCB-713F-47EB-BE60-4DFB51ADDC6E}" type="presParOf" srcId="{C20DF03E-AEAE-4225-ADE6-EC30D844B2F2}" destId="{EE1B88A8-B8F1-48C6-9B50-982C399957D9}" srcOrd="2" destOrd="0" presId="urn:microsoft.com/office/officeart/2016/7/layout/LinearArrowProcessNumbered"/>
    <dgm:cxn modelId="{D1DD5945-05F5-40A4-9F9F-02CF70FA43D9}" type="presParOf" srcId="{0CEE22F4-D0E3-44E9-9A7D-16CEA1726B1B}" destId="{461B154B-95B3-4336-93BF-EFD90D9C7BBE}" srcOrd="1" destOrd="0" presId="urn:microsoft.com/office/officeart/2016/7/layout/LinearArrowProcessNumbered"/>
    <dgm:cxn modelId="{42D5FDBB-13E0-4391-B904-B18A3184C73A}" type="presParOf" srcId="{0CEE22F4-D0E3-44E9-9A7D-16CEA1726B1B}" destId="{E5DA835F-BAEC-4859-9E1D-0727116F973F}" srcOrd="2" destOrd="0" presId="urn:microsoft.com/office/officeart/2016/7/layout/LinearArrowProcessNumbered"/>
    <dgm:cxn modelId="{1DD15EE6-B514-4EDF-861E-39DA995301E4}" type="presParOf" srcId="{E5DA835F-BAEC-4859-9E1D-0727116F973F}" destId="{E724C8E8-18B5-4B75-A81F-8D6F1D545EEE}" srcOrd="0" destOrd="0" presId="urn:microsoft.com/office/officeart/2016/7/layout/LinearArrowProcessNumbered"/>
    <dgm:cxn modelId="{6AF87373-835A-43C2-B023-4C93F768FD77}" type="presParOf" srcId="{E5DA835F-BAEC-4859-9E1D-0727116F973F}" destId="{ADB9CB96-68E6-4E00-98F8-1897EFBE308A}" srcOrd="1" destOrd="0" presId="urn:microsoft.com/office/officeart/2016/7/layout/LinearArrowProcessNumbered"/>
    <dgm:cxn modelId="{F8D38169-2DB5-47B4-8B25-D4FA58F0F52F}" type="presParOf" srcId="{ADB9CB96-68E6-4E00-98F8-1897EFBE308A}" destId="{075D1736-7695-48F7-A114-DE74F901A8C7}" srcOrd="0" destOrd="0" presId="urn:microsoft.com/office/officeart/2016/7/layout/LinearArrowProcessNumbered"/>
    <dgm:cxn modelId="{A7CDECCF-63CD-4CC6-B1F8-649C7549F474}" type="presParOf" srcId="{ADB9CB96-68E6-4E00-98F8-1897EFBE308A}" destId="{057C720D-FF0B-4A0A-9B73-40E299FF2232}" srcOrd="1" destOrd="0" presId="urn:microsoft.com/office/officeart/2016/7/layout/LinearArrowProcessNumbered"/>
    <dgm:cxn modelId="{ACA38FB8-ADC9-4A7C-B879-292688FB228A}" type="presParOf" srcId="{ADB9CB96-68E6-4E00-98F8-1897EFBE308A}" destId="{A2CDB49D-FC85-4BC8-961C-B1A92AF12E36}" srcOrd="2" destOrd="0" presId="urn:microsoft.com/office/officeart/2016/7/layout/LinearArrowProcessNumbered"/>
    <dgm:cxn modelId="{F7CAFC93-A0B1-42E0-9350-141491CA9E0A}" type="presParOf" srcId="{ADB9CB96-68E6-4E00-98F8-1897EFBE308A}" destId="{5CF44B76-A7D8-4C1A-8F49-E282BB52BE00}" srcOrd="3" destOrd="0" presId="urn:microsoft.com/office/officeart/2016/7/layout/LinearArrowProcessNumbered"/>
    <dgm:cxn modelId="{72F3AC29-A505-4769-9844-6AABD23D9207}" type="presParOf" srcId="{E5DA835F-BAEC-4859-9E1D-0727116F973F}" destId="{2D51C9B5-A737-48B9-8875-B62C6E7CF8C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502EB-1EC8-4ABC-88B7-E4334358FF6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85E50-E6B6-4033-95EA-931CA74961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leaf node for each character of the text.</a:t>
          </a:r>
        </a:p>
      </dgm:t>
    </dgm:pt>
    <dgm:pt modelId="{9F9DFCE5-68F9-4F2C-A67D-2F5AFE6F793A}" type="parTrans" cxnId="{5D7EFF3D-739C-4BEB-A449-51D98FA9F955}">
      <dgm:prSet/>
      <dgm:spPr/>
      <dgm:t>
        <a:bodyPr/>
        <a:lstStyle/>
        <a:p>
          <a:endParaRPr lang="en-US"/>
        </a:p>
      </dgm:t>
    </dgm:pt>
    <dgm:pt modelId="{8C752D2F-B59A-47F5-A5A1-FCD18BD8E4F6}" type="sibTrans" cxnId="{5D7EFF3D-739C-4BEB-A449-51D98FA9F955}">
      <dgm:prSet/>
      <dgm:spPr/>
      <dgm:t>
        <a:bodyPr/>
        <a:lstStyle/>
        <a:p>
          <a:endParaRPr lang="en-US"/>
        </a:p>
      </dgm:t>
    </dgm:pt>
    <dgm:pt modelId="{2B62786F-E76B-4A22-87E6-0C412D0CE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Leaf node of a character contains the occurring frequency of that character.</a:t>
          </a:r>
        </a:p>
      </dgm:t>
    </dgm:pt>
    <dgm:pt modelId="{8F278FA1-9428-472E-A1A0-67ADC50F9505}" type="parTrans" cxnId="{303EA1F9-FA68-471A-825E-39001226EF24}">
      <dgm:prSet/>
      <dgm:spPr/>
      <dgm:t>
        <a:bodyPr/>
        <a:lstStyle/>
        <a:p>
          <a:endParaRPr lang="en-US"/>
        </a:p>
      </dgm:t>
    </dgm:pt>
    <dgm:pt modelId="{5B1C0F8C-537F-4B13-ADB4-5CFC10E570B0}" type="sibTrans" cxnId="{303EA1F9-FA68-471A-825E-39001226EF24}">
      <dgm:prSet/>
      <dgm:spPr/>
      <dgm:t>
        <a:bodyPr/>
        <a:lstStyle/>
        <a:p>
          <a:endParaRPr lang="en-US"/>
        </a:p>
      </dgm:t>
    </dgm:pt>
    <dgm:pt modelId="{E261C2C7-0FC8-498A-BB0E-F2AD013DA0EC}" type="pres">
      <dgm:prSet presAssocID="{0E4502EB-1EC8-4ABC-88B7-E4334358FF61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AD5AE5BD-336D-40BF-8E1D-36D6A9F0338A}" type="pres">
      <dgm:prSet presAssocID="{75885E50-E6B6-4033-95EA-931CA7496170}" presName="compNode" presStyleCnt="0"/>
      <dgm:spPr/>
    </dgm:pt>
    <dgm:pt modelId="{1717B30E-64C5-4195-8545-9D3E7670EFD0}" type="pres">
      <dgm:prSet presAssocID="{75885E50-E6B6-4033-95EA-931CA7496170}" presName="bgRect" presStyleLbl="bgShp" presStyleIdx="0" presStyleCnt="2"/>
      <dgm:spPr/>
    </dgm:pt>
    <dgm:pt modelId="{B303F234-1B01-4E35-9794-4583514C9F14}" type="pres">
      <dgm:prSet presAssocID="{75885E50-E6B6-4033-95EA-931CA74961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Leaf"/>
        </a:ext>
      </dgm:extLst>
    </dgm:pt>
    <dgm:pt modelId="{D5D43C74-8FE5-4E84-A59F-8F6D495FFA2C}" type="pres">
      <dgm:prSet presAssocID="{75885E50-E6B6-4033-95EA-931CA7496170}" presName="spaceRect" presStyleCnt="0"/>
      <dgm:spPr/>
    </dgm:pt>
    <dgm:pt modelId="{2CD087BE-9B8D-4E9D-B924-D738A95BBE9A}" type="pres">
      <dgm:prSet presAssocID="{75885E50-E6B6-4033-95EA-931CA7496170}" presName="parTx" presStyleLbl="revTx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  <dgm:pt modelId="{F9C6E266-38D5-4DB2-A2F6-66CBAAD3FCB2}" type="pres">
      <dgm:prSet presAssocID="{8C752D2F-B59A-47F5-A5A1-FCD18BD8E4F6}" presName="sibTrans" presStyleCnt="0"/>
      <dgm:spPr/>
    </dgm:pt>
    <dgm:pt modelId="{99B2196B-17CE-460C-87D0-CBCFEEE0C77D}" type="pres">
      <dgm:prSet presAssocID="{2B62786F-E76B-4A22-87E6-0C412D0CE1AE}" presName="compNode" presStyleCnt="0"/>
      <dgm:spPr/>
    </dgm:pt>
    <dgm:pt modelId="{13C51C19-C941-4AF1-8A43-3FB24E1286EC}" type="pres">
      <dgm:prSet presAssocID="{2B62786F-E76B-4A22-87E6-0C412D0CE1AE}" presName="bgRect" presStyleLbl="bgShp" presStyleIdx="1" presStyleCnt="2"/>
      <dgm:spPr/>
    </dgm:pt>
    <dgm:pt modelId="{ACB7A5E3-B079-482F-B7EF-F7343D7ABD14}" type="pres">
      <dgm:prSet presAssocID="{2B62786F-E76B-4A22-87E6-0C412D0CE1A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CA"/>
        </a:p>
      </dgm:t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06A8C62F-F5CB-4B61-8193-C3BBC70929D0}" type="pres">
      <dgm:prSet presAssocID="{2B62786F-E76B-4A22-87E6-0C412D0CE1AE}" presName="spaceRect" presStyleCnt="0"/>
      <dgm:spPr/>
    </dgm:pt>
    <dgm:pt modelId="{A76B956B-25CF-4162-B383-7FFA8810A6A0}" type="pres">
      <dgm:prSet presAssocID="{2B62786F-E76B-4A22-87E6-0C412D0CE1AE}" presName="parTx" presStyleLbl="revTx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CA"/>
        </a:p>
      </dgm:t>
    </dgm:pt>
  </dgm:ptLst>
  <dgm:cxnLst>
    <dgm:cxn modelId="{A4A60260-B8F4-4D48-A32B-C11B016A4098}" type="presOf" srcId="{2B62786F-E76B-4A22-87E6-0C412D0CE1AE}" destId="{A76B956B-25CF-4162-B383-7FFA8810A6A0}" srcOrd="0" destOrd="0" presId="urn:microsoft.com/office/officeart/2018/2/layout/IconVerticalSolidList"/>
    <dgm:cxn modelId="{303EA1F9-FA68-471A-825E-39001226EF24}" srcId="{0E4502EB-1EC8-4ABC-88B7-E4334358FF61}" destId="{2B62786F-E76B-4A22-87E6-0C412D0CE1AE}" srcOrd="1" destOrd="0" parTransId="{8F278FA1-9428-472E-A1A0-67ADC50F9505}" sibTransId="{5B1C0F8C-537F-4B13-ADB4-5CFC10E570B0}"/>
    <dgm:cxn modelId="{10C5C481-CB19-4A5E-BAE4-AE8C905CD718}" type="presOf" srcId="{75885E50-E6B6-4033-95EA-931CA7496170}" destId="{2CD087BE-9B8D-4E9D-B924-D738A95BBE9A}" srcOrd="0" destOrd="0" presId="urn:microsoft.com/office/officeart/2018/2/layout/IconVerticalSolidList"/>
    <dgm:cxn modelId="{7F4BC047-D242-4B39-AACA-192495860413}" type="presOf" srcId="{0E4502EB-1EC8-4ABC-88B7-E4334358FF61}" destId="{E261C2C7-0FC8-498A-BB0E-F2AD013DA0EC}" srcOrd="0" destOrd="0" presId="urn:microsoft.com/office/officeart/2018/2/layout/IconVerticalSolidList"/>
    <dgm:cxn modelId="{5D7EFF3D-739C-4BEB-A449-51D98FA9F955}" srcId="{0E4502EB-1EC8-4ABC-88B7-E4334358FF61}" destId="{75885E50-E6B6-4033-95EA-931CA7496170}" srcOrd="0" destOrd="0" parTransId="{9F9DFCE5-68F9-4F2C-A67D-2F5AFE6F793A}" sibTransId="{8C752D2F-B59A-47F5-A5A1-FCD18BD8E4F6}"/>
    <dgm:cxn modelId="{60F18157-C48F-4E4A-97F9-7F1FCA9363C1}" type="presParOf" srcId="{E261C2C7-0FC8-498A-BB0E-F2AD013DA0EC}" destId="{AD5AE5BD-336D-40BF-8E1D-36D6A9F0338A}" srcOrd="0" destOrd="0" presId="urn:microsoft.com/office/officeart/2018/2/layout/IconVerticalSolidList"/>
    <dgm:cxn modelId="{2ED37785-7CE4-4E9F-9E2E-F60CD0D8105D}" type="presParOf" srcId="{AD5AE5BD-336D-40BF-8E1D-36D6A9F0338A}" destId="{1717B30E-64C5-4195-8545-9D3E7670EFD0}" srcOrd="0" destOrd="0" presId="urn:microsoft.com/office/officeart/2018/2/layout/IconVerticalSolidList"/>
    <dgm:cxn modelId="{03DC92DF-C60F-4ACA-A569-DC54988B6E3F}" type="presParOf" srcId="{AD5AE5BD-336D-40BF-8E1D-36D6A9F0338A}" destId="{B303F234-1B01-4E35-9794-4583514C9F14}" srcOrd="1" destOrd="0" presId="urn:microsoft.com/office/officeart/2018/2/layout/IconVerticalSolidList"/>
    <dgm:cxn modelId="{27DFAD40-6AC2-4330-8A42-240979FAA645}" type="presParOf" srcId="{AD5AE5BD-336D-40BF-8E1D-36D6A9F0338A}" destId="{D5D43C74-8FE5-4E84-A59F-8F6D495FFA2C}" srcOrd="2" destOrd="0" presId="urn:microsoft.com/office/officeart/2018/2/layout/IconVerticalSolidList"/>
    <dgm:cxn modelId="{CB2CE040-0DA3-4E28-AC3A-63DB00F559E6}" type="presParOf" srcId="{AD5AE5BD-336D-40BF-8E1D-36D6A9F0338A}" destId="{2CD087BE-9B8D-4E9D-B924-D738A95BBE9A}" srcOrd="3" destOrd="0" presId="urn:microsoft.com/office/officeart/2018/2/layout/IconVerticalSolidList"/>
    <dgm:cxn modelId="{F08D1851-EC13-43DF-9C37-94A6B359C91C}" type="presParOf" srcId="{E261C2C7-0FC8-498A-BB0E-F2AD013DA0EC}" destId="{F9C6E266-38D5-4DB2-A2F6-66CBAAD3FCB2}" srcOrd="1" destOrd="0" presId="urn:microsoft.com/office/officeart/2018/2/layout/IconVerticalSolidList"/>
    <dgm:cxn modelId="{EF2F2462-47A5-45F7-BCFF-DE2254440FD1}" type="presParOf" srcId="{E261C2C7-0FC8-498A-BB0E-F2AD013DA0EC}" destId="{99B2196B-17CE-460C-87D0-CBCFEEE0C77D}" srcOrd="2" destOrd="0" presId="urn:microsoft.com/office/officeart/2018/2/layout/IconVerticalSolidList"/>
    <dgm:cxn modelId="{237031E8-C328-4A07-BC86-390434CDDD16}" type="presParOf" srcId="{99B2196B-17CE-460C-87D0-CBCFEEE0C77D}" destId="{13C51C19-C941-4AF1-8A43-3FB24E1286EC}" srcOrd="0" destOrd="0" presId="urn:microsoft.com/office/officeart/2018/2/layout/IconVerticalSolidList"/>
    <dgm:cxn modelId="{369BF54A-2E16-4A7E-8203-3FC6E6BFABF4}" type="presParOf" srcId="{99B2196B-17CE-460C-87D0-CBCFEEE0C77D}" destId="{ACB7A5E3-B079-482F-B7EF-F7343D7ABD14}" srcOrd="1" destOrd="0" presId="urn:microsoft.com/office/officeart/2018/2/layout/IconVerticalSolidList"/>
    <dgm:cxn modelId="{574CE2F9-4D72-4BEB-ABC6-74CC1FDAE3AB}" type="presParOf" srcId="{99B2196B-17CE-460C-87D0-CBCFEEE0C77D}" destId="{06A8C62F-F5CB-4B61-8193-C3BBC70929D0}" srcOrd="2" destOrd="0" presId="urn:microsoft.com/office/officeart/2018/2/layout/IconVerticalSolidList"/>
    <dgm:cxn modelId="{98BE1EE9-2CC3-4399-B58A-FF1DFB1CF98B}" type="presParOf" srcId="{99B2196B-17CE-460C-87D0-CBCFEEE0C77D}" destId="{A76B956B-25CF-4162-B383-7FFA8810A6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1AAA7-0BDA-4B9D-B764-410973C4AB6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01DFECA-0929-4532-B3E9-EF07792D4A6C}">
      <dgm:prSet/>
      <dgm:spPr/>
      <dgm:t>
        <a:bodyPr/>
        <a:lstStyle/>
        <a:p>
          <a:r>
            <a:rPr lang="en-US"/>
            <a:t>Considering the first two nodes having minimum frequency,</a:t>
          </a:r>
        </a:p>
      </dgm:t>
    </dgm:pt>
    <dgm:pt modelId="{BD4C9E00-E50E-49AE-897C-F52EA90B8860}" type="parTrans" cxnId="{CCB7CC78-168C-4B17-88AD-063CFA694E72}">
      <dgm:prSet/>
      <dgm:spPr/>
      <dgm:t>
        <a:bodyPr/>
        <a:lstStyle/>
        <a:p>
          <a:endParaRPr lang="en-US"/>
        </a:p>
      </dgm:t>
    </dgm:pt>
    <dgm:pt modelId="{686B87CB-05B1-4087-9CD7-2674974BB0FA}" type="sibTrans" cxnId="{CCB7CC78-168C-4B17-88AD-063CFA694E72}">
      <dgm:prSet/>
      <dgm:spPr/>
      <dgm:t>
        <a:bodyPr/>
        <a:lstStyle/>
        <a:p>
          <a:endParaRPr lang="en-US"/>
        </a:p>
      </dgm:t>
    </dgm:pt>
    <dgm:pt modelId="{D917C232-7651-4C95-902D-4CC3AFC51DD4}">
      <dgm:prSet/>
      <dgm:spPr/>
      <dgm:t>
        <a:bodyPr/>
        <a:lstStyle/>
        <a:p>
          <a:r>
            <a:rPr lang="en-US"/>
            <a:t>Create a new internal node.</a:t>
          </a:r>
        </a:p>
      </dgm:t>
    </dgm:pt>
    <dgm:pt modelId="{B5CD16A0-B505-40B9-9098-8C26CE451900}" type="parTrans" cxnId="{52C5A3F4-93D4-4DAD-9E34-0CCAC04BF927}">
      <dgm:prSet/>
      <dgm:spPr/>
      <dgm:t>
        <a:bodyPr/>
        <a:lstStyle/>
        <a:p>
          <a:endParaRPr lang="en-US"/>
        </a:p>
      </dgm:t>
    </dgm:pt>
    <dgm:pt modelId="{B1A0854D-4FAD-409E-85AC-453FABA04C70}" type="sibTrans" cxnId="{52C5A3F4-93D4-4DAD-9E34-0CCAC04BF927}">
      <dgm:prSet/>
      <dgm:spPr/>
      <dgm:t>
        <a:bodyPr/>
        <a:lstStyle/>
        <a:p>
          <a:endParaRPr lang="en-US"/>
        </a:p>
      </dgm:t>
    </dgm:pt>
    <dgm:pt modelId="{FE835526-51EB-428D-844D-33B774DCF69F}">
      <dgm:prSet/>
      <dgm:spPr/>
      <dgm:t>
        <a:bodyPr/>
        <a:lstStyle/>
        <a:p>
          <a:r>
            <a:rPr lang="en-US"/>
            <a:t>The frequency of this new node is the sum of frequency of those two nodes.</a:t>
          </a:r>
        </a:p>
      </dgm:t>
    </dgm:pt>
    <dgm:pt modelId="{B91314E6-74C6-4678-BF89-5F8F4350BAFB}" type="parTrans" cxnId="{C188429B-DB91-4C63-92EC-E24555CEF00B}">
      <dgm:prSet/>
      <dgm:spPr/>
      <dgm:t>
        <a:bodyPr/>
        <a:lstStyle/>
        <a:p>
          <a:endParaRPr lang="en-US"/>
        </a:p>
      </dgm:t>
    </dgm:pt>
    <dgm:pt modelId="{74456338-5B86-495E-A668-1B3E4BB781D5}" type="sibTrans" cxnId="{C188429B-DB91-4C63-92EC-E24555CEF00B}">
      <dgm:prSet/>
      <dgm:spPr/>
      <dgm:t>
        <a:bodyPr/>
        <a:lstStyle/>
        <a:p>
          <a:endParaRPr lang="en-US"/>
        </a:p>
      </dgm:t>
    </dgm:pt>
    <dgm:pt modelId="{448B3D9F-082C-414F-87AA-F56F1B8147EA}">
      <dgm:prSet/>
      <dgm:spPr/>
      <dgm:t>
        <a:bodyPr/>
        <a:lstStyle/>
        <a:p>
          <a:r>
            <a:rPr lang="en-US"/>
            <a:t>Make the first node as a left child and the other node as a right child of the newly created node.</a:t>
          </a:r>
        </a:p>
      </dgm:t>
    </dgm:pt>
    <dgm:pt modelId="{98502CF6-0584-4A76-A232-08DF83FB38E1}" type="parTrans" cxnId="{31A3D3BD-9968-4E09-992F-A3C473483924}">
      <dgm:prSet/>
      <dgm:spPr/>
      <dgm:t>
        <a:bodyPr/>
        <a:lstStyle/>
        <a:p>
          <a:endParaRPr lang="en-US"/>
        </a:p>
      </dgm:t>
    </dgm:pt>
    <dgm:pt modelId="{52AE3A6D-824F-4D7F-81F0-CA3C51D95814}" type="sibTrans" cxnId="{31A3D3BD-9968-4E09-992F-A3C473483924}">
      <dgm:prSet/>
      <dgm:spPr/>
      <dgm:t>
        <a:bodyPr/>
        <a:lstStyle/>
        <a:p>
          <a:endParaRPr lang="en-US"/>
        </a:p>
      </dgm:t>
    </dgm:pt>
    <dgm:pt modelId="{E7F05E14-023E-41D1-BE24-945B7A1A13C1}" type="pres">
      <dgm:prSet presAssocID="{0F71AAA7-0BDA-4B9D-B764-410973C4AB6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CA"/>
        </a:p>
      </dgm:t>
    </dgm:pt>
    <dgm:pt modelId="{3B6239C7-BF6C-43A1-97A3-B31E7E704E99}" type="pres">
      <dgm:prSet presAssocID="{A01DFECA-0929-4532-B3E9-EF07792D4A6C}" presName="thickLine" presStyleLbl="alignNode1" presStyleIdx="0" presStyleCnt="4"/>
      <dgm:spPr/>
    </dgm:pt>
    <dgm:pt modelId="{8262D4DF-2DDD-4F9C-A5B9-55E417DDC37B}" type="pres">
      <dgm:prSet presAssocID="{A01DFECA-0929-4532-B3E9-EF07792D4A6C}" presName="horz1" presStyleCnt="0"/>
      <dgm:spPr/>
    </dgm:pt>
    <dgm:pt modelId="{C44AD2D7-A64D-49EC-A7D0-7132A853293C}" type="pres">
      <dgm:prSet presAssocID="{A01DFECA-0929-4532-B3E9-EF07792D4A6C}" presName="tx1" presStyleLbl="revTx" presStyleIdx="0" presStyleCnt="4"/>
      <dgm:spPr/>
      <dgm:t>
        <a:bodyPr/>
        <a:lstStyle/>
        <a:p>
          <a:endParaRPr lang="en-CA"/>
        </a:p>
      </dgm:t>
    </dgm:pt>
    <dgm:pt modelId="{2F32E852-612D-4F2C-9E75-FECC20954BC7}" type="pres">
      <dgm:prSet presAssocID="{A01DFECA-0929-4532-B3E9-EF07792D4A6C}" presName="vert1" presStyleCnt="0"/>
      <dgm:spPr/>
    </dgm:pt>
    <dgm:pt modelId="{559EBA5B-B132-4FFF-850C-0CFF51F2257D}" type="pres">
      <dgm:prSet presAssocID="{D917C232-7651-4C95-902D-4CC3AFC51DD4}" presName="thickLine" presStyleLbl="alignNode1" presStyleIdx="1" presStyleCnt="4"/>
      <dgm:spPr/>
    </dgm:pt>
    <dgm:pt modelId="{6DF61881-E848-4928-A7D4-79583B6C255C}" type="pres">
      <dgm:prSet presAssocID="{D917C232-7651-4C95-902D-4CC3AFC51DD4}" presName="horz1" presStyleCnt="0"/>
      <dgm:spPr/>
    </dgm:pt>
    <dgm:pt modelId="{71B3AB8F-1A6D-469D-A137-4B1D3D427882}" type="pres">
      <dgm:prSet presAssocID="{D917C232-7651-4C95-902D-4CC3AFC51DD4}" presName="tx1" presStyleLbl="revTx" presStyleIdx="1" presStyleCnt="4"/>
      <dgm:spPr/>
      <dgm:t>
        <a:bodyPr/>
        <a:lstStyle/>
        <a:p>
          <a:endParaRPr lang="en-CA"/>
        </a:p>
      </dgm:t>
    </dgm:pt>
    <dgm:pt modelId="{D8ACD34A-1ED3-415D-A7DC-48D001F4AA09}" type="pres">
      <dgm:prSet presAssocID="{D917C232-7651-4C95-902D-4CC3AFC51DD4}" presName="vert1" presStyleCnt="0"/>
      <dgm:spPr/>
    </dgm:pt>
    <dgm:pt modelId="{9D5848B3-7942-45E0-9817-EA884C96AE7F}" type="pres">
      <dgm:prSet presAssocID="{FE835526-51EB-428D-844D-33B774DCF69F}" presName="thickLine" presStyleLbl="alignNode1" presStyleIdx="2" presStyleCnt="4"/>
      <dgm:spPr/>
    </dgm:pt>
    <dgm:pt modelId="{B524FCF0-F78C-45FA-922F-D315521CED52}" type="pres">
      <dgm:prSet presAssocID="{FE835526-51EB-428D-844D-33B774DCF69F}" presName="horz1" presStyleCnt="0"/>
      <dgm:spPr/>
    </dgm:pt>
    <dgm:pt modelId="{7E751D3A-F4E0-4628-A8E5-9D3198567396}" type="pres">
      <dgm:prSet presAssocID="{FE835526-51EB-428D-844D-33B774DCF69F}" presName="tx1" presStyleLbl="revTx" presStyleIdx="2" presStyleCnt="4"/>
      <dgm:spPr/>
      <dgm:t>
        <a:bodyPr/>
        <a:lstStyle/>
        <a:p>
          <a:endParaRPr lang="en-CA"/>
        </a:p>
      </dgm:t>
    </dgm:pt>
    <dgm:pt modelId="{87CD97F4-4E2B-44FF-984C-09BF4786B3F0}" type="pres">
      <dgm:prSet presAssocID="{FE835526-51EB-428D-844D-33B774DCF69F}" presName="vert1" presStyleCnt="0"/>
      <dgm:spPr/>
    </dgm:pt>
    <dgm:pt modelId="{3180A45A-A544-4295-9A02-F9037472B8CB}" type="pres">
      <dgm:prSet presAssocID="{448B3D9F-082C-414F-87AA-F56F1B8147EA}" presName="thickLine" presStyleLbl="alignNode1" presStyleIdx="3" presStyleCnt="4"/>
      <dgm:spPr/>
    </dgm:pt>
    <dgm:pt modelId="{8E259855-FD21-42FB-B332-08891EE85D07}" type="pres">
      <dgm:prSet presAssocID="{448B3D9F-082C-414F-87AA-F56F1B8147EA}" presName="horz1" presStyleCnt="0"/>
      <dgm:spPr/>
    </dgm:pt>
    <dgm:pt modelId="{7A77B5E3-AD45-4066-AAC9-46C88B38A103}" type="pres">
      <dgm:prSet presAssocID="{448B3D9F-082C-414F-87AA-F56F1B8147EA}" presName="tx1" presStyleLbl="revTx" presStyleIdx="3" presStyleCnt="4"/>
      <dgm:spPr/>
      <dgm:t>
        <a:bodyPr/>
        <a:lstStyle/>
        <a:p>
          <a:endParaRPr lang="en-CA"/>
        </a:p>
      </dgm:t>
    </dgm:pt>
    <dgm:pt modelId="{9AFEF8AC-3BF4-4BB6-9C07-9440F01BE6D6}" type="pres">
      <dgm:prSet presAssocID="{448B3D9F-082C-414F-87AA-F56F1B8147EA}" presName="vert1" presStyleCnt="0"/>
      <dgm:spPr/>
    </dgm:pt>
  </dgm:ptLst>
  <dgm:cxnLst>
    <dgm:cxn modelId="{F45F8ADD-3F9B-4BB2-87A2-8030461221C3}" type="presOf" srcId="{0F71AAA7-0BDA-4B9D-B764-410973C4AB6B}" destId="{E7F05E14-023E-41D1-BE24-945B7A1A13C1}" srcOrd="0" destOrd="0" presId="urn:microsoft.com/office/officeart/2008/layout/LinedList"/>
    <dgm:cxn modelId="{52C5A3F4-93D4-4DAD-9E34-0CCAC04BF927}" srcId="{0F71AAA7-0BDA-4B9D-B764-410973C4AB6B}" destId="{D917C232-7651-4C95-902D-4CC3AFC51DD4}" srcOrd="1" destOrd="0" parTransId="{B5CD16A0-B505-40B9-9098-8C26CE451900}" sibTransId="{B1A0854D-4FAD-409E-85AC-453FABA04C70}"/>
    <dgm:cxn modelId="{7B5A7861-3897-4CD8-BF85-FCD65333BFA2}" type="presOf" srcId="{D917C232-7651-4C95-902D-4CC3AFC51DD4}" destId="{71B3AB8F-1A6D-469D-A137-4B1D3D427882}" srcOrd="0" destOrd="0" presId="urn:microsoft.com/office/officeart/2008/layout/LinedList"/>
    <dgm:cxn modelId="{8CA93B0C-1D27-460D-A0F1-716945B4DB15}" type="presOf" srcId="{A01DFECA-0929-4532-B3E9-EF07792D4A6C}" destId="{C44AD2D7-A64D-49EC-A7D0-7132A853293C}" srcOrd="0" destOrd="0" presId="urn:microsoft.com/office/officeart/2008/layout/LinedList"/>
    <dgm:cxn modelId="{C188429B-DB91-4C63-92EC-E24555CEF00B}" srcId="{0F71AAA7-0BDA-4B9D-B764-410973C4AB6B}" destId="{FE835526-51EB-428D-844D-33B774DCF69F}" srcOrd="2" destOrd="0" parTransId="{B91314E6-74C6-4678-BF89-5F8F4350BAFB}" sibTransId="{74456338-5B86-495E-A668-1B3E4BB781D5}"/>
    <dgm:cxn modelId="{CCB7CC78-168C-4B17-88AD-063CFA694E72}" srcId="{0F71AAA7-0BDA-4B9D-B764-410973C4AB6B}" destId="{A01DFECA-0929-4532-B3E9-EF07792D4A6C}" srcOrd="0" destOrd="0" parTransId="{BD4C9E00-E50E-49AE-897C-F52EA90B8860}" sibTransId="{686B87CB-05B1-4087-9CD7-2674974BB0FA}"/>
    <dgm:cxn modelId="{31A3D3BD-9968-4E09-992F-A3C473483924}" srcId="{0F71AAA7-0BDA-4B9D-B764-410973C4AB6B}" destId="{448B3D9F-082C-414F-87AA-F56F1B8147EA}" srcOrd="3" destOrd="0" parTransId="{98502CF6-0584-4A76-A232-08DF83FB38E1}" sibTransId="{52AE3A6D-824F-4D7F-81F0-CA3C51D95814}"/>
    <dgm:cxn modelId="{6A1FF176-35DA-43D3-951D-A446797C21D9}" type="presOf" srcId="{FE835526-51EB-428D-844D-33B774DCF69F}" destId="{7E751D3A-F4E0-4628-A8E5-9D3198567396}" srcOrd="0" destOrd="0" presId="urn:microsoft.com/office/officeart/2008/layout/LinedList"/>
    <dgm:cxn modelId="{29054204-63D8-4C68-B670-54450B8EEF67}" type="presOf" srcId="{448B3D9F-082C-414F-87AA-F56F1B8147EA}" destId="{7A77B5E3-AD45-4066-AAC9-46C88B38A103}" srcOrd="0" destOrd="0" presId="urn:microsoft.com/office/officeart/2008/layout/LinedList"/>
    <dgm:cxn modelId="{5DE660F7-100C-4C06-AAFC-AD4D9EEF6738}" type="presParOf" srcId="{E7F05E14-023E-41D1-BE24-945B7A1A13C1}" destId="{3B6239C7-BF6C-43A1-97A3-B31E7E704E99}" srcOrd="0" destOrd="0" presId="urn:microsoft.com/office/officeart/2008/layout/LinedList"/>
    <dgm:cxn modelId="{D9A83E76-2590-4654-997D-599B84DF77C2}" type="presParOf" srcId="{E7F05E14-023E-41D1-BE24-945B7A1A13C1}" destId="{8262D4DF-2DDD-4F9C-A5B9-55E417DDC37B}" srcOrd="1" destOrd="0" presId="urn:microsoft.com/office/officeart/2008/layout/LinedList"/>
    <dgm:cxn modelId="{CD477722-BD0E-4B05-9E05-D6F891E3057E}" type="presParOf" srcId="{8262D4DF-2DDD-4F9C-A5B9-55E417DDC37B}" destId="{C44AD2D7-A64D-49EC-A7D0-7132A853293C}" srcOrd="0" destOrd="0" presId="urn:microsoft.com/office/officeart/2008/layout/LinedList"/>
    <dgm:cxn modelId="{36651119-FCE6-49F9-9B56-D5A6FD4953B2}" type="presParOf" srcId="{8262D4DF-2DDD-4F9C-A5B9-55E417DDC37B}" destId="{2F32E852-612D-4F2C-9E75-FECC20954BC7}" srcOrd="1" destOrd="0" presId="urn:microsoft.com/office/officeart/2008/layout/LinedList"/>
    <dgm:cxn modelId="{396CB5A8-8AFA-4B9E-88D0-7B5147B0298F}" type="presParOf" srcId="{E7F05E14-023E-41D1-BE24-945B7A1A13C1}" destId="{559EBA5B-B132-4FFF-850C-0CFF51F2257D}" srcOrd="2" destOrd="0" presId="urn:microsoft.com/office/officeart/2008/layout/LinedList"/>
    <dgm:cxn modelId="{AF905CBB-3F81-4A10-9E1C-9BAFB6F74884}" type="presParOf" srcId="{E7F05E14-023E-41D1-BE24-945B7A1A13C1}" destId="{6DF61881-E848-4928-A7D4-79583B6C255C}" srcOrd="3" destOrd="0" presId="urn:microsoft.com/office/officeart/2008/layout/LinedList"/>
    <dgm:cxn modelId="{4E79867F-29EC-43C7-ACB0-D669BF9E0412}" type="presParOf" srcId="{6DF61881-E848-4928-A7D4-79583B6C255C}" destId="{71B3AB8F-1A6D-469D-A137-4B1D3D427882}" srcOrd="0" destOrd="0" presId="urn:microsoft.com/office/officeart/2008/layout/LinedList"/>
    <dgm:cxn modelId="{6062F0B1-882A-4A81-85BB-A59307DDAA7A}" type="presParOf" srcId="{6DF61881-E848-4928-A7D4-79583B6C255C}" destId="{D8ACD34A-1ED3-415D-A7DC-48D001F4AA09}" srcOrd="1" destOrd="0" presId="urn:microsoft.com/office/officeart/2008/layout/LinedList"/>
    <dgm:cxn modelId="{85052EDB-AB31-47CD-91D9-D4C646D05917}" type="presParOf" srcId="{E7F05E14-023E-41D1-BE24-945B7A1A13C1}" destId="{9D5848B3-7942-45E0-9817-EA884C96AE7F}" srcOrd="4" destOrd="0" presId="urn:microsoft.com/office/officeart/2008/layout/LinedList"/>
    <dgm:cxn modelId="{9C06C4CC-235A-4D48-A550-ABC9A1DCAD99}" type="presParOf" srcId="{E7F05E14-023E-41D1-BE24-945B7A1A13C1}" destId="{B524FCF0-F78C-45FA-922F-D315521CED52}" srcOrd="5" destOrd="0" presId="urn:microsoft.com/office/officeart/2008/layout/LinedList"/>
    <dgm:cxn modelId="{9C8AA5CC-21CD-4C23-B48F-0C6A71138506}" type="presParOf" srcId="{B524FCF0-F78C-45FA-922F-D315521CED52}" destId="{7E751D3A-F4E0-4628-A8E5-9D3198567396}" srcOrd="0" destOrd="0" presId="urn:microsoft.com/office/officeart/2008/layout/LinedList"/>
    <dgm:cxn modelId="{3C876923-7136-4704-8CAF-BF7BF65122E2}" type="presParOf" srcId="{B524FCF0-F78C-45FA-922F-D315521CED52}" destId="{87CD97F4-4E2B-44FF-984C-09BF4786B3F0}" srcOrd="1" destOrd="0" presId="urn:microsoft.com/office/officeart/2008/layout/LinedList"/>
    <dgm:cxn modelId="{B04A909E-167A-4A24-8EAF-19AE09FFBB1B}" type="presParOf" srcId="{E7F05E14-023E-41D1-BE24-945B7A1A13C1}" destId="{3180A45A-A544-4295-9A02-F9037472B8CB}" srcOrd="6" destOrd="0" presId="urn:microsoft.com/office/officeart/2008/layout/LinedList"/>
    <dgm:cxn modelId="{C775213C-7FC0-4E38-B3F5-219F5F07198C}" type="presParOf" srcId="{E7F05E14-023E-41D1-BE24-945B7A1A13C1}" destId="{8E259855-FD21-42FB-B332-08891EE85D07}" srcOrd="7" destOrd="0" presId="urn:microsoft.com/office/officeart/2008/layout/LinedList"/>
    <dgm:cxn modelId="{432240D3-573B-472C-8622-2A66AC9CF851}" type="presParOf" srcId="{8E259855-FD21-42FB-B332-08891EE85D07}" destId="{7A77B5E3-AD45-4066-AAC9-46C88B38A103}" srcOrd="0" destOrd="0" presId="urn:microsoft.com/office/officeart/2008/layout/LinedList"/>
    <dgm:cxn modelId="{DC3B3E22-F52B-4B27-9E92-E1B80B1F679B}" type="presParOf" srcId="{8E259855-FD21-42FB-B332-08891EE85D07}" destId="{9AFEF8AC-3BF4-4BB6-9C07-9440F01BE6D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DE0B8F-96E7-4469-88DA-80EC81436FC0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2C5F1-CEF8-4306-A7F7-7A2D55B44ED0}">
      <dgm:prSet/>
      <dgm:spPr/>
      <dgm:t>
        <a:bodyPr/>
        <a:lstStyle/>
        <a:p>
          <a:r>
            <a:rPr lang="en-US"/>
            <a:t>Keep repeating Step-02 and Step-03 until all the nodes form a single tree.</a:t>
          </a:r>
        </a:p>
      </dgm:t>
    </dgm:pt>
    <dgm:pt modelId="{A27AB708-DA58-44AF-9190-6559E9433390}" type="parTrans" cxnId="{E51E75C5-052F-4DEE-B751-F2D9CEAD549B}">
      <dgm:prSet/>
      <dgm:spPr/>
      <dgm:t>
        <a:bodyPr/>
        <a:lstStyle/>
        <a:p>
          <a:endParaRPr lang="en-US"/>
        </a:p>
      </dgm:t>
    </dgm:pt>
    <dgm:pt modelId="{C5FC9B33-B54B-4A8A-8C2A-49DAC484D5E7}" type="sibTrans" cxnId="{E51E75C5-052F-4DEE-B751-F2D9CEAD549B}">
      <dgm:prSet/>
      <dgm:spPr/>
      <dgm:t>
        <a:bodyPr/>
        <a:lstStyle/>
        <a:p>
          <a:endParaRPr lang="en-US"/>
        </a:p>
      </dgm:t>
    </dgm:pt>
    <dgm:pt modelId="{8AC42A6E-AC43-48EF-9768-C8295781594E}">
      <dgm:prSet/>
      <dgm:spPr/>
      <dgm:t>
        <a:bodyPr/>
        <a:lstStyle/>
        <a:p>
          <a:r>
            <a:rPr lang="en-US"/>
            <a:t>The tree finally obtained is the desired Huffman Tree.</a:t>
          </a:r>
        </a:p>
      </dgm:t>
    </dgm:pt>
    <dgm:pt modelId="{35F1ED9E-C91D-4924-B0B9-FB1E60854B10}" type="parTrans" cxnId="{CD7CEE08-8997-43C9-AD1F-D94421B942CC}">
      <dgm:prSet/>
      <dgm:spPr/>
      <dgm:t>
        <a:bodyPr/>
        <a:lstStyle/>
        <a:p>
          <a:endParaRPr lang="en-US"/>
        </a:p>
      </dgm:t>
    </dgm:pt>
    <dgm:pt modelId="{A1DCDD68-0DDF-44DA-A3D2-7B666817DA61}" type="sibTrans" cxnId="{CD7CEE08-8997-43C9-AD1F-D94421B942CC}">
      <dgm:prSet/>
      <dgm:spPr/>
      <dgm:t>
        <a:bodyPr/>
        <a:lstStyle/>
        <a:p>
          <a:endParaRPr lang="en-US"/>
        </a:p>
      </dgm:t>
    </dgm:pt>
    <dgm:pt modelId="{37845774-909D-430C-82D5-4DA4CFDCB55B}" type="pres">
      <dgm:prSet presAssocID="{54DE0B8F-96E7-4469-88DA-80EC81436FC0}" presName="diagram" presStyleCnt="0">
        <dgm:presLayoutVars>
          <dgm:dir/>
          <dgm:resizeHandles/>
        </dgm:presLayoutVars>
      </dgm:prSet>
      <dgm:spPr/>
      <dgm:t>
        <a:bodyPr/>
        <a:lstStyle/>
        <a:p>
          <a:endParaRPr lang="en-CA"/>
        </a:p>
      </dgm:t>
    </dgm:pt>
    <dgm:pt modelId="{7F443AE2-DE80-497C-AD2A-29D4084CCD08}" type="pres">
      <dgm:prSet presAssocID="{C632C5F1-CEF8-4306-A7F7-7A2D55B44ED0}" presName="first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CF0225C-1F37-47BB-AA32-466A6E0DBA6E}" type="pres">
      <dgm:prSet presAssocID="{C5FC9B33-B54B-4A8A-8C2A-49DAC484D5E7}" presName="sibTrans" presStyleLbl="sibTrans2D1" presStyleIdx="0" presStyleCnt="1"/>
      <dgm:spPr/>
      <dgm:t>
        <a:bodyPr/>
        <a:lstStyle/>
        <a:p>
          <a:endParaRPr lang="en-CA"/>
        </a:p>
      </dgm:t>
    </dgm:pt>
    <dgm:pt modelId="{D7624D7A-0E18-481F-AC8B-016E0D1D42AC}" type="pres">
      <dgm:prSet presAssocID="{8AC42A6E-AC43-48EF-9768-C8295781594E}" presName="last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54BF3D4A-F5FB-4E9E-94B2-C048AC939441}" type="presOf" srcId="{8AC42A6E-AC43-48EF-9768-C8295781594E}" destId="{D7624D7A-0E18-481F-AC8B-016E0D1D42AC}" srcOrd="0" destOrd="0" presId="urn:microsoft.com/office/officeart/2005/8/layout/bProcess2"/>
    <dgm:cxn modelId="{11F0C11C-3EBB-469B-A64F-5A0F0987261F}" type="presOf" srcId="{C632C5F1-CEF8-4306-A7F7-7A2D55B44ED0}" destId="{7F443AE2-DE80-497C-AD2A-29D4084CCD08}" srcOrd="0" destOrd="0" presId="urn:microsoft.com/office/officeart/2005/8/layout/bProcess2"/>
    <dgm:cxn modelId="{E51E75C5-052F-4DEE-B751-F2D9CEAD549B}" srcId="{54DE0B8F-96E7-4469-88DA-80EC81436FC0}" destId="{C632C5F1-CEF8-4306-A7F7-7A2D55B44ED0}" srcOrd="0" destOrd="0" parTransId="{A27AB708-DA58-44AF-9190-6559E9433390}" sibTransId="{C5FC9B33-B54B-4A8A-8C2A-49DAC484D5E7}"/>
    <dgm:cxn modelId="{89961F79-CEE0-4295-99F4-1896486D94E6}" type="presOf" srcId="{C5FC9B33-B54B-4A8A-8C2A-49DAC484D5E7}" destId="{3CF0225C-1F37-47BB-AA32-466A6E0DBA6E}" srcOrd="0" destOrd="0" presId="urn:microsoft.com/office/officeart/2005/8/layout/bProcess2"/>
    <dgm:cxn modelId="{B59EDC29-9B33-4CF3-9770-DCACF7C60DFC}" type="presOf" srcId="{54DE0B8F-96E7-4469-88DA-80EC81436FC0}" destId="{37845774-909D-430C-82D5-4DA4CFDCB55B}" srcOrd="0" destOrd="0" presId="urn:microsoft.com/office/officeart/2005/8/layout/bProcess2"/>
    <dgm:cxn modelId="{CD7CEE08-8997-43C9-AD1F-D94421B942CC}" srcId="{54DE0B8F-96E7-4469-88DA-80EC81436FC0}" destId="{8AC42A6E-AC43-48EF-9768-C8295781594E}" srcOrd="1" destOrd="0" parTransId="{35F1ED9E-C91D-4924-B0B9-FB1E60854B10}" sibTransId="{A1DCDD68-0DDF-44DA-A3D2-7B666817DA61}"/>
    <dgm:cxn modelId="{099442BA-290D-44A3-B43D-51FAFCE77203}" type="presParOf" srcId="{37845774-909D-430C-82D5-4DA4CFDCB55B}" destId="{7F443AE2-DE80-497C-AD2A-29D4084CCD08}" srcOrd="0" destOrd="0" presId="urn:microsoft.com/office/officeart/2005/8/layout/bProcess2"/>
    <dgm:cxn modelId="{69533D19-102B-4444-8B2E-897A03A5300E}" type="presParOf" srcId="{37845774-909D-430C-82D5-4DA4CFDCB55B}" destId="{3CF0225C-1F37-47BB-AA32-466A6E0DBA6E}" srcOrd="1" destOrd="0" presId="urn:microsoft.com/office/officeart/2005/8/layout/bProcess2"/>
    <dgm:cxn modelId="{113B126E-FB54-4EB8-8A1D-C639A9802CA4}" type="presParOf" srcId="{37845774-909D-430C-82D5-4DA4CFDCB55B}" destId="{D7624D7A-0E18-481F-AC8B-016E0D1D42AC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6CD955-F13E-4310-8194-78FAB084EA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3AD5F3-0D8D-407A-8088-F83F1F7F766E}">
      <dgm:prSet/>
      <dgm:spPr/>
      <dgm:t>
        <a:bodyPr/>
        <a:lstStyle/>
        <a:p>
          <a:r>
            <a:rPr lang="en-US"/>
            <a:t>A file contains the following characters with the frequencies as shown. If Huffman Coding is used for data compression, determine-</a:t>
          </a:r>
        </a:p>
      </dgm:t>
    </dgm:pt>
    <dgm:pt modelId="{9F927040-594D-428B-AFEC-A03962CCE86D}" type="parTrans" cxnId="{2FAA1440-C8E9-4650-8D1F-2440564EBB62}">
      <dgm:prSet/>
      <dgm:spPr/>
      <dgm:t>
        <a:bodyPr/>
        <a:lstStyle/>
        <a:p>
          <a:endParaRPr lang="en-US"/>
        </a:p>
      </dgm:t>
    </dgm:pt>
    <dgm:pt modelId="{9F3E29ED-EF24-4AE6-9DAD-F2B476AF5005}" type="sibTrans" cxnId="{2FAA1440-C8E9-4650-8D1F-2440564EBB62}">
      <dgm:prSet/>
      <dgm:spPr/>
      <dgm:t>
        <a:bodyPr/>
        <a:lstStyle/>
        <a:p>
          <a:endParaRPr lang="en-US"/>
        </a:p>
      </dgm:t>
    </dgm:pt>
    <dgm:pt modelId="{62D772B2-3EF3-4839-9E29-C0FDC9FE66F8}">
      <dgm:prSet/>
      <dgm:spPr/>
      <dgm:t>
        <a:bodyPr/>
        <a:lstStyle/>
        <a:p>
          <a:r>
            <a:rPr lang="en-US"/>
            <a:t>Huffman Code for each character</a:t>
          </a:r>
        </a:p>
      </dgm:t>
    </dgm:pt>
    <dgm:pt modelId="{B2D3B4F5-B0FC-49FE-A774-CE5B4EE73947}" type="parTrans" cxnId="{0608CAE6-63AD-4AB5-88B9-5E630199CC8A}">
      <dgm:prSet/>
      <dgm:spPr/>
      <dgm:t>
        <a:bodyPr/>
        <a:lstStyle/>
        <a:p>
          <a:endParaRPr lang="en-US"/>
        </a:p>
      </dgm:t>
    </dgm:pt>
    <dgm:pt modelId="{DCB3F7EB-82DD-43BD-A3C6-C3A067842DE1}" type="sibTrans" cxnId="{0608CAE6-63AD-4AB5-88B9-5E630199CC8A}">
      <dgm:prSet/>
      <dgm:spPr/>
      <dgm:t>
        <a:bodyPr/>
        <a:lstStyle/>
        <a:p>
          <a:endParaRPr lang="en-US"/>
        </a:p>
      </dgm:t>
    </dgm:pt>
    <dgm:pt modelId="{D1A0A241-FD9A-4343-9508-8A8E6D8E7D9B}">
      <dgm:prSet/>
      <dgm:spPr/>
      <dgm:t>
        <a:bodyPr/>
        <a:lstStyle/>
        <a:p>
          <a:r>
            <a:rPr lang="en-US"/>
            <a:t>Average code length</a:t>
          </a:r>
        </a:p>
      </dgm:t>
    </dgm:pt>
    <dgm:pt modelId="{EE711F38-EC28-4C18-B7F1-F8DBF52EFB02}" type="parTrans" cxnId="{1AE9CCB2-02BF-45E5-96CB-DED4D74C20D9}">
      <dgm:prSet/>
      <dgm:spPr/>
      <dgm:t>
        <a:bodyPr/>
        <a:lstStyle/>
        <a:p>
          <a:endParaRPr lang="en-US"/>
        </a:p>
      </dgm:t>
    </dgm:pt>
    <dgm:pt modelId="{6083145A-C9BA-4B97-B769-387FBE4414C2}" type="sibTrans" cxnId="{1AE9CCB2-02BF-45E5-96CB-DED4D74C20D9}">
      <dgm:prSet/>
      <dgm:spPr/>
      <dgm:t>
        <a:bodyPr/>
        <a:lstStyle/>
        <a:p>
          <a:endParaRPr lang="en-US"/>
        </a:p>
      </dgm:t>
    </dgm:pt>
    <dgm:pt modelId="{1628931E-631B-4E74-B69C-D232784FDE6B}">
      <dgm:prSet/>
      <dgm:spPr/>
      <dgm:t>
        <a:bodyPr/>
        <a:lstStyle/>
        <a:p>
          <a:r>
            <a:rPr lang="en-US"/>
            <a:t>Length of Huffman encoded message (in bits)</a:t>
          </a:r>
        </a:p>
      </dgm:t>
    </dgm:pt>
    <dgm:pt modelId="{1AA74A8E-1557-48B8-9ABF-D484091D5686}" type="parTrans" cxnId="{017AB728-C96B-484E-A49D-D255997283E4}">
      <dgm:prSet/>
      <dgm:spPr/>
      <dgm:t>
        <a:bodyPr/>
        <a:lstStyle/>
        <a:p>
          <a:endParaRPr lang="en-US"/>
        </a:p>
      </dgm:t>
    </dgm:pt>
    <dgm:pt modelId="{D2BF01C8-8587-42B9-9E10-2BD4A5DC9CCF}" type="sibTrans" cxnId="{017AB728-C96B-484E-A49D-D255997283E4}">
      <dgm:prSet/>
      <dgm:spPr/>
      <dgm:t>
        <a:bodyPr/>
        <a:lstStyle/>
        <a:p>
          <a:endParaRPr lang="en-US"/>
        </a:p>
      </dgm:t>
    </dgm:pt>
    <dgm:pt modelId="{553B11BE-A96C-4677-BBAE-DD722F52DF2D}" type="pres">
      <dgm:prSet presAssocID="{6D6CD955-F13E-4310-8194-78FAB084EA4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BDB6F014-B0E0-4D5F-9707-EEEB9C7EADAF}" type="pres">
      <dgm:prSet presAssocID="{053AD5F3-0D8D-407A-8088-F83F1F7F766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5963E50-B28B-4F65-BAF4-1C056BE47046}" type="pres">
      <dgm:prSet presAssocID="{9F3E29ED-EF24-4AE6-9DAD-F2B476AF5005}" presName="spacer" presStyleCnt="0"/>
      <dgm:spPr/>
    </dgm:pt>
    <dgm:pt modelId="{75314584-BEC8-42DE-9892-A2BE2CD63667}" type="pres">
      <dgm:prSet presAssocID="{62D772B2-3EF3-4839-9E29-C0FDC9FE66F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50290373-C63F-443C-82D0-720EE31B0F59}" type="pres">
      <dgm:prSet presAssocID="{DCB3F7EB-82DD-43BD-A3C6-C3A067842DE1}" presName="spacer" presStyleCnt="0"/>
      <dgm:spPr/>
    </dgm:pt>
    <dgm:pt modelId="{B9FFF9A5-B2D6-4344-8E3B-C9E23410F10E}" type="pres">
      <dgm:prSet presAssocID="{D1A0A241-FD9A-4343-9508-8A8E6D8E7D9B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3198ECD-28E1-4250-B3AD-97727199862E}" type="pres">
      <dgm:prSet presAssocID="{6083145A-C9BA-4B97-B769-387FBE4414C2}" presName="spacer" presStyleCnt="0"/>
      <dgm:spPr/>
    </dgm:pt>
    <dgm:pt modelId="{D1659BFB-9485-4266-B494-DF6558299163}" type="pres">
      <dgm:prSet presAssocID="{1628931E-631B-4E74-B69C-D232784FDE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608CAE6-63AD-4AB5-88B9-5E630199CC8A}" srcId="{6D6CD955-F13E-4310-8194-78FAB084EA48}" destId="{62D772B2-3EF3-4839-9E29-C0FDC9FE66F8}" srcOrd="1" destOrd="0" parTransId="{B2D3B4F5-B0FC-49FE-A774-CE5B4EE73947}" sibTransId="{DCB3F7EB-82DD-43BD-A3C6-C3A067842DE1}"/>
    <dgm:cxn modelId="{572915A4-2C3C-4CC0-AC36-9D90BFDE335C}" type="presOf" srcId="{053AD5F3-0D8D-407A-8088-F83F1F7F766E}" destId="{BDB6F014-B0E0-4D5F-9707-EEEB9C7EADAF}" srcOrd="0" destOrd="0" presId="urn:microsoft.com/office/officeart/2005/8/layout/vList2"/>
    <dgm:cxn modelId="{2A8632F8-A7A9-4443-B284-2C566834BA16}" type="presOf" srcId="{1628931E-631B-4E74-B69C-D232784FDE6B}" destId="{D1659BFB-9485-4266-B494-DF6558299163}" srcOrd="0" destOrd="0" presId="urn:microsoft.com/office/officeart/2005/8/layout/vList2"/>
    <dgm:cxn modelId="{8F5E7607-9578-4BB8-BF93-D71C8B2695BB}" type="presOf" srcId="{6D6CD955-F13E-4310-8194-78FAB084EA48}" destId="{553B11BE-A96C-4677-BBAE-DD722F52DF2D}" srcOrd="0" destOrd="0" presId="urn:microsoft.com/office/officeart/2005/8/layout/vList2"/>
    <dgm:cxn modelId="{017AB728-C96B-484E-A49D-D255997283E4}" srcId="{6D6CD955-F13E-4310-8194-78FAB084EA48}" destId="{1628931E-631B-4E74-B69C-D232784FDE6B}" srcOrd="3" destOrd="0" parTransId="{1AA74A8E-1557-48B8-9ABF-D484091D5686}" sibTransId="{D2BF01C8-8587-42B9-9E10-2BD4A5DC9CCF}"/>
    <dgm:cxn modelId="{2FAA1440-C8E9-4650-8D1F-2440564EBB62}" srcId="{6D6CD955-F13E-4310-8194-78FAB084EA48}" destId="{053AD5F3-0D8D-407A-8088-F83F1F7F766E}" srcOrd="0" destOrd="0" parTransId="{9F927040-594D-428B-AFEC-A03962CCE86D}" sibTransId="{9F3E29ED-EF24-4AE6-9DAD-F2B476AF5005}"/>
    <dgm:cxn modelId="{1AE9CCB2-02BF-45E5-96CB-DED4D74C20D9}" srcId="{6D6CD955-F13E-4310-8194-78FAB084EA48}" destId="{D1A0A241-FD9A-4343-9508-8A8E6D8E7D9B}" srcOrd="2" destOrd="0" parTransId="{EE711F38-EC28-4C18-B7F1-F8DBF52EFB02}" sibTransId="{6083145A-C9BA-4B97-B769-387FBE4414C2}"/>
    <dgm:cxn modelId="{95F00A1C-A818-48E5-B4B9-38FA9BCFDD6E}" type="presOf" srcId="{D1A0A241-FD9A-4343-9508-8A8E6D8E7D9B}" destId="{B9FFF9A5-B2D6-4344-8E3B-C9E23410F10E}" srcOrd="0" destOrd="0" presId="urn:microsoft.com/office/officeart/2005/8/layout/vList2"/>
    <dgm:cxn modelId="{BEFF4DB8-88BC-408F-9638-145C9B9A79B5}" type="presOf" srcId="{62D772B2-3EF3-4839-9E29-C0FDC9FE66F8}" destId="{75314584-BEC8-42DE-9892-A2BE2CD63667}" srcOrd="0" destOrd="0" presId="urn:microsoft.com/office/officeart/2005/8/layout/vList2"/>
    <dgm:cxn modelId="{25847289-D3A5-48EE-8C42-20BE8067C879}" type="presParOf" srcId="{553B11BE-A96C-4677-BBAE-DD722F52DF2D}" destId="{BDB6F014-B0E0-4D5F-9707-EEEB9C7EADAF}" srcOrd="0" destOrd="0" presId="urn:microsoft.com/office/officeart/2005/8/layout/vList2"/>
    <dgm:cxn modelId="{D9A3E320-CEFE-44EB-844B-F1F03E380C12}" type="presParOf" srcId="{553B11BE-A96C-4677-BBAE-DD722F52DF2D}" destId="{15963E50-B28B-4F65-BAF4-1C056BE47046}" srcOrd="1" destOrd="0" presId="urn:microsoft.com/office/officeart/2005/8/layout/vList2"/>
    <dgm:cxn modelId="{913DB958-D75B-4788-8574-103F444543F5}" type="presParOf" srcId="{553B11BE-A96C-4677-BBAE-DD722F52DF2D}" destId="{75314584-BEC8-42DE-9892-A2BE2CD63667}" srcOrd="2" destOrd="0" presId="urn:microsoft.com/office/officeart/2005/8/layout/vList2"/>
    <dgm:cxn modelId="{F2E46A9F-3550-47F3-A685-8D35B039CDE7}" type="presParOf" srcId="{553B11BE-A96C-4677-BBAE-DD722F52DF2D}" destId="{50290373-C63F-443C-82D0-720EE31B0F59}" srcOrd="3" destOrd="0" presId="urn:microsoft.com/office/officeart/2005/8/layout/vList2"/>
    <dgm:cxn modelId="{ABC31634-B689-453A-B45F-ECF602790260}" type="presParOf" srcId="{553B11BE-A96C-4677-BBAE-DD722F52DF2D}" destId="{B9FFF9A5-B2D6-4344-8E3B-C9E23410F10E}" srcOrd="4" destOrd="0" presId="urn:microsoft.com/office/officeart/2005/8/layout/vList2"/>
    <dgm:cxn modelId="{D56AD6CD-AFA0-425B-80E5-A6C159AB52EB}" type="presParOf" srcId="{553B11BE-A96C-4677-BBAE-DD722F52DF2D}" destId="{23198ECD-28E1-4250-B3AD-97727199862E}" srcOrd="5" destOrd="0" presId="urn:microsoft.com/office/officeart/2005/8/layout/vList2"/>
    <dgm:cxn modelId="{943E50E2-1308-4CD5-A9E6-35F4D8959670}" type="presParOf" srcId="{553B11BE-A96C-4677-BBAE-DD722F52DF2D}" destId="{D1659BFB-9485-4266-B494-DF65582991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A90BB-B9DF-47EB-A0B0-A26F263AA4D8}">
      <dsp:nvSpPr>
        <dsp:cNvPr id="0" name=""/>
        <dsp:cNvSpPr/>
      </dsp:nvSpPr>
      <dsp:spPr>
        <a:xfrm>
          <a:off x="2628899" y="766267"/>
          <a:ext cx="210312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C99DF-E661-4173-A6DC-E8D588041403}">
      <dsp:nvSpPr>
        <dsp:cNvPr id="0" name=""/>
        <dsp:cNvSpPr/>
      </dsp:nvSpPr>
      <dsp:spPr>
        <a:xfrm>
          <a:off x="4858207" y="649395"/>
          <a:ext cx="241858" cy="300619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465506"/>
            <a:satOff val="-7010"/>
            <a:lumOff val="-6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465506"/>
              <a:satOff val="-7010"/>
              <a:lumOff val="-6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66C9A8-82CD-4CC7-9C99-072F7B153810}">
      <dsp:nvSpPr>
        <dsp:cNvPr id="0" name=""/>
        <dsp:cNvSpPr/>
      </dsp:nvSpPr>
      <dsp:spPr>
        <a:xfrm>
          <a:off x="1598999" y="5981"/>
          <a:ext cx="1520643" cy="152064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529" tIns="59529" rIns="59529" bIns="5952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1</a:t>
          </a:r>
        </a:p>
      </dsp:txBody>
      <dsp:txXfrm>
        <a:off x="1821692" y="228674"/>
        <a:ext cx="1075257" cy="1075257"/>
      </dsp:txXfrm>
    </dsp:sp>
    <dsp:sp modelId="{EE1B88A8-B8F1-48C6-9B50-982C399957D9}">
      <dsp:nvSpPr>
        <dsp:cNvPr id="0" name=""/>
        <dsp:cNvSpPr/>
      </dsp:nvSpPr>
      <dsp:spPr>
        <a:xfrm>
          <a:off x="0" y="1690781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931013"/>
            <a:satOff val="-14019"/>
            <a:lumOff val="-13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31013"/>
              <a:satOff val="-14019"/>
              <a:lumOff val="-13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Building a Huffman Tree from the input characters.</a:t>
          </a:r>
        </a:p>
      </dsp:txBody>
      <dsp:txXfrm>
        <a:off x="0" y="2083901"/>
        <a:ext cx="4732020" cy="1572480"/>
      </dsp:txXfrm>
    </dsp:sp>
    <dsp:sp modelId="{075D1736-7695-48F7-A114-DE74F901A8C7}">
      <dsp:nvSpPr>
        <dsp:cNvPr id="0" name=""/>
        <dsp:cNvSpPr/>
      </dsp:nvSpPr>
      <dsp:spPr>
        <a:xfrm>
          <a:off x="5257800" y="772958"/>
          <a:ext cx="2366010" cy="65"/>
        </a:xfrm>
        <a:prstGeom prst="rect">
          <a:avLst/>
        </a:prstGeom>
        <a:solidFill>
          <a:schemeClr val="accent5">
            <a:tint val="40000"/>
            <a:alpha val="90000"/>
            <a:hueOff val="-1396519"/>
            <a:satOff val="-21029"/>
            <a:lumOff val="-199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396519"/>
              <a:satOff val="-21029"/>
              <a:lumOff val="-19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DB49D-FC85-4BC8-961C-B1A92AF12E36}">
      <dsp:nvSpPr>
        <dsp:cNvPr id="0" name=""/>
        <dsp:cNvSpPr/>
      </dsp:nvSpPr>
      <dsp:spPr>
        <a:xfrm>
          <a:off x="6863488" y="12669"/>
          <a:ext cx="1520643" cy="1520643"/>
        </a:xfrm>
        <a:prstGeom prst="ellipse">
          <a:avLst/>
        </a:prstGeom>
        <a:solidFill>
          <a:schemeClr val="accent5">
            <a:hueOff val="-1474360"/>
            <a:satOff val="455"/>
            <a:lumOff val="-13526"/>
            <a:alphaOff val="0"/>
          </a:schemeClr>
        </a:solidFill>
        <a:ln w="12700" cap="flat" cmpd="sng" algn="ctr">
          <a:solidFill>
            <a:schemeClr val="accent5">
              <a:hueOff val="-1474360"/>
              <a:satOff val="455"/>
              <a:lumOff val="-13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09" tIns="59009" rIns="59009" bIns="59009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/>
            <a:t>2</a:t>
          </a:r>
        </a:p>
      </dsp:txBody>
      <dsp:txXfrm>
        <a:off x="7086181" y="235362"/>
        <a:ext cx="1075257" cy="1075257"/>
      </dsp:txXfrm>
    </dsp:sp>
    <dsp:sp modelId="{2D51C9B5-A737-48B9-8875-B62C6E7CF8C7}">
      <dsp:nvSpPr>
        <dsp:cNvPr id="0" name=""/>
        <dsp:cNvSpPr/>
      </dsp:nvSpPr>
      <dsp:spPr>
        <a:xfrm>
          <a:off x="5257800" y="1690781"/>
          <a:ext cx="473202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2327532"/>
            <a:satOff val="-35048"/>
            <a:lumOff val="-331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2327532"/>
              <a:satOff val="-35048"/>
              <a:lumOff val="-33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267" tIns="165100" rIns="373267" bIns="16510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Assigning code to the characters by traversing the Huffman Tree.</a:t>
          </a:r>
        </a:p>
      </dsp:txBody>
      <dsp:txXfrm>
        <a:off x="5257800" y="2083901"/>
        <a:ext cx="4732020" cy="1572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7B30E-64C5-4195-8545-9D3E7670EFD0}">
      <dsp:nvSpPr>
        <dsp:cNvPr id="0" name=""/>
        <dsp:cNvSpPr/>
      </dsp:nvSpPr>
      <dsp:spPr>
        <a:xfrm>
          <a:off x="0" y="949585"/>
          <a:ext cx="7003777" cy="175308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3F234-1B01-4E35-9794-4583514C9F14}">
      <dsp:nvSpPr>
        <dsp:cNvPr id="0" name=""/>
        <dsp:cNvSpPr/>
      </dsp:nvSpPr>
      <dsp:spPr>
        <a:xfrm>
          <a:off x="530307" y="1344029"/>
          <a:ext cx="964194" cy="964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087BE-9B8D-4E9D-B924-D738A95BBE9A}">
      <dsp:nvSpPr>
        <dsp:cNvPr id="0" name=""/>
        <dsp:cNvSpPr/>
      </dsp:nvSpPr>
      <dsp:spPr>
        <a:xfrm>
          <a:off x="2024809" y="949585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Create a leaf node for each character of the text.</a:t>
          </a:r>
        </a:p>
      </dsp:txBody>
      <dsp:txXfrm>
        <a:off x="2024809" y="949585"/>
        <a:ext cx="4978967" cy="1753081"/>
      </dsp:txXfrm>
    </dsp:sp>
    <dsp:sp modelId="{13C51C19-C941-4AF1-8A43-3FB24E1286EC}">
      <dsp:nvSpPr>
        <dsp:cNvPr id="0" name=""/>
        <dsp:cNvSpPr/>
      </dsp:nvSpPr>
      <dsp:spPr>
        <a:xfrm>
          <a:off x="0" y="3140937"/>
          <a:ext cx="7003777" cy="1753081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7A5E3-B079-482F-B7EF-F7343D7ABD14}">
      <dsp:nvSpPr>
        <dsp:cNvPr id="0" name=""/>
        <dsp:cNvSpPr/>
      </dsp:nvSpPr>
      <dsp:spPr>
        <a:xfrm>
          <a:off x="530307" y="3535381"/>
          <a:ext cx="964194" cy="964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B956B-25CF-4162-B383-7FFA8810A6A0}">
      <dsp:nvSpPr>
        <dsp:cNvPr id="0" name=""/>
        <dsp:cNvSpPr/>
      </dsp:nvSpPr>
      <dsp:spPr>
        <a:xfrm>
          <a:off x="2024809" y="3140937"/>
          <a:ext cx="4978967" cy="175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534" tIns="185534" rIns="185534" bIns="185534" numCol="1" spcCol="1270" anchor="ctr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Leaf node of a character contains the occurring frequency of that character.</a:t>
          </a:r>
        </a:p>
      </dsp:txBody>
      <dsp:txXfrm>
        <a:off x="2024809" y="3140937"/>
        <a:ext cx="4978967" cy="17530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239C7-BF6C-43A1-97A3-B31E7E704E99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D2D7-A64D-49EC-A7D0-7132A853293C}">
      <dsp:nvSpPr>
        <dsp:cNvPr id="0" name=""/>
        <dsp:cNvSpPr/>
      </dsp:nvSpPr>
      <dsp:spPr>
        <a:xfrm>
          <a:off x="0" y="0"/>
          <a:ext cx="10515600" cy="91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Considering the first two nodes having minimum frequency,</a:t>
          </a:r>
        </a:p>
      </dsp:txBody>
      <dsp:txXfrm>
        <a:off x="0" y="0"/>
        <a:ext cx="10515600" cy="915590"/>
      </dsp:txXfrm>
    </dsp:sp>
    <dsp:sp modelId="{559EBA5B-B132-4FFF-850C-0CFF51F2257D}">
      <dsp:nvSpPr>
        <dsp:cNvPr id="0" name=""/>
        <dsp:cNvSpPr/>
      </dsp:nvSpPr>
      <dsp:spPr>
        <a:xfrm>
          <a:off x="0" y="915590"/>
          <a:ext cx="10515600" cy="0"/>
        </a:xfrm>
        <a:prstGeom prst="line">
          <a:avLst/>
        </a:prstGeom>
        <a:solidFill>
          <a:schemeClr val="accent5">
            <a:hueOff val="-491453"/>
            <a:satOff val="152"/>
            <a:lumOff val="-4509"/>
            <a:alphaOff val="0"/>
          </a:schemeClr>
        </a:solidFill>
        <a:ln w="12700" cap="flat" cmpd="sng" algn="ctr">
          <a:solidFill>
            <a:schemeClr val="accent5">
              <a:hueOff val="-491453"/>
              <a:satOff val="152"/>
              <a:lumOff val="-45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3AB8F-1A6D-469D-A137-4B1D3D427882}">
      <dsp:nvSpPr>
        <dsp:cNvPr id="0" name=""/>
        <dsp:cNvSpPr/>
      </dsp:nvSpPr>
      <dsp:spPr>
        <a:xfrm>
          <a:off x="0" y="915590"/>
          <a:ext cx="10515600" cy="91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Create a new internal node.</a:t>
          </a:r>
        </a:p>
      </dsp:txBody>
      <dsp:txXfrm>
        <a:off x="0" y="915590"/>
        <a:ext cx="10515600" cy="915590"/>
      </dsp:txXfrm>
    </dsp:sp>
    <dsp:sp modelId="{9D5848B3-7942-45E0-9817-EA884C96AE7F}">
      <dsp:nvSpPr>
        <dsp:cNvPr id="0" name=""/>
        <dsp:cNvSpPr/>
      </dsp:nvSpPr>
      <dsp:spPr>
        <a:xfrm>
          <a:off x="0" y="1831181"/>
          <a:ext cx="10515600" cy="0"/>
        </a:xfrm>
        <a:prstGeom prst="line">
          <a:avLst/>
        </a:prstGeom>
        <a:solidFill>
          <a:schemeClr val="accent5">
            <a:hueOff val="-982906"/>
            <a:satOff val="303"/>
            <a:lumOff val="-9017"/>
            <a:alphaOff val="0"/>
          </a:schemeClr>
        </a:solidFill>
        <a:ln w="12700" cap="flat" cmpd="sng" algn="ctr">
          <a:solidFill>
            <a:schemeClr val="accent5">
              <a:hueOff val="-982906"/>
              <a:satOff val="303"/>
              <a:lumOff val="-90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51D3A-F4E0-4628-A8E5-9D3198567396}">
      <dsp:nvSpPr>
        <dsp:cNvPr id="0" name=""/>
        <dsp:cNvSpPr/>
      </dsp:nvSpPr>
      <dsp:spPr>
        <a:xfrm>
          <a:off x="0" y="1831181"/>
          <a:ext cx="10515600" cy="91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The frequency of this new node is the sum of frequency of those two nodes.</a:t>
          </a:r>
        </a:p>
      </dsp:txBody>
      <dsp:txXfrm>
        <a:off x="0" y="1831181"/>
        <a:ext cx="10515600" cy="915590"/>
      </dsp:txXfrm>
    </dsp:sp>
    <dsp:sp modelId="{3180A45A-A544-4295-9A02-F9037472B8CB}">
      <dsp:nvSpPr>
        <dsp:cNvPr id="0" name=""/>
        <dsp:cNvSpPr/>
      </dsp:nvSpPr>
      <dsp:spPr>
        <a:xfrm>
          <a:off x="0" y="2746772"/>
          <a:ext cx="10515600" cy="0"/>
        </a:xfrm>
        <a:prstGeom prst="line">
          <a:avLst/>
        </a:prstGeom>
        <a:solidFill>
          <a:schemeClr val="accent5">
            <a:hueOff val="-1474360"/>
            <a:satOff val="455"/>
            <a:lumOff val="-13526"/>
            <a:alphaOff val="0"/>
          </a:schemeClr>
        </a:solidFill>
        <a:ln w="12700" cap="flat" cmpd="sng" algn="ctr">
          <a:solidFill>
            <a:schemeClr val="accent5">
              <a:hueOff val="-1474360"/>
              <a:satOff val="455"/>
              <a:lumOff val="-135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7B5E3-AD45-4066-AAC9-46C88B38A103}">
      <dsp:nvSpPr>
        <dsp:cNvPr id="0" name=""/>
        <dsp:cNvSpPr/>
      </dsp:nvSpPr>
      <dsp:spPr>
        <a:xfrm>
          <a:off x="0" y="2746772"/>
          <a:ext cx="10515600" cy="915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/>
            <a:t>Make the first node as a left child and the other node as a right child of the newly created node.</a:t>
          </a:r>
        </a:p>
      </dsp:txBody>
      <dsp:txXfrm>
        <a:off x="0" y="2746772"/>
        <a:ext cx="10515600" cy="915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443AE2-DE80-497C-AD2A-29D4084CCD08}">
      <dsp:nvSpPr>
        <dsp:cNvPr id="0" name=""/>
        <dsp:cNvSpPr/>
      </dsp:nvSpPr>
      <dsp:spPr>
        <a:xfrm>
          <a:off x="681614" y="707"/>
          <a:ext cx="3660948" cy="36609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Keep repeating Step-02 and Step-03 until all the nodes form a single tree.</a:t>
          </a:r>
        </a:p>
      </dsp:txBody>
      <dsp:txXfrm>
        <a:off x="1217747" y="536840"/>
        <a:ext cx="2588682" cy="2588682"/>
      </dsp:txXfrm>
    </dsp:sp>
    <dsp:sp modelId="{3CF0225C-1F37-47BB-AA32-466A6E0DBA6E}">
      <dsp:nvSpPr>
        <dsp:cNvPr id="0" name=""/>
        <dsp:cNvSpPr/>
      </dsp:nvSpPr>
      <dsp:spPr>
        <a:xfrm rot="5400000">
          <a:off x="4644591" y="1346105"/>
          <a:ext cx="1281332" cy="970151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24D7A-0E18-481F-AC8B-016E0D1D42AC}">
      <dsp:nvSpPr>
        <dsp:cNvPr id="0" name=""/>
        <dsp:cNvSpPr/>
      </dsp:nvSpPr>
      <dsp:spPr>
        <a:xfrm>
          <a:off x="6173037" y="707"/>
          <a:ext cx="3660948" cy="366094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The tree finally obtained is the desired Huffman Tree.</a:t>
          </a:r>
        </a:p>
      </dsp:txBody>
      <dsp:txXfrm>
        <a:off x="6709170" y="536840"/>
        <a:ext cx="2588682" cy="25886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6F014-B0E0-4D5F-9707-EEEB9C7EADAF}">
      <dsp:nvSpPr>
        <dsp:cNvPr id="0" name=""/>
        <dsp:cNvSpPr/>
      </dsp:nvSpPr>
      <dsp:spPr>
        <a:xfrm>
          <a:off x="0" y="590809"/>
          <a:ext cx="5626542" cy="11056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 file contains the following characters with the frequencies as shown. If Huffman Coding is used for data compression, determine-</a:t>
          </a:r>
        </a:p>
      </dsp:txBody>
      <dsp:txXfrm>
        <a:off x="53973" y="644782"/>
        <a:ext cx="5518596" cy="997703"/>
      </dsp:txXfrm>
    </dsp:sp>
    <dsp:sp modelId="{75314584-BEC8-42DE-9892-A2BE2CD63667}">
      <dsp:nvSpPr>
        <dsp:cNvPr id="0" name=""/>
        <dsp:cNvSpPr/>
      </dsp:nvSpPr>
      <dsp:spPr>
        <a:xfrm>
          <a:off x="0" y="1756939"/>
          <a:ext cx="5626542" cy="11056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Huffman Code for each character</a:t>
          </a:r>
        </a:p>
      </dsp:txBody>
      <dsp:txXfrm>
        <a:off x="53973" y="1810912"/>
        <a:ext cx="5518596" cy="997703"/>
      </dsp:txXfrm>
    </dsp:sp>
    <dsp:sp modelId="{B9FFF9A5-B2D6-4344-8E3B-C9E23410F10E}">
      <dsp:nvSpPr>
        <dsp:cNvPr id="0" name=""/>
        <dsp:cNvSpPr/>
      </dsp:nvSpPr>
      <dsp:spPr>
        <a:xfrm>
          <a:off x="0" y="2923069"/>
          <a:ext cx="5626542" cy="11056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Average code length</a:t>
          </a:r>
        </a:p>
      </dsp:txBody>
      <dsp:txXfrm>
        <a:off x="53973" y="2977042"/>
        <a:ext cx="5518596" cy="997703"/>
      </dsp:txXfrm>
    </dsp:sp>
    <dsp:sp modelId="{D1659BFB-9485-4266-B494-DF6558299163}">
      <dsp:nvSpPr>
        <dsp:cNvPr id="0" name=""/>
        <dsp:cNvSpPr/>
      </dsp:nvSpPr>
      <dsp:spPr>
        <a:xfrm>
          <a:off x="0" y="4089199"/>
          <a:ext cx="5626542" cy="11056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/>
            <a:t>Length of Huffman encoded message (in bits)</a:t>
          </a:r>
        </a:p>
      </dsp:txBody>
      <dsp:txXfrm>
        <a:off x="53973" y="4143172"/>
        <a:ext cx="5518596" cy="997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4A080-4536-4DBD-A57F-D2529C23CBE5}" type="datetimeFigureOut">
              <a:rPr lang="en-CA" smtClean="0"/>
              <a:t>2023-11-30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296E7-3180-41F7-8F6A-D544E07EA8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713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Step1:</a:t>
            </a:r>
            <a:r>
              <a:rPr lang="en-CA" baseline="0" dirty="0" smtClean="0"/>
              <a:t> Create and initialize a </a:t>
            </a:r>
            <a:r>
              <a:rPr lang="en-CA" baseline="0" dirty="0" err="1" smtClean="0"/>
              <a:t>PriorityQueue</a:t>
            </a:r>
            <a:r>
              <a:rPr lang="en-CA" baseline="0" dirty="0" smtClean="0"/>
              <a:t> consisting of each unique character.</a:t>
            </a:r>
          </a:p>
          <a:p>
            <a:r>
              <a:rPr lang="en-CA" baseline="0" dirty="0" smtClean="0"/>
              <a:t>Step2: Sort in ascending order of their frequencies. </a:t>
            </a:r>
          </a:p>
          <a:p>
            <a:r>
              <a:rPr lang="en-CA" baseline="0" dirty="0" smtClean="0"/>
              <a:t>Step3: for all the unique character:</a:t>
            </a:r>
          </a:p>
          <a:p>
            <a:r>
              <a:rPr lang="en-CA" baseline="0" dirty="0" smtClean="0"/>
              <a:t>	create</a:t>
            </a:r>
          </a:p>
          <a:p>
            <a:r>
              <a:rPr lang="en-CA" baseline="0" dirty="0" smtClean="0"/>
              <a:t>	get </a:t>
            </a:r>
            <a:r>
              <a:rPr lang="en-CA" baseline="0" dirty="0" err="1" smtClean="0"/>
              <a:t>minimum_value</a:t>
            </a:r>
            <a:r>
              <a:rPr lang="en-CA" baseline="0" dirty="0" smtClean="0"/>
              <a:t> </a:t>
            </a:r>
            <a:r>
              <a:rPr lang="en-CA" baseline="0" dirty="0" err="1" smtClean="0"/>
              <a:t>frow</a:t>
            </a:r>
            <a:r>
              <a:rPr lang="en-CA" baseline="0" dirty="0" smtClean="0"/>
              <a:t> Queue and set it to left to child of </a:t>
            </a:r>
            <a:r>
              <a:rPr lang="en-CA" baseline="0" dirty="0" err="1" smtClean="0"/>
              <a:t>new_node</a:t>
            </a:r>
            <a:endParaRPr lang="en-CA" baseline="0" dirty="0" smtClean="0"/>
          </a:p>
          <a:p>
            <a:r>
              <a:rPr lang="en-CA" baseline="0" dirty="0" smtClean="0"/>
              <a:t>	get </a:t>
            </a:r>
            <a:r>
              <a:rPr lang="en-CA" baseline="0" dirty="0" err="1" smtClean="0"/>
              <a:t>minimum_value</a:t>
            </a:r>
            <a:r>
              <a:rPr lang="en-CA" baseline="0" dirty="0" smtClean="0"/>
              <a:t> from Queue and set it to right child of </a:t>
            </a:r>
            <a:r>
              <a:rPr lang="en-CA" baseline="0" dirty="0" err="1" smtClean="0"/>
              <a:t>new_node</a:t>
            </a:r>
            <a:endParaRPr lang="en-CA" baseline="0" dirty="0" smtClean="0"/>
          </a:p>
          <a:p>
            <a:r>
              <a:rPr lang="en-CA" baseline="0" dirty="0" smtClean="0"/>
              <a:t>Step4: calculate the sum of these two minimum values as </a:t>
            </a:r>
            <a:r>
              <a:rPr lang="en-CA" baseline="0" dirty="0" err="1" smtClean="0"/>
              <a:t>sum_of_two_minimum</a:t>
            </a:r>
            <a:endParaRPr lang="en-CA" baseline="0" dirty="0" smtClean="0"/>
          </a:p>
          <a:p>
            <a:r>
              <a:rPr lang="en-CA" baseline="0" dirty="0" smtClean="0"/>
              <a:t>Step5: assign </a:t>
            </a:r>
            <a:r>
              <a:rPr lang="en-CA" baseline="0" dirty="0" err="1" smtClean="0"/>
              <a:t>sum_of_two_minimum</a:t>
            </a:r>
            <a:r>
              <a:rPr lang="en-CA" baseline="0" dirty="0" smtClean="0"/>
              <a:t> to the value of </a:t>
            </a:r>
            <a:r>
              <a:rPr lang="en-CA" baseline="0" dirty="0" err="1" smtClean="0"/>
              <a:t>new_node</a:t>
            </a:r>
            <a:endParaRPr lang="en-CA" baseline="0" dirty="0" smtClean="0"/>
          </a:p>
          <a:p>
            <a:r>
              <a:rPr lang="en-CA" baseline="0" dirty="0" smtClean="0"/>
              <a:t>Step6: insert </a:t>
            </a:r>
            <a:r>
              <a:rPr lang="en-CA" baseline="0" dirty="0" err="1" smtClean="0"/>
              <a:t>new_node</a:t>
            </a:r>
            <a:r>
              <a:rPr lang="en-CA" baseline="0" dirty="0" smtClean="0"/>
              <a:t> into the tree</a:t>
            </a:r>
          </a:p>
          <a:p>
            <a:r>
              <a:rPr lang="en-CA" baseline="0" dirty="0" smtClean="0"/>
              <a:t>Step7: return </a:t>
            </a:r>
            <a:r>
              <a:rPr lang="en-CA" baseline="0" dirty="0" err="1" smtClean="0"/>
              <a:t>root_node</a:t>
            </a:r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296E7-3180-41F7-8F6A-D544E07EA85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386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80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9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0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1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2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3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E644DE9-8D09-43E2-BA69-F57482CFC9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C23C919-B32E-40FF-B3D8-631316E84E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1B17B84-F8A7-4053-9C9D-91E3CA7FFE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1" y="0"/>
            <a:ext cx="12188951" cy="6858000"/>
          </a:xfrm>
          <a:prstGeom prst="rect">
            <a:avLst/>
          </a:prstGeom>
          <a:blipFill dpi="0" rotWithShape="1">
            <a:blip r:embed="rId2">
              <a:alphaModFix amt="30000"/>
              <a:lum bright="70000" contrast="-70000"/>
            </a:blip>
            <a:srcRect/>
            <a:tile tx="889000" ty="0" sx="100000" sy="100000" flip="xy" algn="t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101010 data lines to infinity">
            <a:extLst>
              <a:ext uri="{FF2B5EF4-FFF2-40B4-BE49-F238E27FC236}">
                <a16:creationId xmlns:a16="http://schemas.microsoft.com/office/drawing/2014/main" xmlns="" id="{1B71AC5C-6D2B-A17B-74A2-64C6A08E0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3051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  <a:ea typeface="Calibri Light"/>
                <a:cs typeface="Calibri Light"/>
              </a:rPr>
              <a:t>Huffman Coding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200">
                <a:solidFill>
                  <a:srgbClr val="FFFFFF"/>
                </a:solidFill>
                <a:ea typeface="+mn-lt"/>
                <a:cs typeface="+mn-lt"/>
              </a:rPr>
              <a:t>A famous Greedy Algorithm.</a:t>
            </a: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AB8125F-0FD8-48CD-9F43-73E5494EA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019DD6C-5899-4C07-864B-EB0A7D104A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C397C1E-B1B6-50D6-AD18-8AA4C11B8C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3" r="25281" b="6247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BDFFBC1-15BD-428E-B8AF-ECF5D1B76D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BFB3075-0323-4EB0-B1A5-776A0E709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F04C13-A8D9-AACD-00D1-BBA3C758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dirty="0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4C360-1DBF-5A5D-0DB0-9690E6EFB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The time complexity analysis of Huffman Coding is as follows-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extractMin( ) is called 2 x (n-1) times if there are n nodes.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As extractMin( ) calls minHeapify( ), it takes O(logn) time.</a:t>
            </a: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Thus, Overall time complexity of Huffman Coding becomes 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O(</a:t>
            </a:r>
            <a:r>
              <a:rPr lang="en-US" sz="1800" b="1" dirty="0" err="1">
                <a:solidFill>
                  <a:schemeClr val="tx2"/>
                </a:solidFill>
                <a:ea typeface="+mn-lt"/>
                <a:cs typeface="+mn-lt"/>
              </a:rPr>
              <a:t>nlogn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Here, n is the number of unique characters in the given text.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27CAEDE-D92D-4745-8749-71019415A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0C96CB6-3880-40E6-A4BF-F64E7D1E42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5998281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A03ED4-056D-02C7-1CF3-1F87EAC5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4876800" cy="5577934"/>
          </a:xfrm>
        </p:spPr>
        <p:txBody>
          <a:bodyPr>
            <a:normAutofit/>
          </a:bodyPr>
          <a:lstStyle/>
          <a:p>
            <a:r>
              <a:rPr lang="en-US" dirty="0"/>
              <a:t>Example Based on Huffman's Coding Algo.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xmlns="" id="{90390E88-2C3A-8ECA-7DA0-51FC6DDBEC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968201"/>
              </p:ext>
            </p:extLst>
          </p:nvPr>
        </p:nvGraphicFramePr>
        <p:xfrm>
          <a:off x="6184458" y="343433"/>
          <a:ext cx="5626542" cy="5785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495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354398"/>
            <a:ext cx="10515600" cy="4195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Build the Huffman coding tree for the message</a:t>
            </a:r>
          </a:p>
          <a:p>
            <a:pPr eaLnBrk="1" hangingPunct="1"/>
            <a:r>
              <a:rPr lang="en-US" altLang="en-US" dirty="0" smtClean="0"/>
              <a:t>Character frequencies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Begin with forest of single trees</a:t>
            </a:r>
          </a:p>
        </p:txBody>
      </p:sp>
      <p:graphicFrame>
        <p:nvGraphicFramePr>
          <p:cNvPr id="2683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48840"/>
              </p:ext>
            </p:extLst>
          </p:nvPr>
        </p:nvGraphicFramePr>
        <p:xfrm>
          <a:off x="3097213" y="3555274"/>
          <a:ext cx="6096000" cy="1371600"/>
        </p:xfrm>
        <a:graphic>
          <a:graphicData uri="http://schemas.openxmlformats.org/drawingml/2006/table">
            <a:tbl>
              <a:tblPr/>
              <a:tblGrid>
                <a:gridCol w="677863"/>
                <a:gridCol w="676275"/>
                <a:gridCol w="677862"/>
                <a:gridCol w="677863"/>
                <a:gridCol w="676275"/>
                <a:gridCol w="677862"/>
                <a:gridCol w="677863"/>
                <a:gridCol w="676275"/>
                <a:gridCol w="677862"/>
              </a:tblGrid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_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9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9900CC"/>
                        </a:buClr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99"/>
                        </a:buClr>
                        <a:buSzPct val="80000"/>
                        <a:buFont typeface="Wingdings 2" panose="05020102010507070707" pitchFamily="18" charset="2"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00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44" name="AutoShape 36"/>
          <p:cNvSpPr>
            <a:spLocks noChangeArrowheads="1"/>
          </p:cNvSpPr>
          <p:nvPr/>
        </p:nvSpPr>
        <p:spPr bwMode="auto">
          <a:xfrm>
            <a:off x="48768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45" name="AutoShape 37"/>
          <p:cNvSpPr>
            <a:spLocks noChangeArrowheads="1"/>
          </p:cNvSpPr>
          <p:nvPr/>
        </p:nvSpPr>
        <p:spPr bwMode="auto">
          <a:xfrm>
            <a:off x="21923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46" name="AutoShape 38"/>
          <p:cNvSpPr>
            <a:spLocks noChangeArrowheads="1"/>
          </p:cNvSpPr>
          <p:nvPr/>
        </p:nvSpPr>
        <p:spPr bwMode="auto">
          <a:xfrm>
            <a:off x="75898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47" name="AutoShape 39"/>
          <p:cNvSpPr>
            <a:spLocks noChangeArrowheads="1"/>
          </p:cNvSpPr>
          <p:nvPr/>
        </p:nvSpPr>
        <p:spPr bwMode="auto">
          <a:xfrm>
            <a:off x="40020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48" name="AutoShape 40"/>
          <p:cNvSpPr>
            <a:spLocks noChangeArrowheads="1"/>
          </p:cNvSpPr>
          <p:nvPr/>
        </p:nvSpPr>
        <p:spPr bwMode="auto">
          <a:xfrm>
            <a:off x="5791200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49" name="AutoShape 41"/>
          <p:cNvSpPr>
            <a:spLocks noChangeArrowheads="1"/>
          </p:cNvSpPr>
          <p:nvPr/>
        </p:nvSpPr>
        <p:spPr bwMode="auto">
          <a:xfrm>
            <a:off x="30972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50" name="AutoShape 42"/>
          <p:cNvSpPr>
            <a:spLocks noChangeArrowheads="1"/>
          </p:cNvSpPr>
          <p:nvPr/>
        </p:nvSpPr>
        <p:spPr bwMode="auto">
          <a:xfrm>
            <a:off x="668813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51" name="AutoShape 43"/>
          <p:cNvSpPr>
            <a:spLocks noChangeArrowheads="1"/>
          </p:cNvSpPr>
          <p:nvPr/>
        </p:nvSpPr>
        <p:spPr bwMode="auto">
          <a:xfrm>
            <a:off x="8494713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52" name="AutoShape 44"/>
          <p:cNvSpPr>
            <a:spLocks noChangeArrowheads="1"/>
          </p:cNvSpPr>
          <p:nvPr/>
        </p:nvSpPr>
        <p:spPr bwMode="auto">
          <a:xfrm>
            <a:off x="9399588" y="5105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053" name="Text Box 45"/>
          <p:cNvSpPr txBox="1">
            <a:spLocks noChangeArrowheads="1"/>
          </p:cNvSpPr>
          <p:nvPr/>
        </p:nvSpPr>
        <p:spPr bwMode="auto">
          <a:xfrm>
            <a:off x="2244726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3133725" y="5602288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3055" name="Text Box 47"/>
          <p:cNvSpPr txBox="1">
            <a:spLocks noChangeArrowheads="1"/>
          </p:cNvSpPr>
          <p:nvPr/>
        </p:nvSpPr>
        <p:spPr bwMode="auto">
          <a:xfrm>
            <a:off x="8588375" y="5602288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056" name="Text Box 48"/>
          <p:cNvSpPr txBox="1">
            <a:spLocks noChangeArrowheads="1"/>
          </p:cNvSpPr>
          <p:nvPr/>
        </p:nvSpPr>
        <p:spPr bwMode="auto">
          <a:xfrm>
            <a:off x="9434513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3057" name="Text Box 49"/>
          <p:cNvSpPr txBox="1">
            <a:spLocks noChangeArrowheads="1"/>
          </p:cNvSpPr>
          <p:nvPr/>
        </p:nvSpPr>
        <p:spPr bwMode="auto">
          <a:xfrm>
            <a:off x="4021138" y="56022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3058" name="Text Box 50"/>
          <p:cNvSpPr txBox="1">
            <a:spLocks noChangeArrowheads="1"/>
          </p:cNvSpPr>
          <p:nvPr/>
        </p:nvSpPr>
        <p:spPr bwMode="auto">
          <a:xfrm>
            <a:off x="4964114" y="5602288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3059" name="Text Box 51"/>
          <p:cNvSpPr txBox="1">
            <a:spLocks noChangeArrowheads="1"/>
          </p:cNvSpPr>
          <p:nvPr/>
        </p:nvSpPr>
        <p:spPr bwMode="auto">
          <a:xfrm>
            <a:off x="5861050" y="56022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3060" name="Text Box 52"/>
          <p:cNvSpPr txBox="1">
            <a:spLocks noChangeArrowheads="1"/>
          </p:cNvSpPr>
          <p:nvPr/>
        </p:nvSpPr>
        <p:spPr bwMode="auto">
          <a:xfrm>
            <a:off x="6740526" y="560228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7693026" y="56022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195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1</a:t>
            </a:r>
          </a:p>
        </p:txBody>
      </p:sp>
      <p:cxnSp>
        <p:nvCxnSpPr>
          <p:cNvPr id="44035" name="AutoShape 3"/>
          <p:cNvCxnSpPr>
            <a:cxnSpLocks noChangeShapeType="1"/>
          </p:cNvCxnSpPr>
          <p:nvPr/>
        </p:nvCxnSpPr>
        <p:spPr bwMode="auto">
          <a:xfrm flipV="1">
            <a:off x="24384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6" name="AutoShape 4"/>
          <p:cNvCxnSpPr>
            <a:cxnSpLocks noChangeShapeType="1"/>
          </p:cNvCxnSpPr>
          <p:nvPr/>
        </p:nvCxnSpPr>
        <p:spPr bwMode="auto">
          <a:xfrm flipH="1" flipV="1">
            <a:off x="28956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4894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2209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7607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4019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5808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3114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6705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8512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45" name="AutoShape 13"/>
          <p:cNvSpPr>
            <a:spLocks noChangeArrowheads="1"/>
          </p:cNvSpPr>
          <p:nvPr/>
        </p:nvSpPr>
        <p:spPr bwMode="auto">
          <a:xfrm>
            <a:off x="9417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2262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3151189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8605839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9451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4038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4981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5878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6757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7710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4055" name="AutoShape 23"/>
          <p:cNvSpPr>
            <a:spLocks noChangeArrowheads="1"/>
          </p:cNvSpPr>
          <p:nvPr/>
        </p:nvSpPr>
        <p:spPr bwMode="auto">
          <a:xfrm>
            <a:off x="2657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339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2</a:t>
            </a:r>
          </a:p>
        </p:txBody>
      </p:sp>
      <p:cxnSp>
        <p:nvCxnSpPr>
          <p:cNvPr id="45059" name="AutoShape 3"/>
          <p:cNvCxnSpPr>
            <a:cxnSpLocks noChangeShapeType="1"/>
          </p:cNvCxnSpPr>
          <p:nvPr/>
        </p:nvCxnSpPr>
        <p:spPr bwMode="auto">
          <a:xfrm flipV="1">
            <a:off x="24384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0" name="AutoShape 4"/>
          <p:cNvCxnSpPr>
            <a:cxnSpLocks noChangeShapeType="1"/>
          </p:cNvCxnSpPr>
          <p:nvPr/>
        </p:nvCxnSpPr>
        <p:spPr bwMode="auto">
          <a:xfrm flipH="1" flipV="1">
            <a:off x="28956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4894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2209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7607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64" name="AutoShape 8"/>
          <p:cNvSpPr>
            <a:spLocks noChangeArrowheads="1"/>
          </p:cNvSpPr>
          <p:nvPr/>
        </p:nvSpPr>
        <p:spPr bwMode="auto">
          <a:xfrm>
            <a:off x="4019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58086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66" name="AutoShape 10"/>
          <p:cNvSpPr>
            <a:spLocks noChangeArrowheads="1"/>
          </p:cNvSpPr>
          <p:nvPr/>
        </p:nvSpPr>
        <p:spPr bwMode="auto">
          <a:xfrm>
            <a:off x="3114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67" name="AutoShape 11"/>
          <p:cNvSpPr>
            <a:spLocks noChangeArrowheads="1"/>
          </p:cNvSpPr>
          <p:nvPr/>
        </p:nvSpPr>
        <p:spPr bwMode="auto">
          <a:xfrm>
            <a:off x="67056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68" name="AutoShape 12"/>
          <p:cNvSpPr>
            <a:spLocks noChangeArrowheads="1"/>
          </p:cNvSpPr>
          <p:nvPr/>
        </p:nvSpPr>
        <p:spPr bwMode="auto">
          <a:xfrm>
            <a:off x="8512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>
            <a:off x="9417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262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5071" name="Text Box 15"/>
          <p:cNvSpPr txBox="1">
            <a:spLocks noChangeArrowheads="1"/>
          </p:cNvSpPr>
          <p:nvPr/>
        </p:nvSpPr>
        <p:spPr bwMode="auto">
          <a:xfrm>
            <a:off x="3151189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8605839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9451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4038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5075" name="Text Box 19"/>
          <p:cNvSpPr txBox="1">
            <a:spLocks noChangeArrowheads="1"/>
          </p:cNvSpPr>
          <p:nvPr/>
        </p:nvSpPr>
        <p:spPr bwMode="auto">
          <a:xfrm>
            <a:off x="4981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076" name="Text Box 20"/>
          <p:cNvSpPr txBox="1">
            <a:spLocks noChangeArrowheads="1"/>
          </p:cNvSpPr>
          <p:nvPr/>
        </p:nvSpPr>
        <p:spPr bwMode="auto">
          <a:xfrm>
            <a:off x="5878513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5077" name="Text Box 21"/>
          <p:cNvSpPr txBox="1">
            <a:spLocks noChangeArrowheads="1"/>
          </p:cNvSpPr>
          <p:nvPr/>
        </p:nvSpPr>
        <p:spPr bwMode="auto">
          <a:xfrm>
            <a:off x="67579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7710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5079" name="AutoShape 23"/>
          <p:cNvSpPr>
            <a:spLocks noChangeArrowheads="1"/>
          </p:cNvSpPr>
          <p:nvPr/>
        </p:nvSpPr>
        <p:spPr bwMode="auto">
          <a:xfrm>
            <a:off x="2657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5080" name="AutoShape 24"/>
          <p:cNvCxnSpPr>
            <a:cxnSpLocks noChangeShapeType="1"/>
          </p:cNvCxnSpPr>
          <p:nvPr/>
        </p:nvCxnSpPr>
        <p:spPr bwMode="auto">
          <a:xfrm flipV="1">
            <a:off x="424815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</p:cNvCxnSpPr>
          <p:nvPr/>
        </p:nvCxnSpPr>
        <p:spPr bwMode="auto">
          <a:xfrm flipH="1" flipV="1">
            <a:off x="470535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2" name="AutoShape 26"/>
          <p:cNvSpPr>
            <a:spLocks noChangeArrowheads="1"/>
          </p:cNvSpPr>
          <p:nvPr/>
        </p:nvSpPr>
        <p:spPr bwMode="auto">
          <a:xfrm>
            <a:off x="4476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117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3</a:t>
            </a:r>
          </a:p>
        </p:txBody>
      </p:sp>
      <p:cxnSp>
        <p:nvCxnSpPr>
          <p:cNvPr id="46083" name="AutoShape 3"/>
          <p:cNvCxnSpPr>
            <a:cxnSpLocks noChangeShapeType="1"/>
          </p:cNvCxnSpPr>
          <p:nvPr/>
        </p:nvCxnSpPr>
        <p:spPr bwMode="auto">
          <a:xfrm flipV="1">
            <a:off x="24384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84" name="AutoShape 4"/>
          <p:cNvCxnSpPr>
            <a:cxnSpLocks noChangeShapeType="1"/>
          </p:cNvCxnSpPr>
          <p:nvPr/>
        </p:nvCxnSpPr>
        <p:spPr bwMode="auto">
          <a:xfrm flipH="1" flipV="1">
            <a:off x="28956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085" name="AutoShape 5"/>
          <p:cNvSpPr>
            <a:spLocks noChangeArrowheads="1"/>
          </p:cNvSpPr>
          <p:nvPr/>
        </p:nvSpPr>
        <p:spPr bwMode="auto">
          <a:xfrm>
            <a:off x="4946651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086" name="AutoShape 6"/>
          <p:cNvSpPr>
            <a:spLocks noChangeArrowheads="1"/>
          </p:cNvSpPr>
          <p:nvPr/>
        </p:nvSpPr>
        <p:spPr bwMode="auto">
          <a:xfrm>
            <a:off x="2262188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7659688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088" name="AutoShape 8"/>
          <p:cNvSpPr>
            <a:spLocks noChangeArrowheads="1"/>
          </p:cNvSpPr>
          <p:nvPr/>
        </p:nvSpPr>
        <p:spPr bwMode="auto">
          <a:xfrm>
            <a:off x="4071938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089" name="AutoShape 9"/>
          <p:cNvSpPr>
            <a:spLocks noChangeArrowheads="1"/>
          </p:cNvSpPr>
          <p:nvPr/>
        </p:nvSpPr>
        <p:spPr bwMode="auto">
          <a:xfrm>
            <a:off x="3167063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090" name="AutoShape 10"/>
          <p:cNvSpPr>
            <a:spLocks noChangeArrowheads="1"/>
          </p:cNvSpPr>
          <p:nvPr/>
        </p:nvSpPr>
        <p:spPr bwMode="auto">
          <a:xfrm>
            <a:off x="8564563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091" name="AutoShape 11"/>
          <p:cNvSpPr>
            <a:spLocks noChangeArrowheads="1"/>
          </p:cNvSpPr>
          <p:nvPr/>
        </p:nvSpPr>
        <p:spPr bwMode="auto">
          <a:xfrm>
            <a:off x="9469438" y="5562601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2262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3151189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8605839" y="6059489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9504363" y="6059489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4038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4981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7640728" y="6059489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6099" name="AutoShape 19"/>
          <p:cNvSpPr>
            <a:spLocks noChangeArrowheads="1"/>
          </p:cNvSpPr>
          <p:nvPr/>
        </p:nvSpPr>
        <p:spPr bwMode="auto">
          <a:xfrm>
            <a:off x="2709863" y="4371976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6100" name="AutoShape 20"/>
          <p:cNvCxnSpPr>
            <a:cxnSpLocks noChangeShapeType="1"/>
          </p:cNvCxnSpPr>
          <p:nvPr/>
        </p:nvCxnSpPr>
        <p:spPr bwMode="auto">
          <a:xfrm flipV="1">
            <a:off x="424815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1" name="AutoShape 21"/>
          <p:cNvCxnSpPr>
            <a:cxnSpLocks noChangeShapeType="1"/>
          </p:cNvCxnSpPr>
          <p:nvPr/>
        </p:nvCxnSpPr>
        <p:spPr bwMode="auto">
          <a:xfrm flipH="1" flipV="1">
            <a:off x="470535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102" name="AutoShape 22"/>
          <p:cNvSpPr>
            <a:spLocks noChangeArrowheads="1"/>
          </p:cNvSpPr>
          <p:nvPr/>
        </p:nvSpPr>
        <p:spPr bwMode="auto">
          <a:xfrm>
            <a:off x="4529138" y="4371976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5861052" y="4371977"/>
            <a:ext cx="1354137" cy="2144713"/>
            <a:chOff x="2699" y="2754"/>
            <a:chExt cx="853" cy="1351"/>
          </a:xfrm>
        </p:grpSpPr>
        <p:sp>
          <p:nvSpPr>
            <p:cNvPr id="46104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6105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6106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6107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46108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09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110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02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4</a:t>
            </a:r>
          </a:p>
        </p:txBody>
      </p:sp>
      <p:cxnSp>
        <p:nvCxnSpPr>
          <p:cNvPr id="47107" name="AutoShape 3"/>
          <p:cNvCxnSpPr>
            <a:cxnSpLocks noChangeShapeType="1"/>
          </p:cNvCxnSpPr>
          <p:nvPr/>
        </p:nvCxnSpPr>
        <p:spPr bwMode="auto">
          <a:xfrm flipV="1">
            <a:off x="24384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08" name="AutoShape 4"/>
          <p:cNvCxnSpPr>
            <a:cxnSpLocks noChangeShapeType="1"/>
          </p:cNvCxnSpPr>
          <p:nvPr/>
        </p:nvCxnSpPr>
        <p:spPr bwMode="auto">
          <a:xfrm flipH="1" flipV="1">
            <a:off x="28956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4894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2209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7607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4019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3114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14" name="AutoShape 10"/>
          <p:cNvSpPr>
            <a:spLocks noChangeArrowheads="1"/>
          </p:cNvSpPr>
          <p:nvPr/>
        </p:nvSpPr>
        <p:spPr bwMode="auto">
          <a:xfrm>
            <a:off x="8512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>
            <a:off x="9417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262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3151189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8605839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9451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7120" name="Text Box 16"/>
          <p:cNvSpPr txBox="1">
            <a:spLocks noChangeArrowheads="1"/>
          </p:cNvSpPr>
          <p:nvPr/>
        </p:nvSpPr>
        <p:spPr bwMode="auto">
          <a:xfrm>
            <a:off x="4038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4981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7122" name="Text Box 18"/>
          <p:cNvSpPr txBox="1">
            <a:spLocks noChangeArrowheads="1"/>
          </p:cNvSpPr>
          <p:nvPr/>
        </p:nvSpPr>
        <p:spPr bwMode="auto">
          <a:xfrm>
            <a:off x="7710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7123" name="AutoShape 19"/>
          <p:cNvSpPr>
            <a:spLocks noChangeArrowheads="1"/>
          </p:cNvSpPr>
          <p:nvPr/>
        </p:nvSpPr>
        <p:spPr bwMode="auto">
          <a:xfrm>
            <a:off x="2657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7124" name="AutoShape 20"/>
          <p:cNvCxnSpPr>
            <a:cxnSpLocks noChangeShapeType="1"/>
          </p:cNvCxnSpPr>
          <p:nvPr/>
        </p:nvCxnSpPr>
        <p:spPr bwMode="auto">
          <a:xfrm flipV="1">
            <a:off x="424815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5" name="AutoShape 21"/>
          <p:cNvCxnSpPr>
            <a:cxnSpLocks noChangeShapeType="1"/>
          </p:cNvCxnSpPr>
          <p:nvPr/>
        </p:nvCxnSpPr>
        <p:spPr bwMode="auto">
          <a:xfrm flipH="1" flipV="1">
            <a:off x="470535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6" name="AutoShape 22"/>
          <p:cNvSpPr>
            <a:spLocks noChangeArrowheads="1"/>
          </p:cNvSpPr>
          <p:nvPr/>
        </p:nvSpPr>
        <p:spPr bwMode="auto">
          <a:xfrm>
            <a:off x="4476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7127" name="Group 23"/>
          <p:cNvGrpSpPr>
            <a:grpSpLocks/>
          </p:cNvGrpSpPr>
          <p:nvPr/>
        </p:nvGrpSpPr>
        <p:grpSpPr bwMode="auto">
          <a:xfrm>
            <a:off x="5808664" y="4371976"/>
            <a:ext cx="1354137" cy="2144713"/>
            <a:chOff x="2699" y="2754"/>
            <a:chExt cx="853" cy="1351"/>
          </a:xfrm>
        </p:grpSpPr>
        <p:sp>
          <p:nvSpPr>
            <p:cNvPr id="47131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132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7133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7134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47135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36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137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47128" name="AutoShape 31"/>
          <p:cNvCxnSpPr>
            <a:cxnSpLocks noChangeShapeType="1"/>
          </p:cNvCxnSpPr>
          <p:nvPr/>
        </p:nvCxnSpPr>
        <p:spPr bwMode="auto">
          <a:xfrm flipV="1">
            <a:off x="2881314" y="3657601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9" name="AutoShape 32"/>
          <p:cNvCxnSpPr>
            <a:cxnSpLocks noChangeShapeType="1"/>
          </p:cNvCxnSpPr>
          <p:nvPr/>
        </p:nvCxnSpPr>
        <p:spPr bwMode="auto">
          <a:xfrm flipH="1" flipV="1">
            <a:off x="3805238" y="3657601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30" name="AutoShape 33"/>
          <p:cNvSpPr>
            <a:spLocks noChangeArrowheads="1"/>
          </p:cNvSpPr>
          <p:nvPr/>
        </p:nvSpPr>
        <p:spPr bwMode="auto">
          <a:xfrm>
            <a:off x="3562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273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Step 5</a:t>
            </a:r>
          </a:p>
        </p:txBody>
      </p:sp>
      <p:cxnSp>
        <p:nvCxnSpPr>
          <p:cNvPr id="48131" name="AutoShape 3"/>
          <p:cNvCxnSpPr>
            <a:cxnSpLocks noChangeShapeType="1"/>
          </p:cNvCxnSpPr>
          <p:nvPr/>
        </p:nvCxnSpPr>
        <p:spPr bwMode="auto">
          <a:xfrm flipV="1">
            <a:off x="24384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2" name="AutoShape 4"/>
          <p:cNvCxnSpPr>
            <a:cxnSpLocks noChangeShapeType="1"/>
          </p:cNvCxnSpPr>
          <p:nvPr/>
        </p:nvCxnSpPr>
        <p:spPr bwMode="auto">
          <a:xfrm flipH="1" flipV="1">
            <a:off x="28956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33" name="AutoShape 5"/>
          <p:cNvSpPr>
            <a:spLocks noChangeArrowheads="1"/>
          </p:cNvSpPr>
          <p:nvPr/>
        </p:nvSpPr>
        <p:spPr bwMode="auto">
          <a:xfrm>
            <a:off x="4894263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34" name="AutoShape 6"/>
          <p:cNvSpPr>
            <a:spLocks noChangeArrowheads="1"/>
          </p:cNvSpPr>
          <p:nvPr/>
        </p:nvSpPr>
        <p:spPr bwMode="auto">
          <a:xfrm>
            <a:off x="22098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35" name="AutoShape 7"/>
          <p:cNvSpPr>
            <a:spLocks noChangeArrowheads="1"/>
          </p:cNvSpPr>
          <p:nvPr/>
        </p:nvSpPr>
        <p:spPr bwMode="auto">
          <a:xfrm>
            <a:off x="7607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36" name="AutoShape 8"/>
          <p:cNvSpPr>
            <a:spLocks noChangeArrowheads="1"/>
          </p:cNvSpPr>
          <p:nvPr/>
        </p:nvSpPr>
        <p:spPr bwMode="auto">
          <a:xfrm>
            <a:off x="40195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37" name="AutoShape 9"/>
          <p:cNvSpPr>
            <a:spLocks noChangeArrowheads="1"/>
          </p:cNvSpPr>
          <p:nvPr/>
        </p:nvSpPr>
        <p:spPr bwMode="auto">
          <a:xfrm>
            <a:off x="31146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38" name="AutoShape 10"/>
          <p:cNvSpPr>
            <a:spLocks noChangeArrowheads="1"/>
          </p:cNvSpPr>
          <p:nvPr/>
        </p:nvSpPr>
        <p:spPr bwMode="auto">
          <a:xfrm>
            <a:off x="8512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39" name="AutoShape 11"/>
          <p:cNvSpPr>
            <a:spLocks noChangeArrowheads="1"/>
          </p:cNvSpPr>
          <p:nvPr/>
        </p:nvSpPr>
        <p:spPr bwMode="auto">
          <a:xfrm>
            <a:off x="9417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262188" y="605948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151189" y="6059488"/>
            <a:ext cx="420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8605839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9451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4038600" y="60594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4981575" y="6059488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7710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8147" name="AutoShape 19"/>
          <p:cNvSpPr>
            <a:spLocks noChangeArrowheads="1"/>
          </p:cNvSpPr>
          <p:nvPr/>
        </p:nvSpPr>
        <p:spPr bwMode="auto">
          <a:xfrm>
            <a:off x="26574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48148" name="AutoShape 20"/>
          <p:cNvCxnSpPr>
            <a:cxnSpLocks noChangeShapeType="1"/>
          </p:cNvCxnSpPr>
          <p:nvPr/>
        </p:nvCxnSpPr>
        <p:spPr bwMode="auto">
          <a:xfrm flipV="1">
            <a:off x="424815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9" name="AutoShape 21"/>
          <p:cNvCxnSpPr>
            <a:cxnSpLocks noChangeShapeType="1"/>
          </p:cNvCxnSpPr>
          <p:nvPr/>
        </p:nvCxnSpPr>
        <p:spPr bwMode="auto">
          <a:xfrm flipH="1" flipV="1">
            <a:off x="470535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0" name="AutoShape 22"/>
          <p:cNvSpPr>
            <a:spLocks noChangeArrowheads="1"/>
          </p:cNvSpPr>
          <p:nvPr/>
        </p:nvSpPr>
        <p:spPr bwMode="auto">
          <a:xfrm>
            <a:off x="447675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48151" name="Group 23"/>
          <p:cNvGrpSpPr>
            <a:grpSpLocks/>
          </p:cNvGrpSpPr>
          <p:nvPr/>
        </p:nvGrpSpPr>
        <p:grpSpPr bwMode="auto">
          <a:xfrm>
            <a:off x="5808664" y="4371976"/>
            <a:ext cx="1354137" cy="2144713"/>
            <a:chOff x="2699" y="2754"/>
            <a:chExt cx="853" cy="1351"/>
          </a:xfrm>
        </p:grpSpPr>
        <p:sp>
          <p:nvSpPr>
            <p:cNvPr id="48158" name="AutoShape 24"/>
            <p:cNvSpPr>
              <a:spLocks noChangeArrowheads="1"/>
            </p:cNvSpPr>
            <p:nvPr/>
          </p:nvSpPr>
          <p:spPr bwMode="auto">
            <a:xfrm>
              <a:off x="2699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159" name="AutoShape 25"/>
            <p:cNvSpPr>
              <a:spLocks noChangeArrowheads="1"/>
            </p:cNvSpPr>
            <p:nvPr/>
          </p:nvSpPr>
          <p:spPr bwMode="auto">
            <a:xfrm>
              <a:off x="3264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160" name="Text Box 26"/>
            <p:cNvSpPr txBox="1">
              <a:spLocks noChangeArrowheads="1"/>
            </p:cNvSpPr>
            <p:nvPr/>
          </p:nvSpPr>
          <p:spPr bwMode="auto">
            <a:xfrm>
              <a:off x="2743" y="3817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E</a:t>
              </a:r>
            </a:p>
          </p:txBody>
        </p:sp>
        <p:sp>
          <p:nvSpPr>
            <p:cNvPr id="48161" name="Text Box 27"/>
            <p:cNvSpPr txBox="1">
              <a:spLocks noChangeArrowheads="1"/>
            </p:cNvSpPr>
            <p:nvPr/>
          </p:nvSpPr>
          <p:spPr bwMode="auto">
            <a:xfrm>
              <a:off x="3297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H</a:t>
              </a:r>
            </a:p>
          </p:txBody>
        </p:sp>
        <p:cxnSp>
          <p:nvCxnSpPr>
            <p:cNvPr id="48162" name="AutoShape 28"/>
            <p:cNvCxnSpPr>
              <a:cxnSpLocks noChangeShapeType="1"/>
            </p:cNvCxnSpPr>
            <p:nvPr/>
          </p:nvCxnSpPr>
          <p:spPr bwMode="auto">
            <a:xfrm flipV="1">
              <a:off x="2843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3" name="AutoShape 29"/>
            <p:cNvCxnSpPr>
              <a:cxnSpLocks noChangeShapeType="1"/>
            </p:cNvCxnSpPr>
            <p:nvPr/>
          </p:nvCxnSpPr>
          <p:spPr bwMode="auto">
            <a:xfrm flipH="1" flipV="1">
              <a:off x="3131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64" name="AutoShape 30"/>
            <p:cNvSpPr>
              <a:spLocks noChangeArrowheads="1"/>
            </p:cNvSpPr>
            <p:nvPr/>
          </p:nvSpPr>
          <p:spPr bwMode="auto">
            <a:xfrm>
              <a:off x="2976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48152" name="AutoShape 31"/>
          <p:cNvCxnSpPr>
            <a:cxnSpLocks noChangeShapeType="1"/>
          </p:cNvCxnSpPr>
          <p:nvPr/>
        </p:nvCxnSpPr>
        <p:spPr bwMode="auto">
          <a:xfrm flipV="1">
            <a:off x="2881314" y="3657601"/>
            <a:ext cx="923925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3" name="AutoShape 32"/>
          <p:cNvCxnSpPr>
            <a:cxnSpLocks noChangeShapeType="1"/>
          </p:cNvCxnSpPr>
          <p:nvPr/>
        </p:nvCxnSpPr>
        <p:spPr bwMode="auto">
          <a:xfrm flipH="1" flipV="1">
            <a:off x="3805238" y="3657601"/>
            <a:ext cx="900112" cy="714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4" name="AutoShape 33"/>
          <p:cNvSpPr>
            <a:spLocks noChangeArrowheads="1"/>
          </p:cNvSpPr>
          <p:nvPr/>
        </p:nvSpPr>
        <p:spPr bwMode="auto">
          <a:xfrm>
            <a:off x="356235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48155" name="AutoShape 34"/>
          <p:cNvCxnSpPr>
            <a:cxnSpLocks noChangeShapeType="1"/>
          </p:cNvCxnSpPr>
          <p:nvPr/>
        </p:nvCxnSpPr>
        <p:spPr bwMode="auto">
          <a:xfrm flipV="1">
            <a:off x="78359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6" name="AutoShape 35"/>
          <p:cNvCxnSpPr>
            <a:cxnSpLocks noChangeShapeType="1"/>
          </p:cNvCxnSpPr>
          <p:nvPr/>
        </p:nvCxnSpPr>
        <p:spPr bwMode="auto">
          <a:xfrm flipH="1" flipV="1">
            <a:off x="82931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157" name="AutoShape 36"/>
          <p:cNvSpPr>
            <a:spLocks noChangeArrowheads="1"/>
          </p:cNvSpPr>
          <p:nvPr/>
        </p:nvSpPr>
        <p:spPr bwMode="auto">
          <a:xfrm>
            <a:off x="8054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2885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497" y="11906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Step 6</a:t>
            </a:r>
          </a:p>
        </p:txBody>
      </p:sp>
      <p:sp>
        <p:nvSpPr>
          <p:cNvPr id="49155" name="AutoShape 3"/>
          <p:cNvSpPr>
            <a:spLocks noChangeArrowheads="1"/>
          </p:cNvSpPr>
          <p:nvPr/>
        </p:nvSpPr>
        <p:spPr bwMode="auto">
          <a:xfrm>
            <a:off x="760730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56" name="AutoShape 4"/>
          <p:cNvSpPr>
            <a:spLocks noChangeArrowheads="1"/>
          </p:cNvSpPr>
          <p:nvPr/>
        </p:nvSpPr>
        <p:spPr bwMode="auto">
          <a:xfrm>
            <a:off x="8512175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57" name="AutoShape 5"/>
          <p:cNvSpPr>
            <a:spLocks noChangeArrowheads="1"/>
          </p:cNvSpPr>
          <p:nvPr/>
        </p:nvSpPr>
        <p:spPr bwMode="auto">
          <a:xfrm>
            <a:off x="9417050" y="55626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605839" y="605948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9451975" y="60594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710488" y="6059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49161" name="AutoShape 9"/>
          <p:cNvSpPr>
            <a:spLocks noChangeArrowheads="1"/>
          </p:cNvSpPr>
          <p:nvPr/>
        </p:nvSpPr>
        <p:spPr bwMode="auto">
          <a:xfrm>
            <a:off x="5808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62" name="AutoShape 10"/>
          <p:cNvSpPr>
            <a:spLocks noChangeArrowheads="1"/>
          </p:cNvSpPr>
          <p:nvPr/>
        </p:nvSpPr>
        <p:spPr bwMode="auto">
          <a:xfrm>
            <a:off x="6705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5878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6757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49165" name="AutoShape 13"/>
          <p:cNvCxnSpPr>
            <a:cxnSpLocks noChangeShapeType="1"/>
          </p:cNvCxnSpPr>
          <p:nvPr/>
        </p:nvCxnSpPr>
        <p:spPr bwMode="auto">
          <a:xfrm flipV="1">
            <a:off x="6037263" y="3657601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6" name="AutoShape 14"/>
          <p:cNvCxnSpPr>
            <a:cxnSpLocks noChangeShapeType="1"/>
          </p:cNvCxnSpPr>
          <p:nvPr/>
        </p:nvCxnSpPr>
        <p:spPr bwMode="auto">
          <a:xfrm flipH="1" flipV="1">
            <a:off x="6494464" y="3657601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6248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49168" name="Group 16"/>
          <p:cNvGrpSpPr>
            <a:grpSpLocks/>
          </p:cNvGrpSpPr>
          <p:nvPr/>
        </p:nvGrpSpPr>
        <p:grpSpPr bwMode="auto">
          <a:xfrm>
            <a:off x="2209801" y="3200400"/>
            <a:ext cx="3141663" cy="3316288"/>
            <a:chOff x="432" y="2016"/>
            <a:chExt cx="1979" cy="2089"/>
          </a:xfrm>
        </p:grpSpPr>
        <p:cxnSp>
          <p:nvCxnSpPr>
            <p:cNvPr id="49175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76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77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178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179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180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9181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9182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49183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9184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9185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49186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87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88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49189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190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191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49169" name="AutoShape 34"/>
          <p:cNvCxnSpPr>
            <a:cxnSpLocks noChangeShapeType="1"/>
            <a:endCxn id="49174" idx="4"/>
          </p:cNvCxnSpPr>
          <p:nvPr/>
        </p:nvCxnSpPr>
        <p:spPr bwMode="auto">
          <a:xfrm flipV="1">
            <a:off x="3810001" y="2481264"/>
            <a:ext cx="1400175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0" name="AutoShape 35"/>
          <p:cNvCxnSpPr>
            <a:cxnSpLocks noChangeShapeType="1"/>
            <a:endCxn id="49174" idx="4"/>
          </p:cNvCxnSpPr>
          <p:nvPr/>
        </p:nvCxnSpPr>
        <p:spPr bwMode="auto">
          <a:xfrm flipH="1" flipV="1">
            <a:off x="5210176" y="2481264"/>
            <a:ext cx="1262063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1" name="AutoShape 36"/>
          <p:cNvCxnSpPr>
            <a:cxnSpLocks noChangeShapeType="1"/>
          </p:cNvCxnSpPr>
          <p:nvPr/>
        </p:nvCxnSpPr>
        <p:spPr bwMode="auto">
          <a:xfrm flipV="1">
            <a:off x="7835900" y="4829176"/>
            <a:ext cx="457200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2" name="AutoShape 37"/>
          <p:cNvCxnSpPr>
            <a:cxnSpLocks noChangeShapeType="1"/>
          </p:cNvCxnSpPr>
          <p:nvPr/>
        </p:nvCxnSpPr>
        <p:spPr bwMode="auto">
          <a:xfrm flipH="1" flipV="1">
            <a:off x="8293101" y="4829176"/>
            <a:ext cx="44767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73" name="AutoShape 38"/>
          <p:cNvSpPr>
            <a:spLocks noChangeArrowheads="1"/>
          </p:cNvSpPr>
          <p:nvPr/>
        </p:nvSpPr>
        <p:spPr bwMode="auto">
          <a:xfrm>
            <a:off x="80549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AutoShape 39"/>
          <p:cNvSpPr>
            <a:spLocks noChangeArrowheads="1"/>
          </p:cNvSpPr>
          <p:nvPr/>
        </p:nvSpPr>
        <p:spPr bwMode="auto">
          <a:xfrm>
            <a:off x="4981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301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0713" y="126206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mtClean="0"/>
              <a:t>Step 7</a:t>
            </a:r>
          </a:p>
        </p:txBody>
      </p:sp>
      <p:sp>
        <p:nvSpPr>
          <p:cNvPr id="50179" name="AutoShape 3"/>
          <p:cNvSpPr>
            <a:spLocks noChangeArrowheads="1"/>
          </p:cNvSpPr>
          <p:nvPr/>
        </p:nvSpPr>
        <p:spPr bwMode="auto">
          <a:xfrm>
            <a:off x="7607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>
            <a:off x="8512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8994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8605839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9064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7607301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5808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6705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878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6757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0189" name="AutoShape 13"/>
          <p:cNvCxnSpPr>
            <a:cxnSpLocks noChangeShapeType="1"/>
            <a:stCxn id="50185" idx="0"/>
            <a:endCxn id="50191" idx="4"/>
          </p:cNvCxnSpPr>
          <p:nvPr/>
        </p:nvCxnSpPr>
        <p:spPr bwMode="auto">
          <a:xfrm flipV="1">
            <a:off x="6037264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0" name="AutoShape 14"/>
          <p:cNvCxnSpPr>
            <a:cxnSpLocks noChangeShapeType="1"/>
            <a:stCxn id="50186" idx="0"/>
            <a:endCxn id="50191" idx="4"/>
          </p:cNvCxnSpPr>
          <p:nvPr/>
        </p:nvCxnSpPr>
        <p:spPr bwMode="auto">
          <a:xfrm flipH="1" flipV="1">
            <a:off x="6477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1" name="AutoShape 15"/>
          <p:cNvSpPr>
            <a:spLocks noChangeArrowheads="1"/>
          </p:cNvSpPr>
          <p:nvPr/>
        </p:nvSpPr>
        <p:spPr bwMode="auto">
          <a:xfrm>
            <a:off x="6248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0192" name="Group 16"/>
          <p:cNvGrpSpPr>
            <a:grpSpLocks/>
          </p:cNvGrpSpPr>
          <p:nvPr/>
        </p:nvGrpSpPr>
        <p:grpSpPr bwMode="auto">
          <a:xfrm>
            <a:off x="2209801" y="3200400"/>
            <a:ext cx="3141663" cy="3316288"/>
            <a:chOff x="432" y="2016"/>
            <a:chExt cx="1979" cy="2089"/>
          </a:xfrm>
        </p:grpSpPr>
        <p:cxnSp>
          <p:nvCxnSpPr>
            <p:cNvPr id="50202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3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04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205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206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207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0208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0209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0210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0211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0212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0213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14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15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0216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17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218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50193" name="AutoShape 34"/>
          <p:cNvCxnSpPr>
            <a:cxnSpLocks noChangeShapeType="1"/>
            <a:stCxn id="50218" idx="0"/>
            <a:endCxn id="50198" idx="4"/>
          </p:cNvCxnSpPr>
          <p:nvPr/>
        </p:nvCxnSpPr>
        <p:spPr bwMode="auto">
          <a:xfrm flipV="1">
            <a:off x="3790951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4" name="AutoShape 35"/>
          <p:cNvCxnSpPr>
            <a:cxnSpLocks noChangeShapeType="1"/>
            <a:stCxn id="50191" idx="0"/>
            <a:endCxn id="50198" idx="4"/>
          </p:cNvCxnSpPr>
          <p:nvPr/>
        </p:nvCxnSpPr>
        <p:spPr bwMode="auto">
          <a:xfrm flipH="1" flipV="1">
            <a:off x="5210176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5" name="AutoShape 36"/>
          <p:cNvCxnSpPr>
            <a:cxnSpLocks noChangeShapeType="1"/>
            <a:stCxn id="50179" idx="0"/>
            <a:endCxn id="50197" idx="4"/>
          </p:cNvCxnSpPr>
          <p:nvPr/>
        </p:nvCxnSpPr>
        <p:spPr bwMode="auto">
          <a:xfrm flipV="1">
            <a:off x="7835901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196" name="AutoShape 37"/>
          <p:cNvCxnSpPr>
            <a:cxnSpLocks noChangeShapeType="1"/>
            <a:stCxn id="50180" idx="0"/>
            <a:endCxn id="50197" idx="4"/>
          </p:cNvCxnSpPr>
          <p:nvPr/>
        </p:nvCxnSpPr>
        <p:spPr bwMode="auto">
          <a:xfrm flipH="1" flipV="1">
            <a:off x="8283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197" name="AutoShape 38"/>
          <p:cNvSpPr>
            <a:spLocks noChangeArrowheads="1"/>
          </p:cNvSpPr>
          <p:nvPr/>
        </p:nvSpPr>
        <p:spPr bwMode="auto">
          <a:xfrm>
            <a:off x="8054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0198" name="AutoShape 39"/>
          <p:cNvSpPr>
            <a:spLocks noChangeArrowheads="1"/>
          </p:cNvSpPr>
          <p:nvPr/>
        </p:nvSpPr>
        <p:spPr bwMode="auto">
          <a:xfrm>
            <a:off x="4981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0199" name="AutoShape 40"/>
          <p:cNvCxnSpPr>
            <a:cxnSpLocks noChangeShapeType="1"/>
            <a:stCxn id="50197" idx="0"/>
            <a:endCxn id="50201" idx="4"/>
          </p:cNvCxnSpPr>
          <p:nvPr/>
        </p:nvCxnSpPr>
        <p:spPr bwMode="auto">
          <a:xfrm flipV="1">
            <a:off x="8283576" y="2514601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200" name="AutoShape 41"/>
          <p:cNvCxnSpPr>
            <a:cxnSpLocks noChangeShapeType="1"/>
            <a:stCxn id="50181" idx="0"/>
            <a:endCxn id="50201" idx="4"/>
          </p:cNvCxnSpPr>
          <p:nvPr/>
        </p:nvCxnSpPr>
        <p:spPr bwMode="auto">
          <a:xfrm flipH="1" flipV="1">
            <a:off x="8731251" y="2514601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201" name="AutoShape 42"/>
          <p:cNvSpPr>
            <a:spLocks noChangeArrowheads="1"/>
          </p:cNvSpPr>
          <p:nvPr/>
        </p:nvSpPr>
        <p:spPr bwMode="auto">
          <a:xfrm>
            <a:off x="8502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8956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FBC8BBE5-981E-4B0B-9654-32B5668BFF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592DB257-3E16-4A3C-9E28-468282812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3048" y="0"/>
            <a:ext cx="598902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487685E6-1160-459B-8C70-301404C06C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48" y="0"/>
            <a:ext cx="598901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94C9708-F6A4-4956-B261-A4A2C4DFEB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xmlns="" id="{DF08F310-B86E-9A2D-2264-63531517E3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580" b="-9"/>
          <a:stretch/>
        </p:blipFill>
        <p:spPr>
          <a:xfrm>
            <a:off x="606552" y="1708685"/>
            <a:ext cx="4724400" cy="35269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9925E3-C56C-5D65-C6AA-FF6F1DDE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936" y="298181"/>
            <a:ext cx="5384001" cy="60146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It is used for the lossless compression of data.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It uses </a:t>
            </a: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variable length encoding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The code length of a character depends on how frequently it occurs in the given text.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The character that occurs </a:t>
            </a: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most frequently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gets the </a:t>
            </a: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smallest code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The character that occurs </a:t>
            </a: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least frequently </a:t>
            </a:r>
            <a:r>
              <a:rPr lang="en-US" sz="2400" dirty="0">
                <a:solidFill>
                  <a:schemeClr val="tx2"/>
                </a:solidFill>
                <a:ea typeface="+mn-lt"/>
                <a:cs typeface="+mn-lt"/>
              </a:rPr>
              <a:t>gets the </a:t>
            </a:r>
            <a:r>
              <a:rPr lang="en-US" sz="2000" b="1" dirty="0">
                <a:solidFill>
                  <a:schemeClr val="tx2"/>
                </a:solidFill>
                <a:ea typeface="+mn-lt"/>
                <a:cs typeface="+mn-lt"/>
              </a:rPr>
              <a:t>largest code</a:t>
            </a:r>
            <a:endParaRPr lang="en-US" sz="2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9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5418"/>
            <a:ext cx="2057401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Step 8</a:t>
            </a:r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76073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04" name="AutoShape 4"/>
          <p:cNvSpPr>
            <a:spLocks noChangeArrowheads="1"/>
          </p:cNvSpPr>
          <p:nvPr/>
        </p:nvSpPr>
        <p:spPr bwMode="auto">
          <a:xfrm>
            <a:off x="8512175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8994775" y="3186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605839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207" name="Text Box 7"/>
          <p:cNvSpPr txBox="1">
            <a:spLocks noChangeArrowheads="1"/>
          </p:cNvSpPr>
          <p:nvPr/>
        </p:nvSpPr>
        <p:spPr bwMode="auto">
          <a:xfrm>
            <a:off x="9064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1208" name="Text Box 8"/>
          <p:cNvSpPr txBox="1">
            <a:spLocks noChangeArrowheads="1"/>
          </p:cNvSpPr>
          <p:nvPr/>
        </p:nvSpPr>
        <p:spPr bwMode="auto">
          <a:xfrm>
            <a:off x="7607301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5808663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6705600" y="4371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5878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6757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1213" name="AutoShape 13"/>
          <p:cNvCxnSpPr>
            <a:cxnSpLocks noChangeShapeType="1"/>
            <a:stCxn id="51209" idx="0"/>
            <a:endCxn id="51215" idx="4"/>
          </p:cNvCxnSpPr>
          <p:nvPr/>
        </p:nvCxnSpPr>
        <p:spPr bwMode="auto">
          <a:xfrm flipV="1">
            <a:off x="6037264" y="3671888"/>
            <a:ext cx="439737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4" name="AutoShape 14"/>
          <p:cNvCxnSpPr>
            <a:cxnSpLocks noChangeShapeType="1"/>
            <a:stCxn id="51210" idx="0"/>
            <a:endCxn id="51215" idx="4"/>
          </p:cNvCxnSpPr>
          <p:nvPr/>
        </p:nvCxnSpPr>
        <p:spPr bwMode="auto">
          <a:xfrm flipH="1" flipV="1">
            <a:off x="6477000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6248400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2209801" y="3200400"/>
            <a:ext cx="3141663" cy="3316288"/>
            <a:chOff x="432" y="2016"/>
            <a:chExt cx="1979" cy="2089"/>
          </a:xfrm>
        </p:grpSpPr>
        <p:cxnSp>
          <p:nvCxnSpPr>
            <p:cNvPr id="51229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30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31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232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233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234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1235" name="Text Box 23"/>
            <p:cNvSpPr txBox="1">
              <a:spLocks noChangeArrowheads="1"/>
            </p:cNvSpPr>
            <p:nvPr/>
          </p:nvSpPr>
          <p:spPr bwMode="auto">
            <a:xfrm>
              <a:off x="465" y="381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1236" name="Text Box 24"/>
            <p:cNvSpPr txBox="1">
              <a:spLocks noChangeArrowheads="1"/>
            </p:cNvSpPr>
            <p:nvPr/>
          </p:nvSpPr>
          <p:spPr bwMode="auto">
            <a:xfrm>
              <a:off x="1025" y="3817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1237" name="Text Box 25"/>
            <p:cNvSpPr txBox="1">
              <a:spLocks noChangeArrowheads="1"/>
            </p:cNvSpPr>
            <p:nvPr/>
          </p:nvSpPr>
          <p:spPr bwMode="auto">
            <a:xfrm>
              <a:off x="1584" y="38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1238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1239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1240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41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42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1243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244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245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51217" name="AutoShape 34"/>
          <p:cNvCxnSpPr>
            <a:cxnSpLocks noChangeShapeType="1"/>
            <a:stCxn id="51245" idx="0"/>
            <a:endCxn id="51222" idx="4"/>
          </p:cNvCxnSpPr>
          <p:nvPr/>
        </p:nvCxnSpPr>
        <p:spPr bwMode="auto">
          <a:xfrm flipV="1">
            <a:off x="3790951" y="2481263"/>
            <a:ext cx="14192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8" name="AutoShape 35"/>
          <p:cNvCxnSpPr>
            <a:cxnSpLocks noChangeShapeType="1"/>
            <a:stCxn id="51215" idx="0"/>
            <a:endCxn id="51222" idx="4"/>
          </p:cNvCxnSpPr>
          <p:nvPr/>
        </p:nvCxnSpPr>
        <p:spPr bwMode="auto">
          <a:xfrm flipH="1" flipV="1">
            <a:off x="5210176" y="2481263"/>
            <a:ext cx="12668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9" name="AutoShape 36"/>
          <p:cNvCxnSpPr>
            <a:cxnSpLocks noChangeShapeType="1"/>
            <a:stCxn id="51203" idx="0"/>
            <a:endCxn id="51221" idx="4"/>
          </p:cNvCxnSpPr>
          <p:nvPr/>
        </p:nvCxnSpPr>
        <p:spPr bwMode="auto">
          <a:xfrm flipV="1">
            <a:off x="7835901" y="3671888"/>
            <a:ext cx="44767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0" name="AutoShape 37"/>
          <p:cNvCxnSpPr>
            <a:cxnSpLocks noChangeShapeType="1"/>
            <a:stCxn id="51204" idx="0"/>
            <a:endCxn id="51221" idx="4"/>
          </p:cNvCxnSpPr>
          <p:nvPr/>
        </p:nvCxnSpPr>
        <p:spPr bwMode="auto">
          <a:xfrm flipH="1" flipV="1">
            <a:off x="8283575" y="3671888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1" name="AutoShape 38"/>
          <p:cNvSpPr>
            <a:spLocks noChangeArrowheads="1"/>
          </p:cNvSpPr>
          <p:nvPr/>
        </p:nvSpPr>
        <p:spPr bwMode="auto">
          <a:xfrm>
            <a:off x="8054975" y="32004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1222" name="AutoShape 39"/>
          <p:cNvSpPr>
            <a:spLocks noChangeArrowheads="1"/>
          </p:cNvSpPr>
          <p:nvPr/>
        </p:nvSpPr>
        <p:spPr bwMode="auto">
          <a:xfrm>
            <a:off x="4981575" y="20097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1223" name="AutoShape 40"/>
          <p:cNvCxnSpPr>
            <a:cxnSpLocks noChangeShapeType="1"/>
            <a:stCxn id="51221" idx="0"/>
            <a:endCxn id="51225" idx="4"/>
          </p:cNvCxnSpPr>
          <p:nvPr/>
        </p:nvCxnSpPr>
        <p:spPr bwMode="auto">
          <a:xfrm flipV="1">
            <a:off x="8283576" y="2514601"/>
            <a:ext cx="447675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4" name="AutoShape 41"/>
          <p:cNvCxnSpPr>
            <a:cxnSpLocks noChangeShapeType="1"/>
            <a:stCxn id="51205" idx="0"/>
            <a:endCxn id="51225" idx="4"/>
          </p:cNvCxnSpPr>
          <p:nvPr/>
        </p:nvCxnSpPr>
        <p:spPr bwMode="auto">
          <a:xfrm flipH="1" flipV="1">
            <a:off x="8731251" y="2514601"/>
            <a:ext cx="4921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5" name="AutoShape 42"/>
          <p:cNvSpPr>
            <a:spLocks noChangeArrowheads="1"/>
          </p:cNvSpPr>
          <p:nvPr/>
        </p:nvSpPr>
        <p:spPr bwMode="auto">
          <a:xfrm>
            <a:off x="8502650" y="2043113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1226" name="AutoShape 43"/>
          <p:cNvSpPr>
            <a:spLocks noChangeArrowheads="1"/>
          </p:cNvSpPr>
          <p:nvPr/>
        </p:nvSpPr>
        <p:spPr bwMode="auto">
          <a:xfrm>
            <a:off x="6757988" y="838200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51227" name="AutoShape 44"/>
          <p:cNvCxnSpPr>
            <a:cxnSpLocks noChangeShapeType="1"/>
            <a:stCxn id="51222" idx="0"/>
            <a:endCxn id="51226" idx="4"/>
          </p:cNvCxnSpPr>
          <p:nvPr/>
        </p:nvCxnSpPr>
        <p:spPr bwMode="auto">
          <a:xfrm flipV="1">
            <a:off x="5210176" y="1309688"/>
            <a:ext cx="1776413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8" name="AutoShape 45"/>
          <p:cNvCxnSpPr>
            <a:cxnSpLocks noChangeShapeType="1"/>
            <a:stCxn id="51225" idx="0"/>
            <a:endCxn id="51226" idx="4"/>
          </p:cNvCxnSpPr>
          <p:nvPr/>
        </p:nvCxnSpPr>
        <p:spPr bwMode="auto">
          <a:xfrm flipH="1" flipV="1">
            <a:off x="6986588" y="1309689"/>
            <a:ext cx="1744662" cy="719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2752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5A8C81AE-8F0D-49F3-9FB4-334B0DCDF1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29DA4B2B-B54E-43B4-A1A4-EB704F7F3D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01" t="54841" r="-1"/>
          <a:stretch/>
        </p:blipFill>
        <p:spPr>
          <a:xfrm>
            <a:off x="0" y="0"/>
            <a:ext cx="872377" cy="838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85F1E-4F3C-75DB-595A-CF4088CC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5638800" cy="15737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Now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C32610F-5445-4E12-87F6-F0591ABE7A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64"/>
          <a:stretch/>
        </p:blipFill>
        <p:spPr>
          <a:xfrm>
            <a:off x="11527047" y="3144779"/>
            <a:ext cx="661905" cy="2548349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CA7E27E6-6363-949B-E3ED-7F3587419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075885"/>
              </p:ext>
            </p:extLst>
          </p:nvPr>
        </p:nvGraphicFramePr>
        <p:xfrm>
          <a:off x="838200" y="2724342"/>
          <a:ext cx="10515600" cy="324244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065194005"/>
                    </a:ext>
                  </a:extLst>
                </a:gridCol>
              </a:tblGrid>
              <a:tr h="324244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u="sng" cap="none" spc="0">
                          <a:solidFill>
                            <a:schemeClr val="bg1"/>
                          </a:solidFill>
                          <a:effectLst/>
                          <a:latin typeface="Roboto Condensed"/>
                        </a:rPr>
                        <a:t>Rule</a:t>
                      </a:r>
                      <a:endParaRPr lang="en-US" sz="2400" b="1" cap="none" spc="0">
                        <a:solidFill>
                          <a:schemeClr val="bg1"/>
                        </a:solidFill>
                        <a:effectLst/>
                        <a:latin typeface="Roboto Condensed"/>
                      </a:endParaRP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If you assign weight ‘0’ to the left edges, then assign weight ‘1’ to the right edges.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If you assign weight ‘1’ to the left edges, then assign weight ‘0’ to the right edges.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Any of the above two conventions may be followed.</a:t>
                      </a:r>
                    </a:p>
                    <a:p>
                      <a:pPr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cap="none" spc="0">
                          <a:solidFill>
                            <a:schemeClr val="bg1"/>
                          </a:solidFill>
                          <a:effectLst/>
                        </a:rPr>
                        <a:t>But follow the same convention at the time of decoding that is adopted at the time of encoding.</a:t>
                      </a:r>
                    </a:p>
                  </a:txBody>
                  <a:tcPr marL="107739" marR="76957" marT="153913" marB="15391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83296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Label edges</a:t>
            </a:r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7607300" y="4371975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>
            <a:off x="8512175" y="4371975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2229" name="AutoShape 5"/>
          <p:cNvSpPr>
            <a:spLocks noChangeArrowheads="1"/>
          </p:cNvSpPr>
          <p:nvPr/>
        </p:nvSpPr>
        <p:spPr bwMode="auto">
          <a:xfrm>
            <a:off x="8994775" y="3186113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8605839" y="4887913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9064625" y="36718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607301" y="488791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52233" name="AutoShape 9"/>
          <p:cNvSpPr>
            <a:spLocks noChangeArrowheads="1"/>
          </p:cNvSpPr>
          <p:nvPr/>
        </p:nvSpPr>
        <p:spPr bwMode="auto">
          <a:xfrm>
            <a:off x="5808663" y="4371975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234" name="AutoShape 10"/>
          <p:cNvSpPr>
            <a:spLocks noChangeArrowheads="1"/>
          </p:cNvSpPr>
          <p:nvPr/>
        </p:nvSpPr>
        <p:spPr bwMode="auto">
          <a:xfrm>
            <a:off x="6705600" y="4371975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5878513" y="48879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6757988" y="48879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52237" name="AutoShape 13"/>
          <p:cNvCxnSpPr>
            <a:cxnSpLocks noChangeShapeType="1"/>
            <a:stCxn id="52233" idx="0"/>
            <a:endCxn id="52239" idx="4"/>
          </p:cNvCxnSpPr>
          <p:nvPr/>
        </p:nvCxnSpPr>
        <p:spPr bwMode="auto">
          <a:xfrm flipV="1">
            <a:off x="6037263" y="3630173"/>
            <a:ext cx="439737" cy="741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AutoShape 14"/>
          <p:cNvCxnSpPr>
            <a:cxnSpLocks noChangeShapeType="1"/>
            <a:stCxn id="52234" idx="0"/>
            <a:endCxn id="52239" idx="4"/>
          </p:cNvCxnSpPr>
          <p:nvPr/>
        </p:nvCxnSpPr>
        <p:spPr bwMode="auto">
          <a:xfrm flipH="1" flipV="1">
            <a:off x="6477000" y="3630173"/>
            <a:ext cx="457200" cy="741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AutoShape 15"/>
          <p:cNvSpPr>
            <a:spLocks noChangeArrowheads="1"/>
          </p:cNvSpPr>
          <p:nvPr/>
        </p:nvSpPr>
        <p:spPr bwMode="auto">
          <a:xfrm>
            <a:off x="6248400" y="3200400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2209801" y="3200400"/>
            <a:ext cx="3143251" cy="3148681"/>
            <a:chOff x="432" y="2016"/>
            <a:chExt cx="1980" cy="2110"/>
          </a:xfrm>
        </p:grpSpPr>
        <p:cxnSp>
          <p:nvCxnSpPr>
            <p:cNvPr id="52269" name="AutoShape 17"/>
            <p:cNvCxnSpPr>
              <a:cxnSpLocks noChangeShapeType="1"/>
            </p:cNvCxnSpPr>
            <p:nvPr/>
          </p:nvCxnSpPr>
          <p:spPr bwMode="auto">
            <a:xfrm flipV="1">
              <a:off x="57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70" name="AutoShape 18"/>
            <p:cNvCxnSpPr>
              <a:cxnSpLocks noChangeShapeType="1"/>
            </p:cNvCxnSpPr>
            <p:nvPr/>
          </p:nvCxnSpPr>
          <p:spPr bwMode="auto">
            <a:xfrm flipH="1" flipV="1">
              <a:off x="86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71" name="AutoShape 19"/>
            <p:cNvSpPr>
              <a:spLocks noChangeArrowheads="1"/>
            </p:cNvSpPr>
            <p:nvPr/>
          </p:nvSpPr>
          <p:spPr bwMode="auto">
            <a:xfrm>
              <a:off x="2123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272" name="AutoShape 20"/>
            <p:cNvSpPr>
              <a:spLocks noChangeArrowheads="1"/>
            </p:cNvSpPr>
            <p:nvPr/>
          </p:nvSpPr>
          <p:spPr bwMode="auto">
            <a:xfrm>
              <a:off x="43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273" name="AutoShape 21"/>
            <p:cNvSpPr>
              <a:spLocks noChangeArrowheads="1"/>
            </p:cNvSpPr>
            <p:nvPr/>
          </p:nvSpPr>
          <p:spPr bwMode="auto">
            <a:xfrm>
              <a:off x="157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274" name="AutoShape 22"/>
            <p:cNvSpPr>
              <a:spLocks noChangeArrowheads="1"/>
            </p:cNvSpPr>
            <p:nvPr/>
          </p:nvSpPr>
          <p:spPr bwMode="auto">
            <a:xfrm>
              <a:off x="1002" y="350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2275" name="Text Box 23"/>
            <p:cNvSpPr txBox="1">
              <a:spLocks noChangeArrowheads="1"/>
            </p:cNvSpPr>
            <p:nvPr/>
          </p:nvSpPr>
          <p:spPr bwMode="auto">
            <a:xfrm>
              <a:off x="464" y="3817"/>
              <a:ext cx="25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52276" name="Text Box 24"/>
            <p:cNvSpPr txBox="1">
              <a:spLocks noChangeArrowheads="1"/>
            </p:cNvSpPr>
            <p:nvPr/>
          </p:nvSpPr>
          <p:spPr bwMode="auto">
            <a:xfrm>
              <a:off x="1024" y="3817"/>
              <a:ext cx="267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G</a:t>
              </a:r>
            </a:p>
          </p:txBody>
        </p:sp>
        <p:sp>
          <p:nvSpPr>
            <p:cNvPr id="52277" name="Text Box 25"/>
            <p:cNvSpPr txBox="1">
              <a:spLocks noChangeArrowheads="1"/>
            </p:cNvSpPr>
            <p:nvPr/>
          </p:nvSpPr>
          <p:spPr bwMode="auto">
            <a:xfrm>
              <a:off x="1583" y="3817"/>
              <a:ext cx="278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52278" name="Text Box 26"/>
            <p:cNvSpPr txBox="1">
              <a:spLocks noChangeArrowheads="1"/>
            </p:cNvSpPr>
            <p:nvPr/>
          </p:nvSpPr>
          <p:spPr bwMode="auto">
            <a:xfrm>
              <a:off x="2178" y="3817"/>
              <a:ext cx="234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2279" name="AutoShape 27"/>
            <p:cNvSpPr>
              <a:spLocks noChangeArrowheads="1"/>
            </p:cNvSpPr>
            <p:nvPr/>
          </p:nvSpPr>
          <p:spPr bwMode="auto">
            <a:xfrm>
              <a:off x="714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2280" name="AutoShape 28"/>
            <p:cNvCxnSpPr>
              <a:cxnSpLocks noChangeShapeType="1"/>
            </p:cNvCxnSpPr>
            <p:nvPr/>
          </p:nvCxnSpPr>
          <p:spPr bwMode="auto">
            <a:xfrm flipV="1">
              <a:off x="1716" y="3042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81" name="AutoShape 29"/>
            <p:cNvCxnSpPr>
              <a:cxnSpLocks noChangeShapeType="1"/>
            </p:cNvCxnSpPr>
            <p:nvPr/>
          </p:nvCxnSpPr>
          <p:spPr bwMode="auto">
            <a:xfrm flipH="1" flipV="1">
              <a:off x="2004" y="3042"/>
              <a:ext cx="282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82" name="AutoShape 30"/>
            <p:cNvSpPr>
              <a:spLocks noChangeArrowheads="1"/>
            </p:cNvSpPr>
            <p:nvPr/>
          </p:nvSpPr>
          <p:spPr bwMode="auto">
            <a:xfrm>
              <a:off x="1860" y="2754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52283" name="AutoShape 31"/>
            <p:cNvCxnSpPr>
              <a:cxnSpLocks noChangeShapeType="1"/>
            </p:cNvCxnSpPr>
            <p:nvPr/>
          </p:nvCxnSpPr>
          <p:spPr bwMode="auto">
            <a:xfrm flipV="1">
              <a:off x="855" y="2304"/>
              <a:ext cx="582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284" name="AutoShape 32"/>
            <p:cNvCxnSpPr>
              <a:cxnSpLocks noChangeShapeType="1"/>
            </p:cNvCxnSpPr>
            <p:nvPr/>
          </p:nvCxnSpPr>
          <p:spPr bwMode="auto">
            <a:xfrm flipH="1" flipV="1">
              <a:off x="1437" y="2304"/>
              <a:ext cx="567" cy="4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285" name="AutoShape 33"/>
            <p:cNvSpPr>
              <a:spLocks noChangeArrowheads="1"/>
            </p:cNvSpPr>
            <p:nvPr/>
          </p:nvSpPr>
          <p:spPr bwMode="auto">
            <a:xfrm>
              <a:off x="1284" y="2016"/>
              <a:ext cx="288" cy="288"/>
            </a:xfrm>
            <a:prstGeom prst="flowChartConnector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99"/>
                </a:buClr>
                <a:buSzPct val="80000"/>
                <a:buFont typeface="Wingdings 2" panose="05020102010507070707" pitchFamily="18" charset="2"/>
                <a:buChar char="®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FF"/>
                </a:buClr>
                <a:buSzPct val="9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CC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4</a:t>
              </a:r>
            </a:p>
          </p:txBody>
        </p:sp>
      </p:grpSp>
      <p:cxnSp>
        <p:nvCxnSpPr>
          <p:cNvPr id="52241" name="AutoShape 34"/>
          <p:cNvCxnSpPr>
            <a:cxnSpLocks noChangeShapeType="1"/>
            <a:stCxn id="52285" idx="0"/>
            <a:endCxn id="52246" idx="4"/>
          </p:cNvCxnSpPr>
          <p:nvPr/>
        </p:nvCxnSpPr>
        <p:spPr bwMode="auto">
          <a:xfrm flipV="1">
            <a:off x="3790951" y="2439548"/>
            <a:ext cx="1419224" cy="760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AutoShape 35"/>
          <p:cNvCxnSpPr>
            <a:cxnSpLocks noChangeShapeType="1"/>
            <a:stCxn id="52239" idx="0"/>
            <a:endCxn id="52246" idx="4"/>
          </p:cNvCxnSpPr>
          <p:nvPr/>
        </p:nvCxnSpPr>
        <p:spPr bwMode="auto">
          <a:xfrm flipH="1" flipV="1">
            <a:off x="5210175" y="2439548"/>
            <a:ext cx="1266825" cy="7608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AutoShape 36"/>
          <p:cNvCxnSpPr>
            <a:cxnSpLocks noChangeShapeType="1"/>
            <a:stCxn id="52227" idx="0"/>
            <a:endCxn id="52245" idx="4"/>
          </p:cNvCxnSpPr>
          <p:nvPr/>
        </p:nvCxnSpPr>
        <p:spPr bwMode="auto">
          <a:xfrm flipV="1">
            <a:off x="7835900" y="3630173"/>
            <a:ext cx="447675" cy="741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4" name="AutoShape 37"/>
          <p:cNvCxnSpPr>
            <a:cxnSpLocks noChangeShapeType="1"/>
            <a:stCxn id="52228" idx="0"/>
            <a:endCxn id="52245" idx="4"/>
          </p:cNvCxnSpPr>
          <p:nvPr/>
        </p:nvCxnSpPr>
        <p:spPr bwMode="auto">
          <a:xfrm flipH="1" flipV="1">
            <a:off x="8283575" y="3630173"/>
            <a:ext cx="457200" cy="7418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5" name="AutoShape 38"/>
          <p:cNvSpPr>
            <a:spLocks noChangeArrowheads="1"/>
          </p:cNvSpPr>
          <p:nvPr/>
        </p:nvSpPr>
        <p:spPr bwMode="auto">
          <a:xfrm>
            <a:off x="8054975" y="3200400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2246" name="AutoShape 39"/>
          <p:cNvSpPr>
            <a:spLocks noChangeArrowheads="1"/>
          </p:cNvSpPr>
          <p:nvPr/>
        </p:nvSpPr>
        <p:spPr bwMode="auto">
          <a:xfrm>
            <a:off x="4981575" y="2009775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52247" name="AutoShape 40"/>
          <p:cNvCxnSpPr>
            <a:cxnSpLocks noChangeShapeType="1"/>
            <a:stCxn id="52245" idx="0"/>
            <a:endCxn id="52249" idx="4"/>
          </p:cNvCxnSpPr>
          <p:nvPr/>
        </p:nvCxnSpPr>
        <p:spPr bwMode="auto">
          <a:xfrm flipV="1">
            <a:off x="8283575" y="2472886"/>
            <a:ext cx="447675" cy="7275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8" name="AutoShape 41"/>
          <p:cNvCxnSpPr>
            <a:cxnSpLocks noChangeShapeType="1"/>
            <a:stCxn id="52229" idx="0"/>
            <a:endCxn id="52249" idx="4"/>
          </p:cNvCxnSpPr>
          <p:nvPr/>
        </p:nvCxnSpPr>
        <p:spPr bwMode="auto">
          <a:xfrm flipH="1" flipV="1">
            <a:off x="8731250" y="2472886"/>
            <a:ext cx="492125" cy="7132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9" name="AutoShape 42"/>
          <p:cNvSpPr>
            <a:spLocks noChangeArrowheads="1"/>
          </p:cNvSpPr>
          <p:nvPr/>
        </p:nvSpPr>
        <p:spPr bwMode="auto">
          <a:xfrm>
            <a:off x="8502650" y="2043113"/>
            <a:ext cx="457200" cy="429773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2250" name="AutoShape 43"/>
          <p:cNvSpPr>
            <a:spLocks noChangeArrowheads="1"/>
          </p:cNvSpPr>
          <p:nvPr/>
        </p:nvSpPr>
        <p:spPr bwMode="auto">
          <a:xfrm>
            <a:off x="6757988" y="942975"/>
            <a:ext cx="457200" cy="457200"/>
          </a:xfrm>
          <a:prstGeom prst="flowChartConnector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19</a:t>
            </a:r>
          </a:p>
        </p:txBody>
      </p:sp>
      <p:cxnSp>
        <p:nvCxnSpPr>
          <p:cNvPr id="52251" name="AutoShape 44"/>
          <p:cNvCxnSpPr>
            <a:cxnSpLocks noChangeShapeType="1"/>
            <a:stCxn id="52246" idx="0"/>
            <a:endCxn id="52250" idx="4"/>
          </p:cNvCxnSpPr>
          <p:nvPr/>
        </p:nvCxnSpPr>
        <p:spPr bwMode="auto">
          <a:xfrm flipV="1">
            <a:off x="5210175" y="1400175"/>
            <a:ext cx="1776413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2" name="AutoShape 45"/>
          <p:cNvCxnSpPr>
            <a:cxnSpLocks noChangeShapeType="1"/>
            <a:stCxn id="52249" idx="0"/>
            <a:endCxn id="52250" idx="4"/>
          </p:cNvCxnSpPr>
          <p:nvPr/>
        </p:nvCxnSpPr>
        <p:spPr bwMode="auto">
          <a:xfrm flipH="1" flipV="1">
            <a:off x="6986588" y="1400175"/>
            <a:ext cx="1744662" cy="642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3" name="Text Box 46"/>
          <p:cNvSpPr txBox="1">
            <a:spLocks noChangeArrowheads="1"/>
          </p:cNvSpPr>
          <p:nvPr/>
        </p:nvSpPr>
        <p:spPr bwMode="auto">
          <a:xfrm>
            <a:off x="8064501" y="2528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4" name="Text Box 47"/>
          <p:cNvSpPr txBox="1">
            <a:spLocks noChangeArrowheads="1"/>
          </p:cNvSpPr>
          <p:nvPr/>
        </p:nvSpPr>
        <p:spPr bwMode="auto">
          <a:xfrm>
            <a:off x="7607301" y="367188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5" name="Text Box 48"/>
          <p:cNvSpPr txBox="1">
            <a:spLocks noChangeArrowheads="1"/>
          </p:cNvSpPr>
          <p:nvPr/>
        </p:nvSpPr>
        <p:spPr bwMode="auto">
          <a:xfrm>
            <a:off x="58086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6" name="Text Box 49"/>
          <p:cNvSpPr txBox="1">
            <a:spLocks noChangeArrowheads="1"/>
          </p:cNvSpPr>
          <p:nvPr/>
        </p:nvSpPr>
        <p:spPr bwMode="auto">
          <a:xfrm>
            <a:off x="4019551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7" name="Text Box 50"/>
          <p:cNvSpPr txBox="1">
            <a:spLocks noChangeArrowheads="1"/>
          </p:cNvSpPr>
          <p:nvPr/>
        </p:nvSpPr>
        <p:spPr bwMode="auto">
          <a:xfrm>
            <a:off x="2235201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8" name="Text Box 51"/>
          <p:cNvSpPr txBox="1">
            <a:spLocks noChangeArrowheads="1"/>
          </p:cNvSpPr>
          <p:nvPr/>
        </p:nvSpPr>
        <p:spPr bwMode="auto">
          <a:xfrm>
            <a:off x="2919413" y="364331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59" name="Text Box 52"/>
          <p:cNvSpPr txBox="1">
            <a:spLocks noChangeArrowheads="1"/>
          </p:cNvSpPr>
          <p:nvPr/>
        </p:nvSpPr>
        <p:spPr bwMode="auto">
          <a:xfrm>
            <a:off x="5808663" y="1185863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60" name="Text Box 53"/>
          <p:cNvSpPr txBox="1">
            <a:spLocks noChangeArrowheads="1"/>
          </p:cNvSpPr>
          <p:nvPr/>
        </p:nvSpPr>
        <p:spPr bwMode="auto">
          <a:xfrm>
            <a:off x="4122738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0</a:t>
            </a:r>
          </a:p>
        </p:txBody>
      </p:sp>
      <p:sp>
        <p:nvSpPr>
          <p:cNvPr id="52261" name="Text Box 54"/>
          <p:cNvSpPr txBox="1">
            <a:spLocks noChangeArrowheads="1"/>
          </p:cNvSpPr>
          <p:nvPr/>
        </p:nvSpPr>
        <p:spPr bwMode="auto">
          <a:xfrm>
            <a:off x="6756401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2" name="Text Box 55"/>
          <p:cNvSpPr txBox="1">
            <a:spLocks noChangeArrowheads="1"/>
          </p:cNvSpPr>
          <p:nvPr/>
        </p:nvSpPr>
        <p:spPr bwMode="auto">
          <a:xfrm>
            <a:off x="4975226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3" name="Text Box 56"/>
          <p:cNvSpPr txBox="1">
            <a:spLocks noChangeArrowheads="1"/>
          </p:cNvSpPr>
          <p:nvPr/>
        </p:nvSpPr>
        <p:spPr bwMode="auto">
          <a:xfrm>
            <a:off x="3165476" y="4829175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4" name="Text Box 57"/>
          <p:cNvSpPr txBox="1">
            <a:spLocks noChangeArrowheads="1"/>
          </p:cNvSpPr>
          <p:nvPr/>
        </p:nvSpPr>
        <p:spPr bwMode="auto">
          <a:xfrm>
            <a:off x="4373563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5" name="Text Box 58"/>
          <p:cNvSpPr txBox="1">
            <a:spLocks noChangeArrowheads="1"/>
          </p:cNvSpPr>
          <p:nvPr/>
        </p:nvSpPr>
        <p:spPr bwMode="auto">
          <a:xfrm>
            <a:off x="8605838" y="3671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6" name="Text Box 59"/>
          <p:cNvSpPr txBox="1">
            <a:spLocks noChangeArrowheads="1"/>
          </p:cNvSpPr>
          <p:nvPr/>
        </p:nvSpPr>
        <p:spPr bwMode="auto">
          <a:xfrm>
            <a:off x="9097963" y="25288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7" name="Text Box 60"/>
          <p:cNvSpPr txBox="1">
            <a:spLocks noChangeArrowheads="1"/>
          </p:cNvSpPr>
          <p:nvPr/>
        </p:nvSpPr>
        <p:spPr bwMode="auto">
          <a:xfrm>
            <a:off x="5808663" y="2376488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  <p:sp>
        <p:nvSpPr>
          <p:cNvPr id="52268" name="Text Box 61"/>
          <p:cNvSpPr txBox="1">
            <a:spLocks noChangeArrowheads="1"/>
          </p:cNvSpPr>
          <p:nvPr/>
        </p:nvSpPr>
        <p:spPr bwMode="auto">
          <a:xfrm>
            <a:off x="7658101" y="1185863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CC0099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51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Huffman code &amp; encoded message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4724401" y="1752601"/>
            <a:ext cx="2759075" cy="341632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S		    11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E	  	  010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H		  011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_		  100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I		  101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A		0000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G		0001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M		0010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		0011</a:t>
            </a:r>
          </a:p>
        </p:txBody>
      </p:sp>
      <p:sp>
        <p:nvSpPr>
          <p:cNvPr id="53252" name="Text Box 5"/>
          <p:cNvSpPr txBox="1">
            <a:spLocks noChangeArrowheads="1"/>
          </p:cNvSpPr>
          <p:nvPr/>
        </p:nvSpPr>
        <p:spPr bwMode="auto">
          <a:xfrm>
            <a:off x="1777994" y="1752601"/>
            <a:ext cx="2646878" cy="461665"/>
          </a:xfrm>
          <a:prstGeom prst="rect">
            <a:avLst/>
          </a:prstGeom>
          <a:noFill/>
          <a:ln w="28575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This is message </a:t>
            </a:r>
          </a:p>
        </p:txBody>
      </p:sp>
      <p:sp>
        <p:nvSpPr>
          <p:cNvPr id="53253" name="Text Box 8"/>
          <p:cNvSpPr txBox="1">
            <a:spLocks noChangeArrowheads="1"/>
          </p:cNvSpPr>
          <p:nvPr/>
        </p:nvSpPr>
        <p:spPr bwMode="auto">
          <a:xfrm>
            <a:off x="1222522" y="5943601"/>
            <a:ext cx="9500999" cy="461665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99"/>
              </a:buClr>
              <a:buSzPct val="80000"/>
              <a:buFont typeface="Wingdings 2" panose="05020102010507070707" pitchFamily="18" charset="2"/>
              <a:buChar char="®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SzPct val="9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CC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b="1" dirty="0">
                <a:solidFill>
                  <a:schemeClr val="bg1"/>
                </a:solidFill>
              </a:rPr>
              <a:t>00110111011110010111100011101111000010010111100000001010</a:t>
            </a:r>
          </a:p>
        </p:txBody>
      </p:sp>
    </p:spTree>
    <p:extLst>
      <p:ext uri="{BB962C8B-B14F-4D97-AF65-F5344CB8AC3E}">
        <p14:creationId xmlns:p14="http://schemas.microsoft.com/office/powerpoint/2010/main" val="23973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xmlns="" id="{DE61FBD7-E37C-4B38-BE44-A6D4978D74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4F8020C-60BB-4357-8207-13221A99AE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92BFCFE-FD78-4EDF-BEFE-CC444DC5F3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A02D46F-C48E-4461-A19B-D244194F5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6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AA6453C-5851-46D8-A790-031DA34DB8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8120F2-89AE-5E44-BA06-29811A60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95554"/>
            <a:ext cx="5698206" cy="28047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Practice Problem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2F03FCA3-8E16-E790-348F-F292D8803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46930"/>
              </p:ext>
            </p:extLst>
          </p:nvPr>
        </p:nvGraphicFramePr>
        <p:xfrm>
          <a:off x="1158101" y="1103152"/>
          <a:ext cx="4027024" cy="472440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848470">
                  <a:extLst>
                    <a:ext uri="{9D8B030D-6E8A-4147-A177-3AD203B41FA5}">
                      <a16:colId xmlns:a16="http://schemas.microsoft.com/office/drawing/2014/main" xmlns="" val="1814144673"/>
                    </a:ext>
                  </a:extLst>
                </a:gridCol>
                <a:gridCol w="2178554">
                  <a:extLst>
                    <a:ext uri="{9D8B030D-6E8A-4147-A177-3AD203B41FA5}">
                      <a16:colId xmlns:a16="http://schemas.microsoft.com/office/drawing/2014/main" xmlns="" val="2616181127"/>
                    </a:ext>
                  </a:extLst>
                </a:gridCol>
              </a:tblGrid>
              <a:tr h="691376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Character</a:t>
                      </a:r>
                      <a:endParaRPr lang="en-US" sz="21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0069" marR="162041" marT="162041" marB="1620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Frequencies</a:t>
                      </a:r>
                    </a:p>
                  </a:txBody>
                  <a:tcPr marL="270069" marR="162041" marT="162041" marB="16204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7725855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10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9035785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e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15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00707012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12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85694182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1044986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</a:t>
                      </a: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4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8921796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13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9567695"/>
                  </a:ext>
                </a:extLst>
              </a:tr>
              <a:tr h="576147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marL="270069" marR="140436" marT="140436" marB="1404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3625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34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D6A5485D-4AF6-47BA-8BB1-44D0639B9F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83861B3-77F4-42C4-B257-AF7D1EB5FFD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2" name="Picture 31" descr="Circular jigsaw puzzle">
            <a:extLst>
              <a:ext uri="{FF2B5EF4-FFF2-40B4-BE49-F238E27FC236}">
                <a16:creationId xmlns:a16="http://schemas.microsoft.com/office/drawing/2014/main" xmlns="" id="{28060F0D-17F2-1923-1E42-865E7AC49C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748" r="-2" b="12872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D2A0DB3-EF43-4032-9B27-954E12CCB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2307" y="0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A1575A-089A-2B83-ABBC-4C2EEA2B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20404" y="961609"/>
            <a:ext cx="10190071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16227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CEAC9B41-0124-2943-2DE0-BA423439C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13" y="206330"/>
            <a:ext cx="5794615" cy="795248"/>
          </a:xfrm>
        </p:spPr>
      </p:pic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xmlns="" id="{6074F5F4-59F9-6AD0-96EB-FDC84EDE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32" y="1089077"/>
            <a:ext cx="5805577" cy="1775618"/>
          </a:xfrm>
          <a:prstGeom prst="rect">
            <a:avLst/>
          </a:prstGeom>
        </p:spPr>
      </p:pic>
      <p:pic>
        <p:nvPicPr>
          <p:cNvPr id="6" name="Picture 5" descr="A white background with black circles and orange letters&#10;&#10;Description automatically generated">
            <a:extLst>
              <a:ext uri="{FF2B5EF4-FFF2-40B4-BE49-F238E27FC236}">
                <a16:creationId xmlns:a16="http://schemas.microsoft.com/office/drawing/2014/main" xmlns="" id="{849C05BC-5801-C5E8-0E91-65CF3290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2" y="3030123"/>
            <a:ext cx="5805577" cy="2738695"/>
          </a:xfrm>
          <a:prstGeom prst="rect">
            <a:avLst/>
          </a:prstGeom>
        </p:spPr>
      </p:pic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xmlns="" id="{90A05FAE-7EF0-2105-C160-802FDCC00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891" y="1090705"/>
            <a:ext cx="6006860" cy="361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4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xmlns="" id="{931C2E69-0C4C-B3B1-AC34-67DF2D9D8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835" y="75985"/>
            <a:ext cx="3285953" cy="670602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CD67800-37AC-4E14-89B0-F79DCB3FB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664E5303-9BBD-0210-9905-38496CA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2" y="250941"/>
            <a:ext cx="3416413" cy="635611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20F1788F-A5AE-4188-8274-F7F2E3833E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a tree&#10;&#10;Description automatically generated">
            <a:extLst>
              <a:ext uri="{FF2B5EF4-FFF2-40B4-BE49-F238E27FC236}">
                <a16:creationId xmlns:a16="http://schemas.microsoft.com/office/drawing/2014/main" xmlns="" id="{4C266452-7B5C-A8C7-F80A-CB20D9C6F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819" y="156873"/>
            <a:ext cx="3367312" cy="683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6B0FCFA-8A2E-4F10-87BD-34565BD7C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2DA72A5-2775-4FE6-9A97-1C8DEE0E06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78788-8147-F6D6-6F54-FA3D727A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03"/>
            <a:ext cx="9337765" cy="227288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chemeClr val="tx2"/>
                </a:solidFill>
              </a:rPr>
              <a:t>What is the sequence of characters corresponding to the following code.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/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 smtClean="0">
                <a:solidFill>
                  <a:schemeClr val="tx2"/>
                </a:solidFill>
              </a:rPr>
              <a:t>01 110 01 110 01 00 01</a:t>
            </a:r>
            <a:endParaRPr lang="en-US" sz="3100" dirty="0">
              <a:solidFill>
                <a:schemeClr val="tx2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B904E70-C32C-4D17-A3F8-E91792889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732B43B-AEE0-4B1A-93E5-EDA309A23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xmlns="" id="{DC8134E5-8A03-6500-5887-147B3BF0B6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9270169"/>
              </p:ext>
            </p:extLst>
          </p:nvPr>
        </p:nvGraphicFramePr>
        <p:xfrm>
          <a:off x="7657884" y="833648"/>
          <a:ext cx="3971108" cy="36187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4102">
                  <a:extLst>
                    <a:ext uri="{9D8B030D-6E8A-4147-A177-3AD203B41FA5}">
                      <a16:colId xmlns:a16="http://schemas.microsoft.com/office/drawing/2014/main" xmlns="" val="1814144673"/>
                    </a:ext>
                  </a:extLst>
                </a:gridCol>
                <a:gridCol w="2087006">
                  <a:extLst>
                    <a:ext uri="{9D8B030D-6E8A-4147-A177-3AD203B41FA5}">
                      <a16:colId xmlns:a16="http://schemas.microsoft.com/office/drawing/2014/main" xmlns="" val="2616181127"/>
                    </a:ext>
                  </a:extLst>
                </a:gridCol>
              </a:tblGrid>
              <a:tr h="618618"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 dirty="0" smtClean="0">
                          <a:solidFill>
                            <a:schemeClr val="tx1"/>
                          </a:solidFill>
                          <a:effectLst/>
                        </a:rPr>
                        <a:t>Character</a:t>
                      </a:r>
                      <a:endParaRPr lang="en-US" sz="1600" b="1" cap="all" spc="60" dirty="0">
                        <a:solidFill>
                          <a:schemeClr val="tx1"/>
                        </a:solidFill>
                      </a:endParaRPr>
                    </a:p>
                  </a:txBody>
                  <a:tcPr marL="202877" marR="202877" marT="202877" marB="202877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cap="all" spc="60" dirty="0">
                          <a:solidFill>
                            <a:schemeClr val="tx1"/>
                          </a:solidFill>
                          <a:effectLst/>
                        </a:rPr>
                        <a:t>Frequencies</a:t>
                      </a:r>
                    </a:p>
                  </a:txBody>
                  <a:tcPr marL="202877" marR="202877" marT="202877" marB="202877" anchor="b"/>
                </a:tc>
                <a:extLst>
                  <a:ext uri="{0D108BD9-81ED-4DB2-BD59-A6C34878D82A}">
                    <a16:rowId xmlns:a16="http://schemas.microsoft.com/office/drawing/2014/main" xmlns="" val="2067725855"/>
                  </a:ext>
                </a:extLst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extLst>
                  <a:ext uri="{0D108BD9-81ED-4DB2-BD59-A6C34878D82A}">
                    <a16:rowId xmlns:a16="http://schemas.microsoft.com/office/drawing/2014/main" xmlns="" val="799035785"/>
                  </a:ext>
                </a:extLst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extLst>
                  <a:ext uri="{0D108BD9-81ED-4DB2-BD59-A6C34878D82A}">
                    <a16:rowId xmlns:a16="http://schemas.microsoft.com/office/drawing/2014/main" xmlns="" val="2700707012"/>
                  </a:ext>
                </a:extLst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extLst>
                  <a:ext uri="{0D108BD9-81ED-4DB2-BD59-A6C34878D82A}">
                    <a16:rowId xmlns:a16="http://schemas.microsoft.com/office/drawing/2014/main" xmlns="" val="2728921796"/>
                  </a:ext>
                </a:extLst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</a:tr>
              <a:tr h="494853"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F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cap="none" spc="0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2000" b="1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0517" marR="330240" marT="43004" marB="13525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6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26B0FCFA-8A2E-4F10-87BD-34565BD7C3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32DA72A5-2775-4FE6-9A97-1C8DEE0E06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78788-8147-F6D6-6F54-FA3D727A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503"/>
            <a:ext cx="9337765" cy="92601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smtClean="0">
                <a:solidFill>
                  <a:schemeClr val="tx2"/>
                </a:solidFill>
              </a:rPr>
              <a:t>Here is the Tree</a:t>
            </a:r>
            <a:endParaRPr lang="en-US" sz="3100" dirty="0">
              <a:solidFill>
                <a:schemeClr val="tx2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1B904E70-C32C-4D17-A3F8-E917928895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D732B43B-AEE0-4B1A-93E5-EDA309A23F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07"/>
          <a:stretch/>
        </p:blipFill>
        <p:spPr>
          <a:xfrm rot="10800000">
            <a:off x="0" y="3047998"/>
            <a:ext cx="640488" cy="254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4354" y="1392402"/>
            <a:ext cx="6900244" cy="50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25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3A9B7B3-F171-4C25-99FC-C54250F06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2D5C7C5-9C27-4A61-9F57-1857D4532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B9546E-20BE-462C-8BE8-4EBDB46F86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FE5D2E8-C366-48AC-97AE-18C67E4EF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30E46D-ADA1-CF9F-359D-5EDF94CE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Prefix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E1DFFB-9CFF-F92C-8ADB-2C4F7BDD5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Huffman Coding implements a rule known as a prefix rule.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This is to </a:t>
            </a:r>
            <a:r>
              <a:rPr lang="en-US" sz="1800" b="1" dirty="0">
                <a:solidFill>
                  <a:srgbClr val="FF0000">
                    <a:alpha val="80000"/>
                  </a:srgbClr>
                </a:solidFill>
                <a:ea typeface="+mn-lt"/>
                <a:cs typeface="+mn-lt"/>
              </a:rPr>
              <a:t>prevent the ambiguities </a:t>
            </a:r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while decoding.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8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It ensures that the code assigned to any character is not a prefix of the code assigned to any other character.</a:t>
            </a:r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04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E2748806-3AF5-4078-830A-C1F26BF1B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F991FCB-5132-414C-B377-526F5612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lue award ribbon">
            <a:extLst>
              <a:ext uri="{FF2B5EF4-FFF2-40B4-BE49-F238E27FC236}">
                <a16:creationId xmlns:a16="http://schemas.microsoft.com/office/drawing/2014/main" xmlns="" id="{99299EB4-FD89-DF84-74F6-BE2D0731B6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726" r="-1" b="-1"/>
          <a:stretch/>
        </p:blipFill>
        <p:spPr>
          <a:xfrm>
            <a:off x="20" y="1376"/>
            <a:ext cx="12188932" cy="6856624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F23DAFF7-4C98-4E0E-8986-198D54B6C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EA095E96-319D-4055-AD99-41FEB4030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E5EBF7A8-B42B-4EC3-B442-9B2D1902A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74F678-A5A9-A59D-906C-A2C0D80D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FBC2F-FB5F-F655-7FB9-F81C8FAE9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4" y="4191001"/>
            <a:ext cx="4958128" cy="112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rgbClr val="FFFFFF"/>
                </a:solidFill>
              </a:rPr>
              <a:t>RADHE RADHE</a:t>
            </a:r>
          </a:p>
        </p:txBody>
      </p:sp>
    </p:spTree>
    <p:extLst>
      <p:ext uri="{BB962C8B-B14F-4D97-AF65-F5344CB8AC3E}">
        <p14:creationId xmlns:p14="http://schemas.microsoft.com/office/powerpoint/2010/main" val="367679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7092"/>
            <a:ext cx="10515600" cy="5868122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Step1: Create and initialize a </a:t>
            </a:r>
            <a:r>
              <a:rPr lang="en-CA" dirty="0" err="1"/>
              <a:t>PriorityQueue</a:t>
            </a:r>
            <a:r>
              <a:rPr lang="en-CA" dirty="0"/>
              <a:t> consisting of each unique character.</a:t>
            </a:r>
          </a:p>
          <a:p>
            <a:r>
              <a:rPr lang="en-CA" dirty="0"/>
              <a:t>Step2: Sort in ascending order of their frequencies. </a:t>
            </a:r>
          </a:p>
          <a:p>
            <a:r>
              <a:rPr lang="en-CA" dirty="0"/>
              <a:t>Step3: for all the unique character:</a:t>
            </a:r>
          </a:p>
          <a:p>
            <a:r>
              <a:rPr lang="en-CA" dirty="0"/>
              <a:t>	create</a:t>
            </a:r>
          </a:p>
          <a:p>
            <a:r>
              <a:rPr lang="en-CA" dirty="0"/>
              <a:t>	get </a:t>
            </a:r>
            <a:r>
              <a:rPr lang="en-CA" dirty="0" err="1"/>
              <a:t>minimum_value</a:t>
            </a:r>
            <a:r>
              <a:rPr lang="en-CA" dirty="0"/>
              <a:t> </a:t>
            </a:r>
            <a:r>
              <a:rPr lang="en-CA" dirty="0" err="1"/>
              <a:t>frow</a:t>
            </a:r>
            <a:r>
              <a:rPr lang="en-CA" dirty="0"/>
              <a:t> Queue and set it to left to child of </a:t>
            </a:r>
            <a:r>
              <a:rPr lang="en-CA" dirty="0" err="1"/>
              <a:t>new_node</a:t>
            </a:r>
            <a:endParaRPr lang="en-CA" dirty="0"/>
          </a:p>
          <a:p>
            <a:r>
              <a:rPr lang="en-CA" dirty="0"/>
              <a:t>	get </a:t>
            </a:r>
            <a:r>
              <a:rPr lang="en-CA" dirty="0" err="1"/>
              <a:t>minimum_value</a:t>
            </a:r>
            <a:r>
              <a:rPr lang="en-CA" dirty="0"/>
              <a:t> from Queue and set it to right child of </a:t>
            </a:r>
            <a:r>
              <a:rPr lang="en-CA" dirty="0" err="1"/>
              <a:t>new_node</a:t>
            </a:r>
            <a:endParaRPr lang="en-CA" dirty="0"/>
          </a:p>
          <a:p>
            <a:r>
              <a:rPr lang="en-CA" dirty="0"/>
              <a:t>Step4: calculate the sum of these two minimum values as </a:t>
            </a:r>
            <a:r>
              <a:rPr lang="en-CA" dirty="0" err="1"/>
              <a:t>sum_of_two_minimum</a:t>
            </a:r>
            <a:endParaRPr lang="en-CA" dirty="0"/>
          </a:p>
          <a:p>
            <a:r>
              <a:rPr lang="en-CA" dirty="0"/>
              <a:t>Step5: assign </a:t>
            </a:r>
            <a:r>
              <a:rPr lang="en-CA" dirty="0" err="1"/>
              <a:t>sum_of_two_minimum</a:t>
            </a:r>
            <a:r>
              <a:rPr lang="en-CA" dirty="0"/>
              <a:t> to the value of </a:t>
            </a:r>
            <a:r>
              <a:rPr lang="en-CA" dirty="0" err="1"/>
              <a:t>new_node</a:t>
            </a:r>
            <a:endParaRPr lang="en-CA" dirty="0"/>
          </a:p>
          <a:p>
            <a:r>
              <a:rPr lang="en-CA" dirty="0"/>
              <a:t>Step6: insert </a:t>
            </a:r>
            <a:r>
              <a:rPr lang="en-CA" dirty="0" err="1"/>
              <a:t>new_node</a:t>
            </a:r>
            <a:r>
              <a:rPr lang="en-CA" dirty="0"/>
              <a:t> into the tree</a:t>
            </a:r>
          </a:p>
          <a:p>
            <a:r>
              <a:rPr lang="en-CA" dirty="0"/>
              <a:t>Step7: return </a:t>
            </a:r>
            <a:r>
              <a:rPr lang="en-CA" dirty="0" err="1"/>
              <a:t>root_node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140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3A9B7B3-F171-4C25-99FC-C54250F06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D5C7C5-9C27-4A61-9F57-1857D4532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B9546E-20BE-462C-8BE8-4EBDB46F86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FE5D2E8-C366-48AC-97AE-18C67E4EF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6686B4-339E-3E56-3BB9-56A1E4DF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Major steps in Huffman Coding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C18BECE-D905-E958-9716-470297E05F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48806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9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BABF38A-8A0D-492E-BD20-6CF4D46B5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CB7E8AE-A3AC-4BB7-A5C6-F00EC697B2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E2748806-3AF5-4078-830A-C1F26BF1B2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F991FCB-5132-414C-B377-526F56121B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xmlns="" id="{45D1A133-A01D-BB30-8C27-46F9E6C67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673" r="-1" b="15651"/>
          <a:stretch/>
        </p:blipFill>
        <p:spPr>
          <a:xfrm>
            <a:off x="20" y="1376"/>
            <a:ext cx="12191980" cy="685662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23DAFF7-4C98-4E0E-8986-198D54B6C1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0" y="0"/>
            <a:ext cx="6858000" cy="6858000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EA095E96-319D-4055-AD99-41FEB40300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1546522"/>
            <a:ext cx="6327657" cy="400397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5EBF7A8-B42B-4EC3-B442-9B2D1902A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57" y="1546521"/>
            <a:ext cx="6327656" cy="4016078"/>
          </a:xfrm>
          <a:prstGeom prst="rect">
            <a:avLst/>
          </a:prstGeom>
          <a:blipFill dpi="0" rotWithShape="1">
            <a:blip r:embed="rId4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99D67A-841F-BDDF-3B42-3C8B0FA2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1828800"/>
            <a:ext cx="4958128" cy="2209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Huffman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C3D11C4-F6D6-0EE7-90B3-4849170F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54" y="4191001"/>
            <a:ext cx="4958128" cy="1120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FFFFFF"/>
                </a:solidFill>
              </a:rPr>
              <a:t>The steps involved in the construction of Huffman Tree are as follows</a:t>
            </a:r>
            <a:endParaRPr lang="en-US" sz="22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33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651CFA9-6065-4243-AC48-858E359780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7962AE0-6A1C-4B76-9D52-10E5E6D7D3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27CAEDE-D92D-4745-8749-71019415A79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00C96CB6-3880-40E6-A4BF-F64E7D1E42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D8290-5AAE-6DC1-A3C4-1ABB9C23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2819399" cy="5577934"/>
          </a:xfrm>
        </p:spPr>
        <p:txBody>
          <a:bodyPr>
            <a:normAutofit/>
          </a:bodyPr>
          <a:lstStyle/>
          <a:p>
            <a:r>
              <a:rPr lang="en-US" dirty="0"/>
              <a:t>Step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C04254C-B95A-CCAD-5086-7F24EDC47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367431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361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4AB8125F-0FD8-48CD-9F43-73E5494EA7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019DD6C-5899-4C07-864B-EB0A7D104A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 descr="Pins pinned on a white surface and connecting a black thread">
            <a:extLst>
              <a:ext uri="{FF2B5EF4-FFF2-40B4-BE49-F238E27FC236}">
                <a16:creationId xmlns:a16="http://schemas.microsoft.com/office/drawing/2014/main" xmlns="" id="{9FADB26B-D00A-DBC8-52D0-463965D153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580" b="-9"/>
          <a:stretch/>
        </p:blipFill>
        <p:spPr>
          <a:xfrm>
            <a:off x="3048" y="10"/>
            <a:ext cx="6195372" cy="46182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EBDFFBC1-15BD-428E-B8AF-ECF5D1B76D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EBFB3075-0323-4EB0-B1A5-776A0E709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1019FF-3DC8-14FD-28BE-2C48B669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>
            <a:norm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70FE8-FC98-9387-C509-CD445E6A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0" y="399684"/>
            <a:ext cx="4800600" cy="39359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  <a:ea typeface="+mn-lt"/>
                <a:cs typeface="+mn-lt"/>
              </a:rPr>
              <a:t>Arrange all the nodes in increasing order of their frequency value.</a:t>
            </a:r>
            <a:endParaRPr lang="en-US" sz="1800" b="1">
              <a:solidFill>
                <a:schemeClr val="tx2"/>
              </a:solidFill>
            </a:endParaRPr>
          </a:p>
          <a:p>
            <a:endParaRPr lang="en-US" sz="18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67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xmlns="" id="{43A9B7B3-F171-4C25-99FC-C54250F06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D2D5C7C5-9C27-4A61-9F57-1857D4532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84B9546E-20BE-462C-8BE8-4EBDB46F86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DFE5D2E8-C366-48AC-97AE-18C67E4EF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EAF281-5350-48A4-9F43-29999C1F1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Step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4679A3D-5415-49CB-0F25-9014F135F6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14722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77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43A9B7B3-F171-4C25-99FC-C54250F06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2D5C7C5-9C27-4A61-9F57-1857D45320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4B9546E-20BE-462C-8BE8-4EBDB46F86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FE5D2E8-C366-48AC-97AE-18C67E4EF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6E2C4E-465E-886E-D629-DD226F496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en-US" dirty="0"/>
              <a:t>Step 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24706765-A39F-B90B-F8E9-9643F6665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409477"/>
              </p:ext>
            </p:extLst>
          </p:nvPr>
        </p:nvGraphicFramePr>
        <p:xfrm>
          <a:off x="838200" y="2514600"/>
          <a:ext cx="10515600" cy="3662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2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2E8E2"/>
      </a:lt2>
      <a:accent1>
        <a:srgbClr val="E229E7"/>
      </a:accent1>
      <a:accent2>
        <a:srgbClr val="8117D5"/>
      </a:accent2>
      <a:accent3>
        <a:srgbClr val="4429E7"/>
      </a:accent3>
      <a:accent4>
        <a:srgbClr val="174CD5"/>
      </a:accent4>
      <a:accent5>
        <a:srgbClr val="29ADE7"/>
      </a:accent5>
      <a:accent6>
        <a:srgbClr val="14B7A6"/>
      </a:accent6>
      <a:hlink>
        <a:srgbClr val="3F82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533</TotalTime>
  <Words>850</Words>
  <Application>Microsoft Office PowerPoint</Application>
  <PresentationFormat>Widescreen</PresentationFormat>
  <Paragraphs>395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Avenir Next LT Pro</vt:lpstr>
      <vt:lpstr>AvenirNext LT Pro Medium</vt:lpstr>
      <vt:lpstr>Calibri</vt:lpstr>
      <vt:lpstr>Calibri Light</vt:lpstr>
      <vt:lpstr>Roboto Condensed</vt:lpstr>
      <vt:lpstr>Wingdings 2</vt:lpstr>
      <vt:lpstr>BlockprintVTI</vt:lpstr>
      <vt:lpstr>Huffman Coding</vt:lpstr>
      <vt:lpstr>PowerPoint Presentation</vt:lpstr>
      <vt:lpstr>Prefix Rule</vt:lpstr>
      <vt:lpstr>Major steps in Huffman Coding</vt:lpstr>
      <vt:lpstr>Huffman Tree</vt:lpstr>
      <vt:lpstr>Step 1</vt:lpstr>
      <vt:lpstr>Step 2</vt:lpstr>
      <vt:lpstr>Step 3</vt:lpstr>
      <vt:lpstr>Step 4</vt:lpstr>
      <vt:lpstr>Time Complexity</vt:lpstr>
      <vt:lpstr>Example Based on Huffman's Coding Algo.</vt:lpstr>
      <vt:lpstr>Example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  <vt:lpstr>Now</vt:lpstr>
      <vt:lpstr>Label edges</vt:lpstr>
      <vt:lpstr>Huffman code &amp; encoded message</vt:lpstr>
      <vt:lpstr>Practice Problem</vt:lpstr>
      <vt:lpstr>Solution</vt:lpstr>
      <vt:lpstr>PowerPoint Presentation</vt:lpstr>
      <vt:lpstr>PowerPoint Presentation</vt:lpstr>
      <vt:lpstr>What is the sequence of characters corresponding to the following code.  01 110 01 110 01 00 01</vt:lpstr>
      <vt:lpstr>Here is the Tree</vt:lpstr>
      <vt:lpstr>Thank You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Microsoft account</cp:lastModifiedBy>
  <cp:revision>230</cp:revision>
  <dcterms:created xsi:type="dcterms:W3CDTF">2013-07-15T20:26:40Z</dcterms:created>
  <dcterms:modified xsi:type="dcterms:W3CDTF">2023-11-30T08:17:01Z</dcterms:modified>
</cp:coreProperties>
</file>