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F099-F952-CEC5-F7E6-4C5BA7DB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5941D-6112-F25E-B485-625AAA10A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856A3-6714-B3C2-888A-72F617E9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4232-66C8-8737-38A6-B4BB0819F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EBDCC-A6E9-7C2D-8F68-FD96A910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24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E4A1-64D4-D30A-90F2-002A1D17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FF50-B47B-A773-234F-439C957B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94966-18FD-26CD-2D04-1ECE0FB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E1B5A-F5E1-B9BC-3E2D-1513BA67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C31C-58CB-205E-16FF-880E8A04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56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5AE6B-463D-1731-F6D2-76459938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B6A78-DCA7-EE24-7A45-9127E0F7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658BD-B569-133D-4A52-7BDB8487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2924-7A08-08CE-877D-9997991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F1D5-56E9-51AF-FE35-EFF4A3C3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481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126-B5CA-DDBE-E806-4A5E71CD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FB7F-DCA1-047A-FF8C-50EDE17DE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5397-A48F-2BC3-0EE5-869BDF2E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94BBE-94C6-C86D-BE2F-EA0F6167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0E6A-2749-E088-60DA-19E1FD9C8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8CDA-9D7C-5923-C527-B17223B4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EDBE-FA83-EAF7-A8EF-73A1EBE6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05E9-9E05-683E-6719-D3ABA824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7B929-12BC-6A8C-FCE2-F8F4130E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8243-ACBF-305D-0876-8CE6B96D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06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DA5D-FA64-8354-DB1D-9F7D5D0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A167-0C0F-5B96-9BE2-DCF1999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7B96D-B68F-240A-A11F-4FA6F8AE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6C7FF-D5C3-102E-2C5C-5BDE3662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4B6A5-968D-0FDC-E33D-35DDF2E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1DB4-C425-5AF8-7133-B33ED9E2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6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434A-717A-673E-1757-057E18E6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8117-84D8-8865-1A7E-50C0B9A1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55C52-BD22-65DB-104B-3CFEA0086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12CF2-53B3-11FE-FA60-2EE9F8A5A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64F42-1309-479A-465E-D971B7B84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EE45-F96A-4782-E781-84E99BEA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95E70-7D11-8D74-B3E9-FCC2D933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22F5B-AF83-05BA-B732-3CCD76A7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2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C8AE-E409-8BBD-60C1-66924A57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9A5A4-343F-943F-0FE8-F3A4F1E7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C057-3793-62E5-6619-EE7C98EA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C7ED3-600D-BA03-8E07-A5DDAC8B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09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667E-699B-06AF-228B-EB161990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18C221-19E1-4C47-5F7A-DCAB3440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C3765-8FA0-7AFD-AB16-6C3A7FB9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9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D1F0-A46B-81C9-1856-B635CF8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3756-5F23-AB53-E556-380D9DE1E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0A394-01ED-D029-789F-FA174C3C8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D19E6-C490-664F-AE48-77894C57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FF78F-379C-D079-D8F2-7CFD5C71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70572-CD31-0A65-F9D2-53D2A97A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5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E881-2670-5E77-3A6C-71796BA0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6D248-A884-CC16-7435-66E219A3C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D75A6-03F9-C4C0-7FAB-DC26A0DB9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7A91-0B5E-65C2-901D-3D093054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23F7-5487-C4D2-B619-3C644E92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B772C-D1B9-25C5-A49F-8F1A8BC8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82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6D4DC-8B0E-10C5-2B7B-30C06D2F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5A163-E0D3-D66F-F384-B0FC5CEE6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BCD94-DEAB-BC16-98FE-5910FDA46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2104-69E8-4016-8877-077F0EF733C2}" type="datetimeFigureOut">
              <a:rPr lang="en-GB" smtClean="0"/>
              <a:t>30/11/2022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67C7-57B4-CCF9-B2BC-C9EB3D93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4016-2167-415A-4C9F-037EDB091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2F707-6BDA-465A-ADA2-2FF05C5B94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426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2840182" y="1412777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243BA-4E4E-F719-5256-576461A2D44F}"/>
              </a:ext>
            </a:extLst>
          </p:cNvPr>
          <p:cNvSpPr txBox="1"/>
          <p:nvPr/>
        </p:nvSpPr>
        <p:spPr>
          <a:xfrm>
            <a:off x="831272" y="2525498"/>
            <a:ext cx="9836727" cy="276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Following are the steps to implement the given Boolean Function using multiplexer.</a:t>
            </a:r>
            <a:endParaRPr lang="en-GB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dirty="0">
              <a:solidFill>
                <a:srgbClr val="757575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u="sng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Step 1: To find number of select lines.</a:t>
            </a:r>
            <a:endParaRPr lang="en-GB" sz="1600" b="1" u="sng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case there are four variables A, B, C &amp; D.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i.e., n = 4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Number of select lines would be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n-1 = 3.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6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2840182" y="1412777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243BA-4E4E-F719-5256-576461A2D44F}"/>
              </a:ext>
            </a:extLst>
          </p:cNvPr>
          <p:cNvSpPr txBox="1"/>
          <p:nvPr/>
        </p:nvSpPr>
        <p:spPr>
          <a:xfrm>
            <a:off x="831272" y="2525498"/>
            <a:ext cx="9836727" cy="2892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Following are the steps to implement the given Boolean Function using multiplexer.</a:t>
            </a:r>
            <a:endParaRPr lang="en-GB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u="sng" dirty="0">
                <a:solidFill>
                  <a:srgbClr val="7030A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Step 2:  Find input lines for given Multiplexer</a:t>
            </a:r>
          </a:p>
          <a:p>
            <a:pPr algn="just"/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Since we know that our selection line are 3, </a:t>
            </a:r>
            <a:r>
              <a:rPr lang="en-GB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Therefore 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hence 2</a:t>
            </a:r>
            <a:r>
              <a:rPr lang="en-GB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2</a:t>
            </a:r>
            <a:r>
              <a:rPr lang="en-GB" sz="1800" b="1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= 8: 1 multiplexer. So, the Mux has 8 input lines, 3 selection lines, and one output.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dirty="0">
              <a:solidFill>
                <a:srgbClr val="757575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2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2840182" y="1412777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243BA-4E4E-F719-5256-576461A2D44F}"/>
              </a:ext>
            </a:extLst>
          </p:cNvPr>
          <p:cNvSpPr txBox="1"/>
          <p:nvPr/>
        </p:nvSpPr>
        <p:spPr>
          <a:xfrm>
            <a:off x="831273" y="2054320"/>
            <a:ext cx="9836727" cy="1540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Following are the steps to implement the given Boolean Function using multiplexer.</a:t>
            </a:r>
            <a:endParaRPr lang="en-GB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00F8D9-DED3-58F7-9294-35946E8075D5}"/>
              </a:ext>
            </a:extLst>
          </p:cNvPr>
          <p:cNvGrpSpPr/>
          <p:nvPr/>
        </p:nvGrpSpPr>
        <p:grpSpPr>
          <a:xfrm>
            <a:off x="2244436" y="2887132"/>
            <a:ext cx="6276108" cy="3775751"/>
            <a:chOff x="2244436" y="2887132"/>
            <a:chExt cx="6276108" cy="377575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A289CA-7F69-28F6-B35E-8AF2D5A33E18}"/>
                </a:ext>
              </a:extLst>
            </p:cNvPr>
            <p:cNvSpPr/>
            <p:nvPr/>
          </p:nvSpPr>
          <p:spPr>
            <a:xfrm>
              <a:off x="5126182" y="2887132"/>
              <a:ext cx="1524000" cy="3318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 1  Mux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CD06C93-1EDF-E320-174C-1CDEDAE5DE57}"/>
                </a:ext>
              </a:extLst>
            </p:cNvPr>
            <p:cNvCxnSpPr/>
            <p:nvPr/>
          </p:nvCxnSpPr>
          <p:spPr>
            <a:xfrm flipH="1">
              <a:off x="3920836" y="5437909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EA15AB2-698D-C2C4-19C6-76371B85D6A7}"/>
                </a:ext>
              </a:extLst>
            </p:cNvPr>
            <p:cNvCxnSpPr/>
            <p:nvPr/>
          </p:nvCxnSpPr>
          <p:spPr>
            <a:xfrm flipH="1">
              <a:off x="3920836" y="3262746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1D619E-BBE6-2A28-EB3B-2A2C218526F7}"/>
                </a:ext>
              </a:extLst>
            </p:cNvPr>
            <p:cNvCxnSpPr/>
            <p:nvPr/>
          </p:nvCxnSpPr>
          <p:spPr>
            <a:xfrm flipH="1">
              <a:off x="3920836" y="3602183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414F6F-D452-7F2C-F4B5-4EA13D3083BF}"/>
                </a:ext>
              </a:extLst>
            </p:cNvPr>
            <p:cNvCxnSpPr/>
            <p:nvPr/>
          </p:nvCxnSpPr>
          <p:spPr>
            <a:xfrm flipH="1">
              <a:off x="3920836" y="3983182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393545-FEC6-9A7C-0907-1FDCD0184AC8}"/>
                </a:ext>
              </a:extLst>
            </p:cNvPr>
            <p:cNvCxnSpPr/>
            <p:nvPr/>
          </p:nvCxnSpPr>
          <p:spPr>
            <a:xfrm flipH="1">
              <a:off x="3920836" y="4290029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2F311F-C01A-6780-C2FA-011CA81CDFC7}"/>
                </a:ext>
              </a:extLst>
            </p:cNvPr>
            <p:cNvCxnSpPr/>
            <p:nvPr/>
          </p:nvCxnSpPr>
          <p:spPr>
            <a:xfrm flipH="1">
              <a:off x="3920836" y="4553141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C73E78-A382-304A-8A23-1CA17AE1724D}"/>
                </a:ext>
              </a:extLst>
            </p:cNvPr>
            <p:cNvCxnSpPr/>
            <p:nvPr/>
          </p:nvCxnSpPr>
          <p:spPr>
            <a:xfrm flipH="1">
              <a:off x="3920836" y="4869872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1D10B-E98F-0456-4BE5-E98261C2D707}"/>
                </a:ext>
              </a:extLst>
            </p:cNvPr>
            <p:cNvCxnSpPr/>
            <p:nvPr/>
          </p:nvCxnSpPr>
          <p:spPr>
            <a:xfrm flipH="1">
              <a:off x="3920836" y="5133109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A74C799-C6F3-B9D6-F6F8-86EBC54BE39D}"/>
                </a:ext>
              </a:extLst>
            </p:cNvPr>
            <p:cNvCxnSpPr/>
            <p:nvPr/>
          </p:nvCxnSpPr>
          <p:spPr>
            <a:xfrm flipH="1">
              <a:off x="6650182" y="4232564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0CA903-359B-023A-5D2C-46152A9FB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83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B91C93-5F54-06DF-770A-A6223E5E3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617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CDD37D-A460-7663-F306-4D27586E7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9F9508-5144-5226-8273-A73F28805127}"/>
                </a:ext>
              </a:extLst>
            </p:cNvPr>
            <p:cNvSpPr txBox="1"/>
            <p:nvPr/>
          </p:nvSpPr>
          <p:spPr>
            <a:xfrm>
              <a:off x="2244436" y="3861952"/>
              <a:ext cx="1413164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dirty="0">
                  <a:solidFill>
                    <a:srgbClr val="757575"/>
                  </a:solidFill>
                  <a:effectLst/>
                  <a:latin typeface="Roboto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Input Lines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07A70C-7D0D-3FBB-7880-DA0FC5B02F55}"/>
                </a:ext>
              </a:extLst>
            </p:cNvPr>
            <p:cNvSpPr txBox="1"/>
            <p:nvPr/>
          </p:nvSpPr>
          <p:spPr>
            <a:xfrm>
              <a:off x="6954982" y="3795759"/>
              <a:ext cx="1413164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dirty="0">
                  <a:solidFill>
                    <a:srgbClr val="757575"/>
                  </a:solidFill>
                  <a:effectLst/>
                  <a:latin typeface="Roboto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 Put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AE15D4F-5078-1BB7-2F30-663C5F75DC66}"/>
                </a:ext>
              </a:extLst>
            </p:cNvPr>
            <p:cNvSpPr txBox="1"/>
            <p:nvPr/>
          </p:nvSpPr>
          <p:spPr>
            <a:xfrm>
              <a:off x="6442363" y="6288037"/>
              <a:ext cx="2078181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dirty="0">
                  <a:solidFill>
                    <a:srgbClr val="757575"/>
                  </a:solidFill>
                  <a:effectLst/>
                  <a:latin typeface="Roboto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Selection Line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646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2840182" y="1412777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243BA-4E4E-F719-5256-576461A2D44F}"/>
              </a:ext>
            </a:extLst>
          </p:cNvPr>
          <p:cNvSpPr txBox="1"/>
          <p:nvPr/>
        </p:nvSpPr>
        <p:spPr>
          <a:xfrm>
            <a:off x="831272" y="2525498"/>
            <a:ext cx="9836727" cy="277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030A0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Solution: Following are the steps to implement the given Boolean Function using multiplexer.</a:t>
            </a:r>
            <a:endParaRPr lang="en-GB" sz="16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u="sng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1" u="sng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GB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The variables A, B, and C  would be used as select lines. </a:t>
            </a:r>
          </a:p>
          <a:p>
            <a:pPr algn="l"/>
            <a:endParaRPr lang="en-GB" b="0" i="0" dirty="0">
              <a:solidFill>
                <a:srgbClr val="757575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GB" b="0" i="0" dirty="0">
                <a:solidFill>
                  <a:srgbClr val="757575"/>
                </a:solidFill>
                <a:effectLst/>
                <a:latin typeface="Roboto" panose="02000000000000000000" pitchFamily="2" charset="0"/>
              </a:rPr>
              <a:t>And the remaining variable i.e., D, which is the LSB, would be taken as the input variable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dirty="0">
              <a:solidFill>
                <a:srgbClr val="757575"/>
              </a:solidFill>
              <a:effectLst/>
              <a:latin typeface="Roboto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2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2353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3505199" y="269062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2F9BC-F33D-AD98-245A-EF6BF5424709}"/>
              </a:ext>
            </a:extLst>
          </p:cNvPr>
          <p:cNvSpPr txBox="1"/>
          <p:nvPr/>
        </p:nvSpPr>
        <p:spPr>
          <a:xfrm>
            <a:off x="5997974" y="3381074"/>
            <a:ext cx="1594317" cy="36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 table                    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16F200-DF91-E2A5-E3EB-C4E249899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32420"/>
              </p:ext>
            </p:extLst>
          </p:nvPr>
        </p:nvGraphicFramePr>
        <p:xfrm>
          <a:off x="7495308" y="456485"/>
          <a:ext cx="378355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41">
                  <a:extLst>
                    <a:ext uri="{9D8B030D-6E8A-4147-A177-3AD203B41FA5}">
                      <a16:colId xmlns:a16="http://schemas.microsoft.com/office/drawing/2014/main" val="144730966"/>
                    </a:ext>
                  </a:extLst>
                </a:gridCol>
                <a:gridCol w="440494">
                  <a:extLst>
                    <a:ext uri="{9D8B030D-6E8A-4147-A177-3AD203B41FA5}">
                      <a16:colId xmlns:a16="http://schemas.microsoft.com/office/drawing/2014/main" val="3722725394"/>
                    </a:ext>
                  </a:extLst>
                </a:gridCol>
                <a:gridCol w="578328">
                  <a:extLst>
                    <a:ext uri="{9D8B030D-6E8A-4147-A177-3AD203B41FA5}">
                      <a16:colId xmlns:a16="http://schemas.microsoft.com/office/drawing/2014/main" val="3903425727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36692072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285244332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288674599"/>
                    </a:ext>
                  </a:extLst>
                </a:gridCol>
              </a:tblGrid>
              <a:tr h="336163">
                <a:tc>
                  <a:txBody>
                    <a:bodyPr/>
                    <a:lstStyle/>
                    <a:p>
                      <a:r>
                        <a:rPr lang="en-GB" dirty="0" err="1"/>
                        <a:t>S.n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5448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036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10096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8365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463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140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2382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0821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70797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88954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9125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60594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093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049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30127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91723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328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FD9A12-3198-8746-4A81-EF6F06EA14D2}"/>
              </a:ext>
            </a:extLst>
          </p:cNvPr>
          <p:cNvSpPr txBox="1"/>
          <p:nvPr/>
        </p:nvSpPr>
        <p:spPr>
          <a:xfrm>
            <a:off x="699132" y="21943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u="sng" dirty="0">
                <a:solidFill>
                  <a:srgbClr val="7030A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Step3:  Design truth table according given variables </a:t>
            </a:r>
          </a:p>
        </p:txBody>
      </p:sp>
    </p:spTree>
    <p:extLst>
      <p:ext uri="{BB962C8B-B14F-4D97-AF65-F5344CB8AC3E}">
        <p14:creationId xmlns:p14="http://schemas.microsoft.com/office/powerpoint/2010/main" val="105674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2353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3505199" y="269062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2F9BC-F33D-AD98-245A-EF6BF5424709}"/>
              </a:ext>
            </a:extLst>
          </p:cNvPr>
          <p:cNvSpPr txBox="1"/>
          <p:nvPr/>
        </p:nvSpPr>
        <p:spPr>
          <a:xfrm>
            <a:off x="976223" y="612971"/>
            <a:ext cx="1594317" cy="36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Truth table                    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716F200-DF91-E2A5-E3EB-C4E249899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82816"/>
              </p:ext>
            </p:extLst>
          </p:nvPr>
        </p:nvGraphicFramePr>
        <p:xfrm>
          <a:off x="207817" y="992273"/>
          <a:ext cx="3783555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341">
                  <a:extLst>
                    <a:ext uri="{9D8B030D-6E8A-4147-A177-3AD203B41FA5}">
                      <a16:colId xmlns:a16="http://schemas.microsoft.com/office/drawing/2014/main" val="144730966"/>
                    </a:ext>
                  </a:extLst>
                </a:gridCol>
                <a:gridCol w="440494">
                  <a:extLst>
                    <a:ext uri="{9D8B030D-6E8A-4147-A177-3AD203B41FA5}">
                      <a16:colId xmlns:a16="http://schemas.microsoft.com/office/drawing/2014/main" val="3722725394"/>
                    </a:ext>
                  </a:extLst>
                </a:gridCol>
                <a:gridCol w="578328">
                  <a:extLst>
                    <a:ext uri="{9D8B030D-6E8A-4147-A177-3AD203B41FA5}">
                      <a16:colId xmlns:a16="http://schemas.microsoft.com/office/drawing/2014/main" val="3903425727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3669207254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4285244332"/>
                    </a:ext>
                  </a:extLst>
                </a:gridCol>
                <a:gridCol w="708464">
                  <a:extLst>
                    <a:ext uri="{9D8B030D-6E8A-4147-A177-3AD203B41FA5}">
                      <a16:colId xmlns:a16="http://schemas.microsoft.com/office/drawing/2014/main" val="288674599"/>
                    </a:ext>
                  </a:extLst>
                </a:gridCol>
              </a:tblGrid>
              <a:tr h="336163">
                <a:tc>
                  <a:txBody>
                    <a:bodyPr/>
                    <a:lstStyle/>
                    <a:p>
                      <a:r>
                        <a:rPr lang="en-GB" dirty="0" err="1"/>
                        <a:t>S.n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 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5448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036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10096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8365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463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140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2382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0821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70797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88954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9125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60594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428093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049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730127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91723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232881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689B55B2-BB08-45D2-38EF-47C6F068B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282162"/>
              </p:ext>
            </p:extLst>
          </p:nvPr>
        </p:nvGraphicFramePr>
        <p:xfrm>
          <a:off x="5847661" y="2509861"/>
          <a:ext cx="4433456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770">
                  <a:extLst>
                    <a:ext uri="{9D8B030D-6E8A-4147-A177-3AD203B41FA5}">
                      <a16:colId xmlns:a16="http://schemas.microsoft.com/office/drawing/2014/main" val="3722725394"/>
                    </a:ext>
                  </a:extLst>
                </a:gridCol>
                <a:gridCol w="1052650">
                  <a:extLst>
                    <a:ext uri="{9D8B030D-6E8A-4147-A177-3AD203B41FA5}">
                      <a16:colId xmlns:a16="http://schemas.microsoft.com/office/drawing/2014/main" val="3903425727"/>
                    </a:ext>
                  </a:extLst>
                </a:gridCol>
                <a:gridCol w="1304418">
                  <a:extLst>
                    <a:ext uri="{9D8B030D-6E8A-4147-A177-3AD203B41FA5}">
                      <a16:colId xmlns:a16="http://schemas.microsoft.com/office/drawing/2014/main" val="366920725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4285244332"/>
                    </a:ext>
                  </a:extLst>
                </a:gridCol>
              </a:tblGrid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Input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85448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5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10096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678365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09463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011401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2382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08212"/>
                  </a:ext>
                </a:extLst>
              </a:tr>
              <a:tr h="33616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270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892ABF-BB7B-F586-99B0-6793498C1520}"/>
              </a:ext>
            </a:extLst>
          </p:cNvPr>
          <p:cNvSpPr txBox="1"/>
          <p:nvPr/>
        </p:nvSpPr>
        <p:spPr>
          <a:xfrm>
            <a:off x="7267230" y="1868029"/>
            <a:ext cx="2043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Line 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3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2353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3505199" y="269062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92ABF-BB7B-F586-99B0-6793498C1520}"/>
              </a:ext>
            </a:extLst>
          </p:cNvPr>
          <p:cNvSpPr txBox="1"/>
          <p:nvPr/>
        </p:nvSpPr>
        <p:spPr>
          <a:xfrm>
            <a:off x="4294179" y="3538963"/>
            <a:ext cx="3331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Table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699B4D6-2B87-822E-9908-5ABE1121D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34646"/>
              </p:ext>
            </p:extLst>
          </p:nvPr>
        </p:nvGraphicFramePr>
        <p:xfrm>
          <a:off x="2906512" y="4147285"/>
          <a:ext cx="6106833" cy="153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37">
                  <a:extLst>
                    <a:ext uri="{9D8B030D-6E8A-4147-A177-3AD203B41FA5}">
                      <a16:colId xmlns:a16="http://schemas.microsoft.com/office/drawing/2014/main" val="621156383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631989339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1561244947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3078316826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836783164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810105221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74576289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878110435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426147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73057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r>
                        <a:rPr lang="en-GB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2643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36378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2408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6E10475-A4B5-6912-9F44-843DB750B677}"/>
              </a:ext>
            </a:extLst>
          </p:cNvPr>
          <p:cNvSpPr/>
          <p:nvPr/>
        </p:nvSpPr>
        <p:spPr>
          <a:xfrm>
            <a:off x="6345379" y="4562612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A4608-AB5C-A0C3-CE59-4372E60B99D5}"/>
              </a:ext>
            </a:extLst>
          </p:cNvPr>
          <p:cNvSpPr/>
          <p:nvPr/>
        </p:nvSpPr>
        <p:spPr>
          <a:xfrm>
            <a:off x="4321889" y="4961605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6651A0-4A46-230A-7BD3-4A474A1CC13F}"/>
              </a:ext>
            </a:extLst>
          </p:cNvPr>
          <p:cNvSpPr/>
          <p:nvPr/>
        </p:nvSpPr>
        <p:spPr>
          <a:xfrm>
            <a:off x="4988267" y="4534902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B7D38F-47C9-3FEE-9252-022A10C9D657}"/>
              </a:ext>
            </a:extLst>
          </p:cNvPr>
          <p:cNvSpPr/>
          <p:nvPr/>
        </p:nvSpPr>
        <p:spPr>
          <a:xfrm>
            <a:off x="4988267" y="4955991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F666B8-5708-6C69-F914-2FE838495C8C}"/>
              </a:ext>
            </a:extLst>
          </p:cNvPr>
          <p:cNvSpPr/>
          <p:nvPr/>
        </p:nvSpPr>
        <p:spPr>
          <a:xfrm>
            <a:off x="5654645" y="4946912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E7CEA0-583B-4CD4-528C-706A6BD979FF}"/>
              </a:ext>
            </a:extLst>
          </p:cNvPr>
          <p:cNvSpPr txBox="1"/>
          <p:nvPr/>
        </p:nvSpPr>
        <p:spPr>
          <a:xfrm>
            <a:off x="457199" y="1936918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u="sng" dirty="0">
                <a:solidFill>
                  <a:srgbClr val="7030A0"/>
                </a:solidFill>
                <a:latin typeface="Roboto" panose="02000000000000000000" pitchFamily="2" charset="0"/>
                <a:cs typeface="Times New Roman" panose="02020603050405020304" pitchFamily="18" charset="0"/>
              </a:rPr>
              <a:t>Step 4: Formation of Implementation Table </a:t>
            </a:r>
          </a:p>
        </p:txBody>
      </p:sp>
    </p:spTree>
    <p:extLst>
      <p:ext uri="{BB962C8B-B14F-4D97-AF65-F5344CB8AC3E}">
        <p14:creationId xmlns:p14="http://schemas.microsoft.com/office/powerpoint/2010/main" val="62467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2353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3505199" y="269062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D) = Σ m (3,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8,)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92ABF-BB7B-F586-99B0-6793498C1520}"/>
              </a:ext>
            </a:extLst>
          </p:cNvPr>
          <p:cNvSpPr txBox="1"/>
          <p:nvPr/>
        </p:nvSpPr>
        <p:spPr>
          <a:xfrm>
            <a:off x="6553199" y="1867734"/>
            <a:ext cx="3331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Table</a:t>
            </a: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8699B4D6-2B87-822E-9908-5ABE1121DB4D}"/>
              </a:ext>
            </a:extLst>
          </p:cNvPr>
          <p:cNvGraphicFramePr>
            <a:graphicFrameLocks noGrp="1"/>
          </p:cNvGraphicFramePr>
          <p:nvPr/>
        </p:nvGraphicFramePr>
        <p:xfrm>
          <a:off x="4943130" y="3184769"/>
          <a:ext cx="6106833" cy="1530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37">
                  <a:extLst>
                    <a:ext uri="{9D8B030D-6E8A-4147-A177-3AD203B41FA5}">
                      <a16:colId xmlns:a16="http://schemas.microsoft.com/office/drawing/2014/main" val="621156383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631989339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1561244947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3078316826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836783164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810105221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74576289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878110435"/>
                    </a:ext>
                  </a:extLst>
                </a:gridCol>
                <a:gridCol w="678537">
                  <a:extLst>
                    <a:ext uri="{9D8B030D-6E8A-4147-A177-3AD203B41FA5}">
                      <a16:colId xmlns:a16="http://schemas.microsoft.com/office/drawing/2014/main" val="2426147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173057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r>
                        <a:rPr lang="en-GB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42643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536378"/>
                  </a:ext>
                </a:extLst>
              </a:tr>
              <a:tr h="38818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2408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6E10475-A4B5-6912-9F44-843DB750B677}"/>
              </a:ext>
            </a:extLst>
          </p:cNvPr>
          <p:cNvSpPr/>
          <p:nvPr/>
        </p:nvSpPr>
        <p:spPr>
          <a:xfrm>
            <a:off x="8395853" y="3566702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7A4608-AB5C-A0C3-CE59-4372E60B99D5}"/>
              </a:ext>
            </a:extLst>
          </p:cNvPr>
          <p:cNvSpPr/>
          <p:nvPr/>
        </p:nvSpPr>
        <p:spPr>
          <a:xfrm>
            <a:off x="6359234" y="4015667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6651A0-4A46-230A-7BD3-4A474A1CC13F}"/>
              </a:ext>
            </a:extLst>
          </p:cNvPr>
          <p:cNvSpPr/>
          <p:nvPr/>
        </p:nvSpPr>
        <p:spPr>
          <a:xfrm>
            <a:off x="7011029" y="3566702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B7D38F-47C9-3FEE-9252-022A10C9D657}"/>
              </a:ext>
            </a:extLst>
          </p:cNvPr>
          <p:cNvSpPr/>
          <p:nvPr/>
        </p:nvSpPr>
        <p:spPr>
          <a:xfrm>
            <a:off x="7011029" y="3987958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F666B8-5708-6C69-F914-2FE838495C8C}"/>
              </a:ext>
            </a:extLst>
          </p:cNvPr>
          <p:cNvSpPr/>
          <p:nvPr/>
        </p:nvSpPr>
        <p:spPr>
          <a:xfrm>
            <a:off x="7733309" y="3974104"/>
            <a:ext cx="193965" cy="263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5B0AB7-DBF4-521D-C91C-48286CC0CBE5}"/>
              </a:ext>
            </a:extLst>
          </p:cNvPr>
          <p:cNvGrpSpPr/>
          <p:nvPr/>
        </p:nvGrpSpPr>
        <p:grpSpPr>
          <a:xfrm>
            <a:off x="645578" y="1455839"/>
            <a:ext cx="5678706" cy="3775751"/>
            <a:chOff x="2841838" y="2887132"/>
            <a:chExt cx="5678706" cy="377575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74614D4-FE3B-9F05-30DC-9FE2D15C38BF}"/>
                </a:ext>
              </a:extLst>
            </p:cNvPr>
            <p:cNvSpPr/>
            <p:nvPr/>
          </p:nvSpPr>
          <p:spPr>
            <a:xfrm>
              <a:off x="5126182" y="2887132"/>
              <a:ext cx="1524000" cy="3318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 1  Mux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D7189D-19A7-4AC0-B1FC-6CB08F469096}"/>
                </a:ext>
              </a:extLst>
            </p:cNvPr>
            <p:cNvCxnSpPr/>
            <p:nvPr/>
          </p:nvCxnSpPr>
          <p:spPr>
            <a:xfrm flipH="1">
              <a:off x="3934376" y="4997995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6F10C52-7A4B-FE1D-06A9-9D75D0B872A0}"/>
                </a:ext>
              </a:extLst>
            </p:cNvPr>
            <p:cNvCxnSpPr/>
            <p:nvPr/>
          </p:nvCxnSpPr>
          <p:spPr>
            <a:xfrm flipH="1">
              <a:off x="3920836" y="3403216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2794E5-613B-3C71-F706-380804A5B0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0769" y="3602183"/>
              <a:ext cx="18354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A4EE40-B68F-5E2B-06AA-3A9258CCBEAB}"/>
                </a:ext>
              </a:extLst>
            </p:cNvPr>
            <p:cNvCxnSpPr/>
            <p:nvPr/>
          </p:nvCxnSpPr>
          <p:spPr>
            <a:xfrm flipH="1">
              <a:off x="3920836" y="3836896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1AB91D-A01A-E44C-3294-0FBFA41D9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0769" y="4049375"/>
              <a:ext cx="18489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69B31D-4370-B613-4F29-DAE8400674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1838" y="4331468"/>
              <a:ext cx="22978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C109E3-0352-ACA4-D267-2EA3C5792739}"/>
                </a:ext>
              </a:extLst>
            </p:cNvPr>
            <p:cNvCxnSpPr/>
            <p:nvPr/>
          </p:nvCxnSpPr>
          <p:spPr>
            <a:xfrm flipH="1">
              <a:off x="3934376" y="4546214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36E993-82BC-6981-A9CF-42EA79000F1F}"/>
                </a:ext>
              </a:extLst>
            </p:cNvPr>
            <p:cNvCxnSpPr/>
            <p:nvPr/>
          </p:nvCxnSpPr>
          <p:spPr>
            <a:xfrm flipH="1">
              <a:off x="3934376" y="4734758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4F9603-A777-7E9E-EFAD-2AF3E034F9A2}"/>
                </a:ext>
              </a:extLst>
            </p:cNvPr>
            <p:cNvCxnSpPr/>
            <p:nvPr/>
          </p:nvCxnSpPr>
          <p:spPr>
            <a:xfrm flipH="1">
              <a:off x="6650182" y="4232564"/>
              <a:ext cx="120534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06398DC-497B-6385-F39D-9B51CBE2C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3383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FB3522-9B14-5F51-7CC7-9C158156BB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6617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BC82298-829E-6D65-98F0-1F07A54387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1" y="6205296"/>
              <a:ext cx="0" cy="3479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FD3867-7ECC-951B-4B78-D52878E42DE7}"/>
                </a:ext>
              </a:extLst>
            </p:cNvPr>
            <p:cNvSpPr txBox="1"/>
            <p:nvPr/>
          </p:nvSpPr>
          <p:spPr>
            <a:xfrm>
              <a:off x="6954982" y="3795759"/>
              <a:ext cx="1413164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dirty="0">
                  <a:solidFill>
                    <a:srgbClr val="757575"/>
                  </a:solidFill>
                  <a:effectLst/>
                  <a:latin typeface="Roboto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Out Put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F2CFA2-7665-4633-78FC-CFEB37CE4D35}"/>
                </a:ext>
              </a:extLst>
            </p:cNvPr>
            <p:cNvSpPr txBox="1"/>
            <p:nvPr/>
          </p:nvSpPr>
          <p:spPr>
            <a:xfrm>
              <a:off x="6442363" y="6288037"/>
              <a:ext cx="2078181" cy="37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800" b="1" dirty="0">
                  <a:solidFill>
                    <a:srgbClr val="757575"/>
                  </a:solidFill>
                  <a:effectLst/>
                  <a:latin typeface="Roboto" panose="02000000000000000000" pitchFamily="2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Selection Line</a:t>
              </a:r>
              <a:endPara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6512C07-DAE7-898D-82CE-22D8583794D9}"/>
              </a:ext>
            </a:extLst>
          </p:cNvPr>
          <p:cNvSpPr txBox="1"/>
          <p:nvPr/>
        </p:nvSpPr>
        <p:spPr>
          <a:xfrm>
            <a:off x="3241962" y="5121907"/>
            <a:ext cx="2078181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  B  C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255E5E-4E0C-9050-E81D-20305E94DE7B}"/>
              </a:ext>
            </a:extLst>
          </p:cNvPr>
          <p:cNvSpPr txBox="1"/>
          <p:nvPr/>
        </p:nvSpPr>
        <p:spPr>
          <a:xfrm>
            <a:off x="2877815" y="1789703"/>
            <a:ext cx="76593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en-US" sz="1500" dirty="0">
                <a:latin typeface="Arial" panose="020B0604020202020204" pitchFamily="34" charset="0"/>
              </a:rPr>
              <a:t>D7</a:t>
            </a:r>
            <a:endParaRPr kumimoji="0" lang="en-GB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2E1D9F0F-3923-7D9F-8E98-68F787684F29}"/>
              </a:ext>
            </a:extLst>
          </p:cNvPr>
          <p:cNvSpPr/>
          <p:nvPr/>
        </p:nvSpPr>
        <p:spPr>
          <a:xfrm rot="10800000">
            <a:off x="512618" y="1568465"/>
            <a:ext cx="265920" cy="3338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4E11A3-BF13-E24F-DE65-C2054DC9C1AE}"/>
              </a:ext>
            </a:extLst>
          </p:cNvPr>
          <p:cNvCxnSpPr>
            <a:endCxn id="48" idx="3"/>
          </p:cNvCxnSpPr>
          <p:nvPr/>
        </p:nvCxnSpPr>
        <p:spPr>
          <a:xfrm>
            <a:off x="645578" y="1288473"/>
            <a:ext cx="0" cy="27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231B289-7B07-4911-B971-6C5F32CB7C4C}"/>
              </a:ext>
            </a:extLst>
          </p:cNvPr>
          <p:cNvCxnSpPr>
            <a:cxnSpLocks/>
          </p:cNvCxnSpPr>
          <p:nvPr/>
        </p:nvCxnSpPr>
        <p:spPr>
          <a:xfrm flipH="1">
            <a:off x="326923" y="1288473"/>
            <a:ext cx="767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2A69BA-8308-6629-3B71-DF414FDBF944}"/>
              </a:ext>
            </a:extLst>
          </p:cNvPr>
          <p:cNvCxnSpPr>
            <a:cxnSpLocks/>
          </p:cNvCxnSpPr>
          <p:nvPr/>
        </p:nvCxnSpPr>
        <p:spPr>
          <a:xfrm flipV="1">
            <a:off x="645578" y="1834883"/>
            <a:ext cx="0" cy="293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59A5F8-3773-14A8-C511-6BFC5F57712D}"/>
              </a:ext>
            </a:extLst>
          </p:cNvPr>
          <p:cNvCxnSpPr>
            <a:cxnSpLocks/>
          </p:cNvCxnSpPr>
          <p:nvPr/>
        </p:nvCxnSpPr>
        <p:spPr>
          <a:xfrm flipV="1">
            <a:off x="1094509" y="1288473"/>
            <a:ext cx="0" cy="2937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F516FF-7848-F059-3ED9-F7070F8B7849}"/>
              </a:ext>
            </a:extLst>
          </p:cNvPr>
          <p:cNvCxnSpPr/>
          <p:nvPr/>
        </p:nvCxnSpPr>
        <p:spPr>
          <a:xfrm>
            <a:off x="326923" y="1008481"/>
            <a:ext cx="0" cy="27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23CB041-7223-F415-C8D8-E0F6369AD67D}"/>
              </a:ext>
            </a:extLst>
          </p:cNvPr>
          <p:cNvSpPr txBox="1"/>
          <p:nvPr/>
        </p:nvSpPr>
        <p:spPr>
          <a:xfrm>
            <a:off x="135752" y="586208"/>
            <a:ext cx="1413164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73AFEFF-8429-4706-E19A-FEE669C11769}"/>
              </a:ext>
            </a:extLst>
          </p:cNvPr>
          <p:cNvSpPr txBox="1"/>
          <p:nvPr/>
        </p:nvSpPr>
        <p:spPr>
          <a:xfrm>
            <a:off x="1620667" y="2154144"/>
            <a:ext cx="14131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30D34E-0B2F-47BB-27E2-BB97E4462EA4}"/>
              </a:ext>
            </a:extLst>
          </p:cNvPr>
          <p:cNvSpPr txBox="1"/>
          <p:nvPr/>
        </p:nvSpPr>
        <p:spPr>
          <a:xfrm>
            <a:off x="1676401" y="1654689"/>
            <a:ext cx="14131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C1488B-6CDC-CCB2-5AA5-D7972CAEDCA6}"/>
              </a:ext>
            </a:extLst>
          </p:cNvPr>
          <p:cNvSpPr txBox="1"/>
          <p:nvPr/>
        </p:nvSpPr>
        <p:spPr>
          <a:xfrm>
            <a:off x="1594614" y="2841475"/>
            <a:ext cx="14131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9DC029-CEF5-CDC4-5351-797FF7A542F5}"/>
              </a:ext>
            </a:extLst>
          </p:cNvPr>
          <p:cNvSpPr txBox="1"/>
          <p:nvPr/>
        </p:nvSpPr>
        <p:spPr>
          <a:xfrm>
            <a:off x="1568877" y="3090078"/>
            <a:ext cx="14131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489080-D36C-2B09-2826-F01A10FEE837}"/>
              </a:ext>
            </a:extLst>
          </p:cNvPr>
          <p:cNvSpPr txBox="1"/>
          <p:nvPr/>
        </p:nvSpPr>
        <p:spPr>
          <a:xfrm>
            <a:off x="1516758" y="3295601"/>
            <a:ext cx="1413164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9705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9726-A4FE-153B-C8AC-7BAAD5A56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4618" y="62353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GB" sz="1800" b="1" u="sng" dirty="0">
                <a:solidFill>
                  <a:srgbClr val="2F5597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 THE FOLLOWING BOOLEAN FUNCTION USING MULTIPLEXER 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BDE989-0E7A-2DE4-1F6A-BFD3FA79A1A0}"/>
              </a:ext>
            </a:extLst>
          </p:cNvPr>
          <p:cNvSpPr txBox="1"/>
          <p:nvPr/>
        </p:nvSpPr>
        <p:spPr>
          <a:xfrm>
            <a:off x="3519053" y="3054154"/>
            <a:ext cx="6096000" cy="374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 (A, B, C, ) = Σ m (0, 3, 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GB" sz="1800" b="1" dirty="0">
                <a:solidFill>
                  <a:srgbClr val="757575"/>
                </a:solidFill>
                <a:effectLst/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6, 7</a:t>
            </a:r>
            <a:r>
              <a:rPr lang="en-GB" b="1" dirty="0">
                <a:solidFill>
                  <a:srgbClr val="757575"/>
                </a:solidFill>
                <a:latin typeface="Roboto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623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852</Words>
  <Application>Microsoft Office PowerPoint</Application>
  <PresentationFormat>Widescreen</PresentationFormat>
  <Paragraphs>378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Times New Roman</vt:lpstr>
      <vt:lpstr>Office Theme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  <vt:lpstr>IMPLEMENT THE FOLLOWING BOOLEAN FUNCTION USING MULTIPLEXER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FOLLOWING BOOLEAN FUNCTION USING MULTIPLEXER  </dc:title>
  <dc:creator>farhan ahmed</dc:creator>
  <cp:lastModifiedBy>farhan ahmed</cp:lastModifiedBy>
  <cp:revision>5</cp:revision>
  <dcterms:created xsi:type="dcterms:W3CDTF">2022-11-30T05:30:22Z</dcterms:created>
  <dcterms:modified xsi:type="dcterms:W3CDTF">2022-11-30T08:29:51Z</dcterms:modified>
</cp:coreProperties>
</file>