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3"/>
  </p:notesMasterIdLst>
  <p:sldIdLst>
    <p:sldId id="311" r:id="rId2"/>
    <p:sldId id="312" r:id="rId3"/>
    <p:sldId id="258" r:id="rId4"/>
    <p:sldId id="259" r:id="rId5"/>
    <p:sldId id="260" r:id="rId6"/>
    <p:sldId id="261" r:id="rId7"/>
    <p:sldId id="324" r:id="rId8"/>
    <p:sldId id="323" r:id="rId9"/>
    <p:sldId id="325" r:id="rId10"/>
    <p:sldId id="326" r:id="rId11"/>
    <p:sldId id="327" r:id="rId12"/>
    <p:sldId id="262" r:id="rId13"/>
    <p:sldId id="263" r:id="rId14"/>
    <p:sldId id="264" r:id="rId15"/>
    <p:sldId id="265" r:id="rId16"/>
    <p:sldId id="328" r:id="rId17"/>
    <p:sldId id="330" r:id="rId18"/>
    <p:sldId id="266" r:id="rId19"/>
    <p:sldId id="329" r:id="rId20"/>
    <p:sldId id="331" r:id="rId21"/>
    <p:sldId id="332" r:id="rId22"/>
    <p:sldId id="333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06979-738F-46BA-8B14-25A72579DDE3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88525-D220-40CD-9037-9DDF76AF3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2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B7D0BCD-E87C-4EA1-8C27-CBE9692248AE}" type="slidenum">
              <a:rPr lang="en-US" altLang="en-US" sz="1200" smtClean="0">
                <a:latin typeface="Arial" panose="020B0604020202020204" pitchFamily="34" charset="0"/>
              </a:rPr>
              <a:pPr/>
              <a:t>14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3934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B6C0EE-111C-4600-8A42-FB0EDD69A31A}" type="slidenum">
              <a:rPr lang="en-US" altLang="en-US" sz="1200" smtClean="0">
                <a:latin typeface="Arial" panose="020B0604020202020204" pitchFamily="34" charset="0"/>
              </a:rPr>
              <a:pPr/>
              <a:t>15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2669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57A24ED-2A3C-45C2-9A78-E2B8BDB60D1A}" type="slidenum">
              <a:rPr lang="en-US" altLang="en-US" sz="1200" smtClean="0">
                <a:latin typeface="Arial" panose="020B0604020202020204" pitchFamily="34" charset="0"/>
              </a:rPr>
              <a:pPr/>
              <a:t>18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276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412D54-D512-4FD8-BE54-3B30D34028DC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/>
          </a:p>
        </p:txBody>
      </p:sp>
    </p:spTree>
    <p:extLst>
      <p:ext uri="{BB962C8B-B14F-4D97-AF65-F5344CB8AC3E}">
        <p14:creationId xmlns:p14="http://schemas.microsoft.com/office/powerpoint/2010/main" val="246309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A257AA-2EA1-44D6-A646-1A273A734EC2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/>
          </a:p>
        </p:txBody>
      </p:sp>
    </p:spTree>
    <p:extLst>
      <p:ext uri="{BB962C8B-B14F-4D97-AF65-F5344CB8AC3E}">
        <p14:creationId xmlns:p14="http://schemas.microsoft.com/office/powerpoint/2010/main" val="25125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34B8F27-450F-4954-AF00-C355ED85225D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/>
          </a:p>
        </p:txBody>
      </p:sp>
    </p:spTree>
    <p:extLst>
      <p:ext uri="{BB962C8B-B14F-4D97-AF65-F5344CB8AC3E}">
        <p14:creationId xmlns:p14="http://schemas.microsoft.com/office/powerpoint/2010/main" val="307627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BD17D4B-5A81-4339-AE9D-1DFD5847AD36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/>
          </a:p>
        </p:txBody>
      </p:sp>
    </p:spTree>
    <p:extLst>
      <p:ext uri="{BB962C8B-B14F-4D97-AF65-F5344CB8AC3E}">
        <p14:creationId xmlns:p14="http://schemas.microsoft.com/office/powerpoint/2010/main" val="1295399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F93689D-EBFA-44FB-B00A-CF84FF0CCABC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/>
          </a:p>
        </p:txBody>
      </p:sp>
    </p:spTree>
    <p:extLst>
      <p:ext uri="{BB962C8B-B14F-4D97-AF65-F5344CB8AC3E}">
        <p14:creationId xmlns:p14="http://schemas.microsoft.com/office/powerpoint/2010/main" val="3167677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2059B5-78CE-41A2-BBF8-6B153972350C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JO" altLang="en-US"/>
          </a:p>
        </p:txBody>
      </p:sp>
    </p:spTree>
    <p:extLst>
      <p:ext uri="{BB962C8B-B14F-4D97-AF65-F5344CB8AC3E}">
        <p14:creationId xmlns:p14="http://schemas.microsoft.com/office/powerpoint/2010/main" val="25723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A125-A832-4272-A319-C01AAA892F3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9A8B-FBC3-49B1-9F2D-B04927C4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A125-A832-4272-A319-C01AAA892F3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9A8B-FBC3-49B1-9F2D-B04927C4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9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A125-A832-4272-A319-C01AAA892F3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9A8B-FBC3-49B1-9F2D-B04927C4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2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A125-A832-4272-A319-C01AAA892F3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9A8B-FBC3-49B1-9F2D-B04927C4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A125-A832-4272-A319-C01AAA892F3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9A8B-FBC3-49B1-9F2D-B04927C4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6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A125-A832-4272-A319-C01AAA892F3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9A8B-FBC3-49B1-9F2D-B04927C4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9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A125-A832-4272-A319-C01AAA892F3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9A8B-FBC3-49B1-9F2D-B04927C4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4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A125-A832-4272-A319-C01AAA892F3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9A8B-FBC3-49B1-9F2D-B04927C4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4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A125-A832-4272-A319-C01AAA892F3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9A8B-FBC3-49B1-9F2D-B04927C4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A125-A832-4272-A319-C01AAA892F3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9A8B-FBC3-49B1-9F2D-B04927C4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1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A125-A832-4272-A319-C01AAA892F3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9A8B-FBC3-49B1-9F2D-B04927C4A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DA125-A832-4272-A319-C01AAA892F3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9A8B-FBC3-49B1-9F2D-B04927C4AF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" y="0"/>
            <a:ext cx="788748" cy="78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5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300" y="697707"/>
            <a:ext cx="10820400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Computer Architecture &amp; Assembly Language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CSC-250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870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 LECTURE </a:t>
            </a:r>
          </a:p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DEPARTMENT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SIBAU KANDHKOT CAMPUS</a:t>
            </a:r>
          </a:p>
        </p:txBody>
      </p:sp>
    </p:spTree>
    <p:extLst>
      <p:ext uri="{BB962C8B-B14F-4D97-AF65-F5344CB8AC3E}">
        <p14:creationId xmlns:p14="http://schemas.microsoft.com/office/powerpoint/2010/main" val="2049671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FAEB-BA88-DBE8-39AF-42E75DCA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IAS Operation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A86B-E9D8-ABC6-569F-F4CEEC1E5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Operates by repetitively performing an instruction cycle</a:t>
            </a:r>
          </a:p>
          <a:p>
            <a:pPr lvl="1"/>
            <a:r>
              <a:rPr lang="en-US" b="1" dirty="0"/>
              <a:t>Fetch</a:t>
            </a:r>
          </a:p>
          <a:p>
            <a:pPr lvl="2"/>
            <a:r>
              <a:rPr lang="en-US" dirty="0"/>
              <a:t>Opcode of next instruction is loaded in IR</a:t>
            </a:r>
          </a:p>
          <a:p>
            <a:pPr lvl="2"/>
            <a:r>
              <a:rPr lang="en-US" dirty="0"/>
              <a:t>Address portion is loaded in MAR</a:t>
            </a:r>
          </a:p>
          <a:p>
            <a:pPr lvl="1"/>
            <a:r>
              <a:rPr lang="en-US" b="1" dirty="0"/>
              <a:t>Execute</a:t>
            </a:r>
          </a:p>
          <a:p>
            <a:pPr lvl="2"/>
            <a:r>
              <a:rPr lang="en-US" dirty="0"/>
              <a:t>Interpretation of OPCODE</a:t>
            </a:r>
          </a:p>
          <a:p>
            <a:pPr lvl="2"/>
            <a:r>
              <a:rPr lang="en-US" dirty="0"/>
              <a:t>Control signals are sent to ALU to execute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6028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782E-FB27-5926-B115-1E6B5C1F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IAS Instructions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B0AE-A8C8-DA39-58F0-4297E9B5A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 Instructions 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83161-1A2F-AC4B-0E4B-472C04FE3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576" y="1762367"/>
            <a:ext cx="5218636" cy="47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0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Commercial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695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UNIVAC I</a:t>
            </a:r>
            <a:r>
              <a:rPr lang="en-US" dirty="0"/>
              <a:t>(Universal Automatic Computer):</a:t>
            </a:r>
          </a:p>
          <a:p>
            <a:pPr lvl="1"/>
            <a:r>
              <a:rPr lang="en-US" dirty="0"/>
              <a:t>First Commercial computer</a:t>
            </a:r>
          </a:p>
          <a:p>
            <a:r>
              <a:rPr lang="en-US" dirty="0"/>
              <a:t>US Bureau of Census for the 1950 calculations</a:t>
            </a:r>
          </a:p>
          <a:p>
            <a:r>
              <a:rPr lang="en-US" dirty="0"/>
              <a:t>Late 1950s -UNIVAC II</a:t>
            </a:r>
          </a:p>
          <a:p>
            <a:pPr lvl="1"/>
            <a:r>
              <a:rPr lang="en-US" dirty="0"/>
              <a:t>—Faster</a:t>
            </a:r>
          </a:p>
          <a:p>
            <a:pPr lvl="1"/>
            <a:r>
              <a:rPr lang="en-US" dirty="0"/>
              <a:t>—More memory</a:t>
            </a:r>
          </a:p>
          <a:p>
            <a:r>
              <a:rPr lang="en-US" dirty="0"/>
              <a:t>Every organization makes backward compatible PCs:</a:t>
            </a:r>
          </a:p>
          <a:p>
            <a:pPr lvl="1"/>
            <a:r>
              <a:rPr lang="en-US" dirty="0"/>
              <a:t>Clients always try to buy from the same vendor</a:t>
            </a:r>
          </a:p>
          <a:p>
            <a:pPr lvl="2"/>
            <a:r>
              <a:rPr lang="en-US" dirty="0"/>
              <a:t>No Loss in purchase of software programs</a:t>
            </a:r>
          </a:p>
        </p:txBody>
      </p:sp>
    </p:spTree>
    <p:extLst>
      <p:ext uri="{BB962C8B-B14F-4D97-AF65-F5344CB8AC3E}">
        <p14:creationId xmlns:p14="http://schemas.microsoft.com/office/powerpoint/2010/main" val="154442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IBM (</a:t>
            </a:r>
            <a:r>
              <a:rPr lang="en-US" sz="3600" dirty="0"/>
              <a:t>International Business Machines Corporation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1953 -the 701</a:t>
            </a:r>
          </a:p>
          <a:p>
            <a:pPr lvl="1"/>
            <a:r>
              <a:rPr lang="en-US" dirty="0"/>
              <a:t>IBM’s first stored program computer</a:t>
            </a:r>
          </a:p>
          <a:p>
            <a:r>
              <a:rPr lang="en-US" dirty="0"/>
              <a:t>Scientific calculations</a:t>
            </a:r>
          </a:p>
          <a:p>
            <a:r>
              <a:rPr lang="en-US" dirty="0"/>
              <a:t>1955 -the 702</a:t>
            </a:r>
          </a:p>
          <a:p>
            <a:pPr lvl="1"/>
            <a:r>
              <a:rPr lang="en-US" dirty="0"/>
              <a:t>Business applications</a:t>
            </a:r>
          </a:p>
          <a:p>
            <a:r>
              <a:rPr lang="en-US" dirty="0"/>
              <a:t>Made IBM Dominant manufacturer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75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Transistors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Replaced vacuum tubes</a:t>
            </a:r>
          </a:p>
          <a:p>
            <a:r>
              <a:rPr lang="en-US" altLang="en-US" dirty="0"/>
              <a:t>Smaller</a:t>
            </a:r>
          </a:p>
          <a:p>
            <a:r>
              <a:rPr lang="en-US" altLang="en-US" dirty="0"/>
              <a:t>Cheaper</a:t>
            </a:r>
          </a:p>
          <a:p>
            <a:r>
              <a:rPr lang="en-US" altLang="en-US" dirty="0"/>
              <a:t>Less heat dissipation</a:t>
            </a:r>
          </a:p>
          <a:p>
            <a:r>
              <a:rPr lang="en-US" altLang="en-US" dirty="0"/>
              <a:t>Solid State device</a:t>
            </a:r>
          </a:p>
          <a:p>
            <a:r>
              <a:rPr lang="en-US" altLang="en-US" dirty="0"/>
              <a:t>Made from Silicon (Sand)</a:t>
            </a:r>
          </a:p>
          <a:p>
            <a:r>
              <a:rPr lang="en-US" altLang="en-US" dirty="0"/>
              <a:t>Invented 1947 at Bell Labs</a:t>
            </a:r>
          </a:p>
        </p:txBody>
      </p:sp>
    </p:spTree>
    <p:extLst>
      <p:ext uri="{BB962C8B-B14F-4D97-AF65-F5344CB8AC3E}">
        <p14:creationId xmlns:p14="http://schemas.microsoft.com/office/powerpoint/2010/main" val="244991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Transistor Based Computers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Second generation machines</a:t>
            </a:r>
          </a:p>
          <a:p>
            <a:r>
              <a:rPr lang="en-US" altLang="en-US" dirty="0"/>
              <a:t>High Level Languages, System Software</a:t>
            </a:r>
          </a:p>
          <a:p>
            <a:r>
              <a:rPr lang="en-US" altLang="en-US" dirty="0"/>
              <a:t>NCR &amp; RCA produced small transistor machines</a:t>
            </a:r>
          </a:p>
          <a:p>
            <a:r>
              <a:rPr lang="en-US" altLang="en-US" dirty="0"/>
              <a:t>IBM 7000</a:t>
            </a:r>
          </a:p>
          <a:p>
            <a:r>
              <a:rPr lang="en-US" altLang="en-US" dirty="0"/>
              <a:t>DEC - 1957</a:t>
            </a:r>
          </a:p>
          <a:p>
            <a:pPr lvl="1"/>
            <a:r>
              <a:rPr lang="en-US" altLang="en-US" dirty="0"/>
              <a:t>Produced PDP-1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0095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70E0-50BC-651C-1CAB-FC9B0AFC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05" y="203760"/>
            <a:ext cx="10515600" cy="1325563"/>
          </a:xfrm>
        </p:spPr>
        <p:txBody>
          <a:bodyPr/>
          <a:lstStyle/>
          <a:p>
            <a:r>
              <a:rPr lang="en-US" dirty="0"/>
              <a:t>THE IBM 7094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3D236-4DA7-0574-02C7-7DE5EFDE4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8424" y="1422212"/>
            <a:ext cx="6812444" cy="5351999"/>
          </a:xfrm>
        </p:spPr>
      </p:pic>
    </p:spTree>
    <p:extLst>
      <p:ext uri="{BB962C8B-B14F-4D97-AF65-F5344CB8AC3E}">
        <p14:creationId xmlns:p14="http://schemas.microsoft.com/office/powerpoint/2010/main" val="197812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D442-DDF8-77B8-5A6C-236705AA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Generation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B3E0-4F6F-35B8-70E7-62A2E803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Transistors were growing in PCS:</a:t>
            </a:r>
          </a:p>
          <a:p>
            <a:pPr lvl="1"/>
            <a:r>
              <a:rPr lang="en-US" dirty="0"/>
              <a:t>Lead to larger size:</a:t>
            </a:r>
          </a:p>
          <a:p>
            <a:pPr lvl="2"/>
            <a:r>
              <a:rPr lang="en-US" dirty="0"/>
              <a:t>Affected Speed</a:t>
            </a:r>
          </a:p>
          <a:p>
            <a:pPr lvl="2"/>
            <a:r>
              <a:rPr lang="en-US" dirty="0"/>
              <a:t>Development of Microelectronics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95229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Microelectronics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Literally - “small electronics”</a:t>
            </a:r>
          </a:p>
          <a:p>
            <a:r>
              <a:rPr lang="en-US" altLang="en-US" dirty="0"/>
              <a:t>A computer performs data processing, data control, I/O </a:t>
            </a:r>
            <a:r>
              <a:rPr lang="en-US" altLang="en-US" dirty="0" err="1"/>
              <a:t>etc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Gates, memory cells are enough</a:t>
            </a:r>
          </a:p>
          <a:p>
            <a:pPr lvl="2"/>
            <a:r>
              <a:rPr lang="en-US" altLang="en-US" dirty="0"/>
              <a:t>These can be manufactured on a semiconductor</a:t>
            </a:r>
          </a:p>
          <a:p>
            <a:pPr lvl="2"/>
            <a:r>
              <a:rPr lang="en-US" altLang="en-US" dirty="0"/>
              <a:t>e.g. silicon wafer (SSI)</a:t>
            </a:r>
          </a:p>
          <a:p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B16BC-CBCB-25E4-377A-5DE4AFB4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17" y="4264883"/>
            <a:ext cx="5959356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2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F626-EA0A-8B12-F82C-078D2462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WAFER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E119AA-39E4-58EC-08B4-F9E32D1B6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835" y="1825624"/>
            <a:ext cx="5121419" cy="4702961"/>
          </a:xfrm>
        </p:spPr>
      </p:pic>
    </p:spTree>
    <p:extLst>
      <p:ext uri="{BB962C8B-B14F-4D97-AF65-F5344CB8AC3E}">
        <p14:creationId xmlns:p14="http://schemas.microsoft.com/office/powerpoint/2010/main" val="14798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MECHANICAL</a:t>
            </a:r>
          </a:p>
          <a:p>
            <a:endParaRPr lang="en-US" dirty="0"/>
          </a:p>
          <a:p>
            <a:r>
              <a:rPr lang="en-US" dirty="0"/>
              <a:t>ELOCTRO MECHANICAL</a:t>
            </a:r>
          </a:p>
          <a:p>
            <a:endParaRPr lang="en-US" dirty="0"/>
          </a:p>
          <a:p>
            <a:r>
              <a:rPr lang="en-US" dirty="0"/>
              <a:t>ELECTRONIC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C4FE-AB01-9822-6AE0-A0847A87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360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08F10-95FD-7811-C394-78CC74BEA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6797"/>
            <a:ext cx="10515600" cy="3848993"/>
          </a:xfrm>
        </p:spPr>
      </p:pic>
    </p:spTree>
    <p:extLst>
      <p:ext uri="{BB962C8B-B14F-4D97-AF65-F5344CB8AC3E}">
        <p14:creationId xmlns:p14="http://schemas.microsoft.com/office/powerpoint/2010/main" val="2396195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0539-28C6-B6CC-F26A-742ACED7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Family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7391-10D0-3886-6961-D1B148FB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Similar or Identical Instruction set:</a:t>
            </a:r>
          </a:p>
          <a:p>
            <a:pPr lvl="1"/>
            <a:r>
              <a:rPr lang="en-US" dirty="0"/>
              <a:t>Almost same machine instructions</a:t>
            </a:r>
          </a:p>
          <a:p>
            <a:pPr lvl="1"/>
            <a:r>
              <a:rPr lang="en-US" dirty="0"/>
              <a:t>Programs can run on any machine of family</a:t>
            </a:r>
          </a:p>
          <a:p>
            <a:r>
              <a:rPr lang="en-US" dirty="0"/>
              <a:t>Similar or Identical OS:</a:t>
            </a:r>
          </a:p>
          <a:p>
            <a:pPr lvl="1"/>
            <a:r>
              <a:rPr lang="en-US" dirty="0"/>
              <a:t>Same OS</a:t>
            </a:r>
          </a:p>
          <a:p>
            <a:pPr lvl="1"/>
            <a:r>
              <a:rPr lang="en-US" dirty="0"/>
              <a:t>Additional features</a:t>
            </a:r>
          </a:p>
          <a:p>
            <a:r>
              <a:rPr lang="en-US" dirty="0"/>
              <a:t>Going up:</a:t>
            </a:r>
          </a:p>
          <a:p>
            <a:pPr lvl="1"/>
            <a:r>
              <a:rPr lang="en-US" dirty="0"/>
              <a:t>Increasing Speed</a:t>
            </a:r>
          </a:p>
          <a:p>
            <a:pPr lvl="1"/>
            <a:r>
              <a:rPr lang="en-US" dirty="0"/>
              <a:t>Increasing I/O Ports</a:t>
            </a:r>
          </a:p>
          <a:p>
            <a:pPr lvl="1"/>
            <a:r>
              <a:rPr lang="en-US" dirty="0"/>
              <a:t>Increasing Memory Size</a:t>
            </a:r>
          </a:p>
          <a:p>
            <a:pPr lvl="1"/>
            <a:r>
              <a:rPr lang="en-US" dirty="0"/>
              <a:t>Increasing Cost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6844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1FF4-4034-C895-C7B7-0829A1EE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 PDP-8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A2C0-A2E6-A49B-EFAA-5722AF8DD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year(IBM system/360) –PDP-8 from Digital Equipment Corporation</a:t>
            </a:r>
          </a:p>
          <a:p>
            <a:r>
              <a:rPr lang="en-US" dirty="0"/>
              <a:t>Small enough to be placed on top of bench</a:t>
            </a:r>
          </a:p>
          <a:p>
            <a:r>
              <a:rPr lang="en-US" dirty="0"/>
              <a:t>No air-conditioned room required</a:t>
            </a:r>
          </a:p>
          <a:p>
            <a:r>
              <a:rPr lang="en-US" dirty="0"/>
              <a:t>Cheap enough (Not exact functionality like mainframe)</a:t>
            </a:r>
          </a:p>
          <a:p>
            <a:r>
              <a:rPr lang="en-US" dirty="0"/>
              <a:t>No central switch architecture (Fig.1.9) IBM</a:t>
            </a:r>
          </a:p>
          <a:p>
            <a:r>
              <a:rPr lang="en-US" dirty="0"/>
              <a:t>Introduced the concept of Omnibus( Bus structure for microcomputers)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55377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Generations of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Vacuum tube -1946-1957</a:t>
            </a:r>
          </a:p>
          <a:p>
            <a:r>
              <a:rPr lang="en-US" dirty="0"/>
              <a:t>Transistor -1958-1964</a:t>
            </a:r>
          </a:p>
          <a:p>
            <a:r>
              <a:rPr lang="en-US" dirty="0"/>
              <a:t>Small scale integration -1965 on</a:t>
            </a:r>
          </a:p>
          <a:p>
            <a:r>
              <a:rPr lang="en-US" dirty="0"/>
              <a:t>Up to 100 devices on a chip</a:t>
            </a:r>
          </a:p>
          <a:p>
            <a:r>
              <a:rPr lang="en-US" dirty="0"/>
              <a:t>Medium scale integration -to 1971</a:t>
            </a:r>
          </a:p>
          <a:p>
            <a:r>
              <a:rPr lang="en-US" dirty="0"/>
              <a:t>100-3,000 devices on a chip</a:t>
            </a:r>
          </a:p>
          <a:p>
            <a:r>
              <a:rPr lang="en-US" dirty="0"/>
              <a:t>Large scale integration -1971-1977</a:t>
            </a:r>
          </a:p>
          <a:p>
            <a:r>
              <a:rPr lang="en-US" dirty="0"/>
              <a:t>3,000 -100,000 devices on a chip</a:t>
            </a:r>
          </a:p>
          <a:p>
            <a:r>
              <a:rPr lang="en-US" dirty="0"/>
              <a:t>Very large scale integration -1978 -1991</a:t>
            </a:r>
          </a:p>
          <a:p>
            <a:r>
              <a:rPr lang="en-US" dirty="0"/>
              <a:t>100,000 -100,000,000 devices on a chip</a:t>
            </a:r>
          </a:p>
          <a:p>
            <a:r>
              <a:rPr lang="en-US" dirty="0"/>
              <a:t>Ultra large scale integration –1991 -</a:t>
            </a:r>
          </a:p>
          <a:p>
            <a:r>
              <a:rPr lang="en-US" dirty="0"/>
              <a:t>Over 100,000,000 devices on a chip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3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Moore’s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Increased density of components on chip</a:t>
            </a:r>
          </a:p>
          <a:p>
            <a:r>
              <a:rPr lang="en-US" dirty="0"/>
              <a:t>Gordon Moore –co-founder of Intel</a:t>
            </a:r>
          </a:p>
          <a:p>
            <a:r>
              <a:rPr lang="en-US" dirty="0"/>
              <a:t>Number of transistors on a chip will double every year</a:t>
            </a:r>
          </a:p>
          <a:p>
            <a:r>
              <a:rPr lang="en-US" dirty="0"/>
              <a:t>Since 1970’s development has slowed a little</a:t>
            </a:r>
          </a:p>
          <a:p>
            <a:r>
              <a:rPr lang="en-US" dirty="0"/>
              <a:t>Number of transistors doubles every 18 months</a:t>
            </a:r>
          </a:p>
          <a:p>
            <a:r>
              <a:rPr lang="en-US" dirty="0"/>
              <a:t>Cost of a chip has remained almost unchanged</a:t>
            </a:r>
          </a:p>
          <a:p>
            <a:r>
              <a:rPr lang="en-US" dirty="0"/>
              <a:t>Higher packing density means shorter electrical paths, giving higher performance</a:t>
            </a:r>
          </a:p>
          <a:p>
            <a:r>
              <a:rPr lang="en-US" dirty="0"/>
              <a:t>Smaller size gives increased flexibility</a:t>
            </a:r>
          </a:p>
          <a:p>
            <a:r>
              <a:rPr lang="en-US" dirty="0"/>
              <a:t>Reduced power and cooling requirements</a:t>
            </a:r>
          </a:p>
          <a:p>
            <a:r>
              <a:rPr lang="en-US" dirty="0"/>
              <a:t>Fewer interconnections increases reliability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733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371600" y="404814"/>
            <a:ext cx="8229600" cy="814387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Rock’s Law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1219200" y="1433512"/>
            <a:ext cx="10756900" cy="4776787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sz="2400" dirty="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Arthur Rock, is a corollary to Moore’s law: “</a:t>
            </a:r>
            <a:r>
              <a:rPr lang="en-US" altLang="en-US" sz="2500" b="1" dirty="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altLang="en-US" b="1" dirty="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b="1" dirty="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of capital equipment to build semiconductor will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en-US" b="1" dirty="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b="1" dirty="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altLang="en-US" b="1" dirty="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500" b="1" dirty="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en-US" altLang="en-US" sz="2400" dirty="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Rock’s Law arises from the observations of a financier who has seen the price tag of new chip facilities escalate from about $12,000 in 1968 to $12 million in the late 1990s.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At this rate, by the year 2035, not only will the size of a memory element be smaller than an atom, but it would also require the entire wealth of the world to build a single chip!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ea typeface="Times" panose="02020603050405020304" pitchFamily="18" charset="0"/>
                <a:cs typeface="Times New Roman" panose="02020603050405020304" pitchFamily="18" charset="0"/>
              </a:rPr>
              <a:t>So even if we continue to make chips smaller and faster, the ultimate question may be whether we can afford to build them</a:t>
            </a:r>
          </a:p>
        </p:txBody>
      </p:sp>
    </p:spTree>
    <p:extLst>
      <p:ext uri="{BB962C8B-B14F-4D97-AF65-F5344CB8AC3E}">
        <p14:creationId xmlns:p14="http://schemas.microsoft.com/office/powerpoint/2010/main" val="4237672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310" y="30909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1</a:t>
            </a:r>
            <a:r>
              <a:rPr lang="en-US" altLang="en-US" sz="3600" b="1" baseline="30000" dirty="0"/>
              <a:t>st</a:t>
            </a:r>
            <a:r>
              <a:rPr lang="en-US" altLang="en-US" sz="3600" b="1" dirty="0"/>
              <a:t> Generation Computers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965200" y="1574800"/>
            <a:ext cx="9144000" cy="39624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vacuum tubes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logic and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(very little storage available)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vacuum-tube circuit storing 1 byte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Programmed in machine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programmed by physical connection (hardwiring)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Slow, unreliable, expensive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ENIAC – often thought of as the first programmable electronic computer – 1946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17468 vacuum tubes, 1800 square feet, 30 tons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1800" dirty="0"/>
          </a:p>
        </p:txBody>
      </p:sp>
      <p:pic>
        <p:nvPicPr>
          <p:cNvPr id="44037" name="Picture 8" descr="TUB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1" y="4686300"/>
            <a:ext cx="1477963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146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1" y="179387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2</a:t>
            </a:r>
            <a:r>
              <a:rPr lang="en-US" altLang="en-US" sz="3600" b="1" baseline="30000" dirty="0"/>
              <a:t>nd</a:t>
            </a:r>
            <a:r>
              <a:rPr lang="en-US" altLang="en-US" sz="3600" b="1" dirty="0"/>
              <a:t> Generation Computers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1295401" y="1501775"/>
            <a:ext cx="91440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replaced vacuum tubes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core memory introduced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technology brought about cheaper and more reliable computers (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vacuum tubes were very unreliable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these units were smaller, they were closer together providing a speedup over vacuum tubes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programming languages introduced (assembly, high-level)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Rudimentary OS developed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supercomputer was introduced, CDC 6600 ($10 million)</a:t>
            </a:r>
          </a:p>
        </p:txBody>
      </p:sp>
      <p:pic>
        <p:nvPicPr>
          <p:cNvPr id="45061" name="Picture 8" descr="TR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/>
          <a:stretch>
            <a:fillRect/>
          </a:stretch>
        </p:blipFill>
        <p:spPr bwMode="auto">
          <a:xfrm>
            <a:off x="10146507" y="4805363"/>
            <a:ext cx="12938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735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Second generation of computers Transistors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Replaced vacuum tubes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Cheaper</a:t>
            </a:r>
          </a:p>
          <a:p>
            <a:r>
              <a:rPr lang="en-US" dirty="0"/>
              <a:t>Less heat dissipation</a:t>
            </a:r>
          </a:p>
          <a:p>
            <a:r>
              <a:rPr lang="en-US" dirty="0"/>
              <a:t>Solid State device</a:t>
            </a:r>
          </a:p>
          <a:p>
            <a:r>
              <a:rPr lang="en-US" dirty="0"/>
              <a:t>Made from Silicon (Sand)</a:t>
            </a:r>
          </a:p>
          <a:p>
            <a:r>
              <a:rPr lang="en-US" dirty="0"/>
              <a:t>Invented 1947 at Bell Labs by William Shockley et 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14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391" y="3238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 Computers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706012" y="1312303"/>
            <a:ext cx="10485728" cy="51054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dirty="0"/>
              <a:t>ability to place circuits onto silicon chips  </a:t>
            </a:r>
          </a:p>
          <a:p>
            <a:pPr algn="ctr" eaLnBrk="1" hangingPunct="1">
              <a:lnSpc>
                <a:spcPct val="90000"/>
              </a:lnSpc>
              <a:buFontTx/>
              <a:buNone/>
              <a:defRPr/>
            </a:pPr>
            <a:endParaRPr lang="en-US" sz="2400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both transistors and magnetic core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was easily mass-produced components reducing the cost of computer manufacturing significantly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increased speed and memory capacity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families introduced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Minicomputers introduced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sophisticated programming languages and OS developed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computers included PDP-8, PDP-11, IBM 360 and Cray produced their first supercomputer, Cray-1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Silicon chips now contained  both logic (CPU) and  memory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computer usage led to time-sharing OS</a:t>
            </a:r>
          </a:p>
          <a:p>
            <a:pPr marL="457200" lvl="1" indent="0"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defRPr/>
            </a:pPr>
            <a:endParaRPr lang="en-US" sz="18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5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ENIAC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Electronic Numerical Integrator And Computer</a:t>
            </a:r>
            <a:endParaRPr lang="en-US" dirty="0"/>
          </a:p>
          <a:p>
            <a:r>
              <a:rPr lang="en-US" dirty="0"/>
              <a:t>Decimal (not binary)</a:t>
            </a:r>
          </a:p>
          <a:p>
            <a:r>
              <a:rPr lang="en-US" dirty="0"/>
              <a:t>20 accumulators of 10 digits   (</a:t>
            </a:r>
            <a:r>
              <a:rPr lang="en-US" sz="1800" dirty="0">
                <a:solidFill>
                  <a:srgbClr val="FF0000"/>
                </a:solidFill>
              </a:rPr>
              <a:t>ACCUMULATOR</a:t>
            </a:r>
            <a:r>
              <a:rPr lang="en-US" dirty="0"/>
              <a:t>: </a:t>
            </a:r>
          </a:p>
          <a:p>
            <a:r>
              <a:rPr lang="en-US" dirty="0"/>
              <a:t>Programmed manually by switches</a:t>
            </a:r>
          </a:p>
          <a:p>
            <a:r>
              <a:rPr lang="en-US" dirty="0"/>
              <a:t>18,000 vacuum tubes</a:t>
            </a:r>
          </a:p>
          <a:p>
            <a:r>
              <a:rPr lang="en-US" dirty="0"/>
              <a:t>30 tons</a:t>
            </a:r>
          </a:p>
          <a:p>
            <a:r>
              <a:rPr lang="en-US" dirty="0"/>
              <a:t>15,000 square feet</a:t>
            </a:r>
          </a:p>
          <a:p>
            <a:r>
              <a:rPr lang="en-US" dirty="0"/>
              <a:t>140 kW power consumption</a:t>
            </a:r>
          </a:p>
          <a:p>
            <a:r>
              <a:rPr lang="en-US" dirty="0"/>
              <a:t>5,000 additions per second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1400" y="2147094"/>
            <a:ext cx="4356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 accumulator is a register for short-term, intermediate storage of arithmetic and logic data in a computer's CPU The term "accumulator" is rarely used in reference to contemporary CPUs, having been replaced around the turn of the millennium by the term "register." In a modern computers, any register can function as an accumulator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92195" y="4602044"/>
            <a:ext cx="4457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</a:rPr>
              <a:t>First Task was to check feasibility of hydrogen bomb through experiments</a:t>
            </a:r>
            <a:endParaRPr lang="en-GB" alt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70C0"/>
                </a:solidFill>
              </a:rPr>
              <a:t>Used until 1955</a:t>
            </a:r>
          </a:p>
        </p:txBody>
      </p:sp>
    </p:spTree>
    <p:extLst>
      <p:ext uri="{BB962C8B-B14F-4D97-AF65-F5344CB8AC3E}">
        <p14:creationId xmlns:p14="http://schemas.microsoft.com/office/powerpoint/2010/main" val="3961742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0999" y="355600"/>
            <a:ext cx="7802093" cy="1143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4</a:t>
            </a:r>
            <a:r>
              <a:rPr lang="en-US" altLang="en-US" sz="3600" b="1" baseline="30000" dirty="0"/>
              <a:t>th</a:t>
            </a:r>
            <a:r>
              <a:rPr lang="en-US" altLang="en-US" sz="3600" b="1" dirty="0"/>
              <a:t> Generation Computers</a:t>
            </a:r>
            <a:br>
              <a:rPr lang="en-US" altLang="en-US" sz="3600" b="1" dirty="0"/>
            </a:br>
            <a:r>
              <a:rPr lang="en-US" altLang="en-US" sz="3600" b="1" dirty="0"/>
              <a:t>1971-Present: Microprocessors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876300" y="1765300"/>
            <a:ext cx="10210800" cy="4470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Miniaturization took over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(10-100 components per chip) to (10,000+)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ICs were built onto a single silicon chip(VLSI), which allowed Intel, in 1971, to </a:t>
            </a:r>
          </a:p>
          <a:p>
            <a:pPr lvl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world’s first microprocessor, the 4004, which was a fully functional, 4-bit system that ran at 108KHz. 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also introduced the RAM chip, accommodating 4Kb of memory on a single chip. This allowed computers of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 to become smaller and faster than their solid-state predecessors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also saw the development of </a:t>
            </a:r>
            <a:r>
              <a:rPr lang="en-US" alt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handheld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</a:t>
            </a:r>
          </a:p>
        </p:txBody>
      </p:sp>
    </p:spTree>
    <p:extLst>
      <p:ext uri="{BB962C8B-B14F-4D97-AF65-F5344CB8AC3E}">
        <p14:creationId xmlns:p14="http://schemas.microsoft.com/office/powerpoint/2010/main" val="1794480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Microprocessors -Intel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1971 -4004 </a:t>
            </a:r>
          </a:p>
          <a:p>
            <a:r>
              <a:rPr lang="en-US" dirty="0"/>
              <a:t>First microprocessor</a:t>
            </a:r>
          </a:p>
          <a:p>
            <a:r>
              <a:rPr lang="en-US" dirty="0"/>
              <a:t>All CPU components on a single chip</a:t>
            </a:r>
          </a:p>
          <a:p>
            <a:r>
              <a:rPr lang="en-US" dirty="0"/>
              <a:t>4 bit</a:t>
            </a:r>
          </a:p>
          <a:p>
            <a:r>
              <a:rPr lang="en-US" dirty="0"/>
              <a:t>Multiplication by repeated addition, no hardware multiplier!</a:t>
            </a:r>
          </a:p>
          <a:p>
            <a:r>
              <a:rPr lang="en-US" dirty="0"/>
              <a:t>Followed in 1972 by 8008</a:t>
            </a:r>
          </a:p>
          <a:p>
            <a:r>
              <a:rPr lang="en-US" dirty="0"/>
              <a:t>8 bit</a:t>
            </a:r>
          </a:p>
          <a:p>
            <a:r>
              <a:rPr lang="en-US" dirty="0"/>
              <a:t>Both designed for specific applications</a:t>
            </a:r>
          </a:p>
          <a:p>
            <a:r>
              <a:rPr lang="en-US" dirty="0"/>
              <a:t>1974 -8080</a:t>
            </a:r>
          </a:p>
          <a:p>
            <a:r>
              <a:rPr lang="en-US" dirty="0"/>
              <a:t>Intel’s first general purpose microprocessor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1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>
          <a:xfrm>
            <a:off x="1943100" y="0"/>
            <a:ext cx="8229600" cy="1143000"/>
          </a:xfrm>
          <a:noFill/>
        </p:spPr>
        <p:txBody>
          <a:bodyPr/>
          <a:lstStyle/>
          <a:p>
            <a:pPr algn="l" eaLnBrk="1" hangingPunct="1"/>
            <a:r>
              <a:rPr lang="en-US" altLang="en-US" sz="3400" b="1" dirty="0"/>
              <a:t>Computer Level Hierarchy</a:t>
            </a:r>
            <a:endParaRPr lang="en-US" altLang="en-US" sz="3400" dirty="0"/>
          </a:p>
        </p:txBody>
      </p:sp>
      <p:pic>
        <p:nvPicPr>
          <p:cNvPr id="52229" name="Picture 6" descr="Lay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285875"/>
            <a:ext cx="95758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267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/>
              <a:t>The Von Neumann Architecture</a:t>
            </a:r>
          </a:p>
        </p:txBody>
      </p:sp>
      <p:sp>
        <p:nvSpPr>
          <p:cNvPr id="60419" name="Content Placeholder 3"/>
          <p:cNvSpPr>
            <a:spLocks noGrp="1"/>
          </p:cNvSpPr>
          <p:nvPr>
            <p:ph idx="1"/>
          </p:nvPr>
        </p:nvSpPr>
        <p:spPr>
          <a:xfrm>
            <a:off x="1714500" y="1612901"/>
            <a:ext cx="9588500" cy="483076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Named after John von Neumann, Princeton, he designed a computer architecture whereby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data and instructions would be retrieved from memory</a:t>
            </a:r>
            <a:r>
              <a:rPr lang="en-US" altLang="en-US" dirty="0">
                <a:latin typeface="Times New Roman" panose="02020603050405020304" pitchFamily="18" charset="0"/>
              </a:rPr>
              <a:t>,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operated on by an ALU, and moved back to memory (or I/O)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This architecture is the basis for most modern computers (only parallel processors and a few other unique architectures use a different model)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8106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8"/>
          <p:cNvSpPr>
            <a:spLocks noGrp="1"/>
          </p:cNvSpPr>
          <p:nvPr>
            <p:ph idx="1"/>
          </p:nvPr>
        </p:nvSpPr>
        <p:spPr>
          <a:xfrm>
            <a:off x="1171977" y="558800"/>
            <a:ext cx="10367493" cy="5567364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Hardware consists of 3 units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914400" lvl="1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 CPU (control unit, ALU, registers) </a:t>
            </a:r>
          </a:p>
          <a:p>
            <a:pPr marL="914400" lvl="1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 Memory (stores programs and data)</a:t>
            </a:r>
          </a:p>
          <a:p>
            <a:pPr marL="914400" lvl="1" indent="-4572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dirty="0">
                <a:latin typeface="Times New Roman" panose="02020603050405020304" pitchFamily="18" charset="0"/>
              </a:rPr>
              <a:t> I/O System (including secondary storage)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Instructions in memory are executed sequentially</a:t>
            </a:r>
          </a:p>
          <a:p>
            <a:pPr marL="0" indent="0">
              <a:buNone/>
            </a:pPr>
            <a:endParaRPr lang="en-US" altLang="en-US" dirty="0"/>
          </a:p>
        </p:txBody>
      </p:sp>
      <p:grpSp>
        <p:nvGrpSpPr>
          <p:cNvPr id="61444" name="Group 5"/>
          <p:cNvGrpSpPr>
            <a:grpSpLocks/>
          </p:cNvGrpSpPr>
          <p:nvPr/>
        </p:nvGrpSpPr>
        <p:grpSpPr bwMode="auto">
          <a:xfrm>
            <a:off x="5410200" y="3593206"/>
            <a:ext cx="6781800" cy="2960844"/>
            <a:chOff x="144" y="593"/>
            <a:chExt cx="3397" cy="3266"/>
          </a:xfrm>
        </p:grpSpPr>
        <p:graphicFrame>
          <p:nvGraphicFramePr>
            <p:cNvPr id="61445" name="Object 6"/>
            <p:cNvGraphicFramePr>
              <a:graphicFrameLocks noChangeAspect="1"/>
            </p:cNvGraphicFramePr>
            <p:nvPr/>
          </p:nvGraphicFramePr>
          <p:xfrm>
            <a:off x="144" y="593"/>
            <a:ext cx="3397" cy="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2" imgW="6200000" imgH="5904762" progId="Paint.Picture">
                    <p:embed/>
                  </p:oleObj>
                </mc:Choice>
                <mc:Fallback>
                  <p:oleObj name="Bitmap Image" r:id="rId2" imgW="6200000" imgH="590476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b="25812"/>
                        <a:stretch>
                          <a:fillRect/>
                        </a:stretch>
                      </p:blipFill>
                      <p:spPr bwMode="auto">
                        <a:xfrm>
                          <a:off x="144" y="593"/>
                          <a:ext cx="3397" cy="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6" name="Object 7"/>
            <p:cNvGraphicFramePr>
              <a:graphicFrameLocks noChangeAspect="1"/>
            </p:cNvGraphicFramePr>
            <p:nvPr/>
          </p:nvGraphicFramePr>
          <p:xfrm>
            <a:off x="144" y="3072"/>
            <a:ext cx="1632" cy="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 Image" r:id="rId4" imgW="6200000" imgH="5904762" progId="Paint.Picture">
                    <p:embed/>
                  </p:oleObj>
                </mc:Choice>
                <mc:Fallback>
                  <p:oleObj name="Bitmap Image" r:id="rId4" imgW="6200000" imgH="5904762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75673" r="51958"/>
                        <a:stretch>
                          <a:fillRect/>
                        </a:stretch>
                      </p:blipFill>
                      <p:spPr bwMode="auto">
                        <a:xfrm>
                          <a:off x="144" y="3072"/>
                          <a:ext cx="1632" cy="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3949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Von Neumann Architectures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600201"/>
            <a:ext cx="8839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There is a single pathway used to move both data and instructions between memory, I/O and CPU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 pathway is implemented as a bus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the single pathway creates a bottleneck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known as the </a:t>
            </a:r>
            <a:r>
              <a:rPr lang="en-US" altLang="en-US" i="1" dirty="0"/>
              <a:t>von Neumann bottleneck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i="1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A </a:t>
            </a:r>
            <a:r>
              <a:rPr lang="en-US" altLang="en-US" b="1" dirty="0"/>
              <a:t>variation</a:t>
            </a:r>
            <a:r>
              <a:rPr lang="en-US" altLang="en-US" dirty="0"/>
              <a:t> of this architecture is the </a:t>
            </a:r>
            <a:r>
              <a:rPr lang="en-US" altLang="en-US" i="1" dirty="0">
                <a:solidFill>
                  <a:srgbClr val="FF0000"/>
                </a:solidFill>
              </a:rPr>
              <a:t>Harvard architecture </a:t>
            </a:r>
            <a:r>
              <a:rPr lang="en-US" altLang="en-US" dirty="0"/>
              <a:t>which separates data and instructions into </a:t>
            </a:r>
            <a:r>
              <a:rPr lang="en-US" altLang="en-US" b="1" dirty="0">
                <a:solidFill>
                  <a:srgbClr val="FF0000"/>
                </a:solidFill>
              </a:rPr>
              <a:t>two pathways</a:t>
            </a: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b="1" dirty="0"/>
              <a:t>Another variation</a:t>
            </a:r>
            <a:r>
              <a:rPr lang="en-US" altLang="en-US" dirty="0"/>
              <a:t>, used in most computers, </a:t>
            </a:r>
            <a:r>
              <a:rPr lang="en-US" altLang="en-US" b="1" dirty="0"/>
              <a:t>is the system bus version</a:t>
            </a:r>
            <a:r>
              <a:rPr lang="en-US" altLang="en-US" dirty="0"/>
              <a:t> in which there are different buses between CPU and memory and memory and I/O</a:t>
            </a:r>
          </a:p>
        </p:txBody>
      </p:sp>
    </p:spTree>
    <p:extLst>
      <p:ext uri="{BB962C8B-B14F-4D97-AF65-F5344CB8AC3E}">
        <p14:creationId xmlns:p14="http://schemas.microsoft.com/office/powerpoint/2010/main" val="3635995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954110" y="500062"/>
            <a:ext cx="10515600" cy="1325563"/>
          </a:xfrm>
        </p:spPr>
        <p:txBody>
          <a:bodyPr/>
          <a:lstStyle/>
          <a:p>
            <a:r>
              <a:rPr lang="en-US" altLang="en-US" dirty="0"/>
              <a:t>Fetch-execute cycle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von Neumann architecture operates on the </a:t>
            </a:r>
            <a:r>
              <a:rPr lang="en-US" altLang="en-US" i="1" dirty="0"/>
              <a:t>fetch-execute cycle</a:t>
            </a:r>
          </a:p>
          <a:p>
            <a:pPr lvl="1" eaLnBrk="1" hangingPunct="1"/>
            <a:r>
              <a:rPr lang="en-US" altLang="en-US" dirty="0"/>
              <a:t>Fetch an instruction from memory as indicated by the Program Counter register</a:t>
            </a:r>
          </a:p>
          <a:p>
            <a:pPr lvl="1" eaLnBrk="1" hangingPunct="1"/>
            <a:r>
              <a:rPr lang="en-US" altLang="en-US" dirty="0"/>
              <a:t>Decode the instruction in the control unit</a:t>
            </a:r>
          </a:p>
          <a:p>
            <a:pPr lvl="1" eaLnBrk="1" hangingPunct="1"/>
            <a:r>
              <a:rPr lang="en-US" altLang="en-US" dirty="0"/>
              <a:t>Data operands needed for the instruction are fetched from memory</a:t>
            </a:r>
          </a:p>
          <a:p>
            <a:pPr lvl="1" eaLnBrk="1" hangingPunct="1"/>
            <a:r>
              <a:rPr lang="en-US" altLang="en-US" dirty="0"/>
              <a:t>Execute the instruction in the ALU storing the result in a register</a:t>
            </a:r>
          </a:p>
          <a:p>
            <a:pPr lvl="1" eaLnBrk="1" hangingPunct="1"/>
            <a:r>
              <a:rPr lang="en-US" altLang="en-US" dirty="0"/>
              <a:t>Move the result back to memory if needed</a:t>
            </a:r>
          </a:p>
        </p:txBody>
      </p:sp>
    </p:spTree>
    <p:extLst>
      <p:ext uri="{BB962C8B-B14F-4D97-AF65-F5344CB8AC3E}">
        <p14:creationId xmlns:p14="http://schemas.microsoft.com/office/powerpoint/2010/main" val="234710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6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72009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 dirty="0"/>
              <a:t> The von Neumann Model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05000" y="1295400"/>
            <a:ext cx="2971800" cy="33528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200" dirty="0"/>
              <a:t>This is a general depiction of a von Neumann system:</a:t>
            </a:r>
          </a:p>
          <a:p>
            <a:pPr>
              <a:lnSpc>
                <a:spcPct val="90000"/>
              </a:lnSpc>
              <a:spcBef>
                <a:spcPct val="15000"/>
              </a:spcBef>
            </a:pPr>
            <a:endParaRPr lang="en-US" altLang="en-US" sz="2200" dirty="0"/>
          </a:p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200" dirty="0"/>
              <a:t>These computers employ a fetch-decode-execute cycle to run programs as follows . . . </a:t>
            </a:r>
          </a:p>
        </p:txBody>
      </p:sp>
      <p:pic>
        <p:nvPicPr>
          <p:cNvPr id="64516" name="Picture 4" descr="AL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219200"/>
            <a:ext cx="5257800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596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6" descr="ALU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257426"/>
            <a:ext cx="56673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5" name="Rectangle 8"/>
          <p:cNvSpPr>
            <a:spLocks noGrp="1" noChangeArrowheads="1"/>
          </p:cNvSpPr>
          <p:nvPr>
            <p:ph type="title"/>
          </p:nvPr>
        </p:nvSpPr>
        <p:spPr>
          <a:xfrm>
            <a:off x="3009900" y="228600"/>
            <a:ext cx="67437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The von Neumann Model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828800" y="1190625"/>
            <a:ext cx="8686800" cy="990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000" dirty="0"/>
              <a:t>The </a:t>
            </a:r>
            <a:r>
              <a:rPr lang="en-US" altLang="en-US" sz="2400" dirty="0">
                <a:solidFill>
                  <a:srgbClr val="FF0000"/>
                </a:solidFill>
              </a:rPr>
              <a:t>control unit </a:t>
            </a:r>
            <a:r>
              <a:rPr lang="en-US" altLang="en-US" sz="2000" dirty="0"/>
              <a:t>fetches the next instruction from memory using the program counter to determine where the instruction is located</a:t>
            </a:r>
          </a:p>
        </p:txBody>
      </p:sp>
    </p:spTree>
    <p:extLst>
      <p:ext uri="{BB962C8B-B14F-4D97-AF65-F5344CB8AC3E}">
        <p14:creationId xmlns:p14="http://schemas.microsoft.com/office/powerpoint/2010/main" val="3223760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6" descr="AL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257426"/>
            <a:ext cx="56673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Rectangle 9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69723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chemeClr val="tx1"/>
                </a:solidFill>
              </a:rPr>
              <a:t>The von Neumann Model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1828800" y="1065213"/>
            <a:ext cx="8459788" cy="7620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200" dirty="0"/>
              <a:t>The instruction is </a:t>
            </a:r>
            <a:r>
              <a:rPr lang="en-US" altLang="en-US" sz="2200" dirty="0">
                <a:solidFill>
                  <a:srgbClr val="FF0000"/>
                </a:solidFill>
              </a:rPr>
              <a:t>decoded</a:t>
            </a:r>
            <a:r>
              <a:rPr lang="en-US" altLang="en-US" sz="2200" dirty="0"/>
              <a:t> into a language that the ALU can understand.</a:t>
            </a:r>
          </a:p>
        </p:txBody>
      </p:sp>
    </p:spTree>
    <p:extLst>
      <p:ext uri="{BB962C8B-B14F-4D97-AF65-F5344CB8AC3E}">
        <p14:creationId xmlns:p14="http://schemas.microsoft.com/office/powerpoint/2010/main" val="236959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von Neumann/Turing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Stored Program concept</a:t>
            </a:r>
          </a:p>
          <a:p>
            <a:r>
              <a:rPr lang="en-US" b="1" dirty="0"/>
              <a:t>Main memory storing programs and data</a:t>
            </a:r>
            <a:endParaRPr lang="en-US" dirty="0"/>
          </a:p>
          <a:p>
            <a:r>
              <a:rPr lang="en-US" dirty="0"/>
              <a:t>ALU operating on binary data</a:t>
            </a:r>
          </a:p>
          <a:p>
            <a:r>
              <a:rPr lang="en-US" dirty="0"/>
              <a:t>Control unit interpreting instructions from memory and executing</a:t>
            </a:r>
          </a:p>
          <a:p>
            <a:r>
              <a:rPr lang="en-US" dirty="0"/>
              <a:t>Input and output equipment operated by control unit</a:t>
            </a:r>
          </a:p>
          <a:p>
            <a:r>
              <a:rPr lang="en-US" dirty="0"/>
              <a:t>Princeton Institute for Advanced Studies (</a:t>
            </a:r>
            <a:r>
              <a:rPr lang="en-US" b="1" dirty="0"/>
              <a:t>IAS</a:t>
            </a:r>
            <a:r>
              <a:rPr lang="en-US" dirty="0"/>
              <a:t>) computer</a:t>
            </a:r>
          </a:p>
          <a:p>
            <a:r>
              <a:rPr lang="en-US" dirty="0"/>
              <a:t>Completed 1952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3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5" descr="ALU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2257426"/>
            <a:ext cx="56673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/>
          <p:cNvSpPr>
            <a:spLocks noGrp="1" noChangeArrowheads="1"/>
          </p:cNvSpPr>
          <p:nvPr>
            <p:ph type="title"/>
          </p:nvPr>
        </p:nvSpPr>
        <p:spPr>
          <a:xfrm>
            <a:off x="2514600" y="177800"/>
            <a:ext cx="66675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000"/>
              <a:t>The von Neumann Model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2133600" y="1143000"/>
            <a:ext cx="8153400" cy="99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sz="2200" dirty="0"/>
              <a:t>Any </a:t>
            </a:r>
            <a:r>
              <a:rPr lang="en-US" sz="2200" dirty="0">
                <a:solidFill>
                  <a:srgbClr val="FF0000"/>
                </a:solidFill>
              </a:rPr>
              <a:t>data operands </a:t>
            </a:r>
            <a:r>
              <a:rPr lang="en-US" sz="2200" dirty="0"/>
              <a:t>required to execute the instruction are </a:t>
            </a:r>
            <a:r>
              <a:rPr lang="en-US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fetched from memory </a:t>
            </a:r>
            <a:r>
              <a:rPr lang="en-US" sz="2200" dirty="0"/>
              <a:t>and placed into registers within the CPU.</a:t>
            </a:r>
          </a:p>
        </p:txBody>
      </p:sp>
    </p:spTree>
    <p:extLst>
      <p:ext uri="{BB962C8B-B14F-4D97-AF65-F5344CB8AC3E}">
        <p14:creationId xmlns:p14="http://schemas.microsoft.com/office/powerpoint/2010/main" val="445566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6" descr="ALU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57425"/>
            <a:ext cx="565785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Rectangle 8"/>
          <p:cNvSpPr>
            <a:spLocks noGrp="1" noChangeArrowheads="1"/>
          </p:cNvSpPr>
          <p:nvPr>
            <p:ph type="title"/>
          </p:nvPr>
        </p:nvSpPr>
        <p:spPr>
          <a:xfrm>
            <a:off x="3009900" y="177800"/>
            <a:ext cx="6172200" cy="547688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 dirty="0"/>
              <a:t>The von Neumann Model</a:t>
            </a:r>
          </a:p>
        </p:txBody>
      </p:sp>
      <p:sp>
        <p:nvSpPr>
          <p:cNvPr id="72708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1905000" y="1143000"/>
            <a:ext cx="8534400" cy="990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15000"/>
              </a:spcBef>
            </a:pPr>
            <a:r>
              <a:rPr lang="en-US" altLang="en-US" sz="2200" dirty="0"/>
              <a:t>The ALU </a:t>
            </a:r>
            <a:r>
              <a:rPr lang="en-US" altLang="en-US" sz="2200" dirty="0">
                <a:solidFill>
                  <a:srgbClr val="FF0000"/>
                </a:solidFill>
              </a:rPr>
              <a:t>executes</a:t>
            </a:r>
            <a:r>
              <a:rPr lang="en-US" altLang="en-US" sz="2200" dirty="0"/>
              <a:t> the instruction and places results in registers or memory.</a:t>
            </a:r>
          </a:p>
        </p:txBody>
      </p:sp>
    </p:spTree>
    <p:extLst>
      <p:ext uri="{BB962C8B-B14F-4D97-AF65-F5344CB8AC3E}">
        <p14:creationId xmlns:p14="http://schemas.microsoft.com/office/powerpoint/2010/main" val="1701559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of von Neumann machine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800" y="1498600"/>
            <a:ext cx="8483599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5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von Neumann and the IAS machine, 1952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236200" cy="48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2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1EFF-3562-34A5-C345-E0AE6169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B3F3-0E1B-605F-37AC-30F5164B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IAS contains 1000 storage locations:</a:t>
            </a:r>
          </a:p>
          <a:p>
            <a:pPr lvl="1"/>
            <a:r>
              <a:rPr lang="en-US" dirty="0"/>
              <a:t>Each called a word (40 Binary Digits)</a:t>
            </a:r>
          </a:p>
          <a:p>
            <a:pPr lvl="2"/>
            <a:r>
              <a:rPr lang="en-US" dirty="0"/>
              <a:t>Store Data and Instructions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0039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2D0A-4D61-A613-0718-88408A2B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IAS Memory Formats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098A46-9B0C-791F-C966-A6A0CADDE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177" y="2110509"/>
            <a:ext cx="6842774" cy="3672194"/>
          </a:xfrm>
        </p:spPr>
      </p:pic>
    </p:spTree>
    <p:extLst>
      <p:ext uri="{BB962C8B-B14F-4D97-AF65-F5344CB8AC3E}">
        <p14:creationId xmlns:p14="http://schemas.microsoft.com/office/powerpoint/2010/main" val="356161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FF7F-68FE-C0B1-C11E-932A7670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F76F3B-2348-86B1-3AE4-02EE35743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870" y="2402104"/>
            <a:ext cx="7050763" cy="2841071"/>
          </a:xfrm>
        </p:spPr>
      </p:pic>
    </p:spTree>
    <p:extLst>
      <p:ext uri="{BB962C8B-B14F-4D97-AF65-F5344CB8AC3E}">
        <p14:creationId xmlns:p14="http://schemas.microsoft.com/office/powerpoint/2010/main" val="145976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1619</Words>
  <Application>Microsoft Office PowerPoint</Application>
  <PresentationFormat>Widescreen</PresentationFormat>
  <Paragraphs>251</Paragraphs>
  <Slides>41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Rounded MT Bold</vt:lpstr>
      <vt:lpstr>Calibri</vt:lpstr>
      <vt:lpstr>Calibri Light</vt:lpstr>
      <vt:lpstr>Times New Roman</vt:lpstr>
      <vt:lpstr>Wingdings</vt:lpstr>
      <vt:lpstr>Office Theme</vt:lpstr>
      <vt:lpstr>Bitmap Image</vt:lpstr>
      <vt:lpstr>  Computer Architecture &amp; Assembly Language   CSC-250</vt:lpstr>
      <vt:lpstr>History of computer</vt:lpstr>
      <vt:lpstr>ENIAC</vt:lpstr>
      <vt:lpstr> von Neumann/Turing </vt:lpstr>
      <vt:lpstr>Structure of von Neumann machine</vt:lpstr>
      <vt:lpstr>John von Neumann and the IAS machine, 1952</vt:lpstr>
      <vt:lpstr>Word</vt:lpstr>
      <vt:lpstr>IAS Memory Formats</vt:lpstr>
      <vt:lpstr>Registers</vt:lpstr>
      <vt:lpstr>IAS Operation</vt:lpstr>
      <vt:lpstr>IAS Instructions</vt:lpstr>
      <vt:lpstr>Commercial Computers</vt:lpstr>
      <vt:lpstr>IBM (International Business Machines Corporation)</vt:lpstr>
      <vt:lpstr>Transistors</vt:lpstr>
      <vt:lpstr>Transistor Based Computers</vt:lpstr>
      <vt:lpstr>THE IBM 7094</vt:lpstr>
      <vt:lpstr>Third Generation</vt:lpstr>
      <vt:lpstr>Microelectronics</vt:lpstr>
      <vt:lpstr>WAFER</vt:lpstr>
      <vt:lpstr>IBM 360</vt:lpstr>
      <vt:lpstr>Characteristics of Family</vt:lpstr>
      <vt:lpstr>DEC PDP-8</vt:lpstr>
      <vt:lpstr>Generations of Computers</vt:lpstr>
      <vt:lpstr>Moore’s Law</vt:lpstr>
      <vt:lpstr>Rock’s Law</vt:lpstr>
      <vt:lpstr>1st Generation Computers</vt:lpstr>
      <vt:lpstr>2nd Generation Computers</vt:lpstr>
      <vt:lpstr>Second generation of computers Transistors</vt:lpstr>
      <vt:lpstr>3rd Generation Computers</vt:lpstr>
      <vt:lpstr>4th Generation Computers 1971-Present: Microprocessors</vt:lpstr>
      <vt:lpstr>Microprocessors -Intel</vt:lpstr>
      <vt:lpstr>Computer Level Hierarchy</vt:lpstr>
      <vt:lpstr>The Von Neumann Architecture</vt:lpstr>
      <vt:lpstr>PowerPoint Presentation</vt:lpstr>
      <vt:lpstr>Von Neumann Architectures</vt:lpstr>
      <vt:lpstr>Fetch-execute cycle</vt:lpstr>
      <vt:lpstr> The von Neumann Model</vt:lpstr>
      <vt:lpstr>The von Neumann Model</vt:lpstr>
      <vt:lpstr>The von Neumann Model</vt:lpstr>
      <vt:lpstr>The von Neumann Model</vt:lpstr>
      <vt:lpstr>The von Neumann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Computer Architecture &amp; Assembly Language   CSC-250</dc:title>
  <dc:creator>Noor Nabi</dc:creator>
  <cp:lastModifiedBy>923068372744</cp:lastModifiedBy>
  <cp:revision>84</cp:revision>
  <dcterms:created xsi:type="dcterms:W3CDTF">2020-01-22T06:30:36Z</dcterms:created>
  <dcterms:modified xsi:type="dcterms:W3CDTF">2023-01-31T13:54:04Z</dcterms:modified>
</cp:coreProperties>
</file>