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Default Extension="doc" ContentType="application/msword"/>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handoutMasterIdLst>
    <p:handoutMasterId r:id="rId127"/>
  </p:handoutMasterIdLst>
  <p:sldIdLst>
    <p:sldId id="256" r:id="rId2"/>
    <p:sldId id="257" r:id="rId3"/>
    <p:sldId id="270" r:id="rId4"/>
    <p:sldId id="271" r:id="rId5"/>
    <p:sldId id="272" r:id="rId6"/>
    <p:sldId id="273" r:id="rId7"/>
    <p:sldId id="274" r:id="rId8"/>
    <p:sldId id="275" r:id="rId9"/>
    <p:sldId id="276" r:id="rId10"/>
    <p:sldId id="277" r:id="rId11"/>
    <p:sldId id="278" r:id="rId12"/>
    <p:sldId id="279" r:id="rId13"/>
    <p:sldId id="280" r:id="rId14"/>
    <p:sldId id="268" r:id="rId15"/>
    <p:sldId id="258" r:id="rId16"/>
    <p:sldId id="324" r:id="rId17"/>
    <p:sldId id="269" r:id="rId18"/>
    <p:sldId id="262" r:id="rId19"/>
    <p:sldId id="259" r:id="rId20"/>
    <p:sldId id="260" r:id="rId21"/>
    <p:sldId id="261" r:id="rId22"/>
    <p:sldId id="322" r:id="rId23"/>
    <p:sldId id="323" r:id="rId24"/>
    <p:sldId id="263" r:id="rId25"/>
    <p:sldId id="264" r:id="rId26"/>
    <p:sldId id="26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 id="350" r:id="rId52"/>
    <p:sldId id="351" r:id="rId53"/>
    <p:sldId id="352" r:id="rId54"/>
    <p:sldId id="353" r:id="rId55"/>
    <p:sldId id="354" r:id="rId56"/>
    <p:sldId id="355" r:id="rId57"/>
    <p:sldId id="356" r:id="rId58"/>
    <p:sldId id="357" r:id="rId59"/>
    <p:sldId id="358" r:id="rId60"/>
    <p:sldId id="359" r:id="rId61"/>
    <p:sldId id="360" r:id="rId62"/>
    <p:sldId id="361" r:id="rId63"/>
    <p:sldId id="362" r:id="rId64"/>
    <p:sldId id="363" r:id="rId65"/>
    <p:sldId id="364" r:id="rId66"/>
    <p:sldId id="365" r:id="rId67"/>
    <p:sldId id="366" r:id="rId68"/>
    <p:sldId id="367" r:id="rId69"/>
    <p:sldId id="368" r:id="rId70"/>
    <p:sldId id="369" r:id="rId71"/>
    <p:sldId id="370" r:id="rId72"/>
    <p:sldId id="371" r:id="rId73"/>
    <p:sldId id="372" r:id="rId74"/>
    <p:sldId id="373" r:id="rId75"/>
    <p:sldId id="374" r:id="rId76"/>
    <p:sldId id="375" r:id="rId77"/>
    <p:sldId id="376" r:id="rId78"/>
    <p:sldId id="377" r:id="rId79"/>
    <p:sldId id="378" r:id="rId80"/>
    <p:sldId id="379" r:id="rId81"/>
    <p:sldId id="380" r:id="rId82"/>
    <p:sldId id="381" r:id="rId83"/>
    <p:sldId id="382" r:id="rId84"/>
    <p:sldId id="383" r:id="rId85"/>
    <p:sldId id="384" r:id="rId86"/>
    <p:sldId id="385" r:id="rId87"/>
    <p:sldId id="386" r:id="rId88"/>
    <p:sldId id="387" r:id="rId89"/>
    <p:sldId id="388" r:id="rId90"/>
    <p:sldId id="389" r:id="rId91"/>
    <p:sldId id="390" r:id="rId92"/>
    <p:sldId id="391" r:id="rId93"/>
    <p:sldId id="392" r:id="rId94"/>
    <p:sldId id="393" r:id="rId95"/>
    <p:sldId id="394" r:id="rId96"/>
    <p:sldId id="395" r:id="rId97"/>
    <p:sldId id="396" r:id="rId98"/>
    <p:sldId id="283" r:id="rId99"/>
    <p:sldId id="285" r:id="rId100"/>
    <p:sldId id="286" r:id="rId101"/>
    <p:sldId id="287" r:id="rId102"/>
    <p:sldId id="288" r:id="rId103"/>
    <p:sldId id="289" r:id="rId104"/>
    <p:sldId id="290" r:id="rId105"/>
    <p:sldId id="291" r:id="rId106"/>
    <p:sldId id="292" r:id="rId107"/>
    <p:sldId id="293" r:id="rId108"/>
    <p:sldId id="294" r:id="rId109"/>
    <p:sldId id="295" r:id="rId110"/>
    <p:sldId id="296" r:id="rId111"/>
    <p:sldId id="299" r:id="rId112"/>
    <p:sldId id="303" r:id="rId113"/>
    <p:sldId id="304" r:id="rId114"/>
    <p:sldId id="305" r:id="rId115"/>
    <p:sldId id="310" r:id="rId116"/>
    <p:sldId id="312" r:id="rId117"/>
    <p:sldId id="314" r:id="rId118"/>
    <p:sldId id="315" r:id="rId119"/>
    <p:sldId id="316" r:id="rId120"/>
    <p:sldId id="317" r:id="rId121"/>
    <p:sldId id="318" r:id="rId122"/>
    <p:sldId id="319" r:id="rId123"/>
    <p:sldId id="320" r:id="rId124"/>
    <p:sldId id="321" r:id="rId1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D48CAD79-90C6-49BB-BA15-E933EFD0BE61}">
          <p14:sldIdLst>
            <p14:sldId id="256"/>
            <p14:sldId id="257"/>
            <p14:sldId id="270"/>
            <p14:sldId id="271"/>
            <p14:sldId id="272"/>
            <p14:sldId id="273"/>
            <p14:sldId id="274"/>
            <p14:sldId id="275"/>
            <p14:sldId id="276"/>
            <p14:sldId id="277"/>
            <p14:sldId id="278"/>
            <p14:sldId id="279"/>
            <p14:sldId id="280"/>
            <p14:sldId id="268"/>
            <p14:sldId id="258"/>
            <p14:sldId id="324"/>
            <p14:sldId id="269"/>
            <p14:sldId id="262"/>
            <p14:sldId id="259"/>
            <p14:sldId id="260"/>
            <p14:sldId id="261"/>
            <p14:sldId id="322"/>
            <p14:sldId id="323"/>
            <p14:sldId id="263"/>
            <p14:sldId id="264"/>
          </p14:sldIdLst>
        </p14:section>
        <p14:section name="WEEK-2/3  Data Types &amp; Operators" id="{E4C77458-CFB1-4EDC-9850-50DA9D3F0A73}">
          <p14:sldIdLst>
            <p14:sldId id="26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89"/>
            <p14:sldId id="390"/>
            <p14:sldId id="391"/>
            <p14:sldId id="392"/>
            <p14:sldId id="393"/>
            <p14:sldId id="394"/>
            <p14:sldId id="395"/>
            <p14:sldId id="396"/>
          </p14:sldIdLst>
        </p14:section>
        <p14:section name="WEEK-4/5    LOOP &amp; CASE" id="{71773BE9-823B-4554-902F-D4BC940B2843}">
          <p14:sldIdLst>
            <p14:sldId id="283"/>
            <p14:sldId id="285"/>
            <p14:sldId id="286"/>
            <p14:sldId id="287"/>
            <p14:sldId id="288"/>
            <p14:sldId id="289"/>
            <p14:sldId id="290"/>
            <p14:sldId id="291"/>
            <p14:sldId id="292"/>
            <p14:sldId id="293"/>
            <p14:sldId id="294"/>
            <p14:sldId id="295"/>
            <p14:sldId id="296"/>
            <p14:sldId id="299"/>
            <p14:sldId id="303"/>
            <p14:sldId id="304"/>
            <p14:sldId id="305"/>
            <p14:sldId id="310"/>
            <p14:sldId id="312"/>
            <p14:sldId id="314"/>
            <p14:sldId id="315"/>
            <p14:sldId id="316"/>
            <p14:sldId id="317"/>
            <p14:sldId id="318"/>
            <p14:sldId id="319"/>
            <p14:sldId id="320"/>
            <p14:sldId id="321"/>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A57225-78F1-4331-B236-2C41B8877864}" type="datetimeFigureOut">
              <a:rPr lang="en-US" smtClean="0"/>
              <a:pPr/>
              <a:t>11/2/2022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2CBE82-F08F-4486-8607-6FCFDAA59B24}" type="slidenum">
              <a:rPr lang="en-US" smtClean="0"/>
              <a:pPr/>
              <a:t>‹#›</a:t>
            </a:fld>
            <a:endParaRPr lang="en-US"/>
          </a:p>
        </p:txBody>
      </p:sp>
    </p:spTree>
    <p:extLst>
      <p:ext uri="{BB962C8B-B14F-4D97-AF65-F5344CB8AC3E}">
        <p14:creationId xmlns:p14="http://schemas.microsoft.com/office/powerpoint/2010/main" xmlns="" val="10913090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6656E3-ABBD-4663-818A-8C809B5D7A0D}" type="datetimeFigureOut">
              <a:rPr lang="en-US" smtClean="0"/>
              <a:pPr/>
              <a:t>11/2/2022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DC3B2-AEDA-4F23-B338-9419BEB7B7A9}" type="slidenum">
              <a:rPr lang="en-US" smtClean="0"/>
              <a:pPr/>
              <a:t>‹#›</a:t>
            </a:fld>
            <a:endParaRPr lang="en-US"/>
          </a:p>
        </p:txBody>
      </p:sp>
    </p:spTree>
    <p:extLst>
      <p:ext uri="{BB962C8B-B14F-4D97-AF65-F5344CB8AC3E}">
        <p14:creationId xmlns:p14="http://schemas.microsoft.com/office/powerpoint/2010/main" xmlns="" val="28251553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xmlns="" val="1039542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E67101-968D-4936-8BFA-F0FDF20C294B}"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13670-5C68-40E8-AD23-C9952A542B99}" type="slidenum">
              <a:rPr lang="en-US" smtClean="0"/>
              <a:pPr/>
              <a:t>‹#›</a:t>
            </a:fld>
            <a:endParaRPr lang="en-US"/>
          </a:p>
        </p:txBody>
      </p:sp>
    </p:spTree>
    <p:extLst>
      <p:ext uri="{BB962C8B-B14F-4D97-AF65-F5344CB8AC3E}">
        <p14:creationId xmlns:p14="http://schemas.microsoft.com/office/powerpoint/2010/main" xmlns="" val="316852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B52768-AE1C-43DE-A73E-0F6868B3EA2F}"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13670-5C68-40E8-AD23-C9952A542B99}" type="slidenum">
              <a:rPr lang="en-US" smtClean="0"/>
              <a:pPr/>
              <a:t>‹#›</a:t>
            </a:fld>
            <a:endParaRPr lang="en-US"/>
          </a:p>
        </p:txBody>
      </p:sp>
    </p:spTree>
    <p:extLst>
      <p:ext uri="{BB962C8B-B14F-4D97-AF65-F5344CB8AC3E}">
        <p14:creationId xmlns:p14="http://schemas.microsoft.com/office/powerpoint/2010/main" xmlns="" val="3574312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C4105E-E797-4517-BEAC-68A8DF2983A1}"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13670-5C68-40E8-AD23-C9952A542B99}" type="slidenum">
              <a:rPr lang="en-US" smtClean="0"/>
              <a:pPr/>
              <a:t>‹#›</a:t>
            </a:fld>
            <a:endParaRPr lang="en-US"/>
          </a:p>
        </p:txBody>
      </p:sp>
    </p:spTree>
    <p:extLst>
      <p:ext uri="{BB962C8B-B14F-4D97-AF65-F5344CB8AC3E}">
        <p14:creationId xmlns:p14="http://schemas.microsoft.com/office/powerpoint/2010/main" xmlns="" val="329602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fld id="{5EA45DE3-6419-4AC9-A1FE-8FA0B5C9AC02}" type="datetime1">
              <a:rPr lang="en-US" smtClean="0"/>
              <a:t>11/2/2022</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FADA7405-1A66-4D26-82D7-A4C6F5F61303}" type="slidenum">
              <a:rPr lang="en-US" altLang="en-US"/>
              <a:pPr>
                <a:defRPr/>
              </a:pPr>
              <a:t>‹#›</a:t>
            </a:fld>
            <a:endParaRPr lang="en-US" altLang="en-US"/>
          </a:p>
        </p:txBody>
      </p:sp>
    </p:spTree>
    <p:extLst>
      <p:ext uri="{BB962C8B-B14F-4D97-AF65-F5344CB8AC3E}">
        <p14:creationId xmlns:p14="http://schemas.microsoft.com/office/powerpoint/2010/main" xmlns="" val="2192237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9C9D5C-8192-472A-AD4E-CF7BE8866577}"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13670-5C68-40E8-AD23-C9952A542B99}" type="slidenum">
              <a:rPr lang="en-US" smtClean="0"/>
              <a:pPr/>
              <a:t>‹#›</a:t>
            </a:fld>
            <a:endParaRPr lang="en-US"/>
          </a:p>
        </p:txBody>
      </p:sp>
    </p:spTree>
    <p:extLst>
      <p:ext uri="{BB962C8B-B14F-4D97-AF65-F5344CB8AC3E}">
        <p14:creationId xmlns:p14="http://schemas.microsoft.com/office/powerpoint/2010/main" xmlns="" val="3313890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C9D2E0-43B1-4B15-9AAF-B6F5710A7B90}" type="datetime1">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613670-5C68-40E8-AD23-C9952A542B99}" type="slidenum">
              <a:rPr lang="en-US" smtClean="0"/>
              <a:pPr/>
              <a:t>‹#›</a:t>
            </a:fld>
            <a:endParaRPr lang="en-US"/>
          </a:p>
        </p:txBody>
      </p:sp>
    </p:spTree>
    <p:extLst>
      <p:ext uri="{BB962C8B-B14F-4D97-AF65-F5344CB8AC3E}">
        <p14:creationId xmlns:p14="http://schemas.microsoft.com/office/powerpoint/2010/main" xmlns="" val="525428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546BE0-ACC9-46FC-A241-2B971CC694EB}" type="datetime1">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13670-5C68-40E8-AD23-C9952A542B99}" type="slidenum">
              <a:rPr lang="en-US" smtClean="0"/>
              <a:pPr/>
              <a:t>‹#›</a:t>
            </a:fld>
            <a:endParaRPr lang="en-US"/>
          </a:p>
        </p:txBody>
      </p:sp>
    </p:spTree>
    <p:extLst>
      <p:ext uri="{BB962C8B-B14F-4D97-AF65-F5344CB8AC3E}">
        <p14:creationId xmlns:p14="http://schemas.microsoft.com/office/powerpoint/2010/main" xmlns="" val="1599706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F88757-3ED8-4D82-B200-8B601EAF7695}" type="datetime1">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613670-5C68-40E8-AD23-C9952A542B99}" type="slidenum">
              <a:rPr lang="en-US" smtClean="0"/>
              <a:pPr/>
              <a:t>‹#›</a:t>
            </a:fld>
            <a:endParaRPr lang="en-US"/>
          </a:p>
        </p:txBody>
      </p:sp>
    </p:spTree>
    <p:extLst>
      <p:ext uri="{BB962C8B-B14F-4D97-AF65-F5344CB8AC3E}">
        <p14:creationId xmlns:p14="http://schemas.microsoft.com/office/powerpoint/2010/main" xmlns="" val="376121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E0BBB2-6A64-4DFF-9301-CE4EDF500BA8}" type="datetime1">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613670-5C68-40E8-AD23-C9952A542B99}" type="slidenum">
              <a:rPr lang="en-US" smtClean="0"/>
              <a:pPr/>
              <a:t>‹#›</a:t>
            </a:fld>
            <a:endParaRPr lang="en-US"/>
          </a:p>
        </p:txBody>
      </p:sp>
    </p:spTree>
    <p:extLst>
      <p:ext uri="{BB962C8B-B14F-4D97-AF65-F5344CB8AC3E}">
        <p14:creationId xmlns:p14="http://schemas.microsoft.com/office/powerpoint/2010/main" xmlns="" val="2230667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8A3E5-0EF8-42A9-A775-F2B221E0849B}" type="datetime1">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613670-5C68-40E8-AD23-C9952A542B99}" type="slidenum">
              <a:rPr lang="en-US" smtClean="0"/>
              <a:pPr/>
              <a:t>‹#›</a:t>
            </a:fld>
            <a:endParaRPr lang="en-US"/>
          </a:p>
        </p:txBody>
      </p:sp>
    </p:spTree>
    <p:extLst>
      <p:ext uri="{BB962C8B-B14F-4D97-AF65-F5344CB8AC3E}">
        <p14:creationId xmlns:p14="http://schemas.microsoft.com/office/powerpoint/2010/main" xmlns="" val="8789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B7D670-4421-40F0-8629-2E4713889A79}" type="datetime1">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13670-5C68-40E8-AD23-C9952A542B99}" type="slidenum">
              <a:rPr lang="en-US" smtClean="0"/>
              <a:pPr/>
              <a:t>‹#›</a:t>
            </a:fld>
            <a:endParaRPr lang="en-US"/>
          </a:p>
        </p:txBody>
      </p:sp>
    </p:spTree>
    <p:extLst>
      <p:ext uri="{BB962C8B-B14F-4D97-AF65-F5344CB8AC3E}">
        <p14:creationId xmlns:p14="http://schemas.microsoft.com/office/powerpoint/2010/main" xmlns="" val="82207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0ABCD1-16FF-4117-82E6-C44758164295}" type="datetime1">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613670-5C68-40E8-AD23-C9952A542B99}" type="slidenum">
              <a:rPr lang="en-US" smtClean="0"/>
              <a:pPr/>
              <a:t>‹#›</a:t>
            </a:fld>
            <a:endParaRPr lang="en-US"/>
          </a:p>
        </p:txBody>
      </p:sp>
    </p:spTree>
    <p:extLst>
      <p:ext uri="{BB962C8B-B14F-4D97-AF65-F5344CB8AC3E}">
        <p14:creationId xmlns:p14="http://schemas.microsoft.com/office/powerpoint/2010/main" xmlns="" val="738528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68359-3B09-41E6-B696-089E7A019117}" type="datetime1">
              <a:rPr lang="en-US" smtClean="0"/>
              <a:t>11/2/2022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613670-5C68-40E8-AD23-C9952A542B99}" type="slidenum">
              <a:rPr lang="en-US" smtClean="0"/>
              <a:pPr/>
              <a:t>‹#›</a:t>
            </a:fld>
            <a:endParaRPr lang="en-US"/>
          </a:p>
        </p:txBody>
      </p:sp>
    </p:spTree>
    <p:extLst>
      <p:ext uri="{BB962C8B-B14F-4D97-AF65-F5344CB8AC3E}">
        <p14:creationId xmlns:p14="http://schemas.microsoft.com/office/powerpoint/2010/main" xmlns="" val="2169637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rgbClr val="002060"/>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7.xml"/><Relationship Id="rId5" Type="http://schemas.openxmlformats.org/officeDocument/2006/relationships/image" Target="../media/image10.emf"/><Relationship Id="rId4" Type="http://schemas.openxmlformats.org/officeDocument/2006/relationships/image" Target="../media/image9.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Programming Fundamentals</a:t>
            </a:r>
            <a:endParaRPr lang="en-US" dirty="0"/>
          </a:p>
        </p:txBody>
      </p:sp>
      <p:sp>
        <p:nvSpPr>
          <p:cNvPr id="3" name="Subtitle 2"/>
          <p:cNvSpPr>
            <a:spLocks noGrp="1"/>
          </p:cNvSpPr>
          <p:nvPr>
            <p:ph type="subTitle" idx="1"/>
          </p:nvPr>
        </p:nvSpPr>
        <p:spPr/>
        <p:txBody>
          <a:bodyPr/>
          <a:lstStyle/>
          <a:p>
            <a:r>
              <a:rPr lang="en-US" dirty="0" smtClean="0"/>
              <a:t>CSC-121</a:t>
            </a:r>
          </a:p>
          <a:p>
            <a:r>
              <a:rPr lang="en-US" dirty="0" smtClean="0"/>
              <a:t>3+1 (Theory Credit Hour = 3, Lab Credit Hours = 1)</a:t>
            </a:r>
            <a:endParaRPr lang="en-US" dirty="0"/>
          </a:p>
        </p:txBody>
      </p:sp>
      <p:sp>
        <p:nvSpPr>
          <p:cNvPr id="4" name="Slide Number Placeholder 3"/>
          <p:cNvSpPr>
            <a:spLocks noGrp="1"/>
          </p:cNvSpPr>
          <p:nvPr>
            <p:ph type="sldNum" sz="quarter" idx="12"/>
          </p:nvPr>
        </p:nvSpPr>
        <p:spPr/>
        <p:txBody>
          <a:bodyPr/>
          <a:lstStyle/>
          <a:p>
            <a:fld id="{60613670-5C68-40E8-AD23-C9952A542B99}" type="slidenum">
              <a:rPr lang="en-US" smtClean="0"/>
              <a:pPr/>
              <a:t>1</a:t>
            </a:fld>
            <a:endParaRPr lang="en-US"/>
          </a:p>
        </p:txBody>
      </p:sp>
    </p:spTree>
    <p:extLst>
      <p:ext uri="{BB962C8B-B14F-4D97-AF65-F5344CB8AC3E}">
        <p14:creationId xmlns:p14="http://schemas.microsoft.com/office/powerpoint/2010/main" xmlns="" val="14133035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en-US" smtClean="0"/>
              <a:t>Basics of a Typical C++ Environment</a:t>
            </a:r>
          </a:p>
        </p:txBody>
      </p:sp>
      <p:sp>
        <p:nvSpPr>
          <p:cNvPr id="19460" name="Rectangle 3"/>
          <p:cNvSpPr>
            <a:spLocks noGrp="1" noChangeArrowheads="1"/>
          </p:cNvSpPr>
          <p:nvPr>
            <p:ph type="body" idx="1"/>
          </p:nvPr>
        </p:nvSpPr>
        <p:spPr/>
        <p:txBody>
          <a:bodyPr/>
          <a:lstStyle/>
          <a:p>
            <a:pPr eaLnBrk="1" hangingPunct="1"/>
            <a:r>
              <a:rPr lang="en-US" altLang="en-US" smtClean="0"/>
              <a:t>C++ systems</a:t>
            </a:r>
          </a:p>
          <a:p>
            <a:pPr lvl="1" eaLnBrk="1" hangingPunct="1"/>
            <a:r>
              <a:rPr lang="en-US" altLang="en-US" smtClean="0"/>
              <a:t>Program-development environment</a:t>
            </a:r>
          </a:p>
          <a:p>
            <a:pPr lvl="1" eaLnBrk="1" hangingPunct="1"/>
            <a:r>
              <a:rPr lang="en-US" altLang="en-US" smtClean="0"/>
              <a:t>Language</a:t>
            </a:r>
          </a:p>
          <a:p>
            <a:pPr lvl="1" eaLnBrk="1" hangingPunct="1"/>
            <a:r>
              <a:rPr lang="en-US" altLang="en-US" smtClean="0"/>
              <a:t>C++ Standard Library</a:t>
            </a:r>
          </a:p>
          <a:p>
            <a:pPr eaLnBrk="1" hangingPunct="1"/>
            <a:r>
              <a:rPr lang="en-US" altLang="en-US" smtClean="0"/>
              <a:t>C++ program names extensions</a:t>
            </a:r>
          </a:p>
          <a:p>
            <a:pPr lvl="1" eaLnBrk="1" hangingPunct="1"/>
            <a:r>
              <a:rPr lang="en-US" altLang="en-US" smtClean="0"/>
              <a:t>.cpp</a:t>
            </a:r>
          </a:p>
          <a:p>
            <a:pPr lvl="1" eaLnBrk="1" hangingPunct="1"/>
            <a:r>
              <a:rPr lang="en-US" altLang="en-US" smtClean="0"/>
              <a:t>.cxx</a:t>
            </a:r>
          </a:p>
          <a:p>
            <a:pPr lvl="1" eaLnBrk="1" hangingPunct="1"/>
            <a:r>
              <a:rPr lang="en-US" altLang="en-US" smtClean="0"/>
              <a:t>.cc</a:t>
            </a:r>
          </a:p>
          <a:p>
            <a:pPr lvl="1" eaLnBrk="1" hangingPunct="1"/>
            <a:r>
              <a:rPr lang="en-US" altLang="en-US" smtClean="0"/>
              <a:t>.C</a:t>
            </a:r>
          </a:p>
        </p:txBody>
      </p:sp>
      <p:sp>
        <p:nvSpPr>
          <p:cNvPr id="4" name="Slide Number Placeholder 3"/>
          <p:cNvSpPr>
            <a:spLocks noGrp="1"/>
          </p:cNvSpPr>
          <p:nvPr>
            <p:ph type="sldNum" sz="quarter" idx="12"/>
          </p:nvPr>
        </p:nvSpPr>
        <p:spPr/>
        <p:txBody>
          <a:bodyPr/>
          <a:lstStyle/>
          <a:p>
            <a:fld id="{60613670-5C68-40E8-AD23-C9952A542B99}" type="slidenum">
              <a:rPr lang="en-US" smtClean="0"/>
              <a:pPr/>
              <a:t>10</a:t>
            </a:fld>
            <a:endParaRPr lang="en-US"/>
          </a:p>
        </p:txBody>
      </p:sp>
    </p:spTree>
    <p:extLst>
      <p:ext uri="{BB962C8B-B14F-4D97-AF65-F5344CB8AC3E}">
        <p14:creationId xmlns:p14="http://schemas.microsoft.com/office/powerpoint/2010/main" xmlns="" val="39761263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ltLang="en-US" b="1" noProof="1" smtClean="0"/>
              <a:t>if</a:t>
            </a:r>
            <a:r>
              <a:rPr lang="en-US" altLang="en-US" noProof="1" smtClean="0"/>
              <a:t> Selection Structure</a:t>
            </a:r>
            <a:endParaRPr lang="en-US" altLang="en-US" smtClean="0"/>
          </a:p>
        </p:txBody>
      </p:sp>
      <p:sp>
        <p:nvSpPr>
          <p:cNvPr id="40964" name="Rectangle 3"/>
          <p:cNvSpPr>
            <a:spLocks noGrp="1" noChangeArrowheads="1"/>
          </p:cNvSpPr>
          <p:nvPr>
            <p:ph type="body" idx="1"/>
          </p:nvPr>
        </p:nvSpPr>
        <p:spPr/>
        <p:txBody>
          <a:bodyPr/>
          <a:lstStyle/>
          <a:p>
            <a:pPr eaLnBrk="1" hangingPunct="1"/>
            <a:r>
              <a:rPr lang="en-US" altLang="en-US" smtClean="0"/>
              <a:t>Selection structure</a:t>
            </a:r>
          </a:p>
          <a:p>
            <a:pPr lvl="1" eaLnBrk="1" hangingPunct="1"/>
            <a:r>
              <a:rPr lang="en-US" altLang="en-US" smtClean="0"/>
              <a:t>Choose among alternative courses of action</a:t>
            </a:r>
          </a:p>
          <a:p>
            <a:pPr lvl="1" eaLnBrk="1" hangingPunct="1"/>
            <a:r>
              <a:rPr lang="en-US" altLang="en-US" smtClean="0"/>
              <a:t>Pseudocode example: </a:t>
            </a:r>
          </a:p>
          <a:p>
            <a:pPr lvl="3" eaLnBrk="1" hangingPunct="1">
              <a:buFontTx/>
              <a:buNone/>
            </a:pPr>
            <a:r>
              <a:rPr lang="en-US" altLang="en-US" i="1" smtClean="0">
                <a:solidFill>
                  <a:schemeClr val="accent2"/>
                </a:solidFill>
              </a:rPr>
              <a:t>If student’s grade is greater than or equal to 60</a:t>
            </a:r>
          </a:p>
          <a:p>
            <a:pPr lvl="3" eaLnBrk="1" hangingPunct="1">
              <a:buFontTx/>
              <a:buNone/>
            </a:pPr>
            <a:r>
              <a:rPr lang="en-US" altLang="en-US" i="1" smtClean="0">
                <a:solidFill>
                  <a:schemeClr val="accent2"/>
                </a:solidFill>
              </a:rPr>
              <a:t>	Print “Passed”</a:t>
            </a:r>
          </a:p>
          <a:p>
            <a:pPr lvl="1" eaLnBrk="1" hangingPunct="1"/>
            <a:r>
              <a:rPr lang="en-US" altLang="en-US" smtClean="0"/>
              <a:t>If the condition is </a:t>
            </a:r>
            <a:r>
              <a:rPr lang="en-US" altLang="en-US" b="1" smtClean="0">
                <a:solidFill>
                  <a:srgbClr val="009999"/>
                </a:solidFill>
                <a:latin typeface="Courier New" panose="02070309020205020404" pitchFamily="49" charset="0"/>
              </a:rPr>
              <a:t>true</a:t>
            </a:r>
          </a:p>
          <a:p>
            <a:pPr lvl="2" eaLnBrk="1" hangingPunct="1"/>
            <a:r>
              <a:rPr lang="en-US" altLang="en-US" smtClean="0"/>
              <a:t>Print statement executed, program continues to next statement</a:t>
            </a:r>
          </a:p>
          <a:p>
            <a:pPr lvl="1" eaLnBrk="1" hangingPunct="1"/>
            <a:r>
              <a:rPr lang="en-US" altLang="en-US" smtClean="0"/>
              <a:t>If the condition is </a:t>
            </a:r>
            <a:r>
              <a:rPr lang="en-US" altLang="en-US" b="1" smtClean="0">
                <a:solidFill>
                  <a:srgbClr val="009999"/>
                </a:solidFill>
                <a:latin typeface="Courier New" panose="02070309020205020404" pitchFamily="49" charset="0"/>
              </a:rPr>
              <a:t>false</a:t>
            </a:r>
          </a:p>
          <a:p>
            <a:pPr lvl="2" eaLnBrk="1" hangingPunct="1"/>
            <a:r>
              <a:rPr lang="en-US" altLang="en-US" smtClean="0"/>
              <a:t>Print statement ignored, program continues</a:t>
            </a:r>
          </a:p>
          <a:p>
            <a:pPr lvl="1" eaLnBrk="1" hangingPunct="1"/>
            <a:r>
              <a:rPr lang="en-US" altLang="en-US" smtClean="0"/>
              <a:t>Indenting makes programs easier to read</a:t>
            </a:r>
          </a:p>
          <a:p>
            <a:pPr lvl="2" eaLnBrk="1" hangingPunct="1"/>
            <a:r>
              <a:rPr lang="en-US" altLang="en-US" smtClean="0"/>
              <a:t>C++ ignores whitespace characters (tabs, spaces, etc.)</a:t>
            </a:r>
          </a:p>
        </p:txBody>
      </p:sp>
      <p:sp>
        <p:nvSpPr>
          <p:cNvPr id="4" name="Slide Number Placeholder 3"/>
          <p:cNvSpPr>
            <a:spLocks noGrp="1"/>
          </p:cNvSpPr>
          <p:nvPr>
            <p:ph type="sldNum" sz="quarter" idx="12"/>
          </p:nvPr>
        </p:nvSpPr>
        <p:spPr/>
        <p:txBody>
          <a:bodyPr/>
          <a:lstStyle/>
          <a:p>
            <a:fld id="{60613670-5C68-40E8-AD23-C9952A542B99}" type="slidenum">
              <a:rPr lang="en-US" smtClean="0"/>
              <a:pPr/>
              <a:t>100</a:t>
            </a:fld>
            <a:endParaRPr lang="en-US"/>
          </a:p>
        </p:txBody>
      </p:sp>
    </p:spTree>
    <p:extLst>
      <p:ext uri="{BB962C8B-B14F-4D97-AF65-F5344CB8AC3E}">
        <p14:creationId xmlns:p14="http://schemas.microsoft.com/office/powerpoint/2010/main" xmlns="" val="91301737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pPr eaLnBrk="1" hangingPunct="1"/>
            <a:r>
              <a:rPr lang="en-US" altLang="en-US" b="1" noProof="1" smtClean="0"/>
              <a:t>if</a:t>
            </a:r>
            <a:r>
              <a:rPr lang="en-US" altLang="en-US" noProof="1" smtClean="0"/>
              <a:t> Selection Structure</a:t>
            </a:r>
            <a:endParaRPr lang="en-US" altLang="en-US" smtClean="0"/>
          </a:p>
        </p:txBody>
      </p:sp>
      <p:sp>
        <p:nvSpPr>
          <p:cNvPr id="41988" name="Rectangle 3"/>
          <p:cNvSpPr>
            <a:spLocks noGrp="1" noChangeArrowheads="1"/>
          </p:cNvSpPr>
          <p:nvPr>
            <p:ph type="body" idx="1"/>
          </p:nvPr>
        </p:nvSpPr>
        <p:spPr/>
        <p:txBody>
          <a:bodyPr>
            <a:normAutofit lnSpcReduction="10000"/>
          </a:bodyPr>
          <a:lstStyle/>
          <a:p>
            <a:pPr eaLnBrk="1" hangingPunct="1"/>
            <a:r>
              <a:rPr lang="en-US" altLang="en-US" smtClean="0"/>
              <a:t>Translation into C++</a:t>
            </a:r>
          </a:p>
          <a:p>
            <a:pPr lvl="3" eaLnBrk="1" hangingPunct="1">
              <a:buFontTx/>
              <a:buNone/>
            </a:pPr>
            <a:r>
              <a:rPr lang="en-US" altLang="en-US" i="1" smtClean="0">
                <a:solidFill>
                  <a:schemeClr val="accent2"/>
                </a:solidFill>
              </a:rPr>
              <a:t>If student’s grade is greater than or equal to 60</a:t>
            </a:r>
          </a:p>
          <a:p>
            <a:pPr lvl="3" eaLnBrk="1" hangingPunct="1">
              <a:buFontTx/>
              <a:buNone/>
            </a:pPr>
            <a:r>
              <a:rPr lang="en-US" altLang="en-US" i="1" smtClean="0">
                <a:solidFill>
                  <a:schemeClr val="accent2"/>
                </a:solidFill>
              </a:rPr>
              <a:t>	Print “Passed”</a:t>
            </a:r>
            <a:br>
              <a:rPr lang="en-US" altLang="en-US" i="1" smtClean="0">
                <a:solidFill>
                  <a:schemeClr val="accent2"/>
                </a:solidFill>
              </a:rPr>
            </a:br>
            <a:endParaRPr lang="en-US" altLang="en-US" smtClean="0"/>
          </a:p>
          <a:p>
            <a:pPr lvl="3" eaLnBrk="1" hangingPunct="1">
              <a:buFontTx/>
              <a:buNone/>
            </a:pPr>
            <a:r>
              <a:rPr lang="en-US" altLang="en-US" smtClean="0"/>
              <a:t>	</a:t>
            </a:r>
            <a:r>
              <a:rPr lang="en-US" altLang="en-US" b="1" smtClean="0">
                <a:latin typeface="Courier New" panose="02070309020205020404" pitchFamily="49" charset="0"/>
              </a:rPr>
              <a:t>if ( grade &gt;= 60 ) </a:t>
            </a:r>
            <a:br>
              <a:rPr lang="en-US" altLang="en-US" b="1" smtClean="0">
                <a:latin typeface="Courier New" panose="02070309020205020404" pitchFamily="49" charset="0"/>
              </a:rPr>
            </a:br>
            <a:r>
              <a:rPr lang="en-US" altLang="en-US" b="1" smtClean="0">
                <a:latin typeface="Courier New" panose="02070309020205020404" pitchFamily="49" charset="0"/>
              </a:rPr>
              <a:t>   cout &lt;&lt; "Passed"; </a:t>
            </a:r>
          </a:p>
          <a:p>
            <a:pPr eaLnBrk="1" hangingPunct="1"/>
            <a:r>
              <a:rPr lang="en-US" altLang="en-US" smtClean="0"/>
              <a:t>Diamond symbol (decision symbol)</a:t>
            </a:r>
          </a:p>
          <a:p>
            <a:pPr lvl="1" eaLnBrk="1" hangingPunct="1"/>
            <a:r>
              <a:rPr lang="en-US" altLang="en-US" smtClean="0"/>
              <a:t>Indicates decision is to be made</a:t>
            </a:r>
          </a:p>
          <a:p>
            <a:pPr lvl="1" eaLnBrk="1" hangingPunct="1"/>
            <a:r>
              <a:rPr lang="en-US" altLang="en-US" smtClean="0"/>
              <a:t>Contains an expression that can be true or false</a:t>
            </a:r>
          </a:p>
          <a:p>
            <a:pPr lvl="2" eaLnBrk="1" hangingPunct="1"/>
            <a:r>
              <a:rPr lang="en-US" altLang="en-US" smtClean="0"/>
              <a:t>Test condition, follow path</a:t>
            </a:r>
          </a:p>
          <a:p>
            <a:pPr eaLnBrk="1" hangingPunct="1"/>
            <a:r>
              <a:rPr lang="en-US" altLang="en-US" b="1" smtClean="0">
                <a:solidFill>
                  <a:srgbClr val="009999"/>
                </a:solidFill>
                <a:latin typeface="Courier New" panose="02070309020205020404" pitchFamily="49" charset="0"/>
              </a:rPr>
              <a:t>if</a:t>
            </a:r>
            <a:r>
              <a:rPr lang="en-US" altLang="en-US" smtClean="0"/>
              <a:t> structure </a:t>
            </a:r>
          </a:p>
          <a:p>
            <a:pPr lvl="1" eaLnBrk="1" hangingPunct="1"/>
            <a:r>
              <a:rPr lang="en-US" altLang="en-US" smtClean="0"/>
              <a:t>Single-entry/single-exit</a:t>
            </a:r>
          </a:p>
        </p:txBody>
      </p:sp>
      <p:sp>
        <p:nvSpPr>
          <p:cNvPr id="41989" name="Rectangle 4"/>
          <p:cNvSpPr>
            <a:spLocks noChangeArrowheads="1"/>
          </p:cNvSpPr>
          <p:nvPr/>
        </p:nvSpPr>
        <p:spPr bwMode="auto">
          <a:xfrm>
            <a:off x="1524000" y="1546225"/>
            <a:ext cx="54864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41990" name="Rectangle 5"/>
          <p:cNvSpPr>
            <a:spLocks noChangeArrowheads="1"/>
          </p:cNvSpPr>
          <p:nvPr/>
        </p:nvSpPr>
        <p:spPr bwMode="auto">
          <a:xfrm>
            <a:off x="1524000" y="3724276"/>
            <a:ext cx="54864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200">
                <a:solidFill>
                  <a:srgbClr val="000000"/>
                </a:solidFill>
                <a:latin typeface="Times New Roman" panose="02020603050405020304" pitchFamily="18" charset="0"/>
              </a:rPr>
              <a:t> </a:t>
            </a:r>
            <a:endParaRPr lang="en-US" altLang="en-US" sz="1200">
              <a:latin typeface="Times New Roman" panose="02020603050405020304" pitchFamily="18" charset="0"/>
            </a:endParaRPr>
          </a:p>
          <a:p>
            <a:endParaRPr lang="en-US" altLang="en-US" sz="24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0613670-5C68-40E8-AD23-C9952A542B99}" type="slidenum">
              <a:rPr lang="en-US" smtClean="0"/>
              <a:pPr/>
              <a:t>101</a:t>
            </a:fld>
            <a:endParaRPr lang="en-US"/>
          </a:p>
        </p:txBody>
      </p:sp>
    </p:spTree>
    <p:extLst>
      <p:ext uri="{BB962C8B-B14F-4D97-AF65-F5344CB8AC3E}">
        <p14:creationId xmlns:p14="http://schemas.microsoft.com/office/powerpoint/2010/main" xmlns="" val="1414125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en-US" b="1" noProof="1" smtClean="0"/>
              <a:t>if </a:t>
            </a:r>
            <a:r>
              <a:rPr lang="en-US" altLang="en-US" noProof="1" smtClean="0"/>
              <a:t>Selection Structure</a:t>
            </a:r>
            <a:endParaRPr lang="en-US" altLang="en-US" smtClean="0"/>
          </a:p>
        </p:txBody>
      </p:sp>
      <p:sp>
        <p:nvSpPr>
          <p:cNvPr id="43012" name="Rectangle 3"/>
          <p:cNvSpPr>
            <a:spLocks noGrp="1" noChangeArrowheads="1"/>
          </p:cNvSpPr>
          <p:nvPr>
            <p:ph type="body" idx="1"/>
          </p:nvPr>
        </p:nvSpPr>
        <p:spPr/>
        <p:txBody>
          <a:bodyPr/>
          <a:lstStyle/>
          <a:p>
            <a:pPr eaLnBrk="1" hangingPunct="1"/>
            <a:r>
              <a:rPr lang="en-US" altLang="en-US" smtClean="0"/>
              <a:t>Flowchart of pseudocode statement</a:t>
            </a:r>
          </a:p>
        </p:txBody>
      </p:sp>
      <p:grpSp>
        <p:nvGrpSpPr>
          <p:cNvPr id="43013" name="Group 4"/>
          <p:cNvGrpSpPr>
            <a:grpSpLocks/>
          </p:cNvGrpSpPr>
          <p:nvPr/>
        </p:nvGrpSpPr>
        <p:grpSpPr bwMode="auto">
          <a:xfrm>
            <a:off x="2286000" y="2133601"/>
            <a:ext cx="7467600" cy="2798763"/>
            <a:chOff x="672" y="2016"/>
            <a:chExt cx="4704" cy="1763"/>
          </a:xfrm>
        </p:grpSpPr>
        <p:grpSp>
          <p:nvGrpSpPr>
            <p:cNvPr id="43014" name="Group 5"/>
            <p:cNvGrpSpPr>
              <a:grpSpLocks/>
            </p:cNvGrpSpPr>
            <p:nvPr/>
          </p:nvGrpSpPr>
          <p:grpSpPr bwMode="auto">
            <a:xfrm>
              <a:off x="672" y="2016"/>
              <a:ext cx="2760" cy="1763"/>
              <a:chOff x="696" y="2523"/>
              <a:chExt cx="1488" cy="824"/>
            </a:xfrm>
          </p:grpSpPr>
          <p:sp>
            <p:nvSpPr>
              <p:cNvPr id="43016" name="Freeform 6"/>
              <p:cNvSpPr>
                <a:spLocks/>
              </p:cNvSpPr>
              <p:nvPr/>
            </p:nvSpPr>
            <p:spPr bwMode="auto">
              <a:xfrm>
                <a:off x="1080" y="2571"/>
                <a:ext cx="0" cy="192"/>
              </a:xfrm>
              <a:custGeom>
                <a:avLst/>
                <a:gdLst>
                  <a:gd name="T0" fmla="*/ 0 w 20000"/>
                  <a:gd name="T1" fmla="*/ 192 h 20000"/>
                  <a:gd name="T2" fmla="*/ 0 w 20000"/>
                  <a:gd name="T3" fmla="*/ 0 h 20000"/>
                  <a:gd name="T4" fmla="*/ 0 60000 65536"/>
                  <a:gd name="T5" fmla="*/ 0 60000 65536"/>
                </a:gdLst>
                <a:ahLst/>
                <a:cxnLst>
                  <a:cxn ang="T4">
                    <a:pos x="T0" y="T1"/>
                  </a:cxn>
                  <a:cxn ang="T5">
                    <a:pos x="T2" y="T3"/>
                  </a:cxn>
                </a:cxnLst>
                <a:rect l="0" t="0" r="r" b="b"/>
                <a:pathLst>
                  <a:path w="20000" h="20000">
                    <a:moveTo>
                      <a:pt x="0" y="19958"/>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3017" name="Freeform 7"/>
              <p:cNvSpPr>
                <a:spLocks/>
              </p:cNvSpPr>
              <p:nvPr/>
            </p:nvSpPr>
            <p:spPr bwMode="auto">
              <a:xfrm>
                <a:off x="1080" y="3107"/>
                <a:ext cx="0" cy="192"/>
              </a:xfrm>
              <a:custGeom>
                <a:avLst/>
                <a:gdLst>
                  <a:gd name="T0" fmla="*/ 0 w 20000"/>
                  <a:gd name="T1" fmla="*/ 192 h 20000"/>
                  <a:gd name="T2" fmla="*/ 0 w 20000"/>
                  <a:gd name="T3" fmla="*/ 0 h 20000"/>
                  <a:gd name="T4" fmla="*/ 0 60000 65536"/>
                  <a:gd name="T5" fmla="*/ 0 60000 65536"/>
                </a:gdLst>
                <a:ahLst/>
                <a:cxnLst>
                  <a:cxn ang="T4">
                    <a:pos x="T0" y="T1"/>
                  </a:cxn>
                  <a:cxn ang="T5">
                    <a:pos x="T2" y="T3"/>
                  </a:cxn>
                </a:cxnLst>
                <a:rect l="0" t="0" r="r" b="b"/>
                <a:pathLst>
                  <a:path w="20000" h="20000">
                    <a:moveTo>
                      <a:pt x="0" y="19958"/>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3018" name="Oval 8"/>
              <p:cNvSpPr>
                <a:spLocks noChangeArrowheads="1"/>
              </p:cNvSpPr>
              <p:nvPr/>
            </p:nvSpPr>
            <p:spPr bwMode="auto">
              <a:xfrm>
                <a:off x="1056" y="2523"/>
                <a:ext cx="48" cy="48"/>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43019" name="Oval 9"/>
              <p:cNvSpPr>
                <a:spLocks noChangeArrowheads="1"/>
              </p:cNvSpPr>
              <p:nvPr/>
            </p:nvSpPr>
            <p:spPr bwMode="auto">
              <a:xfrm>
                <a:off x="1056" y="3299"/>
                <a:ext cx="48" cy="48"/>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43020" name="Freeform 10"/>
              <p:cNvSpPr>
                <a:spLocks/>
              </p:cNvSpPr>
              <p:nvPr/>
            </p:nvSpPr>
            <p:spPr bwMode="auto">
              <a:xfrm>
                <a:off x="1464" y="2935"/>
                <a:ext cx="192" cy="0"/>
              </a:xfrm>
              <a:custGeom>
                <a:avLst/>
                <a:gdLst>
                  <a:gd name="T0" fmla="*/ 192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58" y="0"/>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3021" name="Freeform 11"/>
              <p:cNvSpPr>
                <a:spLocks/>
              </p:cNvSpPr>
              <p:nvPr/>
            </p:nvSpPr>
            <p:spPr bwMode="auto">
              <a:xfrm>
                <a:off x="1086" y="3152"/>
                <a:ext cx="864" cy="0"/>
              </a:xfrm>
              <a:custGeom>
                <a:avLst/>
                <a:gdLst>
                  <a:gd name="T0" fmla="*/ 864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91" y="0"/>
                    </a:moveTo>
                    <a:lnTo>
                      <a:pt x="0" y="0"/>
                    </a:lnTo>
                  </a:path>
                </a:pathLst>
              </a:custGeom>
              <a:noFill/>
              <a:ln w="3175">
                <a:solidFill>
                  <a:srgbClr val="000000"/>
                </a:solidFill>
                <a:round/>
                <a:headEnd/>
                <a:tailEnd type="triangle" w="med"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3022" name="Freeform 12"/>
              <p:cNvSpPr>
                <a:spLocks/>
              </p:cNvSpPr>
              <p:nvPr/>
            </p:nvSpPr>
            <p:spPr bwMode="auto">
              <a:xfrm>
                <a:off x="1944" y="2984"/>
                <a:ext cx="0" cy="168"/>
              </a:xfrm>
              <a:custGeom>
                <a:avLst/>
                <a:gdLst>
                  <a:gd name="T0" fmla="*/ 0 w 20000"/>
                  <a:gd name="T1" fmla="*/ 0 h 20000"/>
                  <a:gd name="T2" fmla="*/ 0 w 20000"/>
                  <a:gd name="T3" fmla="*/ 168 h 20000"/>
                  <a:gd name="T4" fmla="*/ 0 60000 65536"/>
                  <a:gd name="T5" fmla="*/ 0 60000 65536"/>
                </a:gdLst>
                <a:ahLst/>
                <a:cxnLst>
                  <a:cxn ang="T4">
                    <a:pos x="T0" y="T1"/>
                  </a:cxn>
                  <a:cxn ang="T5">
                    <a:pos x="T2" y="T3"/>
                  </a:cxn>
                </a:cxnLst>
                <a:rect l="0" t="0" r="r" b="b"/>
                <a:pathLst>
                  <a:path w="20000" h="20000">
                    <a:moveTo>
                      <a:pt x="0" y="0"/>
                    </a:moveTo>
                    <a:lnTo>
                      <a:pt x="0" y="19952"/>
                    </a:lnTo>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3023" name="Rectangle 13"/>
              <p:cNvSpPr>
                <a:spLocks noChangeArrowheads="1"/>
              </p:cNvSpPr>
              <p:nvPr/>
            </p:nvSpPr>
            <p:spPr bwMode="auto">
              <a:xfrm>
                <a:off x="1474" y="2854"/>
                <a:ext cx="170" cy="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600">
                    <a:solidFill>
                      <a:srgbClr val="000000"/>
                    </a:solidFill>
                    <a:latin typeface="AvantGarde" pitchFamily="34" charset="0"/>
                  </a:rPr>
                  <a:t>true</a:t>
                </a:r>
                <a:endParaRPr lang="en-US" altLang="en-US" sz="1600">
                  <a:solidFill>
                    <a:srgbClr val="000000"/>
                  </a:solidFill>
                  <a:latin typeface="Times New Roman" panose="02020603050405020304" pitchFamily="18" charset="0"/>
                </a:endParaRPr>
              </a:p>
              <a:p>
                <a:endParaRPr lang="en-US" altLang="en-US" sz="1600">
                  <a:latin typeface="Times New Roman" panose="02020603050405020304" pitchFamily="18" charset="0"/>
                </a:endParaRPr>
              </a:p>
            </p:txBody>
          </p:sp>
          <p:sp>
            <p:nvSpPr>
              <p:cNvPr id="43024" name="Rectangle 14"/>
              <p:cNvSpPr>
                <a:spLocks noChangeArrowheads="1"/>
              </p:cNvSpPr>
              <p:nvPr/>
            </p:nvSpPr>
            <p:spPr bwMode="auto">
              <a:xfrm>
                <a:off x="930" y="3170"/>
                <a:ext cx="208" cy="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600">
                    <a:solidFill>
                      <a:srgbClr val="000000"/>
                    </a:solidFill>
                    <a:latin typeface="AvantGarde" pitchFamily="34" charset="0"/>
                  </a:rPr>
                  <a:t>false</a:t>
                </a:r>
                <a:endParaRPr lang="en-US" altLang="en-US" sz="1600">
                  <a:solidFill>
                    <a:srgbClr val="000000"/>
                  </a:solidFill>
                  <a:latin typeface="Times New Roman" panose="02020603050405020304" pitchFamily="18" charset="0"/>
                </a:endParaRPr>
              </a:p>
              <a:p>
                <a:endParaRPr lang="en-US" altLang="en-US" sz="1600">
                  <a:latin typeface="Times New Roman" panose="02020603050405020304" pitchFamily="18" charset="0"/>
                </a:endParaRPr>
              </a:p>
            </p:txBody>
          </p:sp>
          <p:grpSp>
            <p:nvGrpSpPr>
              <p:cNvPr id="43025" name="Group 15"/>
              <p:cNvGrpSpPr>
                <a:grpSpLocks/>
              </p:cNvGrpSpPr>
              <p:nvPr/>
            </p:nvGrpSpPr>
            <p:grpSpPr bwMode="auto">
              <a:xfrm>
                <a:off x="696" y="2763"/>
                <a:ext cx="768" cy="344"/>
                <a:chOff x="0" y="0"/>
                <a:chExt cx="20000" cy="20000"/>
              </a:xfrm>
            </p:grpSpPr>
            <p:sp>
              <p:nvSpPr>
                <p:cNvPr id="43029" name="Freeform 16"/>
                <p:cNvSpPr>
                  <a:spLocks/>
                </p:cNvSpPr>
                <p:nvPr/>
              </p:nvSpPr>
              <p:spPr bwMode="auto">
                <a:xfrm>
                  <a:off x="0" y="0"/>
                  <a:ext cx="20000" cy="20000"/>
                </a:xfrm>
                <a:custGeom>
                  <a:avLst/>
                  <a:gdLst>
                    <a:gd name="T0" fmla="*/ 19990 w 20000"/>
                    <a:gd name="T1" fmla="*/ 10000 h 20000"/>
                    <a:gd name="T2" fmla="*/ 9990 w 20000"/>
                    <a:gd name="T3" fmla="*/ 19977 h 20000"/>
                    <a:gd name="T4" fmla="*/ 0 w 20000"/>
                    <a:gd name="T5" fmla="*/ 10000 h 20000"/>
                    <a:gd name="T6" fmla="*/ 9990 w 20000"/>
                    <a:gd name="T7" fmla="*/ 0 h 20000"/>
                    <a:gd name="T8" fmla="*/ 19990 w 20000"/>
                    <a:gd name="T9" fmla="*/ 1000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90" y="10000"/>
                      </a:moveTo>
                      <a:lnTo>
                        <a:pt x="9990" y="19977"/>
                      </a:lnTo>
                      <a:lnTo>
                        <a:pt x="0" y="10000"/>
                      </a:lnTo>
                      <a:lnTo>
                        <a:pt x="9990" y="0"/>
                      </a:lnTo>
                      <a:lnTo>
                        <a:pt x="19990" y="10000"/>
                      </a:lnTo>
                      <a:close/>
                    </a:path>
                  </a:pathLst>
                </a:custGeom>
                <a:solidFill>
                  <a:srgbClr val="FFFFFF"/>
                </a:solidFill>
                <a:ln w="3175">
                  <a:solidFill>
                    <a:srgbClr val="000000"/>
                  </a:solidFill>
                  <a:round/>
                  <a:headEnd/>
                  <a:tailEnd/>
                </a:ln>
              </p:spPr>
              <p:txBody>
                <a:bodyPr/>
                <a:lstStyle/>
                <a:p>
                  <a:endParaRPr lang="en-US"/>
                </a:p>
              </p:txBody>
            </p:sp>
            <p:sp>
              <p:nvSpPr>
                <p:cNvPr id="43030" name="Rectangle 17"/>
                <p:cNvSpPr>
                  <a:spLocks noChangeArrowheads="1"/>
                </p:cNvSpPr>
                <p:nvPr/>
              </p:nvSpPr>
              <p:spPr bwMode="auto">
                <a:xfrm>
                  <a:off x="4365" y="8372"/>
                  <a:ext cx="11260" cy="4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1600">
                      <a:solidFill>
                        <a:srgbClr val="000000"/>
                      </a:solidFill>
                      <a:latin typeface="AvantGarde" pitchFamily="34" charset="0"/>
                    </a:rPr>
                    <a:t>grade &gt;= 60</a:t>
                  </a:r>
                  <a:endParaRPr lang="en-US" altLang="en-US" sz="1600">
                    <a:solidFill>
                      <a:srgbClr val="000000"/>
                    </a:solidFill>
                    <a:latin typeface="Times" panose="02020603050405020304" pitchFamily="18" charset="0"/>
                  </a:endParaRPr>
                </a:p>
                <a:p>
                  <a:endParaRPr lang="en-US" altLang="en-US" sz="1600">
                    <a:latin typeface="Times New Roman" panose="02020603050405020304" pitchFamily="18" charset="0"/>
                  </a:endParaRPr>
                </a:p>
              </p:txBody>
            </p:sp>
          </p:grpSp>
          <p:grpSp>
            <p:nvGrpSpPr>
              <p:cNvPr id="43026" name="Group 18"/>
              <p:cNvGrpSpPr>
                <a:grpSpLocks/>
              </p:cNvGrpSpPr>
              <p:nvPr/>
            </p:nvGrpSpPr>
            <p:grpSpPr bwMode="auto">
              <a:xfrm>
                <a:off x="1656" y="2887"/>
                <a:ext cx="528" cy="96"/>
                <a:chOff x="0" y="0"/>
                <a:chExt cx="20000" cy="20000"/>
              </a:xfrm>
            </p:grpSpPr>
            <p:sp>
              <p:nvSpPr>
                <p:cNvPr id="43027" name="Freeform 19"/>
                <p:cNvSpPr>
                  <a:spLocks/>
                </p:cNvSpPr>
                <p:nvPr/>
              </p:nvSpPr>
              <p:spPr bwMode="auto">
                <a:xfrm>
                  <a:off x="0" y="0"/>
                  <a:ext cx="20000" cy="20000"/>
                </a:xfrm>
                <a:custGeom>
                  <a:avLst/>
                  <a:gdLst>
                    <a:gd name="T0" fmla="*/ 19985 w 20000"/>
                    <a:gd name="T1" fmla="*/ 0 h 20000"/>
                    <a:gd name="T2" fmla="*/ 19985 w 20000"/>
                    <a:gd name="T3" fmla="*/ 19917 h 20000"/>
                    <a:gd name="T4" fmla="*/ 0 w 20000"/>
                    <a:gd name="T5" fmla="*/ 19917 h 20000"/>
                    <a:gd name="T6" fmla="*/ 0 w 20000"/>
                    <a:gd name="T7" fmla="*/ 0 h 20000"/>
                    <a:gd name="T8" fmla="*/ 19985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5" y="0"/>
                      </a:moveTo>
                      <a:lnTo>
                        <a:pt x="19985" y="19917"/>
                      </a:lnTo>
                      <a:lnTo>
                        <a:pt x="0" y="19917"/>
                      </a:lnTo>
                      <a:lnTo>
                        <a:pt x="0" y="0"/>
                      </a:lnTo>
                      <a:lnTo>
                        <a:pt x="19985"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3028" name="Rectangle 20"/>
                <p:cNvSpPr>
                  <a:spLocks noChangeArrowheads="1"/>
                </p:cNvSpPr>
                <p:nvPr/>
              </p:nvSpPr>
              <p:spPr bwMode="auto">
                <a:xfrm>
                  <a:off x="1258" y="4583"/>
                  <a:ext cx="17469" cy="1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1400">
                      <a:solidFill>
                        <a:srgbClr val="000000"/>
                      </a:solidFill>
                      <a:latin typeface="AvantGarde" pitchFamily="34" charset="0"/>
                    </a:rPr>
                    <a:t>print “Passed”</a:t>
                  </a:r>
                  <a:endParaRPr lang="en-US" altLang="en-US" sz="1400">
                    <a:solidFill>
                      <a:srgbClr val="000000"/>
                    </a:solidFill>
                    <a:latin typeface="Times" panose="02020603050405020304" pitchFamily="18" charset="0"/>
                  </a:endParaRPr>
                </a:p>
                <a:p>
                  <a:endParaRPr lang="en-US" altLang="en-US" sz="1400">
                    <a:latin typeface="Times New Roman" panose="02020603050405020304" pitchFamily="18" charset="0"/>
                  </a:endParaRPr>
                </a:p>
              </p:txBody>
            </p:sp>
          </p:grpSp>
        </p:grpSp>
        <p:sp>
          <p:nvSpPr>
            <p:cNvPr id="43015" name="Text Box 21"/>
            <p:cNvSpPr txBox="1">
              <a:spLocks noChangeArrowheads="1"/>
            </p:cNvSpPr>
            <p:nvPr/>
          </p:nvSpPr>
          <p:spPr bwMode="auto">
            <a:xfrm>
              <a:off x="3696" y="2208"/>
              <a:ext cx="1680" cy="145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spcBef>
                  <a:spcPct val="50000"/>
                </a:spcBef>
              </a:pPr>
              <a:r>
                <a:rPr lang="en-US" altLang="en-US">
                  <a:solidFill>
                    <a:srgbClr val="000000"/>
                  </a:solidFill>
                  <a:latin typeface="Times New Roman" panose="02020603050405020304" pitchFamily="18" charset="0"/>
                </a:rPr>
                <a:t>A decision can be made on any expression. </a:t>
              </a:r>
            </a:p>
            <a:p>
              <a:pPr>
                <a:spcBef>
                  <a:spcPct val="50000"/>
                </a:spcBef>
              </a:pPr>
              <a:r>
                <a:rPr lang="en-US" altLang="en-US">
                  <a:solidFill>
                    <a:srgbClr val="000000"/>
                  </a:solidFill>
                  <a:latin typeface="Times New Roman" panose="02020603050405020304" pitchFamily="18" charset="0"/>
                </a:rPr>
                <a:t>zero - </a:t>
              </a:r>
              <a:r>
                <a:rPr lang="en-US" altLang="en-US" b="1">
                  <a:solidFill>
                    <a:srgbClr val="000000"/>
                  </a:solidFill>
                  <a:latin typeface="Courier New" panose="02070309020205020404" pitchFamily="49" charset="0"/>
                </a:rPr>
                <a:t>false</a:t>
              </a:r>
              <a:r>
                <a:rPr lang="en-US" altLang="en-US">
                  <a:solidFill>
                    <a:srgbClr val="000000"/>
                  </a:solidFill>
                  <a:latin typeface="Times New Roman" panose="02020603050405020304" pitchFamily="18" charset="0"/>
                </a:rPr>
                <a:t> </a:t>
              </a:r>
            </a:p>
            <a:p>
              <a:pPr>
                <a:spcBef>
                  <a:spcPct val="50000"/>
                </a:spcBef>
              </a:pPr>
              <a:r>
                <a:rPr lang="en-US" altLang="en-US">
                  <a:solidFill>
                    <a:srgbClr val="000000"/>
                  </a:solidFill>
                  <a:latin typeface="Times New Roman" panose="02020603050405020304" pitchFamily="18" charset="0"/>
                </a:rPr>
                <a:t>nonzero - </a:t>
              </a:r>
              <a:r>
                <a:rPr lang="en-US" altLang="en-US" b="1">
                  <a:solidFill>
                    <a:srgbClr val="000000"/>
                  </a:solidFill>
                  <a:latin typeface="Courier New" panose="02070309020205020404" pitchFamily="49" charset="0"/>
                </a:rPr>
                <a:t>true</a:t>
              </a:r>
            </a:p>
            <a:p>
              <a:pPr>
                <a:spcBef>
                  <a:spcPct val="50000"/>
                </a:spcBef>
              </a:pPr>
              <a:r>
                <a:rPr lang="en-US" altLang="en-US">
                  <a:solidFill>
                    <a:srgbClr val="000000"/>
                  </a:solidFill>
                  <a:latin typeface="Times New Roman" panose="02020603050405020304" pitchFamily="18" charset="0"/>
                </a:rPr>
                <a:t>Example:</a:t>
              </a:r>
            </a:p>
            <a:p>
              <a:pPr>
                <a:spcBef>
                  <a:spcPct val="50000"/>
                </a:spcBef>
              </a:pPr>
              <a:r>
                <a:rPr lang="en-US" altLang="en-US" b="1">
                  <a:solidFill>
                    <a:srgbClr val="000000"/>
                  </a:solidFill>
                  <a:latin typeface="Courier New" panose="02070309020205020404" pitchFamily="49" charset="0"/>
                </a:rPr>
                <a:t>3 - 4</a:t>
              </a:r>
              <a:r>
                <a:rPr lang="en-US" altLang="en-US">
                  <a:solidFill>
                    <a:srgbClr val="000000"/>
                  </a:solidFill>
                  <a:latin typeface="Times New Roman" panose="02020603050405020304" pitchFamily="18" charset="0"/>
                </a:rPr>
                <a:t> is</a:t>
              </a:r>
              <a:r>
                <a:rPr lang="en-US" altLang="en-US" b="1">
                  <a:solidFill>
                    <a:srgbClr val="000000"/>
                  </a:solidFill>
                  <a:latin typeface="Times New Roman" panose="02020603050405020304" pitchFamily="18" charset="0"/>
                </a:rPr>
                <a:t> </a:t>
              </a:r>
              <a:r>
                <a:rPr lang="en-US" altLang="en-US" b="1">
                  <a:solidFill>
                    <a:srgbClr val="000000"/>
                  </a:solidFill>
                  <a:latin typeface="Courier New" panose="02070309020205020404" pitchFamily="49" charset="0"/>
                </a:rPr>
                <a:t>true</a:t>
              </a:r>
              <a:endParaRPr lang="en-US" altLang="en-US">
                <a:solidFill>
                  <a:srgbClr val="000000"/>
                </a:solidFill>
                <a:latin typeface="Times New Roman" panose="02020603050405020304" pitchFamily="18" charset="0"/>
              </a:endParaRPr>
            </a:p>
          </p:txBody>
        </p:sp>
      </p:grpSp>
      <p:sp>
        <p:nvSpPr>
          <p:cNvPr id="22" name="Slide Number Placeholder 21"/>
          <p:cNvSpPr>
            <a:spLocks noGrp="1"/>
          </p:cNvSpPr>
          <p:nvPr>
            <p:ph type="sldNum" sz="quarter" idx="12"/>
          </p:nvPr>
        </p:nvSpPr>
        <p:spPr/>
        <p:txBody>
          <a:bodyPr/>
          <a:lstStyle/>
          <a:p>
            <a:fld id="{60613670-5C68-40E8-AD23-C9952A542B99}" type="slidenum">
              <a:rPr lang="en-US" smtClean="0"/>
              <a:pPr/>
              <a:t>102</a:t>
            </a:fld>
            <a:endParaRPr lang="en-US"/>
          </a:p>
        </p:txBody>
      </p:sp>
    </p:spTree>
    <p:extLst>
      <p:ext uri="{BB962C8B-B14F-4D97-AF65-F5344CB8AC3E}">
        <p14:creationId xmlns:p14="http://schemas.microsoft.com/office/powerpoint/2010/main" xmlns="" val="3965467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pPr eaLnBrk="1" hangingPunct="1"/>
            <a:r>
              <a:rPr lang="en-US" altLang="en-US" b="1" noProof="1" smtClean="0">
                <a:latin typeface="Courier New" panose="02070309020205020404" pitchFamily="49" charset="0"/>
              </a:rPr>
              <a:t>if/else</a:t>
            </a:r>
            <a:r>
              <a:rPr lang="en-US" altLang="en-US" noProof="1" smtClean="0"/>
              <a:t> Selection Structure</a:t>
            </a:r>
            <a:endParaRPr lang="en-US" altLang="en-US" smtClean="0"/>
          </a:p>
        </p:txBody>
      </p:sp>
      <p:sp>
        <p:nvSpPr>
          <p:cNvPr id="44036" name="Rectangle 3"/>
          <p:cNvSpPr>
            <a:spLocks noGrp="1" noChangeArrowheads="1"/>
          </p:cNvSpPr>
          <p:nvPr>
            <p:ph type="body" idx="1"/>
          </p:nvPr>
        </p:nvSpPr>
        <p:spPr/>
        <p:txBody>
          <a:bodyPr>
            <a:normAutofit fontScale="92500" lnSpcReduction="10000"/>
          </a:bodyPr>
          <a:lstStyle/>
          <a:p>
            <a:pPr eaLnBrk="1" hangingPunct="1">
              <a:lnSpc>
                <a:spcPct val="90000"/>
              </a:lnSpc>
            </a:pPr>
            <a:r>
              <a:rPr lang="en-US" altLang="en-US" b="1" smtClean="0">
                <a:solidFill>
                  <a:srgbClr val="009999"/>
                </a:solidFill>
                <a:latin typeface="Courier New" panose="02070309020205020404" pitchFamily="49" charset="0"/>
              </a:rPr>
              <a:t>if</a:t>
            </a:r>
          </a:p>
          <a:p>
            <a:pPr lvl="1" eaLnBrk="1" hangingPunct="1">
              <a:lnSpc>
                <a:spcPct val="90000"/>
              </a:lnSpc>
            </a:pPr>
            <a:r>
              <a:rPr lang="en-US" altLang="en-US" smtClean="0"/>
              <a:t>Performs action if condition true</a:t>
            </a:r>
          </a:p>
          <a:p>
            <a:pPr eaLnBrk="1" hangingPunct="1">
              <a:lnSpc>
                <a:spcPct val="90000"/>
              </a:lnSpc>
            </a:pPr>
            <a:r>
              <a:rPr lang="en-US" altLang="en-US" b="1" smtClean="0">
                <a:solidFill>
                  <a:srgbClr val="009999"/>
                </a:solidFill>
                <a:latin typeface="Courier New" panose="02070309020205020404" pitchFamily="49" charset="0"/>
              </a:rPr>
              <a:t>if/else</a:t>
            </a:r>
          </a:p>
          <a:p>
            <a:pPr lvl="1" eaLnBrk="1" hangingPunct="1">
              <a:lnSpc>
                <a:spcPct val="90000"/>
              </a:lnSpc>
            </a:pPr>
            <a:r>
              <a:rPr lang="en-US" altLang="en-US" smtClean="0"/>
              <a:t>Different actions if conditions true or false</a:t>
            </a:r>
          </a:p>
          <a:p>
            <a:pPr eaLnBrk="1" hangingPunct="1">
              <a:lnSpc>
                <a:spcPct val="90000"/>
              </a:lnSpc>
            </a:pPr>
            <a:r>
              <a:rPr lang="en-US" altLang="en-US" smtClean="0"/>
              <a:t>Pseudocode</a:t>
            </a:r>
          </a:p>
          <a:p>
            <a:pPr lvl="2" eaLnBrk="1" hangingPunct="1">
              <a:lnSpc>
                <a:spcPct val="90000"/>
              </a:lnSpc>
              <a:buFontTx/>
              <a:buNone/>
            </a:pPr>
            <a:r>
              <a:rPr lang="en-US" altLang="en-US" i="1" smtClean="0">
                <a:solidFill>
                  <a:schemeClr val="accent2"/>
                </a:solidFill>
              </a:rPr>
              <a:t>if student’s grade is greater than or equal to 60</a:t>
            </a:r>
            <a:br>
              <a:rPr lang="en-US" altLang="en-US" i="1" smtClean="0">
                <a:solidFill>
                  <a:schemeClr val="accent2"/>
                </a:solidFill>
              </a:rPr>
            </a:br>
            <a:r>
              <a:rPr lang="en-US" altLang="en-US" i="1" smtClean="0">
                <a:solidFill>
                  <a:schemeClr val="accent2"/>
                </a:solidFill>
              </a:rPr>
              <a:t>print “Passed”</a:t>
            </a:r>
          </a:p>
          <a:p>
            <a:pPr lvl="2" eaLnBrk="1" hangingPunct="1">
              <a:lnSpc>
                <a:spcPct val="90000"/>
              </a:lnSpc>
              <a:buFontTx/>
              <a:buNone/>
            </a:pPr>
            <a:r>
              <a:rPr lang="en-US" altLang="en-US" i="1" smtClean="0">
                <a:solidFill>
                  <a:schemeClr val="accent2"/>
                </a:solidFill>
              </a:rPr>
              <a:t>else</a:t>
            </a:r>
          </a:p>
          <a:p>
            <a:pPr lvl="2" eaLnBrk="1" hangingPunct="1">
              <a:lnSpc>
                <a:spcPct val="90000"/>
              </a:lnSpc>
              <a:buFontTx/>
              <a:buNone/>
            </a:pPr>
            <a:r>
              <a:rPr lang="en-US" altLang="en-US" i="1" smtClean="0">
                <a:solidFill>
                  <a:schemeClr val="accent2"/>
                </a:solidFill>
              </a:rPr>
              <a:t>	print “Failed” </a:t>
            </a:r>
          </a:p>
          <a:p>
            <a:pPr eaLnBrk="1" hangingPunct="1">
              <a:lnSpc>
                <a:spcPct val="90000"/>
              </a:lnSpc>
            </a:pPr>
            <a:r>
              <a:rPr lang="en-US" altLang="en-US" smtClean="0"/>
              <a:t>C++ code</a:t>
            </a:r>
          </a:p>
          <a:p>
            <a:pPr lvl="2" eaLnBrk="1" hangingPunct="1">
              <a:lnSpc>
                <a:spcPct val="90000"/>
              </a:lnSpc>
              <a:buFontTx/>
              <a:buNone/>
            </a:pPr>
            <a:r>
              <a:rPr lang="en-US" altLang="en-US" smtClean="0"/>
              <a:t>	</a:t>
            </a:r>
            <a:r>
              <a:rPr lang="en-US" altLang="en-US" b="1" smtClean="0">
                <a:latin typeface="Courier New" panose="02070309020205020404" pitchFamily="49" charset="0"/>
              </a:rPr>
              <a:t>if ( grade &gt;= 60 ) </a:t>
            </a:r>
            <a:br>
              <a:rPr lang="en-US" altLang="en-US" b="1" smtClean="0">
                <a:latin typeface="Courier New" panose="02070309020205020404" pitchFamily="49" charset="0"/>
              </a:rPr>
            </a:br>
            <a:r>
              <a:rPr lang="en-US" altLang="en-US" b="1" smtClean="0">
                <a:latin typeface="Courier New" panose="02070309020205020404" pitchFamily="49" charset="0"/>
              </a:rPr>
              <a:t>   cout &lt;&lt; "Passed";</a:t>
            </a:r>
            <a:br>
              <a:rPr lang="en-US" altLang="en-US" b="1" smtClean="0">
                <a:latin typeface="Courier New" panose="02070309020205020404" pitchFamily="49" charset="0"/>
              </a:rPr>
            </a:br>
            <a:r>
              <a:rPr lang="en-US" altLang="en-US" b="1" smtClean="0">
                <a:latin typeface="Courier New" panose="02070309020205020404" pitchFamily="49" charset="0"/>
              </a:rPr>
              <a:t>else</a:t>
            </a:r>
            <a:br>
              <a:rPr lang="en-US" altLang="en-US" b="1" smtClean="0">
                <a:latin typeface="Courier New" panose="02070309020205020404" pitchFamily="49" charset="0"/>
              </a:rPr>
            </a:br>
            <a:r>
              <a:rPr lang="en-US" altLang="en-US" b="1" smtClean="0">
                <a:latin typeface="Courier New" panose="02070309020205020404" pitchFamily="49" charset="0"/>
              </a:rPr>
              <a:t>   cout &lt;&lt; "Failed";</a:t>
            </a:r>
            <a:endParaRPr lang="en-US" altLang="en-US"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103</a:t>
            </a:fld>
            <a:endParaRPr lang="en-US"/>
          </a:p>
        </p:txBody>
      </p:sp>
    </p:spTree>
    <p:extLst>
      <p:ext uri="{BB962C8B-B14F-4D97-AF65-F5344CB8AC3E}">
        <p14:creationId xmlns:p14="http://schemas.microsoft.com/office/powerpoint/2010/main" xmlns="" val="12831442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pPr eaLnBrk="1" hangingPunct="1"/>
            <a:r>
              <a:rPr lang="en-US" altLang="en-US" b="1" noProof="1" smtClean="0">
                <a:latin typeface="Courier New" panose="02070309020205020404" pitchFamily="49" charset="0"/>
              </a:rPr>
              <a:t>if/else</a:t>
            </a:r>
            <a:r>
              <a:rPr lang="en-US" altLang="en-US" noProof="1" smtClean="0"/>
              <a:t> Selection Structure</a:t>
            </a:r>
            <a:endParaRPr lang="en-US" altLang="en-US" smtClean="0"/>
          </a:p>
        </p:txBody>
      </p:sp>
      <p:sp>
        <p:nvSpPr>
          <p:cNvPr id="45060" name="Rectangle 3"/>
          <p:cNvSpPr>
            <a:spLocks noGrp="1" noChangeArrowheads="1"/>
          </p:cNvSpPr>
          <p:nvPr>
            <p:ph type="body" idx="1"/>
          </p:nvPr>
        </p:nvSpPr>
        <p:spPr/>
        <p:txBody>
          <a:bodyPr/>
          <a:lstStyle/>
          <a:p>
            <a:pPr eaLnBrk="1" hangingPunct="1"/>
            <a:r>
              <a:rPr lang="en-US" altLang="en-US" smtClean="0"/>
              <a:t>Ternary conditional operator (</a:t>
            </a:r>
            <a:r>
              <a:rPr lang="en-US" altLang="en-US" b="1" smtClean="0">
                <a:latin typeface="Courier New" panose="02070309020205020404" pitchFamily="49" charset="0"/>
              </a:rPr>
              <a:t>?:</a:t>
            </a:r>
            <a:r>
              <a:rPr lang="en-US" altLang="en-US" smtClean="0"/>
              <a:t>)</a:t>
            </a:r>
          </a:p>
          <a:p>
            <a:pPr lvl="1" eaLnBrk="1" hangingPunct="1"/>
            <a:r>
              <a:rPr lang="en-US" altLang="en-US" smtClean="0"/>
              <a:t>Three arguments (condition, value if </a:t>
            </a:r>
            <a:r>
              <a:rPr lang="en-US" altLang="en-US" b="1" smtClean="0">
                <a:latin typeface="Courier New" panose="02070309020205020404" pitchFamily="49" charset="0"/>
              </a:rPr>
              <a:t>true</a:t>
            </a:r>
            <a:r>
              <a:rPr lang="en-US" altLang="en-US" smtClean="0"/>
              <a:t>, value if </a:t>
            </a:r>
            <a:r>
              <a:rPr lang="en-US" altLang="en-US" b="1" smtClean="0">
                <a:latin typeface="Courier New" panose="02070309020205020404" pitchFamily="49" charset="0"/>
              </a:rPr>
              <a:t>false</a:t>
            </a:r>
            <a:r>
              <a:rPr lang="en-US" altLang="en-US" smtClean="0"/>
              <a:t>)</a:t>
            </a:r>
          </a:p>
          <a:p>
            <a:pPr eaLnBrk="1" hangingPunct="1"/>
            <a:r>
              <a:rPr lang="en-US" altLang="en-US" smtClean="0"/>
              <a:t>Code could be written:</a:t>
            </a:r>
          </a:p>
          <a:p>
            <a:pPr eaLnBrk="1" hangingPunct="1">
              <a:buFontTx/>
              <a:buNone/>
            </a:pPr>
            <a:r>
              <a:rPr lang="en-US" altLang="en-US" sz="1800" b="1">
                <a:latin typeface="Courier New" panose="02070309020205020404" pitchFamily="49" charset="0"/>
              </a:rPr>
              <a:t>	cout &lt;&lt; ( grade &gt;= 60 ? “Passed” : “Failed” );</a:t>
            </a:r>
          </a:p>
          <a:p>
            <a:pPr eaLnBrk="1" hangingPunct="1"/>
            <a:endParaRPr lang="en-US" altLang="en-US" sz="1800"/>
          </a:p>
        </p:txBody>
      </p:sp>
      <p:grpSp>
        <p:nvGrpSpPr>
          <p:cNvPr id="45061" name="Group 4"/>
          <p:cNvGrpSpPr>
            <a:grpSpLocks/>
          </p:cNvGrpSpPr>
          <p:nvPr/>
        </p:nvGrpSpPr>
        <p:grpSpPr bwMode="auto">
          <a:xfrm>
            <a:off x="1905000" y="3962400"/>
            <a:ext cx="8458200" cy="2438400"/>
            <a:chOff x="312" y="2345"/>
            <a:chExt cx="2256" cy="954"/>
          </a:xfrm>
        </p:grpSpPr>
        <p:sp>
          <p:nvSpPr>
            <p:cNvPr id="45069" name="Freeform 5"/>
            <p:cNvSpPr>
              <a:spLocks/>
            </p:cNvSpPr>
            <p:nvPr/>
          </p:nvSpPr>
          <p:spPr bwMode="auto">
            <a:xfrm>
              <a:off x="1471" y="3072"/>
              <a:ext cx="836" cy="0"/>
            </a:xfrm>
            <a:custGeom>
              <a:avLst/>
              <a:gdLst>
                <a:gd name="T0" fmla="*/ 836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90" y="0"/>
                  </a:moveTo>
                  <a:lnTo>
                    <a:pt x="0" y="0"/>
                  </a:lnTo>
                </a:path>
              </a:pathLst>
            </a:custGeom>
            <a:noFill/>
            <a:ln w="3175">
              <a:solidFill>
                <a:srgbClr val="000000"/>
              </a:solidFill>
              <a:round/>
              <a:headEnd/>
              <a:tailEnd type="triangle" w="med"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5070" name="Rectangle 6"/>
            <p:cNvSpPr>
              <a:spLocks noChangeArrowheads="1"/>
            </p:cNvSpPr>
            <p:nvPr/>
          </p:nvSpPr>
          <p:spPr bwMode="auto">
            <a:xfrm>
              <a:off x="1841" y="2630"/>
              <a:ext cx="170" cy="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400">
                  <a:solidFill>
                    <a:srgbClr val="000000"/>
                  </a:solidFill>
                  <a:latin typeface="Courier New" panose="02070309020205020404" pitchFamily="49" charset="0"/>
                </a:rPr>
                <a:t>true</a:t>
              </a:r>
            </a:p>
            <a:p>
              <a:endParaRPr lang="en-US" altLang="en-US" sz="1400">
                <a:latin typeface="Courier New" panose="02070309020205020404" pitchFamily="49" charset="0"/>
              </a:endParaRPr>
            </a:p>
          </p:txBody>
        </p:sp>
        <p:sp>
          <p:nvSpPr>
            <p:cNvPr id="45071" name="Freeform 7"/>
            <p:cNvSpPr>
              <a:spLocks/>
            </p:cNvSpPr>
            <p:nvPr/>
          </p:nvSpPr>
          <p:spPr bwMode="auto">
            <a:xfrm>
              <a:off x="580" y="3072"/>
              <a:ext cx="843" cy="0"/>
            </a:xfrm>
            <a:custGeom>
              <a:avLst/>
              <a:gdLst>
                <a:gd name="T0" fmla="*/ 843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91" y="0"/>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5072" name="Freeform 8"/>
            <p:cNvSpPr>
              <a:spLocks/>
            </p:cNvSpPr>
            <p:nvPr/>
          </p:nvSpPr>
          <p:spPr bwMode="auto">
            <a:xfrm>
              <a:off x="578" y="2954"/>
              <a:ext cx="0" cy="117"/>
            </a:xfrm>
            <a:custGeom>
              <a:avLst/>
              <a:gdLst>
                <a:gd name="T0" fmla="*/ 0 w 20000"/>
                <a:gd name="T1" fmla="*/ 0 h 20000"/>
                <a:gd name="T2" fmla="*/ 0 w 20000"/>
                <a:gd name="T3" fmla="*/ 117 h 20000"/>
                <a:gd name="T4" fmla="*/ 0 60000 65536"/>
                <a:gd name="T5" fmla="*/ 0 60000 65536"/>
              </a:gdLst>
              <a:ahLst/>
              <a:cxnLst>
                <a:cxn ang="T4">
                  <a:pos x="T0" y="T1"/>
                </a:cxn>
                <a:cxn ang="T5">
                  <a:pos x="T2" y="T3"/>
                </a:cxn>
              </a:cxnLst>
              <a:rect l="0" t="0" r="r" b="b"/>
              <a:pathLst>
                <a:path w="20000" h="20000">
                  <a:moveTo>
                    <a:pt x="0" y="0"/>
                  </a:moveTo>
                  <a:lnTo>
                    <a:pt x="0" y="19932"/>
                  </a:lnTo>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5073" name="Rectangle 9"/>
            <p:cNvSpPr>
              <a:spLocks noChangeArrowheads="1"/>
            </p:cNvSpPr>
            <p:nvPr/>
          </p:nvSpPr>
          <p:spPr bwMode="auto">
            <a:xfrm>
              <a:off x="891" y="2630"/>
              <a:ext cx="208" cy="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400">
                  <a:solidFill>
                    <a:srgbClr val="000000"/>
                  </a:solidFill>
                  <a:latin typeface="Courier New" panose="02070309020205020404" pitchFamily="49" charset="0"/>
                </a:rPr>
                <a:t>false</a:t>
              </a:r>
            </a:p>
            <a:p>
              <a:endParaRPr lang="en-US" altLang="en-US" sz="1400">
                <a:latin typeface="Courier New" panose="02070309020205020404" pitchFamily="49" charset="0"/>
              </a:endParaRPr>
            </a:p>
          </p:txBody>
        </p:sp>
        <p:sp>
          <p:nvSpPr>
            <p:cNvPr id="45074" name="Freeform 10"/>
            <p:cNvSpPr>
              <a:spLocks/>
            </p:cNvSpPr>
            <p:nvPr/>
          </p:nvSpPr>
          <p:spPr bwMode="auto">
            <a:xfrm>
              <a:off x="2304" y="2717"/>
              <a:ext cx="0" cy="141"/>
            </a:xfrm>
            <a:custGeom>
              <a:avLst/>
              <a:gdLst>
                <a:gd name="T0" fmla="*/ 0 w 20000"/>
                <a:gd name="T1" fmla="*/ 141 h 20000"/>
                <a:gd name="T2" fmla="*/ 0 w 20000"/>
                <a:gd name="T3" fmla="*/ 0 h 20000"/>
                <a:gd name="T4" fmla="*/ 0 60000 65536"/>
                <a:gd name="T5" fmla="*/ 0 60000 65536"/>
              </a:gdLst>
              <a:ahLst/>
              <a:cxnLst>
                <a:cxn ang="T4">
                  <a:pos x="T0" y="T1"/>
                </a:cxn>
                <a:cxn ang="T5">
                  <a:pos x="T2" y="T3"/>
                </a:cxn>
              </a:cxnLst>
              <a:rect l="0" t="0" r="r" b="b"/>
              <a:pathLst>
                <a:path w="20000" h="20000">
                  <a:moveTo>
                    <a:pt x="0" y="19943"/>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5075" name="Freeform 11"/>
            <p:cNvSpPr>
              <a:spLocks/>
            </p:cNvSpPr>
            <p:nvPr/>
          </p:nvSpPr>
          <p:spPr bwMode="auto">
            <a:xfrm>
              <a:off x="576" y="2717"/>
              <a:ext cx="0" cy="141"/>
            </a:xfrm>
            <a:custGeom>
              <a:avLst/>
              <a:gdLst>
                <a:gd name="T0" fmla="*/ 0 w 20000"/>
                <a:gd name="T1" fmla="*/ 141 h 20000"/>
                <a:gd name="T2" fmla="*/ 0 w 20000"/>
                <a:gd name="T3" fmla="*/ 0 h 20000"/>
                <a:gd name="T4" fmla="*/ 0 60000 65536"/>
                <a:gd name="T5" fmla="*/ 0 60000 65536"/>
              </a:gdLst>
              <a:ahLst/>
              <a:cxnLst>
                <a:cxn ang="T4">
                  <a:pos x="T0" y="T1"/>
                </a:cxn>
                <a:cxn ang="T5">
                  <a:pos x="T2" y="T3"/>
                </a:cxn>
              </a:cxnLst>
              <a:rect l="0" t="0" r="r" b="b"/>
              <a:pathLst>
                <a:path w="20000" h="20000">
                  <a:moveTo>
                    <a:pt x="0" y="19943"/>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5076" name="Freeform 12"/>
            <p:cNvSpPr>
              <a:spLocks/>
            </p:cNvSpPr>
            <p:nvPr/>
          </p:nvSpPr>
          <p:spPr bwMode="auto">
            <a:xfrm>
              <a:off x="2306" y="2954"/>
              <a:ext cx="0" cy="117"/>
            </a:xfrm>
            <a:custGeom>
              <a:avLst/>
              <a:gdLst>
                <a:gd name="T0" fmla="*/ 0 w 20000"/>
                <a:gd name="T1" fmla="*/ 0 h 20000"/>
                <a:gd name="T2" fmla="*/ 0 w 20000"/>
                <a:gd name="T3" fmla="*/ 117 h 20000"/>
                <a:gd name="T4" fmla="*/ 0 60000 65536"/>
                <a:gd name="T5" fmla="*/ 0 60000 65536"/>
              </a:gdLst>
              <a:ahLst/>
              <a:cxnLst>
                <a:cxn ang="T4">
                  <a:pos x="T0" y="T1"/>
                </a:cxn>
                <a:cxn ang="T5">
                  <a:pos x="T2" y="T3"/>
                </a:cxn>
              </a:cxnLst>
              <a:rect l="0" t="0" r="r" b="b"/>
              <a:pathLst>
                <a:path w="20000" h="20000">
                  <a:moveTo>
                    <a:pt x="0" y="0"/>
                  </a:moveTo>
                  <a:lnTo>
                    <a:pt x="0" y="19932"/>
                  </a:lnTo>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nvGrpSpPr>
            <p:cNvPr id="45077" name="Group 13"/>
            <p:cNvGrpSpPr>
              <a:grpSpLocks/>
            </p:cNvGrpSpPr>
            <p:nvPr/>
          </p:nvGrpSpPr>
          <p:grpSpPr bwMode="auto">
            <a:xfrm>
              <a:off x="312" y="2859"/>
              <a:ext cx="528" cy="96"/>
              <a:chOff x="0" y="0"/>
              <a:chExt cx="20000" cy="20000"/>
            </a:xfrm>
          </p:grpSpPr>
          <p:sp>
            <p:nvSpPr>
              <p:cNvPr id="45094" name="Rectangle 14"/>
              <p:cNvSpPr>
                <a:spLocks noChangeArrowheads="1"/>
              </p:cNvSpPr>
              <p:nvPr/>
            </p:nvSpPr>
            <p:spPr bwMode="auto">
              <a:xfrm>
                <a:off x="1985" y="4583"/>
                <a:ext cx="16000" cy="14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1400">
                    <a:solidFill>
                      <a:srgbClr val="000000"/>
                    </a:solidFill>
                    <a:latin typeface="Courier New" panose="02070309020205020404" pitchFamily="49" charset="0"/>
                  </a:rPr>
                  <a:t>print “Failed”</a:t>
                </a:r>
              </a:p>
              <a:p>
                <a:endParaRPr lang="en-US" altLang="en-US" sz="1400">
                  <a:latin typeface="Courier New" panose="02070309020205020404" pitchFamily="49" charset="0"/>
                </a:endParaRPr>
              </a:p>
            </p:txBody>
          </p:sp>
          <p:sp>
            <p:nvSpPr>
              <p:cNvPr id="45095" name="Freeform 15"/>
              <p:cNvSpPr>
                <a:spLocks/>
              </p:cNvSpPr>
              <p:nvPr/>
            </p:nvSpPr>
            <p:spPr bwMode="auto">
              <a:xfrm>
                <a:off x="0" y="0"/>
                <a:ext cx="20000" cy="20000"/>
              </a:xfrm>
              <a:custGeom>
                <a:avLst/>
                <a:gdLst>
                  <a:gd name="T0" fmla="*/ 19985 w 20000"/>
                  <a:gd name="T1" fmla="*/ 0 h 20000"/>
                  <a:gd name="T2" fmla="*/ 19985 w 20000"/>
                  <a:gd name="T3" fmla="*/ 19917 h 20000"/>
                  <a:gd name="T4" fmla="*/ 0 w 20000"/>
                  <a:gd name="T5" fmla="*/ 19917 h 20000"/>
                  <a:gd name="T6" fmla="*/ 0 w 20000"/>
                  <a:gd name="T7" fmla="*/ 0 h 20000"/>
                  <a:gd name="T8" fmla="*/ 19985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5" y="0"/>
                    </a:moveTo>
                    <a:lnTo>
                      <a:pt x="19985" y="19917"/>
                    </a:lnTo>
                    <a:lnTo>
                      <a:pt x="0" y="19917"/>
                    </a:lnTo>
                    <a:lnTo>
                      <a:pt x="0" y="0"/>
                    </a:lnTo>
                    <a:lnTo>
                      <a:pt x="19985"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45078" name="Rectangle 16"/>
            <p:cNvSpPr>
              <a:spLocks noChangeArrowheads="1"/>
            </p:cNvSpPr>
            <p:nvPr/>
          </p:nvSpPr>
          <p:spPr bwMode="auto">
            <a:xfrm>
              <a:off x="2090" y="2881"/>
              <a:ext cx="432" cy="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1400">
                  <a:solidFill>
                    <a:srgbClr val="000000"/>
                  </a:solidFill>
                  <a:latin typeface="Courier New" panose="02070309020205020404" pitchFamily="49" charset="0"/>
                </a:rPr>
                <a:t>print “Passed”</a:t>
              </a:r>
            </a:p>
            <a:p>
              <a:endParaRPr lang="en-US" altLang="en-US" sz="1400">
                <a:latin typeface="Courier New" panose="02070309020205020404" pitchFamily="49" charset="0"/>
              </a:endParaRPr>
            </a:p>
          </p:txBody>
        </p:sp>
        <p:sp>
          <p:nvSpPr>
            <p:cNvPr id="45079" name="Freeform 17"/>
            <p:cNvSpPr>
              <a:spLocks/>
            </p:cNvSpPr>
            <p:nvPr/>
          </p:nvSpPr>
          <p:spPr bwMode="auto">
            <a:xfrm>
              <a:off x="2040" y="2859"/>
              <a:ext cx="528" cy="96"/>
            </a:xfrm>
            <a:custGeom>
              <a:avLst/>
              <a:gdLst>
                <a:gd name="T0" fmla="*/ 528 w 20000"/>
                <a:gd name="T1" fmla="*/ 0 h 20000"/>
                <a:gd name="T2" fmla="*/ 528 w 20000"/>
                <a:gd name="T3" fmla="*/ 96 h 20000"/>
                <a:gd name="T4" fmla="*/ 0 w 20000"/>
                <a:gd name="T5" fmla="*/ 96 h 20000"/>
                <a:gd name="T6" fmla="*/ 0 w 20000"/>
                <a:gd name="T7" fmla="*/ 0 h 20000"/>
                <a:gd name="T8" fmla="*/ 52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5" y="0"/>
                  </a:moveTo>
                  <a:lnTo>
                    <a:pt x="19985" y="19917"/>
                  </a:lnTo>
                  <a:lnTo>
                    <a:pt x="0" y="19917"/>
                  </a:lnTo>
                  <a:lnTo>
                    <a:pt x="0" y="0"/>
                  </a:lnTo>
                  <a:lnTo>
                    <a:pt x="19985"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nvGrpSpPr>
            <p:cNvPr id="45080" name="Group 18"/>
            <p:cNvGrpSpPr>
              <a:grpSpLocks/>
            </p:cNvGrpSpPr>
            <p:nvPr/>
          </p:nvGrpSpPr>
          <p:grpSpPr bwMode="auto">
            <a:xfrm>
              <a:off x="1422" y="3050"/>
              <a:ext cx="49" cy="249"/>
              <a:chOff x="-25" y="0"/>
              <a:chExt cx="20049" cy="20000"/>
            </a:xfrm>
          </p:grpSpPr>
          <p:sp>
            <p:nvSpPr>
              <p:cNvPr id="45091" name="Freeform 19"/>
              <p:cNvSpPr>
                <a:spLocks/>
              </p:cNvSpPr>
              <p:nvPr/>
            </p:nvSpPr>
            <p:spPr bwMode="auto">
              <a:xfrm>
                <a:off x="10081" y="3981"/>
                <a:ext cx="163" cy="12135"/>
              </a:xfrm>
              <a:custGeom>
                <a:avLst/>
                <a:gdLst>
                  <a:gd name="T0" fmla="*/ 0 w 20000"/>
                  <a:gd name="T1" fmla="*/ 12103 h 20000"/>
                  <a:gd name="T2" fmla="*/ 0 w 20000"/>
                  <a:gd name="T3" fmla="*/ 0 h 20000"/>
                  <a:gd name="T4" fmla="*/ 0 60000 65536"/>
                  <a:gd name="T5" fmla="*/ 0 60000 65536"/>
                </a:gdLst>
                <a:ahLst/>
                <a:cxnLst>
                  <a:cxn ang="T4">
                    <a:pos x="T0" y="T1"/>
                  </a:cxn>
                  <a:cxn ang="T5">
                    <a:pos x="T2" y="T3"/>
                  </a:cxn>
                </a:cxnLst>
                <a:rect l="0" t="0" r="r" b="b"/>
                <a:pathLst>
                  <a:path w="20000" h="20000">
                    <a:moveTo>
                      <a:pt x="0" y="19947"/>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5092" name="Oval 20"/>
              <p:cNvSpPr>
                <a:spLocks noChangeArrowheads="1"/>
              </p:cNvSpPr>
              <p:nvPr/>
            </p:nvSpPr>
            <p:spPr bwMode="auto">
              <a:xfrm>
                <a:off x="-25" y="16116"/>
                <a:ext cx="19723" cy="3884"/>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45093" name="Oval 21"/>
              <p:cNvSpPr>
                <a:spLocks noChangeArrowheads="1"/>
              </p:cNvSpPr>
              <p:nvPr/>
            </p:nvSpPr>
            <p:spPr bwMode="auto">
              <a:xfrm>
                <a:off x="301" y="0"/>
                <a:ext cx="19723" cy="3885"/>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grpSp>
        <p:grpSp>
          <p:nvGrpSpPr>
            <p:cNvPr id="45081" name="Group 22"/>
            <p:cNvGrpSpPr>
              <a:grpSpLocks/>
            </p:cNvGrpSpPr>
            <p:nvPr/>
          </p:nvGrpSpPr>
          <p:grpSpPr bwMode="auto">
            <a:xfrm>
              <a:off x="576" y="2345"/>
              <a:ext cx="1728" cy="542"/>
              <a:chOff x="1363" y="0"/>
              <a:chExt cx="17280" cy="20001"/>
            </a:xfrm>
          </p:grpSpPr>
          <p:grpSp>
            <p:nvGrpSpPr>
              <p:cNvPr id="45082" name="Group 23"/>
              <p:cNvGrpSpPr>
                <a:grpSpLocks/>
              </p:cNvGrpSpPr>
              <p:nvPr/>
            </p:nvGrpSpPr>
            <p:grpSpPr bwMode="auto">
              <a:xfrm>
                <a:off x="9779" y="0"/>
                <a:ext cx="484" cy="7257"/>
                <a:chOff x="1409" y="0"/>
                <a:chExt cx="17182" cy="20000"/>
              </a:xfrm>
            </p:grpSpPr>
            <p:sp>
              <p:nvSpPr>
                <p:cNvPr id="45089" name="Freeform 24"/>
                <p:cNvSpPr>
                  <a:spLocks/>
                </p:cNvSpPr>
                <p:nvPr/>
              </p:nvSpPr>
              <p:spPr bwMode="auto">
                <a:xfrm>
                  <a:off x="9929" y="5041"/>
                  <a:ext cx="142" cy="14959"/>
                </a:xfrm>
                <a:custGeom>
                  <a:avLst/>
                  <a:gdLst>
                    <a:gd name="T0" fmla="*/ 0 w 20000"/>
                    <a:gd name="T1" fmla="*/ 14919 h 20000"/>
                    <a:gd name="T2" fmla="*/ 0 w 20000"/>
                    <a:gd name="T3" fmla="*/ 0 h 20000"/>
                    <a:gd name="T4" fmla="*/ 0 60000 65536"/>
                    <a:gd name="T5" fmla="*/ 0 60000 65536"/>
                  </a:gdLst>
                  <a:ahLst/>
                  <a:cxnLst>
                    <a:cxn ang="T4">
                      <a:pos x="T0" y="T1"/>
                    </a:cxn>
                    <a:cxn ang="T5">
                      <a:pos x="T2" y="T3"/>
                    </a:cxn>
                  </a:cxnLst>
                  <a:rect l="0" t="0" r="r" b="b"/>
                  <a:pathLst>
                    <a:path w="20000" h="20000">
                      <a:moveTo>
                        <a:pt x="0" y="19946"/>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5090" name="Oval 25"/>
                <p:cNvSpPr>
                  <a:spLocks noChangeArrowheads="1"/>
                </p:cNvSpPr>
                <p:nvPr/>
              </p:nvSpPr>
              <p:spPr bwMode="auto">
                <a:xfrm>
                  <a:off x="1409" y="0"/>
                  <a:ext cx="17182" cy="4920"/>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grpSp>
          <p:grpSp>
            <p:nvGrpSpPr>
              <p:cNvPr id="45083" name="Group 26"/>
              <p:cNvGrpSpPr>
                <a:grpSpLocks/>
              </p:cNvGrpSpPr>
              <p:nvPr/>
            </p:nvGrpSpPr>
            <p:grpSpPr bwMode="auto">
              <a:xfrm>
                <a:off x="1363" y="7257"/>
                <a:ext cx="17280" cy="12744"/>
                <a:chOff x="-2" y="-195"/>
                <a:chExt cx="20002" cy="20390"/>
              </a:xfrm>
            </p:grpSpPr>
            <p:sp>
              <p:nvSpPr>
                <p:cNvPr id="45084" name="Freeform 27"/>
                <p:cNvSpPr>
                  <a:spLocks/>
                </p:cNvSpPr>
                <p:nvPr/>
              </p:nvSpPr>
              <p:spPr bwMode="auto">
                <a:xfrm>
                  <a:off x="14444" y="10000"/>
                  <a:ext cx="5556" cy="24"/>
                </a:xfrm>
                <a:custGeom>
                  <a:avLst/>
                  <a:gdLst>
                    <a:gd name="T0" fmla="*/ 5551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83" y="0"/>
                      </a:moveTo>
                      <a:lnTo>
                        <a:pt x="0" y="0"/>
                      </a:lnTo>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45085" name="Freeform 28"/>
                <p:cNvSpPr>
                  <a:spLocks/>
                </p:cNvSpPr>
                <p:nvPr/>
              </p:nvSpPr>
              <p:spPr bwMode="auto">
                <a:xfrm>
                  <a:off x="-2" y="10000"/>
                  <a:ext cx="5556" cy="24"/>
                </a:xfrm>
                <a:custGeom>
                  <a:avLst/>
                  <a:gdLst>
                    <a:gd name="T0" fmla="*/ 5551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83" y="0"/>
                      </a:moveTo>
                      <a:lnTo>
                        <a:pt x="0" y="0"/>
                      </a:lnTo>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nvGrpSpPr>
                <p:cNvPr id="45086" name="Group 29"/>
                <p:cNvGrpSpPr>
                  <a:grpSpLocks/>
                </p:cNvGrpSpPr>
                <p:nvPr/>
              </p:nvGrpSpPr>
              <p:grpSpPr bwMode="auto">
                <a:xfrm>
                  <a:off x="5536" y="-195"/>
                  <a:ext cx="8889" cy="20390"/>
                  <a:chOff x="0" y="0"/>
                  <a:chExt cx="20000" cy="20000"/>
                </a:xfrm>
              </p:grpSpPr>
              <p:sp>
                <p:nvSpPr>
                  <p:cNvPr id="45087" name="Freeform 30"/>
                  <p:cNvSpPr>
                    <a:spLocks/>
                  </p:cNvSpPr>
                  <p:nvPr/>
                </p:nvSpPr>
                <p:spPr bwMode="auto">
                  <a:xfrm>
                    <a:off x="0" y="0"/>
                    <a:ext cx="20000" cy="20000"/>
                  </a:xfrm>
                  <a:custGeom>
                    <a:avLst/>
                    <a:gdLst>
                      <a:gd name="T0" fmla="*/ 19990 w 20000"/>
                      <a:gd name="T1" fmla="*/ 10000 h 20000"/>
                      <a:gd name="T2" fmla="*/ 9990 w 20000"/>
                      <a:gd name="T3" fmla="*/ 19977 h 20000"/>
                      <a:gd name="T4" fmla="*/ 0 w 20000"/>
                      <a:gd name="T5" fmla="*/ 10000 h 20000"/>
                      <a:gd name="T6" fmla="*/ 9990 w 20000"/>
                      <a:gd name="T7" fmla="*/ 0 h 20000"/>
                      <a:gd name="T8" fmla="*/ 19990 w 20000"/>
                      <a:gd name="T9" fmla="*/ 1000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90" y="10000"/>
                        </a:moveTo>
                        <a:lnTo>
                          <a:pt x="9990" y="19977"/>
                        </a:lnTo>
                        <a:lnTo>
                          <a:pt x="0" y="10000"/>
                        </a:lnTo>
                        <a:lnTo>
                          <a:pt x="9990" y="0"/>
                        </a:lnTo>
                        <a:lnTo>
                          <a:pt x="19990" y="10000"/>
                        </a:lnTo>
                        <a:close/>
                      </a:path>
                    </a:pathLst>
                  </a:custGeom>
                  <a:solidFill>
                    <a:srgbClr val="FFFFFF"/>
                  </a:solidFill>
                  <a:ln w="3175">
                    <a:solidFill>
                      <a:srgbClr val="000000"/>
                    </a:solidFill>
                    <a:round/>
                    <a:headEnd/>
                    <a:tailEnd/>
                  </a:ln>
                </p:spPr>
                <p:txBody>
                  <a:bodyPr/>
                  <a:lstStyle/>
                  <a:p>
                    <a:endParaRPr lang="en-US"/>
                  </a:p>
                </p:txBody>
              </p:sp>
              <p:sp>
                <p:nvSpPr>
                  <p:cNvPr id="45088" name="Rectangle 31"/>
                  <p:cNvSpPr>
                    <a:spLocks noChangeArrowheads="1"/>
                  </p:cNvSpPr>
                  <p:nvPr/>
                </p:nvSpPr>
                <p:spPr bwMode="auto">
                  <a:xfrm>
                    <a:off x="4365" y="8287"/>
                    <a:ext cx="11261" cy="4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1400">
                        <a:solidFill>
                          <a:srgbClr val="000000"/>
                        </a:solidFill>
                        <a:latin typeface="Courier New" panose="02070309020205020404" pitchFamily="49" charset="0"/>
                      </a:rPr>
                      <a:t>grade &gt;= 60</a:t>
                    </a:r>
                  </a:p>
                  <a:p>
                    <a:endParaRPr lang="en-US" altLang="en-US" sz="1400">
                      <a:latin typeface="Courier New" panose="02070309020205020404" pitchFamily="49" charset="0"/>
                    </a:endParaRPr>
                  </a:p>
                </p:txBody>
              </p:sp>
            </p:grpSp>
          </p:grpSp>
        </p:grpSp>
      </p:grpSp>
      <p:grpSp>
        <p:nvGrpSpPr>
          <p:cNvPr id="45062" name="Group 32"/>
          <p:cNvGrpSpPr>
            <a:grpSpLocks/>
          </p:cNvGrpSpPr>
          <p:nvPr/>
        </p:nvGrpSpPr>
        <p:grpSpPr bwMode="auto">
          <a:xfrm>
            <a:off x="3657600" y="2940050"/>
            <a:ext cx="5562600" cy="793750"/>
            <a:chOff x="1344" y="1852"/>
            <a:chExt cx="3504" cy="500"/>
          </a:xfrm>
        </p:grpSpPr>
        <p:sp>
          <p:nvSpPr>
            <p:cNvPr id="45063" name="Text Box 33"/>
            <p:cNvSpPr txBox="1">
              <a:spLocks noChangeArrowheads="1"/>
            </p:cNvSpPr>
            <p:nvPr/>
          </p:nvSpPr>
          <p:spPr bwMode="auto">
            <a:xfrm>
              <a:off x="1344" y="2140"/>
              <a:ext cx="115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a:spcBef>
                  <a:spcPct val="50000"/>
                </a:spcBef>
              </a:pPr>
              <a:r>
                <a:rPr lang="en-US" altLang="en-US" sz="1600" b="1">
                  <a:latin typeface="Helvetica" panose="020B0604020202020204" pitchFamily="34" charset="0"/>
                </a:rPr>
                <a:t>Condition</a:t>
              </a:r>
            </a:p>
          </p:txBody>
        </p:sp>
        <p:sp>
          <p:nvSpPr>
            <p:cNvPr id="45064" name="Text Box 34"/>
            <p:cNvSpPr txBox="1">
              <a:spLocks noChangeArrowheads="1"/>
            </p:cNvSpPr>
            <p:nvPr/>
          </p:nvSpPr>
          <p:spPr bwMode="auto">
            <a:xfrm>
              <a:off x="2496" y="2140"/>
              <a:ext cx="115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a:spcBef>
                  <a:spcPct val="50000"/>
                </a:spcBef>
              </a:pPr>
              <a:r>
                <a:rPr lang="en-US" altLang="en-US" sz="1600" b="1">
                  <a:latin typeface="Helvetica" panose="020B0604020202020204" pitchFamily="34" charset="0"/>
                </a:rPr>
                <a:t>Value if true</a:t>
              </a:r>
            </a:p>
          </p:txBody>
        </p:sp>
        <p:sp>
          <p:nvSpPr>
            <p:cNvPr id="45065" name="Text Box 35"/>
            <p:cNvSpPr txBox="1">
              <a:spLocks noChangeArrowheads="1"/>
            </p:cNvSpPr>
            <p:nvPr/>
          </p:nvSpPr>
          <p:spPr bwMode="auto">
            <a:xfrm>
              <a:off x="3696" y="2140"/>
              <a:ext cx="1152"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a:spcBef>
                  <a:spcPct val="50000"/>
                </a:spcBef>
              </a:pPr>
              <a:r>
                <a:rPr lang="en-US" altLang="en-US" sz="1600" b="1">
                  <a:latin typeface="Helvetica" panose="020B0604020202020204" pitchFamily="34" charset="0"/>
                </a:rPr>
                <a:t>Value if false</a:t>
              </a:r>
            </a:p>
          </p:txBody>
        </p:sp>
        <p:sp>
          <p:nvSpPr>
            <p:cNvPr id="45066" name="Line 36"/>
            <p:cNvSpPr>
              <a:spLocks noChangeShapeType="1"/>
            </p:cNvSpPr>
            <p:nvPr/>
          </p:nvSpPr>
          <p:spPr bwMode="auto">
            <a:xfrm flipV="1">
              <a:off x="1872" y="1852"/>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45067" name="Line 37"/>
            <p:cNvSpPr>
              <a:spLocks noChangeShapeType="1"/>
            </p:cNvSpPr>
            <p:nvPr/>
          </p:nvSpPr>
          <p:spPr bwMode="auto">
            <a:xfrm flipV="1">
              <a:off x="3120" y="185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sp>
          <p:nvSpPr>
            <p:cNvPr id="45068" name="Line 38"/>
            <p:cNvSpPr>
              <a:spLocks noChangeShapeType="1"/>
            </p:cNvSpPr>
            <p:nvPr/>
          </p:nvSpPr>
          <p:spPr bwMode="auto">
            <a:xfrm flipV="1">
              <a:off x="4176" y="1852"/>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endParaRPr lang="en-US"/>
            </a:p>
          </p:txBody>
        </p:sp>
      </p:grpSp>
      <p:sp>
        <p:nvSpPr>
          <p:cNvPr id="39" name="Slide Number Placeholder 38"/>
          <p:cNvSpPr>
            <a:spLocks noGrp="1"/>
          </p:cNvSpPr>
          <p:nvPr>
            <p:ph type="sldNum" sz="quarter" idx="12"/>
          </p:nvPr>
        </p:nvSpPr>
        <p:spPr/>
        <p:txBody>
          <a:bodyPr/>
          <a:lstStyle/>
          <a:p>
            <a:fld id="{60613670-5C68-40E8-AD23-C9952A542B99}" type="slidenum">
              <a:rPr lang="en-US" smtClean="0"/>
              <a:pPr/>
              <a:t>104</a:t>
            </a:fld>
            <a:endParaRPr lang="en-US"/>
          </a:p>
        </p:txBody>
      </p:sp>
    </p:spTree>
    <p:extLst>
      <p:ext uri="{BB962C8B-B14F-4D97-AF65-F5344CB8AC3E}">
        <p14:creationId xmlns:p14="http://schemas.microsoft.com/office/powerpoint/2010/main" xmlns="" val="49334505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altLang="en-US" b="1" noProof="1" smtClean="0">
                <a:latin typeface="Courier New" panose="02070309020205020404" pitchFamily="49" charset="0"/>
              </a:rPr>
              <a:t>if/else</a:t>
            </a:r>
            <a:r>
              <a:rPr lang="en-US" altLang="en-US" noProof="1" smtClean="0"/>
              <a:t> Selection Structure</a:t>
            </a:r>
            <a:endParaRPr lang="en-US" altLang="en-US" smtClean="0"/>
          </a:p>
        </p:txBody>
      </p:sp>
      <p:sp>
        <p:nvSpPr>
          <p:cNvPr id="46084" name="Rectangle 3"/>
          <p:cNvSpPr>
            <a:spLocks noGrp="1" noChangeArrowheads="1"/>
          </p:cNvSpPr>
          <p:nvPr>
            <p:ph type="body" idx="1"/>
          </p:nvPr>
        </p:nvSpPr>
        <p:spPr/>
        <p:txBody>
          <a:bodyPr>
            <a:normAutofit lnSpcReduction="10000"/>
          </a:bodyPr>
          <a:lstStyle/>
          <a:p>
            <a:pPr eaLnBrk="1" hangingPunct="1"/>
            <a:r>
              <a:rPr lang="en-US" altLang="en-US" dirty="0" smtClean="0"/>
              <a:t>Nested </a:t>
            </a:r>
            <a:r>
              <a:rPr lang="en-US" altLang="en-US" b="1" dirty="0" smtClean="0">
                <a:latin typeface="Courier New" panose="02070309020205020404" pitchFamily="49" charset="0"/>
              </a:rPr>
              <a:t>if/else</a:t>
            </a:r>
            <a:r>
              <a:rPr lang="en-US" altLang="en-US" dirty="0" smtClean="0"/>
              <a:t> structures</a:t>
            </a:r>
          </a:p>
          <a:p>
            <a:pPr lvl="1" eaLnBrk="1" hangingPunct="1"/>
            <a:r>
              <a:rPr lang="en-US" altLang="en-US" dirty="0" smtClean="0"/>
              <a:t>One inside another, test for multiple cases </a:t>
            </a:r>
          </a:p>
          <a:p>
            <a:pPr lvl="1" eaLnBrk="1" hangingPunct="1"/>
            <a:r>
              <a:rPr lang="en-US" altLang="en-US" dirty="0" smtClean="0"/>
              <a:t>Once condition met, other statements skipped</a:t>
            </a:r>
          </a:p>
          <a:p>
            <a:pPr lvl="1" eaLnBrk="1" hangingPunct="1">
              <a:buFontTx/>
              <a:buNone/>
            </a:pPr>
            <a:r>
              <a:rPr lang="en-US" altLang="en-US" sz="1800" i="1" dirty="0">
                <a:solidFill>
                  <a:srgbClr val="FF0000"/>
                </a:solidFill>
              </a:rPr>
              <a:t>if student’s grade is greater than or equal to 90</a:t>
            </a:r>
            <a:br>
              <a:rPr lang="en-US" altLang="en-US" sz="1800" i="1" dirty="0">
                <a:solidFill>
                  <a:srgbClr val="FF0000"/>
                </a:solidFill>
              </a:rPr>
            </a:br>
            <a:r>
              <a:rPr lang="en-US" altLang="en-US" sz="1800" i="1" dirty="0">
                <a:solidFill>
                  <a:srgbClr val="FF0000"/>
                </a:solidFill>
              </a:rPr>
              <a:t>   Print “A”</a:t>
            </a:r>
          </a:p>
          <a:p>
            <a:pPr lvl="1" eaLnBrk="1" hangingPunct="1">
              <a:buFontTx/>
              <a:buNone/>
            </a:pPr>
            <a:r>
              <a:rPr lang="en-US" altLang="en-US" sz="1800" i="1" dirty="0">
                <a:solidFill>
                  <a:srgbClr val="FF0000"/>
                </a:solidFill>
              </a:rPr>
              <a:t>else </a:t>
            </a:r>
            <a:br>
              <a:rPr lang="en-US" altLang="en-US" sz="1800" i="1" dirty="0">
                <a:solidFill>
                  <a:srgbClr val="FF0000"/>
                </a:solidFill>
              </a:rPr>
            </a:br>
            <a:r>
              <a:rPr lang="en-US" altLang="en-US" sz="1800" i="1" dirty="0">
                <a:solidFill>
                  <a:srgbClr val="FF0000"/>
                </a:solidFill>
              </a:rPr>
              <a:t>   if student’s grade is greater than or equal to 80</a:t>
            </a:r>
            <a:br>
              <a:rPr lang="en-US" altLang="en-US" sz="1800" i="1" dirty="0">
                <a:solidFill>
                  <a:srgbClr val="FF0000"/>
                </a:solidFill>
              </a:rPr>
            </a:br>
            <a:r>
              <a:rPr lang="en-US" altLang="en-US" sz="1800" i="1" dirty="0">
                <a:solidFill>
                  <a:srgbClr val="FF0000"/>
                </a:solidFill>
              </a:rPr>
              <a:t>	   Print “B”</a:t>
            </a:r>
            <a:br>
              <a:rPr lang="en-US" altLang="en-US" sz="1800" i="1" dirty="0">
                <a:solidFill>
                  <a:srgbClr val="FF0000"/>
                </a:solidFill>
              </a:rPr>
            </a:br>
            <a:r>
              <a:rPr lang="en-US" altLang="en-US" sz="1800" i="1" dirty="0">
                <a:solidFill>
                  <a:srgbClr val="FF0000"/>
                </a:solidFill>
              </a:rPr>
              <a:t>	else </a:t>
            </a:r>
            <a:br>
              <a:rPr lang="en-US" altLang="en-US" sz="1800" i="1" dirty="0">
                <a:solidFill>
                  <a:srgbClr val="FF0000"/>
                </a:solidFill>
              </a:rPr>
            </a:br>
            <a:r>
              <a:rPr lang="en-US" altLang="en-US" sz="1800" i="1" dirty="0">
                <a:solidFill>
                  <a:srgbClr val="FF0000"/>
                </a:solidFill>
              </a:rPr>
              <a:t>      if student’s grade is greater than or equal to 70 </a:t>
            </a:r>
            <a:br>
              <a:rPr lang="en-US" altLang="en-US" sz="1800" i="1" dirty="0">
                <a:solidFill>
                  <a:srgbClr val="FF0000"/>
                </a:solidFill>
              </a:rPr>
            </a:br>
            <a:r>
              <a:rPr lang="en-US" altLang="en-US" sz="1800" i="1" dirty="0">
                <a:solidFill>
                  <a:srgbClr val="FF0000"/>
                </a:solidFill>
              </a:rPr>
              <a:t>	      Print “C”</a:t>
            </a:r>
            <a:br>
              <a:rPr lang="en-US" altLang="en-US" sz="1800" i="1" dirty="0">
                <a:solidFill>
                  <a:srgbClr val="FF0000"/>
                </a:solidFill>
              </a:rPr>
            </a:br>
            <a:r>
              <a:rPr lang="en-US" altLang="en-US" sz="1800" i="1" dirty="0">
                <a:solidFill>
                  <a:srgbClr val="FF0000"/>
                </a:solidFill>
              </a:rPr>
              <a:t>	   else </a:t>
            </a:r>
            <a:br>
              <a:rPr lang="en-US" altLang="en-US" sz="1800" i="1" dirty="0">
                <a:solidFill>
                  <a:srgbClr val="FF0000"/>
                </a:solidFill>
              </a:rPr>
            </a:br>
            <a:r>
              <a:rPr lang="en-US" altLang="en-US" sz="1800" i="1" dirty="0">
                <a:solidFill>
                  <a:srgbClr val="FF0000"/>
                </a:solidFill>
              </a:rPr>
              <a:t>	      if student’s grade is greater than or equal to 60 </a:t>
            </a:r>
            <a:br>
              <a:rPr lang="en-US" altLang="en-US" sz="1800" i="1" dirty="0">
                <a:solidFill>
                  <a:srgbClr val="FF0000"/>
                </a:solidFill>
              </a:rPr>
            </a:br>
            <a:r>
              <a:rPr lang="en-US" altLang="en-US" sz="1800" i="1" dirty="0">
                <a:solidFill>
                  <a:srgbClr val="FF0000"/>
                </a:solidFill>
              </a:rPr>
              <a:t>	         Print “D”</a:t>
            </a:r>
            <a:br>
              <a:rPr lang="en-US" altLang="en-US" sz="1800" i="1" dirty="0">
                <a:solidFill>
                  <a:srgbClr val="FF0000"/>
                </a:solidFill>
              </a:rPr>
            </a:br>
            <a:r>
              <a:rPr lang="en-US" altLang="en-US" sz="1800" i="1" dirty="0">
                <a:solidFill>
                  <a:srgbClr val="FF0000"/>
                </a:solidFill>
              </a:rPr>
              <a:t>         else</a:t>
            </a:r>
          </a:p>
          <a:p>
            <a:pPr lvl="2" eaLnBrk="1" hangingPunct="1">
              <a:buFontTx/>
              <a:buNone/>
            </a:pPr>
            <a:r>
              <a:rPr lang="en-US" altLang="en-US" sz="1800" i="1" dirty="0">
                <a:solidFill>
                  <a:srgbClr val="FF0000"/>
                </a:solidFill>
              </a:rPr>
              <a:t>                Print “F”</a:t>
            </a:r>
            <a:endParaRPr lang="en-US" altLang="en-US" sz="1800" dirty="0">
              <a:solidFill>
                <a:srgbClr val="FF0000"/>
              </a:solidFill>
            </a:endParaRPr>
          </a:p>
          <a:p>
            <a:pPr lvl="1" eaLnBrk="1" hangingPunct="1">
              <a:buFontTx/>
              <a:buNone/>
            </a:pPr>
            <a:endParaRPr lang="en-US" altLang="en-US" sz="1800" dirty="0"/>
          </a:p>
        </p:txBody>
      </p:sp>
      <p:sp>
        <p:nvSpPr>
          <p:cNvPr id="4" name="Slide Number Placeholder 3"/>
          <p:cNvSpPr>
            <a:spLocks noGrp="1"/>
          </p:cNvSpPr>
          <p:nvPr>
            <p:ph type="sldNum" sz="quarter" idx="12"/>
          </p:nvPr>
        </p:nvSpPr>
        <p:spPr/>
        <p:txBody>
          <a:bodyPr/>
          <a:lstStyle/>
          <a:p>
            <a:fld id="{60613670-5C68-40E8-AD23-C9952A542B99}" type="slidenum">
              <a:rPr lang="en-US" smtClean="0"/>
              <a:pPr/>
              <a:t>105</a:t>
            </a:fld>
            <a:endParaRPr lang="en-US"/>
          </a:p>
        </p:txBody>
      </p:sp>
    </p:spTree>
    <p:extLst>
      <p:ext uri="{BB962C8B-B14F-4D97-AF65-F5344CB8AC3E}">
        <p14:creationId xmlns:p14="http://schemas.microsoft.com/office/powerpoint/2010/main" xmlns="" val="42259322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pPr eaLnBrk="1" hangingPunct="1"/>
            <a:r>
              <a:rPr lang="en-US" altLang="en-US" b="1" noProof="1" smtClean="0">
                <a:latin typeface="Courier New" panose="02070309020205020404" pitchFamily="49" charset="0"/>
              </a:rPr>
              <a:t>if/else</a:t>
            </a:r>
            <a:r>
              <a:rPr lang="en-US" altLang="en-US" noProof="1" smtClean="0"/>
              <a:t> Selection Structure</a:t>
            </a:r>
            <a:endParaRPr lang="en-US" altLang="en-US" smtClean="0"/>
          </a:p>
        </p:txBody>
      </p:sp>
      <p:sp>
        <p:nvSpPr>
          <p:cNvPr id="47108" name="Rectangle 3"/>
          <p:cNvSpPr>
            <a:spLocks noGrp="1" noChangeArrowheads="1"/>
          </p:cNvSpPr>
          <p:nvPr>
            <p:ph type="body" idx="1"/>
          </p:nvPr>
        </p:nvSpPr>
        <p:spPr/>
        <p:txBody>
          <a:bodyPr/>
          <a:lstStyle/>
          <a:p>
            <a:pPr>
              <a:spcBef>
                <a:spcPts val="800"/>
              </a:spcBef>
              <a:spcAft>
                <a:spcPts val="800"/>
              </a:spcAft>
            </a:pPr>
            <a:r>
              <a:rPr lang="en-US" altLang="en-US" smtClean="0"/>
              <a:t>Example</a:t>
            </a:r>
            <a:r>
              <a:rPr lang="en-US" altLang="en-US" sz="2000" b="1">
                <a:latin typeface="Courier" pitchFamily="49" charset="0"/>
              </a:rPr>
              <a:t>	</a:t>
            </a:r>
          </a:p>
          <a:p>
            <a:pPr>
              <a:spcBef>
                <a:spcPts val="800"/>
              </a:spcBef>
              <a:spcAft>
                <a:spcPts val="800"/>
              </a:spcAft>
              <a:buNone/>
            </a:pPr>
            <a:r>
              <a:rPr lang="en-US" altLang="en-US" sz="2000" b="1">
                <a:latin typeface="Courier" pitchFamily="49" charset="0"/>
              </a:rPr>
              <a:t>	</a:t>
            </a:r>
            <a:r>
              <a:rPr lang="en-US" altLang="en-US" sz="2000" b="1">
                <a:latin typeface="Courier New" panose="02070309020205020404" pitchFamily="49" charset="0"/>
              </a:rPr>
              <a:t>if ( grade &gt;= 90 )       // 90 and above</a:t>
            </a:r>
            <a:br>
              <a:rPr lang="en-US" altLang="en-US" sz="2000" b="1">
                <a:latin typeface="Courier New" panose="02070309020205020404" pitchFamily="49" charset="0"/>
              </a:rPr>
            </a:br>
            <a:r>
              <a:rPr lang="en-US" altLang="en-US" sz="2000" b="1">
                <a:latin typeface="Courier New" panose="02070309020205020404" pitchFamily="49" charset="0"/>
              </a:rPr>
              <a:t>   cout &lt;&lt; "A";</a:t>
            </a:r>
            <a:br>
              <a:rPr lang="en-US" altLang="en-US" sz="2000" b="1">
                <a:latin typeface="Courier New" panose="02070309020205020404" pitchFamily="49" charset="0"/>
              </a:rPr>
            </a:br>
            <a:r>
              <a:rPr lang="en-US" altLang="en-US" sz="2000" b="1">
                <a:latin typeface="Courier New" panose="02070309020205020404" pitchFamily="49" charset="0"/>
              </a:rPr>
              <a:t>else if ( grade &gt;= 80 )  // 80-89</a:t>
            </a:r>
            <a:br>
              <a:rPr lang="en-US" altLang="en-US" sz="2000" b="1">
                <a:latin typeface="Courier New" panose="02070309020205020404" pitchFamily="49" charset="0"/>
              </a:rPr>
            </a:br>
            <a:r>
              <a:rPr lang="en-US" altLang="en-US" sz="2000" b="1">
                <a:latin typeface="Courier New" panose="02070309020205020404" pitchFamily="49" charset="0"/>
              </a:rPr>
              <a:t>   cout &lt;&lt; "B";</a:t>
            </a:r>
            <a:br>
              <a:rPr lang="en-US" altLang="en-US" sz="2000" b="1">
                <a:latin typeface="Courier New" panose="02070309020205020404" pitchFamily="49" charset="0"/>
              </a:rPr>
            </a:br>
            <a:r>
              <a:rPr lang="en-US" altLang="en-US" sz="2000" b="1">
                <a:latin typeface="Courier New" panose="02070309020205020404" pitchFamily="49" charset="0"/>
              </a:rPr>
              <a:t>else if ( grade &gt;= 70 )  // 70-79</a:t>
            </a:r>
            <a:br>
              <a:rPr lang="en-US" altLang="en-US" sz="2000" b="1">
                <a:latin typeface="Courier New" panose="02070309020205020404" pitchFamily="49" charset="0"/>
              </a:rPr>
            </a:br>
            <a:r>
              <a:rPr lang="en-US" altLang="en-US" sz="2000" b="1">
                <a:latin typeface="Courier New" panose="02070309020205020404" pitchFamily="49" charset="0"/>
              </a:rPr>
              <a:t>   cout &lt;&lt; "C";  </a:t>
            </a:r>
            <a:br>
              <a:rPr lang="en-US" altLang="en-US" sz="2000" b="1">
                <a:latin typeface="Courier New" panose="02070309020205020404" pitchFamily="49" charset="0"/>
              </a:rPr>
            </a:br>
            <a:r>
              <a:rPr lang="en-US" altLang="en-US" sz="2000" b="1">
                <a:latin typeface="Courier New" panose="02070309020205020404" pitchFamily="49" charset="0"/>
              </a:rPr>
              <a:t>else if ( grade &gt;= 60 )  // 60-69</a:t>
            </a:r>
            <a:br>
              <a:rPr lang="en-US" altLang="en-US" sz="2000" b="1">
                <a:latin typeface="Courier New" panose="02070309020205020404" pitchFamily="49" charset="0"/>
              </a:rPr>
            </a:br>
            <a:r>
              <a:rPr lang="en-US" altLang="en-US" sz="2000" b="1">
                <a:latin typeface="Courier New" panose="02070309020205020404" pitchFamily="49" charset="0"/>
              </a:rPr>
              <a:t>   cout &lt;&lt; "D";</a:t>
            </a:r>
            <a:br>
              <a:rPr lang="en-US" altLang="en-US" sz="2000" b="1">
                <a:latin typeface="Courier New" panose="02070309020205020404" pitchFamily="49" charset="0"/>
              </a:rPr>
            </a:br>
            <a:r>
              <a:rPr lang="en-US" altLang="en-US" sz="2000" b="1">
                <a:latin typeface="Courier New" panose="02070309020205020404" pitchFamily="49" charset="0"/>
              </a:rPr>
              <a:t>else                     // less than 60</a:t>
            </a:r>
            <a:br>
              <a:rPr lang="en-US" altLang="en-US" sz="2000" b="1">
                <a:latin typeface="Courier New" panose="02070309020205020404" pitchFamily="49" charset="0"/>
              </a:rPr>
            </a:br>
            <a:r>
              <a:rPr lang="en-US" altLang="en-US" sz="2000" b="1">
                <a:latin typeface="Courier New" panose="02070309020205020404" pitchFamily="49" charset="0"/>
              </a:rPr>
              <a:t>   cout &lt;&lt; "F";</a:t>
            </a:r>
          </a:p>
          <a:p>
            <a:pPr eaLnBrk="1" hangingPunct="1"/>
            <a:endParaRPr lang="en-US" altLang="en-US" smtClean="0">
              <a:latin typeface="Courier New" panose="02070309020205020404" pitchFamily="49" charset="0"/>
            </a:endParaRPr>
          </a:p>
        </p:txBody>
      </p:sp>
      <p:sp>
        <p:nvSpPr>
          <p:cNvPr id="4" name="Slide Number Placeholder 3"/>
          <p:cNvSpPr>
            <a:spLocks noGrp="1"/>
          </p:cNvSpPr>
          <p:nvPr>
            <p:ph type="sldNum" sz="quarter" idx="12"/>
          </p:nvPr>
        </p:nvSpPr>
        <p:spPr/>
        <p:txBody>
          <a:bodyPr/>
          <a:lstStyle/>
          <a:p>
            <a:fld id="{60613670-5C68-40E8-AD23-C9952A542B99}" type="slidenum">
              <a:rPr lang="en-US" smtClean="0"/>
              <a:pPr/>
              <a:t>106</a:t>
            </a:fld>
            <a:endParaRPr lang="en-US"/>
          </a:p>
        </p:txBody>
      </p:sp>
    </p:spTree>
    <p:extLst>
      <p:ext uri="{BB962C8B-B14F-4D97-AF65-F5344CB8AC3E}">
        <p14:creationId xmlns:p14="http://schemas.microsoft.com/office/powerpoint/2010/main" xmlns="" val="184010587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altLang="en-US" b="1" noProof="1" smtClean="0">
                <a:latin typeface="Courier New" panose="02070309020205020404" pitchFamily="49" charset="0"/>
              </a:rPr>
              <a:t>if/else</a:t>
            </a:r>
            <a:r>
              <a:rPr lang="en-US" altLang="en-US" noProof="1" smtClean="0"/>
              <a:t> Selection Structure</a:t>
            </a:r>
            <a:endParaRPr lang="en-US" altLang="en-US" smtClean="0"/>
          </a:p>
        </p:txBody>
      </p:sp>
      <p:sp>
        <p:nvSpPr>
          <p:cNvPr id="48132" name="Rectangle 3"/>
          <p:cNvSpPr>
            <a:spLocks noGrp="1" noChangeArrowheads="1"/>
          </p:cNvSpPr>
          <p:nvPr>
            <p:ph type="body" idx="1"/>
          </p:nvPr>
        </p:nvSpPr>
        <p:spPr/>
        <p:txBody>
          <a:bodyPr/>
          <a:lstStyle/>
          <a:p>
            <a:pPr eaLnBrk="1" hangingPunct="1"/>
            <a:r>
              <a:rPr lang="en-US" altLang="en-US" smtClean="0"/>
              <a:t>Compound statement</a:t>
            </a:r>
          </a:p>
          <a:p>
            <a:pPr lvl="1" eaLnBrk="1" hangingPunct="1"/>
            <a:r>
              <a:rPr lang="en-US" altLang="en-US" smtClean="0"/>
              <a:t>Set of statements within a pair of braces</a:t>
            </a:r>
          </a:p>
          <a:p>
            <a:pPr lvl="1" eaLnBrk="1" hangingPunct="1">
              <a:buFontTx/>
              <a:buNone/>
            </a:pPr>
            <a:r>
              <a:rPr lang="en-US" altLang="en-US" sz="1800" b="1">
                <a:latin typeface="Courier New" panose="02070309020205020404" pitchFamily="49" charset="0"/>
              </a:rPr>
              <a:t>  if ( grade &gt;= 60 )</a:t>
            </a:r>
            <a:br>
              <a:rPr lang="en-US" altLang="en-US" sz="1800" b="1">
                <a:latin typeface="Courier New" panose="02070309020205020404" pitchFamily="49" charset="0"/>
              </a:rPr>
            </a:br>
            <a:r>
              <a:rPr lang="en-US" altLang="en-US" sz="1800" b="1">
                <a:latin typeface="Courier New" panose="02070309020205020404" pitchFamily="49" charset="0"/>
              </a:rPr>
              <a:t>   cout &lt;&lt; "Passed.\n";	</a:t>
            </a:r>
            <a:br>
              <a:rPr lang="en-US" altLang="en-US" sz="1800" b="1">
                <a:latin typeface="Courier New" panose="02070309020205020404" pitchFamily="49" charset="0"/>
              </a:rPr>
            </a:br>
            <a:r>
              <a:rPr lang="en-US" altLang="en-US" sz="1800" b="1">
                <a:latin typeface="Courier New" panose="02070309020205020404" pitchFamily="49" charset="0"/>
              </a:rPr>
              <a:t>else {</a:t>
            </a:r>
            <a:br>
              <a:rPr lang="en-US" altLang="en-US" sz="1800" b="1">
                <a:latin typeface="Courier New" panose="02070309020205020404" pitchFamily="49" charset="0"/>
              </a:rPr>
            </a:br>
            <a:r>
              <a:rPr lang="en-US" altLang="en-US" sz="1800" b="1">
                <a:latin typeface="Courier New" panose="02070309020205020404" pitchFamily="49" charset="0"/>
              </a:rPr>
              <a:t>   cout &lt;&lt; "Failed.\n";</a:t>
            </a:r>
            <a:br>
              <a:rPr lang="en-US" altLang="en-US" sz="1800" b="1">
                <a:latin typeface="Courier New" panose="02070309020205020404" pitchFamily="49" charset="0"/>
              </a:rPr>
            </a:br>
            <a:r>
              <a:rPr lang="en-US" altLang="en-US" sz="1800" b="1">
                <a:latin typeface="Courier New" panose="02070309020205020404" pitchFamily="49" charset="0"/>
              </a:rPr>
              <a:t>   cout &lt;&lt; "You must take this course again.\n";</a:t>
            </a:r>
            <a:br>
              <a:rPr lang="en-US" altLang="en-US" sz="1800" b="1">
                <a:latin typeface="Courier New" panose="02070309020205020404" pitchFamily="49" charset="0"/>
              </a:rPr>
            </a:br>
            <a:r>
              <a:rPr lang="en-US" altLang="en-US" sz="2000" b="1">
                <a:latin typeface="Courier New" panose="02070309020205020404" pitchFamily="49" charset="0"/>
              </a:rPr>
              <a:t>} </a:t>
            </a:r>
          </a:p>
          <a:p>
            <a:pPr lvl="1" eaLnBrk="1" hangingPunct="1"/>
            <a:r>
              <a:rPr lang="en-US" altLang="en-US" smtClean="0"/>
              <a:t>Without braces,</a:t>
            </a:r>
          </a:p>
          <a:p>
            <a:pPr lvl="1" eaLnBrk="1" hangingPunct="1">
              <a:buFontTx/>
              <a:buNone/>
            </a:pPr>
            <a:r>
              <a:rPr lang="en-US" altLang="en-US" sz="1800" b="1">
                <a:latin typeface="Courier New" panose="02070309020205020404" pitchFamily="49" charset="0"/>
              </a:rPr>
              <a:t>cout &lt;&lt; "You must take this course again.\n";</a:t>
            </a:r>
          </a:p>
          <a:p>
            <a:pPr lvl="1" eaLnBrk="1" hangingPunct="1">
              <a:buFontTx/>
              <a:buNone/>
            </a:pPr>
            <a:r>
              <a:rPr lang="en-US" altLang="en-US" smtClean="0"/>
              <a:t>always executed</a:t>
            </a:r>
          </a:p>
          <a:p>
            <a:pPr eaLnBrk="1" hangingPunct="1"/>
            <a:r>
              <a:rPr lang="en-US" altLang="en-US" smtClean="0"/>
              <a:t>Block</a:t>
            </a:r>
          </a:p>
          <a:p>
            <a:pPr lvl="1" eaLnBrk="1" hangingPunct="1"/>
            <a:r>
              <a:rPr lang="en-US" altLang="en-US" smtClean="0"/>
              <a:t>Set of statements within braces</a:t>
            </a:r>
          </a:p>
          <a:p>
            <a:pPr lvl="1" eaLnBrk="1" hangingPunct="1"/>
            <a:endParaRPr lang="en-US" altLang="en-US"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107</a:t>
            </a:fld>
            <a:endParaRPr lang="en-US"/>
          </a:p>
        </p:txBody>
      </p:sp>
    </p:spTree>
    <p:extLst>
      <p:ext uri="{BB962C8B-B14F-4D97-AF65-F5344CB8AC3E}">
        <p14:creationId xmlns:p14="http://schemas.microsoft.com/office/powerpoint/2010/main" xmlns="" val="381387179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altLang="en-US" b="1" noProof="1" smtClean="0"/>
              <a:t>while</a:t>
            </a:r>
            <a:r>
              <a:rPr lang="en-US" altLang="en-US" noProof="1" smtClean="0"/>
              <a:t> Repetition Structure</a:t>
            </a:r>
            <a:endParaRPr lang="en-US" altLang="en-US" smtClean="0"/>
          </a:p>
        </p:txBody>
      </p:sp>
      <p:sp>
        <p:nvSpPr>
          <p:cNvPr id="49156" name="Rectangle 3"/>
          <p:cNvSpPr>
            <a:spLocks noGrp="1" noChangeArrowheads="1"/>
          </p:cNvSpPr>
          <p:nvPr>
            <p:ph type="body" idx="1"/>
          </p:nvPr>
        </p:nvSpPr>
        <p:spPr/>
        <p:txBody>
          <a:bodyPr/>
          <a:lstStyle/>
          <a:p>
            <a:pPr eaLnBrk="1" hangingPunct="1"/>
            <a:r>
              <a:rPr lang="en-US" altLang="en-US" smtClean="0"/>
              <a:t>Repetition structure</a:t>
            </a:r>
          </a:p>
          <a:p>
            <a:pPr lvl="1" eaLnBrk="1" hangingPunct="1"/>
            <a:r>
              <a:rPr lang="en-US" altLang="en-US" smtClean="0"/>
              <a:t>Action repeated while some condition remains true</a:t>
            </a:r>
          </a:p>
          <a:p>
            <a:pPr lvl="1" eaLnBrk="1" hangingPunct="1"/>
            <a:r>
              <a:rPr lang="en-US" altLang="en-US" smtClean="0"/>
              <a:t>Psuedocode</a:t>
            </a:r>
          </a:p>
          <a:p>
            <a:pPr lvl="2" eaLnBrk="1" hangingPunct="1">
              <a:buFontTx/>
              <a:buNone/>
            </a:pPr>
            <a:r>
              <a:rPr lang="en-US" altLang="en-US" i="1" smtClean="0">
                <a:solidFill>
                  <a:schemeClr val="accent2"/>
                </a:solidFill>
              </a:rPr>
              <a:t>while there are more items on my shopping list</a:t>
            </a:r>
          </a:p>
          <a:p>
            <a:pPr lvl="2" eaLnBrk="1" hangingPunct="1">
              <a:buFontTx/>
              <a:buNone/>
            </a:pPr>
            <a:r>
              <a:rPr lang="en-US" altLang="en-US" i="1" smtClean="0">
                <a:solidFill>
                  <a:schemeClr val="accent2"/>
                </a:solidFill>
              </a:rPr>
              <a:t>   Purchase next item and cross it off my list</a:t>
            </a:r>
            <a:r>
              <a:rPr lang="en-US" altLang="en-US" smtClean="0"/>
              <a:t> </a:t>
            </a:r>
          </a:p>
          <a:p>
            <a:pPr lvl="1" eaLnBrk="1" hangingPunct="1"/>
            <a:r>
              <a:rPr lang="en-US" altLang="en-US" b="1" smtClean="0">
                <a:solidFill>
                  <a:srgbClr val="009999"/>
                </a:solidFill>
                <a:latin typeface="Courier New" panose="02070309020205020404" pitchFamily="49" charset="0"/>
              </a:rPr>
              <a:t>while</a:t>
            </a:r>
            <a:r>
              <a:rPr lang="en-US" altLang="en-US" smtClean="0"/>
              <a:t> loop repeated until condition becomes false</a:t>
            </a:r>
          </a:p>
          <a:p>
            <a:pPr eaLnBrk="1" hangingPunct="1"/>
            <a:r>
              <a:rPr lang="en-US" altLang="en-US" smtClean="0"/>
              <a:t>Example</a:t>
            </a:r>
          </a:p>
          <a:p>
            <a:pPr lvl="3" eaLnBrk="1" hangingPunct="1">
              <a:buFontTx/>
              <a:buNone/>
            </a:pPr>
            <a:r>
              <a:rPr lang="en-US" altLang="en-US" b="1" smtClean="0">
                <a:latin typeface="Courier New" panose="02070309020205020404" pitchFamily="49" charset="0"/>
              </a:rPr>
              <a:t>int product = 2;</a:t>
            </a:r>
          </a:p>
          <a:p>
            <a:pPr lvl="3" eaLnBrk="1" hangingPunct="1">
              <a:buFontTx/>
              <a:buNone/>
            </a:pPr>
            <a:r>
              <a:rPr lang="en-US" altLang="en-US" b="1" smtClean="0">
                <a:latin typeface="Courier New" panose="02070309020205020404" pitchFamily="49" charset="0"/>
              </a:rPr>
              <a:t>while ( product &lt;= 1000 )</a:t>
            </a:r>
          </a:p>
          <a:p>
            <a:pPr lvl="3" eaLnBrk="1" hangingPunct="1">
              <a:buFontTx/>
              <a:buNone/>
            </a:pPr>
            <a:r>
              <a:rPr lang="en-US" altLang="en-US" b="1" smtClean="0">
                <a:latin typeface="Courier New" panose="02070309020205020404" pitchFamily="49" charset="0"/>
              </a:rPr>
              <a:t>   product = 2 * product;</a:t>
            </a:r>
            <a:endParaRPr lang="en-US" altLang="en-US" smtClean="0"/>
          </a:p>
        </p:txBody>
      </p:sp>
      <p:sp>
        <p:nvSpPr>
          <p:cNvPr id="49157" name="Rectangle 4"/>
          <p:cNvSpPr>
            <a:spLocks noChangeArrowheads="1"/>
          </p:cNvSpPr>
          <p:nvPr/>
        </p:nvSpPr>
        <p:spPr bwMode="auto">
          <a:xfrm>
            <a:off x="1524000" y="2184400"/>
            <a:ext cx="54864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49158" name="Rectangle 5"/>
          <p:cNvSpPr>
            <a:spLocks noChangeArrowheads="1"/>
          </p:cNvSpPr>
          <p:nvPr/>
        </p:nvSpPr>
        <p:spPr bwMode="auto">
          <a:xfrm>
            <a:off x="1524000" y="3262314"/>
            <a:ext cx="54864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200">
                <a:latin typeface="Times New Roman" panose="02020603050405020304" pitchFamily="18" charset="0"/>
              </a:rPr>
              <a:t> </a:t>
            </a:r>
          </a:p>
          <a:p>
            <a:endParaRPr lang="en-US" altLang="en-US" sz="2400">
              <a:latin typeface="Times New Roman" panose="02020603050405020304" pitchFamily="18" charset="0"/>
            </a:endParaRPr>
          </a:p>
        </p:txBody>
      </p:sp>
      <p:sp>
        <p:nvSpPr>
          <p:cNvPr id="49159" name="Rectangle 6"/>
          <p:cNvSpPr>
            <a:spLocks noChangeArrowheads="1"/>
          </p:cNvSpPr>
          <p:nvPr/>
        </p:nvSpPr>
        <p:spPr bwMode="auto">
          <a:xfrm>
            <a:off x="1524000" y="3567113"/>
            <a:ext cx="9144000" cy="6771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400">
                <a:latin typeface="Times New Roman" panose="02020603050405020304" pitchFamily="18" charset="0"/>
              </a:rPr>
              <a:t/>
            </a:r>
            <a:br>
              <a:rPr lang="en-US" altLang="en-US" sz="1400">
                <a:latin typeface="Times New Roman" panose="02020603050405020304" pitchFamily="18" charset="0"/>
              </a:rPr>
            </a:br>
            <a:endParaRPr lang="en-US" altLang="en-US" sz="2400">
              <a:latin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60613670-5C68-40E8-AD23-C9952A542B99}" type="slidenum">
              <a:rPr lang="en-US" smtClean="0"/>
              <a:pPr/>
              <a:t>108</a:t>
            </a:fld>
            <a:endParaRPr lang="en-US"/>
          </a:p>
        </p:txBody>
      </p:sp>
    </p:spTree>
    <p:extLst>
      <p:ext uri="{BB962C8B-B14F-4D97-AF65-F5344CB8AC3E}">
        <p14:creationId xmlns:p14="http://schemas.microsoft.com/office/powerpoint/2010/main" xmlns="" val="377187733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pPr eaLnBrk="1" hangingPunct="1"/>
            <a:r>
              <a:rPr lang="en-US" altLang="en-US" b="1" noProof="1" smtClean="0"/>
              <a:t>while</a:t>
            </a:r>
            <a:r>
              <a:rPr lang="en-US" altLang="en-US" noProof="1" smtClean="0"/>
              <a:t> Repetition Structure</a:t>
            </a:r>
            <a:endParaRPr lang="en-US" altLang="en-US" smtClean="0"/>
          </a:p>
        </p:txBody>
      </p:sp>
      <p:sp>
        <p:nvSpPr>
          <p:cNvPr id="50180" name="Rectangle 3"/>
          <p:cNvSpPr>
            <a:spLocks noGrp="1" noChangeArrowheads="1"/>
          </p:cNvSpPr>
          <p:nvPr>
            <p:ph type="body" idx="1"/>
          </p:nvPr>
        </p:nvSpPr>
        <p:spPr/>
        <p:txBody>
          <a:bodyPr/>
          <a:lstStyle/>
          <a:p>
            <a:pPr eaLnBrk="1" hangingPunct="1"/>
            <a:r>
              <a:rPr lang="en-US" altLang="en-US" smtClean="0"/>
              <a:t>Flowchart of </a:t>
            </a:r>
            <a:r>
              <a:rPr lang="en-US" altLang="en-US" b="1" smtClean="0">
                <a:solidFill>
                  <a:srgbClr val="009999"/>
                </a:solidFill>
                <a:latin typeface="Courier New" panose="02070309020205020404" pitchFamily="49" charset="0"/>
              </a:rPr>
              <a:t>while</a:t>
            </a:r>
            <a:r>
              <a:rPr lang="en-US" altLang="en-US" smtClean="0"/>
              <a:t> loop</a:t>
            </a:r>
          </a:p>
        </p:txBody>
      </p:sp>
      <p:grpSp>
        <p:nvGrpSpPr>
          <p:cNvPr id="50181" name="Group 4"/>
          <p:cNvGrpSpPr>
            <a:grpSpLocks/>
          </p:cNvGrpSpPr>
          <p:nvPr/>
        </p:nvGrpSpPr>
        <p:grpSpPr bwMode="auto">
          <a:xfrm>
            <a:off x="3124200" y="2057401"/>
            <a:ext cx="4876800" cy="2047875"/>
            <a:chOff x="545" y="2231"/>
            <a:chExt cx="1791" cy="714"/>
          </a:xfrm>
        </p:grpSpPr>
        <p:sp>
          <p:nvSpPr>
            <p:cNvPr id="50182" name="Freeform 5"/>
            <p:cNvSpPr>
              <a:spLocks/>
            </p:cNvSpPr>
            <p:nvPr/>
          </p:nvSpPr>
          <p:spPr bwMode="auto">
            <a:xfrm>
              <a:off x="545" y="2424"/>
              <a:ext cx="768" cy="349"/>
            </a:xfrm>
            <a:custGeom>
              <a:avLst/>
              <a:gdLst>
                <a:gd name="T0" fmla="*/ 768 w 20000"/>
                <a:gd name="T1" fmla="*/ 174 h 20000"/>
                <a:gd name="T2" fmla="*/ 384 w 20000"/>
                <a:gd name="T3" fmla="*/ 349 h 20000"/>
                <a:gd name="T4" fmla="*/ 0 w 20000"/>
                <a:gd name="T5" fmla="*/ 174 h 20000"/>
                <a:gd name="T6" fmla="*/ 384 w 20000"/>
                <a:gd name="T7" fmla="*/ 0 h 20000"/>
                <a:gd name="T8" fmla="*/ 768 w 20000"/>
                <a:gd name="T9" fmla="*/ 174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90" y="9989"/>
                  </a:moveTo>
                  <a:lnTo>
                    <a:pt x="9990" y="19977"/>
                  </a:lnTo>
                  <a:lnTo>
                    <a:pt x="0" y="9989"/>
                  </a:lnTo>
                  <a:lnTo>
                    <a:pt x="9990" y="0"/>
                  </a:lnTo>
                  <a:lnTo>
                    <a:pt x="19990" y="9989"/>
                  </a:lnTo>
                  <a:close/>
                </a:path>
              </a:pathLst>
            </a:custGeom>
            <a:solidFill>
              <a:srgbClr val="FFFFFF"/>
            </a:solidFill>
            <a:ln w="3175">
              <a:solidFill>
                <a:srgbClr val="000000"/>
              </a:solidFill>
              <a:round/>
              <a:headEnd/>
              <a:tailEnd/>
            </a:ln>
          </p:spPr>
          <p:txBody>
            <a:bodyPr/>
            <a:lstStyle/>
            <a:p>
              <a:endParaRPr lang="en-US"/>
            </a:p>
          </p:txBody>
        </p:sp>
        <p:sp>
          <p:nvSpPr>
            <p:cNvPr id="50183" name="Rectangle 6"/>
            <p:cNvSpPr>
              <a:spLocks noChangeArrowheads="1"/>
            </p:cNvSpPr>
            <p:nvPr/>
          </p:nvSpPr>
          <p:spPr bwMode="auto">
            <a:xfrm>
              <a:off x="637" y="2569"/>
              <a:ext cx="583" cy="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1200" b="1">
                  <a:solidFill>
                    <a:srgbClr val="000000"/>
                  </a:solidFill>
                  <a:latin typeface="Courier New" panose="02070309020205020404" pitchFamily="49" charset="0"/>
                </a:rPr>
                <a:t>product &lt;= 1000</a:t>
              </a:r>
            </a:p>
            <a:p>
              <a:endParaRPr lang="en-US" altLang="en-US" sz="1200" b="1">
                <a:latin typeface="Courier New" panose="02070309020205020404" pitchFamily="49" charset="0"/>
              </a:endParaRPr>
            </a:p>
          </p:txBody>
        </p:sp>
        <p:sp>
          <p:nvSpPr>
            <p:cNvPr id="50184" name="Freeform 7"/>
            <p:cNvSpPr>
              <a:spLocks/>
            </p:cNvSpPr>
            <p:nvPr/>
          </p:nvSpPr>
          <p:spPr bwMode="auto">
            <a:xfrm>
              <a:off x="928" y="2280"/>
              <a:ext cx="0" cy="146"/>
            </a:xfrm>
            <a:custGeom>
              <a:avLst/>
              <a:gdLst>
                <a:gd name="T0" fmla="*/ 0 w 20000"/>
                <a:gd name="T1" fmla="*/ 146 h 20000"/>
                <a:gd name="T2" fmla="*/ 0 w 20000"/>
                <a:gd name="T3" fmla="*/ 0 h 20000"/>
                <a:gd name="T4" fmla="*/ 0 60000 65536"/>
                <a:gd name="T5" fmla="*/ 0 60000 65536"/>
              </a:gdLst>
              <a:ahLst/>
              <a:cxnLst>
                <a:cxn ang="T4">
                  <a:pos x="T0" y="T1"/>
                </a:cxn>
                <a:cxn ang="T5">
                  <a:pos x="T2" y="T3"/>
                </a:cxn>
              </a:cxnLst>
              <a:rect l="0" t="0" r="r" b="b"/>
              <a:pathLst>
                <a:path w="20000" h="20000">
                  <a:moveTo>
                    <a:pt x="0" y="19945"/>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0185" name="Freeform 8"/>
            <p:cNvSpPr>
              <a:spLocks/>
            </p:cNvSpPr>
            <p:nvPr/>
          </p:nvSpPr>
          <p:spPr bwMode="auto">
            <a:xfrm>
              <a:off x="928" y="2773"/>
              <a:ext cx="0" cy="123"/>
            </a:xfrm>
            <a:custGeom>
              <a:avLst/>
              <a:gdLst>
                <a:gd name="T0" fmla="*/ 0 w 20000"/>
                <a:gd name="T1" fmla="*/ 123 h 20000"/>
                <a:gd name="T2" fmla="*/ 0 w 20000"/>
                <a:gd name="T3" fmla="*/ 0 h 20000"/>
                <a:gd name="T4" fmla="*/ 0 60000 65536"/>
                <a:gd name="T5" fmla="*/ 0 60000 65536"/>
              </a:gdLst>
              <a:ahLst/>
              <a:cxnLst>
                <a:cxn ang="T4">
                  <a:pos x="T0" y="T1"/>
                </a:cxn>
                <a:cxn ang="T5">
                  <a:pos x="T2" y="T3"/>
                </a:cxn>
              </a:cxnLst>
              <a:rect l="0" t="0" r="r" b="b"/>
              <a:pathLst>
                <a:path w="20000" h="20000">
                  <a:moveTo>
                    <a:pt x="0" y="19935"/>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0186" name="Oval 9"/>
            <p:cNvSpPr>
              <a:spLocks noChangeArrowheads="1"/>
            </p:cNvSpPr>
            <p:nvPr/>
          </p:nvSpPr>
          <p:spPr bwMode="auto">
            <a:xfrm>
              <a:off x="904" y="2231"/>
              <a:ext cx="48" cy="48"/>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50187" name="Oval 10"/>
            <p:cNvSpPr>
              <a:spLocks noChangeArrowheads="1"/>
            </p:cNvSpPr>
            <p:nvPr/>
          </p:nvSpPr>
          <p:spPr bwMode="auto">
            <a:xfrm>
              <a:off x="904" y="2897"/>
              <a:ext cx="48" cy="48"/>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50188" name="Freeform 11"/>
            <p:cNvSpPr>
              <a:spLocks/>
            </p:cNvSpPr>
            <p:nvPr/>
          </p:nvSpPr>
          <p:spPr bwMode="auto">
            <a:xfrm>
              <a:off x="1313" y="2601"/>
              <a:ext cx="192" cy="0"/>
            </a:xfrm>
            <a:custGeom>
              <a:avLst/>
              <a:gdLst>
                <a:gd name="T0" fmla="*/ 192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58" y="0"/>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0189" name="Rectangle 12"/>
            <p:cNvSpPr>
              <a:spLocks noChangeArrowheads="1"/>
            </p:cNvSpPr>
            <p:nvPr/>
          </p:nvSpPr>
          <p:spPr bwMode="auto">
            <a:xfrm>
              <a:off x="1520" y="2570"/>
              <a:ext cx="800" cy="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1200" b="1">
                  <a:solidFill>
                    <a:srgbClr val="000000"/>
                  </a:solidFill>
                  <a:latin typeface="Courier New" panose="02070309020205020404" pitchFamily="49" charset="0"/>
                </a:rPr>
                <a:t>product = 2 * product</a:t>
              </a:r>
            </a:p>
            <a:p>
              <a:endParaRPr lang="en-US" altLang="en-US" sz="1200" b="1">
                <a:latin typeface="Courier New" panose="02070309020205020404" pitchFamily="49" charset="0"/>
              </a:endParaRPr>
            </a:p>
          </p:txBody>
        </p:sp>
        <p:sp>
          <p:nvSpPr>
            <p:cNvPr id="50190" name="Freeform 13"/>
            <p:cNvSpPr>
              <a:spLocks/>
            </p:cNvSpPr>
            <p:nvPr/>
          </p:nvSpPr>
          <p:spPr bwMode="auto">
            <a:xfrm>
              <a:off x="1505" y="2548"/>
              <a:ext cx="831" cy="106"/>
            </a:xfrm>
            <a:custGeom>
              <a:avLst/>
              <a:gdLst>
                <a:gd name="T0" fmla="*/ 831 w 20000"/>
                <a:gd name="T1" fmla="*/ 0 h 20000"/>
                <a:gd name="T2" fmla="*/ 831 w 20000"/>
                <a:gd name="T3" fmla="*/ 106 h 20000"/>
                <a:gd name="T4" fmla="*/ 0 w 20000"/>
                <a:gd name="T5" fmla="*/ 106 h 20000"/>
                <a:gd name="T6" fmla="*/ 0 w 20000"/>
                <a:gd name="T7" fmla="*/ 0 h 20000"/>
                <a:gd name="T8" fmla="*/ 831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90" y="0"/>
                  </a:moveTo>
                  <a:lnTo>
                    <a:pt x="19990" y="19925"/>
                  </a:lnTo>
                  <a:lnTo>
                    <a:pt x="0" y="19925"/>
                  </a:lnTo>
                  <a:lnTo>
                    <a:pt x="0" y="0"/>
                  </a:lnTo>
                  <a:lnTo>
                    <a:pt x="19990"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0191" name="Rectangle 14"/>
            <p:cNvSpPr>
              <a:spLocks noChangeArrowheads="1"/>
            </p:cNvSpPr>
            <p:nvPr/>
          </p:nvSpPr>
          <p:spPr bwMode="auto">
            <a:xfrm>
              <a:off x="1320" y="2510"/>
              <a:ext cx="170" cy="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200" b="1">
                  <a:solidFill>
                    <a:srgbClr val="000000"/>
                  </a:solidFill>
                  <a:latin typeface="Courier New" panose="02070309020205020404" pitchFamily="49" charset="0"/>
                </a:rPr>
                <a:t>true</a:t>
              </a:r>
            </a:p>
            <a:p>
              <a:endParaRPr lang="en-US" altLang="en-US" sz="1200" b="1">
                <a:latin typeface="Courier New" panose="02070309020205020404" pitchFamily="49" charset="0"/>
              </a:endParaRPr>
            </a:p>
          </p:txBody>
        </p:sp>
        <p:sp>
          <p:nvSpPr>
            <p:cNvPr id="50192" name="Rectangle 15"/>
            <p:cNvSpPr>
              <a:spLocks noChangeArrowheads="1"/>
            </p:cNvSpPr>
            <p:nvPr/>
          </p:nvSpPr>
          <p:spPr bwMode="auto">
            <a:xfrm>
              <a:off x="976" y="2775"/>
              <a:ext cx="208" cy="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200" b="1">
                  <a:solidFill>
                    <a:srgbClr val="000000"/>
                  </a:solidFill>
                  <a:latin typeface="Courier New" panose="02070309020205020404" pitchFamily="49" charset="0"/>
                </a:rPr>
                <a:t>false</a:t>
              </a:r>
            </a:p>
            <a:p>
              <a:endParaRPr lang="en-US" altLang="en-US" sz="1200" b="1">
                <a:latin typeface="Courier New" panose="02070309020205020404" pitchFamily="49" charset="0"/>
              </a:endParaRPr>
            </a:p>
          </p:txBody>
        </p:sp>
        <p:sp>
          <p:nvSpPr>
            <p:cNvPr id="50193" name="Freeform 16"/>
            <p:cNvSpPr>
              <a:spLocks/>
            </p:cNvSpPr>
            <p:nvPr/>
          </p:nvSpPr>
          <p:spPr bwMode="auto">
            <a:xfrm>
              <a:off x="934" y="2336"/>
              <a:ext cx="991" cy="0"/>
            </a:xfrm>
            <a:custGeom>
              <a:avLst/>
              <a:gdLst>
                <a:gd name="T0" fmla="*/ 991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92" y="0"/>
                  </a:moveTo>
                  <a:lnTo>
                    <a:pt x="0" y="0"/>
                  </a:lnTo>
                </a:path>
              </a:pathLst>
            </a:custGeom>
            <a:noFill/>
            <a:ln w="3175">
              <a:solidFill>
                <a:srgbClr val="000000"/>
              </a:solidFill>
              <a:round/>
              <a:headEnd/>
              <a:tailEnd type="triangle" w="med"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0194" name="Freeform 17"/>
            <p:cNvSpPr>
              <a:spLocks/>
            </p:cNvSpPr>
            <p:nvPr/>
          </p:nvSpPr>
          <p:spPr bwMode="auto">
            <a:xfrm>
              <a:off x="1922" y="2336"/>
              <a:ext cx="0" cy="208"/>
            </a:xfrm>
            <a:custGeom>
              <a:avLst/>
              <a:gdLst>
                <a:gd name="T0" fmla="*/ 0 w 20000"/>
                <a:gd name="T1" fmla="*/ 0 h 20000"/>
                <a:gd name="T2" fmla="*/ 0 w 20000"/>
                <a:gd name="T3" fmla="*/ 208 h 20000"/>
                <a:gd name="T4" fmla="*/ 0 60000 65536"/>
                <a:gd name="T5" fmla="*/ 0 60000 65536"/>
              </a:gdLst>
              <a:ahLst/>
              <a:cxnLst>
                <a:cxn ang="T4">
                  <a:pos x="T0" y="T1"/>
                </a:cxn>
                <a:cxn ang="T5">
                  <a:pos x="T2" y="T3"/>
                </a:cxn>
              </a:cxnLst>
              <a:rect l="0" t="0" r="r" b="b"/>
              <a:pathLst>
                <a:path w="20000" h="20000">
                  <a:moveTo>
                    <a:pt x="0" y="0"/>
                  </a:moveTo>
                  <a:lnTo>
                    <a:pt x="0" y="19962"/>
                  </a:lnTo>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8" name="Slide Number Placeholder 17"/>
          <p:cNvSpPr>
            <a:spLocks noGrp="1"/>
          </p:cNvSpPr>
          <p:nvPr>
            <p:ph type="sldNum" sz="quarter" idx="12"/>
          </p:nvPr>
        </p:nvSpPr>
        <p:spPr/>
        <p:txBody>
          <a:bodyPr/>
          <a:lstStyle/>
          <a:p>
            <a:fld id="{60613670-5C68-40E8-AD23-C9952A542B99}" type="slidenum">
              <a:rPr lang="en-US" smtClean="0"/>
              <a:pPr/>
              <a:t>109</a:t>
            </a:fld>
            <a:endParaRPr lang="en-US"/>
          </a:p>
        </p:txBody>
      </p:sp>
    </p:spTree>
    <p:extLst>
      <p:ext uri="{BB962C8B-B14F-4D97-AF65-F5344CB8AC3E}">
        <p14:creationId xmlns:p14="http://schemas.microsoft.com/office/powerpoint/2010/main" xmlns="" val="2132501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199222" y="266037"/>
            <a:ext cx="10515600" cy="519342"/>
          </a:xfrm>
        </p:spPr>
        <p:txBody>
          <a:bodyPr>
            <a:normAutofit fontScale="90000"/>
          </a:bodyPr>
          <a:lstStyle/>
          <a:p>
            <a:pPr eaLnBrk="1" hangingPunct="1"/>
            <a:r>
              <a:rPr lang="en-US" altLang="en-US" dirty="0" smtClean="0"/>
              <a:t>Basics of a Typical C++ Environment</a:t>
            </a:r>
          </a:p>
        </p:txBody>
      </p:sp>
      <p:sp>
        <p:nvSpPr>
          <p:cNvPr id="20484" name="Text Box 3"/>
          <p:cNvSpPr txBox="1">
            <a:spLocks noChangeArrowheads="1"/>
          </p:cNvSpPr>
          <p:nvPr/>
        </p:nvSpPr>
        <p:spPr bwMode="auto">
          <a:xfrm>
            <a:off x="472583" y="1418432"/>
            <a:ext cx="3959225" cy="37195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marL="457200" indent="-457200">
              <a:defRPr>
                <a:solidFill>
                  <a:schemeClr val="tx1"/>
                </a:solidFill>
                <a:latin typeface="Verdana" panose="020B0604030504040204" pitchFamily="34" charset="0"/>
                <a:cs typeface="Times New Roman" panose="02020603050405020304" pitchFamily="18" charset="0"/>
              </a:defRPr>
            </a:lvl1pPr>
            <a:lvl2pPr marL="914400" indent="-457200">
              <a:defRPr>
                <a:solidFill>
                  <a:schemeClr val="tx1"/>
                </a:solidFill>
                <a:latin typeface="Verdana" panose="020B0604030504040204" pitchFamily="34" charset="0"/>
                <a:cs typeface="Times New Roman" panose="02020603050405020304" pitchFamily="18" charset="0"/>
              </a:defRPr>
            </a:lvl2pPr>
            <a:lvl3pPr marL="1371600" indent="-457200">
              <a:defRPr>
                <a:solidFill>
                  <a:schemeClr val="tx1"/>
                </a:solidFill>
                <a:latin typeface="Verdana" panose="020B0604030504040204" pitchFamily="34" charset="0"/>
                <a:cs typeface="Times New Roman" panose="02020603050405020304" pitchFamily="18" charset="0"/>
              </a:defRPr>
            </a:lvl3pPr>
            <a:lvl4pPr marL="1828800" indent="-457200">
              <a:defRPr>
                <a:solidFill>
                  <a:schemeClr val="tx1"/>
                </a:solidFill>
                <a:latin typeface="Verdana" panose="020B0604030504040204" pitchFamily="34" charset="0"/>
                <a:cs typeface="Times New Roman" panose="02020603050405020304" pitchFamily="18" charset="0"/>
              </a:defRPr>
            </a:lvl4pPr>
            <a:lvl5pPr marL="2286000" indent="-457200">
              <a:defRPr>
                <a:solidFill>
                  <a:schemeClr val="tx1"/>
                </a:solidFill>
                <a:latin typeface="Verdana" panose="020B0604030504040204" pitchFamily="34" charset="0"/>
                <a:cs typeface="Times New Roman" panose="02020603050405020304" pitchFamily="18" charset="0"/>
              </a:defRPr>
            </a:lvl5pPr>
            <a:lvl6pPr marL="2743200" indent="-4572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3200400" indent="-4572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657600" indent="-4572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4114800" indent="-4572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spcBef>
                <a:spcPct val="50000"/>
              </a:spcBef>
            </a:pPr>
            <a:r>
              <a:rPr lang="en-US" altLang="en-US" sz="2400" dirty="0">
                <a:solidFill>
                  <a:srgbClr val="000000"/>
                </a:solidFill>
                <a:latin typeface="Times New Roman" panose="02020603050405020304" pitchFamily="18" charset="0"/>
              </a:rPr>
              <a:t>Phases of C++ Programs</a:t>
            </a:r>
            <a:r>
              <a:rPr lang="en-US" altLang="en-US" sz="2800" dirty="0">
                <a:solidFill>
                  <a:srgbClr val="000000"/>
                </a:solidFill>
                <a:latin typeface="Times New Roman" panose="02020603050405020304" pitchFamily="18" charset="0"/>
              </a:rPr>
              <a:t>:</a:t>
            </a:r>
          </a:p>
          <a:p>
            <a:pPr lvl="1">
              <a:spcBef>
                <a:spcPct val="50000"/>
              </a:spcBef>
              <a:buFontTx/>
              <a:buAutoNum type="arabicPeriod"/>
            </a:pPr>
            <a:r>
              <a:rPr lang="en-US" altLang="en-US" sz="2000" dirty="0">
                <a:solidFill>
                  <a:srgbClr val="000000"/>
                </a:solidFill>
                <a:latin typeface="Times New Roman" panose="02020603050405020304" pitchFamily="18" charset="0"/>
              </a:rPr>
              <a:t>Edit</a:t>
            </a:r>
          </a:p>
          <a:p>
            <a:pPr lvl="1">
              <a:spcBef>
                <a:spcPct val="50000"/>
              </a:spcBef>
              <a:buFontTx/>
              <a:buAutoNum type="arabicPeriod"/>
            </a:pPr>
            <a:r>
              <a:rPr lang="en-US" altLang="en-US" sz="2000" dirty="0">
                <a:solidFill>
                  <a:srgbClr val="000000"/>
                </a:solidFill>
                <a:latin typeface="Times New Roman" panose="02020603050405020304" pitchFamily="18" charset="0"/>
              </a:rPr>
              <a:t>Preprocess</a:t>
            </a:r>
          </a:p>
          <a:p>
            <a:pPr lvl="1">
              <a:spcBef>
                <a:spcPct val="50000"/>
              </a:spcBef>
              <a:buFontTx/>
              <a:buAutoNum type="arabicPeriod"/>
            </a:pPr>
            <a:r>
              <a:rPr lang="en-US" altLang="en-US" sz="2000" dirty="0">
                <a:solidFill>
                  <a:srgbClr val="000000"/>
                </a:solidFill>
                <a:latin typeface="Times New Roman" panose="02020603050405020304" pitchFamily="18" charset="0"/>
              </a:rPr>
              <a:t>Compile</a:t>
            </a:r>
          </a:p>
          <a:p>
            <a:pPr lvl="1">
              <a:spcBef>
                <a:spcPct val="50000"/>
              </a:spcBef>
              <a:buFontTx/>
              <a:buAutoNum type="arabicPeriod"/>
            </a:pPr>
            <a:r>
              <a:rPr lang="en-US" altLang="en-US" sz="2000" dirty="0">
                <a:solidFill>
                  <a:srgbClr val="000000"/>
                </a:solidFill>
                <a:latin typeface="Times New Roman" panose="02020603050405020304" pitchFamily="18" charset="0"/>
              </a:rPr>
              <a:t>Link</a:t>
            </a:r>
          </a:p>
          <a:p>
            <a:pPr lvl="1">
              <a:spcBef>
                <a:spcPct val="50000"/>
              </a:spcBef>
              <a:buFontTx/>
              <a:buAutoNum type="arabicPeriod"/>
            </a:pPr>
            <a:r>
              <a:rPr lang="en-US" altLang="en-US" sz="2000" dirty="0">
                <a:solidFill>
                  <a:srgbClr val="000000"/>
                </a:solidFill>
                <a:latin typeface="Times New Roman" panose="02020603050405020304" pitchFamily="18" charset="0"/>
              </a:rPr>
              <a:t>Load</a:t>
            </a:r>
          </a:p>
          <a:p>
            <a:pPr lvl="1">
              <a:spcBef>
                <a:spcPct val="50000"/>
              </a:spcBef>
              <a:buFontTx/>
              <a:buAutoNum type="arabicPeriod"/>
            </a:pPr>
            <a:r>
              <a:rPr lang="en-US" altLang="en-US" sz="2000" dirty="0">
                <a:solidFill>
                  <a:srgbClr val="000000"/>
                </a:solidFill>
                <a:latin typeface="Times New Roman" panose="02020603050405020304" pitchFamily="18" charset="0"/>
              </a:rPr>
              <a:t>Execute </a:t>
            </a:r>
          </a:p>
          <a:p>
            <a:pPr>
              <a:spcBef>
                <a:spcPct val="50000"/>
              </a:spcBef>
            </a:pPr>
            <a:endParaRPr lang="en-US" altLang="en-US" sz="2000" dirty="0">
              <a:solidFill>
                <a:srgbClr val="000000"/>
              </a:solidFill>
              <a:latin typeface="Times New Roman" panose="02020603050405020304" pitchFamily="18" charset="0"/>
            </a:endParaRPr>
          </a:p>
        </p:txBody>
      </p:sp>
      <p:grpSp>
        <p:nvGrpSpPr>
          <p:cNvPr id="20485" name="Group 157"/>
          <p:cNvGrpSpPr>
            <a:grpSpLocks/>
          </p:cNvGrpSpPr>
          <p:nvPr/>
        </p:nvGrpSpPr>
        <p:grpSpPr bwMode="auto">
          <a:xfrm>
            <a:off x="6096000" y="966787"/>
            <a:ext cx="5371144" cy="5572125"/>
            <a:chOff x="2638" y="762"/>
            <a:chExt cx="2933" cy="3510"/>
          </a:xfrm>
        </p:grpSpPr>
        <p:sp>
          <p:nvSpPr>
            <p:cNvPr id="20486" name="Freeform 5"/>
            <p:cNvSpPr>
              <a:spLocks/>
            </p:cNvSpPr>
            <p:nvPr/>
          </p:nvSpPr>
          <p:spPr bwMode="auto">
            <a:xfrm>
              <a:off x="2638" y="2381"/>
              <a:ext cx="756" cy="288"/>
            </a:xfrm>
            <a:custGeom>
              <a:avLst/>
              <a:gdLst>
                <a:gd name="T0" fmla="*/ 756 w 20000"/>
                <a:gd name="T1" fmla="*/ 0 h 20000"/>
                <a:gd name="T2" fmla="*/ 756 w 20000"/>
                <a:gd name="T3" fmla="*/ 288 h 20000"/>
                <a:gd name="T4" fmla="*/ 0 w 20000"/>
                <a:gd name="T5" fmla="*/ 288 h 20000"/>
                <a:gd name="T6" fmla="*/ 0 w 20000"/>
                <a:gd name="T7" fmla="*/ 0 h 20000"/>
                <a:gd name="T8" fmla="*/ 75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20487" name="Freeform 6"/>
            <p:cNvSpPr>
              <a:spLocks/>
            </p:cNvSpPr>
            <p:nvPr/>
          </p:nvSpPr>
          <p:spPr bwMode="auto">
            <a:xfrm>
              <a:off x="2638" y="1545"/>
              <a:ext cx="756" cy="288"/>
            </a:xfrm>
            <a:custGeom>
              <a:avLst/>
              <a:gdLst>
                <a:gd name="T0" fmla="*/ 756 w 20000"/>
                <a:gd name="T1" fmla="*/ 0 h 20000"/>
                <a:gd name="T2" fmla="*/ 756 w 20000"/>
                <a:gd name="T3" fmla="*/ 288 h 20000"/>
                <a:gd name="T4" fmla="*/ 0 w 20000"/>
                <a:gd name="T5" fmla="*/ 288 h 20000"/>
                <a:gd name="T6" fmla="*/ 0 w 20000"/>
                <a:gd name="T7" fmla="*/ 0 h 20000"/>
                <a:gd name="T8" fmla="*/ 75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20488" name="Freeform 7"/>
            <p:cNvSpPr>
              <a:spLocks/>
            </p:cNvSpPr>
            <p:nvPr/>
          </p:nvSpPr>
          <p:spPr bwMode="auto">
            <a:xfrm>
              <a:off x="2638" y="2381"/>
              <a:ext cx="756" cy="288"/>
            </a:xfrm>
            <a:custGeom>
              <a:avLst/>
              <a:gdLst>
                <a:gd name="T0" fmla="*/ 756 w 20000"/>
                <a:gd name="T1" fmla="*/ 0 h 20000"/>
                <a:gd name="T2" fmla="*/ 756 w 20000"/>
                <a:gd name="T3" fmla="*/ 288 h 20000"/>
                <a:gd name="T4" fmla="*/ 0 w 20000"/>
                <a:gd name="T5" fmla="*/ 288 h 20000"/>
                <a:gd name="T6" fmla="*/ 0 w 20000"/>
                <a:gd name="T7" fmla="*/ 0 h 20000"/>
                <a:gd name="T8" fmla="*/ 75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489" name="Rectangle 8"/>
            <p:cNvSpPr>
              <a:spLocks noChangeArrowheads="1"/>
            </p:cNvSpPr>
            <p:nvPr/>
          </p:nvSpPr>
          <p:spPr bwMode="auto">
            <a:xfrm>
              <a:off x="2844" y="2472"/>
              <a:ext cx="342" cy="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000">
                  <a:solidFill>
                    <a:srgbClr val="000000"/>
                  </a:solidFill>
                  <a:latin typeface="Times New Roman" panose="02020603050405020304" pitchFamily="18" charset="0"/>
                  <a:ea typeface="Mincho" charset="-128"/>
                </a:rPr>
                <a:t>Loader</a:t>
              </a:r>
              <a:endParaRPr lang="en-US" altLang="en-US" sz="1200">
                <a:solidFill>
                  <a:srgbClr val="000000"/>
                </a:solidFill>
                <a:latin typeface="Times New Roman" panose="02020603050405020304" pitchFamily="18" charset="0"/>
              </a:endParaRPr>
            </a:p>
            <a:p>
              <a:endParaRPr lang="en-US" altLang="en-US" sz="2400">
                <a:latin typeface="Times New Roman" panose="02020603050405020304" pitchFamily="18" charset="0"/>
                <a:ea typeface="Mincho" charset="-128"/>
              </a:endParaRPr>
            </a:p>
          </p:txBody>
        </p:sp>
        <p:sp>
          <p:nvSpPr>
            <p:cNvPr id="20490" name="Freeform 9"/>
            <p:cNvSpPr>
              <a:spLocks/>
            </p:cNvSpPr>
            <p:nvPr/>
          </p:nvSpPr>
          <p:spPr bwMode="auto">
            <a:xfrm>
              <a:off x="3396" y="912"/>
              <a:ext cx="324" cy="0"/>
            </a:xfrm>
            <a:custGeom>
              <a:avLst/>
              <a:gdLst>
                <a:gd name="T0" fmla="*/ 324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en-US"/>
            </a:p>
          </p:txBody>
        </p:sp>
        <p:sp>
          <p:nvSpPr>
            <p:cNvPr id="20491" name="Freeform 10"/>
            <p:cNvSpPr>
              <a:spLocks/>
            </p:cNvSpPr>
            <p:nvPr/>
          </p:nvSpPr>
          <p:spPr bwMode="auto">
            <a:xfrm>
              <a:off x="3396" y="1305"/>
              <a:ext cx="324" cy="0"/>
            </a:xfrm>
            <a:custGeom>
              <a:avLst/>
              <a:gdLst>
                <a:gd name="T0" fmla="*/ 324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72" y="0"/>
                  </a:moveTo>
                  <a:lnTo>
                    <a:pt x="0" y="0"/>
                  </a:lnTo>
                </a:path>
              </a:pathLst>
            </a:custGeom>
            <a:solidFill>
              <a:srgbClr val="000000"/>
            </a:solidFill>
            <a:ln w="3175">
              <a:solidFill>
                <a:srgbClr val="000000"/>
              </a:solidFill>
              <a:round/>
              <a:headEnd type="triangle" w="med" len="sm"/>
              <a:tailEnd type="triangle" w="med" len="sm"/>
            </a:ln>
          </p:spPr>
          <p:txBody>
            <a:bodyPr/>
            <a:lstStyle/>
            <a:p>
              <a:endParaRPr lang="en-US"/>
            </a:p>
          </p:txBody>
        </p:sp>
        <p:sp>
          <p:nvSpPr>
            <p:cNvPr id="20492" name="Freeform 11"/>
            <p:cNvSpPr>
              <a:spLocks/>
            </p:cNvSpPr>
            <p:nvPr/>
          </p:nvSpPr>
          <p:spPr bwMode="auto">
            <a:xfrm>
              <a:off x="3396" y="2525"/>
              <a:ext cx="324" cy="0"/>
            </a:xfrm>
            <a:custGeom>
              <a:avLst/>
              <a:gdLst>
                <a:gd name="T0" fmla="*/ 324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72" y="0"/>
                  </a:moveTo>
                  <a:lnTo>
                    <a:pt x="0" y="0"/>
                  </a:lnTo>
                </a:path>
              </a:pathLst>
            </a:custGeom>
            <a:solidFill>
              <a:srgbClr val="000000"/>
            </a:solidFill>
            <a:ln w="3175">
              <a:solidFill>
                <a:srgbClr val="000000"/>
              </a:solidFill>
              <a:round/>
              <a:headEnd type="triangle" w="med" len="sm"/>
              <a:tailEnd/>
            </a:ln>
          </p:spPr>
          <p:txBody>
            <a:bodyPr/>
            <a:lstStyle/>
            <a:p>
              <a:endParaRPr lang="en-US"/>
            </a:p>
          </p:txBody>
        </p:sp>
        <p:sp>
          <p:nvSpPr>
            <p:cNvPr id="20493" name="Rectangle 12"/>
            <p:cNvSpPr>
              <a:spLocks noChangeArrowheads="1"/>
            </p:cNvSpPr>
            <p:nvPr/>
          </p:nvSpPr>
          <p:spPr bwMode="auto">
            <a:xfrm>
              <a:off x="3720" y="2310"/>
              <a:ext cx="486"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indent="228600">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900">
                  <a:solidFill>
                    <a:srgbClr val="000000"/>
                  </a:solidFill>
                  <a:latin typeface="AvantGarde" pitchFamily="34" charset="0"/>
                </a:rPr>
                <a:t>Primary</a:t>
              </a:r>
              <a:endParaRPr lang="en-US" altLang="en-US" sz="1000">
                <a:solidFill>
                  <a:srgbClr val="000000"/>
                </a:solidFill>
                <a:latin typeface="Times" panose="02020603050405020304" pitchFamily="18" charset="0"/>
              </a:endParaRPr>
            </a:p>
            <a:p>
              <a:pPr algn="ctr"/>
              <a:r>
                <a:rPr lang="en-US" altLang="en-US" sz="900">
                  <a:solidFill>
                    <a:srgbClr val="000000"/>
                  </a:solidFill>
                  <a:latin typeface="AvantGarde" pitchFamily="34" charset="0"/>
                </a:rPr>
                <a:t>Memory</a:t>
              </a:r>
              <a:endParaRPr lang="en-US" altLang="en-US" sz="1000">
                <a:solidFill>
                  <a:srgbClr val="000000"/>
                </a:solidFill>
                <a:latin typeface="Times" panose="02020603050405020304" pitchFamily="18" charset="0"/>
              </a:endParaRPr>
            </a:p>
            <a:p>
              <a:endParaRPr lang="en-US" altLang="en-US" sz="2400">
                <a:latin typeface="Times New Roman" panose="02020603050405020304" pitchFamily="18" charset="0"/>
              </a:endParaRPr>
            </a:p>
          </p:txBody>
        </p:sp>
        <p:sp>
          <p:nvSpPr>
            <p:cNvPr id="20494" name="Freeform 13"/>
            <p:cNvSpPr>
              <a:spLocks/>
            </p:cNvSpPr>
            <p:nvPr/>
          </p:nvSpPr>
          <p:spPr bwMode="auto">
            <a:xfrm>
              <a:off x="3396" y="3533"/>
              <a:ext cx="324" cy="0"/>
            </a:xfrm>
            <a:custGeom>
              <a:avLst/>
              <a:gdLst>
                <a:gd name="T0" fmla="*/ 324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72" y="0"/>
                  </a:moveTo>
                  <a:lnTo>
                    <a:pt x="0" y="0"/>
                  </a:lnTo>
                </a:path>
              </a:pathLst>
            </a:custGeom>
            <a:noFill/>
            <a:ln w="3175">
              <a:solidFill>
                <a:srgbClr val="000000"/>
              </a:solidFill>
              <a:round/>
              <a:headEnd type="triangle" w="med" len="sm"/>
              <a:tailEnd type="triangle" w="med" len="sm"/>
            </a:ln>
            <a:extLst>
              <a:ext uri="{909E8E84-426E-40DD-AFC4-6F175D3DCCD1}">
                <a14:hiddenFill xmlns:a14="http://schemas.microsoft.com/office/drawing/2010/main" xmlns="">
                  <a:solidFill>
                    <a:srgbClr val="FFFFFF"/>
                  </a:solidFill>
                </a14:hiddenFill>
              </a:ext>
            </a:extLst>
          </p:spPr>
          <p:txBody>
            <a:bodyPr/>
            <a:lstStyle/>
            <a:p>
              <a:endParaRPr lang="en-US"/>
            </a:p>
          </p:txBody>
        </p:sp>
        <p:grpSp>
          <p:nvGrpSpPr>
            <p:cNvPr id="20495" name="Group 14"/>
            <p:cNvGrpSpPr>
              <a:grpSpLocks/>
            </p:cNvGrpSpPr>
            <p:nvPr/>
          </p:nvGrpSpPr>
          <p:grpSpPr bwMode="auto">
            <a:xfrm>
              <a:off x="4260" y="2304"/>
              <a:ext cx="108" cy="960"/>
              <a:chOff x="0" y="0"/>
              <a:chExt cx="19999" cy="19999"/>
            </a:xfrm>
          </p:grpSpPr>
          <p:sp>
            <p:nvSpPr>
              <p:cNvPr id="20630" name="Arc 15"/>
              <p:cNvSpPr>
                <a:spLocks/>
              </p:cNvSpPr>
              <p:nvPr/>
            </p:nvSpPr>
            <p:spPr bwMode="auto">
              <a:xfrm>
                <a:off x="0" y="0"/>
                <a:ext cx="10041" cy="5006"/>
              </a:xfrm>
              <a:custGeom>
                <a:avLst/>
                <a:gdLst>
                  <a:gd name="T0" fmla="*/ 0 w 21600"/>
                  <a:gd name="T1" fmla="*/ 0 h 21600"/>
                  <a:gd name="T2" fmla="*/ 10041 w 21600"/>
                  <a:gd name="T3" fmla="*/ 5006 h 21600"/>
                  <a:gd name="T4" fmla="*/ 0 w 21600"/>
                  <a:gd name="T5" fmla="*/ 500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631" name="Arc 16"/>
              <p:cNvSpPr>
                <a:spLocks/>
              </p:cNvSpPr>
              <p:nvPr/>
            </p:nvSpPr>
            <p:spPr bwMode="auto">
              <a:xfrm flipV="1">
                <a:off x="0" y="14993"/>
                <a:ext cx="10041" cy="5006"/>
              </a:xfrm>
              <a:custGeom>
                <a:avLst/>
                <a:gdLst>
                  <a:gd name="T0" fmla="*/ 0 w 21600"/>
                  <a:gd name="T1" fmla="*/ 0 h 21600"/>
                  <a:gd name="T2" fmla="*/ 10041 w 21600"/>
                  <a:gd name="T3" fmla="*/ 5006 h 21600"/>
                  <a:gd name="T4" fmla="*/ 0 w 21600"/>
                  <a:gd name="T5" fmla="*/ 500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632" name="Arc 17"/>
              <p:cNvSpPr>
                <a:spLocks/>
              </p:cNvSpPr>
              <p:nvPr/>
            </p:nvSpPr>
            <p:spPr bwMode="auto">
              <a:xfrm flipH="1">
                <a:off x="9958" y="9995"/>
                <a:ext cx="10041" cy="5006"/>
              </a:xfrm>
              <a:custGeom>
                <a:avLst/>
                <a:gdLst>
                  <a:gd name="T0" fmla="*/ 0 w 21600"/>
                  <a:gd name="T1" fmla="*/ 0 h 21600"/>
                  <a:gd name="T2" fmla="*/ 10041 w 21600"/>
                  <a:gd name="T3" fmla="*/ 5006 h 21600"/>
                  <a:gd name="T4" fmla="*/ 0 w 21600"/>
                  <a:gd name="T5" fmla="*/ 500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633" name="Arc 18"/>
              <p:cNvSpPr>
                <a:spLocks/>
              </p:cNvSpPr>
              <p:nvPr/>
            </p:nvSpPr>
            <p:spPr bwMode="auto">
              <a:xfrm flipH="1" flipV="1">
                <a:off x="9958" y="4998"/>
                <a:ext cx="10041" cy="5006"/>
              </a:xfrm>
              <a:custGeom>
                <a:avLst/>
                <a:gdLst>
                  <a:gd name="T0" fmla="*/ 0 w 21600"/>
                  <a:gd name="T1" fmla="*/ 0 h 21600"/>
                  <a:gd name="T2" fmla="*/ 10041 w 21600"/>
                  <a:gd name="T3" fmla="*/ 5006 h 21600"/>
                  <a:gd name="T4" fmla="*/ 0 w 21600"/>
                  <a:gd name="T5" fmla="*/ 500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grpSp>
          <p:nvGrpSpPr>
            <p:cNvPr id="20496" name="Group 19"/>
            <p:cNvGrpSpPr>
              <a:grpSpLocks/>
            </p:cNvGrpSpPr>
            <p:nvPr/>
          </p:nvGrpSpPr>
          <p:grpSpPr bwMode="auto">
            <a:xfrm>
              <a:off x="4260" y="3312"/>
              <a:ext cx="108" cy="960"/>
              <a:chOff x="0" y="0"/>
              <a:chExt cx="19999" cy="19999"/>
            </a:xfrm>
          </p:grpSpPr>
          <p:sp>
            <p:nvSpPr>
              <p:cNvPr id="20626" name="Arc 20"/>
              <p:cNvSpPr>
                <a:spLocks/>
              </p:cNvSpPr>
              <p:nvPr/>
            </p:nvSpPr>
            <p:spPr bwMode="auto">
              <a:xfrm>
                <a:off x="0" y="0"/>
                <a:ext cx="10041" cy="5006"/>
              </a:xfrm>
              <a:custGeom>
                <a:avLst/>
                <a:gdLst>
                  <a:gd name="T0" fmla="*/ 0 w 21600"/>
                  <a:gd name="T1" fmla="*/ 0 h 21600"/>
                  <a:gd name="T2" fmla="*/ 10041 w 21600"/>
                  <a:gd name="T3" fmla="*/ 5006 h 21600"/>
                  <a:gd name="T4" fmla="*/ 0 w 21600"/>
                  <a:gd name="T5" fmla="*/ 500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627" name="Arc 21"/>
              <p:cNvSpPr>
                <a:spLocks/>
              </p:cNvSpPr>
              <p:nvPr/>
            </p:nvSpPr>
            <p:spPr bwMode="auto">
              <a:xfrm flipV="1">
                <a:off x="0" y="14993"/>
                <a:ext cx="10041" cy="5006"/>
              </a:xfrm>
              <a:custGeom>
                <a:avLst/>
                <a:gdLst>
                  <a:gd name="T0" fmla="*/ 0 w 21600"/>
                  <a:gd name="T1" fmla="*/ 0 h 21600"/>
                  <a:gd name="T2" fmla="*/ 10041 w 21600"/>
                  <a:gd name="T3" fmla="*/ 5006 h 21600"/>
                  <a:gd name="T4" fmla="*/ 0 w 21600"/>
                  <a:gd name="T5" fmla="*/ 500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628" name="Arc 22"/>
              <p:cNvSpPr>
                <a:spLocks/>
              </p:cNvSpPr>
              <p:nvPr/>
            </p:nvSpPr>
            <p:spPr bwMode="auto">
              <a:xfrm flipH="1">
                <a:off x="9958" y="9995"/>
                <a:ext cx="10041" cy="5006"/>
              </a:xfrm>
              <a:custGeom>
                <a:avLst/>
                <a:gdLst>
                  <a:gd name="T0" fmla="*/ 0 w 21600"/>
                  <a:gd name="T1" fmla="*/ 0 h 21600"/>
                  <a:gd name="T2" fmla="*/ 10041 w 21600"/>
                  <a:gd name="T3" fmla="*/ 5006 h 21600"/>
                  <a:gd name="T4" fmla="*/ 0 w 21600"/>
                  <a:gd name="T5" fmla="*/ 500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629" name="Arc 23"/>
              <p:cNvSpPr>
                <a:spLocks/>
              </p:cNvSpPr>
              <p:nvPr/>
            </p:nvSpPr>
            <p:spPr bwMode="auto">
              <a:xfrm flipH="1" flipV="1">
                <a:off x="9958" y="4998"/>
                <a:ext cx="10041" cy="5006"/>
              </a:xfrm>
              <a:custGeom>
                <a:avLst/>
                <a:gdLst>
                  <a:gd name="T0" fmla="*/ 0 w 21600"/>
                  <a:gd name="T1" fmla="*/ 0 h 21600"/>
                  <a:gd name="T2" fmla="*/ 10041 w 21600"/>
                  <a:gd name="T3" fmla="*/ 5006 h 21600"/>
                  <a:gd name="T4" fmla="*/ 0 w 21600"/>
                  <a:gd name="T5" fmla="*/ 500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grpSp>
          <p:nvGrpSpPr>
            <p:cNvPr id="20497" name="Group 24"/>
            <p:cNvGrpSpPr>
              <a:grpSpLocks/>
            </p:cNvGrpSpPr>
            <p:nvPr/>
          </p:nvGrpSpPr>
          <p:grpSpPr bwMode="auto">
            <a:xfrm>
              <a:off x="4260" y="768"/>
              <a:ext cx="108" cy="288"/>
              <a:chOff x="0" y="0"/>
              <a:chExt cx="19999" cy="20001"/>
            </a:xfrm>
          </p:grpSpPr>
          <p:sp>
            <p:nvSpPr>
              <p:cNvPr id="20622" name="Arc 25"/>
              <p:cNvSpPr>
                <a:spLocks/>
              </p:cNvSpPr>
              <p:nvPr/>
            </p:nvSpPr>
            <p:spPr bwMode="auto">
              <a:xfrm>
                <a:off x="0" y="0"/>
                <a:ext cx="10041" cy="5021"/>
              </a:xfrm>
              <a:custGeom>
                <a:avLst/>
                <a:gdLst>
                  <a:gd name="T0" fmla="*/ 0 w 21600"/>
                  <a:gd name="T1" fmla="*/ 0 h 21600"/>
                  <a:gd name="T2" fmla="*/ 10041 w 21600"/>
                  <a:gd name="T3" fmla="*/ 5021 h 21600"/>
                  <a:gd name="T4" fmla="*/ 0 w 21600"/>
                  <a:gd name="T5" fmla="*/ 502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623" name="Arc 26"/>
              <p:cNvSpPr>
                <a:spLocks/>
              </p:cNvSpPr>
              <p:nvPr/>
            </p:nvSpPr>
            <p:spPr bwMode="auto">
              <a:xfrm flipV="1">
                <a:off x="0" y="14980"/>
                <a:ext cx="10041" cy="5021"/>
              </a:xfrm>
              <a:custGeom>
                <a:avLst/>
                <a:gdLst>
                  <a:gd name="T0" fmla="*/ 0 w 21600"/>
                  <a:gd name="T1" fmla="*/ 0 h 21600"/>
                  <a:gd name="T2" fmla="*/ 10041 w 21600"/>
                  <a:gd name="T3" fmla="*/ 5021 h 21600"/>
                  <a:gd name="T4" fmla="*/ 0 w 21600"/>
                  <a:gd name="T5" fmla="*/ 502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624" name="Arc 27"/>
              <p:cNvSpPr>
                <a:spLocks/>
              </p:cNvSpPr>
              <p:nvPr/>
            </p:nvSpPr>
            <p:spPr bwMode="auto">
              <a:xfrm flipH="1">
                <a:off x="9958" y="9987"/>
                <a:ext cx="10041" cy="5021"/>
              </a:xfrm>
              <a:custGeom>
                <a:avLst/>
                <a:gdLst>
                  <a:gd name="T0" fmla="*/ 0 w 21600"/>
                  <a:gd name="T1" fmla="*/ 0 h 21600"/>
                  <a:gd name="T2" fmla="*/ 10041 w 21600"/>
                  <a:gd name="T3" fmla="*/ 5021 h 21600"/>
                  <a:gd name="T4" fmla="*/ 0 w 21600"/>
                  <a:gd name="T5" fmla="*/ 502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625" name="Arc 28"/>
              <p:cNvSpPr>
                <a:spLocks/>
              </p:cNvSpPr>
              <p:nvPr/>
            </p:nvSpPr>
            <p:spPr bwMode="auto">
              <a:xfrm flipH="1" flipV="1">
                <a:off x="9958" y="4993"/>
                <a:ext cx="10041" cy="5021"/>
              </a:xfrm>
              <a:custGeom>
                <a:avLst/>
                <a:gdLst>
                  <a:gd name="T0" fmla="*/ 0 w 21600"/>
                  <a:gd name="T1" fmla="*/ 0 h 21600"/>
                  <a:gd name="T2" fmla="*/ 10041 w 21600"/>
                  <a:gd name="T3" fmla="*/ 5021 h 21600"/>
                  <a:gd name="T4" fmla="*/ 0 w 21600"/>
                  <a:gd name="T5" fmla="*/ 502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20498" name="Arc 29"/>
            <p:cNvSpPr>
              <a:spLocks/>
            </p:cNvSpPr>
            <p:nvPr/>
          </p:nvSpPr>
          <p:spPr bwMode="auto">
            <a:xfrm>
              <a:off x="4260" y="1155"/>
              <a:ext cx="54" cy="72"/>
            </a:xfrm>
            <a:custGeom>
              <a:avLst/>
              <a:gdLst>
                <a:gd name="T0" fmla="*/ 0 w 21600"/>
                <a:gd name="T1" fmla="*/ 0 h 21600"/>
                <a:gd name="T2" fmla="*/ 54 w 21600"/>
                <a:gd name="T3" fmla="*/ 72 h 21600"/>
                <a:gd name="T4" fmla="*/ 0 w 21600"/>
                <a:gd name="T5" fmla="*/ 7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499" name="Arc 30"/>
            <p:cNvSpPr>
              <a:spLocks/>
            </p:cNvSpPr>
            <p:nvPr/>
          </p:nvSpPr>
          <p:spPr bwMode="auto">
            <a:xfrm flipV="1">
              <a:off x="4260" y="1371"/>
              <a:ext cx="54" cy="72"/>
            </a:xfrm>
            <a:custGeom>
              <a:avLst/>
              <a:gdLst>
                <a:gd name="T0" fmla="*/ 0 w 21600"/>
                <a:gd name="T1" fmla="*/ 0 h 21600"/>
                <a:gd name="T2" fmla="*/ 54 w 21600"/>
                <a:gd name="T3" fmla="*/ 72 h 21600"/>
                <a:gd name="T4" fmla="*/ 0 w 21600"/>
                <a:gd name="T5" fmla="*/ 7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00" name="Arc 31"/>
            <p:cNvSpPr>
              <a:spLocks/>
            </p:cNvSpPr>
            <p:nvPr/>
          </p:nvSpPr>
          <p:spPr bwMode="auto">
            <a:xfrm flipH="1">
              <a:off x="4314" y="1299"/>
              <a:ext cx="54" cy="72"/>
            </a:xfrm>
            <a:custGeom>
              <a:avLst/>
              <a:gdLst>
                <a:gd name="T0" fmla="*/ 0 w 21600"/>
                <a:gd name="T1" fmla="*/ 0 h 21600"/>
                <a:gd name="T2" fmla="*/ 54 w 21600"/>
                <a:gd name="T3" fmla="*/ 72 h 21600"/>
                <a:gd name="T4" fmla="*/ 0 w 21600"/>
                <a:gd name="T5" fmla="*/ 7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01" name="Arc 32"/>
            <p:cNvSpPr>
              <a:spLocks/>
            </p:cNvSpPr>
            <p:nvPr/>
          </p:nvSpPr>
          <p:spPr bwMode="auto">
            <a:xfrm flipH="1" flipV="1">
              <a:off x="4314" y="1227"/>
              <a:ext cx="54" cy="72"/>
            </a:xfrm>
            <a:custGeom>
              <a:avLst/>
              <a:gdLst>
                <a:gd name="T0" fmla="*/ 0 w 21600"/>
                <a:gd name="T1" fmla="*/ 0 h 21600"/>
                <a:gd name="T2" fmla="*/ 54 w 21600"/>
                <a:gd name="T3" fmla="*/ 72 h 21600"/>
                <a:gd name="T4" fmla="*/ 0 w 21600"/>
                <a:gd name="T5" fmla="*/ 7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02" name="Rectangle 33"/>
            <p:cNvSpPr>
              <a:spLocks noChangeArrowheads="1"/>
            </p:cNvSpPr>
            <p:nvPr/>
          </p:nvSpPr>
          <p:spPr bwMode="auto">
            <a:xfrm>
              <a:off x="4419" y="787"/>
              <a:ext cx="1149" cy="3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just" eaLnBrk="1" hangingPunct="1"/>
              <a:r>
                <a:rPr lang="en-US" altLang="en-US" sz="1200" b="1">
                  <a:solidFill>
                    <a:srgbClr val="000000"/>
                  </a:solidFill>
                  <a:latin typeface="Times" panose="02020603050405020304" pitchFamily="18" charset="0"/>
                </a:rPr>
                <a:t>Program is created in</a:t>
              </a:r>
            </a:p>
            <a:p>
              <a:pPr algn="just"/>
              <a:r>
                <a:rPr lang="en-US" altLang="en-US" sz="1200" b="1">
                  <a:solidFill>
                    <a:srgbClr val="000000"/>
                  </a:solidFill>
                  <a:latin typeface="Times" panose="02020603050405020304" pitchFamily="18" charset="0"/>
                </a:rPr>
                <a:t>the editor and stored</a:t>
              </a:r>
            </a:p>
            <a:p>
              <a:pPr algn="just"/>
              <a:r>
                <a:rPr lang="en-US" altLang="en-US" sz="1200" b="1">
                  <a:solidFill>
                    <a:srgbClr val="000000"/>
                  </a:solidFill>
                  <a:latin typeface="Times" panose="02020603050405020304" pitchFamily="18" charset="0"/>
                </a:rPr>
                <a:t>on disk.</a:t>
              </a:r>
            </a:p>
            <a:p>
              <a:endParaRPr lang="en-US" altLang="en-US" sz="1200" b="1">
                <a:latin typeface="Times New Roman" panose="02020603050405020304" pitchFamily="18" charset="0"/>
              </a:endParaRPr>
            </a:p>
          </p:txBody>
        </p:sp>
        <p:sp>
          <p:nvSpPr>
            <p:cNvPr id="20503" name="Rectangle 34"/>
            <p:cNvSpPr>
              <a:spLocks noChangeArrowheads="1"/>
            </p:cNvSpPr>
            <p:nvPr/>
          </p:nvSpPr>
          <p:spPr bwMode="auto">
            <a:xfrm>
              <a:off x="4419" y="1218"/>
              <a:ext cx="1149" cy="19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just" eaLnBrk="1" hangingPunct="1"/>
              <a:r>
                <a:rPr lang="en-US" altLang="en-US" sz="1200" b="1" dirty="0">
                  <a:solidFill>
                    <a:srgbClr val="000000"/>
                  </a:solidFill>
                  <a:latin typeface="Times" panose="02020603050405020304" pitchFamily="18" charset="0"/>
                </a:rPr>
                <a:t>Preprocessor program</a:t>
              </a:r>
            </a:p>
            <a:p>
              <a:pPr algn="just"/>
              <a:r>
                <a:rPr lang="en-US" altLang="en-US" sz="1200" b="1" dirty="0">
                  <a:solidFill>
                    <a:srgbClr val="000000"/>
                  </a:solidFill>
                  <a:latin typeface="Times" panose="02020603050405020304" pitchFamily="18" charset="0"/>
                </a:rPr>
                <a:t>processes the code.</a:t>
              </a:r>
            </a:p>
            <a:p>
              <a:endParaRPr lang="en-US" altLang="en-US" sz="1200" b="1" dirty="0">
                <a:latin typeface="Times New Roman" panose="02020603050405020304" pitchFamily="18" charset="0"/>
              </a:endParaRPr>
            </a:p>
          </p:txBody>
        </p:sp>
        <p:sp>
          <p:nvSpPr>
            <p:cNvPr id="20504" name="Rectangle 35"/>
            <p:cNvSpPr>
              <a:spLocks noChangeArrowheads="1"/>
            </p:cNvSpPr>
            <p:nvPr/>
          </p:nvSpPr>
          <p:spPr bwMode="auto">
            <a:xfrm>
              <a:off x="4422" y="2703"/>
              <a:ext cx="1149"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just" eaLnBrk="1" hangingPunct="1"/>
              <a:r>
                <a:rPr lang="en-US" altLang="en-US" sz="1200" b="1">
                  <a:solidFill>
                    <a:srgbClr val="000000"/>
                  </a:solidFill>
                  <a:latin typeface="Times" panose="02020603050405020304" pitchFamily="18" charset="0"/>
                </a:rPr>
                <a:t>Loader puts program</a:t>
              </a:r>
            </a:p>
            <a:p>
              <a:pPr algn="just"/>
              <a:r>
                <a:rPr lang="en-US" altLang="en-US" sz="1200" b="1">
                  <a:solidFill>
                    <a:srgbClr val="000000"/>
                  </a:solidFill>
                  <a:latin typeface="Times" panose="02020603050405020304" pitchFamily="18" charset="0"/>
                </a:rPr>
                <a:t>in memory.</a:t>
              </a:r>
            </a:p>
            <a:p>
              <a:endParaRPr lang="en-US" altLang="en-US" sz="1200" b="1">
                <a:latin typeface="Times New Roman" panose="02020603050405020304" pitchFamily="18" charset="0"/>
              </a:endParaRPr>
            </a:p>
          </p:txBody>
        </p:sp>
        <p:sp>
          <p:nvSpPr>
            <p:cNvPr id="20505" name="Rectangle 36"/>
            <p:cNvSpPr>
              <a:spLocks noChangeArrowheads="1"/>
            </p:cNvSpPr>
            <p:nvPr/>
          </p:nvSpPr>
          <p:spPr bwMode="auto">
            <a:xfrm>
              <a:off x="4419" y="3518"/>
              <a:ext cx="1149" cy="5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just" eaLnBrk="1" hangingPunct="1"/>
              <a:r>
                <a:rPr lang="en-US" altLang="en-US" sz="1200" b="1">
                  <a:solidFill>
                    <a:srgbClr val="000000"/>
                  </a:solidFill>
                  <a:latin typeface="Times" panose="02020603050405020304" pitchFamily="18" charset="0"/>
                </a:rPr>
                <a:t>CPU takes each</a:t>
              </a:r>
            </a:p>
            <a:p>
              <a:pPr algn="just"/>
              <a:r>
                <a:rPr lang="en-US" altLang="en-US" sz="1200" b="1">
                  <a:solidFill>
                    <a:srgbClr val="000000"/>
                  </a:solidFill>
                  <a:latin typeface="Times" panose="02020603050405020304" pitchFamily="18" charset="0"/>
                </a:rPr>
                <a:t>instruction and</a:t>
              </a:r>
            </a:p>
            <a:p>
              <a:pPr algn="just"/>
              <a:r>
                <a:rPr lang="en-US" altLang="en-US" sz="1200" b="1">
                  <a:solidFill>
                    <a:srgbClr val="000000"/>
                  </a:solidFill>
                  <a:latin typeface="Times" panose="02020603050405020304" pitchFamily="18" charset="0"/>
                </a:rPr>
                <a:t>executes it, possibly</a:t>
              </a:r>
            </a:p>
            <a:p>
              <a:pPr algn="just"/>
              <a:r>
                <a:rPr lang="en-US" altLang="en-US" sz="1200" b="1">
                  <a:solidFill>
                    <a:srgbClr val="000000"/>
                  </a:solidFill>
                  <a:latin typeface="Times" panose="02020603050405020304" pitchFamily="18" charset="0"/>
                </a:rPr>
                <a:t>storing new data</a:t>
              </a:r>
            </a:p>
            <a:p>
              <a:pPr algn="just"/>
              <a:r>
                <a:rPr lang="en-US" altLang="en-US" sz="1200" b="1">
                  <a:solidFill>
                    <a:srgbClr val="000000"/>
                  </a:solidFill>
                  <a:latin typeface="Times" panose="02020603050405020304" pitchFamily="18" charset="0"/>
                </a:rPr>
                <a:t>values as the program</a:t>
              </a:r>
            </a:p>
            <a:p>
              <a:pPr algn="just"/>
              <a:r>
                <a:rPr lang="en-US" altLang="en-US" sz="1200" b="1">
                  <a:solidFill>
                    <a:srgbClr val="000000"/>
                  </a:solidFill>
                  <a:latin typeface="Times" panose="02020603050405020304" pitchFamily="18" charset="0"/>
                </a:rPr>
                <a:t>executes.</a:t>
              </a:r>
            </a:p>
            <a:p>
              <a:endParaRPr lang="en-US" altLang="en-US" sz="1200" b="1">
                <a:latin typeface="Times New Roman" panose="02020603050405020304" pitchFamily="18" charset="0"/>
              </a:endParaRPr>
            </a:p>
          </p:txBody>
        </p:sp>
        <p:sp>
          <p:nvSpPr>
            <p:cNvPr id="20506" name="Freeform 37"/>
            <p:cNvSpPr>
              <a:spLocks/>
            </p:cNvSpPr>
            <p:nvPr/>
          </p:nvSpPr>
          <p:spPr bwMode="auto">
            <a:xfrm>
              <a:off x="2638" y="1545"/>
              <a:ext cx="756" cy="288"/>
            </a:xfrm>
            <a:custGeom>
              <a:avLst/>
              <a:gdLst>
                <a:gd name="T0" fmla="*/ 756 w 20000"/>
                <a:gd name="T1" fmla="*/ 0 h 20000"/>
                <a:gd name="T2" fmla="*/ 756 w 20000"/>
                <a:gd name="T3" fmla="*/ 288 h 20000"/>
                <a:gd name="T4" fmla="*/ 0 w 20000"/>
                <a:gd name="T5" fmla="*/ 288 h 20000"/>
                <a:gd name="T6" fmla="*/ 0 w 20000"/>
                <a:gd name="T7" fmla="*/ 0 h 20000"/>
                <a:gd name="T8" fmla="*/ 75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07" name="Rectangle 38"/>
            <p:cNvSpPr>
              <a:spLocks noChangeArrowheads="1"/>
            </p:cNvSpPr>
            <p:nvPr/>
          </p:nvSpPr>
          <p:spPr bwMode="auto">
            <a:xfrm>
              <a:off x="2790" y="1635"/>
              <a:ext cx="450" cy="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000">
                  <a:solidFill>
                    <a:srgbClr val="000000"/>
                  </a:solidFill>
                  <a:latin typeface="Times New Roman" panose="02020603050405020304" pitchFamily="18" charset="0"/>
                  <a:ea typeface="Mincho" charset="-128"/>
                </a:rPr>
                <a:t>Compiler</a:t>
              </a:r>
              <a:endParaRPr lang="en-US" altLang="en-US" sz="1200">
                <a:solidFill>
                  <a:srgbClr val="000000"/>
                </a:solidFill>
                <a:latin typeface="Times New Roman" panose="02020603050405020304" pitchFamily="18" charset="0"/>
              </a:endParaRPr>
            </a:p>
            <a:p>
              <a:endParaRPr lang="en-US" altLang="en-US" sz="2400">
                <a:latin typeface="Times New Roman" panose="02020603050405020304" pitchFamily="18" charset="0"/>
                <a:ea typeface="Mincho" charset="-128"/>
              </a:endParaRPr>
            </a:p>
          </p:txBody>
        </p:sp>
        <p:sp>
          <p:nvSpPr>
            <p:cNvPr id="20508" name="Freeform 39"/>
            <p:cNvSpPr>
              <a:spLocks/>
            </p:cNvSpPr>
            <p:nvPr/>
          </p:nvSpPr>
          <p:spPr bwMode="auto">
            <a:xfrm>
              <a:off x="3396" y="1689"/>
              <a:ext cx="324" cy="0"/>
            </a:xfrm>
            <a:custGeom>
              <a:avLst/>
              <a:gdLst>
                <a:gd name="T0" fmla="*/ 324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72" y="0"/>
                  </a:moveTo>
                  <a:lnTo>
                    <a:pt x="0" y="0"/>
                  </a:lnTo>
                </a:path>
              </a:pathLst>
            </a:custGeom>
            <a:noFill/>
            <a:ln w="3175">
              <a:solidFill>
                <a:srgbClr val="000000"/>
              </a:solidFill>
              <a:round/>
              <a:headEnd type="triangle" w="med" len="sm"/>
              <a:tailEnd type="triangle" w="med" len="sm"/>
            </a:ln>
            <a:extLst>
              <a:ext uri="{909E8E84-426E-40DD-AFC4-6F175D3DCCD1}">
                <a14:hiddenFill xmlns:a14="http://schemas.microsoft.com/office/drawing/2010/main" xmlns="">
                  <a:solidFill>
                    <a:srgbClr val="FFFFFF"/>
                  </a:solidFill>
                </a14:hiddenFill>
              </a:ext>
            </a:extLst>
          </p:spPr>
          <p:txBody>
            <a:bodyPr/>
            <a:lstStyle/>
            <a:p>
              <a:endParaRPr lang="en-US"/>
            </a:p>
          </p:txBody>
        </p:sp>
        <p:grpSp>
          <p:nvGrpSpPr>
            <p:cNvPr id="20509" name="Group 40"/>
            <p:cNvGrpSpPr>
              <a:grpSpLocks/>
            </p:cNvGrpSpPr>
            <p:nvPr/>
          </p:nvGrpSpPr>
          <p:grpSpPr bwMode="auto">
            <a:xfrm>
              <a:off x="4260" y="1538"/>
              <a:ext cx="108" cy="288"/>
              <a:chOff x="0" y="0"/>
              <a:chExt cx="19999" cy="20001"/>
            </a:xfrm>
          </p:grpSpPr>
          <p:sp>
            <p:nvSpPr>
              <p:cNvPr id="20618" name="Arc 41"/>
              <p:cNvSpPr>
                <a:spLocks/>
              </p:cNvSpPr>
              <p:nvPr/>
            </p:nvSpPr>
            <p:spPr bwMode="auto">
              <a:xfrm>
                <a:off x="0" y="0"/>
                <a:ext cx="10041" cy="5021"/>
              </a:xfrm>
              <a:custGeom>
                <a:avLst/>
                <a:gdLst>
                  <a:gd name="T0" fmla="*/ 0 w 21600"/>
                  <a:gd name="T1" fmla="*/ 0 h 21600"/>
                  <a:gd name="T2" fmla="*/ 10041 w 21600"/>
                  <a:gd name="T3" fmla="*/ 5021 h 21600"/>
                  <a:gd name="T4" fmla="*/ 0 w 21600"/>
                  <a:gd name="T5" fmla="*/ 502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619" name="Arc 42"/>
              <p:cNvSpPr>
                <a:spLocks/>
              </p:cNvSpPr>
              <p:nvPr/>
            </p:nvSpPr>
            <p:spPr bwMode="auto">
              <a:xfrm flipV="1">
                <a:off x="0" y="14980"/>
                <a:ext cx="10041" cy="5021"/>
              </a:xfrm>
              <a:custGeom>
                <a:avLst/>
                <a:gdLst>
                  <a:gd name="T0" fmla="*/ 0 w 21600"/>
                  <a:gd name="T1" fmla="*/ 0 h 21600"/>
                  <a:gd name="T2" fmla="*/ 10041 w 21600"/>
                  <a:gd name="T3" fmla="*/ 5021 h 21600"/>
                  <a:gd name="T4" fmla="*/ 0 w 21600"/>
                  <a:gd name="T5" fmla="*/ 502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620" name="Arc 43"/>
              <p:cNvSpPr>
                <a:spLocks/>
              </p:cNvSpPr>
              <p:nvPr/>
            </p:nvSpPr>
            <p:spPr bwMode="auto">
              <a:xfrm flipH="1">
                <a:off x="9958" y="9987"/>
                <a:ext cx="10041" cy="5021"/>
              </a:xfrm>
              <a:custGeom>
                <a:avLst/>
                <a:gdLst>
                  <a:gd name="T0" fmla="*/ 0 w 21600"/>
                  <a:gd name="T1" fmla="*/ 0 h 21600"/>
                  <a:gd name="T2" fmla="*/ 10041 w 21600"/>
                  <a:gd name="T3" fmla="*/ 5021 h 21600"/>
                  <a:gd name="T4" fmla="*/ 0 w 21600"/>
                  <a:gd name="T5" fmla="*/ 502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621" name="Arc 44"/>
              <p:cNvSpPr>
                <a:spLocks/>
              </p:cNvSpPr>
              <p:nvPr/>
            </p:nvSpPr>
            <p:spPr bwMode="auto">
              <a:xfrm flipH="1" flipV="1">
                <a:off x="9958" y="4993"/>
                <a:ext cx="10041" cy="5021"/>
              </a:xfrm>
              <a:custGeom>
                <a:avLst/>
                <a:gdLst>
                  <a:gd name="T0" fmla="*/ 0 w 21600"/>
                  <a:gd name="T1" fmla="*/ 0 h 21600"/>
                  <a:gd name="T2" fmla="*/ 10041 w 21600"/>
                  <a:gd name="T3" fmla="*/ 5021 h 21600"/>
                  <a:gd name="T4" fmla="*/ 0 w 21600"/>
                  <a:gd name="T5" fmla="*/ 502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20510" name="Rectangle 45"/>
            <p:cNvSpPr>
              <a:spLocks noChangeArrowheads="1"/>
            </p:cNvSpPr>
            <p:nvPr/>
          </p:nvSpPr>
          <p:spPr bwMode="auto">
            <a:xfrm>
              <a:off x="4419" y="1520"/>
              <a:ext cx="1149" cy="3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just" eaLnBrk="1" hangingPunct="1"/>
              <a:r>
                <a:rPr lang="en-US" altLang="en-US" sz="1200" b="1">
                  <a:solidFill>
                    <a:srgbClr val="000000"/>
                  </a:solidFill>
                  <a:latin typeface="Times" panose="02020603050405020304" pitchFamily="18" charset="0"/>
                </a:rPr>
                <a:t>Compiler creates</a:t>
              </a:r>
            </a:p>
            <a:p>
              <a:pPr algn="just"/>
              <a:r>
                <a:rPr lang="en-US" altLang="en-US" sz="1200" b="1">
                  <a:solidFill>
                    <a:srgbClr val="000000"/>
                  </a:solidFill>
                  <a:latin typeface="Times" panose="02020603050405020304" pitchFamily="18" charset="0"/>
                </a:rPr>
                <a:t>object code and stores</a:t>
              </a:r>
            </a:p>
            <a:p>
              <a:pPr algn="just"/>
              <a:r>
                <a:rPr lang="en-US" altLang="en-US" sz="1200" b="1">
                  <a:solidFill>
                    <a:srgbClr val="000000"/>
                  </a:solidFill>
                  <a:latin typeface="Times" panose="02020603050405020304" pitchFamily="18" charset="0"/>
                </a:rPr>
                <a:t>it on disk.</a:t>
              </a:r>
            </a:p>
            <a:p>
              <a:endParaRPr lang="en-US" altLang="en-US" sz="1200" b="1">
                <a:latin typeface="Times New Roman" panose="02020603050405020304" pitchFamily="18" charset="0"/>
              </a:endParaRPr>
            </a:p>
          </p:txBody>
        </p:sp>
        <p:sp>
          <p:nvSpPr>
            <p:cNvPr id="20511" name="Freeform 46"/>
            <p:cNvSpPr>
              <a:spLocks/>
            </p:cNvSpPr>
            <p:nvPr/>
          </p:nvSpPr>
          <p:spPr bwMode="auto">
            <a:xfrm>
              <a:off x="3396" y="2072"/>
              <a:ext cx="324" cy="0"/>
            </a:xfrm>
            <a:custGeom>
              <a:avLst/>
              <a:gdLst>
                <a:gd name="T0" fmla="*/ 324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72" y="0"/>
                  </a:moveTo>
                  <a:lnTo>
                    <a:pt x="0" y="0"/>
                  </a:lnTo>
                </a:path>
              </a:pathLst>
            </a:custGeom>
            <a:noFill/>
            <a:ln w="3175">
              <a:solidFill>
                <a:srgbClr val="000000"/>
              </a:solidFill>
              <a:round/>
              <a:headEnd type="triangle" w="med" len="sm"/>
              <a:tailEnd type="triangle" w="med"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12" name="Arc 47"/>
            <p:cNvSpPr>
              <a:spLocks/>
            </p:cNvSpPr>
            <p:nvPr/>
          </p:nvSpPr>
          <p:spPr bwMode="auto">
            <a:xfrm>
              <a:off x="4260" y="1921"/>
              <a:ext cx="54" cy="72"/>
            </a:xfrm>
            <a:custGeom>
              <a:avLst/>
              <a:gdLst>
                <a:gd name="T0" fmla="*/ 0 w 21600"/>
                <a:gd name="T1" fmla="*/ 0 h 21600"/>
                <a:gd name="T2" fmla="*/ 54 w 21600"/>
                <a:gd name="T3" fmla="*/ 72 h 21600"/>
                <a:gd name="T4" fmla="*/ 0 w 21600"/>
                <a:gd name="T5" fmla="*/ 7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13" name="Arc 48"/>
            <p:cNvSpPr>
              <a:spLocks/>
            </p:cNvSpPr>
            <p:nvPr/>
          </p:nvSpPr>
          <p:spPr bwMode="auto">
            <a:xfrm flipV="1">
              <a:off x="4260" y="2137"/>
              <a:ext cx="54" cy="72"/>
            </a:xfrm>
            <a:custGeom>
              <a:avLst/>
              <a:gdLst>
                <a:gd name="T0" fmla="*/ 0 w 21600"/>
                <a:gd name="T1" fmla="*/ 0 h 21600"/>
                <a:gd name="T2" fmla="*/ 54 w 21600"/>
                <a:gd name="T3" fmla="*/ 72 h 21600"/>
                <a:gd name="T4" fmla="*/ 0 w 21600"/>
                <a:gd name="T5" fmla="*/ 7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14" name="Arc 49"/>
            <p:cNvSpPr>
              <a:spLocks/>
            </p:cNvSpPr>
            <p:nvPr/>
          </p:nvSpPr>
          <p:spPr bwMode="auto">
            <a:xfrm flipH="1">
              <a:off x="4314" y="2065"/>
              <a:ext cx="54" cy="72"/>
            </a:xfrm>
            <a:custGeom>
              <a:avLst/>
              <a:gdLst>
                <a:gd name="T0" fmla="*/ 0 w 21600"/>
                <a:gd name="T1" fmla="*/ 0 h 21600"/>
                <a:gd name="T2" fmla="*/ 54 w 21600"/>
                <a:gd name="T3" fmla="*/ 72 h 21600"/>
                <a:gd name="T4" fmla="*/ 0 w 21600"/>
                <a:gd name="T5" fmla="*/ 7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15" name="Arc 50"/>
            <p:cNvSpPr>
              <a:spLocks/>
            </p:cNvSpPr>
            <p:nvPr/>
          </p:nvSpPr>
          <p:spPr bwMode="auto">
            <a:xfrm flipH="1" flipV="1">
              <a:off x="4314" y="1993"/>
              <a:ext cx="54" cy="72"/>
            </a:xfrm>
            <a:custGeom>
              <a:avLst/>
              <a:gdLst>
                <a:gd name="T0" fmla="*/ 0 w 21600"/>
                <a:gd name="T1" fmla="*/ 0 h 21600"/>
                <a:gd name="T2" fmla="*/ 54 w 21600"/>
                <a:gd name="T3" fmla="*/ 72 h 21600"/>
                <a:gd name="T4" fmla="*/ 0 w 21600"/>
                <a:gd name="T5" fmla="*/ 72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16" name="Rectangle 51"/>
            <p:cNvSpPr>
              <a:spLocks noChangeArrowheads="1"/>
            </p:cNvSpPr>
            <p:nvPr/>
          </p:nvSpPr>
          <p:spPr bwMode="auto">
            <a:xfrm>
              <a:off x="4419" y="1920"/>
              <a:ext cx="1149" cy="3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just" eaLnBrk="1" hangingPunct="1"/>
              <a:r>
                <a:rPr lang="en-US" altLang="en-US" sz="1200" b="1">
                  <a:solidFill>
                    <a:srgbClr val="000000"/>
                  </a:solidFill>
                  <a:latin typeface="Times" panose="02020603050405020304" pitchFamily="18" charset="0"/>
                </a:rPr>
                <a:t>Linker links the object</a:t>
              </a:r>
            </a:p>
            <a:p>
              <a:pPr algn="just"/>
              <a:r>
                <a:rPr lang="en-US" altLang="en-US" sz="1200" b="1">
                  <a:solidFill>
                    <a:srgbClr val="000000"/>
                  </a:solidFill>
                  <a:latin typeface="Times" panose="02020603050405020304" pitchFamily="18" charset="0"/>
                </a:rPr>
                <a:t>code with the libraries,</a:t>
              </a:r>
            </a:p>
            <a:p>
              <a:pPr algn="just"/>
              <a:r>
                <a:rPr lang="en-US" altLang="en-US" sz="1200" b="1">
                  <a:solidFill>
                    <a:srgbClr val="000000"/>
                  </a:solidFill>
                  <a:latin typeface="Times" panose="02020603050405020304" pitchFamily="18" charset="0"/>
                </a:rPr>
                <a:t>creates </a:t>
              </a:r>
              <a:r>
                <a:rPr lang="en-US" altLang="en-US" sz="1200" b="1">
                  <a:solidFill>
                    <a:srgbClr val="000000"/>
                  </a:solidFill>
                  <a:latin typeface="Courier New" panose="02070309020205020404" pitchFamily="49" charset="0"/>
                  <a:cs typeface="Courier New" panose="02070309020205020404" pitchFamily="49" charset="0"/>
                </a:rPr>
                <a:t>an executable file </a:t>
              </a:r>
              <a:r>
                <a:rPr lang="en-US" altLang="en-US" sz="1200" b="1">
                  <a:solidFill>
                    <a:srgbClr val="000000"/>
                  </a:solidFill>
                  <a:latin typeface="Times" panose="02020603050405020304" pitchFamily="18" charset="0"/>
                </a:rPr>
                <a:t>and stores it on disk</a:t>
              </a:r>
            </a:p>
            <a:p>
              <a:endParaRPr lang="en-US" altLang="en-US" sz="1200" b="1">
                <a:latin typeface="Times New Roman" panose="02020603050405020304" pitchFamily="18" charset="0"/>
                <a:cs typeface="Courier New" panose="02070309020205020404" pitchFamily="49" charset="0"/>
              </a:endParaRPr>
            </a:p>
          </p:txBody>
        </p:sp>
        <p:grpSp>
          <p:nvGrpSpPr>
            <p:cNvPr id="20517" name="Group 52"/>
            <p:cNvGrpSpPr>
              <a:grpSpLocks/>
            </p:cNvGrpSpPr>
            <p:nvPr/>
          </p:nvGrpSpPr>
          <p:grpSpPr bwMode="auto">
            <a:xfrm>
              <a:off x="2638" y="762"/>
              <a:ext cx="756" cy="288"/>
              <a:chOff x="0" y="0"/>
              <a:chExt cx="20000" cy="20000"/>
            </a:xfrm>
          </p:grpSpPr>
          <p:sp>
            <p:nvSpPr>
              <p:cNvPr id="20615" name="Freeform 53"/>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20616" name="Freeform 54"/>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617" name="Rectangle 55"/>
              <p:cNvSpPr>
                <a:spLocks noChangeArrowheads="1"/>
              </p:cNvSpPr>
              <p:nvPr/>
            </p:nvSpPr>
            <p:spPr bwMode="auto">
              <a:xfrm>
                <a:off x="5464" y="6306"/>
                <a:ext cx="9060" cy="78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000">
                    <a:solidFill>
                      <a:srgbClr val="000000"/>
                    </a:solidFill>
                    <a:latin typeface="Times New Roman" panose="02020603050405020304" pitchFamily="18" charset="0"/>
                    <a:ea typeface="Mincho" charset="-128"/>
                  </a:rPr>
                  <a:t>Editor</a:t>
                </a:r>
                <a:endParaRPr lang="en-US" altLang="en-US" sz="1200">
                  <a:solidFill>
                    <a:srgbClr val="000000"/>
                  </a:solidFill>
                  <a:latin typeface="Times New Roman" panose="02020603050405020304" pitchFamily="18" charset="0"/>
                </a:endParaRPr>
              </a:p>
              <a:p>
                <a:endParaRPr lang="en-US" altLang="en-US" sz="2400">
                  <a:latin typeface="Times New Roman" panose="02020603050405020304" pitchFamily="18" charset="0"/>
                  <a:ea typeface="Mincho" charset="-128"/>
                </a:endParaRPr>
              </a:p>
            </p:txBody>
          </p:sp>
        </p:grpSp>
        <p:grpSp>
          <p:nvGrpSpPr>
            <p:cNvPr id="20518" name="Group 56"/>
            <p:cNvGrpSpPr>
              <a:grpSpLocks/>
            </p:cNvGrpSpPr>
            <p:nvPr/>
          </p:nvGrpSpPr>
          <p:grpSpPr bwMode="auto">
            <a:xfrm>
              <a:off x="2638" y="1161"/>
              <a:ext cx="756" cy="288"/>
              <a:chOff x="0" y="0"/>
              <a:chExt cx="20000" cy="20000"/>
            </a:xfrm>
          </p:grpSpPr>
          <p:sp>
            <p:nvSpPr>
              <p:cNvPr id="20611" name="Freeform 57"/>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grpSp>
            <p:nvGrpSpPr>
              <p:cNvPr id="20612" name="Group 58"/>
              <p:cNvGrpSpPr>
                <a:grpSpLocks/>
              </p:cNvGrpSpPr>
              <p:nvPr/>
            </p:nvGrpSpPr>
            <p:grpSpPr bwMode="auto">
              <a:xfrm>
                <a:off x="0" y="0"/>
                <a:ext cx="20000" cy="20000"/>
                <a:chOff x="0" y="0"/>
                <a:chExt cx="20000" cy="20000"/>
              </a:xfrm>
            </p:grpSpPr>
            <p:sp>
              <p:nvSpPr>
                <p:cNvPr id="20613" name="Freeform 59"/>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614" name="Rectangle 60"/>
                <p:cNvSpPr>
                  <a:spLocks noChangeArrowheads="1"/>
                </p:cNvSpPr>
                <p:nvPr/>
              </p:nvSpPr>
              <p:spPr bwMode="auto">
                <a:xfrm>
                  <a:off x="1179" y="5861"/>
                  <a:ext cx="17631" cy="780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000">
                      <a:solidFill>
                        <a:srgbClr val="000000"/>
                      </a:solidFill>
                      <a:latin typeface="Times New Roman" panose="02020603050405020304" pitchFamily="18" charset="0"/>
                      <a:ea typeface="Mincho" charset="-128"/>
                    </a:rPr>
                    <a:t>Preprocessor</a:t>
                  </a:r>
                  <a:endParaRPr lang="en-US" altLang="en-US" sz="1200">
                    <a:solidFill>
                      <a:srgbClr val="000000"/>
                    </a:solidFill>
                    <a:latin typeface="Times New Roman" panose="02020603050405020304" pitchFamily="18" charset="0"/>
                  </a:endParaRPr>
                </a:p>
                <a:p>
                  <a:endParaRPr lang="en-US" altLang="en-US" sz="2400">
                    <a:latin typeface="Times New Roman" panose="02020603050405020304" pitchFamily="18" charset="0"/>
                    <a:ea typeface="Mincho" charset="-128"/>
                  </a:endParaRPr>
                </a:p>
              </p:txBody>
            </p:sp>
          </p:grpSp>
        </p:grpSp>
        <p:grpSp>
          <p:nvGrpSpPr>
            <p:cNvPr id="20519" name="Group 61"/>
            <p:cNvGrpSpPr>
              <a:grpSpLocks/>
            </p:cNvGrpSpPr>
            <p:nvPr/>
          </p:nvGrpSpPr>
          <p:grpSpPr bwMode="auto">
            <a:xfrm>
              <a:off x="2638" y="1928"/>
              <a:ext cx="756" cy="288"/>
              <a:chOff x="0" y="0"/>
              <a:chExt cx="20000" cy="20000"/>
            </a:xfrm>
          </p:grpSpPr>
          <p:sp>
            <p:nvSpPr>
              <p:cNvPr id="20607" name="Freeform 62"/>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grpSp>
            <p:nvGrpSpPr>
              <p:cNvPr id="20608" name="Group 63"/>
              <p:cNvGrpSpPr>
                <a:grpSpLocks/>
              </p:cNvGrpSpPr>
              <p:nvPr/>
            </p:nvGrpSpPr>
            <p:grpSpPr bwMode="auto">
              <a:xfrm>
                <a:off x="0" y="0"/>
                <a:ext cx="20000" cy="20000"/>
                <a:chOff x="0" y="0"/>
                <a:chExt cx="20000" cy="20000"/>
              </a:xfrm>
            </p:grpSpPr>
            <p:sp>
              <p:nvSpPr>
                <p:cNvPr id="20609" name="Freeform 64"/>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610" name="Rectangle 65"/>
                <p:cNvSpPr>
                  <a:spLocks noChangeArrowheads="1"/>
                </p:cNvSpPr>
                <p:nvPr/>
              </p:nvSpPr>
              <p:spPr bwMode="auto">
                <a:xfrm>
                  <a:off x="5464" y="5889"/>
                  <a:ext cx="9060" cy="78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000">
                      <a:solidFill>
                        <a:srgbClr val="000000"/>
                      </a:solidFill>
                      <a:latin typeface="Times New Roman" panose="02020603050405020304" pitchFamily="18" charset="0"/>
                      <a:ea typeface="Mincho" charset="-128"/>
                    </a:rPr>
                    <a:t>Linker</a:t>
                  </a:r>
                  <a:endParaRPr lang="en-US" altLang="en-US" sz="1200">
                    <a:solidFill>
                      <a:srgbClr val="000000"/>
                    </a:solidFill>
                    <a:latin typeface="Times New Roman" panose="02020603050405020304" pitchFamily="18" charset="0"/>
                  </a:endParaRPr>
                </a:p>
                <a:p>
                  <a:endParaRPr lang="en-US" altLang="en-US" sz="2400">
                    <a:latin typeface="Times New Roman" panose="02020603050405020304" pitchFamily="18" charset="0"/>
                    <a:ea typeface="Mincho" charset="-128"/>
                  </a:endParaRPr>
                </a:p>
              </p:txBody>
            </p:sp>
          </p:grpSp>
        </p:grpSp>
        <p:grpSp>
          <p:nvGrpSpPr>
            <p:cNvPr id="20520" name="Group 66"/>
            <p:cNvGrpSpPr>
              <a:grpSpLocks/>
            </p:cNvGrpSpPr>
            <p:nvPr/>
          </p:nvGrpSpPr>
          <p:grpSpPr bwMode="auto">
            <a:xfrm>
              <a:off x="2638" y="3389"/>
              <a:ext cx="756" cy="288"/>
              <a:chOff x="0" y="0"/>
              <a:chExt cx="20000" cy="20000"/>
            </a:xfrm>
          </p:grpSpPr>
          <p:grpSp>
            <p:nvGrpSpPr>
              <p:cNvPr id="20601" name="Group 67"/>
              <p:cNvGrpSpPr>
                <a:grpSpLocks/>
              </p:cNvGrpSpPr>
              <p:nvPr/>
            </p:nvGrpSpPr>
            <p:grpSpPr bwMode="auto">
              <a:xfrm>
                <a:off x="0" y="0"/>
                <a:ext cx="20000" cy="20000"/>
                <a:chOff x="0" y="0"/>
                <a:chExt cx="20000" cy="20000"/>
              </a:xfrm>
            </p:grpSpPr>
            <p:sp>
              <p:nvSpPr>
                <p:cNvPr id="20605" name="Freeform 68"/>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72"/>
                      </a:lnTo>
                      <a:lnTo>
                        <a:pt x="0" y="19972"/>
                      </a:lnTo>
                      <a:lnTo>
                        <a:pt x="0" y="0"/>
                      </a:lnTo>
                      <a:lnTo>
                        <a:pt x="19988" y="0"/>
                      </a:lnTo>
                      <a:close/>
                    </a:path>
                  </a:pathLst>
                </a:custGeom>
                <a:solidFill>
                  <a:srgbClr val="4DB3E6"/>
                </a:solidFill>
                <a:ln w="3175">
                  <a:solidFill>
                    <a:srgbClr val="4DB3E6"/>
                  </a:solidFill>
                  <a:round/>
                  <a:headEnd/>
                  <a:tailEnd/>
                </a:ln>
              </p:spPr>
              <p:txBody>
                <a:bodyPr/>
                <a:lstStyle/>
                <a:p>
                  <a:endParaRPr lang="en-US"/>
                </a:p>
              </p:txBody>
            </p:sp>
            <p:sp>
              <p:nvSpPr>
                <p:cNvPr id="20606" name="Rectangle 69"/>
                <p:cNvSpPr>
                  <a:spLocks noChangeArrowheads="1"/>
                </p:cNvSpPr>
                <p:nvPr/>
              </p:nvSpPr>
              <p:spPr bwMode="auto">
                <a:xfrm>
                  <a:off x="9750" y="12222"/>
                  <a:ext cx="488" cy="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200">
                      <a:latin typeface="Times New Roman" panose="02020603050405020304" pitchFamily="18" charset="0"/>
                    </a:rPr>
                    <a:t> </a:t>
                  </a:r>
                </a:p>
                <a:p>
                  <a:endParaRPr lang="en-US" altLang="en-US" sz="2400">
                    <a:latin typeface="Times New Roman" panose="02020603050405020304" pitchFamily="18" charset="0"/>
                  </a:endParaRPr>
                </a:p>
              </p:txBody>
            </p:sp>
          </p:grpSp>
          <p:grpSp>
            <p:nvGrpSpPr>
              <p:cNvPr id="20602" name="Group 70"/>
              <p:cNvGrpSpPr>
                <a:grpSpLocks/>
              </p:cNvGrpSpPr>
              <p:nvPr/>
            </p:nvGrpSpPr>
            <p:grpSpPr bwMode="auto">
              <a:xfrm>
                <a:off x="0" y="0"/>
                <a:ext cx="20000" cy="20000"/>
                <a:chOff x="0" y="0"/>
                <a:chExt cx="20000" cy="20000"/>
              </a:xfrm>
            </p:grpSpPr>
            <p:sp>
              <p:nvSpPr>
                <p:cNvPr id="20603" name="Freeform 71"/>
                <p:cNvSpPr>
                  <a:spLocks/>
                </p:cNvSpPr>
                <p:nvPr/>
              </p:nvSpPr>
              <p:spPr bwMode="auto">
                <a:xfrm>
                  <a:off x="0" y="0"/>
                  <a:ext cx="20000" cy="20000"/>
                </a:xfrm>
                <a:custGeom>
                  <a:avLst/>
                  <a:gdLst>
                    <a:gd name="T0" fmla="*/ 19988 w 20000"/>
                    <a:gd name="T1" fmla="*/ 0 h 20000"/>
                    <a:gd name="T2" fmla="*/ 19988 w 20000"/>
                    <a:gd name="T3" fmla="*/ 19972 h 20000"/>
                    <a:gd name="T4" fmla="*/ 0 w 20000"/>
                    <a:gd name="T5" fmla="*/ 19972 h 20000"/>
                    <a:gd name="T6" fmla="*/ 0 w 20000"/>
                    <a:gd name="T7" fmla="*/ 0 h 20000"/>
                    <a:gd name="T8" fmla="*/ 199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8" y="0"/>
                      </a:moveTo>
                      <a:lnTo>
                        <a:pt x="19988" y="19972"/>
                      </a:lnTo>
                      <a:lnTo>
                        <a:pt x="0" y="19972"/>
                      </a:lnTo>
                      <a:lnTo>
                        <a:pt x="0" y="0"/>
                      </a:lnTo>
                      <a:lnTo>
                        <a:pt x="19988"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604" name="Rectangle 72"/>
                <p:cNvSpPr>
                  <a:spLocks noChangeArrowheads="1"/>
                </p:cNvSpPr>
                <p:nvPr/>
              </p:nvSpPr>
              <p:spPr bwMode="auto">
                <a:xfrm>
                  <a:off x="7607" y="6667"/>
                  <a:ext cx="4774" cy="78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000">
                      <a:solidFill>
                        <a:srgbClr val="000000"/>
                      </a:solidFill>
                      <a:latin typeface="Times New Roman" panose="02020603050405020304" pitchFamily="18" charset="0"/>
                      <a:ea typeface="Mincho" charset="-128"/>
                    </a:rPr>
                    <a:t>CPU</a:t>
                  </a:r>
                  <a:endParaRPr lang="en-US" altLang="en-US" sz="1200">
                    <a:solidFill>
                      <a:srgbClr val="000000"/>
                    </a:solidFill>
                    <a:latin typeface="Times New Roman" panose="02020603050405020304" pitchFamily="18" charset="0"/>
                  </a:endParaRPr>
                </a:p>
                <a:p>
                  <a:endParaRPr lang="en-US" altLang="en-US" sz="2400">
                    <a:latin typeface="Times New Roman" panose="02020603050405020304" pitchFamily="18" charset="0"/>
                    <a:ea typeface="Mincho" charset="-128"/>
                  </a:endParaRPr>
                </a:p>
              </p:txBody>
            </p:sp>
          </p:grpSp>
        </p:grpSp>
        <p:sp>
          <p:nvSpPr>
            <p:cNvPr id="20521" name="Rectangle 73"/>
            <p:cNvSpPr>
              <a:spLocks noChangeArrowheads="1"/>
            </p:cNvSpPr>
            <p:nvPr/>
          </p:nvSpPr>
          <p:spPr bwMode="auto">
            <a:xfrm>
              <a:off x="3720" y="3310"/>
              <a:ext cx="486" cy="1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indent="228600">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900">
                  <a:solidFill>
                    <a:srgbClr val="000000"/>
                  </a:solidFill>
                  <a:latin typeface="AvantGarde" pitchFamily="34" charset="0"/>
                </a:rPr>
                <a:t>Primary</a:t>
              </a:r>
              <a:endParaRPr lang="en-US" altLang="en-US" sz="1000">
                <a:solidFill>
                  <a:srgbClr val="000000"/>
                </a:solidFill>
                <a:latin typeface="Times" panose="02020603050405020304" pitchFamily="18" charset="0"/>
              </a:endParaRPr>
            </a:p>
            <a:p>
              <a:pPr algn="ctr"/>
              <a:r>
                <a:rPr lang="en-US" altLang="en-US" sz="900">
                  <a:solidFill>
                    <a:srgbClr val="000000"/>
                  </a:solidFill>
                  <a:latin typeface="AvantGarde" pitchFamily="34" charset="0"/>
                </a:rPr>
                <a:t>Memory</a:t>
              </a:r>
              <a:endParaRPr lang="en-US" altLang="en-US" sz="1000">
                <a:solidFill>
                  <a:srgbClr val="000000"/>
                </a:solidFill>
                <a:latin typeface="Times" panose="02020603050405020304" pitchFamily="18" charset="0"/>
              </a:endParaRPr>
            </a:p>
            <a:p>
              <a:endParaRPr lang="en-US" altLang="en-US" sz="2400">
                <a:latin typeface="Times New Roman" panose="02020603050405020304" pitchFamily="18" charset="0"/>
              </a:endParaRPr>
            </a:p>
          </p:txBody>
        </p:sp>
        <p:grpSp>
          <p:nvGrpSpPr>
            <p:cNvPr id="20522" name="Group 74"/>
            <p:cNvGrpSpPr>
              <a:grpSpLocks/>
            </p:cNvGrpSpPr>
            <p:nvPr/>
          </p:nvGrpSpPr>
          <p:grpSpPr bwMode="auto">
            <a:xfrm>
              <a:off x="3720" y="3477"/>
              <a:ext cx="487" cy="764"/>
              <a:chOff x="-2" y="1"/>
              <a:chExt cx="20003" cy="19999"/>
            </a:xfrm>
          </p:grpSpPr>
          <p:sp>
            <p:nvSpPr>
              <p:cNvPr id="20591" name="Rectangle 75"/>
              <p:cNvSpPr>
                <a:spLocks noChangeArrowheads="1"/>
              </p:cNvSpPr>
              <p:nvPr/>
            </p:nvSpPr>
            <p:spPr bwMode="auto">
              <a:xfrm>
                <a:off x="8336" y="12593"/>
                <a:ext cx="2237" cy="54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indent="228600">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700" b="1">
                    <a:solidFill>
                      <a:srgbClr val="000000"/>
                    </a:solidFill>
                    <a:latin typeface="Courier" pitchFamily="49" charset="0"/>
                  </a:rPr>
                  <a:t>.</a:t>
                </a:r>
                <a:endParaRPr lang="en-US" altLang="en-US" sz="1000">
                  <a:solidFill>
                    <a:srgbClr val="000000"/>
                  </a:solidFill>
                  <a:latin typeface="Times" panose="02020603050405020304" pitchFamily="18" charset="0"/>
                </a:endParaRPr>
              </a:p>
              <a:p>
                <a:pPr algn="ctr"/>
                <a:r>
                  <a:rPr lang="en-US" altLang="en-US" sz="700" b="1">
                    <a:solidFill>
                      <a:srgbClr val="000000"/>
                    </a:solidFill>
                    <a:latin typeface="Courier" pitchFamily="49" charset="0"/>
                  </a:rPr>
                  <a:t>.</a:t>
                </a:r>
                <a:endParaRPr lang="en-US" altLang="en-US" sz="1000">
                  <a:solidFill>
                    <a:srgbClr val="000000"/>
                  </a:solidFill>
                  <a:latin typeface="Times" panose="02020603050405020304" pitchFamily="18" charset="0"/>
                </a:endParaRPr>
              </a:p>
              <a:p>
                <a:pPr algn="ctr"/>
                <a:r>
                  <a:rPr lang="en-US" altLang="en-US" sz="700" b="1">
                    <a:solidFill>
                      <a:srgbClr val="000000"/>
                    </a:solidFill>
                    <a:latin typeface="Courier" pitchFamily="49" charset="0"/>
                  </a:rPr>
                  <a:t>.</a:t>
                </a:r>
                <a:endParaRPr lang="en-US" altLang="en-US" sz="1000">
                  <a:solidFill>
                    <a:srgbClr val="000000"/>
                  </a:solidFill>
                  <a:latin typeface="Times" panose="02020603050405020304" pitchFamily="18" charset="0"/>
                </a:endParaRPr>
              </a:p>
              <a:p>
                <a:endParaRPr lang="en-US" altLang="en-US" sz="2400">
                  <a:latin typeface="Times New Roman" panose="02020603050405020304" pitchFamily="18" charset="0"/>
                </a:endParaRPr>
              </a:p>
            </p:txBody>
          </p:sp>
          <p:sp>
            <p:nvSpPr>
              <p:cNvPr id="20592" name="Freeform 76"/>
              <p:cNvSpPr>
                <a:spLocks/>
              </p:cNvSpPr>
              <p:nvPr/>
            </p:nvSpPr>
            <p:spPr bwMode="auto">
              <a:xfrm>
                <a:off x="-2" y="1"/>
                <a:ext cx="19837" cy="19999"/>
              </a:xfrm>
              <a:custGeom>
                <a:avLst/>
                <a:gdLst>
                  <a:gd name="T0" fmla="*/ 19818 w 20000"/>
                  <a:gd name="T1" fmla="*/ 0 h 20000"/>
                  <a:gd name="T2" fmla="*/ 19818 w 20000"/>
                  <a:gd name="T3" fmla="*/ 19989 h 20000"/>
                  <a:gd name="T4" fmla="*/ 0 w 20000"/>
                  <a:gd name="T5" fmla="*/ 19989 h 20000"/>
                  <a:gd name="T6" fmla="*/ 0 w 20000"/>
                  <a:gd name="T7" fmla="*/ 0 h 20000"/>
                  <a:gd name="T8" fmla="*/ 1981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0593" name="Freeform 77"/>
              <p:cNvSpPr>
                <a:spLocks/>
              </p:cNvSpPr>
              <p:nvPr/>
            </p:nvSpPr>
            <p:spPr bwMode="auto">
              <a:xfrm>
                <a:off x="35" y="22"/>
                <a:ext cx="19966" cy="2493"/>
              </a:xfrm>
              <a:custGeom>
                <a:avLst/>
                <a:gdLst>
                  <a:gd name="T0" fmla="*/ 19947 w 20000"/>
                  <a:gd name="T1" fmla="*/ 0 h 20000"/>
                  <a:gd name="T2" fmla="*/ 19947 w 20000"/>
                  <a:gd name="T3" fmla="*/ 2483 h 20000"/>
                  <a:gd name="T4" fmla="*/ 0 w 20000"/>
                  <a:gd name="T5" fmla="*/ 2483 h 20000"/>
                  <a:gd name="T6" fmla="*/ 0 w 20000"/>
                  <a:gd name="T7" fmla="*/ 0 h 20000"/>
                  <a:gd name="T8" fmla="*/ 199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94" name="Freeform 78"/>
              <p:cNvSpPr>
                <a:spLocks/>
              </p:cNvSpPr>
              <p:nvPr/>
            </p:nvSpPr>
            <p:spPr bwMode="auto">
              <a:xfrm>
                <a:off x="35" y="2536"/>
                <a:ext cx="19966" cy="2515"/>
              </a:xfrm>
              <a:custGeom>
                <a:avLst/>
                <a:gdLst>
                  <a:gd name="T0" fmla="*/ 19947 w 20000"/>
                  <a:gd name="T1" fmla="*/ 0 h 20000"/>
                  <a:gd name="T2" fmla="*/ 19947 w 20000"/>
                  <a:gd name="T3" fmla="*/ 2505 h 20000"/>
                  <a:gd name="T4" fmla="*/ 0 w 20000"/>
                  <a:gd name="T5" fmla="*/ 2505 h 20000"/>
                  <a:gd name="T6" fmla="*/ 0 w 20000"/>
                  <a:gd name="T7" fmla="*/ 0 h 20000"/>
                  <a:gd name="T8" fmla="*/ 199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95" name="Freeform 79"/>
              <p:cNvSpPr>
                <a:spLocks/>
              </p:cNvSpPr>
              <p:nvPr/>
            </p:nvSpPr>
            <p:spPr bwMode="auto">
              <a:xfrm>
                <a:off x="35" y="5009"/>
                <a:ext cx="19966" cy="2493"/>
              </a:xfrm>
              <a:custGeom>
                <a:avLst/>
                <a:gdLst>
                  <a:gd name="T0" fmla="*/ 19947 w 20000"/>
                  <a:gd name="T1" fmla="*/ 0 h 20000"/>
                  <a:gd name="T2" fmla="*/ 19947 w 20000"/>
                  <a:gd name="T3" fmla="*/ 2483 h 20000"/>
                  <a:gd name="T4" fmla="*/ 0 w 20000"/>
                  <a:gd name="T5" fmla="*/ 2483 h 20000"/>
                  <a:gd name="T6" fmla="*/ 0 w 20000"/>
                  <a:gd name="T7" fmla="*/ 0 h 20000"/>
                  <a:gd name="T8" fmla="*/ 199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96" name="Freeform 80"/>
              <p:cNvSpPr>
                <a:spLocks/>
              </p:cNvSpPr>
              <p:nvPr/>
            </p:nvSpPr>
            <p:spPr bwMode="auto">
              <a:xfrm>
                <a:off x="35" y="7512"/>
                <a:ext cx="19966" cy="2494"/>
              </a:xfrm>
              <a:custGeom>
                <a:avLst/>
                <a:gdLst>
                  <a:gd name="T0" fmla="*/ 19947 w 20000"/>
                  <a:gd name="T1" fmla="*/ 0 h 20000"/>
                  <a:gd name="T2" fmla="*/ 19947 w 20000"/>
                  <a:gd name="T3" fmla="*/ 2484 h 20000"/>
                  <a:gd name="T4" fmla="*/ 0 w 20000"/>
                  <a:gd name="T5" fmla="*/ 2484 h 20000"/>
                  <a:gd name="T6" fmla="*/ 0 w 20000"/>
                  <a:gd name="T7" fmla="*/ 0 h 20000"/>
                  <a:gd name="T8" fmla="*/ 199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97" name="Freeform 81"/>
              <p:cNvSpPr>
                <a:spLocks/>
              </p:cNvSpPr>
              <p:nvPr/>
            </p:nvSpPr>
            <p:spPr bwMode="auto">
              <a:xfrm>
                <a:off x="35" y="10006"/>
                <a:ext cx="19966" cy="2493"/>
              </a:xfrm>
              <a:custGeom>
                <a:avLst/>
                <a:gdLst>
                  <a:gd name="T0" fmla="*/ 19947 w 20000"/>
                  <a:gd name="T1" fmla="*/ 0 h 20000"/>
                  <a:gd name="T2" fmla="*/ 19947 w 20000"/>
                  <a:gd name="T3" fmla="*/ 2483 h 20000"/>
                  <a:gd name="T4" fmla="*/ 0 w 20000"/>
                  <a:gd name="T5" fmla="*/ 2483 h 20000"/>
                  <a:gd name="T6" fmla="*/ 0 w 20000"/>
                  <a:gd name="T7" fmla="*/ 0 h 20000"/>
                  <a:gd name="T8" fmla="*/ 199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98" name="Freeform 82"/>
              <p:cNvSpPr>
                <a:spLocks/>
              </p:cNvSpPr>
              <p:nvPr/>
            </p:nvSpPr>
            <p:spPr bwMode="auto">
              <a:xfrm>
                <a:off x="35" y="12510"/>
                <a:ext cx="19966" cy="4997"/>
              </a:xfrm>
              <a:custGeom>
                <a:avLst/>
                <a:gdLst>
                  <a:gd name="T0" fmla="*/ 19947 w 20000"/>
                  <a:gd name="T1" fmla="*/ 0 h 20000"/>
                  <a:gd name="T2" fmla="*/ 19947 w 20000"/>
                  <a:gd name="T3" fmla="*/ 4987 h 20000"/>
                  <a:gd name="T4" fmla="*/ 0 w 20000"/>
                  <a:gd name="T5" fmla="*/ 4987 h 20000"/>
                  <a:gd name="T6" fmla="*/ 0 w 20000"/>
                  <a:gd name="T7" fmla="*/ 0 h 20000"/>
                  <a:gd name="T8" fmla="*/ 199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99" name="Freeform 83"/>
              <p:cNvSpPr>
                <a:spLocks/>
              </p:cNvSpPr>
              <p:nvPr/>
            </p:nvSpPr>
            <p:spPr bwMode="auto">
              <a:xfrm>
                <a:off x="35" y="17507"/>
                <a:ext cx="19966" cy="2493"/>
              </a:xfrm>
              <a:custGeom>
                <a:avLst/>
                <a:gdLst>
                  <a:gd name="T0" fmla="*/ 19947 w 20000"/>
                  <a:gd name="T1" fmla="*/ 0 h 20000"/>
                  <a:gd name="T2" fmla="*/ 19947 w 20000"/>
                  <a:gd name="T3" fmla="*/ 2483 h 20000"/>
                  <a:gd name="T4" fmla="*/ 0 w 20000"/>
                  <a:gd name="T5" fmla="*/ 2483 h 20000"/>
                  <a:gd name="T6" fmla="*/ 0 w 20000"/>
                  <a:gd name="T7" fmla="*/ 0 h 20000"/>
                  <a:gd name="T8" fmla="*/ 199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600" name="Rectangle 84"/>
              <p:cNvSpPr>
                <a:spLocks noChangeArrowheads="1"/>
              </p:cNvSpPr>
              <p:nvPr/>
            </p:nvSpPr>
            <p:spPr bwMode="auto">
              <a:xfrm>
                <a:off x="8890" y="12510"/>
                <a:ext cx="2237" cy="54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indent="228600">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700" b="1">
                    <a:solidFill>
                      <a:srgbClr val="000000"/>
                    </a:solidFill>
                    <a:latin typeface="Courier" pitchFamily="49" charset="0"/>
                  </a:rPr>
                  <a:t>.</a:t>
                </a:r>
                <a:endParaRPr lang="en-US" altLang="en-US" sz="1000">
                  <a:solidFill>
                    <a:srgbClr val="000000"/>
                  </a:solidFill>
                  <a:latin typeface="Times" panose="02020603050405020304" pitchFamily="18" charset="0"/>
                </a:endParaRPr>
              </a:p>
              <a:p>
                <a:pPr algn="ctr"/>
                <a:r>
                  <a:rPr lang="en-US" altLang="en-US" sz="700" b="1">
                    <a:solidFill>
                      <a:srgbClr val="000000"/>
                    </a:solidFill>
                    <a:latin typeface="Courier" pitchFamily="49" charset="0"/>
                  </a:rPr>
                  <a:t>.</a:t>
                </a:r>
                <a:endParaRPr lang="en-US" altLang="en-US" sz="1000">
                  <a:solidFill>
                    <a:srgbClr val="000000"/>
                  </a:solidFill>
                  <a:latin typeface="Times" panose="02020603050405020304" pitchFamily="18" charset="0"/>
                </a:endParaRPr>
              </a:p>
              <a:p>
                <a:pPr algn="ctr"/>
                <a:r>
                  <a:rPr lang="en-US" altLang="en-US" sz="700" b="1">
                    <a:solidFill>
                      <a:srgbClr val="000000"/>
                    </a:solidFill>
                    <a:latin typeface="Courier" pitchFamily="49" charset="0"/>
                  </a:rPr>
                  <a:t>.</a:t>
                </a:r>
                <a:endParaRPr lang="en-US" altLang="en-US" sz="1000">
                  <a:solidFill>
                    <a:srgbClr val="000000"/>
                  </a:solidFill>
                  <a:latin typeface="Times" panose="02020603050405020304" pitchFamily="18" charset="0"/>
                </a:endParaRPr>
              </a:p>
              <a:p>
                <a:endParaRPr lang="en-US" altLang="en-US" sz="2400">
                  <a:latin typeface="Times New Roman" panose="02020603050405020304" pitchFamily="18" charset="0"/>
                </a:endParaRPr>
              </a:p>
            </p:txBody>
          </p:sp>
        </p:grpSp>
        <p:grpSp>
          <p:nvGrpSpPr>
            <p:cNvPr id="20523" name="Group 85"/>
            <p:cNvGrpSpPr>
              <a:grpSpLocks/>
            </p:cNvGrpSpPr>
            <p:nvPr/>
          </p:nvGrpSpPr>
          <p:grpSpPr bwMode="auto">
            <a:xfrm>
              <a:off x="3720" y="2477"/>
              <a:ext cx="487" cy="765"/>
              <a:chOff x="0" y="0"/>
              <a:chExt cx="20000" cy="20000"/>
            </a:xfrm>
          </p:grpSpPr>
          <p:sp>
            <p:nvSpPr>
              <p:cNvPr id="20580" name="Freeform 86"/>
              <p:cNvSpPr>
                <a:spLocks/>
              </p:cNvSpPr>
              <p:nvPr/>
            </p:nvSpPr>
            <p:spPr bwMode="auto">
              <a:xfrm>
                <a:off x="0" y="0"/>
                <a:ext cx="19834" cy="19969"/>
              </a:xfrm>
              <a:custGeom>
                <a:avLst/>
                <a:gdLst>
                  <a:gd name="T0" fmla="*/ 19815 w 20000"/>
                  <a:gd name="T1" fmla="*/ 0 h 20000"/>
                  <a:gd name="T2" fmla="*/ 19815 w 20000"/>
                  <a:gd name="T3" fmla="*/ 19959 h 20000"/>
                  <a:gd name="T4" fmla="*/ 0 w 20000"/>
                  <a:gd name="T5" fmla="*/ 19959 h 20000"/>
                  <a:gd name="T6" fmla="*/ 0 w 20000"/>
                  <a:gd name="T7" fmla="*/ 0 h 20000"/>
                  <a:gd name="T8" fmla="*/ 19815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90"/>
                    </a:lnTo>
                    <a:lnTo>
                      <a:pt x="0" y="19990"/>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0581" name="Freeform 87"/>
              <p:cNvSpPr>
                <a:spLocks/>
              </p:cNvSpPr>
              <p:nvPr/>
            </p:nvSpPr>
            <p:spPr bwMode="auto">
              <a:xfrm>
                <a:off x="37" y="21"/>
                <a:ext cx="19963" cy="2490"/>
              </a:xfrm>
              <a:custGeom>
                <a:avLst/>
                <a:gdLst>
                  <a:gd name="T0" fmla="*/ 19944 w 20000"/>
                  <a:gd name="T1" fmla="*/ 0 h 20000"/>
                  <a:gd name="T2" fmla="*/ 19944 w 20000"/>
                  <a:gd name="T3" fmla="*/ 2480 h 20000"/>
                  <a:gd name="T4" fmla="*/ 0 w 20000"/>
                  <a:gd name="T5" fmla="*/ 2480 h 20000"/>
                  <a:gd name="T6" fmla="*/ 0 w 20000"/>
                  <a:gd name="T7" fmla="*/ 0 h 20000"/>
                  <a:gd name="T8" fmla="*/ 19944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82" name="Freeform 88"/>
              <p:cNvSpPr>
                <a:spLocks/>
              </p:cNvSpPr>
              <p:nvPr/>
            </p:nvSpPr>
            <p:spPr bwMode="auto">
              <a:xfrm>
                <a:off x="37" y="2531"/>
                <a:ext cx="19963" cy="2511"/>
              </a:xfrm>
              <a:custGeom>
                <a:avLst/>
                <a:gdLst>
                  <a:gd name="T0" fmla="*/ 19944 w 20000"/>
                  <a:gd name="T1" fmla="*/ 0 h 20000"/>
                  <a:gd name="T2" fmla="*/ 19944 w 20000"/>
                  <a:gd name="T3" fmla="*/ 2501 h 20000"/>
                  <a:gd name="T4" fmla="*/ 0 w 20000"/>
                  <a:gd name="T5" fmla="*/ 2501 h 20000"/>
                  <a:gd name="T6" fmla="*/ 0 w 20000"/>
                  <a:gd name="T7" fmla="*/ 0 h 20000"/>
                  <a:gd name="T8" fmla="*/ 19944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17"/>
                    </a:lnTo>
                    <a:lnTo>
                      <a:pt x="0" y="19917"/>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nvGrpSpPr>
              <p:cNvPr id="20583" name="Group 89"/>
              <p:cNvGrpSpPr>
                <a:grpSpLocks/>
              </p:cNvGrpSpPr>
              <p:nvPr/>
            </p:nvGrpSpPr>
            <p:grpSpPr bwMode="auto">
              <a:xfrm>
                <a:off x="37" y="5042"/>
                <a:ext cx="19963" cy="14958"/>
                <a:chOff x="-4" y="-1"/>
                <a:chExt cx="20008" cy="20001"/>
              </a:xfrm>
            </p:grpSpPr>
            <p:sp>
              <p:nvSpPr>
                <p:cNvPr id="20584" name="Rectangle 90"/>
                <p:cNvSpPr>
                  <a:spLocks noChangeArrowheads="1"/>
                </p:cNvSpPr>
                <p:nvPr/>
              </p:nvSpPr>
              <p:spPr bwMode="auto">
                <a:xfrm>
                  <a:off x="8314" y="10112"/>
                  <a:ext cx="2242" cy="7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indent="228600">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700" b="1">
                      <a:solidFill>
                        <a:srgbClr val="000000"/>
                      </a:solidFill>
                      <a:latin typeface="Courier" pitchFamily="49" charset="0"/>
                    </a:rPr>
                    <a:t>.</a:t>
                  </a:r>
                  <a:endParaRPr lang="en-US" altLang="en-US" sz="1000">
                    <a:solidFill>
                      <a:srgbClr val="000000"/>
                    </a:solidFill>
                    <a:latin typeface="Times" panose="02020603050405020304" pitchFamily="18" charset="0"/>
                  </a:endParaRPr>
                </a:p>
                <a:p>
                  <a:pPr algn="ctr"/>
                  <a:r>
                    <a:rPr lang="en-US" altLang="en-US" sz="700" b="1">
                      <a:solidFill>
                        <a:srgbClr val="000000"/>
                      </a:solidFill>
                      <a:latin typeface="Courier" pitchFamily="49" charset="0"/>
                    </a:rPr>
                    <a:t>.</a:t>
                  </a:r>
                  <a:endParaRPr lang="en-US" altLang="en-US" sz="1000">
                    <a:solidFill>
                      <a:srgbClr val="000000"/>
                    </a:solidFill>
                    <a:latin typeface="Times" panose="02020603050405020304" pitchFamily="18" charset="0"/>
                  </a:endParaRPr>
                </a:p>
                <a:p>
                  <a:pPr algn="ctr"/>
                  <a:r>
                    <a:rPr lang="en-US" altLang="en-US" sz="700" b="1">
                      <a:solidFill>
                        <a:srgbClr val="000000"/>
                      </a:solidFill>
                      <a:latin typeface="Courier" pitchFamily="49" charset="0"/>
                    </a:rPr>
                    <a:t>.</a:t>
                  </a:r>
                  <a:endParaRPr lang="en-US" altLang="en-US" sz="1000">
                    <a:solidFill>
                      <a:srgbClr val="000000"/>
                    </a:solidFill>
                    <a:latin typeface="Times" panose="02020603050405020304" pitchFamily="18" charset="0"/>
                  </a:endParaRPr>
                </a:p>
                <a:p>
                  <a:endParaRPr lang="en-US" altLang="en-US" sz="2400">
                    <a:latin typeface="Times New Roman" panose="02020603050405020304" pitchFamily="18" charset="0"/>
                  </a:endParaRPr>
                </a:p>
              </p:txBody>
            </p:sp>
            <p:sp>
              <p:nvSpPr>
                <p:cNvPr id="20585" name="Freeform 91"/>
                <p:cNvSpPr>
                  <a:spLocks/>
                </p:cNvSpPr>
                <p:nvPr/>
              </p:nvSpPr>
              <p:spPr bwMode="auto">
                <a:xfrm>
                  <a:off x="-4" y="-1"/>
                  <a:ext cx="20008" cy="3330"/>
                </a:xfrm>
                <a:custGeom>
                  <a:avLst/>
                  <a:gdLst>
                    <a:gd name="T0" fmla="*/ 19989 w 20000"/>
                    <a:gd name="T1" fmla="*/ 0 h 20000"/>
                    <a:gd name="T2" fmla="*/ 19989 w 20000"/>
                    <a:gd name="T3" fmla="*/ 3316 h 20000"/>
                    <a:gd name="T4" fmla="*/ 0 w 20000"/>
                    <a:gd name="T5" fmla="*/ 3316 h 20000"/>
                    <a:gd name="T6" fmla="*/ 0 w 20000"/>
                    <a:gd name="T7" fmla="*/ 0 h 20000"/>
                    <a:gd name="T8" fmla="*/ 19989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86" name="Freeform 92"/>
                <p:cNvSpPr>
                  <a:spLocks/>
                </p:cNvSpPr>
                <p:nvPr/>
              </p:nvSpPr>
              <p:spPr bwMode="auto">
                <a:xfrm>
                  <a:off x="-4" y="3329"/>
                  <a:ext cx="20008" cy="3328"/>
                </a:xfrm>
                <a:custGeom>
                  <a:avLst/>
                  <a:gdLst>
                    <a:gd name="T0" fmla="*/ 19989 w 20000"/>
                    <a:gd name="T1" fmla="*/ 0 h 20000"/>
                    <a:gd name="T2" fmla="*/ 19989 w 20000"/>
                    <a:gd name="T3" fmla="*/ 3314 h 20000"/>
                    <a:gd name="T4" fmla="*/ 0 w 20000"/>
                    <a:gd name="T5" fmla="*/ 3314 h 20000"/>
                    <a:gd name="T6" fmla="*/ 0 w 20000"/>
                    <a:gd name="T7" fmla="*/ 0 h 20000"/>
                    <a:gd name="T8" fmla="*/ 19989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87" name="Freeform 93"/>
                <p:cNvSpPr>
                  <a:spLocks/>
                </p:cNvSpPr>
                <p:nvPr/>
              </p:nvSpPr>
              <p:spPr bwMode="auto">
                <a:xfrm>
                  <a:off x="-4" y="6657"/>
                  <a:ext cx="20008" cy="3329"/>
                </a:xfrm>
                <a:custGeom>
                  <a:avLst/>
                  <a:gdLst>
                    <a:gd name="T0" fmla="*/ 19989 w 20000"/>
                    <a:gd name="T1" fmla="*/ 0 h 20000"/>
                    <a:gd name="T2" fmla="*/ 19989 w 20000"/>
                    <a:gd name="T3" fmla="*/ 3315 h 20000"/>
                    <a:gd name="T4" fmla="*/ 0 w 20000"/>
                    <a:gd name="T5" fmla="*/ 3315 h 20000"/>
                    <a:gd name="T6" fmla="*/ 0 w 20000"/>
                    <a:gd name="T7" fmla="*/ 0 h 20000"/>
                    <a:gd name="T8" fmla="*/ 19989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88" name="Freeform 94"/>
                <p:cNvSpPr>
                  <a:spLocks/>
                </p:cNvSpPr>
                <p:nvPr/>
              </p:nvSpPr>
              <p:spPr bwMode="auto">
                <a:xfrm>
                  <a:off x="-4" y="10000"/>
                  <a:ext cx="20008" cy="6672"/>
                </a:xfrm>
                <a:custGeom>
                  <a:avLst/>
                  <a:gdLst>
                    <a:gd name="T0" fmla="*/ 19989 w 20000"/>
                    <a:gd name="T1" fmla="*/ 0 h 20000"/>
                    <a:gd name="T2" fmla="*/ 19989 w 20000"/>
                    <a:gd name="T3" fmla="*/ 6658 h 20000"/>
                    <a:gd name="T4" fmla="*/ 0 w 20000"/>
                    <a:gd name="T5" fmla="*/ 6658 h 20000"/>
                    <a:gd name="T6" fmla="*/ 0 w 20000"/>
                    <a:gd name="T7" fmla="*/ 0 h 20000"/>
                    <a:gd name="T8" fmla="*/ 19989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58"/>
                      </a:lnTo>
                      <a:lnTo>
                        <a:pt x="0" y="19958"/>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89" name="Freeform 95"/>
                <p:cNvSpPr>
                  <a:spLocks/>
                </p:cNvSpPr>
                <p:nvPr/>
              </p:nvSpPr>
              <p:spPr bwMode="auto">
                <a:xfrm>
                  <a:off x="-4" y="16672"/>
                  <a:ext cx="20008" cy="3328"/>
                </a:xfrm>
                <a:custGeom>
                  <a:avLst/>
                  <a:gdLst>
                    <a:gd name="T0" fmla="*/ 19989 w 20000"/>
                    <a:gd name="T1" fmla="*/ 0 h 20000"/>
                    <a:gd name="T2" fmla="*/ 19989 w 20000"/>
                    <a:gd name="T3" fmla="*/ 3314 h 20000"/>
                    <a:gd name="T4" fmla="*/ 0 w 20000"/>
                    <a:gd name="T5" fmla="*/ 3314 h 20000"/>
                    <a:gd name="T6" fmla="*/ 0 w 20000"/>
                    <a:gd name="T7" fmla="*/ 0 h 20000"/>
                    <a:gd name="T8" fmla="*/ 19989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16"/>
                      </a:lnTo>
                      <a:lnTo>
                        <a:pt x="0" y="19916"/>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90" name="Rectangle 96"/>
                <p:cNvSpPr>
                  <a:spLocks noChangeArrowheads="1"/>
                </p:cNvSpPr>
                <p:nvPr/>
              </p:nvSpPr>
              <p:spPr bwMode="auto">
                <a:xfrm>
                  <a:off x="8870" y="10000"/>
                  <a:ext cx="2242" cy="72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indent="228600">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700" b="1">
                      <a:solidFill>
                        <a:srgbClr val="000000"/>
                      </a:solidFill>
                      <a:latin typeface="Courier" pitchFamily="49" charset="0"/>
                    </a:rPr>
                    <a:t>.</a:t>
                  </a:r>
                  <a:endParaRPr lang="en-US" altLang="en-US" sz="1000">
                    <a:solidFill>
                      <a:srgbClr val="000000"/>
                    </a:solidFill>
                    <a:latin typeface="Times" panose="02020603050405020304" pitchFamily="18" charset="0"/>
                  </a:endParaRPr>
                </a:p>
                <a:p>
                  <a:pPr algn="ctr"/>
                  <a:r>
                    <a:rPr lang="en-US" altLang="en-US" sz="700" b="1">
                      <a:solidFill>
                        <a:srgbClr val="000000"/>
                      </a:solidFill>
                      <a:latin typeface="Courier" pitchFamily="49" charset="0"/>
                    </a:rPr>
                    <a:t>.</a:t>
                  </a:r>
                  <a:endParaRPr lang="en-US" altLang="en-US" sz="1000">
                    <a:solidFill>
                      <a:srgbClr val="000000"/>
                    </a:solidFill>
                    <a:latin typeface="Times" panose="02020603050405020304" pitchFamily="18" charset="0"/>
                  </a:endParaRPr>
                </a:p>
                <a:p>
                  <a:pPr algn="ctr"/>
                  <a:r>
                    <a:rPr lang="en-US" altLang="en-US" sz="700" b="1">
                      <a:solidFill>
                        <a:srgbClr val="000000"/>
                      </a:solidFill>
                      <a:latin typeface="Courier" pitchFamily="49" charset="0"/>
                    </a:rPr>
                    <a:t>.</a:t>
                  </a:r>
                  <a:endParaRPr lang="en-US" altLang="en-US" sz="1000">
                    <a:solidFill>
                      <a:srgbClr val="000000"/>
                    </a:solidFill>
                    <a:latin typeface="Times" panose="02020603050405020304" pitchFamily="18" charset="0"/>
                  </a:endParaRPr>
                </a:p>
                <a:p>
                  <a:endParaRPr lang="en-US" altLang="en-US" sz="2400">
                    <a:latin typeface="Times New Roman" panose="02020603050405020304" pitchFamily="18" charset="0"/>
                  </a:endParaRPr>
                </a:p>
              </p:txBody>
            </p:sp>
          </p:grpSp>
        </p:grpSp>
        <p:grpSp>
          <p:nvGrpSpPr>
            <p:cNvPr id="20524" name="Group 97"/>
            <p:cNvGrpSpPr>
              <a:grpSpLocks/>
            </p:cNvGrpSpPr>
            <p:nvPr/>
          </p:nvGrpSpPr>
          <p:grpSpPr bwMode="auto">
            <a:xfrm>
              <a:off x="3720" y="815"/>
              <a:ext cx="486" cy="195"/>
              <a:chOff x="0" y="1"/>
              <a:chExt cx="20000" cy="19999"/>
            </a:xfrm>
          </p:grpSpPr>
          <p:grpSp>
            <p:nvGrpSpPr>
              <p:cNvPr id="20570" name="Group 98"/>
              <p:cNvGrpSpPr>
                <a:grpSpLocks/>
              </p:cNvGrpSpPr>
              <p:nvPr/>
            </p:nvGrpSpPr>
            <p:grpSpPr bwMode="auto">
              <a:xfrm>
                <a:off x="0" y="83"/>
                <a:ext cx="20000" cy="19917"/>
                <a:chOff x="0" y="3"/>
                <a:chExt cx="20000" cy="19997"/>
              </a:xfrm>
            </p:grpSpPr>
            <p:sp>
              <p:nvSpPr>
                <p:cNvPr id="20577" name="Oval 99"/>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20578" name="Freeform 100"/>
                <p:cNvSpPr>
                  <a:spLocks/>
                </p:cNvSpPr>
                <p:nvPr/>
              </p:nvSpPr>
              <p:spPr bwMode="auto">
                <a:xfrm>
                  <a:off x="19" y="2559"/>
                  <a:ext cx="19981" cy="14844"/>
                </a:xfrm>
                <a:custGeom>
                  <a:avLst/>
                  <a:gdLst>
                    <a:gd name="T0" fmla="*/ 19962 w 20000"/>
                    <a:gd name="T1" fmla="*/ 0 h 20000"/>
                    <a:gd name="T2" fmla="*/ 19962 w 20000"/>
                    <a:gd name="T3" fmla="*/ 14802 h 20000"/>
                    <a:gd name="T4" fmla="*/ 0 w 20000"/>
                    <a:gd name="T5" fmla="*/ 14802 h 20000"/>
                    <a:gd name="T6" fmla="*/ 0 w 20000"/>
                    <a:gd name="T7" fmla="*/ 0 h 20000"/>
                    <a:gd name="T8" fmla="*/ 19962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0579" name="Oval 101"/>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grpSp>
          <p:sp>
            <p:nvSpPr>
              <p:cNvPr id="20571" name="Oval 102"/>
              <p:cNvSpPr>
                <a:spLocks noChangeArrowheads="1"/>
              </p:cNvSpPr>
              <p:nvPr/>
            </p:nvSpPr>
            <p:spPr bwMode="auto">
              <a:xfrm>
                <a:off x="0" y="14990"/>
                <a:ext cx="20000" cy="4969"/>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20572" name="Freeform 103"/>
              <p:cNvSpPr>
                <a:spLocks/>
              </p:cNvSpPr>
              <p:nvPr/>
            </p:nvSpPr>
            <p:spPr bwMode="auto">
              <a:xfrm>
                <a:off x="19" y="2547"/>
                <a:ext cx="19981" cy="14784"/>
              </a:xfrm>
              <a:custGeom>
                <a:avLst/>
                <a:gdLst>
                  <a:gd name="T0" fmla="*/ 19962 w 20000"/>
                  <a:gd name="T1" fmla="*/ 0 h 20000"/>
                  <a:gd name="T2" fmla="*/ 19962 w 20000"/>
                  <a:gd name="T3" fmla="*/ 14743 h 20000"/>
                  <a:gd name="T4" fmla="*/ 0 w 20000"/>
                  <a:gd name="T5" fmla="*/ 14743 h 20000"/>
                  <a:gd name="T6" fmla="*/ 0 w 20000"/>
                  <a:gd name="T7" fmla="*/ 0 h 20000"/>
                  <a:gd name="T8" fmla="*/ 19962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73" name="Freeform 104"/>
              <p:cNvSpPr>
                <a:spLocks/>
              </p:cNvSpPr>
              <p:nvPr/>
            </p:nvSpPr>
            <p:spPr bwMode="auto">
              <a:xfrm>
                <a:off x="204" y="14949"/>
                <a:ext cx="19611" cy="2669"/>
              </a:xfrm>
              <a:custGeom>
                <a:avLst/>
                <a:gdLst>
                  <a:gd name="T0" fmla="*/ 19592 w 20000"/>
                  <a:gd name="T1" fmla="*/ 0 h 20000"/>
                  <a:gd name="T2" fmla="*/ 19592 w 20000"/>
                  <a:gd name="T3" fmla="*/ 2628 h 20000"/>
                  <a:gd name="T4" fmla="*/ 0 w 20000"/>
                  <a:gd name="T5" fmla="*/ 2628 h 20000"/>
                  <a:gd name="T6" fmla="*/ 0 w 20000"/>
                  <a:gd name="T7" fmla="*/ 0 h 20000"/>
                  <a:gd name="T8" fmla="*/ 19592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0574" name="Rectangle 105"/>
              <p:cNvSpPr>
                <a:spLocks noChangeArrowheads="1"/>
              </p:cNvSpPr>
              <p:nvPr/>
            </p:nvSpPr>
            <p:spPr bwMode="auto">
              <a:xfrm>
                <a:off x="5180" y="6530"/>
                <a:ext cx="9640" cy="11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000">
                    <a:solidFill>
                      <a:srgbClr val="000000"/>
                    </a:solidFill>
                    <a:latin typeface="Times New Roman" panose="02020603050405020304" pitchFamily="18" charset="0"/>
                    <a:ea typeface="Mincho" charset="-128"/>
                  </a:rPr>
                  <a:t>Disk</a:t>
                </a:r>
                <a:endParaRPr lang="en-US" altLang="en-US" sz="1200">
                  <a:solidFill>
                    <a:srgbClr val="000000"/>
                  </a:solidFill>
                  <a:latin typeface="Times New Roman" panose="02020603050405020304" pitchFamily="18" charset="0"/>
                </a:endParaRPr>
              </a:p>
              <a:p>
                <a:endParaRPr lang="en-US" altLang="en-US" sz="2400">
                  <a:latin typeface="Times New Roman" panose="02020603050405020304" pitchFamily="18" charset="0"/>
                  <a:ea typeface="Mincho" charset="-128"/>
                </a:endParaRPr>
              </a:p>
            </p:txBody>
          </p:sp>
          <p:sp>
            <p:nvSpPr>
              <p:cNvPr id="20575" name="Freeform 106"/>
              <p:cNvSpPr>
                <a:spLocks/>
              </p:cNvSpPr>
              <p:nvPr/>
            </p:nvSpPr>
            <p:spPr bwMode="auto">
              <a:xfrm>
                <a:off x="148" y="2136"/>
                <a:ext cx="19759" cy="2752"/>
              </a:xfrm>
              <a:custGeom>
                <a:avLst/>
                <a:gdLst>
                  <a:gd name="T0" fmla="*/ 19740 w 20000"/>
                  <a:gd name="T1" fmla="*/ 0 h 20000"/>
                  <a:gd name="T2" fmla="*/ 19740 w 20000"/>
                  <a:gd name="T3" fmla="*/ 2711 h 20000"/>
                  <a:gd name="T4" fmla="*/ 0 w 20000"/>
                  <a:gd name="T5" fmla="*/ 2711 h 20000"/>
                  <a:gd name="T6" fmla="*/ 0 w 20000"/>
                  <a:gd name="T7" fmla="*/ 0 h 20000"/>
                  <a:gd name="T8" fmla="*/ 19740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0576" name="Oval 107"/>
              <p:cNvSpPr>
                <a:spLocks noChangeArrowheads="1"/>
              </p:cNvSpPr>
              <p:nvPr/>
            </p:nvSpPr>
            <p:spPr bwMode="auto">
              <a:xfrm>
                <a:off x="0" y="1"/>
                <a:ext cx="20000" cy="4969"/>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grpSp>
        <p:grpSp>
          <p:nvGrpSpPr>
            <p:cNvPr id="20525" name="Group 108"/>
            <p:cNvGrpSpPr>
              <a:grpSpLocks/>
            </p:cNvGrpSpPr>
            <p:nvPr/>
          </p:nvGrpSpPr>
          <p:grpSpPr bwMode="auto">
            <a:xfrm>
              <a:off x="3720" y="1207"/>
              <a:ext cx="486" cy="195"/>
              <a:chOff x="0" y="1"/>
              <a:chExt cx="20000" cy="19999"/>
            </a:xfrm>
          </p:grpSpPr>
          <p:grpSp>
            <p:nvGrpSpPr>
              <p:cNvPr id="20560" name="Group 109"/>
              <p:cNvGrpSpPr>
                <a:grpSpLocks/>
              </p:cNvGrpSpPr>
              <p:nvPr/>
            </p:nvGrpSpPr>
            <p:grpSpPr bwMode="auto">
              <a:xfrm>
                <a:off x="0" y="83"/>
                <a:ext cx="20000" cy="19917"/>
                <a:chOff x="0" y="3"/>
                <a:chExt cx="20000" cy="19997"/>
              </a:xfrm>
            </p:grpSpPr>
            <p:sp>
              <p:nvSpPr>
                <p:cNvPr id="20567" name="Oval 110"/>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20568" name="Freeform 111"/>
                <p:cNvSpPr>
                  <a:spLocks/>
                </p:cNvSpPr>
                <p:nvPr/>
              </p:nvSpPr>
              <p:spPr bwMode="auto">
                <a:xfrm>
                  <a:off x="19" y="2559"/>
                  <a:ext cx="19981" cy="14844"/>
                </a:xfrm>
                <a:custGeom>
                  <a:avLst/>
                  <a:gdLst>
                    <a:gd name="T0" fmla="*/ 19962 w 20000"/>
                    <a:gd name="T1" fmla="*/ 0 h 20000"/>
                    <a:gd name="T2" fmla="*/ 19962 w 20000"/>
                    <a:gd name="T3" fmla="*/ 14802 h 20000"/>
                    <a:gd name="T4" fmla="*/ 0 w 20000"/>
                    <a:gd name="T5" fmla="*/ 14802 h 20000"/>
                    <a:gd name="T6" fmla="*/ 0 w 20000"/>
                    <a:gd name="T7" fmla="*/ 0 h 20000"/>
                    <a:gd name="T8" fmla="*/ 19962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0569" name="Oval 112"/>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grpSp>
          <p:sp>
            <p:nvSpPr>
              <p:cNvPr id="20561" name="Oval 113"/>
              <p:cNvSpPr>
                <a:spLocks noChangeArrowheads="1"/>
              </p:cNvSpPr>
              <p:nvPr/>
            </p:nvSpPr>
            <p:spPr bwMode="auto">
              <a:xfrm>
                <a:off x="0" y="14990"/>
                <a:ext cx="20000" cy="4969"/>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20562" name="Freeform 114"/>
              <p:cNvSpPr>
                <a:spLocks/>
              </p:cNvSpPr>
              <p:nvPr/>
            </p:nvSpPr>
            <p:spPr bwMode="auto">
              <a:xfrm>
                <a:off x="19" y="2547"/>
                <a:ext cx="19981" cy="14784"/>
              </a:xfrm>
              <a:custGeom>
                <a:avLst/>
                <a:gdLst>
                  <a:gd name="T0" fmla="*/ 19962 w 20000"/>
                  <a:gd name="T1" fmla="*/ 0 h 20000"/>
                  <a:gd name="T2" fmla="*/ 19962 w 20000"/>
                  <a:gd name="T3" fmla="*/ 14743 h 20000"/>
                  <a:gd name="T4" fmla="*/ 0 w 20000"/>
                  <a:gd name="T5" fmla="*/ 14743 h 20000"/>
                  <a:gd name="T6" fmla="*/ 0 w 20000"/>
                  <a:gd name="T7" fmla="*/ 0 h 20000"/>
                  <a:gd name="T8" fmla="*/ 19962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63" name="Freeform 115"/>
              <p:cNvSpPr>
                <a:spLocks/>
              </p:cNvSpPr>
              <p:nvPr/>
            </p:nvSpPr>
            <p:spPr bwMode="auto">
              <a:xfrm>
                <a:off x="204" y="14949"/>
                <a:ext cx="19611" cy="2669"/>
              </a:xfrm>
              <a:custGeom>
                <a:avLst/>
                <a:gdLst>
                  <a:gd name="T0" fmla="*/ 19592 w 20000"/>
                  <a:gd name="T1" fmla="*/ 0 h 20000"/>
                  <a:gd name="T2" fmla="*/ 19592 w 20000"/>
                  <a:gd name="T3" fmla="*/ 2628 h 20000"/>
                  <a:gd name="T4" fmla="*/ 0 w 20000"/>
                  <a:gd name="T5" fmla="*/ 2628 h 20000"/>
                  <a:gd name="T6" fmla="*/ 0 w 20000"/>
                  <a:gd name="T7" fmla="*/ 0 h 20000"/>
                  <a:gd name="T8" fmla="*/ 19592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0564" name="Rectangle 116"/>
              <p:cNvSpPr>
                <a:spLocks noChangeArrowheads="1"/>
              </p:cNvSpPr>
              <p:nvPr/>
            </p:nvSpPr>
            <p:spPr bwMode="auto">
              <a:xfrm>
                <a:off x="5180" y="6530"/>
                <a:ext cx="9640" cy="11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000">
                    <a:solidFill>
                      <a:srgbClr val="000000"/>
                    </a:solidFill>
                    <a:latin typeface="Times New Roman" panose="02020603050405020304" pitchFamily="18" charset="0"/>
                    <a:ea typeface="Mincho" charset="-128"/>
                  </a:rPr>
                  <a:t>Disk</a:t>
                </a:r>
                <a:endParaRPr lang="en-US" altLang="en-US" sz="1200">
                  <a:solidFill>
                    <a:srgbClr val="000000"/>
                  </a:solidFill>
                  <a:latin typeface="Times New Roman" panose="02020603050405020304" pitchFamily="18" charset="0"/>
                </a:endParaRPr>
              </a:p>
              <a:p>
                <a:endParaRPr lang="en-US" altLang="en-US" sz="2400">
                  <a:latin typeface="Times New Roman" panose="02020603050405020304" pitchFamily="18" charset="0"/>
                  <a:ea typeface="Mincho" charset="-128"/>
                </a:endParaRPr>
              </a:p>
            </p:txBody>
          </p:sp>
          <p:sp>
            <p:nvSpPr>
              <p:cNvPr id="20565" name="Freeform 117"/>
              <p:cNvSpPr>
                <a:spLocks/>
              </p:cNvSpPr>
              <p:nvPr/>
            </p:nvSpPr>
            <p:spPr bwMode="auto">
              <a:xfrm>
                <a:off x="148" y="2136"/>
                <a:ext cx="19759" cy="2752"/>
              </a:xfrm>
              <a:custGeom>
                <a:avLst/>
                <a:gdLst>
                  <a:gd name="T0" fmla="*/ 19740 w 20000"/>
                  <a:gd name="T1" fmla="*/ 0 h 20000"/>
                  <a:gd name="T2" fmla="*/ 19740 w 20000"/>
                  <a:gd name="T3" fmla="*/ 2711 h 20000"/>
                  <a:gd name="T4" fmla="*/ 0 w 20000"/>
                  <a:gd name="T5" fmla="*/ 2711 h 20000"/>
                  <a:gd name="T6" fmla="*/ 0 w 20000"/>
                  <a:gd name="T7" fmla="*/ 0 h 20000"/>
                  <a:gd name="T8" fmla="*/ 19740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0566" name="Oval 118"/>
              <p:cNvSpPr>
                <a:spLocks noChangeArrowheads="1"/>
              </p:cNvSpPr>
              <p:nvPr/>
            </p:nvSpPr>
            <p:spPr bwMode="auto">
              <a:xfrm>
                <a:off x="0" y="1"/>
                <a:ext cx="20000" cy="4969"/>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grpSp>
        <p:grpSp>
          <p:nvGrpSpPr>
            <p:cNvPr id="20526" name="Group 119"/>
            <p:cNvGrpSpPr>
              <a:grpSpLocks/>
            </p:cNvGrpSpPr>
            <p:nvPr/>
          </p:nvGrpSpPr>
          <p:grpSpPr bwMode="auto">
            <a:xfrm>
              <a:off x="3720" y="1595"/>
              <a:ext cx="486" cy="195"/>
              <a:chOff x="0" y="1"/>
              <a:chExt cx="20000" cy="19999"/>
            </a:xfrm>
          </p:grpSpPr>
          <p:grpSp>
            <p:nvGrpSpPr>
              <p:cNvPr id="20550" name="Group 120"/>
              <p:cNvGrpSpPr>
                <a:grpSpLocks/>
              </p:cNvGrpSpPr>
              <p:nvPr/>
            </p:nvGrpSpPr>
            <p:grpSpPr bwMode="auto">
              <a:xfrm>
                <a:off x="0" y="83"/>
                <a:ext cx="20000" cy="19917"/>
                <a:chOff x="0" y="3"/>
                <a:chExt cx="20000" cy="19997"/>
              </a:xfrm>
            </p:grpSpPr>
            <p:sp>
              <p:nvSpPr>
                <p:cNvPr id="20557" name="Oval 121"/>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20558" name="Freeform 122"/>
                <p:cNvSpPr>
                  <a:spLocks/>
                </p:cNvSpPr>
                <p:nvPr/>
              </p:nvSpPr>
              <p:spPr bwMode="auto">
                <a:xfrm>
                  <a:off x="19" y="2559"/>
                  <a:ext cx="19981" cy="14844"/>
                </a:xfrm>
                <a:custGeom>
                  <a:avLst/>
                  <a:gdLst>
                    <a:gd name="T0" fmla="*/ 19962 w 20000"/>
                    <a:gd name="T1" fmla="*/ 0 h 20000"/>
                    <a:gd name="T2" fmla="*/ 19962 w 20000"/>
                    <a:gd name="T3" fmla="*/ 14802 h 20000"/>
                    <a:gd name="T4" fmla="*/ 0 w 20000"/>
                    <a:gd name="T5" fmla="*/ 14802 h 20000"/>
                    <a:gd name="T6" fmla="*/ 0 w 20000"/>
                    <a:gd name="T7" fmla="*/ 0 h 20000"/>
                    <a:gd name="T8" fmla="*/ 19962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0559" name="Oval 123"/>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grpSp>
          <p:sp>
            <p:nvSpPr>
              <p:cNvPr id="20551" name="Oval 124"/>
              <p:cNvSpPr>
                <a:spLocks noChangeArrowheads="1"/>
              </p:cNvSpPr>
              <p:nvPr/>
            </p:nvSpPr>
            <p:spPr bwMode="auto">
              <a:xfrm>
                <a:off x="0" y="14990"/>
                <a:ext cx="20000" cy="4969"/>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20552" name="Freeform 125"/>
              <p:cNvSpPr>
                <a:spLocks/>
              </p:cNvSpPr>
              <p:nvPr/>
            </p:nvSpPr>
            <p:spPr bwMode="auto">
              <a:xfrm>
                <a:off x="19" y="2547"/>
                <a:ext cx="19981" cy="14784"/>
              </a:xfrm>
              <a:custGeom>
                <a:avLst/>
                <a:gdLst>
                  <a:gd name="T0" fmla="*/ 19962 w 20000"/>
                  <a:gd name="T1" fmla="*/ 0 h 20000"/>
                  <a:gd name="T2" fmla="*/ 19962 w 20000"/>
                  <a:gd name="T3" fmla="*/ 14743 h 20000"/>
                  <a:gd name="T4" fmla="*/ 0 w 20000"/>
                  <a:gd name="T5" fmla="*/ 14743 h 20000"/>
                  <a:gd name="T6" fmla="*/ 0 w 20000"/>
                  <a:gd name="T7" fmla="*/ 0 h 20000"/>
                  <a:gd name="T8" fmla="*/ 19962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53" name="Freeform 126"/>
              <p:cNvSpPr>
                <a:spLocks/>
              </p:cNvSpPr>
              <p:nvPr/>
            </p:nvSpPr>
            <p:spPr bwMode="auto">
              <a:xfrm>
                <a:off x="204" y="14949"/>
                <a:ext cx="19611" cy="2669"/>
              </a:xfrm>
              <a:custGeom>
                <a:avLst/>
                <a:gdLst>
                  <a:gd name="T0" fmla="*/ 19592 w 20000"/>
                  <a:gd name="T1" fmla="*/ 0 h 20000"/>
                  <a:gd name="T2" fmla="*/ 19592 w 20000"/>
                  <a:gd name="T3" fmla="*/ 2628 h 20000"/>
                  <a:gd name="T4" fmla="*/ 0 w 20000"/>
                  <a:gd name="T5" fmla="*/ 2628 h 20000"/>
                  <a:gd name="T6" fmla="*/ 0 w 20000"/>
                  <a:gd name="T7" fmla="*/ 0 h 20000"/>
                  <a:gd name="T8" fmla="*/ 19592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0554" name="Rectangle 127"/>
              <p:cNvSpPr>
                <a:spLocks noChangeArrowheads="1"/>
              </p:cNvSpPr>
              <p:nvPr/>
            </p:nvSpPr>
            <p:spPr bwMode="auto">
              <a:xfrm>
                <a:off x="5180" y="6530"/>
                <a:ext cx="9640" cy="11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000">
                    <a:solidFill>
                      <a:srgbClr val="000000"/>
                    </a:solidFill>
                    <a:latin typeface="Times New Roman" panose="02020603050405020304" pitchFamily="18" charset="0"/>
                    <a:ea typeface="Mincho" charset="-128"/>
                  </a:rPr>
                  <a:t>Disk</a:t>
                </a:r>
                <a:endParaRPr lang="en-US" altLang="en-US" sz="1200">
                  <a:solidFill>
                    <a:srgbClr val="000000"/>
                  </a:solidFill>
                  <a:latin typeface="Times New Roman" panose="02020603050405020304" pitchFamily="18" charset="0"/>
                </a:endParaRPr>
              </a:p>
              <a:p>
                <a:endParaRPr lang="en-US" altLang="en-US" sz="2400">
                  <a:latin typeface="Times New Roman" panose="02020603050405020304" pitchFamily="18" charset="0"/>
                  <a:ea typeface="Mincho" charset="-128"/>
                </a:endParaRPr>
              </a:p>
            </p:txBody>
          </p:sp>
          <p:sp>
            <p:nvSpPr>
              <p:cNvPr id="20555" name="Freeform 128"/>
              <p:cNvSpPr>
                <a:spLocks/>
              </p:cNvSpPr>
              <p:nvPr/>
            </p:nvSpPr>
            <p:spPr bwMode="auto">
              <a:xfrm>
                <a:off x="148" y="2136"/>
                <a:ext cx="19759" cy="2752"/>
              </a:xfrm>
              <a:custGeom>
                <a:avLst/>
                <a:gdLst>
                  <a:gd name="T0" fmla="*/ 19740 w 20000"/>
                  <a:gd name="T1" fmla="*/ 0 h 20000"/>
                  <a:gd name="T2" fmla="*/ 19740 w 20000"/>
                  <a:gd name="T3" fmla="*/ 2711 h 20000"/>
                  <a:gd name="T4" fmla="*/ 0 w 20000"/>
                  <a:gd name="T5" fmla="*/ 2711 h 20000"/>
                  <a:gd name="T6" fmla="*/ 0 w 20000"/>
                  <a:gd name="T7" fmla="*/ 0 h 20000"/>
                  <a:gd name="T8" fmla="*/ 19740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0556" name="Oval 129"/>
              <p:cNvSpPr>
                <a:spLocks noChangeArrowheads="1"/>
              </p:cNvSpPr>
              <p:nvPr/>
            </p:nvSpPr>
            <p:spPr bwMode="auto">
              <a:xfrm>
                <a:off x="0" y="1"/>
                <a:ext cx="20000" cy="4969"/>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grpSp>
        <p:grpSp>
          <p:nvGrpSpPr>
            <p:cNvPr id="20527" name="Group 130"/>
            <p:cNvGrpSpPr>
              <a:grpSpLocks/>
            </p:cNvGrpSpPr>
            <p:nvPr/>
          </p:nvGrpSpPr>
          <p:grpSpPr bwMode="auto">
            <a:xfrm>
              <a:off x="3720" y="1975"/>
              <a:ext cx="486" cy="195"/>
              <a:chOff x="0" y="1"/>
              <a:chExt cx="20000" cy="19999"/>
            </a:xfrm>
          </p:grpSpPr>
          <p:grpSp>
            <p:nvGrpSpPr>
              <p:cNvPr id="20540" name="Group 131"/>
              <p:cNvGrpSpPr>
                <a:grpSpLocks/>
              </p:cNvGrpSpPr>
              <p:nvPr/>
            </p:nvGrpSpPr>
            <p:grpSpPr bwMode="auto">
              <a:xfrm>
                <a:off x="0" y="83"/>
                <a:ext cx="20000" cy="19917"/>
                <a:chOff x="0" y="3"/>
                <a:chExt cx="20000" cy="19997"/>
              </a:xfrm>
            </p:grpSpPr>
            <p:sp>
              <p:nvSpPr>
                <p:cNvPr id="20547" name="Oval 132"/>
                <p:cNvSpPr>
                  <a:spLocks noChangeArrowheads="1"/>
                </p:cNvSpPr>
                <p:nvPr/>
              </p:nvSpPr>
              <p:spPr bwMode="auto">
                <a:xfrm>
                  <a:off x="0" y="15011"/>
                  <a:ext cx="20000" cy="4989"/>
                </a:xfrm>
                <a:prstGeom prst="ellipse">
                  <a:avLst/>
                </a:prstGeom>
                <a:solidFill>
                  <a:srgbClr val="4DB3E6"/>
                </a:solidFill>
                <a:ln w="3175">
                  <a:solidFill>
                    <a:srgbClr val="4DB3E6"/>
                  </a:solidFill>
                  <a:round/>
                  <a:headEnd/>
                  <a:tailEnd/>
                </a:ln>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20548" name="Freeform 133"/>
                <p:cNvSpPr>
                  <a:spLocks/>
                </p:cNvSpPr>
                <p:nvPr/>
              </p:nvSpPr>
              <p:spPr bwMode="auto">
                <a:xfrm>
                  <a:off x="19" y="2559"/>
                  <a:ext cx="19981" cy="14844"/>
                </a:xfrm>
                <a:custGeom>
                  <a:avLst/>
                  <a:gdLst>
                    <a:gd name="T0" fmla="*/ 19962 w 20000"/>
                    <a:gd name="T1" fmla="*/ 0 h 20000"/>
                    <a:gd name="T2" fmla="*/ 19962 w 20000"/>
                    <a:gd name="T3" fmla="*/ 14802 h 20000"/>
                    <a:gd name="T4" fmla="*/ 0 w 20000"/>
                    <a:gd name="T5" fmla="*/ 14802 h 20000"/>
                    <a:gd name="T6" fmla="*/ 0 w 20000"/>
                    <a:gd name="T7" fmla="*/ 0 h 20000"/>
                    <a:gd name="T8" fmla="*/ 19962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0549" name="Oval 134"/>
                <p:cNvSpPr>
                  <a:spLocks noChangeArrowheads="1"/>
                </p:cNvSpPr>
                <p:nvPr/>
              </p:nvSpPr>
              <p:spPr bwMode="auto">
                <a:xfrm>
                  <a:off x="0" y="3"/>
                  <a:ext cx="20000" cy="4989"/>
                </a:xfrm>
                <a:prstGeom prst="ellipse">
                  <a:avLst/>
                </a:prstGeom>
                <a:solidFill>
                  <a:srgbClr val="4DB3E6"/>
                </a:solidFill>
                <a:ln w="3175">
                  <a:solidFill>
                    <a:srgbClr val="4DB3E6"/>
                  </a:solidFill>
                  <a:round/>
                  <a:headEnd/>
                  <a:tailEnd/>
                </a:ln>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grpSp>
          <p:sp>
            <p:nvSpPr>
              <p:cNvPr id="20541" name="Oval 135"/>
              <p:cNvSpPr>
                <a:spLocks noChangeArrowheads="1"/>
              </p:cNvSpPr>
              <p:nvPr/>
            </p:nvSpPr>
            <p:spPr bwMode="auto">
              <a:xfrm>
                <a:off x="0" y="14990"/>
                <a:ext cx="20000" cy="4969"/>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20542" name="Freeform 136"/>
              <p:cNvSpPr>
                <a:spLocks/>
              </p:cNvSpPr>
              <p:nvPr/>
            </p:nvSpPr>
            <p:spPr bwMode="auto">
              <a:xfrm>
                <a:off x="19" y="2547"/>
                <a:ext cx="19981" cy="14784"/>
              </a:xfrm>
              <a:custGeom>
                <a:avLst/>
                <a:gdLst>
                  <a:gd name="T0" fmla="*/ 19962 w 20000"/>
                  <a:gd name="T1" fmla="*/ 0 h 20000"/>
                  <a:gd name="T2" fmla="*/ 19962 w 20000"/>
                  <a:gd name="T3" fmla="*/ 14743 h 20000"/>
                  <a:gd name="T4" fmla="*/ 0 w 20000"/>
                  <a:gd name="T5" fmla="*/ 14743 h 20000"/>
                  <a:gd name="T6" fmla="*/ 0 w 20000"/>
                  <a:gd name="T7" fmla="*/ 0 h 20000"/>
                  <a:gd name="T8" fmla="*/ 19962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43" name="Freeform 137"/>
              <p:cNvSpPr>
                <a:spLocks/>
              </p:cNvSpPr>
              <p:nvPr/>
            </p:nvSpPr>
            <p:spPr bwMode="auto">
              <a:xfrm>
                <a:off x="204" y="14949"/>
                <a:ext cx="19611" cy="2669"/>
              </a:xfrm>
              <a:custGeom>
                <a:avLst/>
                <a:gdLst>
                  <a:gd name="T0" fmla="*/ 19592 w 20000"/>
                  <a:gd name="T1" fmla="*/ 0 h 20000"/>
                  <a:gd name="T2" fmla="*/ 19592 w 20000"/>
                  <a:gd name="T3" fmla="*/ 2628 h 20000"/>
                  <a:gd name="T4" fmla="*/ 0 w 20000"/>
                  <a:gd name="T5" fmla="*/ 2628 h 20000"/>
                  <a:gd name="T6" fmla="*/ 0 w 20000"/>
                  <a:gd name="T7" fmla="*/ 0 h 20000"/>
                  <a:gd name="T8" fmla="*/ 19592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0544" name="Rectangle 138"/>
              <p:cNvSpPr>
                <a:spLocks noChangeArrowheads="1"/>
              </p:cNvSpPr>
              <p:nvPr/>
            </p:nvSpPr>
            <p:spPr bwMode="auto">
              <a:xfrm>
                <a:off x="5180" y="6530"/>
                <a:ext cx="9640" cy="11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000">
                    <a:solidFill>
                      <a:srgbClr val="000000"/>
                    </a:solidFill>
                    <a:latin typeface="Times New Roman" panose="02020603050405020304" pitchFamily="18" charset="0"/>
                    <a:ea typeface="Mincho" charset="-128"/>
                  </a:rPr>
                  <a:t>Disk</a:t>
                </a:r>
                <a:endParaRPr lang="en-US" altLang="en-US" sz="1200">
                  <a:solidFill>
                    <a:srgbClr val="000000"/>
                  </a:solidFill>
                  <a:latin typeface="Times New Roman" panose="02020603050405020304" pitchFamily="18" charset="0"/>
                </a:endParaRPr>
              </a:p>
              <a:p>
                <a:endParaRPr lang="en-US" altLang="en-US" sz="2400">
                  <a:latin typeface="Times New Roman" panose="02020603050405020304" pitchFamily="18" charset="0"/>
                  <a:ea typeface="Mincho" charset="-128"/>
                </a:endParaRPr>
              </a:p>
            </p:txBody>
          </p:sp>
          <p:sp>
            <p:nvSpPr>
              <p:cNvPr id="20545" name="Freeform 139"/>
              <p:cNvSpPr>
                <a:spLocks/>
              </p:cNvSpPr>
              <p:nvPr/>
            </p:nvSpPr>
            <p:spPr bwMode="auto">
              <a:xfrm>
                <a:off x="148" y="2136"/>
                <a:ext cx="19759" cy="2752"/>
              </a:xfrm>
              <a:custGeom>
                <a:avLst/>
                <a:gdLst>
                  <a:gd name="T0" fmla="*/ 19740 w 20000"/>
                  <a:gd name="T1" fmla="*/ 0 h 20000"/>
                  <a:gd name="T2" fmla="*/ 19740 w 20000"/>
                  <a:gd name="T3" fmla="*/ 2711 h 20000"/>
                  <a:gd name="T4" fmla="*/ 0 w 20000"/>
                  <a:gd name="T5" fmla="*/ 2711 h 20000"/>
                  <a:gd name="T6" fmla="*/ 0 w 20000"/>
                  <a:gd name="T7" fmla="*/ 0 h 20000"/>
                  <a:gd name="T8" fmla="*/ 19740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0546" name="Oval 140"/>
              <p:cNvSpPr>
                <a:spLocks noChangeArrowheads="1"/>
              </p:cNvSpPr>
              <p:nvPr/>
            </p:nvSpPr>
            <p:spPr bwMode="auto">
              <a:xfrm>
                <a:off x="0" y="1"/>
                <a:ext cx="20000" cy="4969"/>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grpSp>
        <p:grpSp>
          <p:nvGrpSpPr>
            <p:cNvPr id="20528" name="Group 141"/>
            <p:cNvGrpSpPr>
              <a:grpSpLocks/>
            </p:cNvGrpSpPr>
            <p:nvPr/>
          </p:nvGrpSpPr>
          <p:grpSpPr bwMode="auto">
            <a:xfrm>
              <a:off x="2775" y="2841"/>
              <a:ext cx="487" cy="195"/>
              <a:chOff x="0" y="1"/>
              <a:chExt cx="20000" cy="19999"/>
            </a:xfrm>
          </p:grpSpPr>
          <p:grpSp>
            <p:nvGrpSpPr>
              <p:cNvPr id="20530" name="Group 142"/>
              <p:cNvGrpSpPr>
                <a:grpSpLocks/>
              </p:cNvGrpSpPr>
              <p:nvPr/>
            </p:nvGrpSpPr>
            <p:grpSpPr bwMode="auto">
              <a:xfrm>
                <a:off x="18" y="42"/>
                <a:ext cx="19982" cy="19958"/>
                <a:chOff x="0" y="2"/>
                <a:chExt cx="20000" cy="19998"/>
              </a:xfrm>
            </p:grpSpPr>
            <p:sp>
              <p:nvSpPr>
                <p:cNvPr id="20537" name="Oval 143"/>
                <p:cNvSpPr>
                  <a:spLocks noChangeArrowheads="1"/>
                </p:cNvSpPr>
                <p:nvPr/>
              </p:nvSpPr>
              <p:spPr bwMode="auto">
                <a:xfrm>
                  <a:off x="0" y="15021"/>
                  <a:ext cx="20000" cy="4979"/>
                </a:xfrm>
                <a:prstGeom prst="ellipse">
                  <a:avLst/>
                </a:prstGeom>
                <a:solidFill>
                  <a:srgbClr val="4DB3E6"/>
                </a:solidFill>
                <a:ln w="3175">
                  <a:solidFill>
                    <a:srgbClr val="4DB3E6"/>
                  </a:solidFill>
                  <a:round/>
                  <a:headEnd/>
                  <a:tailEnd/>
                </a:ln>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20538" name="Freeform 144"/>
                <p:cNvSpPr>
                  <a:spLocks/>
                </p:cNvSpPr>
                <p:nvPr/>
              </p:nvSpPr>
              <p:spPr bwMode="auto">
                <a:xfrm>
                  <a:off x="18" y="2553"/>
                  <a:ext cx="19982" cy="14814"/>
                </a:xfrm>
                <a:custGeom>
                  <a:avLst/>
                  <a:gdLst>
                    <a:gd name="T0" fmla="*/ 19963 w 20000"/>
                    <a:gd name="T1" fmla="*/ 0 h 20000"/>
                    <a:gd name="T2" fmla="*/ 19963 w 20000"/>
                    <a:gd name="T3" fmla="*/ 14773 h 20000"/>
                    <a:gd name="T4" fmla="*/ 0 w 20000"/>
                    <a:gd name="T5" fmla="*/ 14773 h 20000"/>
                    <a:gd name="T6" fmla="*/ 0 w 20000"/>
                    <a:gd name="T7" fmla="*/ 0 h 20000"/>
                    <a:gd name="T8" fmla="*/ 19963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44"/>
                      </a:lnTo>
                      <a:lnTo>
                        <a:pt x="0" y="19944"/>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0539" name="Oval 145"/>
                <p:cNvSpPr>
                  <a:spLocks noChangeArrowheads="1"/>
                </p:cNvSpPr>
                <p:nvPr/>
              </p:nvSpPr>
              <p:spPr bwMode="auto">
                <a:xfrm>
                  <a:off x="0" y="2"/>
                  <a:ext cx="20000" cy="4979"/>
                </a:xfrm>
                <a:prstGeom prst="ellipse">
                  <a:avLst/>
                </a:prstGeom>
                <a:solidFill>
                  <a:srgbClr val="4DB3E6"/>
                </a:solidFill>
                <a:ln w="3175">
                  <a:solidFill>
                    <a:srgbClr val="4DB3E6"/>
                  </a:solidFill>
                  <a:round/>
                  <a:headEnd/>
                  <a:tailEnd/>
                </a:ln>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grpSp>
          <p:sp>
            <p:nvSpPr>
              <p:cNvPr id="20531" name="Oval 146"/>
              <p:cNvSpPr>
                <a:spLocks noChangeArrowheads="1"/>
              </p:cNvSpPr>
              <p:nvPr/>
            </p:nvSpPr>
            <p:spPr bwMode="auto">
              <a:xfrm>
                <a:off x="0" y="14949"/>
                <a:ext cx="19982" cy="4969"/>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20532" name="Freeform 147"/>
              <p:cNvSpPr>
                <a:spLocks/>
              </p:cNvSpPr>
              <p:nvPr/>
            </p:nvSpPr>
            <p:spPr bwMode="auto">
              <a:xfrm>
                <a:off x="18" y="2547"/>
                <a:ext cx="19964" cy="14784"/>
              </a:xfrm>
              <a:custGeom>
                <a:avLst/>
                <a:gdLst>
                  <a:gd name="T0" fmla="*/ 19945 w 20000"/>
                  <a:gd name="T1" fmla="*/ 0 h 20000"/>
                  <a:gd name="T2" fmla="*/ 19945 w 20000"/>
                  <a:gd name="T3" fmla="*/ 14743 h 20000"/>
                  <a:gd name="T4" fmla="*/ 0 w 20000"/>
                  <a:gd name="T5" fmla="*/ 14743 h 20000"/>
                  <a:gd name="T6" fmla="*/ 0 w 20000"/>
                  <a:gd name="T7" fmla="*/ 0 h 20000"/>
                  <a:gd name="T8" fmla="*/ 19945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944"/>
                    </a:lnTo>
                    <a:lnTo>
                      <a:pt x="0" y="19944"/>
                    </a:lnTo>
                    <a:lnTo>
                      <a:pt x="0" y="0"/>
                    </a:lnTo>
                    <a:lnTo>
                      <a:pt x="19981"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20533" name="Freeform 148"/>
              <p:cNvSpPr>
                <a:spLocks/>
              </p:cNvSpPr>
              <p:nvPr/>
            </p:nvSpPr>
            <p:spPr bwMode="auto">
              <a:xfrm>
                <a:off x="203" y="14949"/>
                <a:ext cx="19594" cy="2669"/>
              </a:xfrm>
              <a:custGeom>
                <a:avLst/>
                <a:gdLst>
                  <a:gd name="T0" fmla="*/ 19575 w 20000"/>
                  <a:gd name="T1" fmla="*/ 0 h 20000"/>
                  <a:gd name="T2" fmla="*/ 19575 w 20000"/>
                  <a:gd name="T3" fmla="*/ 2628 h 20000"/>
                  <a:gd name="T4" fmla="*/ 0 w 20000"/>
                  <a:gd name="T5" fmla="*/ 2628 h 20000"/>
                  <a:gd name="T6" fmla="*/ 0 w 20000"/>
                  <a:gd name="T7" fmla="*/ 0 h 20000"/>
                  <a:gd name="T8" fmla="*/ 19575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692"/>
                    </a:lnTo>
                    <a:lnTo>
                      <a:pt x="0" y="19692"/>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0534" name="Rectangle 149"/>
              <p:cNvSpPr>
                <a:spLocks noChangeArrowheads="1"/>
              </p:cNvSpPr>
              <p:nvPr/>
            </p:nvSpPr>
            <p:spPr bwMode="auto">
              <a:xfrm>
                <a:off x="5176" y="6489"/>
                <a:ext cx="9630" cy="115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000">
                    <a:solidFill>
                      <a:srgbClr val="000000"/>
                    </a:solidFill>
                    <a:latin typeface="Times New Roman" panose="02020603050405020304" pitchFamily="18" charset="0"/>
                    <a:ea typeface="Mincho" charset="-128"/>
                  </a:rPr>
                  <a:t>Disk</a:t>
                </a:r>
                <a:endParaRPr lang="en-US" altLang="en-US" sz="1200">
                  <a:solidFill>
                    <a:srgbClr val="000000"/>
                  </a:solidFill>
                  <a:latin typeface="Times New Roman" panose="02020603050405020304" pitchFamily="18" charset="0"/>
                </a:endParaRPr>
              </a:p>
              <a:p>
                <a:endParaRPr lang="en-US" altLang="en-US" sz="2400">
                  <a:latin typeface="Times New Roman" panose="02020603050405020304" pitchFamily="18" charset="0"/>
                  <a:ea typeface="Mincho" charset="-128"/>
                </a:endParaRPr>
              </a:p>
            </p:txBody>
          </p:sp>
          <p:sp>
            <p:nvSpPr>
              <p:cNvPr id="20535" name="Freeform 150"/>
              <p:cNvSpPr>
                <a:spLocks/>
              </p:cNvSpPr>
              <p:nvPr/>
            </p:nvSpPr>
            <p:spPr bwMode="auto">
              <a:xfrm>
                <a:off x="166" y="2095"/>
                <a:ext cx="19742" cy="2752"/>
              </a:xfrm>
              <a:custGeom>
                <a:avLst/>
                <a:gdLst>
                  <a:gd name="T0" fmla="*/ 19723 w 20000"/>
                  <a:gd name="T1" fmla="*/ 0 h 20000"/>
                  <a:gd name="T2" fmla="*/ 19723 w 20000"/>
                  <a:gd name="T3" fmla="*/ 2711 h 20000"/>
                  <a:gd name="T4" fmla="*/ 0 w 20000"/>
                  <a:gd name="T5" fmla="*/ 2711 h 20000"/>
                  <a:gd name="T6" fmla="*/ 0 w 20000"/>
                  <a:gd name="T7" fmla="*/ 0 h 20000"/>
                  <a:gd name="T8" fmla="*/ 19723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1" y="0"/>
                    </a:moveTo>
                    <a:lnTo>
                      <a:pt x="19981" y="19701"/>
                    </a:lnTo>
                    <a:lnTo>
                      <a:pt x="0" y="19701"/>
                    </a:lnTo>
                    <a:lnTo>
                      <a:pt x="0" y="0"/>
                    </a:lnTo>
                    <a:lnTo>
                      <a:pt x="19981" y="0"/>
                    </a:lnTo>
                    <a:close/>
                  </a:path>
                </a:pathLst>
              </a:custGeom>
              <a:solidFill>
                <a:srgbClr val="4DB3E6"/>
              </a:solidFill>
              <a:ln w="3175">
                <a:solidFill>
                  <a:srgbClr val="4DB3E6"/>
                </a:solidFill>
                <a:round/>
                <a:headEnd/>
                <a:tailEnd/>
              </a:ln>
            </p:spPr>
            <p:txBody>
              <a:bodyPr/>
              <a:lstStyle/>
              <a:p>
                <a:endParaRPr lang="en-US"/>
              </a:p>
            </p:txBody>
          </p:sp>
          <p:sp>
            <p:nvSpPr>
              <p:cNvPr id="20536" name="Oval 151"/>
              <p:cNvSpPr>
                <a:spLocks noChangeArrowheads="1"/>
              </p:cNvSpPr>
              <p:nvPr/>
            </p:nvSpPr>
            <p:spPr bwMode="auto">
              <a:xfrm>
                <a:off x="0" y="1"/>
                <a:ext cx="19982" cy="4969"/>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grpSp>
        <p:sp>
          <p:nvSpPr>
            <p:cNvPr id="20529" name="Freeform 152"/>
            <p:cNvSpPr>
              <a:spLocks/>
            </p:cNvSpPr>
            <p:nvPr/>
          </p:nvSpPr>
          <p:spPr bwMode="auto">
            <a:xfrm>
              <a:off x="3018" y="2669"/>
              <a:ext cx="0" cy="192"/>
            </a:xfrm>
            <a:custGeom>
              <a:avLst/>
              <a:gdLst>
                <a:gd name="T0" fmla="*/ 0 w 20000"/>
                <a:gd name="T1" fmla="*/ 0 h 20000"/>
                <a:gd name="T2" fmla="*/ 0 w 20000"/>
                <a:gd name="T3" fmla="*/ 192 h 20000"/>
                <a:gd name="T4" fmla="*/ 0 60000 65536"/>
                <a:gd name="T5" fmla="*/ 0 60000 65536"/>
              </a:gdLst>
              <a:ahLst/>
              <a:cxnLst>
                <a:cxn ang="T4">
                  <a:pos x="T0" y="T1"/>
                </a:cxn>
                <a:cxn ang="T5">
                  <a:pos x="T2" y="T3"/>
                </a:cxn>
              </a:cxnLst>
              <a:rect l="0" t="0" r="r" b="b"/>
              <a:pathLst>
                <a:path w="20000" h="20000">
                  <a:moveTo>
                    <a:pt x="0" y="0"/>
                  </a:moveTo>
                  <a:lnTo>
                    <a:pt x="0" y="19958"/>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153" name="Slide Number Placeholder 152"/>
          <p:cNvSpPr>
            <a:spLocks noGrp="1"/>
          </p:cNvSpPr>
          <p:nvPr>
            <p:ph type="sldNum" sz="quarter" idx="12"/>
          </p:nvPr>
        </p:nvSpPr>
        <p:spPr/>
        <p:txBody>
          <a:bodyPr/>
          <a:lstStyle/>
          <a:p>
            <a:fld id="{60613670-5C68-40E8-AD23-C9952A542B99}" type="slidenum">
              <a:rPr lang="en-US" smtClean="0"/>
              <a:pPr/>
              <a:t>11</a:t>
            </a:fld>
            <a:endParaRPr lang="en-US"/>
          </a:p>
        </p:txBody>
      </p:sp>
    </p:spTree>
    <p:extLst>
      <p:ext uri="{BB962C8B-B14F-4D97-AF65-F5344CB8AC3E}">
        <p14:creationId xmlns:p14="http://schemas.microsoft.com/office/powerpoint/2010/main" xmlns="" val="408770032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pPr eaLnBrk="1" hangingPunct="1"/>
            <a:r>
              <a:rPr lang="en-US" altLang="en-US" noProof="1" smtClean="0"/>
              <a:t>Counter-Controlled Repetition</a:t>
            </a:r>
            <a:endParaRPr lang="en-US" altLang="en-US" smtClean="0"/>
          </a:p>
        </p:txBody>
      </p:sp>
      <p:sp>
        <p:nvSpPr>
          <p:cNvPr id="51204" name="Rectangle 3"/>
          <p:cNvSpPr>
            <a:spLocks noGrp="1" noChangeArrowheads="1"/>
          </p:cNvSpPr>
          <p:nvPr>
            <p:ph type="body" idx="1"/>
          </p:nvPr>
        </p:nvSpPr>
        <p:spPr/>
        <p:txBody>
          <a:bodyPr/>
          <a:lstStyle/>
          <a:p>
            <a:pPr eaLnBrk="1" hangingPunct="1"/>
            <a:r>
              <a:rPr lang="en-US" altLang="en-US" smtClean="0"/>
              <a:t>Counter-controlled repetition</a:t>
            </a:r>
          </a:p>
          <a:p>
            <a:pPr lvl="1" eaLnBrk="1" hangingPunct="1"/>
            <a:r>
              <a:rPr lang="en-US" altLang="en-US" smtClean="0"/>
              <a:t>Loop repeated until counter reaches certain value</a:t>
            </a:r>
          </a:p>
          <a:p>
            <a:pPr eaLnBrk="1" hangingPunct="1"/>
            <a:r>
              <a:rPr lang="en-US" altLang="en-US" smtClean="0"/>
              <a:t>Definite repetition</a:t>
            </a:r>
          </a:p>
          <a:p>
            <a:pPr lvl="1" eaLnBrk="1" hangingPunct="1"/>
            <a:r>
              <a:rPr lang="en-US" altLang="en-US" smtClean="0"/>
              <a:t>Number of repetitions known </a:t>
            </a:r>
          </a:p>
          <a:p>
            <a:pPr eaLnBrk="1" hangingPunct="1"/>
            <a:r>
              <a:rPr lang="en-US" altLang="en-US" smtClean="0"/>
              <a:t>Example</a:t>
            </a:r>
          </a:p>
          <a:p>
            <a:pPr lvl="1" eaLnBrk="1" hangingPunct="1">
              <a:buFontTx/>
              <a:buNone/>
            </a:pPr>
            <a:r>
              <a:rPr lang="en-US" altLang="en-US" i="1" smtClean="0"/>
              <a:t>    A class of ten students took a quiz. The grades (integers in the range 0 to 100) for this quiz are available to you. Determine the class average on the quiz. </a:t>
            </a:r>
          </a:p>
        </p:txBody>
      </p:sp>
      <p:sp>
        <p:nvSpPr>
          <p:cNvPr id="4" name="Slide Number Placeholder 3"/>
          <p:cNvSpPr>
            <a:spLocks noGrp="1"/>
          </p:cNvSpPr>
          <p:nvPr>
            <p:ph type="sldNum" sz="quarter" idx="12"/>
          </p:nvPr>
        </p:nvSpPr>
        <p:spPr/>
        <p:txBody>
          <a:bodyPr/>
          <a:lstStyle/>
          <a:p>
            <a:fld id="{60613670-5C68-40E8-AD23-C9952A542B99}" type="slidenum">
              <a:rPr lang="en-US" smtClean="0"/>
              <a:pPr/>
              <a:t>110</a:t>
            </a:fld>
            <a:endParaRPr lang="en-US"/>
          </a:p>
        </p:txBody>
      </p:sp>
    </p:spTree>
    <p:extLst>
      <p:ext uri="{BB962C8B-B14F-4D97-AF65-F5344CB8AC3E}">
        <p14:creationId xmlns:p14="http://schemas.microsoft.com/office/powerpoint/2010/main" xmlns="" val="335571604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altLang="en-US" noProof="1" smtClean="0"/>
              <a:t>Sentinel-Controlled Repetition</a:t>
            </a:r>
            <a:endParaRPr lang="en-US" altLang="en-US" smtClean="0"/>
          </a:p>
        </p:txBody>
      </p:sp>
      <p:sp>
        <p:nvSpPr>
          <p:cNvPr id="54276" name="Rectangle 3"/>
          <p:cNvSpPr>
            <a:spLocks noGrp="1" noChangeArrowheads="1"/>
          </p:cNvSpPr>
          <p:nvPr>
            <p:ph type="body" idx="1"/>
          </p:nvPr>
        </p:nvSpPr>
        <p:spPr/>
        <p:txBody>
          <a:bodyPr/>
          <a:lstStyle/>
          <a:p>
            <a:pPr eaLnBrk="1" hangingPunct="1"/>
            <a:r>
              <a:rPr lang="en-US" altLang="en-US" smtClean="0"/>
              <a:t>Suppose problem becomes:  </a:t>
            </a:r>
          </a:p>
          <a:p>
            <a:pPr lvl="1" eaLnBrk="1" hangingPunct="1">
              <a:buFontTx/>
              <a:buNone/>
            </a:pPr>
            <a:r>
              <a:rPr lang="en-US" altLang="en-US" smtClean="0"/>
              <a:t>	</a:t>
            </a:r>
            <a:r>
              <a:rPr lang="en-US" altLang="en-US" i="1" smtClean="0"/>
              <a:t>Develop a class-averaging program that will process an arbitrary number of grades each time the program is run</a:t>
            </a:r>
          </a:p>
          <a:p>
            <a:pPr lvl="1" eaLnBrk="1" hangingPunct="1"/>
            <a:r>
              <a:rPr lang="en-US" altLang="en-US" smtClean="0"/>
              <a:t>Unknown number of students</a:t>
            </a:r>
          </a:p>
          <a:p>
            <a:pPr lvl="1" eaLnBrk="1" hangingPunct="1"/>
            <a:r>
              <a:rPr lang="en-US" altLang="en-US" smtClean="0"/>
              <a:t>How will program know when to end?</a:t>
            </a:r>
          </a:p>
          <a:p>
            <a:pPr eaLnBrk="1" hangingPunct="1"/>
            <a:r>
              <a:rPr lang="en-US" altLang="en-US" smtClean="0"/>
              <a:t>Sentinel value</a:t>
            </a:r>
          </a:p>
          <a:p>
            <a:pPr lvl="1" eaLnBrk="1" hangingPunct="1"/>
            <a:r>
              <a:rPr lang="en-US" altLang="en-US" smtClean="0"/>
              <a:t>Indicates “end of data entry”</a:t>
            </a:r>
          </a:p>
          <a:p>
            <a:pPr lvl="1" eaLnBrk="1" hangingPunct="1"/>
            <a:r>
              <a:rPr lang="en-US" altLang="en-US" smtClean="0"/>
              <a:t>Loop ends when sentinel input</a:t>
            </a:r>
          </a:p>
          <a:p>
            <a:pPr lvl="1" eaLnBrk="1" hangingPunct="1"/>
            <a:r>
              <a:rPr lang="en-US" altLang="en-US" smtClean="0"/>
              <a:t>Sentinel chosen so it cannot be confused with regular input </a:t>
            </a:r>
          </a:p>
          <a:p>
            <a:pPr lvl="2" eaLnBrk="1" hangingPunct="1"/>
            <a:r>
              <a:rPr lang="en-US" altLang="en-US" smtClean="0"/>
              <a:t>-1 in this case</a:t>
            </a:r>
          </a:p>
        </p:txBody>
      </p:sp>
      <p:sp>
        <p:nvSpPr>
          <p:cNvPr id="4" name="Slide Number Placeholder 3"/>
          <p:cNvSpPr>
            <a:spLocks noGrp="1"/>
          </p:cNvSpPr>
          <p:nvPr>
            <p:ph type="sldNum" sz="quarter" idx="12"/>
          </p:nvPr>
        </p:nvSpPr>
        <p:spPr/>
        <p:txBody>
          <a:bodyPr/>
          <a:lstStyle/>
          <a:p>
            <a:fld id="{60613670-5C68-40E8-AD23-C9952A542B99}" type="slidenum">
              <a:rPr lang="en-US" smtClean="0"/>
              <a:pPr/>
              <a:t>111</a:t>
            </a:fld>
            <a:endParaRPr lang="en-US"/>
          </a:p>
        </p:txBody>
      </p:sp>
    </p:spTree>
    <p:extLst>
      <p:ext uri="{BB962C8B-B14F-4D97-AF65-F5344CB8AC3E}">
        <p14:creationId xmlns:p14="http://schemas.microsoft.com/office/powerpoint/2010/main" xmlns="" val="345107289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838200" y="365125"/>
            <a:ext cx="10515600" cy="391557"/>
          </a:xfrm>
        </p:spPr>
        <p:txBody>
          <a:bodyPr>
            <a:normAutofit fontScale="90000"/>
          </a:bodyPr>
          <a:lstStyle/>
          <a:p>
            <a:pPr eaLnBrk="1" hangingPunct="1"/>
            <a:r>
              <a:rPr lang="en-US" altLang="en-US" b="1" noProof="1" smtClean="0"/>
              <a:t>switch </a:t>
            </a:r>
            <a:r>
              <a:rPr lang="en-US" altLang="en-US" noProof="1" smtClean="0"/>
              <a:t>Multiple-Selection Structure</a:t>
            </a:r>
            <a:endParaRPr lang="en-US" altLang="en-US" dirty="0" smtClean="0"/>
          </a:p>
        </p:txBody>
      </p:sp>
      <p:sp>
        <p:nvSpPr>
          <p:cNvPr id="58372" name="Rectangle 3"/>
          <p:cNvSpPr>
            <a:spLocks noGrp="1" noChangeArrowheads="1"/>
          </p:cNvSpPr>
          <p:nvPr>
            <p:ph type="body" idx="1"/>
          </p:nvPr>
        </p:nvSpPr>
        <p:spPr>
          <a:xfrm>
            <a:off x="1752600" y="1066800"/>
            <a:ext cx="8610600" cy="5334000"/>
          </a:xfrm>
        </p:spPr>
        <p:txBody>
          <a:bodyPr>
            <a:normAutofit fontScale="92500" lnSpcReduction="20000"/>
          </a:bodyPr>
          <a:lstStyle/>
          <a:p>
            <a:pPr eaLnBrk="1" hangingPunct="1">
              <a:lnSpc>
                <a:spcPct val="90000"/>
              </a:lnSpc>
            </a:pPr>
            <a:r>
              <a:rPr lang="en-US" altLang="en-US" b="1" dirty="0" smtClean="0">
                <a:solidFill>
                  <a:srgbClr val="009999"/>
                </a:solidFill>
                <a:latin typeface="Courier New" panose="02070309020205020404" pitchFamily="49" charset="0"/>
              </a:rPr>
              <a:t>switch</a:t>
            </a:r>
            <a:endParaRPr lang="en-US" altLang="en-US" dirty="0" smtClean="0">
              <a:solidFill>
                <a:srgbClr val="009999"/>
              </a:solidFill>
            </a:endParaRPr>
          </a:p>
          <a:p>
            <a:pPr lvl="1" eaLnBrk="1" hangingPunct="1">
              <a:lnSpc>
                <a:spcPct val="90000"/>
              </a:lnSpc>
            </a:pPr>
            <a:r>
              <a:rPr lang="en-US" altLang="en-US" dirty="0" smtClean="0"/>
              <a:t>Test variable for multiple values</a:t>
            </a:r>
          </a:p>
          <a:p>
            <a:pPr lvl="1" eaLnBrk="1" hangingPunct="1">
              <a:lnSpc>
                <a:spcPct val="90000"/>
              </a:lnSpc>
            </a:pPr>
            <a:r>
              <a:rPr lang="en-US" altLang="en-US" dirty="0" smtClean="0"/>
              <a:t>Series of </a:t>
            </a:r>
            <a:r>
              <a:rPr lang="en-US" altLang="en-US" b="1" dirty="0" smtClean="0">
                <a:solidFill>
                  <a:srgbClr val="009999"/>
                </a:solidFill>
                <a:latin typeface="Courier New" panose="02070309020205020404" pitchFamily="49" charset="0"/>
              </a:rPr>
              <a:t>case</a:t>
            </a:r>
            <a:r>
              <a:rPr lang="en-US" altLang="en-US" dirty="0" smtClean="0"/>
              <a:t> labels and optional </a:t>
            </a:r>
            <a:r>
              <a:rPr lang="en-US" altLang="en-US" b="1" dirty="0" smtClean="0">
                <a:solidFill>
                  <a:srgbClr val="009999"/>
                </a:solidFill>
                <a:latin typeface="Courier New" panose="02070309020205020404" pitchFamily="49" charset="0"/>
              </a:rPr>
              <a:t>default</a:t>
            </a:r>
            <a:r>
              <a:rPr lang="en-US" altLang="en-US" dirty="0" smtClean="0"/>
              <a:t> case</a:t>
            </a:r>
          </a:p>
          <a:p>
            <a:pPr lvl="1" eaLnBrk="1" hangingPunct="1">
              <a:lnSpc>
                <a:spcPct val="90000"/>
              </a:lnSpc>
              <a:buFontTx/>
              <a:buNone/>
            </a:pPr>
            <a:endParaRPr lang="en-US" altLang="en-US" dirty="0" smtClean="0"/>
          </a:p>
          <a:p>
            <a:pPr eaLnBrk="1" hangingPunct="1">
              <a:lnSpc>
                <a:spcPct val="90000"/>
              </a:lnSpc>
              <a:buFontTx/>
              <a:buNone/>
            </a:pPr>
            <a:r>
              <a:rPr lang="en-US" altLang="en-US" sz="1200" b="1" dirty="0">
                <a:latin typeface="Courier New" panose="02070309020205020404" pitchFamily="49" charset="0"/>
                <a:cs typeface="Courier New" panose="02070309020205020404" pitchFamily="49" charset="0"/>
              </a:rPr>
              <a:t>	</a:t>
            </a:r>
            <a:r>
              <a:rPr lang="en-US" altLang="en-US" sz="1600" b="1" dirty="0">
                <a:latin typeface="Courier New" panose="02070309020205020404" pitchFamily="49" charset="0"/>
                <a:cs typeface="Courier New" panose="02070309020205020404" pitchFamily="49" charset="0"/>
              </a:rPr>
              <a:t>switch ( variable )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case value1:      // </a:t>
            </a:r>
            <a:r>
              <a:rPr lang="en-US" altLang="en-US" sz="1600" dirty="0">
                <a:cs typeface="Courier New" panose="02070309020205020404" pitchFamily="49" charset="0"/>
              </a:rPr>
              <a:t>taken if variable == value1</a:t>
            </a:r>
            <a:endParaRPr lang="en-US" altLang="en-US" sz="1600" dirty="0"/>
          </a:p>
          <a:p>
            <a:pPr eaLnBrk="1" hangingPunct="1">
              <a:lnSpc>
                <a:spcPct val="90000"/>
              </a:lnSpc>
              <a:buFontTx/>
              <a:buNone/>
            </a:pPr>
            <a:r>
              <a:rPr lang="en-US" altLang="en-US" sz="1600" b="1" dirty="0">
                <a:latin typeface="Courier New" panose="02070309020205020404" pitchFamily="49" charset="0"/>
              </a:rPr>
              <a:t>			statements</a:t>
            </a:r>
          </a:p>
          <a:p>
            <a:pPr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			break;     // </a:t>
            </a:r>
            <a:r>
              <a:rPr lang="en-US" altLang="en-US" sz="1600" dirty="0">
                <a:cs typeface="Courier New" panose="02070309020205020404" pitchFamily="49" charset="0"/>
              </a:rPr>
              <a:t>necessary to exit switch</a:t>
            </a:r>
          </a:p>
          <a:p>
            <a:pPr eaLnBrk="1" hangingPunct="1">
              <a:lnSpc>
                <a:spcPct val="90000"/>
              </a:lnSpc>
              <a:buFontTx/>
              <a:buNone/>
            </a:pPr>
            <a:r>
              <a:rPr lang="en-US" altLang="en-US" sz="1600" b="1" dirty="0">
                <a:latin typeface="Courier New" panose="02070309020205020404" pitchFamily="49" charset="0"/>
              </a:rPr>
              <a:t>   </a:t>
            </a:r>
          </a:p>
          <a:p>
            <a:pPr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		case value2:</a:t>
            </a:r>
          </a:p>
          <a:p>
            <a:pPr eaLnBrk="1" hangingPunct="1">
              <a:lnSpc>
                <a:spcPct val="90000"/>
              </a:lnSpc>
              <a:buFontTx/>
              <a:buNone/>
            </a:pPr>
            <a:r>
              <a:rPr lang="en-US" altLang="en-US" sz="1600" b="1" dirty="0">
                <a:latin typeface="Courier New" panose="02070309020205020404" pitchFamily="49" charset="0"/>
              </a:rPr>
              <a:t>		case value3:	   // </a:t>
            </a:r>
            <a:r>
              <a:rPr lang="en-US" altLang="en-US" sz="1600" dirty="0">
                <a:cs typeface="Courier New" panose="02070309020205020404" pitchFamily="49" charset="0"/>
              </a:rPr>
              <a:t>taken if variable == value2 or == value3</a:t>
            </a:r>
          </a:p>
          <a:p>
            <a:pPr eaLnBrk="1" hangingPunct="1">
              <a:lnSpc>
                <a:spcPct val="90000"/>
              </a:lnSpc>
              <a:buFontTx/>
              <a:buNone/>
            </a:pPr>
            <a:r>
              <a:rPr lang="en-US" altLang="en-US" sz="1600" b="1" dirty="0">
                <a:latin typeface="Courier New" panose="02070309020205020404" pitchFamily="49" charset="0"/>
              </a:rPr>
              <a:t>			statements</a:t>
            </a:r>
          </a:p>
          <a:p>
            <a:pPr eaLnBrk="1" hangingPunct="1">
              <a:lnSpc>
                <a:spcPct val="90000"/>
              </a:lnSpc>
              <a:buFontTx/>
              <a:buNone/>
            </a:pPr>
            <a:r>
              <a:rPr lang="en-US" altLang="en-US" sz="1600" b="1" dirty="0">
                <a:latin typeface="Courier New" panose="02070309020205020404" pitchFamily="49" charset="0"/>
              </a:rPr>
              <a:t>			break;</a:t>
            </a:r>
          </a:p>
          <a:p>
            <a:pPr eaLnBrk="1" hangingPunct="1">
              <a:lnSpc>
                <a:spcPct val="90000"/>
              </a:lnSpc>
              <a:buFontTx/>
              <a:buNone/>
            </a:pPr>
            <a:endParaRPr lang="en-US" altLang="en-US" sz="1600" b="1" dirty="0">
              <a:latin typeface="Courier New" panose="02070309020205020404" pitchFamily="49" charset="0"/>
            </a:endParaRPr>
          </a:p>
          <a:p>
            <a:pPr eaLnBrk="1" hangingPunct="1">
              <a:lnSpc>
                <a:spcPct val="90000"/>
              </a:lnSpc>
              <a:buFontTx/>
              <a:buNone/>
            </a:pPr>
            <a:r>
              <a:rPr lang="en-US" altLang="en-US" sz="1600" b="1" dirty="0">
                <a:latin typeface="Courier New" panose="02070309020205020404" pitchFamily="49" charset="0"/>
                <a:cs typeface="Courier New" panose="02070309020205020404" pitchFamily="49" charset="0"/>
              </a:rPr>
              <a:t>		default:          // </a:t>
            </a:r>
            <a:r>
              <a:rPr lang="en-US" altLang="en-US" sz="1600" dirty="0">
                <a:cs typeface="Courier New" panose="02070309020205020404" pitchFamily="49" charset="0"/>
              </a:rPr>
              <a:t>taken if none matches</a:t>
            </a:r>
          </a:p>
          <a:p>
            <a:pPr eaLnBrk="1" hangingPunct="1">
              <a:lnSpc>
                <a:spcPct val="90000"/>
              </a:lnSpc>
              <a:buFontTx/>
              <a:buNone/>
            </a:pPr>
            <a:r>
              <a:rPr lang="en-US" altLang="en-US" sz="1600" b="1" dirty="0">
                <a:latin typeface="Courier New" panose="02070309020205020404" pitchFamily="49" charset="0"/>
              </a:rPr>
              <a:t>			statements</a:t>
            </a:r>
            <a:br>
              <a:rPr lang="en-US" altLang="en-US" sz="1600" b="1" dirty="0">
                <a:latin typeface="Courier New" panose="02070309020205020404" pitchFamily="49" charset="0"/>
              </a:rPr>
            </a:br>
            <a:r>
              <a:rPr lang="en-US" altLang="en-US" sz="1600" b="1" dirty="0">
                <a:latin typeface="Courier New" panose="02070309020205020404" pitchFamily="49" charset="0"/>
              </a:rPr>
              <a:t>	 	break;</a:t>
            </a:r>
          </a:p>
          <a:p>
            <a:pPr eaLnBrk="1" hangingPunct="1">
              <a:lnSpc>
                <a:spcPct val="90000"/>
              </a:lnSpc>
              <a:buFontTx/>
              <a:buNone/>
            </a:pPr>
            <a:r>
              <a:rPr lang="en-US" altLang="en-US" sz="1600" b="1" dirty="0">
                <a:latin typeface="Courier New" panose="02070309020205020404" pitchFamily="49" charset="0"/>
              </a:rPr>
              <a:t>	}</a:t>
            </a:r>
            <a:endParaRPr lang="en-US" altLang="en-US" sz="1800" dirty="0"/>
          </a:p>
        </p:txBody>
      </p:sp>
      <p:sp>
        <p:nvSpPr>
          <p:cNvPr id="58373" name="Rectangle 4"/>
          <p:cNvSpPr>
            <a:spLocks noChangeArrowheads="1"/>
          </p:cNvSpPr>
          <p:nvPr/>
        </p:nvSpPr>
        <p:spPr bwMode="auto">
          <a:xfrm>
            <a:off x="1524000" y="387350"/>
            <a:ext cx="54864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58374" name="Rectangle 5"/>
          <p:cNvSpPr>
            <a:spLocks noChangeArrowheads="1"/>
          </p:cNvSpPr>
          <p:nvPr/>
        </p:nvSpPr>
        <p:spPr bwMode="auto">
          <a:xfrm>
            <a:off x="1524000" y="4308475"/>
            <a:ext cx="9144000" cy="6771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400">
                <a:latin typeface="Times New Roman" panose="02020603050405020304" pitchFamily="18" charset="0"/>
              </a:rPr>
              <a:t/>
            </a:r>
            <a:br>
              <a:rPr lang="en-US" altLang="en-US" sz="1400">
                <a:latin typeface="Times New Roman" panose="02020603050405020304" pitchFamily="18" charset="0"/>
              </a:rPr>
            </a:br>
            <a:endParaRPr lang="en-US" altLang="en-US" sz="2400">
              <a:latin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0613670-5C68-40E8-AD23-C9952A542B99}" type="slidenum">
              <a:rPr lang="en-US" smtClean="0"/>
              <a:pPr/>
              <a:t>112</a:t>
            </a:fld>
            <a:endParaRPr lang="en-US"/>
          </a:p>
        </p:txBody>
      </p:sp>
    </p:spTree>
    <p:extLst>
      <p:ext uri="{BB962C8B-B14F-4D97-AF65-F5344CB8AC3E}">
        <p14:creationId xmlns:p14="http://schemas.microsoft.com/office/powerpoint/2010/main" xmlns="" val="31037906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838200" y="365125"/>
            <a:ext cx="10515600" cy="984369"/>
          </a:xfrm>
        </p:spPr>
        <p:txBody>
          <a:bodyPr/>
          <a:lstStyle/>
          <a:p>
            <a:pPr eaLnBrk="1" hangingPunct="1"/>
            <a:r>
              <a:rPr lang="en-US" altLang="en-US" b="1" noProof="1" smtClean="0"/>
              <a:t>switch</a:t>
            </a:r>
            <a:r>
              <a:rPr lang="en-US" altLang="en-US" noProof="1" smtClean="0"/>
              <a:t> Multiple-Selection Structure</a:t>
            </a:r>
            <a:endParaRPr lang="en-US" altLang="en-US" dirty="0" smtClean="0"/>
          </a:p>
        </p:txBody>
      </p:sp>
      <p:grpSp>
        <p:nvGrpSpPr>
          <p:cNvPr id="59396" name="Group 3"/>
          <p:cNvGrpSpPr>
            <a:grpSpLocks/>
          </p:cNvGrpSpPr>
          <p:nvPr/>
        </p:nvGrpSpPr>
        <p:grpSpPr bwMode="auto">
          <a:xfrm>
            <a:off x="2584450" y="1524000"/>
            <a:ext cx="7169150" cy="4775200"/>
            <a:chOff x="344" y="2025"/>
            <a:chExt cx="2198" cy="2051"/>
          </a:xfrm>
        </p:grpSpPr>
        <p:sp>
          <p:nvSpPr>
            <p:cNvPr id="59397" name="Freeform 4"/>
            <p:cNvSpPr>
              <a:spLocks/>
            </p:cNvSpPr>
            <p:nvPr/>
          </p:nvSpPr>
          <p:spPr bwMode="auto">
            <a:xfrm>
              <a:off x="648" y="2076"/>
              <a:ext cx="0" cy="146"/>
            </a:xfrm>
            <a:custGeom>
              <a:avLst/>
              <a:gdLst>
                <a:gd name="T0" fmla="*/ 0 w 20000"/>
                <a:gd name="T1" fmla="*/ 146 h 20000"/>
                <a:gd name="T2" fmla="*/ 0 w 20000"/>
                <a:gd name="T3" fmla="*/ 0 h 20000"/>
                <a:gd name="T4" fmla="*/ 0 60000 65536"/>
                <a:gd name="T5" fmla="*/ 0 60000 65536"/>
              </a:gdLst>
              <a:ahLst/>
              <a:cxnLst>
                <a:cxn ang="T4">
                  <a:pos x="T0" y="T1"/>
                </a:cxn>
                <a:cxn ang="T5">
                  <a:pos x="T2" y="T3"/>
                </a:cxn>
              </a:cxnLst>
              <a:rect l="0" t="0" r="r" b="b"/>
              <a:pathLst>
                <a:path w="20000" h="20000">
                  <a:moveTo>
                    <a:pt x="0" y="19945"/>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9398" name="Oval 5"/>
            <p:cNvSpPr>
              <a:spLocks noChangeArrowheads="1"/>
            </p:cNvSpPr>
            <p:nvPr/>
          </p:nvSpPr>
          <p:spPr bwMode="auto">
            <a:xfrm>
              <a:off x="624" y="2025"/>
              <a:ext cx="48" cy="48"/>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59399" name="Freeform 6"/>
            <p:cNvSpPr>
              <a:spLocks/>
            </p:cNvSpPr>
            <p:nvPr/>
          </p:nvSpPr>
          <p:spPr bwMode="auto">
            <a:xfrm>
              <a:off x="936" y="2321"/>
              <a:ext cx="192" cy="0"/>
            </a:xfrm>
            <a:custGeom>
              <a:avLst/>
              <a:gdLst>
                <a:gd name="T0" fmla="*/ 192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58" y="0"/>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9400" name="Rectangle 7"/>
            <p:cNvSpPr>
              <a:spLocks noChangeArrowheads="1"/>
            </p:cNvSpPr>
            <p:nvPr/>
          </p:nvSpPr>
          <p:spPr bwMode="auto">
            <a:xfrm>
              <a:off x="918" y="2238"/>
              <a:ext cx="170" cy="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000">
                  <a:solidFill>
                    <a:srgbClr val="000000"/>
                  </a:solidFill>
                  <a:latin typeface="Courier New" panose="02070309020205020404" pitchFamily="49" charset="0"/>
                </a:rPr>
                <a:t>true</a:t>
              </a:r>
            </a:p>
            <a:p>
              <a:endParaRPr lang="en-US" altLang="en-US" sz="1000">
                <a:latin typeface="Courier New" panose="02070309020205020404" pitchFamily="49" charset="0"/>
              </a:endParaRPr>
            </a:p>
          </p:txBody>
        </p:sp>
        <p:sp>
          <p:nvSpPr>
            <p:cNvPr id="59401" name="Freeform 8"/>
            <p:cNvSpPr>
              <a:spLocks/>
            </p:cNvSpPr>
            <p:nvPr/>
          </p:nvSpPr>
          <p:spPr bwMode="auto">
            <a:xfrm>
              <a:off x="1672" y="2321"/>
              <a:ext cx="192" cy="0"/>
            </a:xfrm>
            <a:custGeom>
              <a:avLst/>
              <a:gdLst>
                <a:gd name="T0" fmla="*/ 192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58" y="0"/>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9402" name="Oval 9"/>
            <p:cNvSpPr>
              <a:spLocks noChangeArrowheads="1"/>
            </p:cNvSpPr>
            <p:nvPr/>
          </p:nvSpPr>
          <p:spPr bwMode="auto">
            <a:xfrm>
              <a:off x="624" y="4028"/>
              <a:ext cx="48" cy="48"/>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59403" name="Freeform 10"/>
            <p:cNvSpPr>
              <a:spLocks/>
            </p:cNvSpPr>
            <p:nvPr/>
          </p:nvSpPr>
          <p:spPr bwMode="auto">
            <a:xfrm>
              <a:off x="648" y="2810"/>
              <a:ext cx="0" cy="192"/>
            </a:xfrm>
            <a:custGeom>
              <a:avLst/>
              <a:gdLst>
                <a:gd name="T0" fmla="*/ 0 w 20000"/>
                <a:gd name="T1" fmla="*/ 192 h 20000"/>
                <a:gd name="T2" fmla="*/ 0 w 20000"/>
                <a:gd name="T3" fmla="*/ 0 h 20000"/>
                <a:gd name="T4" fmla="*/ 0 60000 65536"/>
                <a:gd name="T5" fmla="*/ 0 60000 65536"/>
              </a:gdLst>
              <a:ahLst/>
              <a:cxnLst>
                <a:cxn ang="T4">
                  <a:pos x="T0" y="T1"/>
                </a:cxn>
                <a:cxn ang="T5">
                  <a:pos x="T2" y="T3"/>
                </a:cxn>
              </a:cxnLst>
              <a:rect l="0" t="0" r="r" b="b"/>
              <a:pathLst>
                <a:path w="20000" h="20000">
                  <a:moveTo>
                    <a:pt x="0" y="19958"/>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9404" name="Rectangle 11"/>
            <p:cNvSpPr>
              <a:spLocks noChangeArrowheads="1"/>
            </p:cNvSpPr>
            <p:nvPr/>
          </p:nvSpPr>
          <p:spPr bwMode="auto">
            <a:xfrm>
              <a:off x="696" y="2811"/>
              <a:ext cx="208" cy="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000">
                  <a:solidFill>
                    <a:srgbClr val="000000"/>
                  </a:solidFill>
                  <a:latin typeface="Courier New" panose="02070309020205020404" pitchFamily="49" charset="0"/>
                </a:rPr>
                <a:t>false</a:t>
              </a:r>
            </a:p>
            <a:p>
              <a:endParaRPr lang="en-US" altLang="en-US" sz="1000">
                <a:latin typeface="Courier New" panose="02070309020205020404" pitchFamily="49" charset="0"/>
              </a:endParaRPr>
            </a:p>
          </p:txBody>
        </p:sp>
        <p:sp>
          <p:nvSpPr>
            <p:cNvPr id="59405" name="Rectangle 12"/>
            <p:cNvSpPr>
              <a:spLocks noChangeArrowheads="1"/>
            </p:cNvSpPr>
            <p:nvPr/>
          </p:nvSpPr>
          <p:spPr bwMode="auto">
            <a:xfrm>
              <a:off x="624" y="3014"/>
              <a:ext cx="48" cy="23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1000" b="1">
                  <a:solidFill>
                    <a:srgbClr val="000000"/>
                  </a:solidFill>
                  <a:latin typeface="Courier New" panose="02070309020205020404" pitchFamily="49" charset="0"/>
                </a:rPr>
                <a:t>.</a:t>
              </a:r>
              <a:endParaRPr lang="en-US" altLang="en-US" sz="1000">
                <a:solidFill>
                  <a:srgbClr val="000000"/>
                </a:solidFill>
                <a:latin typeface="Courier New" panose="02070309020205020404" pitchFamily="49" charset="0"/>
              </a:endParaRPr>
            </a:p>
            <a:p>
              <a:pPr algn="ctr"/>
              <a:r>
                <a:rPr lang="en-US" altLang="en-US" sz="1000" b="1">
                  <a:solidFill>
                    <a:srgbClr val="000000"/>
                  </a:solidFill>
                  <a:latin typeface="Courier New" panose="02070309020205020404" pitchFamily="49" charset="0"/>
                </a:rPr>
                <a:t>.</a:t>
              </a:r>
              <a:endParaRPr lang="en-US" altLang="en-US" sz="1000">
                <a:solidFill>
                  <a:srgbClr val="000000"/>
                </a:solidFill>
                <a:latin typeface="Courier New" panose="02070309020205020404" pitchFamily="49" charset="0"/>
              </a:endParaRPr>
            </a:p>
            <a:p>
              <a:pPr algn="ctr"/>
              <a:r>
                <a:rPr lang="en-US" altLang="en-US" sz="1000" b="1">
                  <a:solidFill>
                    <a:srgbClr val="000000"/>
                  </a:solidFill>
                  <a:latin typeface="Courier New" panose="02070309020205020404" pitchFamily="49" charset="0"/>
                </a:rPr>
                <a:t>.</a:t>
              </a:r>
              <a:endParaRPr lang="en-US" altLang="en-US" sz="1000">
                <a:solidFill>
                  <a:srgbClr val="000000"/>
                </a:solidFill>
                <a:latin typeface="Courier New" panose="02070309020205020404" pitchFamily="49" charset="0"/>
              </a:endParaRPr>
            </a:p>
            <a:p>
              <a:endParaRPr lang="en-US" altLang="en-US" sz="1000">
                <a:latin typeface="Courier New" panose="02070309020205020404" pitchFamily="49" charset="0"/>
              </a:endParaRPr>
            </a:p>
          </p:txBody>
        </p:sp>
        <p:sp>
          <p:nvSpPr>
            <p:cNvPr id="59406" name="Freeform 13"/>
            <p:cNvSpPr>
              <a:spLocks/>
            </p:cNvSpPr>
            <p:nvPr/>
          </p:nvSpPr>
          <p:spPr bwMode="auto">
            <a:xfrm>
              <a:off x="2392" y="2321"/>
              <a:ext cx="144" cy="0"/>
            </a:xfrm>
            <a:custGeom>
              <a:avLst/>
              <a:gdLst>
                <a:gd name="T0" fmla="*/ 144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44" y="0"/>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9407" name="Freeform 14"/>
            <p:cNvSpPr>
              <a:spLocks/>
            </p:cNvSpPr>
            <p:nvPr/>
          </p:nvSpPr>
          <p:spPr bwMode="auto">
            <a:xfrm>
              <a:off x="2541" y="2321"/>
              <a:ext cx="0" cy="1627"/>
            </a:xfrm>
            <a:custGeom>
              <a:avLst/>
              <a:gdLst>
                <a:gd name="T0" fmla="*/ 0 w 20000"/>
                <a:gd name="T1" fmla="*/ 1627 h 20000"/>
                <a:gd name="T2" fmla="*/ 0 w 20000"/>
                <a:gd name="T3" fmla="*/ 0 h 20000"/>
                <a:gd name="T4" fmla="*/ 0 60000 65536"/>
                <a:gd name="T5" fmla="*/ 0 60000 65536"/>
              </a:gdLst>
              <a:ahLst/>
              <a:cxnLst>
                <a:cxn ang="T4">
                  <a:pos x="T0" y="T1"/>
                </a:cxn>
                <a:cxn ang="T5">
                  <a:pos x="T2" y="T3"/>
                </a:cxn>
              </a:cxnLst>
              <a:rect l="0" t="0" r="r" b="b"/>
              <a:pathLst>
                <a:path w="20000" h="20000">
                  <a:moveTo>
                    <a:pt x="0" y="19995"/>
                  </a:moveTo>
                  <a:lnTo>
                    <a:pt x="0" y="0"/>
                  </a:lnTo>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9408" name="Freeform 15"/>
            <p:cNvSpPr>
              <a:spLocks/>
            </p:cNvSpPr>
            <p:nvPr/>
          </p:nvSpPr>
          <p:spPr bwMode="auto">
            <a:xfrm>
              <a:off x="654" y="3948"/>
              <a:ext cx="1888" cy="0"/>
            </a:xfrm>
            <a:custGeom>
              <a:avLst/>
              <a:gdLst>
                <a:gd name="T0" fmla="*/ 0 w 20000"/>
                <a:gd name="T1" fmla="*/ 0 h 20000"/>
                <a:gd name="T2" fmla="*/ 1888 w 20000"/>
                <a:gd name="T3" fmla="*/ 0 h 20000"/>
                <a:gd name="T4" fmla="*/ 0 60000 65536"/>
                <a:gd name="T5" fmla="*/ 0 60000 65536"/>
              </a:gdLst>
              <a:ahLst/>
              <a:cxnLst>
                <a:cxn ang="T4">
                  <a:pos x="T0" y="T1"/>
                </a:cxn>
                <a:cxn ang="T5">
                  <a:pos x="T2" y="T3"/>
                </a:cxn>
              </a:cxnLst>
              <a:rect l="0" t="0" r="r" b="b"/>
              <a:pathLst>
                <a:path w="20000" h="20000">
                  <a:moveTo>
                    <a:pt x="0" y="0"/>
                  </a:moveTo>
                  <a:lnTo>
                    <a:pt x="19996"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nvGrpSpPr>
            <p:cNvPr id="59409" name="Group 16"/>
            <p:cNvGrpSpPr>
              <a:grpSpLocks/>
            </p:cNvGrpSpPr>
            <p:nvPr/>
          </p:nvGrpSpPr>
          <p:grpSpPr bwMode="auto">
            <a:xfrm>
              <a:off x="360" y="2222"/>
              <a:ext cx="576" cy="197"/>
              <a:chOff x="0" y="0"/>
              <a:chExt cx="20000" cy="20000"/>
            </a:xfrm>
          </p:grpSpPr>
          <p:sp>
            <p:nvSpPr>
              <p:cNvPr id="59451" name="Freeform 17"/>
              <p:cNvSpPr>
                <a:spLocks/>
              </p:cNvSpPr>
              <p:nvPr/>
            </p:nvSpPr>
            <p:spPr bwMode="auto">
              <a:xfrm>
                <a:off x="0" y="0"/>
                <a:ext cx="20000" cy="20000"/>
              </a:xfrm>
              <a:custGeom>
                <a:avLst/>
                <a:gdLst>
                  <a:gd name="T0" fmla="*/ 19986 w 20000"/>
                  <a:gd name="T1" fmla="*/ 9980 h 20000"/>
                  <a:gd name="T2" fmla="*/ 9986 w 20000"/>
                  <a:gd name="T3" fmla="*/ 19959 h 20000"/>
                  <a:gd name="T4" fmla="*/ 0 w 20000"/>
                  <a:gd name="T5" fmla="*/ 9980 h 20000"/>
                  <a:gd name="T6" fmla="*/ 9986 w 20000"/>
                  <a:gd name="T7" fmla="*/ 0 h 20000"/>
                  <a:gd name="T8" fmla="*/ 19986 w 20000"/>
                  <a:gd name="T9" fmla="*/ 998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9980"/>
                    </a:moveTo>
                    <a:lnTo>
                      <a:pt x="9986" y="19959"/>
                    </a:lnTo>
                    <a:lnTo>
                      <a:pt x="0" y="9980"/>
                    </a:lnTo>
                    <a:lnTo>
                      <a:pt x="9986" y="0"/>
                    </a:lnTo>
                    <a:lnTo>
                      <a:pt x="19986" y="9980"/>
                    </a:lnTo>
                    <a:close/>
                  </a:path>
                </a:pathLst>
              </a:custGeom>
              <a:solidFill>
                <a:srgbClr val="FFFFFF"/>
              </a:solidFill>
              <a:ln w="3175">
                <a:solidFill>
                  <a:srgbClr val="000000"/>
                </a:solidFill>
                <a:round/>
                <a:headEnd/>
                <a:tailEnd/>
              </a:ln>
            </p:spPr>
            <p:txBody>
              <a:bodyPr/>
              <a:lstStyle/>
              <a:p>
                <a:endParaRPr lang="en-US"/>
              </a:p>
            </p:txBody>
          </p:sp>
          <p:sp>
            <p:nvSpPr>
              <p:cNvPr id="59452" name="Rectangle 18"/>
              <p:cNvSpPr>
                <a:spLocks noChangeArrowheads="1"/>
              </p:cNvSpPr>
              <p:nvPr/>
            </p:nvSpPr>
            <p:spPr bwMode="auto">
              <a:xfrm>
                <a:off x="3319" y="7708"/>
                <a:ext cx="13348" cy="6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1000" b="1">
                    <a:solidFill>
                      <a:srgbClr val="000000"/>
                    </a:solidFill>
                    <a:latin typeface="Courier New" panose="02070309020205020404" pitchFamily="49" charset="0"/>
                  </a:rPr>
                  <a:t>case</a:t>
                </a:r>
                <a:r>
                  <a:rPr lang="en-US" altLang="en-US" sz="1000">
                    <a:solidFill>
                      <a:srgbClr val="000000"/>
                    </a:solidFill>
                    <a:latin typeface="Courier New" panose="02070309020205020404" pitchFamily="49" charset="0"/>
                  </a:rPr>
                  <a:t> a</a:t>
                </a:r>
              </a:p>
              <a:p>
                <a:endParaRPr lang="en-US" altLang="en-US" sz="1000">
                  <a:latin typeface="Courier New" panose="02070309020205020404" pitchFamily="49" charset="0"/>
                </a:endParaRPr>
              </a:p>
            </p:txBody>
          </p:sp>
        </p:grpSp>
        <p:grpSp>
          <p:nvGrpSpPr>
            <p:cNvPr id="59410" name="Group 19"/>
            <p:cNvGrpSpPr>
              <a:grpSpLocks/>
            </p:cNvGrpSpPr>
            <p:nvPr/>
          </p:nvGrpSpPr>
          <p:grpSpPr bwMode="auto">
            <a:xfrm>
              <a:off x="1128" y="2278"/>
              <a:ext cx="544" cy="85"/>
              <a:chOff x="0" y="0"/>
              <a:chExt cx="20000" cy="20000"/>
            </a:xfrm>
          </p:grpSpPr>
          <p:sp>
            <p:nvSpPr>
              <p:cNvPr id="59449" name="Rectangle 20"/>
              <p:cNvSpPr>
                <a:spLocks noChangeArrowheads="1"/>
              </p:cNvSpPr>
              <p:nvPr/>
            </p:nvSpPr>
            <p:spPr bwMode="auto">
              <a:xfrm>
                <a:off x="588" y="4695"/>
                <a:ext cx="18809" cy="14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1000">
                    <a:solidFill>
                      <a:srgbClr val="000000"/>
                    </a:solidFill>
                    <a:latin typeface="Courier New" panose="02070309020205020404" pitchFamily="49" charset="0"/>
                  </a:rPr>
                  <a:t>case a action(s)</a:t>
                </a:r>
              </a:p>
              <a:p>
                <a:endParaRPr lang="en-US" altLang="en-US" sz="1000">
                  <a:latin typeface="Courier New" panose="02070309020205020404" pitchFamily="49" charset="0"/>
                </a:endParaRPr>
              </a:p>
            </p:txBody>
          </p:sp>
          <p:sp>
            <p:nvSpPr>
              <p:cNvPr id="59450" name="Freeform 21"/>
              <p:cNvSpPr>
                <a:spLocks/>
              </p:cNvSpPr>
              <p:nvPr/>
            </p:nvSpPr>
            <p:spPr bwMode="auto">
              <a:xfrm>
                <a:off x="0" y="0"/>
                <a:ext cx="20000" cy="20000"/>
              </a:xfrm>
              <a:custGeom>
                <a:avLst/>
                <a:gdLst>
                  <a:gd name="T0" fmla="*/ 19985 w 20000"/>
                  <a:gd name="T1" fmla="*/ 0 h 20000"/>
                  <a:gd name="T2" fmla="*/ 19985 w 20000"/>
                  <a:gd name="T3" fmla="*/ 19906 h 20000"/>
                  <a:gd name="T4" fmla="*/ 0 w 20000"/>
                  <a:gd name="T5" fmla="*/ 19906 h 20000"/>
                  <a:gd name="T6" fmla="*/ 0 w 20000"/>
                  <a:gd name="T7" fmla="*/ 0 h 20000"/>
                  <a:gd name="T8" fmla="*/ 19985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5" y="0"/>
                    </a:moveTo>
                    <a:lnTo>
                      <a:pt x="19985" y="19906"/>
                    </a:lnTo>
                    <a:lnTo>
                      <a:pt x="0" y="19906"/>
                    </a:lnTo>
                    <a:lnTo>
                      <a:pt x="0" y="0"/>
                    </a:lnTo>
                    <a:lnTo>
                      <a:pt x="19985"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grpSp>
          <p:nvGrpSpPr>
            <p:cNvPr id="59411" name="Group 22"/>
            <p:cNvGrpSpPr>
              <a:grpSpLocks/>
            </p:cNvGrpSpPr>
            <p:nvPr/>
          </p:nvGrpSpPr>
          <p:grpSpPr bwMode="auto">
            <a:xfrm>
              <a:off x="1864" y="2278"/>
              <a:ext cx="528" cy="85"/>
              <a:chOff x="0" y="0"/>
              <a:chExt cx="20000" cy="20000"/>
            </a:xfrm>
          </p:grpSpPr>
          <p:sp>
            <p:nvSpPr>
              <p:cNvPr id="59447" name="Rectangle 23"/>
              <p:cNvSpPr>
                <a:spLocks noChangeArrowheads="1"/>
              </p:cNvSpPr>
              <p:nvPr/>
            </p:nvSpPr>
            <p:spPr bwMode="auto">
              <a:xfrm>
                <a:off x="591" y="4695"/>
                <a:ext cx="18803" cy="14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1000" b="1">
                    <a:solidFill>
                      <a:srgbClr val="000000"/>
                    </a:solidFill>
                    <a:latin typeface="Courier New" panose="02070309020205020404" pitchFamily="49" charset="0"/>
                  </a:rPr>
                  <a:t>break</a:t>
                </a:r>
                <a:endParaRPr lang="en-US" altLang="en-US" sz="1000">
                  <a:solidFill>
                    <a:srgbClr val="000000"/>
                  </a:solidFill>
                  <a:latin typeface="Courier New" panose="02070309020205020404" pitchFamily="49" charset="0"/>
                </a:endParaRPr>
              </a:p>
              <a:p>
                <a:endParaRPr lang="en-US" altLang="en-US" sz="1000">
                  <a:latin typeface="Courier New" panose="02070309020205020404" pitchFamily="49" charset="0"/>
                </a:endParaRPr>
              </a:p>
            </p:txBody>
          </p:sp>
          <p:sp>
            <p:nvSpPr>
              <p:cNvPr id="59448" name="Freeform 24"/>
              <p:cNvSpPr>
                <a:spLocks/>
              </p:cNvSpPr>
              <p:nvPr/>
            </p:nvSpPr>
            <p:spPr bwMode="auto">
              <a:xfrm>
                <a:off x="0" y="0"/>
                <a:ext cx="20000" cy="20000"/>
              </a:xfrm>
              <a:custGeom>
                <a:avLst/>
                <a:gdLst>
                  <a:gd name="T0" fmla="*/ 19985 w 20000"/>
                  <a:gd name="T1" fmla="*/ 0 h 20000"/>
                  <a:gd name="T2" fmla="*/ 19985 w 20000"/>
                  <a:gd name="T3" fmla="*/ 19906 h 20000"/>
                  <a:gd name="T4" fmla="*/ 0 w 20000"/>
                  <a:gd name="T5" fmla="*/ 19906 h 20000"/>
                  <a:gd name="T6" fmla="*/ 0 w 20000"/>
                  <a:gd name="T7" fmla="*/ 0 h 20000"/>
                  <a:gd name="T8" fmla="*/ 19985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5" y="0"/>
                    </a:moveTo>
                    <a:lnTo>
                      <a:pt x="19985" y="19906"/>
                    </a:lnTo>
                    <a:lnTo>
                      <a:pt x="0" y="19906"/>
                    </a:lnTo>
                    <a:lnTo>
                      <a:pt x="0" y="0"/>
                    </a:lnTo>
                    <a:lnTo>
                      <a:pt x="19985"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59412" name="Freeform 25"/>
            <p:cNvSpPr>
              <a:spLocks/>
            </p:cNvSpPr>
            <p:nvPr/>
          </p:nvSpPr>
          <p:spPr bwMode="auto">
            <a:xfrm>
              <a:off x="648" y="2417"/>
              <a:ext cx="0" cy="192"/>
            </a:xfrm>
            <a:custGeom>
              <a:avLst/>
              <a:gdLst>
                <a:gd name="T0" fmla="*/ 0 w 20000"/>
                <a:gd name="T1" fmla="*/ 192 h 20000"/>
                <a:gd name="T2" fmla="*/ 0 w 20000"/>
                <a:gd name="T3" fmla="*/ 0 h 20000"/>
                <a:gd name="T4" fmla="*/ 0 60000 65536"/>
                <a:gd name="T5" fmla="*/ 0 60000 65536"/>
              </a:gdLst>
              <a:ahLst/>
              <a:cxnLst>
                <a:cxn ang="T4">
                  <a:pos x="T0" y="T1"/>
                </a:cxn>
                <a:cxn ang="T5">
                  <a:pos x="T2" y="T3"/>
                </a:cxn>
              </a:cxnLst>
              <a:rect l="0" t="0" r="r" b="b"/>
              <a:pathLst>
                <a:path w="20000" h="20000">
                  <a:moveTo>
                    <a:pt x="0" y="19958"/>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9413" name="Freeform 26"/>
            <p:cNvSpPr>
              <a:spLocks/>
            </p:cNvSpPr>
            <p:nvPr/>
          </p:nvSpPr>
          <p:spPr bwMode="auto">
            <a:xfrm>
              <a:off x="936" y="2708"/>
              <a:ext cx="192" cy="0"/>
            </a:xfrm>
            <a:custGeom>
              <a:avLst/>
              <a:gdLst>
                <a:gd name="T0" fmla="*/ 192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58" y="0"/>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9414" name="Freeform 27"/>
            <p:cNvSpPr>
              <a:spLocks/>
            </p:cNvSpPr>
            <p:nvPr/>
          </p:nvSpPr>
          <p:spPr bwMode="auto">
            <a:xfrm>
              <a:off x="1672" y="2708"/>
              <a:ext cx="192" cy="0"/>
            </a:xfrm>
            <a:custGeom>
              <a:avLst/>
              <a:gdLst>
                <a:gd name="T0" fmla="*/ 192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58" y="0"/>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9415" name="Freeform 28"/>
            <p:cNvSpPr>
              <a:spLocks/>
            </p:cNvSpPr>
            <p:nvPr/>
          </p:nvSpPr>
          <p:spPr bwMode="auto">
            <a:xfrm>
              <a:off x="2392" y="2708"/>
              <a:ext cx="144" cy="0"/>
            </a:xfrm>
            <a:custGeom>
              <a:avLst/>
              <a:gdLst>
                <a:gd name="T0" fmla="*/ 144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44" y="0"/>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nvGrpSpPr>
            <p:cNvPr id="59416" name="Group 29"/>
            <p:cNvGrpSpPr>
              <a:grpSpLocks/>
            </p:cNvGrpSpPr>
            <p:nvPr/>
          </p:nvGrpSpPr>
          <p:grpSpPr bwMode="auto">
            <a:xfrm>
              <a:off x="360" y="2609"/>
              <a:ext cx="576" cy="197"/>
              <a:chOff x="0" y="0"/>
              <a:chExt cx="20000" cy="20000"/>
            </a:xfrm>
          </p:grpSpPr>
          <p:sp>
            <p:nvSpPr>
              <p:cNvPr id="59445" name="Freeform 30"/>
              <p:cNvSpPr>
                <a:spLocks/>
              </p:cNvSpPr>
              <p:nvPr/>
            </p:nvSpPr>
            <p:spPr bwMode="auto">
              <a:xfrm>
                <a:off x="0" y="0"/>
                <a:ext cx="20000" cy="20000"/>
              </a:xfrm>
              <a:custGeom>
                <a:avLst/>
                <a:gdLst>
                  <a:gd name="T0" fmla="*/ 19986 w 20000"/>
                  <a:gd name="T1" fmla="*/ 9980 h 20000"/>
                  <a:gd name="T2" fmla="*/ 9986 w 20000"/>
                  <a:gd name="T3" fmla="*/ 19959 h 20000"/>
                  <a:gd name="T4" fmla="*/ 0 w 20000"/>
                  <a:gd name="T5" fmla="*/ 9980 h 20000"/>
                  <a:gd name="T6" fmla="*/ 9986 w 20000"/>
                  <a:gd name="T7" fmla="*/ 0 h 20000"/>
                  <a:gd name="T8" fmla="*/ 19986 w 20000"/>
                  <a:gd name="T9" fmla="*/ 998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9980"/>
                    </a:moveTo>
                    <a:lnTo>
                      <a:pt x="9986" y="19959"/>
                    </a:lnTo>
                    <a:lnTo>
                      <a:pt x="0" y="9980"/>
                    </a:lnTo>
                    <a:lnTo>
                      <a:pt x="9986" y="0"/>
                    </a:lnTo>
                    <a:lnTo>
                      <a:pt x="19986" y="9980"/>
                    </a:lnTo>
                    <a:close/>
                  </a:path>
                </a:pathLst>
              </a:custGeom>
              <a:solidFill>
                <a:srgbClr val="FFFFFF"/>
              </a:solidFill>
              <a:ln w="3175">
                <a:solidFill>
                  <a:srgbClr val="000000"/>
                </a:solidFill>
                <a:round/>
                <a:headEnd/>
                <a:tailEnd/>
              </a:ln>
            </p:spPr>
            <p:txBody>
              <a:bodyPr/>
              <a:lstStyle/>
              <a:p>
                <a:endParaRPr lang="en-US"/>
              </a:p>
            </p:txBody>
          </p:sp>
          <p:sp>
            <p:nvSpPr>
              <p:cNvPr id="59446" name="Rectangle 31"/>
              <p:cNvSpPr>
                <a:spLocks noChangeArrowheads="1"/>
              </p:cNvSpPr>
              <p:nvPr/>
            </p:nvSpPr>
            <p:spPr bwMode="auto">
              <a:xfrm>
                <a:off x="3319" y="7708"/>
                <a:ext cx="13348" cy="6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1000" b="1">
                    <a:solidFill>
                      <a:srgbClr val="000000"/>
                    </a:solidFill>
                    <a:latin typeface="Courier New" panose="02070309020205020404" pitchFamily="49" charset="0"/>
                  </a:rPr>
                  <a:t>case</a:t>
                </a:r>
                <a:r>
                  <a:rPr lang="en-US" altLang="en-US" sz="1000">
                    <a:solidFill>
                      <a:srgbClr val="000000"/>
                    </a:solidFill>
                    <a:latin typeface="Courier New" panose="02070309020205020404" pitchFamily="49" charset="0"/>
                  </a:rPr>
                  <a:t> b</a:t>
                </a:r>
              </a:p>
              <a:p>
                <a:endParaRPr lang="en-US" altLang="en-US" sz="1000">
                  <a:latin typeface="Courier New" panose="02070309020205020404" pitchFamily="49" charset="0"/>
                </a:endParaRPr>
              </a:p>
            </p:txBody>
          </p:sp>
        </p:grpSp>
        <p:grpSp>
          <p:nvGrpSpPr>
            <p:cNvPr id="59417" name="Group 32"/>
            <p:cNvGrpSpPr>
              <a:grpSpLocks/>
            </p:cNvGrpSpPr>
            <p:nvPr/>
          </p:nvGrpSpPr>
          <p:grpSpPr bwMode="auto">
            <a:xfrm>
              <a:off x="1128" y="2665"/>
              <a:ext cx="544" cy="85"/>
              <a:chOff x="0" y="0"/>
              <a:chExt cx="20000" cy="20000"/>
            </a:xfrm>
          </p:grpSpPr>
          <p:sp>
            <p:nvSpPr>
              <p:cNvPr id="59443" name="Rectangle 33"/>
              <p:cNvSpPr>
                <a:spLocks noChangeArrowheads="1"/>
              </p:cNvSpPr>
              <p:nvPr/>
            </p:nvSpPr>
            <p:spPr bwMode="auto">
              <a:xfrm>
                <a:off x="588" y="4695"/>
                <a:ext cx="18809" cy="14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1000">
                    <a:solidFill>
                      <a:srgbClr val="000000"/>
                    </a:solidFill>
                    <a:latin typeface="Courier New" panose="02070309020205020404" pitchFamily="49" charset="0"/>
                  </a:rPr>
                  <a:t>case b action(s)</a:t>
                </a:r>
              </a:p>
              <a:p>
                <a:endParaRPr lang="en-US" altLang="en-US" sz="1000">
                  <a:latin typeface="Courier New" panose="02070309020205020404" pitchFamily="49" charset="0"/>
                </a:endParaRPr>
              </a:p>
            </p:txBody>
          </p:sp>
          <p:sp>
            <p:nvSpPr>
              <p:cNvPr id="59444" name="Freeform 34"/>
              <p:cNvSpPr>
                <a:spLocks/>
              </p:cNvSpPr>
              <p:nvPr/>
            </p:nvSpPr>
            <p:spPr bwMode="auto">
              <a:xfrm>
                <a:off x="0" y="0"/>
                <a:ext cx="20000" cy="20000"/>
              </a:xfrm>
              <a:custGeom>
                <a:avLst/>
                <a:gdLst>
                  <a:gd name="T0" fmla="*/ 19985 w 20000"/>
                  <a:gd name="T1" fmla="*/ 0 h 20000"/>
                  <a:gd name="T2" fmla="*/ 19985 w 20000"/>
                  <a:gd name="T3" fmla="*/ 19906 h 20000"/>
                  <a:gd name="T4" fmla="*/ 0 w 20000"/>
                  <a:gd name="T5" fmla="*/ 19906 h 20000"/>
                  <a:gd name="T6" fmla="*/ 0 w 20000"/>
                  <a:gd name="T7" fmla="*/ 0 h 20000"/>
                  <a:gd name="T8" fmla="*/ 19985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5" y="0"/>
                    </a:moveTo>
                    <a:lnTo>
                      <a:pt x="19985" y="19906"/>
                    </a:lnTo>
                    <a:lnTo>
                      <a:pt x="0" y="19906"/>
                    </a:lnTo>
                    <a:lnTo>
                      <a:pt x="0" y="0"/>
                    </a:lnTo>
                    <a:lnTo>
                      <a:pt x="19985"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grpSp>
          <p:nvGrpSpPr>
            <p:cNvPr id="59418" name="Group 35"/>
            <p:cNvGrpSpPr>
              <a:grpSpLocks/>
            </p:cNvGrpSpPr>
            <p:nvPr/>
          </p:nvGrpSpPr>
          <p:grpSpPr bwMode="auto">
            <a:xfrm>
              <a:off x="1864" y="2665"/>
              <a:ext cx="528" cy="85"/>
              <a:chOff x="0" y="0"/>
              <a:chExt cx="20000" cy="20000"/>
            </a:xfrm>
          </p:grpSpPr>
          <p:sp>
            <p:nvSpPr>
              <p:cNvPr id="59441" name="Rectangle 36"/>
              <p:cNvSpPr>
                <a:spLocks noChangeArrowheads="1"/>
              </p:cNvSpPr>
              <p:nvPr/>
            </p:nvSpPr>
            <p:spPr bwMode="auto">
              <a:xfrm>
                <a:off x="591" y="4695"/>
                <a:ext cx="18803" cy="14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1000" b="1">
                    <a:solidFill>
                      <a:srgbClr val="000000"/>
                    </a:solidFill>
                    <a:latin typeface="Courier New" panose="02070309020205020404" pitchFamily="49" charset="0"/>
                  </a:rPr>
                  <a:t>break</a:t>
                </a:r>
                <a:endParaRPr lang="en-US" altLang="en-US" sz="1000">
                  <a:solidFill>
                    <a:srgbClr val="000000"/>
                  </a:solidFill>
                  <a:latin typeface="Courier New" panose="02070309020205020404" pitchFamily="49" charset="0"/>
                </a:endParaRPr>
              </a:p>
              <a:p>
                <a:endParaRPr lang="en-US" altLang="en-US" sz="1000">
                  <a:latin typeface="Courier New" panose="02070309020205020404" pitchFamily="49" charset="0"/>
                </a:endParaRPr>
              </a:p>
            </p:txBody>
          </p:sp>
          <p:sp>
            <p:nvSpPr>
              <p:cNvPr id="59442" name="Freeform 37"/>
              <p:cNvSpPr>
                <a:spLocks/>
              </p:cNvSpPr>
              <p:nvPr/>
            </p:nvSpPr>
            <p:spPr bwMode="auto">
              <a:xfrm>
                <a:off x="0" y="0"/>
                <a:ext cx="20000" cy="20000"/>
              </a:xfrm>
              <a:custGeom>
                <a:avLst/>
                <a:gdLst>
                  <a:gd name="T0" fmla="*/ 19985 w 20000"/>
                  <a:gd name="T1" fmla="*/ 0 h 20000"/>
                  <a:gd name="T2" fmla="*/ 19985 w 20000"/>
                  <a:gd name="T3" fmla="*/ 19906 h 20000"/>
                  <a:gd name="T4" fmla="*/ 0 w 20000"/>
                  <a:gd name="T5" fmla="*/ 19906 h 20000"/>
                  <a:gd name="T6" fmla="*/ 0 w 20000"/>
                  <a:gd name="T7" fmla="*/ 0 h 20000"/>
                  <a:gd name="T8" fmla="*/ 19985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5" y="0"/>
                    </a:moveTo>
                    <a:lnTo>
                      <a:pt x="19985" y="19906"/>
                    </a:lnTo>
                    <a:lnTo>
                      <a:pt x="0" y="19906"/>
                    </a:lnTo>
                    <a:lnTo>
                      <a:pt x="0" y="0"/>
                    </a:lnTo>
                    <a:lnTo>
                      <a:pt x="19985"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59419" name="Rectangle 38"/>
            <p:cNvSpPr>
              <a:spLocks noChangeArrowheads="1"/>
            </p:cNvSpPr>
            <p:nvPr/>
          </p:nvSpPr>
          <p:spPr bwMode="auto">
            <a:xfrm>
              <a:off x="696" y="2436"/>
              <a:ext cx="208" cy="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000">
                  <a:solidFill>
                    <a:srgbClr val="000000"/>
                  </a:solidFill>
                  <a:latin typeface="Courier New" panose="02070309020205020404" pitchFamily="49" charset="0"/>
                </a:rPr>
                <a:t>false</a:t>
              </a:r>
            </a:p>
            <a:p>
              <a:endParaRPr lang="en-US" altLang="en-US" sz="1000">
                <a:latin typeface="Courier New" panose="02070309020205020404" pitchFamily="49" charset="0"/>
              </a:endParaRPr>
            </a:p>
          </p:txBody>
        </p:sp>
        <p:sp>
          <p:nvSpPr>
            <p:cNvPr id="59420" name="Freeform 39"/>
            <p:cNvSpPr>
              <a:spLocks/>
            </p:cNvSpPr>
            <p:nvPr/>
          </p:nvSpPr>
          <p:spPr bwMode="auto">
            <a:xfrm>
              <a:off x="648" y="3884"/>
              <a:ext cx="0" cy="143"/>
            </a:xfrm>
            <a:custGeom>
              <a:avLst/>
              <a:gdLst>
                <a:gd name="T0" fmla="*/ 0 w 20000"/>
                <a:gd name="T1" fmla="*/ 143 h 20000"/>
                <a:gd name="T2" fmla="*/ 0 w 20000"/>
                <a:gd name="T3" fmla="*/ 0 h 20000"/>
                <a:gd name="T4" fmla="*/ 0 60000 65536"/>
                <a:gd name="T5" fmla="*/ 0 60000 65536"/>
              </a:gdLst>
              <a:ahLst/>
              <a:cxnLst>
                <a:cxn ang="T4">
                  <a:pos x="T0" y="T1"/>
                </a:cxn>
                <a:cxn ang="T5">
                  <a:pos x="T2" y="T3"/>
                </a:cxn>
              </a:cxnLst>
              <a:rect l="0" t="0" r="r" b="b"/>
              <a:pathLst>
                <a:path w="20000" h="20000">
                  <a:moveTo>
                    <a:pt x="0" y="19944"/>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9421" name="Rectangle 40"/>
            <p:cNvSpPr>
              <a:spLocks noChangeArrowheads="1"/>
            </p:cNvSpPr>
            <p:nvPr/>
          </p:nvSpPr>
          <p:spPr bwMode="auto">
            <a:xfrm>
              <a:off x="696" y="3611"/>
              <a:ext cx="208" cy="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000">
                  <a:solidFill>
                    <a:srgbClr val="000000"/>
                  </a:solidFill>
                  <a:latin typeface="Courier New" panose="02070309020205020404" pitchFamily="49" charset="0"/>
                </a:rPr>
                <a:t>false</a:t>
              </a:r>
            </a:p>
            <a:p>
              <a:endParaRPr lang="en-US" altLang="en-US" sz="1000">
                <a:latin typeface="Courier New" panose="02070309020205020404" pitchFamily="49" charset="0"/>
              </a:endParaRPr>
            </a:p>
          </p:txBody>
        </p:sp>
        <p:sp>
          <p:nvSpPr>
            <p:cNvPr id="59422" name="Freeform 41"/>
            <p:cNvSpPr>
              <a:spLocks/>
            </p:cNvSpPr>
            <p:nvPr/>
          </p:nvSpPr>
          <p:spPr bwMode="auto">
            <a:xfrm>
              <a:off x="648" y="3217"/>
              <a:ext cx="0" cy="192"/>
            </a:xfrm>
            <a:custGeom>
              <a:avLst/>
              <a:gdLst>
                <a:gd name="T0" fmla="*/ 0 w 20000"/>
                <a:gd name="T1" fmla="*/ 192 h 20000"/>
                <a:gd name="T2" fmla="*/ 0 w 20000"/>
                <a:gd name="T3" fmla="*/ 0 h 20000"/>
                <a:gd name="T4" fmla="*/ 0 60000 65536"/>
                <a:gd name="T5" fmla="*/ 0 60000 65536"/>
              </a:gdLst>
              <a:ahLst/>
              <a:cxnLst>
                <a:cxn ang="T4">
                  <a:pos x="T0" y="T1"/>
                </a:cxn>
                <a:cxn ang="T5">
                  <a:pos x="T2" y="T3"/>
                </a:cxn>
              </a:cxnLst>
              <a:rect l="0" t="0" r="r" b="b"/>
              <a:pathLst>
                <a:path w="20000" h="20000">
                  <a:moveTo>
                    <a:pt x="0" y="19958"/>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9423" name="Freeform 42"/>
            <p:cNvSpPr>
              <a:spLocks/>
            </p:cNvSpPr>
            <p:nvPr/>
          </p:nvSpPr>
          <p:spPr bwMode="auto">
            <a:xfrm>
              <a:off x="936" y="3508"/>
              <a:ext cx="192" cy="0"/>
            </a:xfrm>
            <a:custGeom>
              <a:avLst/>
              <a:gdLst>
                <a:gd name="T0" fmla="*/ 192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58" y="0"/>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9424" name="Freeform 43"/>
            <p:cNvSpPr>
              <a:spLocks/>
            </p:cNvSpPr>
            <p:nvPr/>
          </p:nvSpPr>
          <p:spPr bwMode="auto">
            <a:xfrm>
              <a:off x="1672" y="3508"/>
              <a:ext cx="192" cy="0"/>
            </a:xfrm>
            <a:custGeom>
              <a:avLst/>
              <a:gdLst>
                <a:gd name="T0" fmla="*/ 192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58" y="0"/>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59425" name="Freeform 44"/>
            <p:cNvSpPr>
              <a:spLocks/>
            </p:cNvSpPr>
            <p:nvPr/>
          </p:nvSpPr>
          <p:spPr bwMode="auto">
            <a:xfrm>
              <a:off x="2392" y="3508"/>
              <a:ext cx="144" cy="0"/>
            </a:xfrm>
            <a:custGeom>
              <a:avLst/>
              <a:gdLst>
                <a:gd name="T0" fmla="*/ 144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44" y="0"/>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nvGrpSpPr>
            <p:cNvPr id="59426" name="Group 45"/>
            <p:cNvGrpSpPr>
              <a:grpSpLocks/>
            </p:cNvGrpSpPr>
            <p:nvPr/>
          </p:nvGrpSpPr>
          <p:grpSpPr bwMode="auto">
            <a:xfrm>
              <a:off x="360" y="3409"/>
              <a:ext cx="576" cy="197"/>
              <a:chOff x="0" y="0"/>
              <a:chExt cx="20000" cy="20000"/>
            </a:xfrm>
          </p:grpSpPr>
          <p:sp>
            <p:nvSpPr>
              <p:cNvPr id="59439" name="Freeform 46"/>
              <p:cNvSpPr>
                <a:spLocks/>
              </p:cNvSpPr>
              <p:nvPr/>
            </p:nvSpPr>
            <p:spPr bwMode="auto">
              <a:xfrm>
                <a:off x="0" y="0"/>
                <a:ext cx="20000" cy="20000"/>
              </a:xfrm>
              <a:custGeom>
                <a:avLst/>
                <a:gdLst>
                  <a:gd name="T0" fmla="*/ 19986 w 20000"/>
                  <a:gd name="T1" fmla="*/ 9980 h 20000"/>
                  <a:gd name="T2" fmla="*/ 9986 w 20000"/>
                  <a:gd name="T3" fmla="*/ 19959 h 20000"/>
                  <a:gd name="T4" fmla="*/ 0 w 20000"/>
                  <a:gd name="T5" fmla="*/ 9980 h 20000"/>
                  <a:gd name="T6" fmla="*/ 9986 w 20000"/>
                  <a:gd name="T7" fmla="*/ 0 h 20000"/>
                  <a:gd name="T8" fmla="*/ 19986 w 20000"/>
                  <a:gd name="T9" fmla="*/ 998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9980"/>
                    </a:moveTo>
                    <a:lnTo>
                      <a:pt x="9986" y="19959"/>
                    </a:lnTo>
                    <a:lnTo>
                      <a:pt x="0" y="9980"/>
                    </a:lnTo>
                    <a:lnTo>
                      <a:pt x="9986" y="0"/>
                    </a:lnTo>
                    <a:lnTo>
                      <a:pt x="19986" y="9980"/>
                    </a:lnTo>
                    <a:close/>
                  </a:path>
                </a:pathLst>
              </a:custGeom>
              <a:solidFill>
                <a:srgbClr val="FFFFFF"/>
              </a:solidFill>
              <a:ln w="3175">
                <a:solidFill>
                  <a:srgbClr val="000000"/>
                </a:solidFill>
                <a:round/>
                <a:headEnd/>
                <a:tailEnd/>
              </a:ln>
            </p:spPr>
            <p:txBody>
              <a:bodyPr/>
              <a:lstStyle/>
              <a:p>
                <a:endParaRPr lang="en-US"/>
              </a:p>
            </p:txBody>
          </p:sp>
          <p:sp>
            <p:nvSpPr>
              <p:cNvPr id="59440" name="Rectangle 47"/>
              <p:cNvSpPr>
                <a:spLocks noChangeArrowheads="1"/>
              </p:cNvSpPr>
              <p:nvPr/>
            </p:nvSpPr>
            <p:spPr bwMode="auto">
              <a:xfrm>
                <a:off x="3319" y="7708"/>
                <a:ext cx="13348" cy="62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1000" b="1">
                    <a:solidFill>
                      <a:srgbClr val="000000"/>
                    </a:solidFill>
                    <a:latin typeface="Courier New" panose="02070309020205020404" pitchFamily="49" charset="0"/>
                  </a:rPr>
                  <a:t>case</a:t>
                </a:r>
                <a:r>
                  <a:rPr lang="en-US" altLang="en-US" sz="1000">
                    <a:solidFill>
                      <a:srgbClr val="000000"/>
                    </a:solidFill>
                    <a:latin typeface="Courier New" panose="02070309020205020404" pitchFamily="49" charset="0"/>
                  </a:rPr>
                  <a:t> z</a:t>
                </a:r>
              </a:p>
              <a:p>
                <a:endParaRPr lang="en-US" altLang="en-US" sz="1000">
                  <a:latin typeface="Courier New" panose="02070309020205020404" pitchFamily="49" charset="0"/>
                </a:endParaRPr>
              </a:p>
            </p:txBody>
          </p:sp>
        </p:grpSp>
        <p:grpSp>
          <p:nvGrpSpPr>
            <p:cNvPr id="59427" name="Group 48"/>
            <p:cNvGrpSpPr>
              <a:grpSpLocks/>
            </p:cNvGrpSpPr>
            <p:nvPr/>
          </p:nvGrpSpPr>
          <p:grpSpPr bwMode="auto">
            <a:xfrm>
              <a:off x="1128" y="3465"/>
              <a:ext cx="544" cy="85"/>
              <a:chOff x="0" y="0"/>
              <a:chExt cx="20000" cy="20000"/>
            </a:xfrm>
          </p:grpSpPr>
          <p:sp>
            <p:nvSpPr>
              <p:cNvPr id="59437" name="Rectangle 49"/>
              <p:cNvSpPr>
                <a:spLocks noChangeArrowheads="1"/>
              </p:cNvSpPr>
              <p:nvPr/>
            </p:nvSpPr>
            <p:spPr bwMode="auto">
              <a:xfrm>
                <a:off x="588" y="4695"/>
                <a:ext cx="18809" cy="14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1000">
                    <a:solidFill>
                      <a:srgbClr val="000000"/>
                    </a:solidFill>
                    <a:latin typeface="Courier New" panose="02070309020205020404" pitchFamily="49" charset="0"/>
                  </a:rPr>
                  <a:t>case z action(s)</a:t>
                </a:r>
              </a:p>
              <a:p>
                <a:endParaRPr lang="en-US" altLang="en-US" sz="1000">
                  <a:latin typeface="Courier New" panose="02070309020205020404" pitchFamily="49" charset="0"/>
                </a:endParaRPr>
              </a:p>
            </p:txBody>
          </p:sp>
          <p:sp>
            <p:nvSpPr>
              <p:cNvPr id="59438" name="Freeform 50"/>
              <p:cNvSpPr>
                <a:spLocks/>
              </p:cNvSpPr>
              <p:nvPr/>
            </p:nvSpPr>
            <p:spPr bwMode="auto">
              <a:xfrm>
                <a:off x="0" y="0"/>
                <a:ext cx="20000" cy="20000"/>
              </a:xfrm>
              <a:custGeom>
                <a:avLst/>
                <a:gdLst>
                  <a:gd name="T0" fmla="*/ 19985 w 20000"/>
                  <a:gd name="T1" fmla="*/ 0 h 20000"/>
                  <a:gd name="T2" fmla="*/ 19985 w 20000"/>
                  <a:gd name="T3" fmla="*/ 19906 h 20000"/>
                  <a:gd name="T4" fmla="*/ 0 w 20000"/>
                  <a:gd name="T5" fmla="*/ 19906 h 20000"/>
                  <a:gd name="T6" fmla="*/ 0 w 20000"/>
                  <a:gd name="T7" fmla="*/ 0 h 20000"/>
                  <a:gd name="T8" fmla="*/ 19985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5" y="0"/>
                    </a:moveTo>
                    <a:lnTo>
                      <a:pt x="19985" y="19906"/>
                    </a:lnTo>
                    <a:lnTo>
                      <a:pt x="0" y="19906"/>
                    </a:lnTo>
                    <a:lnTo>
                      <a:pt x="0" y="0"/>
                    </a:lnTo>
                    <a:lnTo>
                      <a:pt x="19985"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grpSp>
          <p:nvGrpSpPr>
            <p:cNvPr id="59428" name="Group 51"/>
            <p:cNvGrpSpPr>
              <a:grpSpLocks/>
            </p:cNvGrpSpPr>
            <p:nvPr/>
          </p:nvGrpSpPr>
          <p:grpSpPr bwMode="auto">
            <a:xfrm>
              <a:off x="1864" y="3465"/>
              <a:ext cx="528" cy="85"/>
              <a:chOff x="0" y="0"/>
              <a:chExt cx="20000" cy="20000"/>
            </a:xfrm>
          </p:grpSpPr>
          <p:sp>
            <p:nvSpPr>
              <p:cNvPr id="59435" name="Rectangle 52"/>
              <p:cNvSpPr>
                <a:spLocks noChangeArrowheads="1"/>
              </p:cNvSpPr>
              <p:nvPr/>
            </p:nvSpPr>
            <p:spPr bwMode="auto">
              <a:xfrm>
                <a:off x="591" y="4695"/>
                <a:ext cx="18803" cy="14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1000" b="1">
                    <a:solidFill>
                      <a:srgbClr val="000000"/>
                    </a:solidFill>
                    <a:latin typeface="Courier New" panose="02070309020205020404" pitchFamily="49" charset="0"/>
                  </a:rPr>
                  <a:t>break</a:t>
                </a:r>
                <a:endParaRPr lang="en-US" altLang="en-US" sz="1000">
                  <a:solidFill>
                    <a:srgbClr val="000000"/>
                  </a:solidFill>
                  <a:latin typeface="Courier New" panose="02070309020205020404" pitchFamily="49" charset="0"/>
                </a:endParaRPr>
              </a:p>
              <a:p>
                <a:endParaRPr lang="en-US" altLang="en-US" sz="1000">
                  <a:latin typeface="Courier New" panose="02070309020205020404" pitchFamily="49" charset="0"/>
                </a:endParaRPr>
              </a:p>
            </p:txBody>
          </p:sp>
          <p:sp>
            <p:nvSpPr>
              <p:cNvPr id="59436" name="Freeform 53"/>
              <p:cNvSpPr>
                <a:spLocks/>
              </p:cNvSpPr>
              <p:nvPr/>
            </p:nvSpPr>
            <p:spPr bwMode="auto">
              <a:xfrm>
                <a:off x="0" y="0"/>
                <a:ext cx="20000" cy="20000"/>
              </a:xfrm>
              <a:custGeom>
                <a:avLst/>
                <a:gdLst>
                  <a:gd name="T0" fmla="*/ 19985 w 20000"/>
                  <a:gd name="T1" fmla="*/ 0 h 20000"/>
                  <a:gd name="T2" fmla="*/ 19985 w 20000"/>
                  <a:gd name="T3" fmla="*/ 19906 h 20000"/>
                  <a:gd name="T4" fmla="*/ 0 w 20000"/>
                  <a:gd name="T5" fmla="*/ 19906 h 20000"/>
                  <a:gd name="T6" fmla="*/ 0 w 20000"/>
                  <a:gd name="T7" fmla="*/ 0 h 20000"/>
                  <a:gd name="T8" fmla="*/ 19985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5" y="0"/>
                    </a:moveTo>
                    <a:lnTo>
                      <a:pt x="19985" y="19906"/>
                    </a:lnTo>
                    <a:lnTo>
                      <a:pt x="0" y="19906"/>
                    </a:lnTo>
                    <a:lnTo>
                      <a:pt x="0" y="0"/>
                    </a:lnTo>
                    <a:lnTo>
                      <a:pt x="19985"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59429" name="Rectangle 54"/>
            <p:cNvSpPr>
              <a:spLocks noChangeArrowheads="1"/>
            </p:cNvSpPr>
            <p:nvPr/>
          </p:nvSpPr>
          <p:spPr bwMode="auto">
            <a:xfrm>
              <a:off x="918" y="2628"/>
              <a:ext cx="170" cy="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000">
                  <a:solidFill>
                    <a:srgbClr val="000000"/>
                  </a:solidFill>
                  <a:latin typeface="Courier New" panose="02070309020205020404" pitchFamily="49" charset="0"/>
                </a:rPr>
                <a:t>true</a:t>
              </a:r>
            </a:p>
            <a:p>
              <a:endParaRPr lang="en-US" altLang="en-US" sz="1000">
                <a:latin typeface="Courier New" panose="02070309020205020404" pitchFamily="49" charset="0"/>
              </a:endParaRPr>
            </a:p>
          </p:txBody>
        </p:sp>
        <p:sp>
          <p:nvSpPr>
            <p:cNvPr id="59430" name="Rectangle 55"/>
            <p:cNvSpPr>
              <a:spLocks noChangeArrowheads="1"/>
            </p:cNvSpPr>
            <p:nvPr/>
          </p:nvSpPr>
          <p:spPr bwMode="auto">
            <a:xfrm>
              <a:off x="918" y="3427"/>
              <a:ext cx="170" cy="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000">
                  <a:solidFill>
                    <a:srgbClr val="000000"/>
                  </a:solidFill>
                  <a:latin typeface="Courier New" panose="02070309020205020404" pitchFamily="49" charset="0"/>
                </a:rPr>
                <a:t>true</a:t>
              </a:r>
            </a:p>
            <a:p>
              <a:endParaRPr lang="en-US" altLang="en-US" sz="1000">
                <a:latin typeface="Courier New" panose="02070309020205020404" pitchFamily="49" charset="0"/>
              </a:endParaRPr>
            </a:p>
          </p:txBody>
        </p:sp>
        <p:sp>
          <p:nvSpPr>
            <p:cNvPr id="59431" name="Freeform 56"/>
            <p:cNvSpPr>
              <a:spLocks/>
            </p:cNvSpPr>
            <p:nvPr/>
          </p:nvSpPr>
          <p:spPr bwMode="auto">
            <a:xfrm>
              <a:off x="648" y="3606"/>
              <a:ext cx="0" cy="192"/>
            </a:xfrm>
            <a:custGeom>
              <a:avLst/>
              <a:gdLst>
                <a:gd name="T0" fmla="*/ 0 w 20000"/>
                <a:gd name="T1" fmla="*/ 192 h 20000"/>
                <a:gd name="T2" fmla="*/ 0 w 20000"/>
                <a:gd name="T3" fmla="*/ 0 h 20000"/>
                <a:gd name="T4" fmla="*/ 0 60000 65536"/>
                <a:gd name="T5" fmla="*/ 0 60000 65536"/>
              </a:gdLst>
              <a:ahLst/>
              <a:cxnLst>
                <a:cxn ang="T4">
                  <a:pos x="T0" y="T1"/>
                </a:cxn>
                <a:cxn ang="T5">
                  <a:pos x="T2" y="T3"/>
                </a:cxn>
              </a:cxnLst>
              <a:rect l="0" t="0" r="r" b="b"/>
              <a:pathLst>
                <a:path w="20000" h="20000">
                  <a:moveTo>
                    <a:pt x="0" y="19958"/>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nvGrpSpPr>
            <p:cNvPr id="59432" name="Group 57"/>
            <p:cNvGrpSpPr>
              <a:grpSpLocks/>
            </p:cNvGrpSpPr>
            <p:nvPr/>
          </p:nvGrpSpPr>
          <p:grpSpPr bwMode="auto">
            <a:xfrm>
              <a:off x="344" y="3798"/>
              <a:ext cx="608" cy="85"/>
              <a:chOff x="0" y="0"/>
              <a:chExt cx="20000" cy="20000"/>
            </a:xfrm>
          </p:grpSpPr>
          <p:sp>
            <p:nvSpPr>
              <p:cNvPr id="59433" name="Rectangle 58"/>
              <p:cNvSpPr>
                <a:spLocks noChangeArrowheads="1"/>
              </p:cNvSpPr>
              <p:nvPr/>
            </p:nvSpPr>
            <p:spPr bwMode="auto">
              <a:xfrm>
                <a:off x="592" y="4695"/>
                <a:ext cx="18803" cy="144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1000" b="1">
                    <a:solidFill>
                      <a:srgbClr val="000000"/>
                    </a:solidFill>
                    <a:latin typeface="Courier New" panose="02070309020205020404" pitchFamily="49" charset="0"/>
                  </a:rPr>
                  <a:t>default</a:t>
                </a:r>
                <a:r>
                  <a:rPr lang="en-US" altLang="en-US" sz="1000">
                    <a:solidFill>
                      <a:srgbClr val="000000"/>
                    </a:solidFill>
                    <a:latin typeface="Courier New" panose="02070309020205020404" pitchFamily="49" charset="0"/>
                  </a:rPr>
                  <a:t> action(s)</a:t>
                </a:r>
              </a:p>
              <a:p>
                <a:endParaRPr lang="en-US" altLang="en-US" sz="1000">
                  <a:latin typeface="Courier New" panose="02070309020205020404" pitchFamily="49" charset="0"/>
                </a:endParaRPr>
              </a:p>
            </p:txBody>
          </p:sp>
          <p:sp>
            <p:nvSpPr>
              <p:cNvPr id="59434" name="Freeform 59"/>
              <p:cNvSpPr>
                <a:spLocks/>
              </p:cNvSpPr>
              <p:nvPr/>
            </p:nvSpPr>
            <p:spPr bwMode="auto">
              <a:xfrm>
                <a:off x="0" y="0"/>
                <a:ext cx="20000" cy="20000"/>
              </a:xfrm>
              <a:custGeom>
                <a:avLst/>
                <a:gdLst>
                  <a:gd name="T0" fmla="*/ 19987 w 20000"/>
                  <a:gd name="T1" fmla="*/ 0 h 20000"/>
                  <a:gd name="T2" fmla="*/ 19987 w 20000"/>
                  <a:gd name="T3" fmla="*/ 19906 h 20000"/>
                  <a:gd name="T4" fmla="*/ 0 w 20000"/>
                  <a:gd name="T5" fmla="*/ 19906 h 20000"/>
                  <a:gd name="T6" fmla="*/ 0 w 20000"/>
                  <a:gd name="T7" fmla="*/ 0 h 20000"/>
                  <a:gd name="T8" fmla="*/ 1998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7" y="0"/>
                    </a:moveTo>
                    <a:lnTo>
                      <a:pt x="19987" y="19906"/>
                    </a:lnTo>
                    <a:lnTo>
                      <a:pt x="0" y="19906"/>
                    </a:lnTo>
                    <a:lnTo>
                      <a:pt x="0" y="0"/>
                    </a:lnTo>
                    <a:lnTo>
                      <a:pt x="19987"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grpSp>
      <p:sp>
        <p:nvSpPr>
          <p:cNvPr id="60" name="Slide Number Placeholder 59"/>
          <p:cNvSpPr>
            <a:spLocks noGrp="1"/>
          </p:cNvSpPr>
          <p:nvPr>
            <p:ph type="sldNum" sz="quarter" idx="12"/>
          </p:nvPr>
        </p:nvSpPr>
        <p:spPr/>
        <p:txBody>
          <a:bodyPr/>
          <a:lstStyle/>
          <a:p>
            <a:fld id="{60613670-5C68-40E8-AD23-C9952A542B99}" type="slidenum">
              <a:rPr lang="en-US" smtClean="0"/>
              <a:pPr/>
              <a:t>113</a:t>
            </a:fld>
            <a:endParaRPr lang="en-US"/>
          </a:p>
        </p:txBody>
      </p:sp>
    </p:spTree>
    <p:extLst>
      <p:ext uri="{BB962C8B-B14F-4D97-AF65-F5344CB8AC3E}">
        <p14:creationId xmlns:p14="http://schemas.microsoft.com/office/powerpoint/2010/main" xmlns="" val="226156440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p:cNvSpPr>
            <a:spLocks noGrp="1" noChangeArrowheads="1"/>
          </p:cNvSpPr>
          <p:nvPr>
            <p:ph type="title"/>
          </p:nvPr>
        </p:nvSpPr>
        <p:spPr/>
        <p:txBody>
          <a:bodyPr/>
          <a:lstStyle/>
          <a:p>
            <a:pPr eaLnBrk="1" hangingPunct="1"/>
            <a:r>
              <a:rPr lang="en-US" altLang="en-US" b="1" noProof="1" smtClean="0"/>
              <a:t>switch</a:t>
            </a:r>
            <a:r>
              <a:rPr lang="en-US" altLang="en-US" noProof="1" smtClean="0"/>
              <a:t> Multiple-Selection Structure</a:t>
            </a:r>
            <a:endParaRPr lang="en-US" altLang="en-US" smtClean="0"/>
          </a:p>
        </p:txBody>
      </p:sp>
      <p:sp>
        <p:nvSpPr>
          <p:cNvPr id="60420" name="Rectangle 3"/>
          <p:cNvSpPr>
            <a:spLocks noGrp="1" noChangeArrowheads="1"/>
          </p:cNvSpPr>
          <p:nvPr>
            <p:ph type="body" idx="1"/>
          </p:nvPr>
        </p:nvSpPr>
        <p:spPr/>
        <p:txBody>
          <a:bodyPr>
            <a:normAutofit lnSpcReduction="10000"/>
          </a:bodyPr>
          <a:lstStyle/>
          <a:p>
            <a:pPr eaLnBrk="1" hangingPunct="1"/>
            <a:r>
              <a:rPr lang="en-US" altLang="en-US" smtClean="0"/>
              <a:t>Example upcoming</a:t>
            </a:r>
          </a:p>
          <a:p>
            <a:pPr lvl="1" eaLnBrk="1" hangingPunct="1"/>
            <a:r>
              <a:rPr lang="en-US" altLang="en-US" smtClean="0"/>
              <a:t>Program to read grades (A-F)</a:t>
            </a:r>
          </a:p>
          <a:p>
            <a:pPr lvl="1" eaLnBrk="1" hangingPunct="1"/>
            <a:r>
              <a:rPr lang="en-US" altLang="en-US" smtClean="0"/>
              <a:t>Display number of each grade entered</a:t>
            </a:r>
          </a:p>
          <a:p>
            <a:pPr eaLnBrk="1" hangingPunct="1"/>
            <a:r>
              <a:rPr lang="en-US" altLang="en-US" smtClean="0"/>
              <a:t>Details about characters</a:t>
            </a:r>
          </a:p>
          <a:p>
            <a:pPr lvl="1" eaLnBrk="1" hangingPunct="1"/>
            <a:r>
              <a:rPr lang="en-US" altLang="en-US" smtClean="0"/>
              <a:t>Single characters typically stored in a </a:t>
            </a:r>
            <a:r>
              <a:rPr lang="en-US" altLang="en-US" b="1" smtClean="0">
                <a:solidFill>
                  <a:srgbClr val="009999"/>
                </a:solidFill>
                <a:latin typeface="Courier New" panose="02070309020205020404" pitchFamily="49" charset="0"/>
              </a:rPr>
              <a:t>char</a:t>
            </a:r>
            <a:r>
              <a:rPr lang="en-US" altLang="en-US" smtClean="0"/>
              <a:t> data type</a:t>
            </a:r>
          </a:p>
          <a:p>
            <a:pPr lvl="2" eaLnBrk="1" hangingPunct="1"/>
            <a:r>
              <a:rPr lang="en-US" altLang="en-US" b="1" smtClean="0">
                <a:latin typeface="Courier New" panose="02070309020205020404" pitchFamily="49" charset="0"/>
              </a:rPr>
              <a:t>char</a:t>
            </a:r>
            <a:r>
              <a:rPr lang="en-US" altLang="en-US" smtClean="0"/>
              <a:t> a 1-byte integer, so </a:t>
            </a:r>
            <a:r>
              <a:rPr lang="en-US" altLang="en-US" b="1" smtClean="0">
                <a:solidFill>
                  <a:srgbClr val="009999"/>
                </a:solidFill>
                <a:latin typeface="Courier New" panose="02070309020205020404" pitchFamily="49" charset="0"/>
              </a:rPr>
              <a:t>char</a:t>
            </a:r>
            <a:r>
              <a:rPr lang="en-US" altLang="en-US" smtClean="0"/>
              <a:t>s can be stored as </a:t>
            </a:r>
            <a:r>
              <a:rPr lang="en-US" altLang="en-US" b="1" smtClean="0">
                <a:latin typeface="Courier New" panose="02070309020205020404" pitchFamily="49" charset="0"/>
              </a:rPr>
              <a:t>int</a:t>
            </a:r>
            <a:r>
              <a:rPr lang="en-US" altLang="en-US" smtClean="0"/>
              <a:t>s</a:t>
            </a:r>
          </a:p>
          <a:p>
            <a:pPr lvl="1" eaLnBrk="1" hangingPunct="1"/>
            <a:r>
              <a:rPr lang="en-US" altLang="en-US" smtClean="0"/>
              <a:t>Can treat character as </a:t>
            </a:r>
            <a:r>
              <a:rPr lang="en-US" altLang="en-US" b="1" smtClean="0">
                <a:solidFill>
                  <a:srgbClr val="009999"/>
                </a:solidFill>
                <a:latin typeface="Courier New" panose="02070309020205020404" pitchFamily="49" charset="0"/>
              </a:rPr>
              <a:t>int</a:t>
            </a:r>
            <a:r>
              <a:rPr lang="en-US" altLang="en-US" smtClean="0"/>
              <a:t> or </a:t>
            </a:r>
            <a:r>
              <a:rPr lang="en-US" altLang="en-US" b="1" smtClean="0">
                <a:solidFill>
                  <a:srgbClr val="009999"/>
                </a:solidFill>
                <a:latin typeface="Courier New" panose="02070309020205020404" pitchFamily="49" charset="0"/>
              </a:rPr>
              <a:t>char</a:t>
            </a:r>
          </a:p>
          <a:p>
            <a:pPr lvl="2" eaLnBrk="1" hangingPunct="1"/>
            <a:r>
              <a:rPr lang="en-US" altLang="en-US" smtClean="0"/>
              <a:t>97 is the numerical representation of lowercase ‘a’ (ASCII)</a:t>
            </a:r>
          </a:p>
          <a:p>
            <a:pPr lvl="2" eaLnBrk="1" hangingPunct="1"/>
            <a:r>
              <a:rPr lang="en-US" altLang="en-US" smtClean="0"/>
              <a:t>Use </a:t>
            </a:r>
            <a:r>
              <a:rPr lang="en-US" altLang="en-US" i="1" smtClean="0"/>
              <a:t>single quotes</a:t>
            </a:r>
            <a:r>
              <a:rPr lang="en-US" altLang="en-US" smtClean="0"/>
              <a:t> to get numerical representation of character</a:t>
            </a:r>
          </a:p>
          <a:p>
            <a:pPr lvl="2" eaLnBrk="1" hangingPunct="1">
              <a:buFontTx/>
              <a:buNone/>
            </a:pPr>
            <a:r>
              <a:rPr lang="en-US" altLang="en-US" sz="1600" b="1">
                <a:latin typeface="Courier New" panose="02070309020205020404" pitchFamily="49" charset="0"/>
                <a:cs typeface="Courier New" panose="02070309020205020404" pitchFamily="49" charset="0"/>
              </a:rPr>
              <a:t>cout &lt;&lt; "The character (" &lt;&lt; 'a' &lt;&lt; ") has the value " </a:t>
            </a:r>
            <a:br>
              <a:rPr lang="en-US" altLang="en-US" sz="1600" b="1">
                <a:latin typeface="Courier New" panose="02070309020205020404" pitchFamily="49" charset="0"/>
                <a:cs typeface="Courier New" panose="02070309020205020404" pitchFamily="49" charset="0"/>
              </a:rPr>
            </a:br>
            <a:r>
              <a:rPr lang="en-US" altLang="en-US" sz="1600" b="1">
                <a:latin typeface="Courier New" panose="02070309020205020404" pitchFamily="49" charset="0"/>
                <a:cs typeface="Courier New" panose="02070309020205020404" pitchFamily="49" charset="0"/>
              </a:rPr>
              <a:t>     &lt;&lt; static_cast&lt; int &gt; ( 'a' ) &lt;&lt; endl;</a:t>
            </a:r>
            <a:r>
              <a:rPr lang="en-US" altLang="en-US" sz="1600" b="1">
                <a:latin typeface="Courier New" panose="02070309020205020404" pitchFamily="49" charset="0"/>
              </a:rPr>
              <a:t> </a:t>
            </a:r>
          </a:p>
          <a:p>
            <a:pPr lvl="2" eaLnBrk="1" hangingPunct="1">
              <a:buFontTx/>
              <a:buNone/>
            </a:pPr>
            <a:r>
              <a:rPr lang="en-US" altLang="en-US" smtClean="0"/>
              <a:t>Prints</a:t>
            </a:r>
          </a:p>
          <a:p>
            <a:pPr lvl="2" eaLnBrk="1" hangingPunct="1">
              <a:buFontTx/>
              <a:buNone/>
            </a:pPr>
            <a:r>
              <a:rPr lang="en-US" altLang="en-US" sz="1800" b="1">
                <a:latin typeface="Courier New" panose="02070309020205020404" pitchFamily="49" charset="0"/>
                <a:cs typeface="Courier New" panose="02070309020205020404" pitchFamily="49" charset="0"/>
              </a:rPr>
              <a:t>The character (a) has the value 97</a:t>
            </a:r>
            <a:r>
              <a:rPr lang="en-US" altLang="en-US" sz="1800" b="1">
                <a:latin typeface="Courier New" panose="02070309020205020404" pitchFamily="49" charset="0"/>
              </a:rPr>
              <a:t> </a:t>
            </a:r>
          </a:p>
        </p:txBody>
      </p:sp>
      <p:sp>
        <p:nvSpPr>
          <p:cNvPr id="4" name="Slide Number Placeholder 3"/>
          <p:cNvSpPr>
            <a:spLocks noGrp="1"/>
          </p:cNvSpPr>
          <p:nvPr>
            <p:ph type="sldNum" sz="quarter" idx="12"/>
          </p:nvPr>
        </p:nvSpPr>
        <p:spPr/>
        <p:txBody>
          <a:bodyPr/>
          <a:lstStyle/>
          <a:p>
            <a:fld id="{60613670-5C68-40E8-AD23-C9952A542B99}" type="slidenum">
              <a:rPr lang="en-US" smtClean="0"/>
              <a:pPr/>
              <a:t>114</a:t>
            </a:fld>
            <a:endParaRPr lang="en-US"/>
          </a:p>
        </p:txBody>
      </p:sp>
    </p:spTree>
    <p:extLst>
      <p:ext uri="{BB962C8B-B14F-4D97-AF65-F5344CB8AC3E}">
        <p14:creationId xmlns:p14="http://schemas.microsoft.com/office/powerpoint/2010/main" xmlns="" val="163132671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en-US" altLang="en-US" b="1" noProof="1" smtClean="0"/>
              <a:t>do/while</a:t>
            </a:r>
            <a:r>
              <a:rPr lang="en-US" altLang="en-US" noProof="1" smtClean="0"/>
              <a:t> Repetition Structure</a:t>
            </a:r>
            <a:endParaRPr lang="en-US" altLang="en-US" smtClean="0"/>
          </a:p>
        </p:txBody>
      </p:sp>
      <p:sp>
        <p:nvSpPr>
          <p:cNvPr id="65540" name="Rectangle 3"/>
          <p:cNvSpPr>
            <a:spLocks noGrp="1" noChangeArrowheads="1"/>
          </p:cNvSpPr>
          <p:nvPr>
            <p:ph type="body" idx="1"/>
          </p:nvPr>
        </p:nvSpPr>
        <p:spPr/>
        <p:txBody>
          <a:bodyPr/>
          <a:lstStyle/>
          <a:p>
            <a:pPr eaLnBrk="1" hangingPunct="1"/>
            <a:r>
              <a:rPr lang="en-US" altLang="en-US" smtClean="0"/>
              <a:t>Similar to </a:t>
            </a:r>
            <a:r>
              <a:rPr lang="en-US" altLang="en-US" b="1" smtClean="0">
                <a:solidFill>
                  <a:srgbClr val="009999"/>
                </a:solidFill>
                <a:latin typeface="Courier New" panose="02070309020205020404" pitchFamily="49" charset="0"/>
              </a:rPr>
              <a:t>while</a:t>
            </a:r>
            <a:r>
              <a:rPr lang="en-US" altLang="en-US" smtClean="0"/>
              <a:t> structure</a:t>
            </a:r>
          </a:p>
          <a:p>
            <a:pPr lvl="1" eaLnBrk="1" hangingPunct="1"/>
            <a:r>
              <a:rPr lang="en-US" altLang="en-US" smtClean="0"/>
              <a:t>Makes loop continuation test at end, not beginning</a:t>
            </a:r>
          </a:p>
          <a:p>
            <a:pPr lvl="1" eaLnBrk="1" hangingPunct="1"/>
            <a:r>
              <a:rPr lang="en-US" altLang="en-US" smtClean="0"/>
              <a:t>Loop body executes at least once</a:t>
            </a:r>
          </a:p>
          <a:p>
            <a:pPr eaLnBrk="1" hangingPunct="1"/>
            <a:r>
              <a:rPr lang="en-US" altLang="en-US" smtClean="0"/>
              <a:t>Format</a:t>
            </a:r>
          </a:p>
          <a:p>
            <a:pPr lvl="2" eaLnBrk="1" hangingPunct="1">
              <a:buFontTx/>
              <a:buNone/>
            </a:pPr>
            <a:r>
              <a:rPr lang="en-US" altLang="en-US" b="1" smtClean="0">
                <a:latin typeface="Courier New" panose="02070309020205020404" pitchFamily="49" charset="0"/>
              </a:rPr>
              <a:t>do {</a:t>
            </a:r>
          </a:p>
          <a:p>
            <a:pPr lvl="2" eaLnBrk="1" hangingPunct="1">
              <a:buFontTx/>
              <a:buNone/>
            </a:pPr>
            <a:r>
              <a:rPr lang="en-US" altLang="en-US" b="1" smtClean="0">
                <a:latin typeface="Courier New" panose="02070309020205020404" pitchFamily="49" charset="0"/>
              </a:rPr>
              <a:t>   statement</a:t>
            </a:r>
          </a:p>
          <a:p>
            <a:pPr lvl="2" eaLnBrk="1" hangingPunct="1">
              <a:buFontTx/>
              <a:buNone/>
            </a:pPr>
            <a:r>
              <a:rPr lang="en-US" altLang="en-US" b="1" smtClean="0">
                <a:latin typeface="Courier New" panose="02070309020205020404" pitchFamily="49" charset="0"/>
              </a:rPr>
              <a:t>} while ( condition );</a:t>
            </a:r>
          </a:p>
          <a:p>
            <a:pPr eaLnBrk="1" hangingPunct="1"/>
            <a:endParaRPr lang="en-US" altLang="en-US" b="1" smtClean="0">
              <a:latin typeface="Courier New" panose="02070309020205020404" pitchFamily="49" charset="0"/>
            </a:endParaRPr>
          </a:p>
        </p:txBody>
      </p:sp>
      <p:grpSp>
        <p:nvGrpSpPr>
          <p:cNvPr id="65541" name="Group 4"/>
          <p:cNvGrpSpPr>
            <a:grpSpLocks/>
          </p:cNvGrpSpPr>
          <p:nvPr/>
        </p:nvGrpSpPr>
        <p:grpSpPr bwMode="auto">
          <a:xfrm>
            <a:off x="7010400" y="2971800"/>
            <a:ext cx="2743200" cy="3276600"/>
            <a:chOff x="48" y="2269"/>
            <a:chExt cx="772" cy="950"/>
          </a:xfrm>
        </p:grpSpPr>
        <p:sp>
          <p:nvSpPr>
            <p:cNvPr id="65542" name="Freeform 5"/>
            <p:cNvSpPr>
              <a:spLocks/>
            </p:cNvSpPr>
            <p:nvPr/>
          </p:nvSpPr>
          <p:spPr bwMode="auto">
            <a:xfrm>
              <a:off x="336" y="2317"/>
              <a:ext cx="0" cy="192"/>
            </a:xfrm>
            <a:custGeom>
              <a:avLst/>
              <a:gdLst>
                <a:gd name="T0" fmla="*/ 0 w 20000"/>
                <a:gd name="T1" fmla="*/ 192 h 20000"/>
                <a:gd name="T2" fmla="*/ 0 w 20000"/>
                <a:gd name="T3" fmla="*/ 0 h 20000"/>
                <a:gd name="T4" fmla="*/ 0 60000 65536"/>
                <a:gd name="T5" fmla="*/ 0 60000 65536"/>
              </a:gdLst>
              <a:ahLst/>
              <a:cxnLst>
                <a:cxn ang="T4">
                  <a:pos x="T0" y="T1"/>
                </a:cxn>
                <a:cxn ang="T5">
                  <a:pos x="T2" y="T3"/>
                </a:cxn>
              </a:cxnLst>
              <a:rect l="0" t="0" r="r" b="b"/>
              <a:pathLst>
                <a:path w="20000" h="20000">
                  <a:moveTo>
                    <a:pt x="0" y="19958"/>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5543" name="Oval 6"/>
            <p:cNvSpPr>
              <a:spLocks noChangeArrowheads="1"/>
            </p:cNvSpPr>
            <p:nvPr/>
          </p:nvSpPr>
          <p:spPr bwMode="auto">
            <a:xfrm>
              <a:off x="312" y="2269"/>
              <a:ext cx="48" cy="48"/>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65544" name="Rectangle 7"/>
            <p:cNvSpPr>
              <a:spLocks noChangeArrowheads="1"/>
            </p:cNvSpPr>
            <p:nvPr/>
          </p:nvSpPr>
          <p:spPr bwMode="auto">
            <a:xfrm>
              <a:off x="628" y="2789"/>
              <a:ext cx="170" cy="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000" b="1">
                  <a:solidFill>
                    <a:srgbClr val="000000"/>
                  </a:solidFill>
                  <a:latin typeface="Courier New" panose="02070309020205020404" pitchFamily="49" charset="0"/>
                </a:rPr>
                <a:t>true</a:t>
              </a:r>
            </a:p>
            <a:p>
              <a:endParaRPr lang="en-US" altLang="en-US" sz="1000" b="1">
                <a:latin typeface="Courier New" panose="02070309020205020404" pitchFamily="49" charset="0"/>
              </a:endParaRPr>
            </a:p>
          </p:txBody>
        </p:sp>
        <p:sp>
          <p:nvSpPr>
            <p:cNvPr id="65545" name="Freeform 8"/>
            <p:cNvSpPr>
              <a:spLocks/>
            </p:cNvSpPr>
            <p:nvPr/>
          </p:nvSpPr>
          <p:spPr bwMode="auto">
            <a:xfrm>
              <a:off x="336" y="2979"/>
              <a:ext cx="0" cy="192"/>
            </a:xfrm>
            <a:custGeom>
              <a:avLst/>
              <a:gdLst>
                <a:gd name="T0" fmla="*/ 0 w 20000"/>
                <a:gd name="T1" fmla="*/ 192 h 20000"/>
                <a:gd name="T2" fmla="*/ 0 w 20000"/>
                <a:gd name="T3" fmla="*/ 0 h 20000"/>
                <a:gd name="T4" fmla="*/ 0 60000 65536"/>
                <a:gd name="T5" fmla="*/ 0 60000 65536"/>
              </a:gdLst>
              <a:ahLst/>
              <a:cxnLst>
                <a:cxn ang="T4">
                  <a:pos x="T0" y="T1"/>
                </a:cxn>
                <a:cxn ang="T5">
                  <a:pos x="T2" y="T3"/>
                </a:cxn>
              </a:cxnLst>
              <a:rect l="0" t="0" r="r" b="b"/>
              <a:pathLst>
                <a:path w="20000" h="20000">
                  <a:moveTo>
                    <a:pt x="0" y="19958"/>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5546" name="Freeform 9"/>
            <p:cNvSpPr>
              <a:spLocks/>
            </p:cNvSpPr>
            <p:nvPr/>
          </p:nvSpPr>
          <p:spPr bwMode="auto">
            <a:xfrm>
              <a:off x="336" y="2589"/>
              <a:ext cx="0" cy="192"/>
            </a:xfrm>
            <a:custGeom>
              <a:avLst/>
              <a:gdLst>
                <a:gd name="T0" fmla="*/ 0 w 20000"/>
                <a:gd name="T1" fmla="*/ 192 h 20000"/>
                <a:gd name="T2" fmla="*/ 0 w 20000"/>
                <a:gd name="T3" fmla="*/ 0 h 20000"/>
                <a:gd name="T4" fmla="*/ 0 60000 65536"/>
                <a:gd name="T5" fmla="*/ 0 60000 65536"/>
              </a:gdLst>
              <a:ahLst/>
              <a:cxnLst>
                <a:cxn ang="T4">
                  <a:pos x="T0" y="T1"/>
                </a:cxn>
                <a:cxn ang="T5">
                  <a:pos x="T2" y="T3"/>
                </a:cxn>
              </a:cxnLst>
              <a:rect l="0" t="0" r="r" b="b"/>
              <a:pathLst>
                <a:path w="20000" h="20000">
                  <a:moveTo>
                    <a:pt x="0" y="19958"/>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5547" name="Oval 10"/>
            <p:cNvSpPr>
              <a:spLocks noChangeArrowheads="1"/>
            </p:cNvSpPr>
            <p:nvPr/>
          </p:nvSpPr>
          <p:spPr bwMode="auto">
            <a:xfrm>
              <a:off x="312" y="3171"/>
              <a:ext cx="48" cy="48"/>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65548" name="Rectangle 11"/>
            <p:cNvSpPr>
              <a:spLocks noChangeArrowheads="1"/>
            </p:cNvSpPr>
            <p:nvPr/>
          </p:nvSpPr>
          <p:spPr bwMode="auto">
            <a:xfrm>
              <a:off x="356" y="2981"/>
              <a:ext cx="208" cy="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000" b="1">
                  <a:solidFill>
                    <a:srgbClr val="000000"/>
                  </a:solidFill>
                  <a:latin typeface="Courier New" panose="02070309020205020404" pitchFamily="49" charset="0"/>
                </a:rPr>
                <a:t>false</a:t>
              </a:r>
            </a:p>
            <a:p>
              <a:endParaRPr lang="en-US" altLang="en-US" sz="1000" b="1">
                <a:latin typeface="Courier New" panose="02070309020205020404" pitchFamily="49" charset="0"/>
              </a:endParaRPr>
            </a:p>
          </p:txBody>
        </p:sp>
        <p:sp>
          <p:nvSpPr>
            <p:cNvPr id="65549" name="Freeform 12"/>
            <p:cNvSpPr>
              <a:spLocks/>
            </p:cNvSpPr>
            <p:nvPr/>
          </p:nvSpPr>
          <p:spPr bwMode="auto">
            <a:xfrm>
              <a:off x="628" y="2880"/>
              <a:ext cx="192" cy="0"/>
            </a:xfrm>
            <a:custGeom>
              <a:avLst/>
              <a:gdLst>
                <a:gd name="T0" fmla="*/ 192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58" y="0"/>
                  </a:moveTo>
                  <a:lnTo>
                    <a:pt x="0" y="0"/>
                  </a:lnTo>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5550" name="Freeform 13"/>
            <p:cNvSpPr>
              <a:spLocks/>
            </p:cNvSpPr>
            <p:nvPr/>
          </p:nvSpPr>
          <p:spPr bwMode="auto">
            <a:xfrm>
              <a:off x="820" y="2420"/>
              <a:ext cx="0" cy="460"/>
            </a:xfrm>
            <a:custGeom>
              <a:avLst/>
              <a:gdLst>
                <a:gd name="T0" fmla="*/ 0 w 20000"/>
                <a:gd name="T1" fmla="*/ 0 h 20000"/>
                <a:gd name="T2" fmla="*/ 0 w 20000"/>
                <a:gd name="T3" fmla="*/ 460 h 20000"/>
                <a:gd name="T4" fmla="*/ 0 60000 65536"/>
                <a:gd name="T5" fmla="*/ 0 60000 65536"/>
              </a:gdLst>
              <a:ahLst/>
              <a:cxnLst>
                <a:cxn ang="T4">
                  <a:pos x="T0" y="T1"/>
                </a:cxn>
                <a:cxn ang="T5">
                  <a:pos x="T2" y="T3"/>
                </a:cxn>
              </a:cxnLst>
              <a:rect l="0" t="0" r="r" b="b"/>
              <a:pathLst>
                <a:path w="20000" h="20000">
                  <a:moveTo>
                    <a:pt x="0" y="0"/>
                  </a:moveTo>
                  <a:lnTo>
                    <a:pt x="0" y="19983"/>
                  </a:lnTo>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5551" name="Freeform 14"/>
            <p:cNvSpPr>
              <a:spLocks/>
            </p:cNvSpPr>
            <p:nvPr/>
          </p:nvSpPr>
          <p:spPr bwMode="auto">
            <a:xfrm>
              <a:off x="340" y="2420"/>
              <a:ext cx="480" cy="0"/>
            </a:xfrm>
            <a:custGeom>
              <a:avLst/>
              <a:gdLst>
                <a:gd name="T0" fmla="*/ 0 w 20000"/>
                <a:gd name="T1" fmla="*/ 0 h 20000"/>
                <a:gd name="T2" fmla="*/ 480 w 20000"/>
                <a:gd name="T3" fmla="*/ 0 h 20000"/>
                <a:gd name="T4" fmla="*/ 0 60000 65536"/>
                <a:gd name="T5" fmla="*/ 0 60000 65536"/>
              </a:gdLst>
              <a:ahLst/>
              <a:cxnLst>
                <a:cxn ang="T4">
                  <a:pos x="T0" y="T1"/>
                </a:cxn>
                <a:cxn ang="T5">
                  <a:pos x="T2" y="T3"/>
                </a:cxn>
              </a:cxnLst>
              <a:rect l="0" t="0" r="r" b="b"/>
              <a:pathLst>
                <a:path w="20000" h="20000">
                  <a:moveTo>
                    <a:pt x="0" y="0"/>
                  </a:moveTo>
                  <a:lnTo>
                    <a:pt x="19983"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nvGrpSpPr>
            <p:cNvPr id="65552" name="Group 15"/>
            <p:cNvGrpSpPr>
              <a:grpSpLocks/>
            </p:cNvGrpSpPr>
            <p:nvPr/>
          </p:nvGrpSpPr>
          <p:grpSpPr bwMode="auto">
            <a:xfrm>
              <a:off x="72" y="2509"/>
              <a:ext cx="528" cy="82"/>
              <a:chOff x="0" y="0"/>
              <a:chExt cx="20000" cy="20000"/>
            </a:xfrm>
          </p:grpSpPr>
          <p:sp>
            <p:nvSpPr>
              <p:cNvPr id="65556" name="Freeform 16"/>
              <p:cNvSpPr>
                <a:spLocks/>
              </p:cNvSpPr>
              <p:nvPr/>
            </p:nvSpPr>
            <p:spPr bwMode="auto">
              <a:xfrm>
                <a:off x="0" y="0"/>
                <a:ext cx="20000" cy="19417"/>
              </a:xfrm>
              <a:custGeom>
                <a:avLst/>
                <a:gdLst>
                  <a:gd name="T0" fmla="*/ 19985 w 20000"/>
                  <a:gd name="T1" fmla="*/ 0 h 20000"/>
                  <a:gd name="T2" fmla="*/ 19985 w 20000"/>
                  <a:gd name="T3" fmla="*/ 19320 h 20000"/>
                  <a:gd name="T4" fmla="*/ 0 w 20000"/>
                  <a:gd name="T5" fmla="*/ 19320 h 20000"/>
                  <a:gd name="T6" fmla="*/ 0 w 20000"/>
                  <a:gd name="T7" fmla="*/ 0 h 20000"/>
                  <a:gd name="T8" fmla="*/ 19985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5" y="0"/>
                    </a:moveTo>
                    <a:lnTo>
                      <a:pt x="19985" y="19900"/>
                    </a:lnTo>
                    <a:lnTo>
                      <a:pt x="0" y="19900"/>
                    </a:lnTo>
                    <a:lnTo>
                      <a:pt x="0" y="0"/>
                    </a:lnTo>
                    <a:lnTo>
                      <a:pt x="19985"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65557" name="Rectangle 17"/>
              <p:cNvSpPr>
                <a:spLocks noChangeArrowheads="1"/>
              </p:cNvSpPr>
              <p:nvPr/>
            </p:nvSpPr>
            <p:spPr bwMode="auto">
              <a:xfrm>
                <a:off x="2712" y="3301"/>
                <a:ext cx="14561" cy="166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1000" b="1">
                    <a:solidFill>
                      <a:srgbClr val="000000"/>
                    </a:solidFill>
                    <a:latin typeface="Courier New" panose="02070309020205020404" pitchFamily="49" charset="0"/>
                  </a:rPr>
                  <a:t>action(s)</a:t>
                </a:r>
              </a:p>
              <a:p>
                <a:endParaRPr lang="en-US" altLang="en-US" sz="1000" b="1">
                  <a:latin typeface="Courier New" panose="02070309020205020404" pitchFamily="49" charset="0"/>
                </a:endParaRPr>
              </a:p>
            </p:txBody>
          </p:sp>
        </p:grpSp>
        <p:grpSp>
          <p:nvGrpSpPr>
            <p:cNvPr id="65553" name="Group 18"/>
            <p:cNvGrpSpPr>
              <a:grpSpLocks/>
            </p:cNvGrpSpPr>
            <p:nvPr/>
          </p:nvGrpSpPr>
          <p:grpSpPr bwMode="auto">
            <a:xfrm>
              <a:off x="48" y="2781"/>
              <a:ext cx="576" cy="198"/>
              <a:chOff x="0" y="0"/>
              <a:chExt cx="20000" cy="20000"/>
            </a:xfrm>
          </p:grpSpPr>
          <p:sp>
            <p:nvSpPr>
              <p:cNvPr id="65554" name="Freeform 19"/>
              <p:cNvSpPr>
                <a:spLocks/>
              </p:cNvSpPr>
              <p:nvPr/>
            </p:nvSpPr>
            <p:spPr bwMode="auto">
              <a:xfrm>
                <a:off x="0" y="0"/>
                <a:ext cx="20000" cy="20000"/>
              </a:xfrm>
              <a:custGeom>
                <a:avLst/>
                <a:gdLst>
                  <a:gd name="T0" fmla="*/ 19986 w 20000"/>
                  <a:gd name="T1" fmla="*/ 9980 h 20000"/>
                  <a:gd name="T2" fmla="*/ 9986 w 20000"/>
                  <a:gd name="T3" fmla="*/ 19960 h 20000"/>
                  <a:gd name="T4" fmla="*/ 0 w 20000"/>
                  <a:gd name="T5" fmla="*/ 9980 h 20000"/>
                  <a:gd name="T6" fmla="*/ 9986 w 20000"/>
                  <a:gd name="T7" fmla="*/ 0 h 20000"/>
                  <a:gd name="T8" fmla="*/ 19986 w 20000"/>
                  <a:gd name="T9" fmla="*/ 998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9980"/>
                    </a:moveTo>
                    <a:lnTo>
                      <a:pt x="9986" y="19960"/>
                    </a:lnTo>
                    <a:lnTo>
                      <a:pt x="0" y="9980"/>
                    </a:lnTo>
                    <a:lnTo>
                      <a:pt x="9986" y="0"/>
                    </a:lnTo>
                    <a:lnTo>
                      <a:pt x="19986" y="9980"/>
                    </a:lnTo>
                    <a:close/>
                  </a:path>
                </a:pathLst>
              </a:custGeom>
              <a:solidFill>
                <a:srgbClr val="FFFFFF"/>
              </a:solidFill>
              <a:ln w="3175">
                <a:solidFill>
                  <a:srgbClr val="000000"/>
                </a:solidFill>
                <a:round/>
                <a:headEnd/>
                <a:tailEnd/>
              </a:ln>
            </p:spPr>
            <p:txBody>
              <a:bodyPr/>
              <a:lstStyle/>
              <a:p>
                <a:endParaRPr lang="en-US"/>
              </a:p>
            </p:txBody>
          </p:sp>
          <p:sp>
            <p:nvSpPr>
              <p:cNvPr id="65555" name="Rectangle 20"/>
              <p:cNvSpPr>
                <a:spLocks noChangeArrowheads="1"/>
              </p:cNvSpPr>
              <p:nvPr/>
            </p:nvSpPr>
            <p:spPr bwMode="auto">
              <a:xfrm>
                <a:off x="3319" y="7273"/>
                <a:ext cx="13348" cy="7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lgn="ctr" eaLnBrk="1" hangingPunct="1"/>
                <a:r>
                  <a:rPr lang="en-US" altLang="en-US" sz="1000" b="1">
                    <a:solidFill>
                      <a:srgbClr val="000000"/>
                    </a:solidFill>
                    <a:latin typeface="Courier New" panose="02070309020205020404" pitchFamily="49" charset="0"/>
                  </a:rPr>
                  <a:t>condition</a:t>
                </a:r>
              </a:p>
              <a:p>
                <a:endParaRPr lang="en-US" altLang="en-US" sz="1000" b="1">
                  <a:latin typeface="Courier New" panose="02070309020205020404" pitchFamily="49" charset="0"/>
                </a:endParaRPr>
              </a:p>
            </p:txBody>
          </p:sp>
        </p:grpSp>
      </p:grpSp>
      <p:sp>
        <p:nvSpPr>
          <p:cNvPr id="21" name="Slide Number Placeholder 20"/>
          <p:cNvSpPr>
            <a:spLocks noGrp="1"/>
          </p:cNvSpPr>
          <p:nvPr>
            <p:ph type="sldNum" sz="quarter" idx="12"/>
          </p:nvPr>
        </p:nvSpPr>
        <p:spPr/>
        <p:txBody>
          <a:bodyPr/>
          <a:lstStyle/>
          <a:p>
            <a:fld id="{60613670-5C68-40E8-AD23-C9952A542B99}" type="slidenum">
              <a:rPr lang="en-US" smtClean="0"/>
              <a:pPr/>
              <a:t>115</a:t>
            </a:fld>
            <a:endParaRPr lang="en-US"/>
          </a:p>
        </p:txBody>
      </p:sp>
    </p:spTree>
    <p:extLst>
      <p:ext uri="{BB962C8B-B14F-4D97-AF65-F5344CB8AC3E}">
        <p14:creationId xmlns:p14="http://schemas.microsoft.com/office/powerpoint/2010/main" xmlns="" val="645332012"/>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altLang="en-US" b="1" noProof="1" smtClean="0"/>
              <a:t>break</a:t>
            </a:r>
            <a:r>
              <a:rPr lang="en-US" altLang="en-US" noProof="1" smtClean="0"/>
              <a:t> and </a:t>
            </a:r>
            <a:r>
              <a:rPr lang="en-US" altLang="en-US" b="1" noProof="1" smtClean="0"/>
              <a:t>continue</a:t>
            </a:r>
            <a:r>
              <a:rPr lang="en-US" altLang="en-US" noProof="1" smtClean="0"/>
              <a:t> Statements</a:t>
            </a:r>
            <a:endParaRPr lang="en-US" altLang="en-US" smtClean="0"/>
          </a:p>
        </p:txBody>
      </p:sp>
      <p:sp>
        <p:nvSpPr>
          <p:cNvPr id="67588" name="Rectangle 3"/>
          <p:cNvSpPr>
            <a:spLocks noGrp="1" noChangeArrowheads="1"/>
          </p:cNvSpPr>
          <p:nvPr>
            <p:ph type="body" idx="1"/>
          </p:nvPr>
        </p:nvSpPr>
        <p:spPr/>
        <p:txBody>
          <a:bodyPr/>
          <a:lstStyle/>
          <a:p>
            <a:pPr eaLnBrk="1" hangingPunct="1"/>
            <a:r>
              <a:rPr lang="en-US" altLang="en-US" b="1" smtClean="0">
                <a:solidFill>
                  <a:srgbClr val="009999"/>
                </a:solidFill>
                <a:latin typeface="Courier New" panose="02070309020205020404" pitchFamily="49" charset="0"/>
              </a:rPr>
              <a:t>break</a:t>
            </a:r>
            <a:r>
              <a:rPr lang="en-US" altLang="en-US" smtClean="0"/>
              <a:t> statement</a:t>
            </a:r>
          </a:p>
          <a:p>
            <a:pPr lvl="1" eaLnBrk="1" hangingPunct="1"/>
            <a:r>
              <a:rPr lang="en-US" altLang="en-US" smtClean="0"/>
              <a:t>Immediate exit from </a:t>
            </a:r>
            <a:r>
              <a:rPr lang="en-US" altLang="en-US" b="1" smtClean="0">
                <a:solidFill>
                  <a:srgbClr val="009999"/>
                </a:solidFill>
                <a:latin typeface="Courier New" panose="02070309020205020404" pitchFamily="49" charset="0"/>
              </a:rPr>
              <a:t>while</a:t>
            </a:r>
            <a:r>
              <a:rPr lang="en-US" altLang="en-US" smtClean="0">
                <a:solidFill>
                  <a:srgbClr val="009999"/>
                </a:solidFill>
              </a:rPr>
              <a:t>, </a:t>
            </a:r>
            <a:r>
              <a:rPr lang="en-US" altLang="en-US" b="1" smtClean="0">
                <a:solidFill>
                  <a:srgbClr val="009999"/>
                </a:solidFill>
                <a:latin typeface="Courier New" panose="02070309020205020404" pitchFamily="49" charset="0"/>
              </a:rPr>
              <a:t>for</a:t>
            </a:r>
            <a:r>
              <a:rPr lang="en-US" altLang="en-US" smtClean="0">
                <a:solidFill>
                  <a:srgbClr val="009999"/>
                </a:solidFill>
              </a:rPr>
              <a:t>, </a:t>
            </a:r>
            <a:r>
              <a:rPr lang="en-US" altLang="en-US" b="1" smtClean="0">
                <a:solidFill>
                  <a:srgbClr val="009999"/>
                </a:solidFill>
                <a:latin typeface="Courier New" panose="02070309020205020404" pitchFamily="49" charset="0"/>
              </a:rPr>
              <a:t>do/while</a:t>
            </a:r>
            <a:r>
              <a:rPr lang="en-US" altLang="en-US" smtClean="0">
                <a:solidFill>
                  <a:srgbClr val="009999"/>
                </a:solidFill>
              </a:rPr>
              <a:t>, </a:t>
            </a:r>
            <a:r>
              <a:rPr lang="en-US" altLang="en-US" b="1" smtClean="0">
                <a:solidFill>
                  <a:srgbClr val="009999"/>
                </a:solidFill>
                <a:latin typeface="Courier New" panose="02070309020205020404" pitchFamily="49" charset="0"/>
              </a:rPr>
              <a:t>switch</a:t>
            </a:r>
          </a:p>
          <a:p>
            <a:pPr lvl="1" eaLnBrk="1" hangingPunct="1"/>
            <a:r>
              <a:rPr lang="en-US" altLang="en-US" smtClean="0"/>
              <a:t>Program continues with first statement after structure</a:t>
            </a:r>
            <a:endParaRPr lang="en-US" altLang="en-US" b="1" smtClean="0">
              <a:latin typeface="Courier New" panose="02070309020205020404" pitchFamily="49" charset="0"/>
            </a:endParaRPr>
          </a:p>
          <a:p>
            <a:pPr eaLnBrk="1" hangingPunct="1"/>
            <a:r>
              <a:rPr lang="en-US" altLang="en-US" smtClean="0"/>
              <a:t>Common uses</a:t>
            </a:r>
          </a:p>
          <a:p>
            <a:pPr lvl="1" eaLnBrk="1" hangingPunct="1"/>
            <a:r>
              <a:rPr lang="en-US" altLang="en-US" smtClean="0"/>
              <a:t>Escape early from a loop</a:t>
            </a:r>
          </a:p>
          <a:p>
            <a:pPr lvl="1" eaLnBrk="1" hangingPunct="1"/>
            <a:r>
              <a:rPr lang="en-US" altLang="en-US" smtClean="0"/>
              <a:t>Skip the remainder of </a:t>
            </a:r>
            <a:r>
              <a:rPr lang="en-US" altLang="en-US" b="1" smtClean="0">
                <a:solidFill>
                  <a:srgbClr val="009999"/>
                </a:solidFill>
                <a:latin typeface="Courier New" panose="02070309020205020404" pitchFamily="49" charset="0"/>
              </a:rPr>
              <a:t>switch</a:t>
            </a:r>
            <a:endParaRPr lang="en-US" altLang="en-US" smtClean="0">
              <a:solidFill>
                <a:srgbClr val="009999"/>
              </a:solidFill>
            </a:endParaRPr>
          </a:p>
          <a:p>
            <a:pPr lvl="1" eaLnBrk="1" hangingPunct="1"/>
            <a:endParaRPr lang="en-US" altLang="en-US" b="1" smtClean="0">
              <a:latin typeface="Courier New" panose="02070309020205020404" pitchFamily="49" charset="0"/>
            </a:endParaRPr>
          </a:p>
        </p:txBody>
      </p:sp>
      <p:sp>
        <p:nvSpPr>
          <p:cNvPr id="4" name="Slide Number Placeholder 3"/>
          <p:cNvSpPr>
            <a:spLocks noGrp="1"/>
          </p:cNvSpPr>
          <p:nvPr>
            <p:ph type="sldNum" sz="quarter" idx="12"/>
          </p:nvPr>
        </p:nvSpPr>
        <p:spPr/>
        <p:txBody>
          <a:bodyPr/>
          <a:lstStyle/>
          <a:p>
            <a:fld id="{60613670-5C68-40E8-AD23-C9952A542B99}" type="slidenum">
              <a:rPr lang="en-US" smtClean="0"/>
              <a:pPr/>
              <a:t>116</a:t>
            </a:fld>
            <a:endParaRPr lang="en-US"/>
          </a:p>
        </p:txBody>
      </p:sp>
    </p:spTree>
    <p:extLst>
      <p:ext uri="{BB962C8B-B14F-4D97-AF65-F5344CB8AC3E}">
        <p14:creationId xmlns:p14="http://schemas.microsoft.com/office/powerpoint/2010/main" xmlns="" val="117799030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altLang="en-US" noProof="1" smtClean="0"/>
              <a:t>Logical Operators</a:t>
            </a:r>
            <a:endParaRPr lang="en-US" altLang="en-US" smtClean="0"/>
          </a:p>
        </p:txBody>
      </p:sp>
      <p:sp>
        <p:nvSpPr>
          <p:cNvPr id="69636" name="Rectangle 3"/>
          <p:cNvSpPr>
            <a:spLocks noGrp="1" noChangeArrowheads="1"/>
          </p:cNvSpPr>
          <p:nvPr>
            <p:ph type="body" idx="1"/>
          </p:nvPr>
        </p:nvSpPr>
        <p:spPr/>
        <p:txBody>
          <a:bodyPr/>
          <a:lstStyle/>
          <a:p>
            <a:pPr eaLnBrk="1" hangingPunct="1"/>
            <a:r>
              <a:rPr lang="en-US" altLang="en-US" smtClean="0"/>
              <a:t>Used as conditions in loops, </a:t>
            </a:r>
            <a:r>
              <a:rPr lang="en-US" altLang="en-US" b="1" smtClean="0"/>
              <a:t>if</a:t>
            </a:r>
            <a:r>
              <a:rPr lang="en-US" altLang="en-US" smtClean="0"/>
              <a:t> statements</a:t>
            </a:r>
            <a:endParaRPr lang="en-US" altLang="en-US" b="1" smtClean="0">
              <a:latin typeface="Courier New" panose="02070309020205020404" pitchFamily="49" charset="0"/>
            </a:endParaRPr>
          </a:p>
          <a:p>
            <a:pPr eaLnBrk="1" hangingPunct="1"/>
            <a:r>
              <a:rPr lang="en-US" altLang="en-US" b="1" smtClean="0">
                <a:solidFill>
                  <a:srgbClr val="009999"/>
                </a:solidFill>
                <a:latin typeface="Courier New" panose="02070309020205020404" pitchFamily="49" charset="0"/>
              </a:rPr>
              <a:t>&amp;&amp;</a:t>
            </a:r>
            <a:r>
              <a:rPr lang="en-US" altLang="en-US" smtClean="0"/>
              <a:t> (logical </a:t>
            </a:r>
            <a:r>
              <a:rPr lang="en-US" altLang="en-US" b="1" smtClean="0">
                <a:solidFill>
                  <a:srgbClr val="009999"/>
                </a:solidFill>
                <a:latin typeface="Courier New" panose="02070309020205020404" pitchFamily="49" charset="0"/>
              </a:rPr>
              <a:t>AND</a:t>
            </a:r>
            <a:r>
              <a:rPr lang="en-US" altLang="en-US" smtClean="0"/>
              <a:t>)</a:t>
            </a:r>
          </a:p>
          <a:p>
            <a:pPr lvl="1" eaLnBrk="1" hangingPunct="1"/>
            <a:r>
              <a:rPr lang="en-US" altLang="en-US" b="1" smtClean="0">
                <a:latin typeface="Courier New" panose="02070309020205020404" pitchFamily="49" charset="0"/>
              </a:rPr>
              <a:t>true</a:t>
            </a:r>
            <a:r>
              <a:rPr lang="en-US" altLang="en-US" smtClean="0"/>
              <a:t> if both conditions are </a:t>
            </a:r>
            <a:r>
              <a:rPr lang="en-US" altLang="en-US" b="1" smtClean="0">
                <a:latin typeface="Courier New" panose="02070309020205020404" pitchFamily="49" charset="0"/>
              </a:rPr>
              <a:t>true</a:t>
            </a:r>
          </a:p>
          <a:p>
            <a:pPr lvl="1" eaLnBrk="1" hangingPunct="1">
              <a:buFontTx/>
              <a:buNone/>
            </a:pPr>
            <a:r>
              <a:rPr lang="en-US" altLang="en-US" sz="1800" b="1">
                <a:latin typeface="Courier New" panose="02070309020205020404" pitchFamily="49" charset="0"/>
              </a:rPr>
              <a:t>	if ( gender == 1 &amp;&amp; age &gt;= 65 )</a:t>
            </a:r>
            <a:br>
              <a:rPr lang="en-US" altLang="en-US" sz="1800" b="1">
                <a:latin typeface="Courier New" panose="02070309020205020404" pitchFamily="49" charset="0"/>
              </a:rPr>
            </a:br>
            <a:r>
              <a:rPr lang="en-US" altLang="en-US" sz="1800" b="1">
                <a:latin typeface="Courier New" panose="02070309020205020404" pitchFamily="49" charset="0"/>
              </a:rPr>
              <a:t>   ++seniorFemales;</a:t>
            </a:r>
            <a:r>
              <a:rPr lang="en-US" altLang="en-US" b="1" smtClean="0">
                <a:latin typeface="Courier New" panose="02070309020205020404" pitchFamily="49" charset="0"/>
              </a:rPr>
              <a:t> </a:t>
            </a:r>
          </a:p>
          <a:p>
            <a:pPr eaLnBrk="1" hangingPunct="1"/>
            <a:r>
              <a:rPr lang="en-US" altLang="en-US" b="1" smtClean="0">
                <a:solidFill>
                  <a:srgbClr val="009999"/>
                </a:solidFill>
                <a:latin typeface="Courier New" panose="02070309020205020404" pitchFamily="49" charset="0"/>
              </a:rPr>
              <a:t>||</a:t>
            </a:r>
            <a:r>
              <a:rPr lang="en-US" altLang="en-US" smtClean="0"/>
              <a:t> (logical </a:t>
            </a:r>
            <a:r>
              <a:rPr lang="en-US" altLang="en-US" b="1" smtClean="0">
                <a:solidFill>
                  <a:srgbClr val="009999"/>
                </a:solidFill>
                <a:latin typeface="Courier New" panose="02070309020205020404" pitchFamily="49" charset="0"/>
              </a:rPr>
              <a:t>OR</a:t>
            </a:r>
            <a:r>
              <a:rPr lang="en-US" altLang="en-US" smtClean="0"/>
              <a:t>)</a:t>
            </a:r>
          </a:p>
          <a:p>
            <a:pPr lvl="1" eaLnBrk="1" hangingPunct="1"/>
            <a:r>
              <a:rPr lang="en-US" altLang="en-US" b="1" smtClean="0">
                <a:latin typeface="Courier New" panose="02070309020205020404" pitchFamily="49" charset="0"/>
              </a:rPr>
              <a:t>true</a:t>
            </a:r>
            <a:r>
              <a:rPr lang="en-US" altLang="en-US" smtClean="0"/>
              <a:t> if either of condition is </a:t>
            </a:r>
            <a:r>
              <a:rPr lang="en-US" altLang="en-US" b="1" smtClean="0">
                <a:latin typeface="Courier New" panose="02070309020205020404" pitchFamily="49" charset="0"/>
              </a:rPr>
              <a:t>true</a:t>
            </a:r>
          </a:p>
          <a:p>
            <a:pPr lvl="1" eaLnBrk="1" hangingPunct="1">
              <a:buFontTx/>
              <a:buNone/>
            </a:pPr>
            <a:r>
              <a:rPr lang="en-US" altLang="en-US" sz="1800" b="1">
                <a:latin typeface="Courier New" panose="02070309020205020404" pitchFamily="49" charset="0"/>
              </a:rPr>
              <a:t>	if ( semesterAverage &gt;= 90 || finalExam &gt;= 90 )</a:t>
            </a:r>
            <a:br>
              <a:rPr lang="en-US" altLang="en-US" sz="1800" b="1">
                <a:latin typeface="Courier New" panose="02070309020205020404" pitchFamily="49" charset="0"/>
              </a:rPr>
            </a:br>
            <a:r>
              <a:rPr lang="en-US" altLang="en-US" sz="1800" b="1">
                <a:latin typeface="Courier New" panose="02070309020205020404" pitchFamily="49" charset="0"/>
              </a:rPr>
              <a:t>   cout &lt;&lt; "Student grade is A" &lt;&lt; endl; </a:t>
            </a:r>
          </a:p>
          <a:p>
            <a:pPr eaLnBrk="1" hangingPunct="1"/>
            <a:endParaRPr lang="en-US" altLang="en-US"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117</a:t>
            </a:fld>
            <a:endParaRPr lang="en-US"/>
          </a:p>
        </p:txBody>
      </p:sp>
    </p:spTree>
    <p:extLst>
      <p:ext uri="{BB962C8B-B14F-4D97-AF65-F5344CB8AC3E}">
        <p14:creationId xmlns:p14="http://schemas.microsoft.com/office/powerpoint/2010/main" xmlns="" val="312073117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en-US" altLang="en-US" noProof="1" smtClean="0"/>
              <a:t>Logical Operators</a:t>
            </a:r>
            <a:endParaRPr lang="en-US" altLang="en-US" smtClean="0"/>
          </a:p>
        </p:txBody>
      </p:sp>
      <p:sp>
        <p:nvSpPr>
          <p:cNvPr id="70660" name="Rectangle 3"/>
          <p:cNvSpPr>
            <a:spLocks noGrp="1" noChangeArrowheads="1"/>
          </p:cNvSpPr>
          <p:nvPr>
            <p:ph type="body" idx="1"/>
          </p:nvPr>
        </p:nvSpPr>
        <p:spPr/>
        <p:txBody>
          <a:bodyPr/>
          <a:lstStyle/>
          <a:p>
            <a:pPr eaLnBrk="1" hangingPunct="1"/>
            <a:r>
              <a:rPr lang="en-US" altLang="en-US" b="1" smtClean="0">
                <a:solidFill>
                  <a:srgbClr val="009999"/>
                </a:solidFill>
                <a:latin typeface="Courier New" panose="02070309020205020404" pitchFamily="49" charset="0"/>
              </a:rPr>
              <a:t>!</a:t>
            </a:r>
            <a:r>
              <a:rPr lang="en-US" altLang="en-US" smtClean="0"/>
              <a:t> (logical </a:t>
            </a:r>
            <a:r>
              <a:rPr lang="en-US" altLang="en-US" b="1" smtClean="0">
                <a:solidFill>
                  <a:srgbClr val="009999"/>
                </a:solidFill>
                <a:latin typeface="Courier New" panose="02070309020205020404" pitchFamily="49" charset="0"/>
              </a:rPr>
              <a:t>NOT</a:t>
            </a:r>
            <a:r>
              <a:rPr lang="en-US" altLang="en-US" smtClean="0"/>
              <a:t>, logical negation)</a:t>
            </a:r>
          </a:p>
          <a:p>
            <a:pPr lvl="1" eaLnBrk="1" hangingPunct="1"/>
            <a:r>
              <a:rPr lang="en-US" altLang="en-US" smtClean="0"/>
              <a:t>Returns </a:t>
            </a:r>
            <a:r>
              <a:rPr lang="en-US" altLang="en-US" b="1" smtClean="0">
                <a:latin typeface="Courier New" panose="02070309020205020404" pitchFamily="49" charset="0"/>
              </a:rPr>
              <a:t>true</a:t>
            </a:r>
            <a:r>
              <a:rPr lang="en-US" altLang="en-US" smtClean="0"/>
              <a:t> when its condition is </a:t>
            </a:r>
            <a:r>
              <a:rPr lang="en-US" altLang="en-US" b="1" smtClean="0">
                <a:latin typeface="Courier New" panose="02070309020205020404" pitchFamily="49" charset="0"/>
              </a:rPr>
              <a:t>false</a:t>
            </a:r>
            <a:r>
              <a:rPr lang="en-US" altLang="en-US" smtClean="0"/>
              <a:t>, &amp; vice versa</a:t>
            </a:r>
          </a:p>
          <a:p>
            <a:pPr lvl="1" eaLnBrk="1" hangingPunct="1">
              <a:buFontTx/>
              <a:buNone/>
            </a:pPr>
            <a:r>
              <a:rPr lang="en-US" altLang="en-US" sz="1800" b="1">
                <a:latin typeface="Courier New" panose="02070309020205020404" pitchFamily="49" charset="0"/>
                <a:cs typeface="Courier New" panose="02070309020205020404" pitchFamily="49" charset="0"/>
              </a:rPr>
              <a:t>	if ( !( grade == sentinelValue ) )</a:t>
            </a:r>
            <a:br>
              <a:rPr lang="en-US" altLang="en-US" sz="1800" b="1">
                <a:latin typeface="Courier New" panose="02070309020205020404" pitchFamily="49" charset="0"/>
                <a:cs typeface="Courier New" panose="02070309020205020404" pitchFamily="49" charset="0"/>
              </a:rPr>
            </a:br>
            <a:r>
              <a:rPr lang="en-US" altLang="en-US" sz="1800" b="1">
                <a:latin typeface="Courier New" panose="02070309020205020404" pitchFamily="49" charset="0"/>
                <a:cs typeface="Courier New" panose="02070309020205020404" pitchFamily="49" charset="0"/>
              </a:rPr>
              <a:t>   cout &lt;&lt; "The next grade is " &lt;&lt; grade &lt;&lt; endl;</a:t>
            </a:r>
          </a:p>
          <a:p>
            <a:pPr lvl="1" eaLnBrk="1" hangingPunct="1">
              <a:buFontTx/>
              <a:buNone/>
            </a:pPr>
            <a:r>
              <a:rPr lang="en-US" altLang="en-US" smtClean="0">
                <a:cs typeface="Courier New" panose="02070309020205020404" pitchFamily="49" charset="0"/>
              </a:rPr>
              <a:t>Alternative:</a:t>
            </a:r>
          </a:p>
          <a:p>
            <a:pPr lvl="1" eaLnBrk="1" hangingPunct="1">
              <a:buFontTx/>
              <a:buNone/>
            </a:pPr>
            <a:r>
              <a:rPr lang="en-US" altLang="en-US" sz="1800" b="1">
                <a:latin typeface="Courier New" panose="02070309020205020404" pitchFamily="49" charset="0"/>
                <a:cs typeface="Courier New" panose="02070309020205020404" pitchFamily="49" charset="0"/>
              </a:rPr>
              <a:t>	if ( grade != sentinelValue )</a:t>
            </a:r>
            <a:br>
              <a:rPr lang="en-US" altLang="en-US" sz="1800" b="1">
                <a:latin typeface="Courier New" panose="02070309020205020404" pitchFamily="49" charset="0"/>
                <a:cs typeface="Courier New" panose="02070309020205020404" pitchFamily="49" charset="0"/>
              </a:rPr>
            </a:br>
            <a:r>
              <a:rPr lang="en-US" altLang="en-US" sz="1800" b="1">
                <a:latin typeface="Courier New" panose="02070309020205020404" pitchFamily="49" charset="0"/>
                <a:cs typeface="Courier New" panose="02070309020205020404" pitchFamily="49" charset="0"/>
              </a:rPr>
              <a:t>   cout &lt;&lt; "The next grade is " &lt;&lt; grade &lt;&lt; endl;</a:t>
            </a:r>
            <a:r>
              <a:rPr lang="en-US" altLang="en-US" sz="1800" b="1">
                <a:cs typeface="Courier New" panose="02070309020205020404" pitchFamily="49" charset="0"/>
              </a:rPr>
              <a:t> </a:t>
            </a:r>
          </a:p>
        </p:txBody>
      </p:sp>
      <p:sp>
        <p:nvSpPr>
          <p:cNvPr id="4" name="Slide Number Placeholder 3"/>
          <p:cNvSpPr>
            <a:spLocks noGrp="1"/>
          </p:cNvSpPr>
          <p:nvPr>
            <p:ph type="sldNum" sz="quarter" idx="12"/>
          </p:nvPr>
        </p:nvSpPr>
        <p:spPr/>
        <p:txBody>
          <a:bodyPr/>
          <a:lstStyle/>
          <a:p>
            <a:fld id="{60613670-5C68-40E8-AD23-C9952A542B99}" type="slidenum">
              <a:rPr lang="en-US" smtClean="0"/>
              <a:pPr/>
              <a:t>118</a:t>
            </a:fld>
            <a:endParaRPr lang="en-US"/>
          </a:p>
        </p:txBody>
      </p:sp>
    </p:spTree>
    <p:extLst>
      <p:ext uri="{BB962C8B-B14F-4D97-AF65-F5344CB8AC3E}">
        <p14:creationId xmlns:p14="http://schemas.microsoft.com/office/powerpoint/2010/main" xmlns="" val="304895415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lstStyle/>
          <a:p>
            <a:pPr eaLnBrk="1" hangingPunct="1"/>
            <a:r>
              <a:rPr lang="en-US" altLang="en-US" noProof="1" smtClean="0"/>
              <a:t>Confusing Equality (==) and Assignment (=) Operators</a:t>
            </a:r>
            <a:endParaRPr lang="en-US" altLang="en-US" smtClean="0"/>
          </a:p>
        </p:txBody>
      </p:sp>
      <p:sp>
        <p:nvSpPr>
          <p:cNvPr id="71684" name="Rectangle 3"/>
          <p:cNvSpPr>
            <a:spLocks noGrp="1" noChangeArrowheads="1"/>
          </p:cNvSpPr>
          <p:nvPr>
            <p:ph type="body" idx="1"/>
          </p:nvPr>
        </p:nvSpPr>
        <p:spPr/>
        <p:txBody>
          <a:bodyPr/>
          <a:lstStyle/>
          <a:p>
            <a:pPr eaLnBrk="1" hangingPunct="1"/>
            <a:r>
              <a:rPr lang="en-US" altLang="en-US" smtClean="0"/>
              <a:t>Common error</a:t>
            </a:r>
          </a:p>
          <a:p>
            <a:pPr lvl="1" eaLnBrk="1" hangingPunct="1"/>
            <a:r>
              <a:rPr lang="en-US" altLang="en-US" smtClean="0"/>
              <a:t>Does not typically cause syntax errors</a:t>
            </a:r>
          </a:p>
          <a:p>
            <a:pPr eaLnBrk="1" hangingPunct="1"/>
            <a:r>
              <a:rPr lang="en-US" altLang="en-US" smtClean="0"/>
              <a:t>Aspects of problem</a:t>
            </a:r>
          </a:p>
          <a:p>
            <a:pPr lvl="1" eaLnBrk="1" hangingPunct="1"/>
            <a:r>
              <a:rPr lang="en-US" altLang="en-US" smtClean="0"/>
              <a:t>Expressions that have a value can be used for decision</a:t>
            </a:r>
          </a:p>
          <a:p>
            <a:pPr lvl="2" eaLnBrk="1" hangingPunct="1"/>
            <a:r>
              <a:rPr lang="en-US" altLang="en-US" smtClean="0"/>
              <a:t>Zero = false, nonzero = true</a:t>
            </a:r>
          </a:p>
          <a:p>
            <a:pPr lvl="1" eaLnBrk="1" hangingPunct="1"/>
            <a:r>
              <a:rPr lang="en-US" altLang="en-US" smtClean="0"/>
              <a:t>Assignment statements produce a value (the value to be assigned)</a:t>
            </a:r>
          </a:p>
        </p:txBody>
      </p:sp>
      <p:sp>
        <p:nvSpPr>
          <p:cNvPr id="4" name="Slide Number Placeholder 3"/>
          <p:cNvSpPr>
            <a:spLocks noGrp="1"/>
          </p:cNvSpPr>
          <p:nvPr>
            <p:ph type="sldNum" sz="quarter" idx="12"/>
          </p:nvPr>
        </p:nvSpPr>
        <p:spPr/>
        <p:txBody>
          <a:bodyPr/>
          <a:lstStyle/>
          <a:p>
            <a:fld id="{60613670-5C68-40E8-AD23-C9952A542B99}" type="slidenum">
              <a:rPr lang="en-US" smtClean="0"/>
              <a:pPr/>
              <a:t>119</a:t>
            </a:fld>
            <a:endParaRPr lang="en-US"/>
          </a:p>
        </p:txBody>
      </p:sp>
    </p:spTree>
    <p:extLst>
      <p:ext uri="{BB962C8B-B14F-4D97-AF65-F5344CB8AC3E}">
        <p14:creationId xmlns:p14="http://schemas.microsoft.com/office/powerpoint/2010/main" xmlns="" val="19006641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ltLang="en-US" smtClean="0"/>
              <a:t>Basics of a Typical C++ Environment</a:t>
            </a:r>
          </a:p>
        </p:txBody>
      </p:sp>
      <p:sp>
        <p:nvSpPr>
          <p:cNvPr id="21508" name="Rectangle 3"/>
          <p:cNvSpPr>
            <a:spLocks noGrp="1" noChangeArrowheads="1"/>
          </p:cNvSpPr>
          <p:nvPr>
            <p:ph type="body" idx="1"/>
          </p:nvPr>
        </p:nvSpPr>
        <p:spPr/>
        <p:txBody>
          <a:bodyPr/>
          <a:lstStyle/>
          <a:p>
            <a:pPr eaLnBrk="1" hangingPunct="1"/>
            <a:r>
              <a:rPr lang="en-US" altLang="en-US" smtClean="0"/>
              <a:t>Common Input/output functions</a:t>
            </a:r>
          </a:p>
          <a:p>
            <a:pPr lvl="1" eaLnBrk="1" hangingPunct="1"/>
            <a:r>
              <a:rPr lang="en-US" altLang="en-US" b="1" smtClean="0">
                <a:solidFill>
                  <a:srgbClr val="009999"/>
                </a:solidFill>
                <a:latin typeface="Courier New" panose="02070309020205020404" pitchFamily="49" charset="0"/>
              </a:rPr>
              <a:t>cin</a:t>
            </a:r>
          </a:p>
          <a:p>
            <a:pPr lvl="2" eaLnBrk="1" hangingPunct="1"/>
            <a:r>
              <a:rPr lang="en-US" altLang="en-US" smtClean="0"/>
              <a:t>Standard input stream</a:t>
            </a:r>
          </a:p>
          <a:p>
            <a:pPr lvl="2" eaLnBrk="1" hangingPunct="1"/>
            <a:r>
              <a:rPr lang="en-US" altLang="en-US" smtClean="0"/>
              <a:t>Normally keyboard</a:t>
            </a:r>
          </a:p>
          <a:p>
            <a:pPr lvl="1" eaLnBrk="1" hangingPunct="1"/>
            <a:r>
              <a:rPr lang="en-US" altLang="en-US" b="1" smtClean="0">
                <a:solidFill>
                  <a:srgbClr val="009999"/>
                </a:solidFill>
                <a:latin typeface="Courier New" panose="02070309020205020404" pitchFamily="49" charset="0"/>
              </a:rPr>
              <a:t>cout</a:t>
            </a:r>
          </a:p>
          <a:p>
            <a:pPr lvl="2" eaLnBrk="1" hangingPunct="1"/>
            <a:r>
              <a:rPr lang="en-US" altLang="en-US" smtClean="0"/>
              <a:t>Standard output stream</a:t>
            </a:r>
          </a:p>
          <a:p>
            <a:pPr lvl="2" eaLnBrk="1" hangingPunct="1"/>
            <a:r>
              <a:rPr lang="en-US" altLang="en-US" smtClean="0"/>
              <a:t>Normally computer screen</a:t>
            </a:r>
          </a:p>
          <a:p>
            <a:pPr lvl="1" eaLnBrk="1" hangingPunct="1"/>
            <a:r>
              <a:rPr lang="en-US" altLang="en-US" b="1" smtClean="0">
                <a:solidFill>
                  <a:srgbClr val="009999"/>
                </a:solidFill>
                <a:latin typeface="Courier New" panose="02070309020205020404" pitchFamily="49" charset="0"/>
              </a:rPr>
              <a:t>cerr</a:t>
            </a:r>
          </a:p>
          <a:p>
            <a:pPr lvl="2" eaLnBrk="1" hangingPunct="1"/>
            <a:r>
              <a:rPr lang="en-US" altLang="en-US" smtClean="0"/>
              <a:t>Standard error stream</a:t>
            </a:r>
          </a:p>
          <a:p>
            <a:pPr lvl="2" eaLnBrk="1" hangingPunct="1"/>
            <a:r>
              <a:rPr lang="en-US" altLang="en-US" smtClean="0"/>
              <a:t>Display error messages</a:t>
            </a:r>
          </a:p>
        </p:txBody>
      </p:sp>
      <p:sp>
        <p:nvSpPr>
          <p:cNvPr id="4" name="Slide Number Placeholder 3"/>
          <p:cNvSpPr>
            <a:spLocks noGrp="1"/>
          </p:cNvSpPr>
          <p:nvPr>
            <p:ph type="sldNum" sz="quarter" idx="12"/>
          </p:nvPr>
        </p:nvSpPr>
        <p:spPr/>
        <p:txBody>
          <a:bodyPr/>
          <a:lstStyle/>
          <a:p>
            <a:fld id="{60613670-5C68-40E8-AD23-C9952A542B99}" type="slidenum">
              <a:rPr lang="en-US" smtClean="0"/>
              <a:pPr/>
              <a:t>12</a:t>
            </a:fld>
            <a:endParaRPr lang="en-US"/>
          </a:p>
        </p:txBody>
      </p:sp>
    </p:spTree>
    <p:extLst>
      <p:ext uri="{BB962C8B-B14F-4D97-AF65-F5344CB8AC3E}">
        <p14:creationId xmlns:p14="http://schemas.microsoft.com/office/powerpoint/2010/main" xmlns="" val="1028284312"/>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lstStyle/>
          <a:p>
            <a:pPr eaLnBrk="1" hangingPunct="1"/>
            <a:r>
              <a:rPr lang="en-US" altLang="en-US" noProof="1" smtClean="0"/>
              <a:t>Confusing Equality (==) and Assignment (=) Operators</a:t>
            </a:r>
            <a:endParaRPr lang="en-US" altLang="en-US" smtClean="0"/>
          </a:p>
        </p:txBody>
      </p:sp>
      <p:sp>
        <p:nvSpPr>
          <p:cNvPr id="72708" name="Rectangle 3"/>
          <p:cNvSpPr>
            <a:spLocks noGrp="1" noChangeArrowheads="1"/>
          </p:cNvSpPr>
          <p:nvPr>
            <p:ph type="body" idx="1"/>
          </p:nvPr>
        </p:nvSpPr>
        <p:spPr/>
        <p:txBody>
          <a:bodyPr/>
          <a:lstStyle/>
          <a:p>
            <a:pPr eaLnBrk="1" hangingPunct="1"/>
            <a:r>
              <a:rPr lang="en-US" altLang="en-US" smtClean="0"/>
              <a:t>Example</a:t>
            </a:r>
          </a:p>
          <a:p>
            <a:pPr lvl="2" eaLnBrk="1" hangingPunct="1">
              <a:buFontTx/>
              <a:buNone/>
            </a:pPr>
            <a:r>
              <a:rPr lang="en-US" altLang="en-US" b="1" smtClean="0">
                <a:latin typeface="Courier New" panose="02070309020205020404" pitchFamily="49" charset="0"/>
              </a:rPr>
              <a:t>if ( payCode == 4 )</a:t>
            </a:r>
          </a:p>
          <a:p>
            <a:pPr lvl="2" eaLnBrk="1" hangingPunct="1">
              <a:buFontTx/>
              <a:buNone/>
            </a:pPr>
            <a:r>
              <a:rPr lang="en-US" altLang="en-US" b="1" smtClean="0">
                <a:latin typeface="Courier New" panose="02070309020205020404" pitchFamily="49" charset="0"/>
              </a:rPr>
              <a:t>   cout &lt;&lt; "You get a bonus!" &lt;&lt; endl;</a:t>
            </a:r>
          </a:p>
          <a:p>
            <a:pPr lvl="1" eaLnBrk="1" hangingPunct="1"/>
            <a:r>
              <a:rPr lang="en-US" altLang="en-US" smtClean="0"/>
              <a:t>If paycode is 4, bonus given</a:t>
            </a:r>
          </a:p>
          <a:p>
            <a:pPr lvl="2" eaLnBrk="1" hangingPunct="1"/>
            <a:endParaRPr lang="en-US" altLang="en-US" smtClean="0"/>
          </a:p>
          <a:p>
            <a:pPr eaLnBrk="1" hangingPunct="1"/>
            <a:r>
              <a:rPr lang="en-US" altLang="en-US" smtClean="0"/>
              <a:t>If </a:t>
            </a:r>
            <a:r>
              <a:rPr lang="en-US" altLang="en-US" b="1" smtClean="0">
                <a:solidFill>
                  <a:srgbClr val="009999"/>
                </a:solidFill>
                <a:latin typeface="Courier New" panose="02070309020205020404" pitchFamily="49" charset="0"/>
              </a:rPr>
              <a:t>==</a:t>
            </a:r>
            <a:r>
              <a:rPr lang="en-US" altLang="en-US" smtClean="0"/>
              <a:t> was replaced with </a:t>
            </a:r>
            <a:r>
              <a:rPr lang="en-US" altLang="en-US" b="1" smtClean="0">
                <a:solidFill>
                  <a:srgbClr val="009999"/>
                </a:solidFill>
                <a:latin typeface="Courier New" panose="02070309020205020404" pitchFamily="49" charset="0"/>
              </a:rPr>
              <a:t>=</a:t>
            </a:r>
          </a:p>
          <a:p>
            <a:pPr lvl="2" eaLnBrk="1" hangingPunct="1">
              <a:buFontTx/>
              <a:buNone/>
            </a:pPr>
            <a:r>
              <a:rPr lang="en-US" altLang="en-US" b="1" smtClean="0">
                <a:latin typeface="Courier New" panose="02070309020205020404" pitchFamily="49" charset="0"/>
              </a:rPr>
              <a:t>if ( payCode = 4 )</a:t>
            </a:r>
            <a:br>
              <a:rPr lang="en-US" altLang="en-US" b="1" smtClean="0">
                <a:latin typeface="Courier New" panose="02070309020205020404" pitchFamily="49" charset="0"/>
              </a:rPr>
            </a:br>
            <a:r>
              <a:rPr lang="en-US" altLang="en-US" b="1" smtClean="0">
                <a:latin typeface="Courier New" panose="02070309020205020404" pitchFamily="49" charset="0"/>
              </a:rPr>
              <a:t> cout &lt;&lt; "You get a bonus!" &lt;&lt; endl;</a:t>
            </a:r>
            <a:endParaRPr lang="en-US" altLang="en-US" smtClean="0"/>
          </a:p>
          <a:p>
            <a:pPr lvl="1" eaLnBrk="1" hangingPunct="1"/>
            <a:r>
              <a:rPr lang="en-US" altLang="en-US" smtClean="0"/>
              <a:t>Paycode set to 4 (no matter what it was before)</a:t>
            </a:r>
          </a:p>
          <a:p>
            <a:pPr lvl="1" eaLnBrk="1" hangingPunct="1"/>
            <a:r>
              <a:rPr lang="en-US" altLang="en-US" smtClean="0"/>
              <a:t>Statement is true (since 4 is non-zero)</a:t>
            </a:r>
          </a:p>
          <a:p>
            <a:pPr lvl="1" eaLnBrk="1" hangingPunct="1"/>
            <a:r>
              <a:rPr lang="en-US" altLang="en-US" smtClean="0"/>
              <a:t>Bonus given in every case</a:t>
            </a:r>
          </a:p>
        </p:txBody>
      </p:sp>
      <p:sp>
        <p:nvSpPr>
          <p:cNvPr id="4" name="Slide Number Placeholder 3"/>
          <p:cNvSpPr>
            <a:spLocks noGrp="1"/>
          </p:cNvSpPr>
          <p:nvPr>
            <p:ph type="sldNum" sz="quarter" idx="12"/>
          </p:nvPr>
        </p:nvSpPr>
        <p:spPr/>
        <p:txBody>
          <a:bodyPr/>
          <a:lstStyle/>
          <a:p>
            <a:fld id="{60613670-5C68-40E8-AD23-C9952A542B99}" type="slidenum">
              <a:rPr lang="en-US" smtClean="0"/>
              <a:pPr/>
              <a:t>120</a:t>
            </a:fld>
            <a:endParaRPr lang="en-US"/>
          </a:p>
        </p:txBody>
      </p:sp>
    </p:spTree>
    <p:extLst>
      <p:ext uri="{BB962C8B-B14F-4D97-AF65-F5344CB8AC3E}">
        <p14:creationId xmlns:p14="http://schemas.microsoft.com/office/powerpoint/2010/main" xmlns="" val="72910254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lstStyle/>
          <a:p>
            <a:pPr eaLnBrk="1" hangingPunct="1"/>
            <a:r>
              <a:rPr lang="en-US" altLang="en-US" noProof="1" smtClean="0"/>
              <a:t>Confusing Equality (==) and Assignment (=) Operators</a:t>
            </a:r>
            <a:endParaRPr lang="en-US" altLang="en-US" smtClean="0"/>
          </a:p>
        </p:txBody>
      </p:sp>
      <p:sp>
        <p:nvSpPr>
          <p:cNvPr id="73732" name="Rectangle 3"/>
          <p:cNvSpPr>
            <a:spLocks noGrp="1" noChangeArrowheads="1"/>
          </p:cNvSpPr>
          <p:nvPr>
            <p:ph type="body" idx="1"/>
          </p:nvPr>
        </p:nvSpPr>
        <p:spPr/>
        <p:txBody>
          <a:bodyPr/>
          <a:lstStyle/>
          <a:p>
            <a:pPr eaLnBrk="1" hangingPunct="1"/>
            <a:r>
              <a:rPr lang="en-US" altLang="en-US" smtClean="0"/>
              <a:t>Lvalues</a:t>
            </a:r>
          </a:p>
          <a:p>
            <a:pPr lvl="1" eaLnBrk="1" hangingPunct="1"/>
            <a:r>
              <a:rPr lang="en-US" altLang="en-US" smtClean="0"/>
              <a:t>Expressions that can appear on left side of equation</a:t>
            </a:r>
          </a:p>
          <a:p>
            <a:pPr lvl="1" eaLnBrk="1" hangingPunct="1"/>
            <a:r>
              <a:rPr lang="en-US" altLang="en-US" smtClean="0"/>
              <a:t>Can be changed (I.e., variables)</a:t>
            </a:r>
          </a:p>
          <a:p>
            <a:pPr lvl="2" eaLnBrk="1" hangingPunct="1">
              <a:buFontTx/>
              <a:buNone/>
            </a:pPr>
            <a:r>
              <a:rPr lang="en-US" altLang="en-US" b="1" smtClean="0">
                <a:solidFill>
                  <a:srgbClr val="009999"/>
                </a:solidFill>
                <a:latin typeface="Courier New" panose="02070309020205020404" pitchFamily="49" charset="0"/>
              </a:rPr>
              <a:t>x = 4</a:t>
            </a:r>
            <a:r>
              <a:rPr lang="en-US" altLang="en-US" b="1" smtClean="0">
                <a:latin typeface="Courier New" panose="02070309020205020404" pitchFamily="49" charset="0"/>
              </a:rPr>
              <a:t>;</a:t>
            </a:r>
            <a:endParaRPr lang="en-US" altLang="en-US" smtClean="0"/>
          </a:p>
          <a:p>
            <a:pPr eaLnBrk="1" hangingPunct="1"/>
            <a:r>
              <a:rPr lang="en-US" altLang="en-US" smtClean="0"/>
              <a:t>Rvalues</a:t>
            </a:r>
          </a:p>
          <a:p>
            <a:pPr lvl="1" eaLnBrk="1" hangingPunct="1"/>
            <a:r>
              <a:rPr lang="en-US" altLang="en-US" smtClean="0"/>
              <a:t>Only appear on right side of equation</a:t>
            </a:r>
          </a:p>
          <a:p>
            <a:pPr lvl="1" eaLnBrk="1" hangingPunct="1"/>
            <a:r>
              <a:rPr lang="en-US" altLang="en-US" smtClean="0"/>
              <a:t>Constants, such as numbers (i.e. cannot write </a:t>
            </a:r>
            <a:r>
              <a:rPr lang="en-US" altLang="en-US" b="1" smtClean="0">
                <a:solidFill>
                  <a:srgbClr val="009999"/>
                </a:solidFill>
                <a:latin typeface="Courier New" panose="02070309020205020404" pitchFamily="49" charset="0"/>
              </a:rPr>
              <a:t>4 = x</a:t>
            </a:r>
            <a:r>
              <a:rPr lang="en-US" altLang="en-US" b="1" smtClean="0">
                <a:latin typeface="Courier New" panose="02070309020205020404" pitchFamily="49" charset="0"/>
              </a:rPr>
              <a:t>;</a:t>
            </a:r>
            <a:r>
              <a:rPr lang="en-US" altLang="en-US" smtClean="0"/>
              <a:t>)</a:t>
            </a:r>
          </a:p>
          <a:p>
            <a:pPr eaLnBrk="1" hangingPunct="1"/>
            <a:r>
              <a:rPr lang="en-US" altLang="en-US" smtClean="0"/>
              <a:t>Lvalues can be used as rvalues, but not vice versa</a:t>
            </a:r>
          </a:p>
        </p:txBody>
      </p:sp>
      <p:sp>
        <p:nvSpPr>
          <p:cNvPr id="4" name="Slide Number Placeholder 3"/>
          <p:cNvSpPr>
            <a:spLocks noGrp="1"/>
          </p:cNvSpPr>
          <p:nvPr>
            <p:ph type="sldNum" sz="quarter" idx="12"/>
          </p:nvPr>
        </p:nvSpPr>
        <p:spPr/>
        <p:txBody>
          <a:bodyPr/>
          <a:lstStyle/>
          <a:p>
            <a:fld id="{60613670-5C68-40E8-AD23-C9952A542B99}" type="slidenum">
              <a:rPr lang="en-US" smtClean="0"/>
              <a:pPr/>
              <a:t>121</a:t>
            </a:fld>
            <a:endParaRPr lang="en-US"/>
          </a:p>
        </p:txBody>
      </p:sp>
    </p:spTree>
    <p:extLst>
      <p:ext uri="{BB962C8B-B14F-4D97-AF65-F5344CB8AC3E}">
        <p14:creationId xmlns:p14="http://schemas.microsoft.com/office/powerpoint/2010/main" xmlns="" val="162880042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en-US" altLang="en-US" noProof="1" smtClean="0"/>
              <a:t>Structured-Programming Summary</a:t>
            </a:r>
            <a:endParaRPr lang="en-US" altLang="en-US" smtClean="0"/>
          </a:p>
        </p:txBody>
      </p:sp>
      <p:sp>
        <p:nvSpPr>
          <p:cNvPr id="74756" name="Rectangle 3"/>
          <p:cNvSpPr>
            <a:spLocks noGrp="1" noChangeArrowheads="1"/>
          </p:cNvSpPr>
          <p:nvPr>
            <p:ph type="body" idx="1"/>
          </p:nvPr>
        </p:nvSpPr>
        <p:spPr/>
        <p:txBody>
          <a:bodyPr/>
          <a:lstStyle/>
          <a:p>
            <a:pPr eaLnBrk="1" hangingPunct="1"/>
            <a:r>
              <a:rPr lang="en-US" altLang="en-US" smtClean="0"/>
              <a:t>Structured programming</a:t>
            </a:r>
          </a:p>
          <a:p>
            <a:pPr lvl="1" eaLnBrk="1" hangingPunct="1"/>
            <a:r>
              <a:rPr lang="en-US" altLang="en-US" smtClean="0"/>
              <a:t>Programs easier to understand, test, debug and modify</a:t>
            </a:r>
          </a:p>
          <a:p>
            <a:pPr eaLnBrk="1" hangingPunct="1"/>
            <a:r>
              <a:rPr lang="en-US" altLang="en-US" smtClean="0"/>
              <a:t>Rules for structured programming</a:t>
            </a:r>
          </a:p>
          <a:p>
            <a:pPr lvl="1" eaLnBrk="1" hangingPunct="1"/>
            <a:r>
              <a:rPr lang="en-US" altLang="en-US" smtClean="0"/>
              <a:t>Only use single-entry/single-exit control structures</a:t>
            </a:r>
          </a:p>
          <a:p>
            <a:pPr lvl="1" eaLnBrk="1" hangingPunct="1"/>
            <a:r>
              <a:rPr lang="en-US" altLang="en-US" smtClean="0"/>
              <a:t>Rules</a:t>
            </a:r>
          </a:p>
          <a:p>
            <a:pPr lvl="2" eaLnBrk="1" hangingPunct="1">
              <a:buFontTx/>
              <a:buNone/>
            </a:pPr>
            <a:r>
              <a:rPr lang="en-US" altLang="en-US" smtClean="0"/>
              <a:t>1)  Begin with the “simplest flowchart”</a:t>
            </a:r>
          </a:p>
          <a:p>
            <a:pPr lvl="2" eaLnBrk="1" hangingPunct="1">
              <a:buFontTx/>
              <a:buNone/>
            </a:pPr>
            <a:r>
              <a:rPr lang="en-US" altLang="en-US" smtClean="0"/>
              <a:t>2)  Any rectangle (action) can be replaced by two rectangles (actions) in sequence</a:t>
            </a:r>
          </a:p>
          <a:p>
            <a:pPr lvl="2" eaLnBrk="1" hangingPunct="1">
              <a:buFontTx/>
              <a:buNone/>
            </a:pPr>
            <a:r>
              <a:rPr lang="en-US" altLang="en-US" smtClean="0"/>
              <a:t>3)  Any rectangle (action) can be replaced by any control structure (sequence, if, if/else, switch, while, do/while or for)</a:t>
            </a:r>
          </a:p>
          <a:p>
            <a:pPr lvl="2" eaLnBrk="1" hangingPunct="1">
              <a:buFontTx/>
              <a:buNone/>
            </a:pPr>
            <a:r>
              <a:rPr lang="en-US" altLang="en-US" smtClean="0"/>
              <a:t>4)  Rules 2 and 3 can be applied in any order and multiple times</a:t>
            </a:r>
          </a:p>
        </p:txBody>
      </p:sp>
      <p:sp>
        <p:nvSpPr>
          <p:cNvPr id="74757" name="Rectangle 4"/>
          <p:cNvSpPr>
            <a:spLocks noChangeArrowheads="1"/>
          </p:cNvSpPr>
          <p:nvPr/>
        </p:nvSpPr>
        <p:spPr bwMode="auto">
          <a:xfrm>
            <a:off x="1524000" y="1771650"/>
            <a:ext cx="54864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74758" name="Rectangle 5"/>
          <p:cNvSpPr>
            <a:spLocks noChangeArrowheads="1"/>
          </p:cNvSpPr>
          <p:nvPr/>
        </p:nvSpPr>
        <p:spPr bwMode="auto">
          <a:xfrm>
            <a:off x="1524000" y="2971801"/>
            <a:ext cx="54864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200">
                <a:solidFill>
                  <a:srgbClr val="000000"/>
                </a:solidFill>
                <a:latin typeface="Times New Roman" panose="02020603050405020304" pitchFamily="18" charset="0"/>
              </a:rPr>
              <a:t> </a:t>
            </a:r>
            <a:endParaRPr lang="en-US" altLang="en-US" sz="1200">
              <a:latin typeface="Times New Roman" panose="02020603050405020304" pitchFamily="18" charset="0"/>
            </a:endParaRPr>
          </a:p>
          <a:p>
            <a:endParaRPr lang="en-US" altLang="en-US" sz="2400">
              <a:latin typeface="Times New Roman" panose="02020603050405020304" pitchFamily="18" charset="0"/>
            </a:endParaRPr>
          </a:p>
        </p:txBody>
      </p:sp>
      <p:sp>
        <p:nvSpPr>
          <p:cNvPr id="74759" name="Rectangle 6"/>
          <p:cNvSpPr>
            <a:spLocks noChangeArrowheads="1"/>
          </p:cNvSpPr>
          <p:nvPr/>
        </p:nvSpPr>
        <p:spPr bwMode="auto">
          <a:xfrm>
            <a:off x="1524000" y="3962400"/>
            <a:ext cx="9144000" cy="6771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400">
                <a:latin typeface="Times New Roman" panose="02020603050405020304" pitchFamily="18" charset="0"/>
              </a:rPr>
              <a:t/>
            </a:r>
            <a:br>
              <a:rPr lang="en-US" altLang="en-US" sz="1400">
                <a:latin typeface="Times New Roman" panose="02020603050405020304" pitchFamily="18" charset="0"/>
              </a:rPr>
            </a:br>
            <a:endParaRPr lang="en-US" altLang="en-US" sz="2400">
              <a:latin typeface="Times New Roman" panose="02020603050405020304" pitchFamily="18" charset="0"/>
            </a:endParaRPr>
          </a:p>
        </p:txBody>
      </p:sp>
      <p:sp>
        <p:nvSpPr>
          <p:cNvPr id="74760" name="Rectangle 7"/>
          <p:cNvSpPr>
            <a:spLocks noChangeArrowheads="1"/>
          </p:cNvSpPr>
          <p:nvPr/>
        </p:nvSpPr>
        <p:spPr bwMode="auto">
          <a:xfrm>
            <a:off x="1524000" y="517525"/>
            <a:ext cx="5486400"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74761" name="Rectangle 8"/>
          <p:cNvSpPr>
            <a:spLocks noChangeArrowheads="1"/>
          </p:cNvSpPr>
          <p:nvPr/>
        </p:nvSpPr>
        <p:spPr bwMode="auto">
          <a:xfrm>
            <a:off x="1524000" y="1717676"/>
            <a:ext cx="548640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200">
                <a:latin typeface="Times New Roman" panose="02020603050405020304" pitchFamily="18" charset="0"/>
              </a:rPr>
              <a:t> </a:t>
            </a:r>
          </a:p>
          <a:p>
            <a:endParaRPr lang="en-US" altLang="en-US" sz="2400">
              <a:latin typeface="Times New Roman" panose="02020603050405020304" pitchFamily="18" charset="0"/>
            </a:endParaRPr>
          </a:p>
        </p:txBody>
      </p:sp>
      <p:sp>
        <p:nvSpPr>
          <p:cNvPr id="74762" name="Rectangle 9"/>
          <p:cNvSpPr>
            <a:spLocks noChangeArrowheads="1"/>
          </p:cNvSpPr>
          <p:nvPr/>
        </p:nvSpPr>
        <p:spPr bwMode="auto">
          <a:xfrm>
            <a:off x="1524000" y="5672138"/>
            <a:ext cx="9144000" cy="67710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400">
                <a:latin typeface="Times New Roman" panose="02020603050405020304" pitchFamily="18" charset="0"/>
              </a:rPr>
              <a:t/>
            </a:r>
            <a:br>
              <a:rPr lang="en-US" altLang="en-US" sz="1400">
                <a:latin typeface="Times New Roman" panose="02020603050405020304" pitchFamily="18" charset="0"/>
              </a:rPr>
            </a:br>
            <a:endParaRPr lang="en-US" altLang="en-US" sz="2400">
              <a:latin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60613670-5C68-40E8-AD23-C9952A542B99}" type="slidenum">
              <a:rPr lang="en-US" smtClean="0"/>
              <a:pPr/>
              <a:t>122</a:t>
            </a:fld>
            <a:endParaRPr lang="en-US"/>
          </a:p>
        </p:txBody>
      </p:sp>
    </p:spTree>
    <p:extLst>
      <p:ext uri="{BB962C8B-B14F-4D97-AF65-F5344CB8AC3E}">
        <p14:creationId xmlns:p14="http://schemas.microsoft.com/office/powerpoint/2010/main" xmlns="" val="144707730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lstStyle/>
          <a:p>
            <a:pPr eaLnBrk="1" hangingPunct="1"/>
            <a:r>
              <a:rPr lang="en-US" altLang="en-US" noProof="1" smtClean="0"/>
              <a:t>Structured-Programming Summary</a:t>
            </a:r>
            <a:endParaRPr lang="en-US" altLang="en-US" smtClean="0"/>
          </a:p>
        </p:txBody>
      </p:sp>
      <p:sp>
        <p:nvSpPr>
          <p:cNvPr id="75780" name="Rectangle 3"/>
          <p:cNvSpPr>
            <a:spLocks noGrp="1" noChangeArrowheads="1"/>
          </p:cNvSpPr>
          <p:nvPr>
            <p:ph type="body" idx="1"/>
          </p:nvPr>
        </p:nvSpPr>
        <p:spPr/>
        <p:txBody>
          <a:bodyPr/>
          <a:lstStyle/>
          <a:p>
            <a:pPr eaLnBrk="1" hangingPunct="1"/>
            <a:endParaRPr lang="en-US" altLang="en-US" smtClean="0"/>
          </a:p>
        </p:txBody>
      </p:sp>
      <p:grpSp>
        <p:nvGrpSpPr>
          <p:cNvPr id="75781" name="Group 4"/>
          <p:cNvGrpSpPr>
            <a:grpSpLocks/>
          </p:cNvGrpSpPr>
          <p:nvPr/>
        </p:nvGrpSpPr>
        <p:grpSpPr bwMode="auto">
          <a:xfrm>
            <a:off x="2971800" y="1905000"/>
            <a:ext cx="6705600" cy="4419600"/>
            <a:chOff x="232" y="1259"/>
            <a:chExt cx="2416" cy="2688"/>
          </a:xfrm>
        </p:grpSpPr>
        <p:sp>
          <p:nvSpPr>
            <p:cNvPr id="75783" name="AutoShape 5"/>
            <p:cNvSpPr>
              <a:spLocks noChangeArrowheads="1"/>
            </p:cNvSpPr>
            <p:nvPr/>
          </p:nvSpPr>
          <p:spPr bwMode="auto">
            <a:xfrm>
              <a:off x="408" y="1259"/>
              <a:ext cx="288" cy="96"/>
            </a:xfrm>
            <a:prstGeom prst="roundRect">
              <a:avLst>
                <a:gd name="adj" fmla="val 16667"/>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75784" name="Freeform 6"/>
            <p:cNvSpPr>
              <a:spLocks/>
            </p:cNvSpPr>
            <p:nvPr/>
          </p:nvSpPr>
          <p:spPr bwMode="auto">
            <a:xfrm>
              <a:off x="552" y="1355"/>
              <a:ext cx="0" cy="144"/>
            </a:xfrm>
            <a:custGeom>
              <a:avLst/>
              <a:gdLst>
                <a:gd name="T0" fmla="*/ 0 w 20000"/>
                <a:gd name="T1" fmla="*/ 144 h 20000"/>
                <a:gd name="T2" fmla="*/ 0 w 20000"/>
                <a:gd name="T3" fmla="*/ 0 h 20000"/>
                <a:gd name="T4" fmla="*/ 0 60000 65536"/>
                <a:gd name="T5" fmla="*/ 0 60000 65536"/>
              </a:gdLst>
              <a:ahLst/>
              <a:cxnLst>
                <a:cxn ang="T4">
                  <a:pos x="T0" y="T1"/>
                </a:cxn>
                <a:cxn ang="T5">
                  <a:pos x="T2" y="T3"/>
                </a:cxn>
              </a:cxnLst>
              <a:rect l="0" t="0" r="r" b="b"/>
              <a:pathLst>
                <a:path w="20000" h="20000">
                  <a:moveTo>
                    <a:pt x="0" y="19944"/>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785" name="Freeform 7"/>
            <p:cNvSpPr>
              <a:spLocks/>
            </p:cNvSpPr>
            <p:nvPr/>
          </p:nvSpPr>
          <p:spPr bwMode="auto">
            <a:xfrm>
              <a:off x="408" y="1499"/>
              <a:ext cx="288" cy="96"/>
            </a:xfrm>
            <a:custGeom>
              <a:avLst/>
              <a:gdLst>
                <a:gd name="T0" fmla="*/ 288 w 20000"/>
                <a:gd name="T1" fmla="*/ 0 h 20000"/>
                <a:gd name="T2" fmla="*/ 288 w 20000"/>
                <a:gd name="T3" fmla="*/ 96 h 20000"/>
                <a:gd name="T4" fmla="*/ 0 w 20000"/>
                <a:gd name="T5" fmla="*/ 96 h 20000"/>
                <a:gd name="T6" fmla="*/ 0 w 20000"/>
                <a:gd name="T7" fmla="*/ 0 h 20000"/>
                <a:gd name="T8" fmla="*/ 2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72" y="0"/>
                  </a:moveTo>
                  <a:lnTo>
                    <a:pt x="19972" y="19917"/>
                  </a:lnTo>
                  <a:lnTo>
                    <a:pt x="0" y="19917"/>
                  </a:lnTo>
                  <a:lnTo>
                    <a:pt x="0" y="0"/>
                  </a:lnTo>
                  <a:lnTo>
                    <a:pt x="19972"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786" name="Freeform 8"/>
            <p:cNvSpPr>
              <a:spLocks/>
            </p:cNvSpPr>
            <p:nvPr/>
          </p:nvSpPr>
          <p:spPr bwMode="auto">
            <a:xfrm>
              <a:off x="552" y="1595"/>
              <a:ext cx="0" cy="144"/>
            </a:xfrm>
            <a:custGeom>
              <a:avLst/>
              <a:gdLst>
                <a:gd name="T0" fmla="*/ 0 w 20000"/>
                <a:gd name="T1" fmla="*/ 144 h 20000"/>
                <a:gd name="T2" fmla="*/ 0 w 20000"/>
                <a:gd name="T3" fmla="*/ 0 h 20000"/>
                <a:gd name="T4" fmla="*/ 0 60000 65536"/>
                <a:gd name="T5" fmla="*/ 0 60000 65536"/>
              </a:gdLst>
              <a:ahLst/>
              <a:cxnLst>
                <a:cxn ang="T4">
                  <a:pos x="T0" y="T1"/>
                </a:cxn>
                <a:cxn ang="T5">
                  <a:pos x="T2" y="T3"/>
                </a:cxn>
              </a:cxnLst>
              <a:rect l="0" t="0" r="r" b="b"/>
              <a:pathLst>
                <a:path w="20000" h="20000">
                  <a:moveTo>
                    <a:pt x="0" y="19944"/>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787" name="AutoShape 9"/>
            <p:cNvSpPr>
              <a:spLocks noChangeArrowheads="1"/>
            </p:cNvSpPr>
            <p:nvPr/>
          </p:nvSpPr>
          <p:spPr bwMode="auto">
            <a:xfrm>
              <a:off x="408" y="1739"/>
              <a:ext cx="288" cy="96"/>
            </a:xfrm>
            <a:prstGeom prst="roundRect">
              <a:avLst>
                <a:gd name="adj" fmla="val 16667"/>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75788" name="AutoShape 10"/>
            <p:cNvSpPr>
              <a:spLocks noChangeArrowheads="1"/>
            </p:cNvSpPr>
            <p:nvPr/>
          </p:nvSpPr>
          <p:spPr bwMode="auto">
            <a:xfrm>
              <a:off x="1832" y="1611"/>
              <a:ext cx="288" cy="96"/>
            </a:xfrm>
            <a:prstGeom prst="roundRect">
              <a:avLst>
                <a:gd name="adj" fmla="val 16667"/>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75789" name="Freeform 11"/>
            <p:cNvSpPr>
              <a:spLocks/>
            </p:cNvSpPr>
            <p:nvPr/>
          </p:nvSpPr>
          <p:spPr bwMode="auto">
            <a:xfrm>
              <a:off x="1976" y="1707"/>
              <a:ext cx="0" cy="144"/>
            </a:xfrm>
            <a:custGeom>
              <a:avLst/>
              <a:gdLst>
                <a:gd name="T0" fmla="*/ 0 w 20000"/>
                <a:gd name="T1" fmla="*/ 144 h 20000"/>
                <a:gd name="T2" fmla="*/ 0 w 20000"/>
                <a:gd name="T3" fmla="*/ 0 h 20000"/>
                <a:gd name="T4" fmla="*/ 0 60000 65536"/>
                <a:gd name="T5" fmla="*/ 0 60000 65536"/>
              </a:gdLst>
              <a:ahLst/>
              <a:cxnLst>
                <a:cxn ang="T4">
                  <a:pos x="T0" y="T1"/>
                </a:cxn>
                <a:cxn ang="T5">
                  <a:pos x="T2" y="T3"/>
                </a:cxn>
              </a:cxnLst>
              <a:rect l="0" t="0" r="r" b="b"/>
              <a:pathLst>
                <a:path w="20000" h="20000">
                  <a:moveTo>
                    <a:pt x="0" y="19944"/>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790" name="Freeform 12"/>
            <p:cNvSpPr>
              <a:spLocks/>
            </p:cNvSpPr>
            <p:nvPr/>
          </p:nvSpPr>
          <p:spPr bwMode="auto">
            <a:xfrm>
              <a:off x="1976" y="2283"/>
              <a:ext cx="0" cy="144"/>
            </a:xfrm>
            <a:custGeom>
              <a:avLst/>
              <a:gdLst>
                <a:gd name="T0" fmla="*/ 0 w 20000"/>
                <a:gd name="T1" fmla="*/ 144 h 20000"/>
                <a:gd name="T2" fmla="*/ 0 w 20000"/>
                <a:gd name="T3" fmla="*/ 0 h 20000"/>
                <a:gd name="T4" fmla="*/ 0 60000 65536"/>
                <a:gd name="T5" fmla="*/ 0 60000 65536"/>
              </a:gdLst>
              <a:ahLst/>
              <a:cxnLst>
                <a:cxn ang="T4">
                  <a:pos x="T0" y="T1"/>
                </a:cxn>
                <a:cxn ang="T5">
                  <a:pos x="T2" y="T3"/>
                </a:cxn>
              </a:cxnLst>
              <a:rect l="0" t="0" r="r" b="b"/>
              <a:pathLst>
                <a:path w="20000" h="20000">
                  <a:moveTo>
                    <a:pt x="0" y="19944"/>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791" name="AutoShape 13"/>
            <p:cNvSpPr>
              <a:spLocks noChangeArrowheads="1"/>
            </p:cNvSpPr>
            <p:nvPr/>
          </p:nvSpPr>
          <p:spPr bwMode="auto">
            <a:xfrm>
              <a:off x="1832" y="2427"/>
              <a:ext cx="288" cy="96"/>
            </a:xfrm>
            <a:prstGeom prst="roundRect">
              <a:avLst>
                <a:gd name="adj" fmla="val 16667"/>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75792" name="Freeform 14"/>
            <p:cNvSpPr>
              <a:spLocks/>
            </p:cNvSpPr>
            <p:nvPr/>
          </p:nvSpPr>
          <p:spPr bwMode="auto">
            <a:xfrm>
              <a:off x="1784" y="1851"/>
              <a:ext cx="384" cy="96"/>
            </a:xfrm>
            <a:custGeom>
              <a:avLst/>
              <a:gdLst>
                <a:gd name="T0" fmla="*/ 384 w 20000"/>
                <a:gd name="T1" fmla="*/ 48 h 20000"/>
                <a:gd name="T2" fmla="*/ 192 w 20000"/>
                <a:gd name="T3" fmla="*/ 96 h 20000"/>
                <a:gd name="T4" fmla="*/ 0 w 20000"/>
                <a:gd name="T5" fmla="*/ 48 h 20000"/>
                <a:gd name="T6" fmla="*/ 192 w 20000"/>
                <a:gd name="T7" fmla="*/ 0 h 20000"/>
                <a:gd name="T8" fmla="*/ 384 w 20000"/>
                <a:gd name="T9" fmla="*/ 48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79" y="10000"/>
                  </a:moveTo>
                  <a:lnTo>
                    <a:pt x="9979" y="19917"/>
                  </a:lnTo>
                  <a:lnTo>
                    <a:pt x="0" y="10000"/>
                  </a:lnTo>
                  <a:lnTo>
                    <a:pt x="9979" y="0"/>
                  </a:lnTo>
                  <a:lnTo>
                    <a:pt x="19979" y="10000"/>
                  </a:lnTo>
                  <a:close/>
                </a:path>
              </a:pathLst>
            </a:custGeom>
            <a:solidFill>
              <a:srgbClr val="FFFFFF"/>
            </a:solidFill>
            <a:ln w="3175">
              <a:solidFill>
                <a:srgbClr val="000000"/>
              </a:solidFill>
              <a:round/>
              <a:headEnd/>
              <a:tailEnd/>
            </a:ln>
          </p:spPr>
          <p:txBody>
            <a:bodyPr/>
            <a:lstStyle/>
            <a:p>
              <a:endParaRPr lang="en-US"/>
            </a:p>
          </p:txBody>
        </p:sp>
        <p:sp>
          <p:nvSpPr>
            <p:cNvPr id="75793" name="Freeform 15"/>
            <p:cNvSpPr>
              <a:spLocks/>
            </p:cNvSpPr>
            <p:nvPr/>
          </p:nvSpPr>
          <p:spPr bwMode="auto">
            <a:xfrm>
              <a:off x="2168" y="1899"/>
              <a:ext cx="288" cy="0"/>
            </a:xfrm>
            <a:custGeom>
              <a:avLst/>
              <a:gdLst>
                <a:gd name="T0" fmla="*/ 288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72" y="0"/>
                  </a:moveTo>
                  <a:lnTo>
                    <a:pt x="0" y="0"/>
                  </a:lnTo>
                </a:path>
              </a:pathLst>
            </a:custGeom>
            <a:solidFill>
              <a:srgbClr val="FFFFFF"/>
            </a:solidFill>
            <a:ln w="3175">
              <a:solidFill>
                <a:srgbClr val="000000"/>
              </a:solidFill>
              <a:round/>
              <a:headEnd/>
              <a:tailEnd/>
            </a:ln>
          </p:spPr>
          <p:txBody>
            <a:bodyPr/>
            <a:lstStyle/>
            <a:p>
              <a:endParaRPr lang="en-US"/>
            </a:p>
          </p:txBody>
        </p:sp>
        <p:sp>
          <p:nvSpPr>
            <p:cNvPr id="75794" name="Freeform 16"/>
            <p:cNvSpPr>
              <a:spLocks/>
            </p:cNvSpPr>
            <p:nvPr/>
          </p:nvSpPr>
          <p:spPr bwMode="auto">
            <a:xfrm>
              <a:off x="1496" y="1899"/>
              <a:ext cx="288" cy="0"/>
            </a:xfrm>
            <a:custGeom>
              <a:avLst/>
              <a:gdLst>
                <a:gd name="T0" fmla="*/ 288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72" y="0"/>
                  </a:moveTo>
                  <a:lnTo>
                    <a:pt x="0" y="0"/>
                  </a:lnTo>
                </a:path>
              </a:pathLst>
            </a:custGeom>
            <a:solidFill>
              <a:srgbClr val="FFFFFF"/>
            </a:solidFill>
            <a:ln w="3175">
              <a:solidFill>
                <a:srgbClr val="000000"/>
              </a:solidFill>
              <a:round/>
              <a:headEnd/>
              <a:tailEnd/>
            </a:ln>
          </p:spPr>
          <p:txBody>
            <a:bodyPr/>
            <a:lstStyle/>
            <a:p>
              <a:endParaRPr lang="en-US"/>
            </a:p>
          </p:txBody>
        </p:sp>
        <p:sp>
          <p:nvSpPr>
            <p:cNvPr id="75795" name="Freeform 17"/>
            <p:cNvSpPr>
              <a:spLocks/>
            </p:cNvSpPr>
            <p:nvPr/>
          </p:nvSpPr>
          <p:spPr bwMode="auto">
            <a:xfrm>
              <a:off x="1496" y="1899"/>
              <a:ext cx="0" cy="96"/>
            </a:xfrm>
            <a:custGeom>
              <a:avLst/>
              <a:gdLst>
                <a:gd name="T0" fmla="*/ 0 w 20000"/>
                <a:gd name="T1" fmla="*/ 96 h 20000"/>
                <a:gd name="T2" fmla="*/ 0 w 20000"/>
                <a:gd name="T3" fmla="*/ 0 h 20000"/>
                <a:gd name="T4" fmla="*/ 0 60000 65536"/>
                <a:gd name="T5" fmla="*/ 0 60000 65536"/>
              </a:gdLst>
              <a:ahLst/>
              <a:cxnLst>
                <a:cxn ang="T4">
                  <a:pos x="T0" y="T1"/>
                </a:cxn>
                <a:cxn ang="T5">
                  <a:pos x="T2" y="T3"/>
                </a:cxn>
              </a:cxnLst>
              <a:rect l="0" t="0" r="r" b="b"/>
              <a:pathLst>
                <a:path w="20000" h="20000">
                  <a:moveTo>
                    <a:pt x="0" y="19917"/>
                  </a:moveTo>
                  <a:lnTo>
                    <a:pt x="0" y="0"/>
                  </a:lnTo>
                </a:path>
              </a:pathLst>
            </a:custGeom>
            <a:solidFill>
              <a:srgbClr val="FFFFFF"/>
            </a:solidFill>
            <a:ln w="3175">
              <a:solidFill>
                <a:srgbClr val="000000"/>
              </a:solidFill>
              <a:round/>
              <a:headEnd type="triangle" w="med" len="sm"/>
              <a:tailEnd/>
            </a:ln>
          </p:spPr>
          <p:txBody>
            <a:bodyPr/>
            <a:lstStyle/>
            <a:p>
              <a:endParaRPr lang="en-US"/>
            </a:p>
          </p:txBody>
        </p:sp>
        <p:sp>
          <p:nvSpPr>
            <p:cNvPr id="75796" name="Freeform 18"/>
            <p:cNvSpPr>
              <a:spLocks/>
            </p:cNvSpPr>
            <p:nvPr/>
          </p:nvSpPr>
          <p:spPr bwMode="auto">
            <a:xfrm>
              <a:off x="2456" y="1899"/>
              <a:ext cx="0" cy="96"/>
            </a:xfrm>
            <a:custGeom>
              <a:avLst/>
              <a:gdLst>
                <a:gd name="T0" fmla="*/ 0 w 20000"/>
                <a:gd name="T1" fmla="*/ 96 h 20000"/>
                <a:gd name="T2" fmla="*/ 0 w 20000"/>
                <a:gd name="T3" fmla="*/ 0 h 20000"/>
                <a:gd name="T4" fmla="*/ 0 60000 65536"/>
                <a:gd name="T5" fmla="*/ 0 60000 65536"/>
              </a:gdLst>
              <a:ahLst/>
              <a:cxnLst>
                <a:cxn ang="T4">
                  <a:pos x="T0" y="T1"/>
                </a:cxn>
                <a:cxn ang="T5">
                  <a:pos x="T2" y="T3"/>
                </a:cxn>
              </a:cxnLst>
              <a:rect l="0" t="0" r="r" b="b"/>
              <a:pathLst>
                <a:path w="20000" h="20000">
                  <a:moveTo>
                    <a:pt x="0" y="19917"/>
                  </a:moveTo>
                  <a:lnTo>
                    <a:pt x="0" y="0"/>
                  </a:lnTo>
                </a:path>
              </a:pathLst>
            </a:custGeom>
            <a:solidFill>
              <a:srgbClr val="FFFFFF"/>
            </a:solidFill>
            <a:ln w="3175">
              <a:solidFill>
                <a:srgbClr val="000000"/>
              </a:solidFill>
              <a:round/>
              <a:headEnd type="triangle" w="med" len="sm"/>
              <a:tailEnd/>
            </a:ln>
          </p:spPr>
          <p:txBody>
            <a:bodyPr/>
            <a:lstStyle/>
            <a:p>
              <a:endParaRPr lang="en-US"/>
            </a:p>
          </p:txBody>
        </p:sp>
        <p:sp>
          <p:nvSpPr>
            <p:cNvPr id="75797" name="Freeform 19"/>
            <p:cNvSpPr>
              <a:spLocks/>
            </p:cNvSpPr>
            <p:nvPr/>
          </p:nvSpPr>
          <p:spPr bwMode="auto">
            <a:xfrm>
              <a:off x="1352" y="1995"/>
              <a:ext cx="288" cy="96"/>
            </a:xfrm>
            <a:custGeom>
              <a:avLst/>
              <a:gdLst>
                <a:gd name="T0" fmla="*/ 288 w 20000"/>
                <a:gd name="T1" fmla="*/ 0 h 20000"/>
                <a:gd name="T2" fmla="*/ 288 w 20000"/>
                <a:gd name="T3" fmla="*/ 96 h 20000"/>
                <a:gd name="T4" fmla="*/ 0 w 20000"/>
                <a:gd name="T5" fmla="*/ 96 h 20000"/>
                <a:gd name="T6" fmla="*/ 0 w 20000"/>
                <a:gd name="T7" fmla="*/ 0 h 20000"/>
                <a:gd name="T8" fmla="*/ 2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72" y="0"/>
                  </a:moveTo>
                  <a:lnTo>
                    <a:pt x="19972" y="19917"/>
                  </a:lnTo>
                  <a:lnTo>
                    <a:pt x="0" y="19917"/>
                  </a:lnTo>
                  <a:lnTo>
                    <a:pt x="0" y="0"/>
                  </a:lnTo>
                  <a:lnTo>
                    <a:pt x="19972"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798" name="Freeform 20"/>
            <p:cNvSpPr>
              <a:spLocks/>
            </p:cNvSpPr>
            <p:nvPr/>
          </p:nvSpPr>
          <p:spPr bwMode="auto">
            <a:xfrm>
              <a:off x="2312" y="1995"/>
              <a:ext cx="288" cy="96"/>
            </a:xfrm>
            <a:custGeom>
              <a:avLst/>
              <a:gdLst>
                <a:gd name="T0" fmla="*/ 288 w 20000"/>
                <a:gd name="T1" fmla="*/ 0 h 20000"/>
                <a:gd name="T2" fmla="*/ 288 w 20000"/>
                <a:gd name="T3" fmla="*/ 96 h 20000"/>
                <a:gd name="T4" fmla="*/ 0 w 20000"/>
                <a:gd name="T5" fmla="*/ 96 h 20000"/>
                <a:gd name="T6" fmla="*/ 0 w 20000"/>
                <a:gd name="T7" fmla="*/ 0 h 20000"/>
                <a:gd name="T8" fmla="*/ 2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72" y="0"/>
                  </a:moveTo>
                  <a:lnTo>
                    <a:pt x="19972" y="19917"/>
                  </a:lnTo>
                  <a:lnTo>
                    <a:pt x="0" y="19917"/>
                  </a:lnTo>
                  <a:lnTo>
                    <a:pt x="0" y="0"/>
                  </a:lnTo>
                  <a:lnTo>
                    <a:pt x="19972"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799" name="Freeform 21"/>
            <p:cNvSpPr>
              <a:spLocks/>
            </p:cNvSpPr>
            <p:nvPr/>
          </p:nvSpPr>
          <p:spPr bwMode="auto">
            <a:xfrm>
              <a:off x="1496" y="2091"/>
              <a:ext cx="0" cy="144"/>
            </a:xfrm>
            <a:custGeom>
              <a:avLst/>
              <a:gdLst>
                <a:gd name="T0" fmla="*/ 0 w 20000"/>
                <a:gd name="T1" fmla="*/ 144 h 20000"/>
                <a:gd name="T2" fmla="*/ 0 w 20000"/>
                <a:gd name="T3" fmla="*/ 0 h 20000"/>
                <a:gd name="T4" fmla="*/ 0 60000 65536"/>
                <a:gd name="T5" fmla="*/ 0 60000 65536"/>
              </a:gdLst>
              <a:ahLst/>
              <a:cxnLst>
                <a:cxn ang="T4">
                  <a:pos x="T0" y="T1"/>
                </a:cxn>
                <a:cxn ang="T5">
                  <a:pos x="T2" y="T3"/>
                </a:cxn>
              </a:cxnLst>
              <a:rect l="0" t="0" r="r" b="b"/>
              <a:pathLst>
                <a:path w="20000" h="20000">
                  <a:moveTo>
                    <a:pt x="0" y="19944"/>
                  </a:moveTo>
                  <a:lnTo>
                    <a:pt x="0" y="0"/>
                  </a:lnTo>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00" name="Freeform 22"/>
            <p:cNvSpPr>
              <a:spLocks/>
            </p:cNvSpPr>
            <p:nvPr/>
          </p:nvSpPr>
          <p:spPr bwMode="auto">
            <a:xfrm>
              <a:off x="1496" y="2235"/>
              <a:ext cx="432" cy="0"/>
            </a:xfrm>
            <a:custGeom>
              <a:avLst/>
              <a:gdLst>
                <a:gd name="T0" fmla="*/ 432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81" y="0"/>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01" name="Freeform 23"/>
            <p:cNvSpPr>
              <a:spLocks/>
            </p:cNvSpPr>
            <p:nvPr/>
          </p:nvSpPr>
          <p:spPr bwMode="auto">
            <a:xfrm>
              <a:off x="2456" y="2091"/>
              <a:ext cx="0" cy="144"/>
            </a:xfrm>
            <a:custGeom>
              <a:avLst/>
              <a:gdLst>
                <a:gd name="T0" fmla="*/ 0 w 20000"/>
                <a:gd name="T1" fmla="*/ 144 h 20000"/>
                <a:gd name="T2" fmla="*/ 0 w 20000"/>
                <a:gd name="T3" fmla="*/ 0 h 20000"/>
                <a:gd name="T4" fmla="*/ 0 60000 65536"/>
                <a:gd name="T5" fmla="*/ 0 60000 65536"/>
              </a:gdLst>
              <a:ahLst/>
              <a:cxnLst>
                <a:cxn ang="T4">
                  <a:pos x="T0" y="T1"/>
                </a:cxn>
                <a:cxn ang="T5">
                  <a:pos x="T2" y="T3"/>
                </a:cxn>
              </a:cxnLst>
              <a:rect l="0" t="0" r="r" b="b"/>
              <a:pathLst>
                <a:path w="20000" h="20000">
                  <a:moveTo>
                    <a:pt x="0" y="19944"/>
                  </a:moveTo>
                  <a:lnTo>
                    <a:pt x="0" y="0"/>
                  </a:lnTo>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02" name="Freeform 24"/>
            <p:cNvSpPr>
              <a:spLocks/>
            </p:cNvSpPr>
            <p:nvPr/>
          </p:nvSpPr>
          <p:spPr bwMode="auto">
            <a:xfrm>
              <a:off x="2024" y="2235"/>
              <a:ext cx="432" cy="0"/>
            </a:xfrm>
            <a:custGeom>
              <a:avLst/>
              <a:gdLst>
                <a:gd name="T0" fmla="*/ 432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81" y="0"/>
                  </a:moveTo>
                  <a:lnTo>
                    <a:pt x="0" y="0"/>
                  </a:lnTo>
                </a:path>
              </a:pathLst>
            </a:custGeom>
            <a:noFill/>
            <a:ln w="3175">
              <a:solidFill>
                <a:srgbClr val="000000"/>
              </a:solidFill>
              <a:round/>
              <a:headEnd/>
              <a:tailEnd type="triangle" w="med"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03" name="Oval 25"/>
            <p:cNvSpPr>
              <a:spLocks noChangeArrowheads="1"/>
            </p:cNvSpPr>
            <p:nvPr/>
          </p:nvSpPr>
          <p:spPr bwMode="auto">
            <a:xfrm>
              <a:off x="1928" y="2187"/>
              <a:ext cx="96" cy="96"/>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75804" name="AutoShape 26"/>
            <p:cNvSpPr>
              <a:spLocks noChangeArrowheads="1"/>
            </p:cNvSpPr>
            <p:nvPr/>
          </p:nvSpPr>
          <p:spPr bwMode="auto">
            <a:xfrm>
              <a:off x="1192" y="2603"/>
              <a:ext cx="288" cy="96"/>
            </a:xfrm>
            <a:prstGeom prst="roundRect">
              <a:avLst>
                <a:gd name="adj" fmla="val 16667"/>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75805" name="Freeform 27"/>
            <p:cNvSpPr>
              <a:spLocks/>
            </p:cNvSpPr>
            <p:nvPr/>
          </p:nvSpPr>
          <p:spPr bwMode="auto">
            <a:xfrm>
              <a:off x="1336" y="2699"/>
              <a:ext cx="0" cy="144"/>
            </a:xfrm>
            <a:custGeom>
              <a:avLst/>
              <a:gdLst>
                <a:gd name="T0" fmla="*/ 0 w 20000"/>
                <a:gd name="T1" fmla="*/ 144 h 20000"/>
                <a:gd name="T2" fmla="*/ 0 w 20000"/>
                <a:gd name="T3" fmla="*/ 0 h 20000"/>
                <a:gd name="T4" fmla="*/ 0 60000 65536"/>
                <a:gd name="T5" fmla="*/ 0 60000 65536"/>
              </a:gdLst>
              <a:ahLst/>
              <a:cxnLst>
                <a:cxn ang="T4">
                  <a:pos x="T0" y="T1"/>
                </a:cxn>
                <a:cxn ang="T5">
                  <a:pos x="T2" y="T3"/>
                </a:cxn>
              </a:cxnLst>
              <a:rect l="0" t="0" r="r" b="b"/>
              <a:pathLst>
                <a:path w="20000" h="20000">
                  <a:moveTo>
                    <a:pt x="0" y="19944"/>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06" name="Freeform 28"/>
            <p:cNvSpPr>
              <a:spLocks/>
            </p:cNvSpPr>
            <p:nvPr/>
          </p:nvSpPr>
          <p:spPr bwMode="auto">
            <a:xfrm>
              <a:off x="1336" y="3707"/>
              <a:ext cx="0" cy="144"/>
            </a:xfrm>
            <a:custGeom>
              <a:avLst/>
              <a:gdLst>
                <a:gd name="T0" fmla="*/ 0 w 20000"/>
                <a:gd name="T1" fmla="*/ 144 h 20000"/>
                <a:gd name="T2" fmla="*/ 0 w 20000"/>
                <a:gd name="T3" fmla="*/ 0 h 20000"/>
                <a:gd name="T4" fmla="*/ 0 60000 65536"/>
                <a:gd name="T5" fmla="*/ 0 60000 65536"/>
              </a:gdLst>
              <a:ahLst/>
              <a:cxnLst>
                <a:cxn ang="T4">
                  <a:pos x="T0" y="T1"/>
                </a:cxn>
                <a:cxn ang="T5">
                  <a:pos x="T2" y="T3"/>
                </a:cxn>
              </a:cxnLst>
              <a:rect l="0" t="0" r="r" b="b"/>
              <a:pathLst>
                <a:path w="20000" h="20000">
                  <a:moveTo>
                    <a:pt x="0" y="19944"/>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07" name="AutoShape 29"/>
            <p:cNvSpPr>
              <a:spLocks noChangeArrowheads="1"/>
            </p:cNvSpPr>
            <p:nvPr/>
          </p:nvSpPr>
          <p:spPr bwMode="auto">
            <a:xfrm>
              <a:off x="1192" y="3851"/>
              <a:ext cx="288" cy="96"/>
            </a:xfrm>
            <a:prstGeom prst="roundRect">
              <a:avLst>
                <a:gd name="adj" fmla="val 16667"/>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75808" name="Freeform 30"/>
            <p:cNvSpPr>
              <a:spLocks/>
            </p:cNvSpPr>
            <p:nvPr/>
          </p:nvSpPr>
          <p:spPr bwMode="auto">
            <a:xfrm>
              <a:off x="1144" y="2843"/>
              <a:ext cx="384" cy="96"/>
            </a:xfrm>
            <a:custGeom>
              <a:avLst/>
              <a:gdLst>
                <a:gd name="T0" fmla="*/ 384 w 20000"/>
                <a:gd name="T1" fmla="*/ 48 h 20000"/>
                <a:gd name="T2" fmla="*/ 192 w 20000"/>
                <a:gd name="T3" fmla="*/ 96 h 20000"/>
                <a:gd name="T4" fmla="*/ 0 w 20000"/>
                <a:gd name="T5" fmla="*/ 48 h 20000"/>
                <a:gd name="T6" fmla="*/ 192 w 20000"/>
                <a:gd name="T7" fmla="*/ 0 h 20000"/>
                <a:gd name="T8" fmla="*/ 384 w 20000"/>
                <a:gd name="T9" fmla="*/ 48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79" y="10000"/>
                  </a:moveTo>
                  <a:lnTo>
                    <a:pt x="9979" y="19917"/>
                  </a:lnTo>
                  <a:lnTo>
                    <a:pt x="0" y="10000"/>
                  </a:lnTo>
                  <a:lnTo>
                    <a:pt x="9979" y="0"/>
                  </a:lnTo>
                  <a:lnTo>
                    <a:pt x="19979" y="10000"/>
                  </a:lnTo>
                  <a:close/>
                </a:path>
              </a:pathLst>
            </a:custGeom>
            <a:solidFill>
              <a:srgbClr val="FFFFFF"/>
            </a:solidFill>
            <a:ln w="3175">
              <a:solidFill>
                <a:srgbClr val="000000"/>
              </a:solidFill>
              <a:round/>
              <a:headEnd/>
              <a:tailEnd/>
            </a:ln>
          </p:spPr>
          <p:txBody>
            <a:bodyPr/>
            <a:lstStyle/>
            <a:p>
              <a:endParaRPr lang="en-US"/>
            </a:p>
          </p:txBody>
        </p:sp>
        <p:sp>
          <p:nvSpPr>
            <p:cNvPr id="75809" name="Freeform 31"/>
            <p:cNvSpPr>
              <a:spLocks/>
            </p:cNvSpPr>
            <p:nvPr/>
          </p:nvSpPr>
          <p:spPr bwMode="auto">
            <a:xfrm>
              <a:off x="1528" y="2891"/>
              <a:ext cx="384" cy="0"/>
            </a:xfrm>
            <a:custGeom>
              <a:avLst/>
              <a:gdLst>
                <a:gd name="T0" fmla="*/ 384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79" y="0"/>
                  </a:moveTo>
                  <a:lnTo>
                    <a:pt x="0" y="0"/>
                  </a:lnTo>
                </a:path>
              </a:pathLst>
            </a:custGeom>
            <a:solidFill>
              <a:srgbClr val="FFFFFF"/>
            </a:solidFill>
            <a:ln w="3175">
              <a:solidFill>
                <a:srgbClr val="000000"/>
              </a:solidFill>
              <a:round/>
              <a:headEnd/>
              <a:tailEnd/>
            </a:ln>
          </p:spPr>
          <p:txBody>
            <a:bodyPr/>
            <a:lstStyle/>
            <a:p>
              <a:endParaRPr lang="en-US"/>
            </a:p>
          </p:txBody>
        </p:sp>
        <p:sp>
          <p:nvSpPr>
            <p:cNvPr id="75810" name="Freeform 32"/>
            <p:cNvSpPr>
              <a:spLocks/>
            </p:cNvSpPr>
            <p:nvPr/>
          </p:nvSpPr>
          <p:spPr bwMode="auto">
            <a:xfrm>
              <a:off x="760" y="2891"/>
              <a:ext cx="384" cy="0"/>
            </a:xfrm>
            <a:custGeom>
              <a:avLst/>
              <a:gdLst>
                <a:gd name="T0" fmla="*/ 384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79" y="0"/>
                  </a:moveTo>
                  <a:lnTo>
                    <a:pt x="0" y="0"/>
                  </a:lnTo>
                </a:path>
              </a:pathLst>
            </a:custGeom>
            <a:solidFill>
              <a:srgbClr val="FFFFFF"/>
            </a:solidFill>
            <a:ln w="3175">
              <a:solidFill>
                <a:srgbClr val="000000"/>
              </a:solidFill>
              <a:round/>
              <a:headEnd/>
              <a:tailEnd/>
            </a:ln>
          </p:spPr>
          <p:txBody>
            <a:bodyPr/>
            <a:lstStyle/>
            <a:p>
              <a:endParaRPr lang="en-US"/>
            </a:p>
          </p:txBody>
        </p:sp>
        <p:sp>
          <p:nvSpPr>
            <p:cNvPr id="75811" name="Freeform 33"/>
            <p:cNvSpPr>
              <a:spLocks/>
            </p:cNvSpPr>
            <p:nvPr/>
          </p:nvSpPr>
          <p:spPr bwMode="auto">
            <a:xfrm>
              <a:off x="760" y="2891"/>
              <a:ext cx="0" cy="192"/>
            </a:xfrm>
            <a:custGeom>
              <a:avLst/>
              <a:gdLst>
                <a:gd name="T0" fmla="*/ 0 w 20000"/>
                <a:gd name="T1" fmla="*/ 192 h 20000"/>
                <a:gd name="T2" fmla="*/ 0 w 20000"/>
                <a:gd name="T3" fmla="*/ 0 h 20000"/>
                <a:gd name="T4" fmla="*/ 0 60000 65536"/>
                <a:gd name="T5" fmla="*/ 0 60000 65536"/>
              </a:gdLst>
              <a:ahLst/>
              <a:cxnLst>
                <a:cxn ang="T4">
                  <a:pos x="T0" y="T1"/>
                </a:cxn>
                <a:cxn ang="T5">
                  <a:pos x="T2" y="T3"/>
                </a:cxn>
              </a:cxnLst>
              <a:rect l="0" t="0" r="r" b="b"/>
              <a:pathLst>
                <a:path w="20000" h="20000">
                  <a:moveTo>
                    <a:pt x="0" y="19958"/>
                  </a:moveTo>
                  <a:lnTo>
                    <a:pt x="0" y="0"/>
                  </a:lnTo>
                </a:path>
              </a:pathLst>
            </a:custGeom>
            <a:solidFill>
              <a:srgbClr val="FFFFFF"/>
            </a:solidFill>
            <a:ln w="3175">
              <a:solidFill>
                <a:srgbClr val="000000"/>
              </a:solidFill>
              <a:round/>
              <a:headEnd type="triangle" w="med" len="sm"/>
              <a:tailEnd/>
            </a:ln>
          </p:spPr>
          <p:txBody>
            <a:bodyPr/>
            <a:lstStyle/>
            <a:p>
              <a:endParaRPr lang="en-US"/>
            </a:p>
          </p:txBody>
        </p:sp>
        <p:sp>
          <p:nvSpPr>
            <p:cNvPr id="75812" name="Freeform 34"/>
            <p:cNvSpPr>
              <a:spLocks/>
            </p:cNvSpPr>
            <p:nvPr/>
          </p:nvSpPr>
          <p:spPr bwMode="auto">
            <a:xfrm>
              <a:off x="1912" y="2891"/>
              <a:ext cx="0" cy="192"/>
            </a:xfrm>
            <a:custGeom>
              <a:avLst/>
              <a:gdLst>
                <a:gd name="T0" fmla="*/ 0 w 20000"/>
                <a:gd name="T1" fmla="*/ 192 h 20000"/>
                <a:gd name="T2" fmla="*/ 0 w 20000"/>
                <a:gd name="T3" fmla="*/ 0 h 20000"/>
                <a:gd name="T4" fmla="*/ 0 60000 65536"/>
                <a:gd name="T5" fmla="*/ 0 60000 65536"/>
              </a:gdLst>
              <a:ahLst/>
              <a:cxnLst>
                <a:cxn ang="T4">
                  <a:pos x="T0" y="T1"/>
                </a:cxn>
                <a:cxn ang="T5">
                  <a:pos x="T2" y="T3"/>
                </a:cxn>
              </a:cxnLst>
              <a:rect l="0" t="0" r="r" b="b"/>
              <a:pathLst>
                <a:path w="20000" h="20000">
                  <a:moveTo>
                    <a:pt x="0" y="19958"/>
                  </a:moveTo>
                  <a:lnTo>
                    <a:pt x="0" y="0"/>
                  </a:lnTo>
                </a:path>
              </a:pathLst>
            </a:custGeom>
            <a:solidFill>
              <a:srgbClr val="FFFFFF"/>
            </a:solidFill>
            <a:ln w="3175">
              <a:solidFill>
                <a:srgbClr val="000000"/>
              </a:solidFill>
              <a:round/>
              <a:headEnd type="triangle" w="med" len="sm"/>
              <a:tailEnd/>
            </a:ln>
          </p:spPr>
          <p:txBody>
            <a:bodyPr/>
            <a:lstStyle/>
            <a:p>
              <a:endParaRPr lang="en-US"/>
            </a:p>
          </p:txBody>
        </p:sp>
        <p:sp>
          <p:nvSpPr>
            <p:cNvPr id="75813" name="Freeform 35"/>
            <p:cNvSpPr>
              <a:spLocks/>
            </p:cNvSpPr>
            <p:nvPr/>
          </p:nvSpPr>
          <p:spPr bwMode="auto">
            <a:xfrm>
              <a:off x="760" y="3515"/>
              <a:ext cx="0" cy="144"/>
            </a:xfrm>
            <a:custGeom>
              <a:avLst/>
              <a:gdLst>
                <a:gd name="T0" fmla="*/ 0 w 20000"/>
                <a:gd name="T1" fmla="*/ 144 h 20000"/>
                <a:gd name="T2" fmla="*/ 0 w 20000"/>
                <a:gd name="T3" fmla="*/ 0 h 20000"/>
                <a:gd name="T4" fmla="*/ 0 60000 65536"/>
                <a:gd name="T5" fmla="*/ 0 60000 65536"/>
              </a:gdLst>
              <a:ahLst/>
              <a:cxnLst>
                <a:cxn ang="T4">
                  <a:pos x="T0" y="T1"/>
                </a:cxn>
                <a:cxn ang="T5">
                  <a:pos x="T2" y="T3"/>
                </a:cxn>
              </a:cxnLst>
              <a:rect l="0" t="0" r="r" b="b"/>
              <a:pathLst>
                <a:path w="20000" h="20000">
                  <a:moveTo>
                    <a:pt x="0" y="19944"/>
                  </a:moveTo>
                  <a:lnTo>
                    <a:pt x="0" y="0"/>
                  </a:lnTo>
                </a:path>
              </a:pathLst>
            </a:custGeom>
            <a:solidFill>
              <a:srgbClr val="FFFFFF"/>
            </a:solidFill>
            <a:ln w="3175">
              <a:solidFill>
                <a:srgbClr val="000000"/>
              </a:solidFill>
              <a:round/>
              <a:headEnd/>
              <a:tailEnd/>
            </a:ln>
          </p:spPr>
          <p:txBody>
            <a:bodyPr/>
            <a:lstStyle/>
            <a:p>
              <a:endParaRPr lang="en-US"/>
            </a:p>
          </p:txBody>
        </p:sp>
        <p:sp>
          <p:nvSpPr>
            <p:cNvPr id="75814" name="Freeform 36"/>
            <p:cNvSpPr>
              <a:spLocks/>
            </p:cNvSpPr>
            <p:nvPr/>
          </p:nvSpPr>
          <p:spPr bwMode="auto">
            <a:xfrm>
              <a:off x="760" y="3659"/>
              <a:ext cx="528" cy="0"/>
            </a:xfrm>
            <a:custGeom>
              <a:avLst/>
              <a:gdLst>
                <a:gd name="T0" fmla="*/ 528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85" y="0"/>
                  </a:moveTo>
                  <a:lnTo>
                    <a:pt x="0" y="0"/>
                  </a:lnTo>
                </a:path>
              </a:pathLst>
            </a:custGeom>
            <a:solidFill>
              <a:srgbClr val="FFFFFF"/>
            </a:solidFill>
            <a:ln w="3175">
              <a:solidFill>
                <a:srgbClr val="000000"/>
              </a:solidFill>
              <a:round/>
              <a:headEnd type="triangle" w="med" len="sm"/>
              <a:tailEnd/>
            </a:ln>
          </p:spPr>
          <p:txBody>
            <a:bodyPr/>
            <a:lstStyle/>
            <a:p>
              <a:endParaRPr lang="en-US"/>
            </a:p>
          </p:txBody>
        </p:sp>
        <p:sp>
          <p:nvSpPr>
            <p:cNvPr id="75815" name="Freeform 37"/>
            <p:cNvSpPr>
              <a:spLocks/>
            </p:cNvSpPr>
            <p:nvPr/>
          </p:nvSpPr>
          <p:spPr bwMode="auto">
            <a:xfrm>
              <a:off x="1912" y="3515"/>
              <a:ext cx="0" cy="144"/>
            </a:xfrm>
            <a:custGeom>
              <a:avLst/>
              <a:gdLst>
                <a:gd name="T0" fmla="*/ 0 w 20000"/>
                <a:gd name="T1" fmla="*/ 144 h 20000"/>
                <a:gd name="T2" fmla="*/ 0 w 20000"/>
                <a:gd name="T3" fmla="*/ 0 h 20000"/>
                <a:gd name="T4" fmla="*/ 0 60000 65536"/>
                <a:gd name="T5" fmla="*/ 0 60000 65536"/>
              </a:gdLst>
              <a:ahLst/>
              <a:cxnLst>
                <a:cxn ang="T4">
                  <a:pos x="T0" y="T1"/>
                </a:cxn>
                <a:cxn ang="T5">
                  <a:pos x="T2" y="T3"/>
                </a:cxn>
              </a:cxnLst>
              <a:rect l="0" t="0" r="r" b="b"/>
              <a:pathLst>
                <a:path w="20000" h="20000">
                  <a:moveTo>
                    <a:pt x="0" y="19944"/>
                  </a:moveTo>
                  <a:lnTo>
                    <a:pt x="0" y="0"/>
                  </a:lnTo>
                </a:path>
              </a:pathLst>
            </a:custGeom>
            <a:solidFill>
              <a:srgbClr val="FFFFFF"/>
            </a:solidFill>
            <a:ln w="3175">
              <a:solidFill>
                <a:srgbClr val="000000"/>
              </a:solidFill>
              <a:round/>
              <a:headEnd/>
              <a:tailEnd/>
            </a:ln>
          </p:spPr>
          <p:txBody>
            <a:bodyPr/>
            <a:lstStyle/>
            <a:p>
              <a:endParaRPr lang="en-US"/>
            </a:p>
          </p:txBody>
        </p:sp>
        <p:sp>
          <p:nvSpPr>
            <p:cNvPr id="75816" name="Freeform 38"/>
            <p:cNvSpPr>
              <a:spLocks/>
            </p:cNvSpPr>
            <p:nvPr/>
          </p:nvSpPr>
          <p:spPr bwMode="auto">
            <a:xfrm>
              <a:off x="1384" y="3659"/>
              <a:ext cx="528" cy="0"/>
            </a:xfrm>
            <a:custGeom>
              <a:avLst/>
              <a:gdLst>
                <a:gd name="T0" fmla="*/ 528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85" y="0"/>
                  </a:moveTo>
                  <a:lnTo>
                    <a:pt x="0" y="0"/>
                  </a:lnTo>
                </a:path>
              </a:pathLst>
            </a:custGeom>
            <a:solidFill>
              <a:srgbClr val="FFFFFF"/>
            </a:solidFill>
            <a:ln w="3175">
              <a:solidFill>
                <a:srgbClr val="000000"/>
              </a:solidFill>
              <a:round/>
              <a:headEnd/>
              <a:tailEnd type="triangle" w="med" len="sm"/>
            </a:ln>
          </p:spPr>
          <p:txBody>
            <a:bodyPr/>
            <a:lstStyle/>
            <a:p>
              <a:endParaRPr lang="en-US"/>
            </a:p>
          </p:txBody>
        </p:sp>
        <p:sp>
          <p:nvSpPr>
            <p:cNvPr id="75817" name="Oval 39"/>
            <p:cNvSpPr>
              <a:spLocks noChangeArrowheads="1"/>
            </p:cNvSpPr>
            <p:nvPr/>
          </p:nvSpPr>
          <p:spPr bwMode="auto">
            <a:xfrm>
              <a:off x="1288" y="3611"/>
              <a:ext cx="96" cy="96"/>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75818" name="Freeform 40"/>
            <p:cNvSpPr>
              <a:spLocks/>
            </p:cNvSpPr>
            <p:nvPr/>
          </p:nvSpPr>
          <p:spPr bwMode="auto">
            <a:xfrm>
              <a:off x="568" y="3083"/>
              <a:ext cx="384" cy="96"/>
            </a:xfrm>
            <a:custGeom>
              <a:avLst/>
              <a:gdLst>
                <a:gd name="T0" fmla="*/ 384 w 20000"/>
                <a:gd name="T1" fmla="*/ 48 h 20000"/>
                <a:gd name="T2" fmla="*/ 192 w 20000"/>
                <a:gd name="T3" fmla="*/ 96 h 20000"/>
                <a:gd name="T4" fmla="*/ 0 w 20000"/>
                <a:gd name="T5" fmla="*/ 48 h 20000"/>
                <a:gd name="T6" fmla="*/ 192 w 20000"/>
                <a:gd name="T7" fmla="*/ 0 h 20000"/>
                <a:gd name="T8" fmla="*/ 384 w 20000"/>
                <a:gd name="T9" fmla="*/ 48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79" y="10000"/>
                  </a:moveTo>
                  <a:lnTo>
                    <a:pt x="9979" y="19917"/>
                  </a:lnTo>
                  <a:lnTo>
                    <a:pt x="0" y="10000"/>
                  </a:lnTo>
                  <a:lnTo>
                    <a:pt x="9979" y="0"/>
                  </a:lnTo>
                  <a:lnTo>
                    <a:pt x="19979" y="10000"/>
                  </a:lnTo>
                  <a:close/>
                </a:path>
              </a:pathLst>
            </a:custGeom>
            <a:solidFill>
              <a:srgbClr val="FFFFFF"/>
            </a:solidFill>
            <a:ln w="3175">
              <a:solidFill>
                <a:srgbClr val="000000"/>
              </a:solidFill>
              <a:round/>
              <a:headEnd/>
              <a:tailEnd/>
            </a:ln>
          </p:spPr>
          <p:txBody>
            <a:bodyPr/>
            <a:lstStyle/>
            <a:p>
              <a:endParaRPr lang="en-US"/>
            </a:p>
          </p:txBody>
        </p:sp>
        <p:sp>
          <p:nvSpPr>
            <p:cNvPr id="75819" name="Freeform 41"/>
            <p:cNvSpPr>
              <a:spLocks/>
            </p:cNvSpPr>
            <p:nvPr/>
          </p:nvSpPr>
          <p:spPr bwMode="auto">
            <a:xfrm>
              <a:off x="952" y="3131"/>
              <a:ext cx="96" cy="0"/>
            </a:xfrm>
            <a:custGeom>
              <a:avLst/>
              <a:gdLst>
                <a:gd name="T0" fmla="*/ 96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17" y="0"/>
                  </a:moveTo>
                  <a:lnTo>
                    <a:pt x="0" y="0"/>
                  </a:lnTo>
                </a:path>
              </a:pathLst>
            </a:custGeom>
            <a:solidFill>
              <a:srgbClr val="FFFFFF"/>
            </a:solidFill>
            <a:ln w="3175">
              <a:solidFill>
                <a:srgbClr val="000000"/>
              </a:solidFill>
              <a:round/>
              <a:headEnd/>
              <a:tailEnd/>
            </a:ln>
          </p:spPr>
          <p:txBody>
            <a:bodyPr/>
            <a:lstStyle/>
            <a:p>
              <a:endParaRPr lang="en-US"/>
            </a:p>
          </p:txBody>
        </p:sp>
        <p:sp>
          <p:nvSpPr>
            <p:cNvPr id="75820" name="Freeform 42"/>
            <p:cNvSpPr>
              <a:spLocks/>
            </p:cNvSpPr>
            <p:nvPr/>
          </p:nvSpPr>
          <p:spPr bwMode="auto">
            <a:xfrm>
              <a:off x="472" y="3131"/>
              <a:ext cx="96" cy="0"/>
            </a:xfrm>
            <a:custGeom>
              <a:avLst/>
              <a:gdLst>
                <a:gd name="T0" fmla="*/ 96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17" y="0"/>
                  </a:moveTo>
                  <a:lnTo>
                    <a:pt x="0" y="0"/>
                  </a:lnTo>
                </a:path>
              </a:pathLst>
            </a:custGeom>
            <a:solidFill>
              <a:srgbClr val="FFFFFF"/>
            </a:solidFill>
            <a:ln w="3175">
              <a:solidFill>
                <a:srgbClr val="000000"/>
              </a:solidFill>
              <a:round/>
              <a:headEnd/>
              <a:tailEnd/>
            </a:ln>
          </p:spPr>
          <p:txBody>
            <a:bodyPr/>
            <a:lstStyle/>
            <a:p>
              <a:endParaRPr lang="en-US"/>
            </a:p>
          </p:txBody>
        </p:sp>
        <p:sp>
          <p:nvSpPr>
            <p:cNvPr id="75821" name="Freeform 43"/>
            <p:cNvSpPr>
              <a:spLocks/>
            </p:cNvSpPr>
            <p:nvPr/>
          </p:nvSpPr>
          <p:spPr bwMode="auto">
            <a:xfrm>
              <a:off x="472" y="3131"/>
              <a:ext cx="0" cy="96"/>
            </a:xfrm>
            <a:custGeom>
              <a:avLst/>
              <a:gdLst>
                <a:gd name="T0" fmla="*/ 0 w 20000"/>
                <a:gd name="T1" fmla="*/ 96 h 20000"/>
                <a:gd name="T2" fmla="*/ 0 w 20000"/>
                <a:gd name="T3" fmla="*/ 0 h 20000"/>
                <a:gd name="T4" fmla="*/ 0 60000 65536"/>
                <a:gd name="T5" fmla="*/ 0 60000 65536"/>
              </a:gdLst>
              <a:ahLst/>
              <a:cxnLst>
                <a:cxn ang="T4">
                  <a:pos x="T0" y="T1"/>
                </a:cxn>
                <a:cxn ang="T5">
                  <a:pos x="T2" y="T3"/>
                </a:cxn>
              </a:cxnLst>
              <a:rect l="0" t="0" r="r" b="b"/>
              <a:pathLst>
                <a:path w="20000" h="20000">
                  <a:moveTo>
                    <a:pt x="0" y="19917"/>
                  </a:moveTo>
                  <a:lnTo>
                    <a:pt x="0" y="0"/>
                  </a:lnTo>
                </a:path>
              </a:pathLst>
            </a:custGeom>
            <a:solidFill>
              <a:srgbClr val="FFFFFF"/>
            </a:solidFill>
            <a:ln w="3175">
              <a:solidFill>
                <a:srgbClr val="000000"/>
              </a:solidFill>
              <a:round/>
              <a:headEnd type="triangle" w="med" len="sm"/>
              <a:tailEnd/>
            </a:ln>
          </p:spPr>
          <p:txBody>
            <a:bodyPr/>
            <a:lstStyle/>
            <a:p>
              <a:endParaRPr lang="en-US"/>
            </a:p>
          </p:txBody>
        </p:sp>
        <p:sp>
          <p:nvSpPr>
            <p:cNvPr id="75822" name="Freeform 44"/>
            <p:cNvSpPr>
              <a:spLocks/>
            </p:cNvSpPr>
            <p:nvPr/>
          </p:nvSpPr>
          <p:spPr bwMode="auto">
            <a:xfrm>
              <a:off x="1048" y="3131"/>
              <a:ext cx="0" cy="96"/>
            </a:xfrm>
            <a:custGeom>
              <a:avLst/>
              <a:gdLst>
                <a:gd name="T0" fmla="*/ 0 w 20000"/>
                <a:gd name="T1" fmla="*/ 96 h 20000"/>
                <a:gd name="T2" fmla="*/ 0 w 20000"/>
                <a:gd name="T3" fmla="*/ 0 h 20000"/>
                <a:gd name="T4" fmla="*/ 0 60000 65536"/>
                <a:gd name="T5" fmla="*/ 0 60000 65536"/>
              </a:gdLst>
              <a:ahLst/>
              <a:cxnLst>
                <a:cxn ang="T4">
                  <a:pos x="T0" y="T1"/>
                </a:cxn>
                <a:cxn ang="T5">
                  <a:pos x="T2" y="T3"/>
                </a:cxn>
              </a:cxnLst>
              <a:rect l="0" t="0" r="r" b="b"/>
              <a:pathLst>
                <a:path w="20000" h="20000">
                  <a:moveTo>
                    <a:pt x="0" y="19917"/>
                  </a:moveTo>
                  <a:lnTo>
                    <a:pt x="0" y="0"/>
                  </a:lnTo>
                </a:path>
              </a:pathLst>
            </a:custGeom>
            <a:solidFill>
              <a:srgbClr val="FFFFFF"/>
            </a:solidFill>
            <a:ln w="3175">
              <a:solidFill>
                <a:srgbClr val="000000"/>
              </a:solidFill>
              <a:round/>
              <a:headEnd type="triangle" w="med" len="sm"/>
              <a:tailEnd/>
            </a:ln>
          </p:spPr>
          <p:txBody>
            <a:bodyPr/>
            <a:lstStyle/>
            <a:p>
              <a:endParaRPr lang="en-US"/>
            </a:p>
          </p:txBody>
        </p:sp>
        <p:sp>
          <p:nvSpPr>
            <p:cNvPr id="75823" name="Freeform 45"/>
            <p:cNvSpPr>
              <a:spLocks/>
            </p:cNvSpPr>
            <p:nvPr/>
          </p:nvSpPr>
          <p:spPr bwMode="auto">
            <a:xfrm>
              <a:off x="328" y="3227"/>
              <a:ext cx="288" cy="96"/>
            </a:xfrm>
            <a:custGeom>
              <a:avLst/>
              <a:gdLst>
                <a:gd name="T0" fmla="*/ 288 w 20000"/>
                <a:gd name="T1" fmla="*/ 0 h 20000"/>
                <a:gd name="T2" fmla="*/ 288 w 20000"/>
                <a:gd name="T3" fmla="*/ 96 h 20000"/>
                <a:gd name="T4" fmla="*/ 0 w 20000"/>
                <a:gd name="T5" fmla="*/ 96 h 20000"/>
                <a:gd name="T6" fmla="*/ 0 w 20000"/>
                <a:gd name="T7" fmla="*/ 0 h 20000"/>
                <a:gd name="T8" fmla="*/ 2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72" y="0"/>
                  </a:moveTo>
                  <a:lnTo>
                    <a:pt x="19972" y="19917"/>
                  </a:lnTo>
                  <a:lnTo>
                    <a:pt x="0" y="19917"/>
                  </a:lnTo>
                  <a:lnTo>
                    <a:pt x="0" y="0"/>
                  </a:lnTo>
                  <a:lnTo>
                    <a:pt x="19972"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24" name="Freeform 46"/>
            <p:cNvSpPr>
              <a:spLocks/>
            </p:cNvSpPr>
            <p:nvPr/>
          </p:nvSpPr>
          <p:spPr bwMode="auto">
            <a:xfrm>
              <a:off x="904" y="3227"/>
              <a:ext cx="288" cy="96"/>
            </a:xfrm>
            <a:custGeom>
              <a:avLst/>
              <a:gdLst>
                <a:gd name="T0" fmla="*/ 288 w 20000"/>
                <a:gd name="T1" fmla="*/ 0 h 20000"/>
                <a:gd name="T2" fmla="*/ 288 w 20000"/>
                <a:gd name="T3" fmla="*/ 96 h 20000"/>
                <a:gd name="T4" fmla="*/ 0 w 20000"/>
                <a:gd name="T5" fmla="*/ 96 h 20000"/>
                <a:gd name="T6" fmla="*/ 0 w 20000"/>
                <a:gd name="T7" fmla="*/ 0 h 20000"/>
                <a:gd name="T8" fmla="*/ 2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72" y="0"/>
                  </a:moveTo>
                  <a:lnTo>
                    <a:pt x="19972" y="19917"/>
                  </a:lnTo>
                  <a:lnTo>
                    <a:pt x="0" y="19917"/>
                  </a:lnTo>
                  <a:lnTo>
                    <a:pt x="0" y="0"/>
                  </a:lnTo>
                  <a:lnTo>
                    <a:pt x="19972"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25" name="Freeform 47"/>
            <p:cNvSpPr>
              <a:spLocks/>
            </p:cNvSpPr>
            <p:nvPr/>
          </p:nvSpPr>
          <p:spPr bwMode="auto">
            <a:xfrm>
              <a:off x="472" y="3323"/>
              <a:ext cx="0" cy="144"/>
            </a:xfrm>
            <a:custGeom>
              <a:avLst/>
              <a:gdLst>
                <a:gd name="T0" fmla="*/ 0 w 20000"/>
                <a:gd name="T1" fmla="*/ 144 h 20000"/>
                <a:gd name="T2" fmla="*/ 0 w 20000"/>
                <a:gd name="T3" fmla="*/ 0 h 20000"/>
                <a:gd name="T4" fmla="*/ 0 60000 65536"/>
                <a:gd name="T5" fmla="*/ 0 60000 65536"/>
              </a:gdLst>
              <a:ahLst/>
              <a:cxnLst>
                <a:cxn ang="T4">
                  <a:pos x="T0" y="T1"/>
                </a:cxn>
                <a:cxn ang="T5">
                  <a:pos x="T2" y="T3"/>
                </a:cxn>
              </a:cxnLst>
              <a:rect l="0" t="0" r="r" b="b"/>
              <a:pathLst>
                <a:path w="20000" h="20000">
                  <a:moveTo>
                    <a:pt x="0" y="19944"/>
                  </a:moveTo>
                  <a:lnTo>
                    <a:pt x="0" y="0"/>
                  </a:lnTo>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26" name="Freeform 48"/>
            <p:cNvSpPr>
              <a:spLocks/>
            </p:cNvSpPr>
            <p:nvPr/>
          </p:nvSpPr>
          <p:spPr bwMode="auto">
            <a:xfrm>
              <a:off x="472" y="3467"/>
              <a:ext cx="240" cy="0"/>
            </a:xfrm>
            <a:custGeom>
              <a:avLst/>
              <a:gdLst>
                <a:gd name="T0" fmla="*/ 240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67" y="0"/>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27" name="Freeform 49"/>
            <p:cNvSpPr>
              <a:spLocks/>
            </p:cNvSpPr>
            <p:nvPr/>
          </p:nvSpPr>
          <p:spPr bwMode="auto">
            <a:xfrm>
              <a:off x="1048" y="3323"/>
              <a:ext cx="0" cy="144"/>
            </a:xfrm>
            <a:custGeom>
              <a:avLst/>
              <a:gdLst>
                <a:gd name="T0" fmla="*/ 0 w 20000"/>
                <a:gd name="T1" fmla="*/ 144 h 20000"/>
                <a:gd name="T2" fmla="*/ 0 w 20000"/>
                <a:gd name="T3" fmla="*/ 0 h 20000"/>
                <a:gd name="T4" fmla="*/ 0 60000 65536"/>
                <a:gd name="T5" fmla="*/ 0 60000 65536"/>
              </a:gdLst>
              <a:ahLst/>
              <a:cxnLst>
                <a:cxn ang="T4">
                  <a:pos x="T0" y="T1"/>
                </a:cxn>
                <a:cxn ang="T5">
                  <a:pos x="T2" y="T3"/>
                </a:cxn>
              </a:cxnLst>
              <a:rect l="0" t="0" r="r" b="b"/>
              <a:pathLst>
                <a:path w="20000" h="20000">
                  <a:moveTo>
                    <a:pt x="0" y="19944"/>
                  </a:moveTo>
                  <a:lnTo>
                    <a:pt x="0" y="0"/>
                  </a:lnTo>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28" name="Freeform 50"/>
            <p:cNvSpPr>
              <a:spLocks/>
            </p:cNvSpPr>
            <p:nvPr/>
          </p:nvSpPr>
          <p:spPr bwMode="auto">
            <a:xfrm>
              <a:off x="808" y="3467"/>
              <a:ext cx="240" cy="0"/>
            </a:xfrm>
            <a:custGeom>
              <a:avLst/>
              <a:gdLst>
                <a:gd name="T0" fmla="*/ 240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67" y="0"/>
                  </a:moveTo>
                  <a:lnTo>
                    <a:pt x="0" y="0"/>
                  </a:lnTo>
                </a:path>
              </a:pathLst>
            </a:custGeom>
            <a:noFill/>
            <a:ln w="3175">
              <a:solidFill>
                <a:srgbClr val="000000"/>
              </a:solidFill>
              <a:round/>
              <a:headEnd/>
              <a:tailEnd type="triangle" w="med"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29" name="Oval 51"/>
            <p:cNvSpPr>
              <a:spLocks noChangeArrowheads="1"/>
            </p:cNvSpPr>
            <p:nvPr/>
          </p:nvSpPr>
          <p:spPr bwMode="auto">
            <a:xfrm>
              <a:off x="712" y="3419"/>
              <a:ext cx="96" cy="96"/>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75830" name="Freeform 52"/>
            <p:cNvSpPr>
              <a:spLocks/>
            </p:cNvSpPr>
            <p:nvPr/>
          </p:nvSpPr>
          <p:spPr bwMode="auto">
            <a:xfrm>
              <a:off x="1720" y="3083"/>
              <a:ext cx="384" cy="96"/>
            </a:xfrm>
            <a:custGeom>
              <a:avLst/>
              <a:gdLst>
                <a:gd name="T0" fmla="*/ 384 w 20000"/>
                <a:gd name="T1" fmla="*/ 48 h 20000"/>
                <a:gd name="T2" fmla="*/ 192 w 20000"/>
                <a:gd name="T3" fmla="*/ 96 h 20000"/>
                <a:gd name="T4" fmla="*/ 0 w 20000"/>
                <a:gd name="T5" fmla="*/ 48 h 20000"/>
                <a:gd name="T6" fmla="*/ 192 w 20000"/>
                <a:gd name="T7" fmla="*/ 0 h 20000"/>
                <a:gd name="T8" fmla="*/ 384 w 20000"/>
                <a:gd name="T9" fmla="*/ 48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79" y="10000"/>
                  </a:moveTo>
                  <a:lnTo>
                    <a:pt x="9979" y="19917"/>
                  </a:lnTo>
                  <a:lnTo>
                    <a:pt x="0" y="10000"/>
                  </a:lnTo>
                  <a:lnTo>
                    <a:pt x="9979" y="0"/>
                  </a:lnTo>
                  <a:lnTo>
                    <a:pt x="19979" y="10000"/>
                  </a:lnTo>
                  <a:close/>
                </a:path>
              </a:pathLst>
            </a:custGeom>
            <a:solidFill>
              <a:srgbClr val="FFFFFF"/>
            </a:solidFill>
            <a:ln w="3175">
              <a:solidFill>
                <a:srgbClr val="000000"/>
              </a:solidFill>
              <a:round/>
              <a:headEnd/>
              <a:tailEnd/>
            </a:ln>
          </p:spPr>
          <p:txBody>
            <a:bodyPr/>
            <a:lstStyle/>
            <a:p>
              <a:endParaRPr lang="en-US"/>
            </a:p>
          </p:txBody>
        </p:sp>
        <p:sp>
          <p:nvSpPr>
            <p:cNvPr id="75831" name="Freeform 53"/>
            <p:cNvSpPr>
              <a:spLocks/>
            </p:cNvSpPr>
            <p:nvPr/>
          </p:nvSpPr>
          <p:spPr bwMode="auto">
            <a:xfrm>
              <a:off x="2104" y="3131"/>
              <a:ext cx="96" cy="0"/>
            </a:xfrm>
            <a:custGeom>
              <a:avLst/>
              <a:gdLst>
                <a:gd name="T0" fmla="*/ 96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17" y="0"/>
                  </a:moveTo>
                  <a:lnTo>
                    <a:pt x="0" y="0"/>
                  </a:lnTo>
                </a:path>
              </a:pathLst>
            </a:custGeom>
            <a:solidFill>
              <a:srgbClr val="FFFFFF"/>
            </a:solidFill>
            <a:ln w="3175">
              <a:solidFill>
                <a:srgbClr val="000000"/>
              </a:solidFill>
              <a:round/>
              <a:headEnd/>
              <a:tailEnd/>
            </a:ln>
          </p:spPr>
          <p:txBody>
            <a:bodyPr/>
            <a:lstStyle/>
            <a:p>
              <a:endParaRPr lang="en-US"/>
            </a:p>
          </p:txBody>
        </p:sp>
        <p:sp>
          <p:nvSpPr>
            <p:cNvPr id="75832" name="Freeform 54"/>
            <p:cNvSpPr>
              <a:spLocks/>
            </p:cNvSpPr>
            <p:nvPr/>
          </p:nvSpPr>
          <p:spPr bwMode="auto">
            <a:xfrm>
              <a:off x="1624" y="3131"/>
              <a:ext cx="96" cy="0"/>
            </a:xfrm>
            <a:custGeom>
              <a:avLst/>
              <a:gdLst>
                <a:gd name="T0" fmla="*/ 96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17" y="0"/>
                  </a:moveTo>
                  <a:lnTo>
                    <a:pt x="0" y="0"/>
                  </a:lnTo>
                </a:path>
              </a:pathLst>
            </a:custGeom>
            <a:solidFill>
              <a:srgbClr val="FFFFFF"/>
            </a:solidFill>
            <a:ln w="3175">
              <a:solidFill>
                <a:srgbClr val="000000"/>
              </a:solidFill>
              <a:round/>
              <a:headEnd/>
              <a:tailEnd/>
            </a:ln>
          </p:spPr>
          <p:txBody>
            <a:bodyPr/>
            <a:lstStyle/>
            <a:p>
              <a:endParaRPr lang="en-US"/>
            </a:p>
          </p:txBody>
        </p:sp>
        <p:sp>
          <p:nvSpPr>
            <p:cNvPr id="75833" name="Freeform 55"/>
            <p:cNvSpPr>
              <a:spLocks/>
            </p:cNvSpPr>
            <p:nvPr/>
          </p:nvSpPr>
          <p:spPr bwMode="auto">
            <a:xfrm>
              <a:off x="1624" y="3131"/>
              <a:ext cx="0" cy="96"/>
            </a:xfrm>
            <a:custGeom>
              <a:avLst/>
              <a:gdLst>
                <a:gd name="T0" fmla="*/ 0 w 20000"/>
                <a:gd name="T1" fmla="*/ 96 h 20000"/>
                <a:gd name="T2" fmla="*/ 0 w 20000"/>
                <a:gd name="T3" fmla="*/ 0 h 20000"/>
                <a:gd name="T4" fmla="*/ 0 60000 65536"/>
                <a:gd name="T5" fmla="*/ 0 60000 65536"/>
              </a:gdLst>
              <a:ahLst/>
              <a:cxnLst>
                <a:cxn ang="T4">
                  <a:pos x="T0" y="T1"/>
                </a:cxn>
                <a:cxn ang="T5">
                  <a:pos x="T2" y="T3"/>
                </a:cxn>
              </a:cxnLst>
              <a:rect l="0" t="0" r="r" b="b"/>
              <a:pathLst>
                <a:path w="20000" h="20000">
                  <a:moveTo>
                    <a:pt x="0" y="19917"/>
                  </a:moveTo>
                  <a:lnTo>
                    <a:pt x="0" y="0"/>
                  </a:lnTo>
                </a:path>
              </a:pathLst>
            </a:custGeom>
            <a:solidFill>
              <a:srgbClr val="FFFFFF"/>
            </a:solidFill>
            <a:ln w="3175">
              <a:solidFill>
                <a:srgbClr val="000000"/>
              </a:solidFill>
              <a:round/>
              <a:headEnd type="triangle" w="med" len="sm"/>
              <a:tailEnd/>
            </a:ln>
          </p:spPr>
          <p:txBody>
            <a:bodyPr/>
            <a:lstStyle/>
            <a:p>
              <a:endParaRPr lang="en-US"/>
            </a:p>
          </p:txBody>
        </p:sp>
        <p:sp>
          <p:nvSpPr>
            <p:cNvPr id="75834" name="Freeform 56"/>
            <p:cNvSpPr>
              <a:spLocks/>
            </p:cNvSpPr>
            <p:nvPr/>
          </p:nvSpPr>
          <p:spPr bwMode="auto">
            <a:xfrm>
              <a:off x="2200" y="3131"/>
              <a:ext cx="0" cy="96"/>
            </a:xfrm>
            <a:custGeom>
              <a:avLst/>
              <a:gdLst>
                <a:gd name="T0" fmla="*/ 0 w 20000"/>
                <a:gd name="T1" fmla="*/ 96 h 20000"/>
                <a:gd name="T2" fmla="*/ 0 w 20000"/>
                <a:gd name="T3" fmla="*/ 0 h 20000"/>
                <a:gd name="T4" fmla="*/ 0 60000 65536"/>
                <a:gd name="T5" fmla="*/ 0 60000 65536"/>
              </a:gdLst>
              <a:ahLst/>
              <a:cxnLst>
                <a:cxn ang="T4">
                  <a:pos x="T0" y="T1"/>
                </a:cxn>
                <a:cxn ang="T5">
                  <a:pos x="T2" y="T3"/>
                </a:cxn>
              </a:cxnLst>
              <a:rect l="0" t="0" r="r" b="b"/>
              <a:pathLst>
                <a:path w="20000" h="20000">
                  <a:moveTo>
                    <a:pt x="0" y="19917"/>
                  </a:moveTo>
                  <a:lnTo>
                    <a:pt x="0" y="0"/>
                  </a:lnTo>
                </a:path>
              </a:pathLst>
            </a:custGeom>
            <a:solidFill>
              <a:srgbClr val="FFFFFF"/>
            </a:solidFill>
            <a:ln w="3175">
              <a:solidFill>
                <a:srgbClr val="000000"/>
              </a:solidFill>
              <a:round/>
              <a:headEnd type="triangle" w="med" len="sm"/>
              <a:tailEnd/>
            </a:ln>
          </p:spPr>
          <p:txBody>
            <a:bodyPr/>
            <a:lstStyle/>
            <a:p>
              <a:endParaRPr lang="en-US"/>
            </a:p>
          </p:txBody>
        </p:sp>
        <p:sp>
          <p:nvSpPr>
            <p:cNvPr id="75835" name="Freeform 57"/>
            <p:cNvSpPr>
              <a:spLocks/>
            </p:cNvSpPr>
            <p:nvPr/>
          </p:nvSpPr>
          <p:spPr bwMode="auto">
            <a:xfrm>
              <a:off x="1480" y="3227"/>
              <a:ext cx="288" cy="96"/>
            </a:xfrm>
            <a:custGeom>
              <a:avLst/>
              <a:gdLst>
                <a:gd name="T0" fmla="*/ 288 w 20000"/>
                <a:gd name="T1" fmla="*/ 0 h 20000"/>
                <a:gd name="T2" fmla="*/ 288 w 20000"/>
                <a:gd name="T3" fmla="*/ 96 h 20000"/>
                <a:gd name="T4" fmla="*/ 0 w 20000"/>
                <a:gd name="T5" fmla="*/ 96 h 20000"/>
                <a:gd name="T6" fmla="*/ 0 w 20000"/>
                <a:gd name="T7" fmla="*/ 0 h 20000"/>
                <a:gd name="T8" fmla="*/ 2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72" y="0"/>
                  </a:moveTo>
                  <a:lnTo>
                    <a:pt x="19972" y="19917"/>
                  </a:lnTo>
                  <a:lnTo>
                    <a:pt x="0" y="19917"/>
                  </a:lnTo>
                  <a:lnTo>
                    <a:pt x="0" y="0"/>
                  </a:lnTo>
                  <a:lnTo>
                    <a:pt x="19972"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36" name="Freeform 58"/>
            <p:cNvSpPr>
              <a:spLocks/>
            </p:cNvSpPr>
            <p:nvPr/>
          </p:nvSpPr>
          <p:spPr bwMode="auto">
            <a:xfrm>
              <a:off x="2056" y="3227"/>
              <a:ext cx="288" cy="96"/>
            </a:xfrm>
            <a:custGeom>
              <a:avLst/>
              <a:gdLst>
                <a:gd name="T0" fmla="*/ 288 w 20000"/>
                <a:gd name="T1" fmla="*/ 0 h 20000"/>
                <a:gd name="T2" fmla="*/ 288 w 20000"/>
                <a:gd name="T3" fmla="*/ 96 h 20000"/>
                <a:gd name="T4" fmla="*/ 0 w 20000"/>
                <a:gd name="T5" fmla="*/ 96 h 20000"/>
                <a:gd name="T6" fmla="*/ 0 w 20000"/>
                <a:gd name="T7" fmla="*/ 0 h 20000"/>
                <a:gd name="T8" fmla="*/ 28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72" y="0"/>
                  </a:moveTo>
                  <a:lnTo>
                    <a:pt x="19972" y="19917"/>
                  </a:lnTo>
                  <a:lnTo>
                    <a:pt x="0" y="19917"/>
                  </a:lnTo>
                  <a:lnTo>
                    <a:pt x="0" y="0"/>
                  </a:lnTo>
                  <a:lnTo>
                    <a:pt x="19972" y="0"/>
                  </a:lnTo>
                  <a:close/>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37" name="Freeform 59"/>
            <p:cNvSpPr>
              <a:spLocks/>
            </p:cNvSpPr>
            <p:nvPr/>
          </p:nvSpPr>
          <p:spPr bwMode="auto">
            <a:xfrm>
              <a:off x="1624" y="3323"/>
              <a:ext cx="0" cy="144"/>
            </a:xfrm>
            <a:custGeom>
              <a:avLst/>
              <a:gdLst>
                <a:gd name="T0" fmla="*/ 0 w 20000"/>
                <a:gd name="T1" fmla="*/ 144 h 20000"/>
                <a:gd name="T2" fmla="*/ 0 w 20000"/>
                <a:gd name="T3" fmla="*/ 0 h 20000"/>
                <a:gd name="T4" fmla="*/ 0 60000 65536"/>
                <a:gd name="T5" fmla="*/ 0 60000 65536"/>
              </a:gdLst>
              <a:ahLst/>
              <a:cxnLst>
                <a:cxn ang="T4">
                  <a:pos x="T0" y="T1"/>
                </a:cxn>
                <a:cxn ang="T5">
                  <a:pos x="T2" y="T3"/>
                </a:cxn>
              </a:cxnLst>
              <a:rect l="0" t="0" r="r" b="b"/>
              <a:pathLst>
                <a:path w="20000" h="20000">
                  <a:moveTo>
                    <a:pt x="0" y="19944"/>
                  </a:moveTo>
                  <a:lnTo>
                    <a:pt x="0" y="0"/>
                  </a:lnTo>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38" name="Freeform 60"/>
            <p:cNvSpPr>
              <a:spLocks/>
            </p:cNvSpPr>
            <p:nvPr/>
          </p:nvSpPr>
          <p:spPr bwMode="auto">
            <a:xfrm>
              <a:off x="1624" y="3467"/>
              <a:ext cx="240" cy="0"/>
            </a:xfrm>
            <a:custGeom>
              <a:avLst/>
              <a:gdLst>
                <a:gd name="T0" fmla="*/ 240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67" y="0"/>
                  </a:moveTo>
                  <a:lnTo>
                    <a:pt x="0" y="0"/>
                  </a:lnTo>
                </a:path>
              </a:pathLst>
            </a:custGeom>
            <a:noFill/>
            <a:ln w="3175">
              <a:solidFill>
                <a:srgbClr val="000000"/>
              </a:solidFill>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39" name="Freeform 61"/>
            <p:cNvSpPr>
              <a:spLocks/>
            </p:cNvSpPr>
            <p:nvPr/>
          </p:nvSpPr>
          <p:spPr bwMode="auto">
            <a:xfrm>
              <a:off x="2200" y="3323"/>
              <a:ext cx="0" cy="144"/>
            </a:xfrm>
            <a:custGeom>
              <a:avLst/>
              <a:gdLst>
                <a:gd name="T0" fmla="*/ 0 w 20000"/>
                <a:gd name="T1" fmla="*/ 144 h 20000"/>
                <a:gd name="T2" fmla="*/ 0 w 20000"/>
                <a:gd name="T3" fmla="*/ 0 h 20000"/>
                <a:gd name="T4" fmla="*/ 0 60000 65536"/>
                <a:gd name="T5" fmla="*/ 0 60000 65536"/>
              </a:gdLst>
              <a:ahLst/>
              <a:cxnLst>
                <a:cxn ang="T4">
                  <a:pos x="T0" y="T1"/>
                </a:cxn>
                <a:cxn ang="T5">
                  <a:pos x="T2" y="T3"/>
                </a:cxn>
              </a:cxnLst>
              <a:rect l="0" t="0" r="r" b="b"/>
              <a:pathLst>
                <a:path w="20000" h="20000">
                  <a:moveTo>
                    <a:pt x="0" y="19944"/>
                  </a:moveTo>
                  <a:lnTo>
                    <a:pt x="0" y="0"/>
                  </a:lnTo>
                </a:path>
              </a:pathLst>
            </a:cu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40" name="Freeform 62"/>
            <p:cNvSpPr>
              <a:spLocks/>
            </p:cNvSpPr>
            <p:nvPr/>
          </p:nvSpPr>
          <p:spPr bwMode="auto">
            <a:xfrm>
              <a:off x="1960" y="3467"/>
              <a:ext cx="240" cy="0"/>
            </a:xfrm>
            <a:custGeom>
              <a:avLst/>
              <a:gdLst>
                <a:gd name="T0" fmla="*/ 240 w 20000"/>
                <a:gd name="T1" fmla="*/ 0 h 20000"/>
                <a:gd name="T2" fmla="*/ 0 w 20000"/>
                <a:gd name="T3" fmla="*/ 0 h 20000"/>
                <a:gd name="T4" fmla="*/ 0 60000 65536"/>
                <a:gd name="T5" fmla="*/ 0 60000 65536"/>
              </a:gdLst>
              <a:ahLst/>
              <a:cxnLst>
                <a:cxn ang="T4">
                  <a:pos x="T0" y="T1"/>
                </a:cxn>
                <a:cxn ang="T5">
                  <a:pos x="T2" y="T3"/>
                </a:cxn>
              </a:cxnLst>
              <a:rect l="0" t="0" r="r" b="b"/>
              <a:pathLst>
                <a:path w="20000" h="20000">
                  <a:moveTo>
                    <a:pt x="19967" y="0"/>
                  </a:moveTo>
                  <a:lnTo>
                    <a:pt x="0" y="0"/>
                  </a:lnTo>
                </a:path>
              </a:pathLst>
            </a:custGeom>
            <a:noFill/>
            <a:ln w="3175">
              <a:solidFill>
                <a:srgbClr val="000000"/>
              </a:solidFill>
              <a:round/>
              <a:headEnd/>
              <a:tailEnd type="triangle" w="med" len="sm"/>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41" name="Oval 63"/>
            <p:cNvSpPr>
              <a:spLocks noChangeArrowheads="1"/>
            </p:cNvSpPr>
            <p:nvPr/>
          </p:nvSpPr>
          <p:spPr bwMode="auto">
            <a:xfrm>
              <a:off x="1864" y="3419"/>
              <a:ext cx="96" cy="96"/>
            </a:xfrm>
            <a:prstGeom prst="ellipse">
              <a:avLst/>
            </a:prstGeom>
            <a:noFill/>
            <a:ln w="317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endParaRPr lang="en-US" altLang="en-US"/>
            </a:p>
          </p:txBody>
        </p:sp>
        <p:sp>
          <p:nvSpPr>
            <p:cNvPr id="75842" name="Freeform 64"/>
            <p:cNvSpPr>
              <a:spLocks/>
            </p:cNvSpPr>
            <p:nvPr/>
          </p:nvSpPr>
          <p:spPr bwMode="auto">
            <a:xfrm>
              <a:off x="744" y="1547"/>
              <a:ext cx="704" cy="176"/>
            </a:xfrm>
            <a:custGeom>
              <a:avLst/>
              <a:gdLst>
                <a:gd name="T0" fmla="*/ 704 w 20000"/>
                <a:gd name="T1" fmla="*/ 176 h 20000"/>
                <a:gd name="T2" fmla="*/ 0 w 20000"/>
                <a:gd name="T3" fmla="*/ 0 h 20000"/>
                <a:gd name="T4" fmla="*/ 0 60000 65536"/>
                <a:gd name="T5" fmla="*/ 0 60000 65536"/>
              </a:gdLst>
              <a:ahLst/>
              <a:cxnLst>
                <a:cxn ang="T4">
                  <a:pos x="T0" y="T1"/>
                </a:cxn>
                <a:cxn ang="T5">
                  <a:pos x="T2" y="T3"/>
                </a:cxn>
              </a:cxnLst>
              <a:rect l="0" t="0" r="r" b="b"/>
              <a:pathLst>
                <a:path w="20000" h="20000">
                  <a:moveTo>
                    <a:pt x="19989" y="19955"/>
                  </a:moveTo>
                  <a:lnTo>
                    <a:pt x="0" y="0"/>
                  </a:lnTo>
                </a:path>
              </a:pathLst>
            </a:custGeom>
            <a:noFill/>
            <a:ln w="3175">
              <a:solidFill>
                <a:srgbClr val="000000"/>
              </a:solidFill>
              <a:prstDash val="sysDot"/>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43" name="Freeform 65"/>
            <p:cNvSpPr>
              <a:spLocks/>
            </p:cNvSpPr>
            <p:nvPr/>
          </p:nvSpPr>
          <p:spPr bwMode="auto">
            <a:xfrm>
              <a:off x="1304" y="1755"/>
              <a:ext cx="1344" cy="576"/>
            </a:xfrm>
            <a:custGeom>
              <a:avLst/>
              <a:gdLst>
                <a:gd name="T0" fmla="*/ 1344 w 20000"/>
                <a:gd name="T1" fmla="*/ 0 h 20000"/>
                <a:gd name="T2" fmla="*/ 1344 w 20000"/>
                <a:gd name="T3" fmla="*/ 576 h 20000"/>
                <a:gd name="T4" fmla="*/ 0 w 20000"/>
                <a:gd name="T5" fmla="*/ 576 h 20000"/>
                <a:gd name="T6" fmla="*/ 0 w 20000"/>
                <a:gd name="T7" fmla="*/ 0 h 20000"/>
                <a:gd name="T8" fmla="*/ 1344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94" y="0"/>
                  </a:moveTo>
                  <a:lnTo>
                    <a:pt x="19994" y="19986"/>
                  </a:lnTo>
                  <a:lnTo>
                    <a:pt x="0" y="19986"/>
                  </a:lnTo>
                  <a:lnTo>
                    <a:pt x="0" y="0"/>
                  </a:lnTo>
                  <a:lnTo>
                    <a:pt x="19994" y="0"/>
                  </a:lnTo>
                  <a:close/>
                </a:path>
              </a:pathLst>
            </a:custGeom>
            <a:noFill/>
            <a:ln w="3175">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44" name="Freeform 66"/>
            <p:cNvSpPr>
              <a:spLocks/>
            </p:cNvSpPr>
            <p:nvPr/>
          </p:nvSpPr>
          <p:spPr bwMode="auto">
            <a:xfrm>
              <a:off x="1432" y="2987"/>
              <a:ext cx="960" cy="576"/>
            </a:xfrm>
            <a:custGeom>
              <a:avLst/>
              <a:gdLst>
                <a:gd name="T0" fmla="*/ 960 w 20000"/>
                <a:gd name="T1" fmla="*/ 0 h 20000"/>
                <a:gd name="T2" fmla="*/ 960 w 20000"/>
                <a:gd name="T3" fmla="*/ 576 h 20000"/>
                <a:gd name="T4" fmla="*/ 0 w 20000"/>
                <a:gd name="T5" fmla="*/ 576 h 20000"/>
                <a:gd name="T6" fmla="*/ 0 w 20000"/>
                <a:gd name="T7" fmla="*/ 0 h 20000"/>
                <a:gd name="T8" fmla="*/ 960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92" y="0"/>
                  </a:moveTo>
                  <a:lnTo>
                    <a:pt x="19992" y="19986"/>
                  </a:lnTo>
                  <a:lnTo>
                    <a:pt x="0" y="19986"/>
                  </a:lnTo>
                  <a:lnTo>
                    <a:pt x="0" y="0"/>
                  </a:lnTo>
                  <a:lnTo>
                    <a:pt x="19992" y="0"/>
                  </a:lnTo>
                  <a:close/>
                </a:path>
              </a:pathLst>
            </a:custGeom>
            <a:noFill/>
            <a:ln w="3175">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45" name="Freeform 67"/>
            <p:cNvSpPr>
              <a:spLocks/>
            </p:cNvSpPr>
            <p:nvPr/>
          </p:nvSpPr>
          <p:spPr bwMode="auto">
            <a:xfrm>
              <a:off x="280" y="2987"/>
              <a:ext cx="960" cy="576"/>
            </a:xfrm>
            <a:custGeom>
              <a:avLst/>
              <a:gdLst>
                <a:gd name="T0" fmla="*/ 960 w 20000"/>
                <a:gd name="T1" fmla="*/ 0 h 20000"/>
                <a:gd name="T2" fmla="*/ 960 w 20000"/>
                <a:gd name="T3" fmla="*/ 576 h 20000"/>
                <a:gd name="T4" fmla="*/ 0 w 20000"/>
                <a:gd name="T5" fmla="*/ 576 h 20000"/>
                <a:gd name="T6" fmla="*/ 0 w 20000"/>
                <a:gd name="T7" fmla="*/ 0 h 20000"/>
                <a:gd name="T8" fmla="*/ 960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92" y="0"/>
                  </a:moveTo>
                  <a:lnTo>
                    <a:pt x="19992" y="19986"/>
                  </a:lnTo>
                  <a:lnTo>
                    <a:pt x="0" y="19986"/>
                  </a:lnTo>
                  <a:lnTo>
                    <a:pt x="0" y="0"/>
                  </a:lnTo>
                  <a:lnTo>
                    <a:pt x="19992" y="0"/>
                  </a:lnTo>
                  <a:close/>
                </a:path>
              </a:pathLst>
            </a:custGeom>
            <a:noFill/>
            <a:ln w="3175">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46" name="Freeform 68"/>
            <p:cNvSpPr>
              <a:spLocks/>
            </p:cNvSpPr>
            <p:nvPr/>
          </p:nvSpPr>
          <p:spPr bwMode="auto">
            <a:xfrm>
              <a:off x="232" y="2747"/>
              <a:ext cx="2208" cy="1008"/>
            </a:xfrm>
            <a:custGeom>
              <a:avLst/>
              <a:gdLst>
                <a:gd name="T0" fmla="*/ 2208 w 20000"/>
                <a:gd name="T1" fmla="*/ 0 h 20000"/>
                <a:gd name="T2" fmla="*/ 2208 w 20000"/>
                <a:gd name="T3" fmla="*/ 1008 h 20000"/>
                <a:gd name="T4" fmla="*/ 0 w 20000"/>
                <a:gd name="T5" fmla="*/ 1008 h 20000"/>
                <a:gd name="T6" fmla="*/ 0 w 20000"/>
                <a:gd name="T7" fmla="*/ 0 h 20000"/>
                <a:gd name="T8" fmla="*/ 2208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96" y="0"/>
                  </a:moveTo>
                  <a:lnTo>
                    <a:pt x="19996" y="19992"/>
                  </a:lnTo>
                  <a:lnTo>
                    <a:pt x="0" y="19992"/>
                  </a:lnTo>
                  <a:lnTo>
                    <a:pt x="0" y="0"/>
                  </a:lnTo>
                  <a:lnTo>
                    <a:pt x="19996" y="0"/>
                  </a:lnTo>
                  <a:close/>
                </a:path>
              </a:pathLst>
            </a:custGeom>
            <a:noFill/>
            <a:ln w="3175">
              <a:solidFill>
                <a:srgbClr val="000000"/>
              </a:solidFill>
              <a:prstDash val="sysDot"/>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47" name="Freeform 69"/>
            <p:cNvSpPr>
              <a:spLocks/>
            </p:cNvSpPr>
            <p:nvPr/>
          </p:nvSpPr>
          <p:spPr bwMode="auto">
            <a:xfrm>
              <a:off x="568" y="2139"/>
              <a:ext cx="880" cy="816"/>
            </a:xfrm>
            <a:custGeom>
              <a:avLst/>
              <a:gdLst>
                <a:gd name="T0" fmla="*/ 0 w 20000"/>
                <a:gd name="T1" fmla="*/ 816 h 20000"/>
                <a:gd name="T2" fmla="*/ 880 w 20000"/>
                <a:gd name="T3" fmla="*/ 0 h 20000"/>
                <a:gd name="T4" fmla="*/ 0 60000 65536"/>
                <a:gd name="T5" fmla="*/ 0 60000 65536"/>
              </a:gdLst>
              <a:ahLst/>
              <a:cxnLst>
                <a:cxn ang="T4">
                  <a:pos x="T0" y="T1"/>
                </a:cxn>
                <a:cxn ang="T5">
                  <a:pos x="T2" y="T3"/>
                </a:cxn>
              </a:cxnLst>
              <a:rect l="0" t="0" r="r" b="b"/>
              <a:pathLst>
                <a:path w="20000" h="20000">
                  <a:moveTo>
                    <a:pt x="0" y="19990"/>
                  </a:moveTo>
                  <a:lnTo>
                    <a:pt x="19991" y="0"/>
                  </a:lnTo>
                </a:path>
              </a:pathLst>
            </a:custGeom>
            <a:noFill/>
            <a:ln w="3175">
              <a:solidFill>
                <a:srgbClr val="000000"/>
              </a:solidFill>
              <a:prstDash val="sysDot"/>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48" name="Freeform 70"/>
            <p:cNvSpPr>
              <a:spLocks/>
            </p:cNvSpPr>
            <p:nvPr/>
          </p:nvSpPr>
          <p:spPr bwMode="auto">
            <a:xfrm>
              <a:off x="2136" y="2139"/>
              <a:ext cx="368" cy="816"/>
            </a:xfrm>
            <a:custGeom>
              <a:avLst/>
              <a:gdLst>
                <a:gd name="T0" fmla="*/ 0 w 20000"/>
                <a:gd name="T1" fmla="*/ 816 h 20000"/>
                <a:gd name="T2" fmla="*/ 368 w 20000"/>
                <a:gd name="T3" fmla="*/ 0 h 20000"/>
                <a:gd name="T4" fmla="*/ 0 60000 65536"/>
                <a:gd name="T5" fmla="*/ 0 60000 65536"/>
              </a:gdLst>
              <a:ahLst/>
              <a:cxnLst>
                <a:cxn ang="T4">
                  <a:pos x="T0" y="T1"/>
                </a:cxn>
                <a:cxn ang="T5">
                  <a:pos x="T2" y="T3"/>
                </a:cxn>
              </a:cxnLst>
              <a:rect l="0" t="0" r="r" b="b"/>
              <a:pathLst>
                <a:path w="20000" h="20000">
                  <a:moveTo>
                    <a:pt x="0" y="19990"/>
                  </a:moveTo>
                  <a:lnTo>
                    <a:pt x="19978" y="0"/>
                  </a:lnTo>
                </a:path>
              </a:pathLst>
            </a:custGeom>
            <a:noFill/>
            <a:ln w="3175">
              <a:solidFill>
                <a:srgbClr val="000000"/>
              </a:solidFill>
              <a:prstDash val="sysDot"/>
              <a:round/>
              <a:headEnd type="triangle" w="med" len="sm"/>
              <a:tailEnd/>
            </a:ln>
            <a:extLst>
              <a:ext uri="{909E8E84-426E-40DD-AFC4-6F175D3DCCD1}">
                <a14:hiddenFill xmlns:a14="http://schemas.microsoft.com/office/drawing/2010/main" xmlns="">
                  <a:solidFill>
                    <a:srgbClr val="FFFFFF"/>
                  </a:solidFill>
                </a14:hiddenFill>
              </a:ext>
            </a:extLst>
          </p:spPr>
          <p:txBody>
            <a:bodyPr/>
            <a:lstStyle/>
            <a:p>
              <a:endParaRPr lang="en-US"/>
            </a:p>
          </p:txBody>
        </p:sp>
        <p:sp>
          <p:nvSpPr>
            <p:cNvPr id="75849" name="Rectangle 71"/>
            <p:cNvSpPr>
              <a:spLocks noChangeArrowheads="1"/>
            </p:cNvSpPr>
            <p:nvPr/>
          </p:nvSpPr>
          <p:spPr bwMode="auto">
            <a:xfrm>
              <a:off x="1055" y="1528"/>
              <a:ext cx="247" cy="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200">
                  <a:solidFill>
                    <a:srgbClr val="000000"/>
                  </a:solidFill>
                  <a:latin typeface="AvantGarde" pitchFamily="34" charset="0"/>
                </a:rPr>
                <a:t>Rule 3</a:t>
              </a:r>
              <a:endParaRPr lang="en-US" altLang="en-US" sz="1200">
                <a:solidFill>
                  <a:srgbClr val="000000"/>
                </a:solidFill>
                <a:latin typeface="Times New Roman" panose="02020603050405020304" pitchFamily="18" charset="0"/>
              </a:endParaRPr>
            </a:p>
            <a:p>
              <a:endParaRPr lang="en-US" altLang="en-US" sz="1200">
                <a:latin typeface="Times New Roman" panose="02020603050405020304" pitchFamily="18" charset="0"/>
              </a:endParaRPr>
            </a:p>
          </p:txBody>
        </p:sp>
        <p:sp>
          <p:nvSpPr>
            <p:cNvPr id="75850" name="Rectangle 72"/>
            <p:cNvSpPr>
              <a:spLocks noChangeArrowheads="1"/>
            </p:cNvSpPr>
            <p:nvPr/>
          </p:nvSpPr>
          <p:spPr bwMode="auto">
            <a:xfrm>
              <a:off x="2376" y="2504"/>
              <a:ext cx="247" cy="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200">
                  <a:solidFill>
                    <a:srgbClr val="000000"/>
                  </a:solidFill>
                  <a:latin typeface="AvantGarde" pitchFamily="34" charset="0"/>
                </a:rPr>
                <a:t>Rule 3</a:t>
              </a:r>
              <a:endParaRPr lang="en-US" altLang="en-US" sz="1200">
                <a:solidFill>
                  <a:srgbClr val="000000"/>
                </a:solidFill>
                <a:latin typeface="Times New Roman" panose="02020603050405020304" pitchFamily="18" charset="0"/>
              </a:endParaRPr>
            </a:p>
            <a:p>
              <a:endParaRPr lang="en-US" altLang="en-US" sz="1200">
                <a:latin typeface="Times New Roman" panose="02020603050405020304" pitchFamily="18" charset="0"/>
              </a:endParaRPr>
            </a:p>
          </p:txBody>
        </p:sp>
        <p:sp>
          <p:nvSpPr>
            <p:cNvPr id="75851" name="Rectangle 73"/>
            <p:cNvSpPr>
              <a:spLocks noChangeArrowheads="1"/>
            </p:cNvSpPr>
            <p:nvPr/>
          </p:nvSpPr>
          <p:spPr bwMode="auto">
            <a:xfrm>
              <a:off x="760" y="2504"/>
              <a:ext cx="247" cy="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0">
                  <a:solidFill>
                    <a:srgbClr val="000000"/>
                  </a:solidFill>
                  <a:miter lim="800000"/>
                  <a:headEnd/>
                  <a:tailEnd/>
                </a14:hiddenLine>
              </a:ext>
            </a:extLst>
          </p:spPr>
          <p:txBody>
            <a:bodyPr lIns="0" tIns="0" rIns="0" bIns="0"/>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eaLnBrk="1" hangingPunct="1"/>
              <a:r>
                <a:rPr lang="en-US" altLang="en-US" sz="1200">
                  <a:solidFill>
                    <a:srgbClr val="000000"/>
                  </a:solidFill>
                  <a:latin typeface="AvantGarde" pitchFamily="34" charset="0"/>
                </a:rPr>
                <a:t>Rule 3</a:t>
              </a:r>
              <a:endParaRPr lang="en-US" altLang="en-US" sz="1200">
                <a:solidFill>
                  <a:srgbClr val="000000"/>
                </a:solidFill>
                <a:latin typeface="Times New Roman" panose="02020603050405020304" pitchFamily="18" charset="0"/>
              </a:endParaRPr>
            </a:p>
            <a:p>
              <a:endParaRPr lang="en-US" altLang="en-US" sz="1200">
                <a:latin typeface="Times New Roman" panose="02020603050405020304" pitchFamily="18" charset="0"/>
              </a:endParaRPr>
            </a:p>
          </p:txBody>
        </p:sp>
      </p:grpSp>
      <p:sp>
        <p:nvSpPr>
          <p:cNvPr id="75782" name="Text Box 74"/>
          <p:cNvSpPr txBox="1">
            <a:spLocks noChangeArrowheads="1"/>
          </p:cNvSpPr>
          <p:nvPr/>
        </p:nvSpPr>
        <p:spPr bwMode="auto">
          <a:xfrm>
            <a:off x="2514600" y="1371600"/>
            <a:ext cx="7924800" cy="37623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a:solidFill>
                  <a:schemeClr val="tx1"/>
                </a:solidFill>
                <a:latin typeface="Verdana" panose="020B0604030504040204" pitchFamily="34" charset="0"/>
                <a:cs typeface="Times New Roman" panose="02020603050405020304" pitchFamily="18" charset="0"/>
              </a:defRPr>
            </a:lvl1pPr>
            <a:lvl2pPr marL="742950" indent="-285750">
              <a:defRPr>
                <a:solidFill>
                  <a:schemeClr val="tx1"/>
                </a:solidFill>
                <a:latin typeface="Verdana" panose="020B0604030504040204" pitchFamily="34" charset="0"/>
                <a:cs typeface="Times New Roman" panose="02020603050405020304" pitchFamily="18" charset="0"/>
              </a:defRPr>
            </a:lvl2pPr>
            <a:lvl3pPr marL="1143000" indent="-228600">
              <a:defRPr>
                <a:solidFill>
                  <a:schemeClr val="tx1"/>
                </a:solidFill>
                <a:latin typeface="Verdana" panose="020B0604030504040204" pitchFamily="34" charset="0"/>
                <a:cs typeface="Times New Roman" panose="02020603050405020304" pitchFamily="18" charset="0"/>
              </a:defRPr>
            </a:lvl3pPr>
            <a:lvl4pPr marL="1600200" indent="-228600">
              <a:defRPr>
                <a:solidFill>
                  <a:schemeClr val="tx1"/>
                </a:solidFill>
                <a:latin typeface="Verdana" panose="020B0604030504040204" pitchFamily="34" charset="0"/>
                <a:cs typeface="Times New Roman" panose="02020603050405020304" pitchFamily="18" charset="0"/>
              </a:defRPr>
            </a:lvl4pPr>
            <a:lvl5pPr marL="2057400" indent="-228600">
              <a:defRPr>
                <a:solidFill>
                  <a:schemeClr val="tx1"/>
                </a:solidFill>
                <a:latin typeface="Verdan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Verdana" panose="020B0604030504040204" pitchFamily="34" charset="0"/>
                <a:cs typeface="Times New Roman" panose="02020603050405020304" pitchFamily="18" charset="0"/>
              </a:defRPr>
            </a:lvl9pPr>
          </a:lstStyle>
          <a:p>
            <a:pPr>
              <a:spcBef>
                <a:spcPct val="50000"/>
              </a:spcBef>
            </a:pPr>
            <a:r>
              <a:rPr lang="en-US" altLang="en-US">
                <a:solidFill>
                  <a:srgbClr val="000000"/>
                </a:solidFill>
                <a:latin typeface="Times New Roman" panose="02020603050405020304" pitchFamily="18" charset="0"/>
              </a:rPr>
              <a:t>Representation of Rule 3 (replacing any rectangle with a control structure)</a:t>
            </a:r>
          </a:p>
        </p:txBody>
      </p:sp>
      <p:sp>
        <p:nvSpPr>
          <p:cNvPr id="75" name="Slide Number Placeholder 74"/>
          <p:cNvSpPr>
            <a:spLocks noGrp="1"/>
          </p:cNvSpPr>
          <p:nvPr>
            <p:ph type="sldNum" sz="quarter" idx="12"/>
          </p:nvPr>
        </p:nvSpPr>
        <p:spPr/>
        <p:txBody>
          <a:bodyPr/>
          <a:lstStyle/>
          <a:p>
            <a:fld id="{60613670-5C68-40E8-AD23-C9952A542B99}" type="slidenum">
              <a:rPr lang="en-US" smtClean="0"/>
              <a:pPr/>
              <a:t>123</a:t>
            </a:fld>
            <a:endParaRPr lang="en-US"/>
          </a:p>
        </p:txBody>
      </p:sp>
    </p:spTree>
    <p:extLst>
      <p:ext uri="{BB962C8B-B14F-4D97-AF65-F5344CB8AC3E}">
        <p14:creationId xmlns:p14="http://schemas.microsoft.com/office/powerpoint/2010/main" xmlns="" val="253674537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en-US" altLang="en-US" noProof="1" smtClean="0"/>
              <a:t>Structured-Programming Summary</a:t>
            </a:r>
            <a:endParaRPr lang="en-US" altLang="en-US" smtClean="0"/>
          </a:p>
        </p:txBody>
      </p:sp>
      <p:sp>
        <p:nvSpPr>
          <p:cNvPr id="76804" name="Rectangle 3"/>
          <p:cNvSpPr>
            <a:spLocks noGrp="1" noChangeArrowheads="1"/>
          </p:cNvSpPr>
          <p:nvPr>
            <p:ph type="body" idx="1"/>
          </p:nvPr>
        </p:nvSpPr>
        <p:spPr/>
        <p:txBody>
          <a:bodyPr/>
          <a:lstStyle/>
          <a:p>
            <a:pPr eaLnBrk="1" hangingPunct="1"/>
            <a:r>
              <a:rPr lang="en-US" altLang="en-US" smtClean="0"/>
              <a:t>All programs broken down into</a:t>
            </a:r>
          </a:p>
          <a:p>
            <a:pPr lvl="1" eaLnBrk="1" hangingPunct="1"/>
            <a:r>
              <a:rPr lang="en-US" altLang="en-US" smtClean="0"/>
              <a:t>Sequence</a:t>
            </a:r>
          </a:p>
          <a:p>
            <a:pPr lvl="1" eaLnBrk="1" hangingPunct="1"/>
            <a:r>
              <a:rPr lang="en-US" altLang="en-US" smtClean="0"/>
              <a:t>Selection</a:t>
            </a:r>
          </a:p>
          <a:p>
            <a:pPr lvl="2" eaLnBrk="1" hangingPunct="1"/>
            <a:r>
              <a:rPr lang="en-US" altLang="en-US" b="1" smtClean="0">
                <a:latin typeface="Courier New" panose="02070309020205020404" pitchFamily="49" charset="0"/>
              </a:rPr>
              <a:t>if</a:t>
            </a:r>
            <a:r>
              <a:rPr lang="en-US" altLang="en-US" smtClean="0"/>
              <a:t>, </a:t>
            </a:r>
            <a:r>
              <a:rPr lang="en-US" altLang="en-US" b="1" smtClean="0">
                <a:latin typeface="Courier New" panose="02070309020205020404" pitchFamily="49" charset="0"/>
              </a:rPr>
              <a:t>if/else</a:t>
            </a:r>
            <a:r>
              <a:rPr lang="en-US" altLang="en-US" smtClean="0"/>
              <a:t>, or </a:t>
            </a:r>
            <a:r>
              <a:rPr lang="en-US" altLang="en-US" b="1" smtClean="0">
                <a:latin typeface="Courier New" panose="02070309020205020404" pitchFamily="49" charset="0"/>
              </a:rPr>
              <a:t>switch</a:t>
            </a:r>
            <a:r>
              <a:rPr lang="en-US" altLang="en-US" smtClean="0"/>
              <a:t> </a:t>
            </a:r>
          </a:p>
          <a:p>
            <a:pPr lvl="2" eaLnBrk="1" hangingPunct="1"/>
            <a:r>
              <a:rPr lang="en-US" altLang="en-US" smtClean="0"/>
              <a:t>Any selection can be rewritten as an </a:t>
            </a:r>
            <a:r>
              <a:rPr lang="en-US" altLang="en-US" b="1" smtClean="0">
                <a:latin typeface="Courier New" panose="02070309020205020404" pitchFamily="49" charset="0"/>
              </a:rPr>
              <a:t>if</a:t>
            </a:r>
            <a:r>
              <a:rPr lang="en-US" altLang="en-US" smtClean="0"/>
              <a:t> statement</a:t>
            </a:r>
          </a:p>
          <a:p>
            <a:pPr lvl="1" eaLnBrk="1" hangingPunct="1"/>
            <a:r>
              <a:rPr lang="en-US" altLang="en-US" smtClean="0"/>
              <a:t>Repetition</a:t>
            </a:r>
          </a:p>
          <a:p>
            <a:pPr lvl="2" eaLnBrk="1" hangingPunct="1"/>
            <a:r>
              <a:rPr lang="en-US" altLang="en-US" b="1" smtClean="0">
                <a:latin typeface="Courier New" panose="02070309020205020404" pitchFamily="49" charset="0"/>
              </a:rPr>
              <a:t>while</a:t>
            </a:r>
            <a:r>
              <a:rPr lang="en-US" altLang="en-US" smtClean="0"/>
              <a:t>, </a:t>
            </a:r>
            <a:r>
              <a:rPr lang="en-US" altLang="en-US" b="1" smtClean="0">
                <a:latin typeface="Courier New" panose="02070309020205020404" pitchFamily="49" charset="0"/>
              </a:rPr>
              <a:t>do/while</a:t>
            </a:r>
            <a:r>
              <a:rPr lang="en-US" altLang="en-US" smtClean="0"/>
              <a:t> or </a:t>
            </a:r>
            <a:r>
              <a:rPr lang="en-US" altLang="en-US" b="1" smtClean="0">
                <a:latin typeface="Courier New" panose="02070309020205020404" pitchFamily="49" charset="0"/>
              </a:rPr>
              <a:t>for</a:t>
            </a:r>
          </a:p>
          <a:p>
            <a:pPr lvl="2" eaLnBrk="1" hangingPunct="1"/>
            <a:r>
              <a:rPr lang="en-US" altLang="en-US" smtClean="0"/>
              <a:t>Any repetition structure can be rewritten as a </a:t>
            </a:r>
            <a:r>
              <a:rPr lang="en-US" altLang="en-US" b="1" smtClean="0">
                <a:latin typeface="Courier New" panose="02070309020205020404" pitchFamily="49" charset="0"/>
              </a:rPr>
              <a:t>while</a:t>
            </a:r>
            <a:r>
              <a:rPr lang="en-US" altLang="en-US" smtClean="0"/>
              <a:t> statement</a:t>
            </a:r>
          </a:p>
        </p:txBody>
      </p:sp>
      <p:sp>
        <p:nvSpPr>
          <p:cNvPr id="4" name="Slide Number Placeholder 3"/>
          <p:cNvSpPr>
            <a:spLocks noGrp="1"/>
          </p:cNvSpPr>
          <p:nvPr>
            <p:ph type="sldNum" sz="quarter" idx="12"/>
          </p:nvPr>
        </p:nvSpPr>
        <p:spPr/>
        <p:txBody>
          <a:bodyPr/>
          <a:lstStyle/>
          <a:p>
            <a:fld id="{60613670-5C68-40E8-AD23-C9952A542B99}" type="slidenum">
              <a:rPr lang="en-US" smtClean="0"/>
              <a:pPr/>
              <a:t>124</a:t>
            </a:fld>
            <a:endParaRPr lang="en-US"/>
          </a:p>
        </p:txBody>
      </p:sp>
    </p:spTree>
    <p:extLst>
      <p:ext uri="{BB962C8B-B14F-4D97-AF65-F5344CB8AC3E}">
        <p14:creationId xmlns:p14="http://schemas.microsoft.com/office/powerpoint/2010/main" xmlns="" val="38114056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en-US" smtClean="0"/>
              <a:t>A Simple Program: Printing a Line of Text</a:t>
            </a:r>
          </a:p>
        </p:txBody>
      </p:sp>
      <p:sp>
        <p:nvSpPr>
          <p:cNvPr id="22532" name="Rectangle 3"/>
          <p:cNvSpPr>
            <a:spLocks noGrp="1" noChangeArrowheads="1"/>
          </p:cNvSpPr>
          <p:nvPr>
            <p:ph type="body" idx="1"/>
          </p:nvPr>
        </p:nvSpPr>
        <p:spPr/>
        <p:txBody>
          <a:bodyPr/>
          <a:lstStyle/>
          <a:p>
            <a:pPr eaLnBrk="1" hangingPunct="1"/>
            <a:r>
              <a:rPr lang="en-US" altLang="en-US" smtClean="0"/>
              <a:t>Before writing the programs</a:t>
            </a:r>
          </a:p>
          <a:p>
            <a:pPr lvl="1" eaLnBrk="1" hangingPunct="1"/>
            <a:r>
              <a:rPr lang="en-US" altLang="en-US" smtClean="0"/>
              <a:t>Comments</a:t>
            </a:r>
          </a:p>
          <a:p>
            <a:pPr lvl="2" eaLnBrk="1" hangingPunct="1"/>
            <a:r>
              <a:rPr lang="en-US" altLang="en-US" smtClean="0"/>
              <a:t>Document programs</a:t>
            </a:r>
          </a:p>
          <a:p>
            <a:pPr lvl="2" eaLnBrk="1" hangingPunct="1"/>
            <a:r>
              <a:rPr lang="en-US" altLang="en-US" smtClean="0"/>
              <a:t>Improve program readability</a:t>
            </a:r>
          </a:p>
          <a:p>
            <a:pPr lvl="2" eaLnBrk="1" hangingPunct="1"/>
            <a:r>
              <a:rPr lang="en-US" altLang="en-US" smtClean="0"/>
              <a:t>Ignored by compiler</a:t>
            </a:r>
          </a:p>
          <a:p>
            <a:pPr lvl="2" eaLnBrk="1" hangingPunct="1"/>
            <a:r>
              <a:rPr lang="en-US" altLang="en-US" smtClean="0"/>
              <a:t>Single-line comment</a:t>
            </a:r>
          </a:p>
          <a:p>
            <a:pPr lvl="3" eaLnBrk="1" hangingPunct="1"/>
            <a:r>
              <a:rPr lang="en-US" altLang="en-US" smtClean="0"/>
              <a:t>Use C’s comment /* .. */ OR Begin with </a:t>
            </a:r>
            <a:r>
              <a:rPr lang="en-US" altLang="en-US" b="1" smtClean="0">
                <a:latin typeface="Courier New" panose="02070309020205020404" pitchFamily="49" charset="0"/>
              </a:rPr>
              <a:t>// or </a:t>
            </a:r>
          </a:p>
          <a:p>
            <a:pPr lvl="1" eaLnBrk="1" hangingPunct="1"/>
            <a:r>
              <a:rPr lang="en-US" altLang="en-US" smtClean="0"/>
              <a:t>Preprocessor directives</a:t>
            </a:r>
          </a:p>
          <a:p>
            <a:pPr lvl="2" eaLnBrk="1" hangingPunct="1"/>
            <a:r>
              <a:rPr lang="en-US" altLang="en-US" smtClean="0"/>
              <a:t>Processed by preprocessor before compiling</a:t>
            </a:r>
          </a:p>
          <a:p>
            <a:pPr lvl="2" eaLnBrk="1" hangingPunct="1"/>
            <a:r>
              <a:rPr lang="en-US" altLang="en-US" smtClean="0"/>
              <a:t>Begin with </a:t>
            </a:r>
            <a:r>
              <a:rPr lang="en-US" altLang="en-US" b="1" smtClean="0">
                <a:latin typeface="Courier New" panose="02070309020205020404" pitchFamily="49" charset="0"/>
              </a:rPr>
              <a:t>#</a:t>
            </a:r>
          </a:p>
          <a:p>
            <a:pPr lvl="1" eaLnBrk="1" hangingPunct="1">
              <a:buFontTx/>
              <a:buNone/>
            </a:pPr>
            <a:endParaRPr lang="en-US" altLang="en-US"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13</a:t>
            </a:fld>
            <a:endParaRPr lang="en-US"/>
          </a:p>
        </p:txBody>
      </p:sp>
    </p:spTree>
    <p:extLst>
      <p:ext uri="{BB962C8B-B14F-4D97-AF65-F5344CB8AC3E}">
        <p14:creationId xmlns:p14="http://schemas.microsoft.com/office/powerpoint/2010/main" xmlns="" val="1279046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2737"/>
          <a:stretch/>
        </p:blipFill>
        <p:spPr>
          <a:xfrm>
            <a:off x="152400" y="152400"/>
            <a:ext cx="5689600"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5842000" y="152400"/>
            <a:ext cx="6223000" cy="3429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4"/>
          <a:stretch>
            <a:fillRect/>
          </a:stretch>
        </p:blipFill>
        <p:spPr>
          <a:xfrm>
            <a:off x="152401" y="3581400"/>
            <a:ext cx="5645150" cy="33717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a:stretch>
            <a:fillRect/>
          </a:stretch>
        </p:blipFill>
        <p:spPr>
          <a:xfrm>
            <a:off x="5842000" y="3581400"/>
            <a:ext cx="6223000" cy="33717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Slide Number Placeholder 7"/>
          <p:cNvSpPr>
            <a:spLocks noGrp="1"/>
          </p:cNvSpPr>
          <p:nvPr>
            <p:ph type="sldNum" sz="quarter" idx="12"/>
          </p:nvPr>
        </p:nvSpPr>
        <p:spPr/>
        <p:txBody>
          <a:bodyPr/>
          <a:lstStyle/>
          <a:p>
            <a:fld id="{60613670-5C68-40E8-AD23-C9952A542B99}" type="slidenum">
              <a:rPr lang="en-US" smtClean="0"/>
              <a:pPr/>
              <a:t>14</a:t>
            </a:fld>
            <a:endParaRPr lang="en-US"/>
          </a:p>
        </p:txBody>
      </p:sp>
    </p:spTree>
    <p:extLst>
      <p:ext uri="{BB962C8B-B14F-4D97-AF65-F5344CB8AC3E}">
        <p14:creationId xmlns:p14="http://schemas.microsoft.com/office/powerpoint/2010/main" xmlns="" val="412021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62075"/>
          </a:xfrm>
        </p:spPr>
        <p:txBody>
          <a:bodyPr/>
          <a:lstStyle/>
          <a:p>
            <a:r>
              <a:rPr lang="en-US" sz="4000" b="1" dirty="0" smtClean="0"/>
              <a:t>Compiler</a:t>
            </a:r>
            <a:r>
              <a:rPr lang="en-US" b="1" dirty="0" smtClean="0"/>
              <a:t>  interpreter Translator Keywords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endParaRPr lang="en-US" dirty="0"/>
          </a:p>
          <a:p>
            <a:r>
              <a:rPr lang="en-US" b="1" dirty="0"/>
              <a:t>In computing, a compiler </a:t>
            </a:r>
            <a:r>
              <a:rPr lang="en-US" dirty="0"/>
              <a:t>is a computer program that translates computer code written in one programming language into another language. The name "compiler" is primarily used for programs that translate source code from a high-level programming language to a lower level language to create an executable </a:t>
            </a:r>
            <a:r>
              <a:rPr lang="en-US" dirty="0" smtClean="0"/>
              <a:t>program.</a:t>
            </a:r>
          </a:p>
          <a:p>
            <a:r>
              <a:rPr lang="en-US" b="1" dirty="0"/>
              <a:t>Interpreter</a:t>
            </a:r>
            <a:r>
              <a:rPr lang="en-US" dirty="0"/>
              <a:t> is a program that executes instructions written in a high-level language. There are two ways to run programs written in a high-level language. The most common is to compile the program; the other method is to pass the program through an </a:t>
            </a:r>
            <a:r>
              <a:rPr lang="en-US" b="1" dirty="0"/>
              <a:t>interpreter</a:t>
            </a:r>
            <a:r>
              <a:rPr lang="en-US" dirty="0"/>
              <a:t>.</a:t>
            </a:r>
            <a:endParaRPr lang="en-US" dirty="0" smtClean="0"/>
          </a:p>
          <a:p>
            <a:r>
              <a:rPr lang="en-US" b="1" dirty="0" smtClean="0"/>
              <a:t>A </a:t>
            </a:r>
            <a:r>
              <a:rPr lang="en-US" b="1" dirty="0"/>
              <a:t>translator </a:t>
            </a:r>
            <a:r>
              <a:rPr lang="en-US" dirty="0"/>
              <a:t>or programming language processor is a computer program that performs the translation of a program written in a given programming language into a functionally equivalent program in another computer language (the target language), without losing the functional or logical structure of the original code </a:t>
            </a:r>
            <a:endParaRPr lang="en-US" dirty="0" smtClean="0"/>
          </a:p>
          <a:p>
            <a:endParaRPr lang="en-US" dirty="0"/>
          </a:p>
          <a:p>
            <a:r>
              <a:rPr lang="en-US" dirty="0" smtClean="0"/>
              <a:t> </a:t>
            </a:r>
            <a:r>
              <a:rPr lang="en-US" b="1" dirty="0"/>
              <a:t>Keywords</a:t>
            </a:r>
            <a:r>
              <a:rPr lang="en-US" dirty="0"/>
              <a:t>. Keywords are predefined, reserved words used in programming that have special meanings to the compiler. Keywords are part of the syntax and they cannot be used as an identifier </a:t>
            </a:r>
          </a:p>
        </p:txBody>
      </p:sp>
      <p:sp>
        <p:nvSpPr>
          <p:cNvPr id="4" name="Slide Number Placeholder 3"/>
          <p:cNvSpPr>
            <a:spLocks noGrp="1"/>
          </p:cNvSpPr>
          <p:nvPr>
            <p:ph type="sldNum" sz="quarter" idx="12"/>
          </p:nvPr>
        </p:nvSpPr>
        <p:spPr/>
        <p:txBody>
          <a:bodyPr/>
          <a:lstStyle/>
          <a:p>
            <a:fld id="{60613670-5C68-40E8-AD23-C9952A542B99}" type="slidenum">
              <a:rPr lang="en-US" smtClean="0"/>
              <a:pPr/>
              <a:t>15</a:t>
            </a:fld>
            <a:endParaRPr lang="en-US"/>
          </a:p>
        </p:txBody>
      </p:sp>
    </p:spTree>
    <p:extLst>
      <p:ext uri="{BB962C8B-B14F-4D97-AF65-F5344CB8AC3E}">
        <p14:creationId xmlns:p14="http://schemas.microsoft.com/office/powerpoint/2010/main" xmlns="" val="1619092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en-US" altLang="en-US" smtClean="0"/>
              <a:t>Keywords</a:t>
            </a:r>
          </a:p>
        </p:txBody>
      </p:sp>
      <p:sp>
        <p:nvSpPr>
          <p:cNvPr id="38916" name="Rectangle 3"/>
          <p:cNvSpPr>
            <a:spLocks noGrp="1" noChangeArrowheads="1"/>
          </p:cNvSpPr>
          <p:nvPr>
            <p:ph type="body" idx="1"/>
          </p:nvPr>
        </p:nvSpPr>
        <p:spPr>
          <a:xfrm>
            <a:off x="838200" y="1825625"/>
            <a:ext cx="3479801" cy="4351338"/>
          </a:xfrm>
        </p:spPr>
        <p:txBody>
          <a:bodyPr/>
          <a:lstStyle/>
          <a:p>
            <a:pPr eaLnBrk="1" hangingPunct="1"/>
            <a:r>
              <a:rPr lang="en-US" altLang="en-US" dirty="0" smtClean="0"/>
              <a:t>C++ keywords</a:t>
            </a:r>
          </a:p>
          <a:p>
            <a:pPr lvl="1" eaLnBrk="1" hangingPunct="1"/>
            <a:r>
              <a:rPr lang="en-US" altLang="en-US" dirty="0" smtClean="0"/>
              <a:t>Cannot be used as identifiers or variable names</a:t>
            </a:r>
          </a:p>
          <a:p>
            <a:pPr eaLnBrk="1" hangingPunct="1"/>
            <a:endParaRPr lang="en-US" altLang="en-US" dirty="0" smtClean="0"/>
          </a:p>
        </p:txBody>
      </p:sp>
      <p:graphicFrame>
        <p:nvGraphicFramePr>
          <p:cNvPr id="38917" name="Object 4"/>
          <p:cNvGraphicFramePr>
            <a:graphicFrameLocks noChangeAspect="1"/>
          </p:cNvGraphicFramePr>
          <p:nvPr>
            <p:extLst>
              <p:ext uri="{D42A27DB-BD31-4B8C-83A1-F6EECF244321}">
                <p14:modId xmlns:p14="http://schemas.microsoft.com/office/powerpoint/2010/main" xmlns="" val="1111782303"/>
              </p:ext>
            </p:extLst>
          </p:nvPr>
        </p:nvGraphicFramePr>
        <p:xfrm>
          <a:off x="4470401" y="1027906"/>
          <a:ext cx="7429499" cy="5614194"/>
        </p:xfrm>
        <a:graphic>
          <a:graphicData uri="http://schemas.openxmlformats.org/presentationml/2006/ole">
            <p:oleObj spid="_x0000_s1036" name="Document" r:id="rId3" imgW="7418832" imgH="5664708" progId="Word.Document.8">
              <p:embed/>
            </p:oleObj>
          </a:graphicData>
        </a:graphic>
      </p:graphicFrame>
      <p:sp>
        <p:nvSpPr>
          <p:cNvPr id="5" name="Slide Number Placeholder 4"/>
          <p:cNvSpPr>
            <a:spLocks noGrp="1"/>
          </p:cNvSpPr>
          <p:nvPr>
            <p:ph type="sldNum" sz="quarter" idx="12"/>
          </p:nvPr>
        </p:nvSpPr>
        <p:spPr/>
        <p:txBody>
          <a:bodyPr/>
          <a:lstStyle/>
          <a:p>
            <a:fld id="{60613670-5C68-40E8-AD23-C9952A542B99}" type="slidenum">
              <a:rPr lang="en-US" smtClean="0"/>
              <a:pPr/>
              <a:t>16</a:t>
            </a:fld>
            <a:endParaRPr lang="en-US"/>
          </a:p>
        </p:txBody>
      </p:sp>
    </p:spTree>
    <p:extLst>
      <p:ext uri="{BB962C8B-B14F-4D97-AF65-F5344CB8AC3E}">
        <p14:creationId xmlns:p14="http://schemas.microsoft.com/office/powerpoint/2010/main" xmlns="" val="4709834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Compiler vs Interpreter</a:t>
            </a:r>
            <a:endParaRPr lang="en-US" dirty="0"/>
          </a:p>
        </p:txBody>
      </p:sp>
      <p:pic>
        <p:nvPicPr>
          <p:cNvPr id="6" name="Picture 5"/>
          <p:cNvPicPr>
            <a:picLocks noChangeAspect="1"/>
          </p:cNvPicPr>
          <p:nvPr/>
        </p:nvPicPr>
        <p:blipFill rotWithShape="1">
          <a:blip r:embed="rId2"/>
          <a:srcRect t="11192"/>
          <a:stretch/>
        </p:blipFill>
        <p:spPr>
          <a:xfrm>
            <a:off x="1460500" y="1473201"/>
            <a:ext cx="9220200" cy="5092700"/>
          </a:xfrm>
          <a:prstGeom prst="rect">
            <a:avLst/>
          </a:prstGeom>
        </p:spPr>
      </p:pic>
      <p:sp>
        <p:nvSpPr>
          <p:cNvPr id="4" name="Slide Number Placeholder 3"/>
          <p:cNvSpPr>
            <a:spLocks noGrp="1"/>
          </p:cNvSpPr>
          <p:nvPr>
            <p:ph type="sldNum" sz="quarter" idx="12"/>
          </p:nvPr>
        </p:nvSpPr>
        <p:spPr/>
        <p:txBody>
          <a:bodyPr/>
          <a:lstStyle/>
          <a:p>
            <a:fld id="{60613670-5C68-40E8-AD23-C9952A542B99}" type="slidenum">
              <a:rPr lang="en-US" smtClean="0"/>
              <a:pPr/>
              <a:t>17</a:t>
            </a:fld>
            <a:endParaRPr lang="en-US"/>
          </a:p>
        </p:txBody>
      </p:sp>
    </p:spTree>
    <p:extLst>
      <p:ext uri="{BB962C8B-B14F-4D97-AF65-F5344CB8AC3E}">
        <p14:creationId xmlns:p14="http://schemas.microsoft.com/office/powerpoint/2010/main" xmlns="" val="31744665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0501" y="101600"/>
            <a:ext cx="4597400" cy="3080919"/>
          </a:xfrm>
          <a:prstGeom prst="rect">
            <a:avLst/>
          </a:prstGeom>
        </p:spPr>
      </p:pic>
      <p:pic>
        <p:nvPicPr>
          <p:cNvPr id="5" name="Picture 4"/>
          <p:cNvPicPr>
            <a:picLocks noChangeAspect="1"/>
          </p:cNvPicPr>
          <p:nvPr/>
        </p:nvPicPr>
        <p:blipFill>
          <a:blip r:embed="rId3" cstate="print"/>
          <a:stretch>
            <a:fillRect/>
          </a:stretch>
        </p:blipFill>
        <p:spPr>
          <a:xfrm>
            <a:off x="5761326" y="264278"/>
            <a:ext cx="5550355" cy="2913060"/>
          </a:xfrm>
          <a:prstGeom prst="rect">
            <a:avLst/>
          </a:prstGeom>
        </p:spPr>
      </p:pic>
      <p:pic>
        <p:nvPicPr>
          <p:cNvPr id="6" name="Picture 5"/>
          <p:cNvPicPr>
            <a:picLocks noChangeAspect="1"/>
          </p:cNvPicPr>
          <p:nvPr/>
        </p:nvPicPr>
        <p:blipFill rotWithShape="1">
          <a:blip r:embed="rId4"/>
          <a:srcRect t="16128"/>
          <a:stretch/>
        </p:blipFill>
        <p:spPr>
          <a:xfrm>
            <a:off x="190500" y="3182519"/>
            <a:ext cx="5570826" cy="3515049"/>
          </a:xfrm>
          <a:prstGeom prst="rect">
            <a:avLst/>
          </a:prstGeom>
        </p:spPr>
      </p:pic>
      <p:pic>
        <p:nvPicPr>
          <p:cNvPr id="7" name="Picture 6"/>
          <p:cNvPicPr>
            <a:picLocks noChangeAspect="1"/>
          </p:cNvPicPr>
          <p:nvPr/>
        </p:nvPicPr>
        <p:blipFill>
          <a:blip r:embed="rId5"/>
          <a:stretch>
            <a:fillRect/>
          </a:stretch>
        </p:blipFill>
        <p:spPr>
          <a:xfrm>
            <a:off x="5761326" y="3177338"/>
            <a:ext cx="6113174" cy="3627259"/>
          </a:xfrm>
          <a:prstGeom prst="rect">
            <a:avLst/>
          </a:prstGeom>
        </p:spPr>
      </p:pic>
      <p:sp>
        <p:nvSpPr>
          <p:cNvPr id="8" name="Slide Number Placeholder 7"/>
          <p:cNvSpPr>
            <a:spLocks noGrp="1"/>
          </p:cNvSpPr>
          <p:nvPr>
            <p:ph type="sldNum" sz="quarter" idx="12"/>
          </p:nvPr>
        </p:nvSpPr>
        <p:spPr/>
        <p:txBody>
          <a:bodyPr/>
          <a:lstStyle/>
          <a:p>
            <a:fld id="{60613670-5C68-40E8-AD23-C9952A542B99}" type="slidenum">
              <a:rPr lang="en-US" smtClean="0"/>
              <a:pPr/>
              <a:t>18</a:t>
            </a:fld>
            <a:endParaRPr lang="en-US"/>
          </a:p>
        </p:txBody>
      </p:sp>
    </p:spTree>
    <p:extLst>
      <p:ext uri="{BB962C8B-B14F-4D97-AF65-F5344CB8AC3E}">
        <p14:creationId xmlns:p14="http://schemas.microsoft.com/office/powerpoint/2010/main" xmlns="" val="3771231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
            </a:r>
            <a:br>
              <a:rPr lang="en-US" sz="3600" dirty="0" smtClean="0"/>
            </a:br>
            <a:r>
              <a:rPr lang="en-US" sz="3600" dirty="0" smtClean="0"/>
              <a:t>ASSEMBLY LANGUAGE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An </a:t>
            </a:r>
            <a:r>
              <a:rPr lang="en-US" dirty="0"/>
              <a:t>assembly language, often abbreviated asm, is any low-level programming language, in which there is a very strong correspondence between the assembly program statements and the architecture's machine code instructions </a:t>
            </a:r>
            <a:endParaRPr lang="en-US" dirty="0" smtClean="0"/>
          </a:p>
          <a:p>
            <a:endParaRPr lang="en-US" dirty="0"/>
          </a:p>
          <a:p>
            <a:endParaRPr lang="en-US" dirty="0" smtClean="0"/>
          </a:p>
          <a:p>
            <a:r>
              <a:rPr lang="en-US" dirty="0" smtClean="0"/>
              <a:t>An assembler is a program that takes basic computer instructions and converts them into a pattern of bits that the computer's processor can use to perform its basic operations. Some people call these instructions assembler language and others use the term assembly language. </a:t>
            </a:r>
          </a:p>
          <a:p>
            <a:endParaRPr lang="en-US" dirty="0"/>
          </a:p>
        </p:txBody>
      </p:sp>
      <p:sp>
        <p:nvSpPr>
          <p:cNvPr id="4" name="Slide Number Placeholder 3"/>
          <p:cNvSpPr>
            <a:spLocks noGrp="1"/>
          </p:cNvSpPr>
          <p:nvPr>
            <p:ph type="sldNum" sz="quarter" idx="12"/>
          </p:nvPr>
        </p:nvSpPr>
        <p:spPr/>
        <p:txBody>
          <a:bodyPr/>
          <a:lstStyle/>
          <a:p>
            <a:fld id="{60613670-5C68-40E8-AD23-C9952A542B99}" type="slidenum">
              <a:rPr lang="en-US" smtClean="0"/>
              <a:pPr/>
              <a:t>19</a:t>
            </a:fld>
            <a:endParaRPr lang="en-US"/>
          </a:p>
        </p:txBody>
      </p:sp>
    </p:spTree>
    <p:extLst>
      <p:ext uri="{BB962C8B-B14F-4D97-AF65-F5344CB8AC3E}">
        <p14:creationId xmlns:p14="http://schemas.microsoft.com/office/powerpoint/2010/main" xmlns="" val="2939194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Languages </a:t>
            </a:r>
            <a:endParaRPr lang="en-US" dirty="0"/>
          </a:p>
        </p:txBody>
      </p:sp>
      <p:sp>
        <p:nvSpPr>
          <p:cNvPr id="3" name="Content Placeholder 2"/>
          <p:cNvSpPr>
            <a:spLocks noGrp="1"/>
          </p:cNvSpPr>
          <p:nvPr>
            <p:ph idx="1"/>
          </p:nvPr>
        </p:nvSpPr>
        <p:spPr/>
        <p:txBody>
          <a:bodyPr/>
          <a:lstStyle/>
          <a:p>
            <a:r>
              <a:rPr lang="en-US" b="1" dirty="0"/>
              <a:t>A programming </a:t>
            </a:r>
            <a:r>
              <a:rPr lang="en-US" dirty="0"/>
              <a:t>language is a formal language which comprises a set of instructions used to produce various kinds of output. Programming languages are used to create programs that implement specific </a:t>
            </a:r>
            <a:r>
              <a:rPr lang="en-US" dirty="0" smtClean="0"/>
              <a:t>algorithms.</a:t>
            </a:r>
          </a:p>
          <a:p>
            <a:endParaRPr lang="en-US" dirty="0"/>
          </a:p>
          <a:p>
            <a:r>
              <a:rPr lang="en-US" b="1" i="1" dirty="0"/>
              <a:t>An instruction </a:t>
            </a:r>
            <a:r>
              <a:rPr lang="en-US" dirty="0"/>
              <a:t>is an order given to a computer processor by a computer </a:t>
            </a:r>
            <a:r>
              <a:rPr lang="en-US" dirty="0" err="1" smtClean="0"/>
              <a:t>program.In</a:t>
            </a:r>
            <a:r>
              <a:rPr lang="en-US" dirty="0" smtClean="0"/>
              <a:t> </a:t>
            </a:r>
            <a:r>
              <a:rPr lang="en-US" dirty="0"/>
              <a:t>assembler language, a macro instruction is one that, during processing by the assembler program, expands to become multiple instructions (based on a previously coded macro definition). </a:t>
            </a:r>
          </a:p>
        </p:txBody>
      </p:sp>
      <p:sp>
        <p:nvSpPr>
          <p:cNvPr id="4" name="Slide Number Placeholder 3"/>
          <p:cNvSpPr>
            <a:spLocks noGrp="1"/>
          </p:cNvSpPr>
          <p:nvPr>
            <p:ph type="sldNum" sz="quarter" idx="12"/>
          </p:nvPr>
        </p:nvSpPr>
        <p:spPr/>
        <p:txBody>
          <a:bodyPr/>
          <a:lstStyle/>
          <a:p>
            <a:fld id="{60613670-5C68-40E8-AD23-C9952A542B99}" type="slidenum">
              <a:rPr lang="en-US" smtClean="0"/>
              <a:pPr/>
              <a:t>2</a:t>
            </a:fld>
            <a:endParaRPr lang="en-US"/>
          </a:p>
        </p:txBody>
      </p:sp>
    </p:spTree>
    <p:extLst>
      <p:ext uri="{BB962C8B-B14F-4D97-AF65-F5344CB8AC3E}">
        <p14:creationId xmlns:p14="http://schemas.microsoft.com/office/powerpoint/2010/main" xmlns="" val="16898591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Procedural vs Non Procedural </a:t>
            </a:r>
            <a:endParaRPr lang="en-US" dirty="0"/>
          </a:p>
        </p:txBody>
      </p:sp>
      <p:sp>
        <p:nvSpPr>
          <p:cNvPr id="3" name="Content Placeholder 2"/>
          <p:cNvSpPr>
            <a:spLocks noGrp="1"/>
          </p:cNvSpPr>
          <p:nvPr>
            <p:ph idx="1"/>
          </p:nvPr>
        </p:nvSpPr>
        <p:spPr/>
        <p:txBody>
          <a:bodyPr/>
          <a:lstStyle/>
          <a:p>
            <a:r>
              <a:rPr lang="en-US" dirty="0"/>
              <a:t>A </a:t>
            </a:r>
            <a:r>
              <a:rPr lang="en-US" b="1" dirty="0"/>
              <a:t>procedural language</a:t>
            </a:r>
            <a:r>
              <a:rPr lang="en-US" dirty="0"/>
              <a:t> is a computer programming language that follows, in order, a set of commands. Examples of computer procedural languages are BASIC, C, FORTRAN, Java, and Pascal. Procedural languages are some of the common types of programming languages used by script and software </a:t>
            </a:r>
            <a:r>
              <a:rPr lang="en-US" dirty="0" smtClean="0"/>
              <a:t>programmers.</a:t>
            </a:r>
          </a:p>
          <a:p>
            <a:endParaRPr lang="en-US" dirty="0"/>
          </a:p>
          <a:p>
            <a:endParaRPr lang="en-US" dirty="0" smtClean="0"/>
          </a:p>
          <a:p>
            <a:r>
              <a:rPr lang="en-US" dirty="0"/>
              <a:t>In </a:t>
            </a:r>
            <a:r>
              <a:rPr lang="en-US" b="1" dirty="0" smtClean="0"/>
              <a:t>Non</a:t>
            </a:r>
            <a:r>
              <a:rPr lang="en-US" dirty="0" smtClean="0"/>
              <a:t>-</a:t>
            </a:r>
            <a:r>
              <a:rPr lang="en-US" b="1" dirty="0" smtClean="0"/>
              <a:t>procedural </a:t>
            </a:r>
            <a:r>
              <a:rPr lang="en-US" b="1" dirty="0"/>
              <a:t>language</a:t>
            </a:r>
            <a:r>
              <a:rPr lang="en-US" dirty="0"/>
              <a:t>, user instructs the system to produce the desired result without telling the step by step process. Here users tells what data to be retrieved from database but doesn't tell how to retrieve it.</a:t>
            </a:r>
          </a:p>
        </p:txBody>
      </p:sp>
      <p:sp>
        <p:nvSpPr>
          <p:cNvPr id="4" name="Slide Number Placeholder 3"/>
          <p:cNvSpPr>
            <a:spLocks noGrp="1"/>
          </p:cNvSpPr>
          <p:nvPr>
            <p:ph type="sldNum" sz="quarter" idx="12"/>
          </p:nvPr>
        </p:nvSpPr>
        <p:spPr/>
        <p:txBody>
          <a:bodyPr/>
          <a:lstStyle/>
          <a:p>
            <a:fld id="{60613670-5C68-40E8-AD23-C9952A542B99}" type="slidenum">
              <a:rPr lang="en-US" smtClean="0"/>
              <a:pPr/>
              <a:t>20</a:t>
            </a:fld>
            <a:endParaRPr lang="en-US"/>
          </a:p>
        </p:txBody>
      </p:sp>
    </p:spTree>
    <p:extLst>
      <p:ext uri="{BB962C8B-B14F-4D97-AF65-F5344CB8AC3E}">
        <p14:creationId xmlns:p14="http://schemas.microsoft.com/office/powerpoint/2010/main" xmlns="" val="21218036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t>
            </a:r>
            <a:endParaRPr lang="en-US" dirty="0"/>
          </a:p>
        </p:txBody>
      </p:sp>
      <p:sp>
        <p:nvSpPr>
          <p:cNvPr id="3" name="Content Placeholder 2"/>
          <p:cNvSpPr>
            <a:spLocks noGrp="1"/>
          </p:cNvSpPr>
          <p:nvPr>
            <p:ph idx="1"/>
          </p:nvPr>
        </p:nvSpPr>
        <p:spPr/>
        <p:txBody>
          <a:bodyPr/>
          <a:lstStyle/>
          <a:p>
            <a:r>
              <a:rPr lang="en-US" dirty="0"/>
              <a:t>Logic programming is a computer programming paradigm in which program statements express facts and rules about problems within a system of formal logic. Rules are written as logical clauses with a head and a body; for instance, "H is true if B1, B2, and B3 are true." Facts are expressed similar to rules, but without a body; for instance, "H is true." </a:t>
            </a:r>
          </a:p>
          <a:p>
            <a:r>
              <a:rPr lang="en-US" dirty="0"/>
              <a:t>Some logic programming languages such as Data log and Answer Set Programming (ASP) are purely declarative — they allow for statements about what the program should accomplish, with no explicit step-by-step instructions about how to do so. Others, such as Prolog, are a combination of declarative and imperative — they may also include procedural statements such as "To solve H, solve B1, B2, and B3. </a:t>
            </a:r>
          </a:p>
          <a:p>
            <a:r>
              <a:rPr lang="en-US" dirty="0"/>
              <a:t>• Think to solve </a:t>
            </a:r>
          </a:p>
          <a:p>
            <a:r>
              <a:rPr lang="en-US" dirty="0"/>
              <a:t>• Practice </a:t>
            </a:r>
          </a:p>
        </p:txBody>
      </p:sp>
      <p:sp>
        <p:nvSpPr>
          <p:cNvPr id="4" name="Slide Number Placeholder 3"/>
          <p:cNvSpPr>
            <a:spLocks noGrp="1"/>
          </p:cNvSpPr>
          <p:nvPr>
            <p:ph type="sldNum" sz="quarter" idx="12"/>
          </p:nvPr>
        </p:nvSpPr>
        <p:spPr/>
        <p:txBody>
          <a:bodyPr/>
          <a:lstStyle/>
          <a:p>
            <a:fld id="{60613670-5C68-40E8-AD23-C9952A542B99}" type="slidenum">
              <a:rPr lang="en-US" smtClean="0"/>
              <a:pPr/>
              <a:t>21</a:t>
            </a:fld>
            <a:endParaRPr lang="en-US"/>
          </a:p>
        </p:txBody>
      </p:sp>
    </p:spTree>
    <p:extLst>
      <p:ext uri="{BB962C8B-B14F-4D97-AF65-F5344CB8AC3E}">
        <p14:creationId xmlns:p14="http://schemas.microsoft.com/office/powerpoint/2010/main" xmlns="" val="13548257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pPr eaLnBrk="1" hangingPunct="1"/>
            <a:r>
              <a:rPr lang="en-US" altLang="en-US" smtClean="0"/>
              <a:t>Algorithms</a:t>
            </a:r>
            <a:r>
              <a:rPr lang="en-US" altLang="en-US" noProof="1" smtClean="0"/>
              <a:t>	</a:t>
            </a:r>
            <a:endParaRPr lang="en-US" altLang="en-US" smtClean="0"/>
          </a:p>
        </p:txBody>
      </p:sp>
      <p:sp>
        <p:nvSpPr>
          <p:cNvPr id="35844" name="Rectangle 3"/>
          <p:cNvSpPr>
            <a:spLocks noGrp="1" noChangeArrowheads="1"/>
          </p:cNvSpPr>
          <p:nvPr>
            <p:ph type="body" idx="1"/>
          </p:nvPr>
        </p:nvSpPr>
        <p:spPr/>
        <p:txBody>
          <a:bodyPr/>
          <a:lstStyle/>
          <a:p>
            <a:pPr eaLnBrk="1" hangingPunct="1"/>
            <a:r>
              <a:rPr lang="en-US" altLang="en-US" smtClean="0"/>
              <a:t>Computing problems</a:t>
            </a:r>
          </a:p>
          <a:p>
            <a:pPr lvl="1" eaLnBrk="1" hangingPunct="1"/>
            <a:r>
              <a:rPr lang="en-US" altLang="en-US" smtClean="0"/>
              <a:t>Solved by executing a series of actions in a specific order</a:t>
            </a:r>
          </a:p>
          <a:p>
            <a:pPr eaLnBrk="1" hangingPunct="1"/>
            <a:r>
              <a:rPr lang="en-US" altLang="en-US" smtClean="0"/>
              <a:t>Algorithm a procedure determining</a:t>
            </a:r>
          </a:p>
          <a:p>
            <a:pPr lvl="1" eaLnBrk="1" hangingPunct="1"/>
            <a:r>
              <a:rPr lang="en-US" altLang="en-US" smtClean="0"/>
              <a:t>Actions to be executed </a:t>
            </a:r>
          </a:p>
          <a:p>
            <a:pPr lvl="1" eaLnBrk="1" hangingPunct="1"/>
            <a:r>
              <a:rPr lang="en-US" altLang="en-US" smtClean="0"/>
              <a:t>Order to be executed</a:t>
            </a:r>
          </a:p>
          <a:p>
            <a:pPr lvl="1" eaLnBrk="1" hangingPunct="1"/>
            <a:r>
              <a:rPr lang="en-US" altLang="en-US" smtClean="0"/>
              <a:t>Example: recipe</a:t>
            </a:r>
          </a:p>
          <a:p>
            <a:pPr eaLnBrk="1" hangingPunct="1"/>
            <a:r>
              <a:rPr lang="en-US" altLang="en-US" smtClean="0"/>
              <a:t>Program control</a:t>
            </a:r>
          </a:p>
          <a:p>
            <a:pPr lvl="1" eaLnBrk="1" hangingPunct="1"/>
            <a:r>
              <a:rPr lang="en-US" altLang="en-US" smtClean="0"/>
              <a:t>Specifies the order in which statements are executed</a:t>
            </a:r>
          </a:p>
        </p:txBody>
      </p:sp>
      <p:sp>
        <p:nvSpPr>
          <p:cNvPr id="4" name="Slide Number Placeholder 3"/>
          <p:cNvSpPr>
            <a:spLocks noGrp="1"/>
          </p:cNvSpPr>
          <p:nvPr>
            <p:ph type="sldNum" sz="quarter" idx="12"/>
          </p:nvPr>
        </p:nvSpPr>
        <p:spPr/>
        <p:txBody>
          <a:bodyPr/>
          <a:lstStyle/>
          <a:p>
            <a:fld id="{60613670-5C68-40E8-AD23-C9952A542B99}" type="slidenum">
              <a:rPr lang="en-US" smtClean="0"/>
              <a:pPr/>
              <a:t>22</a:t>
            </a:fld>
            <a:endParaRPr lang="en-US"/>
          </a:p>
        </p:txBody>
      </p:sp>
    </p:spTree>
    <p:extLst>
      <p:ext uri="{BB962C8B-B14F-4D97-AF65-F5344CB8AC3E}">
        <p14:creationId xmlns:p14="http://schemas.microsoft.com/office/powerpoint/2010/main" xmlns="" val="746758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altLang="en-US" noProof="1" smtClean="0"/>
              <a:t>Pseudocode	</a:t>
            </a:r>
            <a:endParaRPr lang="en-US" altLang="en-US" smtClean="0"/>
          </a:p>
        </p:txBody>
      </p:sp>
      <p:sp>
        <p:nvSpPr>
          <p:cNvPr id="36868" name="Rectangle 3"/>
          <p:cNvSpPr>
            <a:spLocks noGrp="1" noChangeArrowheads="1"/>
          </p:cNvSpPr>
          <p:nvPr>
            <p:ph type="body" idx="1"/>
          </p:nvPr>
        </p:nvSpPr>
        <p:spPr/>
        <p:txBody>
          <a:bodyPr/>
          <a:lstStyle/>
          <a:p>
            <a:pPr eaLnBrk="1" hangingPunct="1"/>
            <a:r>
              <a:rPr lang="en-US" altLang="en-US" smtClean="0"/>
              <a:t>Pseudocode</a:t>
            </a:r>
          </a:p>
          <a:p>
            <a:pPr lvl="1" eaLnBrk="1" hangingPunct="1"/>
            <a:r>
              <a:rPr lang="en-US" altLang="en-US" smtClean="0"/>
              <a:t>Artificial, informal language used to develop algorithms</a:t>
            </a:r>
          </a:p>
          <a:p>
            <a:pPr lvl="1" eaLnBrk="1" hangingPunct="1"/>
            <a:r>
              <a:rPr lang="en-US" altLang="en-US" smtClean="0"/>
              <a:t>Similar to everyday English</a:t>
            </a:r>
          </a:p>
          <a:p>
            <a:pPr eaLnBrk="1" hangingPunct="1"/>
            <a:r>
              <a:rPr lang="en-US" altLang="en-US" smtClean="0"/>
              <a:t>Not executed on computers </a:t>
            </a:r>
          </a:p>
          <a:p>
            <a:pPr lvl="1" eaLnBrk="1" hangingPunct="1"/>
            <a:r>
              <a:rPr lang="en-US" altLang="en-US" smtClean="0"/>
              <a:t>Used to think out program before coding</a:t>
            </a:r>
          </a:p>
          <a:p>
            <a:pPr lvl="2" eaLnBrk="1" hangingPunct="1"/>
            <a:r>
              <a:rPr lang="en-US" altLang="en-US" smtClean="0"/>
              <a:t>Easy to convert into C++ program</a:t>
            </a:r>
          </a:p>
          <a:p>
            <a:pPr lvl="1" eaLnBrk="1" hangingPunct="1"/>
            <a:r>
              <a:rPr lang="en-US" altLang="en-US" smtClean="0"/>
              <a:t>Only executable statements</a:t>
            </a:r>
          </a:p>
          <a:p>
            <a:pPr lvl="2" eaLnBrk="1" hangingPunct="1"/>
            <a:r>
              <a:rPr lang="en-US" altLang="en-US" smtClean="0"/>
              <a:t>No need to declare variables</a:t>
            </a:r>
          </a:p>
        </p:txBody>
      </p:sp>
      <p:sp>
        <p:nvSpPr>
          <p:cNvPr id="4" name="Slide Number Placeholder 3"/>
          <p:cNvSpPr>
            <a:spLocks noGrp="1"/>
          </p:cNvSpPr>
          <p:nvPr>
            <p:ph type="sldNum" sz="quarter" idx="12"/>
          </p:nvPr>
        </p:nvSpPr>
        <p:spPr/>
        <p:txBody>
          <a:bodyPr/>
          <a:lstStyle/>
          <a:p>
            <a:fld id="{60613670-5C68-40E8-AD23-C9952A542B99}" type="slidenum">
              <a:rPr lang="en-US" smtClean="0"/>
              <a:pPr/>
              <a:t>23</a:t>
            </a:fld>
            <a:endParaRPr lang="en-US"/>
          </a:p>
        </p:txBody>
      </p:sp>
    </p:spTree>
    <p:extLst>
      <p:ext uri="{BB962C8B-B14F-4D97-AF65-F5344CB8AC3E}">
        <p14:creationId xmlns:p14="http://schemas.microsoft.com/office/powerpoint/2010/main" xmlns="" val="18120970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a:t>
            </a:r>
            <a:endParaRPr lang="en-US" dirty="0"/>
          </a:p>
        </p:txBody>
      </p:sp>
      <p:sp>
        <p:nvSpPr>
          <p:cNvPr id="3" name="Content Placeholder 2"/>
          <p:cNvSpPr>
            <a:spLocks noGrp="1"/>
          </p:cNvSpPr>
          <p:nvPr>
            <p:ph idx="1"/>
          </p:nvPr>
        </p:nvSpPr>
        <p:spPr>
          <a:xfrm>
            <a:off x="673100" y="1482725"/>
            <a:ext cx="10515600" cy="4351338"/>
          </a:xfrm>
        </p:spPr>
        <p:txBody>
          <a:bodyPr/>
          <a:lstStyle/>
          <a:p>
            <a:r>
              <a:rPr lang="en-US" dirty="0"/>
              <a:t>A flowchart is a type of diagram that represents an algorithm, workflow or process. The flowchart shows the steps as boxes of various kinds, and their order by connecting the boxes with arrows. This diagrammatic representation illustrates a solution model to a given problem. Flowcharts are used in analyzing, designing, documenting or managing a process or program in various fields </a:t>
            </a:r>
          </a:p>
        </p:txBody>
      </p:sp>
      <p:pic>
        <p:nvPicPr>
          <p:cNvPr id="5" name="Picture 4"/>
          <p:cNvPicPr>
            <a:picLocks noChangeAspect="1"/>
          </p:cNvPicPr>
          <p:nvPr/>
        </p:nvPicPr>
        <p:blipFill rotWithShape="1">
          <a:blip r:embed="rId2"/>
          <a:srcRect r="79478" b="57519"/>
          <a:stretch/>
        </p:blipFill>
        <p:spPr>
          <a:xfrm>
            <a:off x="7010400" y="2808288"/>
            <a:ext cx="3860800" cy="3871912"/>
          </a:xfrm>
          <a:prstGeom prst="rect">
            <a:avLst/>
          </a:prstGeom>
        </p:spPr>
      </p:pic>
      <p:pic>
        <p:nvPicPr>
          <p:cNvPr id="1028" name="Picture 4" descr="A Guide to Flow Charts - YouTube"/>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38201" y="3098800"/>
            <a:ext cx="5854700" cy="35814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Slide Number Placeholder 5"/>
          <p:cNvSpPr>
            <a:spLocks noGrp="1"/>
          </p:cNvSpPr>
          <p:nvPr>
            <p:ph type="sldNum" sz="quarter" idx="12"/>
          </p:nvPr>
        </p:nvSpPr>
        <p:spPr/>
        <p:txBody>
          <a:bodyPr/>
          <a:lstStyle/>
          <a:p>
            <a:fld id="{60613670-5C68-40E8-AD23-C9952A542B99}" type="slidenum">
              <a:rPr lang="en-US" smtClean="0"/>
              <a:pPr/>
              <a:t>24</a:t>
            </a:fld>
            <a:endParaRPr lang="en-US"/>
          </a:p>
        </p:txBody>
      </p:sp>
    </p:spTree>
    <p:extLst>
      <p:ext uri="{BB962C8B-B14F-4D97-AF65-F5344CB8AC3E}">
        <p14:creationId xmlns:p14="http://schemas.microsoft.com/office/powerpoint/2010/main" xmlns="" val="15076226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a:solidFill>
                  <a:srgbClr val="002060"/>
                </a:solidFill>
              </a:rPr>
              <a:t>#include &lt;iostream&gt; </a:t>
            </a:r>
          </a:p>
          <a:p>
            <a:pPr marL="0" indent="0">
              <a:buNone/>
            </a:pPr>
            <a:r>
              <a:rPr lang="en-US" sz="3600" dirty="0">
                <a:solidFill>
                  <a:srgbClr val="002060"/>
                </a:solidFill>
              </a:rPr>
              <a:t>using namespace std; </a:t>
            </a:r>
          </a:p>
          <a:p>
            <a:pPr marL="0" indent="0">
              <a:buNone/>
            </a:pPr>
            <a:r>
              <a:rPr lang="en-US" sz="3600" dirty="0">
                <a:solidFill>
                  <a:srgbClr val="002060"/>
                </a:solidFill>
              </a:rPr>
              <a:t>int main() </a:t>
            </a:r>
          </a:p>
          <a:p>
            <a:pPr marL="0" indent="0">
              <a:buNone/>
            </a:pPr>
            <a:r>
              <a:rPr lang="en-US" sz="3600" dirty="0">
                <a:solidFill>
                  <a:srgbClr val="002060"/>
                </a:solidFill>
              </a:rPr>
              <a:t>{ </a:t>
            </a:r>
          </a:p>
          <a:p>
            <a:pPr marL="0" indent="0">
              <a:buNone/>
            </a:pPr>
            <a:r>
              <a:rPr lang="en-US" sz="3600" dirty="0">
                <a:solidFill>
                  <a:srgbClr val="002060"/>
                </a:solidFill>
              </a:rPr>
              <a:t>cout &lt;&lt; "Hello this is C++"; </a:t>
            </a:r>
            <a:endParaRPr lang="en-US" sz="3600" dirty="0" smtClean="0">
              <a:solidFill>
                <a:srgbClr val="002060"/>
              </a:solidFill>
            </a:endParaRPr>
          </a:p>
          <a:p>
            <a:pPr marL="0" indent="0">
              <a:buNone/>
            </a:pPr>
            <a:r>
              <a:rPr lang="en-US" sz="3600" dirty="0" smtClean="0">
                <a:solidFill>
                  <a:srgbClr val="002060"/>
                </a:solidFill>
              </a:rPr>
              <a:t>Return 0;</a:t>
            </a:r>
            <a:endParaRPr lang="en-US" sz="3600" dirty="0">
              <a:solidFill>
                <a:srgbClr val="002060"/>
              </a:solidFill>
            </a:endParaRPr>
          </a:p>
          <a:p>
            <a:pPr marL="0" indent="0">
              <a:buNone/>
            </a:pPr>
            <a:r>
              <a:rPr lang="en-US" sz="3600" dirty="0">
                <a:solidFill>
                  <a:srgbClr val="002060"/>
                </a:solidFill>
              </a:rPr>
              <a:t>} </a:t>
            </a:r>
          </a:p>
        </p:txBody>
      </p:sp>
      <p:sp>
        <p:nvSpPr>
          <p:cNvPr id="4" name="Slide Number Placeholder 3"/>
          <p:cNvSpPr>
            <a:spLocks noGrp="1"/>
          </p:cNvSpPr>
          <p:nvPr>
            <p:ph type="sldNum" sz="quarter" idx="12"/>
          </p:nvPr>
        </p:nvSpPr>
        <p:spPr/>
        <p:txBody>
          <a:bodyPr/>
          <a:lstStyle/>
          <a:p>
            <a:fld id="{60613670-5C68-40E8-AD23-C9952A542B99}" type="slidenum">
              <a:rPr lang="en-US" smtClean="0"/>
              <a:pPr/>
              <a:t>25</a:t>
            </a:fld>
            <a:endParaRPr lang="en-US"/>
          </a:p>
        </p:txBody>
      </p:sp>
    </p:spTree>
    <p:extLst>
      <p:ext uri="{BB962C8B-B14F-4D97-AF65-F5344CB8AC3E}">
        <p14:creationId xmlns:p14="http://schemas.microsoft.com/office/powerpoint/2010/main" xmlns="" val="26713790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Types </a:t>
            </a:r>
            <a:endParaRPr lang="en-US" dirty="0"/>
          </a:p>
        </p:txBody>
      </p:sp>
      <p:pic>
        <p:nvPicPr>
          <p:cNvPr id="4" name="Content Placeholder 3"/>
          <p:cNvPicPr>
            <a:picLocks noGrp="1" noChangeAspect="1"/>
          </p:cNvPicPr>
          <p:nvPr>
            <p:ph idx="1"/>
          </p:nvPr>
        </p:nvPicPr>
        <p:blipFill rotWithShape="1">
          <a:blip r:embed="rId2"/>
          <a:srcRect l="4523" t="4271" r="6031" b="10301"/>
          <a:stretch/>
        </p:blipFill>
        <p:spPr>
          <a:xfrm>
            <a:off x="1384300" y="1690688"/>
            <a:ext cx="9042400" cy="4318000"/>
          </a:xfrm>
          <a:prstGeom prst="rect">
            <a:avLst/>
          </a:prstGeom>
        </p:spPr>
      </p:pic>
      <p:sp>
        <p:nvSpPr>
          <p:cNvPr id="5" name="Slide Number Placeholder 4"/>
          <p:cNvSpPr>
            <a:spLocks noGrp="1"/>
          </p:cNvSpPr>
          <p:nvPr>
            <p:ph type="sldNum" sz="quarter" idx="12"/>
          </p:nvPr>
        </p:nvSpPr>
        <p:spPr/>
        <p:txBody>
          <a:bodyPr/>
          <a:lstStyle/>
          <a:p>
            <a:fld id="{60613670-5C68-40E8-AD23-C9952A542B99}" type="slidenum">
              <a:rPr lang="en-US" smtClean="0"/>
              <a:pPr/>
              <a:t>26</a:t>
            </a:fld>
            <a:endParaRPr lang="en-US"/>
          </a:p>
        </p:txBody>
      </p:sp>
    </p:spTree>
    <p:extLst>
      <p:ext uri="{BB962C8B-B14F-4D97-AF65-F5344CB8AC3E}">
        <p14:creationId xmlns:p14="http://schemas.microsoft.com/office/powerpoint/2010/main" xmlns="" val="16607937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smtClean="0"/>
              <a:t>What is an Identifier?</a:t>
            </a:r>
          </a:p>
        </p:txBody>
      </p:sp>
      <p:sp>
        <p:nvSpPr>
          <p:cNvPr id="3" name="Content Placeholder 2"/>
          <p:cNvSpPr>
            <a:spLocks noGrp="1"/>
          </p:cNvSpPr>
          <p:nvPr>
            <p:ph idx="1"/>
          </p:nvPr>
        </p:nvSpPr>
        <p:spPr/>
        <p:txBody>
          <a:bodyPr rtlCol="0">
            <a:normAutofit/>
          </a:bodyPr>
          <a:lstStyle/>
          <a:p>
            <a:pPr>
              <a:defRPr/>
            </a:pPr>
            <a:r>
              <a:rPr lang="en-US" b="1" dirty="0" smtClean="0">
                <a:latin typeface="+mj-lt"/>
              </a:rPr>
              <a:t>An </a:t>
            </a:r>
            <a:r>
              <a:rPr lang="en-US" b="1" dirty="0" smtClean="0">
                <a:solidFill>
                  <a:srgbClr val="990000"/>
                </a:solidFill>
                <a:latin typeface="+mj-lt"/>
              </a:rPr>
              <a:t>identifier</a:t>
            </a:r>
            <a:r>
              <a:rPr lang="en-US" b="1" dirty="0" smtClean="0">
                <a:latin typeface="+mj-lt"/>
              </a:rPr>
              <a:t> </a:t>
            </a:r>
            <a:r>
              <a:rPr lang="en-US" dirty="0" smtClean="0">
                <a:latin typeface="+mj-lt"/>
              </a:rPr>
              <a:t>is the </a:t>
            </a:r>
            <a:r>
              <a:rPr lang="en-US" b="1" dirty="0" smtClean="0">
                <a:solidFill>
                  <a:srgbClr val="990000"/>
                </a:solidFill>
                <a:latin typeface="+mj-lt"/>
              </a:rPr>
              <a:t>name </a:t>
            </a:r>
            <a:r>
              <a:rPr lang="en-US" dirty="0" smtClean="0">
                <a:latin typeface="+mj-lt"/>
              </a:rPr>
              <a:t>to denote </a:t>
            </a:r>
            <a:r>
              <a:rPr lang="en-US" b="1" dirty="0" smtClean="0">
                <a:solidFill>
                  <a:srgbClr val="0070C0"/>
                </a:solidFill>
                <a:latin typeface="+mj-lt"/>
              </a:rPr>
              <a:t>labels, types, variables, constants</a:t>
            </a:r>
            <a:r>
              <a:rPr lang="en-US" b="1" dirty="0" smtClean="0">
                <a:latin typeface="+mj-lt"/>
              </a:rPr>
              <a:t> </a:t>
            </a:r>
            <a:r>
              <a:rPr lang="en-US" dirty="0" smtClean="0">
                <a:latin typeface="+mj-lt"/>
              </a:rPr>
              <a:t>or </a:t>
            </a:r>
            <a:r>
              <a:rPr lang="en-US" b="1" dirty="0" smtClean="0">
                <a:solidFill>
                  <a:srgbClr val="0070C0"/>
                </a:solidFill>
                <a:latin typeface="+mj-lt"/>
              </a:rPr>
              <a:t>functions</a:t>
            </a:r>
            <a:r>
              <a:rPr lang="en-US" b="1" dirty="0" smtClean="0">
                <a:latin typeface="+mj-lt"/>
              </a:rPr>
              <a:t>,  </a:t>
            </a:r>
            <a:r>
              <a:rPr lang="en-US" dirty="0" smtClean="0">
                <a:latin typeface="+mj-lt"/>
              </a:rPr>
              <a:t>in a C++ program.</a:t>
            </a:r>
            <a:r>
              <a:rPr lang="en-US" sz="1400" dirty="0">
                <a:latin typeface="+mj-lt"/>
              </a:rPr>
              <a:t>	</a:t>
            </a:r>
          </a:p>
          <a:p>
            <a:pPr>
              <a:defRPr/>
            </a:pPr>
            <a:r>
              <a:rPr lang="en-US" dirty="0" smtClean="0">
                <a:latin typeface="+mj-lt"/>
              </a:rPr>
              <a:t>C++ is a </a:t>
            </a:r>
            <a:r>
              <a:rPr lang="en-US" b="1" dirty="0" smtClean="0">
                <a:latin typeface="+mj-lt"/>
              </a:rPr>
              <a:t>case-sensitive</a:t>
            </a:r>
            <a:r>
              <a:rPr lang="en-US" dirty="0" smtClean="0">
                <a:latin typeface="+mj-lt"/>
              </a:rPr>
              <a:t> language.</a:t>
            </a:r>
          </a:p>
          <a:p>
            <a:pPr lvl="1">
              <a:defRPr/>
            </a:pPr>
            <a:r>
              <a:rPr lang="en-US" b="1" dirty="0" smtClean="0">
                <a:latin typeface="+mj-lt"/>
              </a:rPr>
              <a:t>Work</a:t>
            </a:r>
            <a:r>
              <a:rPr lang="en-US" dirty="0" smtClean="0">
                <a:latin typeface="+mj-lt"/>
              </a:rPr>
              <a:t> is not</a:t>
            </a:r>
            <a:r>
              <a:rPr lang="en-US" b="1" dirty="0" smtClean="0">
                <a:latin typeface="+mj-lt"/>
              </a:rPr>
              <a:t> work</a:t>
            </a:r>
          </a:p>
          <a:p>
            <a:pPr>
              <a:buNone/>
              <a:defRPr/>
            </a:pPr>
            <a:r>
              <a:rPr lang="en-US" sz="1400" dirty="0">
                <a:latin typeface="+mj-lt"/>
              </a:rPr>
              <a:t>	</a:t>
            </a:r>
          </a:p>
          <a:p>
            <a:pPr>
              <a:defRPr/>
            </a:pPr>
            <a:r>
              <a:rPr lang="en-US" b="1" dirty="0" smtClean="0">
                <a:latin typeface="+mj-lt"/>
              </a:rPr>
              <a:t>Identifiers should be descriptive </a:t>
            </a:r>
          </a:p>
          <a:p>
            <a:pPr lvl="1">
              <a:defRPr/>
            </a:pPr>
            <a:r>
              <a:rPr lang="en-US" dirty="0" smtClean="0">
                <a:latin typeface="+mj-lt"/>
              </a:rPr>
              <a:t>Using meaningful identifiers is a good programming practice	</a:t>
            </a:r>
          </a:p>
        </p:txBody>
      </p:sp>
      <p:sp>
        <p:nvSpPr>
          <p:cNvPr id="4" name="Slide Number Placeholder 3"/>
          <p:cNvSpPr>
            <a:spLocks noGrp="1"/>
          </p:cNvSpPr>
          <p:nvPr>
            <p:ph type="sldNum" sz="quarter" idx="12"/>
          </p:nvPr>
        </p:nvSpPr>
        <p:spPr/>
        <p:txBody>
          <a:bodyPr/>
          <a:lstStyle/>
          <a:p>
            <a:fld id="{60613670-5C68-40E8-AD23-C9952A542B99}" type="slidenum">
              <a:rPr lang="en-US" smtClean="0"/>
              <a:pPr/>
              <a:t>27</a:t>
            </a:fld>
            <a:endParaRPr lang="en-US"/>
          </a:p>
        </p:txBody>
      </p:sp>
    </p:spTree>
    <p:extLst>
      <p:ext uri="{BB962C8B-B14F-4D97-AF65-F5344CB8AC3E}">
        <p14:creationId xmlns:p14="http://schemas.microsoft.com/office/powerpoint/2010/main" xmlns="" val="34322398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pPr eaLnBrk="1" hangingPunct="1"/>
            <a:r>
              <a:rPr lang="en-US" altLang="en-US" smtClean="0"/>
              <a:t>Identifier</a:t>
            </a:r>
          </a:p>
        </p:txBody>
      </p:sp>
      <p:sp>
        <p:nvSpPr>
          <p:cNvPr id="3" name="Content Placeholder 2"/>
          <p:cNvSpPr>
            <a:spLocks noGrp="1"/>
          </p:cNvSpPr>
          <p:nvPr>
            <p:ph idx="1"/>
          </p:nvPr>
        </p:nvSpPr>
        <p:spPr/>
        <p:txBody>
          <a:bodyPr rtlCol="0">
            <a:normAutofit/>
          </a:bodyPr>
          <a:lstStyle/>
          <a:p>
            <a:pPr>
              <a:defRPr/>
            </a:pPr>
            <a:r>
              <a:rPr lang="en-US" dirty="0" smtClean="0"/>
              <a:t>Identifiers must be unique</a:t>
            </a:r>
          </a:p>
          <a:p>
            <a:pPr>
              <a:defRPr/>
            </a:pPr>
            <a:r>
              <a:rPr lang="en-US" dirty="0" smtClean="0"/>
              <a:t>Identifiers cannot be reserved words (keywords)</a:t>
            </a:r>
          </a:p>
          <a:p>
            <a:pPr lvl="1">
              <a:defRPr/>
            </a:pPr>
            <a:r>
              <a:rPr lang="en-US" b="1" dirty="0" smtClean="0"/>
              <a:t>double	main	return</a:t>
            </a:r>
          </a:p>
          <a:p>
            <a:pPr>
              <a:defRPr/>
            </a:pPr>
            <a:r>
              <a:rPr lang="en-US" dirty="0" smtClean="0"/>
              <a:t>Identifier must start with a letter or underscore, and be followed by zero or more letters (A-Z, a-z), digits (0-9), or underscores</a:t>
            </a:r>
            <a:r>
              <a:rPr lang="en-US" sz="650" dirty="0"/>
              <a:t> 							</a:t>
            </a:r>
          </a:p>
          <a:p>
            <a:pPr>
              <a:defRPr/>
            </a:pPr>
            <a:r>
              <a:rPr lang="en-US" b="1" dirty="0" smtClean="0">
                <a:solidFill>
                  <a:srgbClr val="006633"/>
                </a:solidFill>
              </a:rPr>
              <a:t>VALID</a:t>
            </a:r>
            <a:r>
              <a:rPr lang="en-US" b="1" dirty="0" smtClean="0">
                <a:solidFill>
                  <a:srgbClr val="CC0000"/>
                </a:solidFill>
              </a:rPr>
              <a:t> </a:t>
            </a:r>
            <a:endParaRPr lang="en-US" dirty="0" smtClean="0"/>
          </a:p>
          <a:p>
            <a:pPr>
              <a:buNone/>
              <a:defRPr/>
            </a:pPr>
            <a:r>
              <a:rPr lang="en-US" b="1" dirty="0" smtClean="0"/>
              <a:t>	</a:t>
            </a:r>
            <a:r>
              <a:rPr lang="en-US" sz="2800" b="1" dirty="0" err="1"/>
              <a:t>age_of_dog</a:t>
            </a:r>
            <a:r>
              <a:rPr lang="en-US" sz="2800" b="1" dirty="0"/>
              <a:t>		_taxRateY2K</a:t>
            </a:r>
          </a:p>
          <a:p>
            <a:pPr>
              <a:buNone/>
              <a:defRPr/>
            </a:pPr>
            <a:r>
              <a:rPr lang="en-US" sz="2800" b="1" dirty="0"/>
              <a:t>	</a:t>
            </a:r>
            <a:r>
              <a:rPr lang="en-US" sz="2800" b="1" dirty="0" err="1"/>
              <a:t>PrintHeading</a:t>
            </a:r>
            <a:r>
              <a:rPr lang="en-US" sz="2800" b="1" dirty="0"/>
              <a:t>	  </a:t>
            </a:r>
            <a:r>
              <a:rPr lang="en-US" sz="2800" b="1" dirty="0" err="1"/>
              <a:t>ageOfHorse</a:t>
            </a:r>
            <a:r>
              <a:rPr lang="en-US" sz="1050" dirty="0"/>
              <a:t>				</a:t>
            </a:r>
          </a:p>
          <a:p>
            <a:pPr>
              <a:defRPr/>
            </a:pPr>
            <a:r>
              <a:rPr lang="en-US" b="1" dirty="0" smtClean="0">
                <a:solidFill>
                  <a:srgbClr val="FF3300"/>
                </a:solidFill>
              </a:rPr>
              <a:t>NOT VALID  </a:t>
            </a:r>
            <a:r>
              <a:rPr lang="en-US" b="1" dirty="0" smtClean="0"/>
              <a:t>	</a:t>
            </a:r>
            <a:r>
              <a:rPr lang="en-US" dirty="0" smtClean="0"/>
              <a:t>			</a:t>
            </a:r>
            <a:endParaRPr lang="en-US" dirty="0" smtClean="0">
              <a:latin typeface="Courier New" pitchFamily="49" charset="0"/>
            </a:endParaRPr>
          </a:p>
          <a:p>
            <a:pPr>
              <a:buNone/>
              <a:defRPr/>
            </a:pPr>
            <a:r>
              <a:rPr lang="en-US" sz="2800" b="1" dirty="0">
                <a:latin typeface="Monaco" charset="0"/>
              </a:rPr>
              <a:t>	</a:t>
            </a:r>
            <a:r>
              <a:rPr lang="en-US" sz="2800" b="1" dirty="0"/>
              <a:t>age#                2000TaxRate	        Age-Of-Dog	main</a:t>
            </a:r>
            <a:endParaRPr lang="en-US" dirty="0" smtClean="0"/>
          </a:p>
          <a:p>
            <a:pPr>
              <a:defRPr/>
            </a:pPr>
            <a:endParaRPr lang="en-US" dirty="0"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28</a:t>
            </a:fld>
            <a:endParaRPr lang="en-US"/>
          </a:p>
        </p:txBody>
      </p:sp>
    </p:spTree>
    <p:extLst>
      <p:ext uri="{BB962C8B-B14F-4D97-AF65-F5344CB8AC3E}">
        <p14:creationId xmlns:p14="http://schemas.microsoft.com/office/powerpoint/2010/main" xmlns="" val="23643498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effectLst>
                  <a:outerShdw blurRad="38100" dist="38100" dir="2700000" algn="tl">
                    <a:srgbClr val="C0C0C0"/>
                  </a:outerShdw>
                </a:effectLst>
              </a:rPr>
              <a:t>C++  Data Types</a:t>
            </a:r>
            <a:endParaRPr lang="en-US" dirty="0" smtClean="0"/>
          </a:p>
        </p:txBody>
      </p:sp>
      <p:sp>
        <p:nvSpPr>
          <p:cNvPr id="5123" name="Line 3"/>
          <p:cNvSpPr>
            <a:spLocks noChangeShapeType="1"/>
          </p:cNvSpPr>
          <p:nvPr/>
        </p:nvSpPr>
        <p:spPr bwMode="auto">
          <a:xfrm flipH="1">
            <a:off x="3906838" y="1524000"/>
            <a:ext cx="1046162" cy="9525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24" name="Line 4"/>
          <p:cNvSpPr>
            <a:spLocks noChangeShapeType="1"/>
          </p:cNvSpPr>
          <p:nvPr/>
        </p:nvSpPr>
        <p:spPr bwMode="auto">
          <a:xfrm>
            <a:off x="6381750" y="1447800"/>
            <a:ext cx="1220788" cy="3657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25" name="Line 5"/>
          <p:cNvSpPr>
            <a:spLocks noChangeShapeType="1"/>
          </p:cNvSpPr>
          <p:nvPr/>
        </p:nvSpPr>
        <p:spPr bwMode="auto">
          <a:xfrm>
            <a:off x="7658100" y="1466850"/>
            <a:ext cx="1303338" cy="10287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26" name="Rectangle 6"/>
          <p:cNvSpPr>
            <a:spLocks noChangeArrowheads="1"/>
          </p:cNvSpPr>
          <p:nvPr/>
        </p:nvSpPr>
        <p:spPr bwMode="auto">
          <a:xfrm>
            <a:off x="8335964" y="2384425"/>
            <a:ext cx="1177887"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CC0000"/>
                </a:solidFill>
              </a:rPr>
              <a:t>structured</a:t>
            </a:r>
          </a:p>
        </p:txBody>
      </p:sp>
      <p:grpSp>
        <p:nvGrpSpPr>
          <p:cNvPr id="5127" name="Group 8"/>
          <p:cNvGrpSpPr>
            <a:grpSpLocks/>
          </p:cNvGrpSpPr>
          <p:nvPr/>
        </p:nvGrpSpPr>
        <p:grpSpPr bwMode="auto">
          <a:xfrm>
            <a:off x="7856538" y="2800350"/>
            <a:ext cx="2362200" cy="704850"/>
            <a:chOff x="3917" y="1980"/>
            <a:chExt cx="1488" cy="444"/>
          </a:xfrm>
        </p:grpSpPr>
        <p:sp>
          <p:nvSpPr>
            <p:cNvPr id="5151" name="Line 9"/>
            <p:cNvSpPr>
              <a:spLocks noChangeShapeType="1"/>
            </p:cNvSpPr>
            <p:nvPr/>
          </p:nvSpPr>
          <p:spPr bwMode="auto">
            <a:xfrm>
              <a:off x="4973" y="1980"/>
              <a:ext cx="432" cy="40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52" name="Line 10"/>
            <p:cNvSpPr>
              <a:spLocks noChangeShapeType="1"/>
            </p:cNvSpPr>
            <p:nvPr/>
          </p:nvSpPr>
          <p:spPr bwMode="auto">
            <a:xfrm>
              <a:off x="4829" y="1980"/>
              <a:ext cx="96" cy="40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53" name="Line 11"/>
            <p:cNvSpPr>
              <a:spLocks noChangeShapeType="1"/>
            </p:cNvSpPr>
            <p:nvPr/>
          </p:nvSpPr>
          <p:spPr bwMode="auto">
            <a:xfrm flipH="1">
              <a:off x="4409" y="1980"/>
              <a:ext cx="228" cy="4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54" name="Line 12"/>
            <p:cNvSpPr>
              <a:spLocks noChangeShapeType="1"/>
            </p:cNvSpPr>
            <p:nvPr/>
          </p:nvSpPr>
          <p:spPr bwMode="auto">
            <a:xfrm flipH="1">
              <a:off x="3917" y="1980"/>
              <a:ext cx="432" cy="40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5128" name="Group 13"/>
          <p:cNvGrpSpPr>
            <a:grpSpLocks/>
          </p:cNvGrpSpPr>
          <p:nvPr/>
        </p:nvGrpSpPr>
        <p:grpSpPr bwMode="auto">
          <a:xfrm>
            <a:off x="6843714" y="5051425"/>
            <a:ext cx="2212975" cy="1284288"/>
            <a:chOff x="3351" y="3398"/>
            <a:chExt cx="1394" cy="809"/>
          </a:xfrm>
        </p:grpSpPr>
        <p:sp>
          <p:nvSpPr>
            <p:cNvPr id="5147" name="Rectangle 14"/>
            <p:cNvSpPr>
              <a:spLocks noChangeArrowheads="1"/>
            </p:cNvSpPr>
            <p:nvPr/>
          </p:nvSpPr>
          <p:spPr bwMode="auto">
            <a:xfrm>
              <a:off x="3591" y="3398"/>
              <a:ext cx="615"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CC0000"/>
                  </a:solidFill>
                </a:rPr>
                <a:t> address</a:t>
              </a:r>
            </a:p>
          </p:txBody>
        </p:sp>
        <p:sp>
          <p:nvSpPr>
            <p:cNvPr id="5148" name="Line 15"/>
            <p:cNvSpPr>
              <a:spLocks noChangeShapeType="1"/>
            </p:cNvSpPr>
            <p:nvPr/>
          </p:nvSpPr>
          <p:spPr bwMode="auto">
            <a:xfrm flipH="1">
              <a:off x="3553" y="3648"/>
              <a:ext cx="288"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49" name="Line 16"/>
            <p:cNvSpPr>
              <a:spLocks noChangeShapeType="1"/>
            </p:cNvSpPr>
            <p:nvPr/>
          </p:nvSpPr>
          <p:spPr bwMode="auto">
            <a:xfrm>
              <a:off x="4177" y="3648"/>
              <a:ext cx="336" cy="28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50" name="Rectangle 17"/>
            <p:cNvSpPr>
              <a:spLocks noChangeArrowheads="1"/>
            </p:cNvSpPr>
            <p:nvPr/>
          </p:nvSpPr>
          <p:spPr bwMode="auto">
            <a:xfrm>
              <a:off x="3351" y="3955"/>
              <a:ext cx="1394"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t>pointer    reference</a:t>
              </a:r>
            </a:p>
          </p:txBody>
        </p:sp>
      </p:grpSp>
      <p:sp>
        <p:nvSpPr>
          <p:cNvPr id="5129" name="Rectangle 18"/>
          <p:cNvSpPr>
            <a:spLocks noChangeArrowheads="1"/>
          </p:cNvSpPr>
          <p:nvPr/>
        </p:nvSpPr>
        <p:spPr bwMode="auto">
          <a:xfrm>
            <a:off x="3262314" y="2384425"/>
            <a:ext cx="815929"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CC0000"/>
                </a:solidFill>
              </a:rPr>
              <a:t>simple</a:t>
            </a:r>
          </a:p>
        </p:txBody>
      </p:sp>
      <p:sp>
        <p:nvSpPr>
          <p:cNvPr id="5130" name="Line 19"/>
          <p:cNvSpPr>
            <a:spLocks noChangeShapeType="1"/>
          </p:cNvSpPr>
          <p:nvPr/>
        </p:nvSpPr>
        <p:spPr bwMode="auto">
          <a:xfrm flipH="1">
            <a:off x="2744788" y="2781300"/>
            <a:ext cx="7620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31" name="Line 20"/>
          <p:cNvSpPr>
            <a:spLocks noChangeShapeType="1"/>
          </p:cNvSpPr>
          <p:nvPr/>
        </p:nvSpPr>
        <p:spPr bwMode="auto">
          <a:xfrm>
            <a:off x="4116388" y="2781300"/>
            <a:ext cx="1447800" cy="685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32" name="Rectangle 21"/>
          <p:cNvSpPr>
            <a:spLocks noChangeArrowheads="1"/>
          </p:cNvSpPr>
          <p:nvPr/>
        </p:nvSpPr>
        <p:spPr bwMode="auto">
          <a:xfrm>
            <a:off x="2195514" y="3421063"/>
            <a:ext cx="2359685"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rgbClr val="A50021"/>
                </a:solidFill>
              </a:rPr>
              <a:t> integral            </a:t>
            </a:r>
            <a:r>
              <a:rPr lang="en-US" altLang="en-US" sz="2000" b="1"/>
              <a:t>enum</a:t>
            </a:r>
          </a:p>
        </p:txBody>
      </p:sp>
      <p:sp>
        <p:nvSpPr>
          <p:cNvPr id="5133" name="Line 23"/>
          <p:cNvSpPr>
            <a:spLocks noChangeShapeType="1"/>
          </p:cNvSpPr>
          <p:nvPr/>
        </p:nvSpPr>
        <p:spPr bwMode="auto">
          <a:xfrm flipH="1">
            <a:off x="2135188" y="3771900"/>
            <a:ext cx="3810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34" name="Line 24"/>
          <p:cNvSpPr>
            <a:spLocks noChangeShapeType="1"/>
          </p:cNvSpPr>
          <p:nvPr/>
        </p:nvSpPr>
        <p:spPr bwMode="auto">
          <a:xfrm flipH="1">
            <a:off x="2592388" y="3771900"/>
            <a:ext cx="762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35" name="Line 25"/>
          <p:cNvSpPr>
            <a:spLocks noChangeShapeType="1"/>
          </p:cNvSpPr>
          <p:nvPr/>
        </p:nvSpPr>
        <p:spPr bwMode="auto">
          <a:xfrm>
            <a:off x="2897188" y="3771900"/>
            <a:ext cx="304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36" name="Line 26"/>
          <p:cNvSpPr>
            <a:spLocks noChangeShapeType="1"/>
          </p:cNvSpPr>
          <p:nvPr/>
        </p:nvSpPr>
        <p:spPr bwMode="auto">
          <a:xfrm>
            <a:off x="3125788" y="3771900"/>
            <a:ext cx="685800" cy="609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5137" name="Group 27"/>
          <p:cNvGrpSpPr>
            <a:grpSpLocks/>
          </p:cNvGrpSpPr>
          <p:nvPr/>
        </p:nvGrpSpPr>
        <p:grpSpPr bwMode="auto">
          <a:xfrm>
            <a:off x="3929064" y="3421063"/>
            <a:ext cx="2974975" cy="2171700"/>
            <a:chOff x="1467" y="2371"/>
            <a:chExt cx="1874" cy="1368"/>
          </a:xfrm>
        </p:grpSpPr>
        <p:sp>
          <p:nvSpPr>
            <p:cNvPr id="5142" name="Rectangle 28"/>
            <p:cNvSpPr>
              <a:spLocks noChangeArrowheads="1"/>
            </p:cNvSpPr>
            <p:nvPr/>
          </p:nvSpPr>
          <p:spPr bwMode="auto">
            <a:xfrm>
              <a:off x="2343" y="2371"/>
              <a:ext cx="632"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rgbClr val="A50021"/>
                  </a:solidFill>
                </a:rPr>
                <a:t>floating</a:t>
              </a:r>
            </a:p>
          </p:txBody>
        </p:sp>
        <p:sp>
          <p:nvSpPr>
            <p:cNvPr id="5143" name="Rectangle 29"/>
            <p:cNvSpPr>
              <a:spLocks noChangeArrowheads="1"/>
            </p:cNvSpPr>
            <p:nvPr/>
          </p:nvSpPr>
          <p:spPr bwMode="auto">
            <a:xfrm>
              <a:off x="1467" y="3487"/>
              <a:ext cx="1874"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t>float  double   long double</a:t>
              </a:r>
            </a:p>
          </p:txBody>
        </p:sp>
        <p:sp>
          <p:nvSpPr>
            <p:cNvPr id="5144" name="Line 30"/>
            <p:cNvSpPr>
              <a:spLocks noChangeShapeType="1"/>
            </p:cNvSpPr>
            <p:nvPr/>
          </p:nvSpPr>
          <p:spPr bwMode="auto">
            <a:xfrm flipH="1">
              <a:off x="1777" y="2592"/>
              <a:ext cx="960" cy="9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45" name="Line 31"/>
            <p:cNvSpPr>
              <a:spLocks noChangeShapeType="1"/>
            </p:cNvSpPr>
            <p:nvPr/>
          </p:nvSpPr>
          <p:spPr bwMode="auto">
            <a:xfrm>
              <a:off x="2833" y="2592"/>
              <a:ext cx="96" cy="9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46" name="Line 32"/>
            <p:cNvSpPr>
              <a:spLocks noChangeShapeType="1"/>
            </p:cNvSpPr>
            <p:nvPr/>
          </p:nvSpPr>
          <p:spPr bwMode="auto">
            <a:xfrm flipH="1">
              <a:off x="2209" y="2592"/>
              <a:ext cx="576" cy="96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138" name="Line 33"/>
          <p:cNvSpPr>
            <a:spLocks noChangeShapeType="1"/>
          </p:cNvSpPr>
          <p:nvPr/>
        </p:nvSpPr>
        <p:spPr bwMode="auto">
          <a:xfrm>
            <a:off x="3278188" y="3771900"/>
            <a:ext cx="121920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39" name="Line 34"/>
          <p:cNvSpPr>
            <a:spLocks noChangeShapeType="1"/>
          </p:cNvSpPr>
          <p:nvPr/>
        </p:nvSpPr>
        <p:spPr bwMode="auto">
          <a:xfrm>
            <a:off x="3790950" y="2781300"/>
            <a:ext cx="495300" cy="74295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140" name="Rectangle 22"/>
          <p:cNvSpPr>
            <a:spLocks noChangeArrowheads="1"/>
          </p:cNvSpPr>
          <p:nvPr/>
        </p:nvSpPr>
        <p:spPr bwMode="auto">
          <a:xfrm>
            <a:off x="1525588" y="4335463"/>
            <a:ext cx="2948756"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t>char  short   int  long  bool</a:t>
            </a:r>
          </a:p>
        </p:txBody>
      </p:sp>
      <p:sp>
        <p:nvSpPr>
          <p:cNvPr id="5141" name="Rectangle 7"/>
          <p:cNvSpPr>
            <a:spLocks noChangeArrowheads="1"/>
          </p:cNvSpPr>
          <p:nvPr/>
        </p:nvSpPr>
        <p:spPr bwMode="auto">
          <a:xfrm>
            <a:off x="7583488" y="3421063"/>
            <a:ext cx="3236912"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t>array   struct   union   class</a:t>
            </a:r>
          </a:p>
        </p:txBody>
      </p:sp>
      <p:sp>
        <p:nvSpPr>
          <p:cNvPr id="35" name="Slide Number Placeholder 34"/>
          <p:cNvSpPr>
            <a:spLocks noGrp="1"/>
          </p:cNvSpPr>
          <p:nvPr>
            <p:ph type="sldNum" sz="quarter" idx="12"/>
          </p:nvPr>
        </p:nvSpPr>
        <p:spPr/>
        <p:txBody>
          <a:bodyPr/>
          <a:lstStyle/>
          <a:p>
            <a:fld id="{60613670-5C68-40E8-AD23-C9952A542B99}" type="slidenum">
              <a:rPr lang="en-US" smtClean="0"/>
              <a:pPr/>
              <a:t>29</a:t>
            </a:fld>
            <a:endParaRPr lang="en-US"/>
          </a:p>
        </p:txBody>
      </p:sp>
    </p:spTree>
    <p:extLst>
      <p:ext uri="{BB962C8B-B14F-4D97-AF65-F5344CB8AC3E}">
        <p14:creationId xmlns:p14="http://schemas.microsoft.com/office/powerpoint/2010/main" xmlns="" val="13806003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&amp; C++</a:t>
            </a:r>
            <a:endParaRPr lang="en-US" dirty="0"/>
          </a:p>
        </p:txBody>
      </p:sp>
      <p:sp>
        <p:nvSpPr>
          <p:cNvPr id="3" name="Content Placeholder 2"/>
          <p:cNvSpPr>
            <a:spLocks noGrp="1"/>
          </p:cNvSpPr>
          <p:nvPr>
            <p:ph idx="1"/>
          </p:nvPr>
        </p:nvSpPr>
        <p:spPr>
          <a:xfrm>
            <a:off x="685800" y="1347788"/>
            <a:ext cx="10515600" cy="4351338"/>
          </a:xfrm>
        </p:spPr>
        <p:txBody>
          <a:bodyPr/>
          <a:lstStyle/>
          <a:p>
            <a:endParaRPr lang="en-US" b="1" dirty="0" smtClean="0"/>
          </a:p>
          <a:p>
            <a:r>
              <a:rPr lang="en-US" dirty="0"/>
              <a:t> </a:t>
            </a:r>
            <a:r>
              <a:rPr lang="en-US" b="1" dirty="0"/>
              <a:t>C</a:t>
            </a:r>
            <a:r>
              <a:rPr lang="en-US" dirty="0"/>
              <a:t> and </a:t>
            </a:r>
            <a:r>
              <a:rPr lang="en-US" b="1" dirty="0"/>
              <a:t>C++</a:t>
            </a:r>
            <a:r>
              <a:rPr lang="en-US" dirty="0"/>
              <a:t> are programming languages and used for application development. The main difference between both these languages is </a:t>
            </a:r>
            <a:r>
              <a:rPr lang="en-US" b="1" dirty="0"/>
              <a:t>C</a:t>
            </a:r>
            <a:r>
              <a:rPr lang="en-US" dirty="0"/>
              <a:t> is a procedural programming language and does not support classes and objects, while </a:t>
            </a:r>
            <a:r>
              <a:rPr lang="en-US" b="1" dirty="0"/>
              <a:t>C++</a:t>
            </a:r>
            <a:r>
              <a:rPr lang="en-US" dirty="0"/>
              <a:t> is a combination of both procedural and object-oriented programming languages</a:t>
            </a:r>
            <a:r>
              <a:rPr lang="en-US" dirty="0" smtClean="0"/>
              <a:t>.</a:t>
            </a:r>
          </a:p>
          <a:p>
            <a:endParaRPr lang="en-US" b="1" dirty="0"/>
          </a:p>
          <a:p>
            <a:r>
              <a:rPr lang="x-none" b="1" dirty="0" smtClean="0"/>
              <a:t>C</a:t>
            </a:r>
            <a:r>
              <a:rPr lang="x-none" b="1" dirty="0"/>
              <a:t>++</a:t>
            </a:r>
            <a:r>
              <a:rPr lang="x-none" dirty="0"/>
              <a:t> is a cross-platform language that can be used to create high-performance applications. </a:t>
            </a:r>
            <a:r>
              <a:rPr lang="x-none" b="1" dirty="0"/>
              <a:t>C++</a:t>
            </a:r>
            <a:r>
              <a:rPr lang="x-none" dirty="0"/>
              <a:t> was developed by Bjarne Stroustrup, as an extension to the C language. </a:t>
            </a:r>
            <a:r>
              <a:rPr lang="x-none" b="1" dirty="0"/>
              <a:t>C++</a:t>
            </a:r>
            <a:r>
              <a:rPr lang="x-none" dirty="0"/>
              <a:t> gives programmers a high level of control over system resources and memory.</a:t>
            </a:r>
          </a:p>
          <a:p>
            <a:r>
              <a:rPr lang="x-none" b="1" dirty="0"/>
              <a:t>Language paradigms: </a:t>
            </a:r>
            <a:r>
              <a:rPr lang="x-none" dirty="0"/>
              <a:t>Object-oriented program...</a:t>
            </a:r>
          </a:p>
          <a:p>
            <a:r>
              <a:rPr lang="x-none" b="1" dirty="0"/>
              <a:t>Language designers: </a:t>
            </a:r>
            <a:r>
              <a:rPr lang="x-none" dirty="0"/>
              <a:t>Bjarne </a:t>
            </a:r>
            <a:r>
              <a:rPr lang="x-none" dirty="0" smtClean="0"/>
              <a:t>Stroustrup</a:t>
            </a:r>
            <a:endParaRPr lang="en-US" dirty="0" smtClean="0"/>
          </a:p>
          <a:p>
            <a:endParaRPr lang="x-none" dirty="0"/>
          </a:p>
          <a:p>
            <a:endParaRPr lang="en-US" dirty="0"/>
          </a:p>
        </p:txBody>
      </p:sp>
      <p:sp>
        <p:nvSpPr>
          <p:cNvPr id="4" name="Slide Number Placeholder 3"/>
          <p:cNvSpPr>
            <a:spLocks noGrp="1"/>
          </p:cNvSpPr>
          <p:nvPr>
            <p:ph type="sldNum" sz="quarter" idx="12"/>
          </p:nvPr>
        </p:nvSpPr>
        <p:spPr/>
        <p:txBody>
          <a:bodyPr/>
          <a:lstStyle/>
          <a:p>
            <a:fld id="{60613670-5C68-40E8-AD23-C9952A542B99}" type="slidenum">
              <a:rPr lang="en-US" smtClean="0"/>
              <a:pPr/>
              <a:t>3</a:t>
            </a:fld>
            <a:endParaRPr lang="en-US"/>
          </a:p>
        </p:txBody>
      </p:sp>
    </p:spTree>
    <p:extLst>
      <p:ext uri="{BB962C8B-B14F-4D97-AF65-F5344CB8AC3E}">
        <p14:creationId xmlns:p14="http://schemas.microsoft.com/office/powerpoint/2010/main" xmlns="" val="12691485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effectLst>
                  <a:outerShdw blurRad="38100" dist="38100" dir="2700000" algn="tl">
                    <a:srgbClr val="C0C0C0"/>
                  </a:outerShdw>
                </a:effectLst>
              </a:rPr>
              <a:t>C++ Primitive Data Types</a:t>
            </a:r>
            <a:endParaRPr lang="en-US" dirty="0" smtClean="0"/>
          </a:p>
        </p:txBody>
      </p:sp>
      <p:grpSp>
        <p:nvGrpSpPr>
          <p:cNvPr id="6147" name="Group 24"/>
          <p:cNvGrpSpPr>
            <a:grpSpLocks/>
          </p:cNvGrpSpPr>
          <p:nvPr/>
        </p:nvGrpSpPr>
        <p:grpSpPr bwMode="auto">
          <a:xfrm>
            <a:off x="1622426" y="2068514"/>
            <a:ext cx="8564563" cy="3883025"/>
            <a:chOff x="62" y="1435"/>
            <a:chExt cx="5395" cy="2446"/>
          </a:xfrm>
        </p:grpSpPr>
        <p:sp>
          <p:nvSpPr>
            <p:cNvPr id="6148" name="Rectangle 3"/>
            <p:cNvSpPr>
              <a:spLocks noChangeArrowheads="1"/>
            </p:cNvSpPr>
            <p:nvPr/>
          </p:nvSpPr>
          <p:spPr bwMode="auto">
            <a:xfrm>
              <a:off x="2075" y="1435"/>
              <a:ext cx="102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CC0000"/>
                  </a:solidFill>
                </a:rPr>
                <a:t>Primitive types</a:t>
              </a:r>
            </a:p>
          </p:txBody>
        </p:sp>
        <p:sp>
          <p:nvSpPr>
            <p:cNvPr id="6149" name="Line 4"/>
            <p:cNvSpPr>
              <a:spLocks noChangeShapeType="1"/>
            </p:cNvSpPr>
            <p:nvPr/>
          </p:nvSpPr>
          <p:spPr bwMode="auto">
            <a:xfrm flipH="1">
              <a:off x="1523" y="1719"/>
              <a:ext cx="924" cy="4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50" name="Line 5"/>
            <p:cNvSpPr>
              <a:spLocks noChangeShapeType="1"/>
            </p:cNvSpPr>
            <p:nvPr/>
          </p:nvSpPr>
          <p:spPr bwMode="auto">
            <a:xfrm>
              <a:off x="3071" y="1695"/>
              <a:ext cx="1063" cy="44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51" name="Rectangle 6"/>
            <p:cNvSpPr>
              <a:spLocks noChangeArrowheads="1"/>
            </p:cNvSpPr>
            <p:nvPr/>
          </p:nvSpPr>
          <p:spPr bwMode="auto">
            <a:xfrm>
              <a:off x="1146" y="2122"/>
              <a:ext cx="627"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rgbClr val="A50021"/>
                  </a:solidFill>
                </a:rPr>
                <a:t>integral</a:t>
              </a:r>
            </a:p>
          </p:txBody>
        </p:sp>
        <p:sp>
          <p:nvSpPr>
            <p:cNvPr id="6152" name="Rectangle 7"/>
            <p:cNvSpPr>
              <a:spLocks noChangeArrowheads="1"/>
            </p:cNvSpPr>
            <p:nvPr/>
          </p:nvSpPr>
          <p:spPr bwMode="auto">
            <a:xfrm>
              <a:off x="3840" y="2122"/>
              <a:ext cx="632"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solidFill>
                    <a:srgbClr val="A50021"/>
                  </a:solidFill>
                </a:rPr>
                <a:t>floating</a:t>
              </a:r>
            </a:p>
          </p:txBody>
        </p:sp>
        <p:sp>
          <p:nvSpPr>
            <p:cNvPr id="6153" name="Rectangle 8"/>
            <p:cNvSpPr>
              <a:spLocks noChangeArrowheads="1"/>
            </p:cNvSpPr>
            <p:nvPr/>
          </p:nvSpPr>
          <p:spPr bwMode="auto">
            <a:xfrm>
              <a:off x="62" y="2733"/>
              <a:ext cx="5395"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t> char     short            int    long    bool                             float    double    long double</a:t>
              </a:r>
            </a:p>
          </p:txBody>
        </p:sp>
        <p:sp>
          <p:nvSpPr>
            <p:cNvPr id="6154" name="Line 9"/>
            <p:cNvSpPr>
              <a:spLocks noChangeShapeType="1"/>
            </p:cNvSpPr>
            <p:nvPr/>
          </p:nvSpPr>
          <p:spPr bwMode="auto">
            <a:xfrm flipH="1">
              <a:off x="961" y="2367"/>
              <a:ext cx="336" cy="40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55" name="Line 11"/>
            <p:cNvSpPr>
              <a:spLocks noChangeShapeType="1"/>
            </p:cNvSpPr>
            <p:nvPr/>
          </p:nvSpPr>
          <p:spPr bwMode="auto">
            <a:xfrm flipH="1">
              <a:off x="3731" y="2360"/>
              <a:ext cx="205" cy="37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56" name="Line 12"/>
            <p:cNvSpPr>
              <a:spLocks noChangeShapeType="1"/>
            </p:cNvSpPr>
            <p:nvPr/>
          </p:nvSpPr>
          <p:spPr bwMode="auto">
            <a:xfrm>
              <a:off x="4165" y="2367"/>
              <a:ext cx="192" cy="33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57" name="Line 13"/>
            <p:cNvSpPr>
              <a:spLocks noChangeShapeType="1"/>
            </p:cNvSpPr>
            <p:nvPr/>
          </p:nvSpPr>
          <p:spPr bwMode="auto">
            <a:xfrm flipH="1">
              <a:off x="332" y="2360"/>
              <a:ext cx="743" cy="41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58" name="Line 14"/>
            <p:cNvSpPr>
              <a:spLocks noChangeShapeType="1"/>
            </p:cNvSpPr>
            <p:nvPr/>
          </p:nvSpPr>
          <p:spPr bwMode="auto">
            <a:xfrm>
              <a:off x="4467" y="2360"/>
              <a:ext cx="634" cy="33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59" name="Line 15"/>
            <p:cNvSpPr>
              <a:spLocks noChangeShapeType="1"/>
            </p:cNvSpPr>
            <p:nvPr/>
          </p:nvSpPr>
          <p:spPr bwMode="auto">
            <a:xfrm>
              <a:off x="1502" y="2371"/>
              <a:ext cx="390" cy="40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60" name="Line 16"/>
            <p:cNvSpPr>
              <a:spLocks noChangeShapeType="1"/>
            </p:cNvSpPr>
            <p:nvPr/>
          </p:nvSpPr>
          <p:spPr bwMode="auto">
            <a:xfrm>
              <a:off x="1594" y="2360"/>
              <a:ext cx="793" cy="44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61" name="Line 17"/>
            <p:cNvSpPr>
              <a:spLocks noChangeShapeType="1"/>
            </p:cNvSpPr>
            <p:nvPr/>
          </p:nvSpPr>
          <p:spPr bwMode="auto">
            <a:xfrm>
              <a:off x="371" y="2960"/>
              <a:ext cx="496" cy="635"/>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62" name="Line 18"/>
            <p:cNvSpPr>
              <a:spLocks noChangeShapeType="1"/>
            </p:cNvSpPr>
            <p:nvPr/>
          </p:nvSpPr>
          <p:spPr bwMode="auto">
            <a:xfrm>
              <a:off x="971" y="2960"/>
              <a:ext cx="58" cy="623"/>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63" name="Line 19"/>
            <p:cNvSpPr>
              <a:spLocks noChangeShapeType="1"/>
            </p:cNvSpPr>
            <p:nvPr/>
          </p:nvSpPr>
          <p:spPr bwMode="auto">
            <a:xfrm flipH="1">
              <a:off x="1167" y="2972"/>
              <a:ext cx="236" cy="611"/>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64" name="Line 20"/>
            <p:cNvSpPr>
              <a:spLocks noChangeShapeType="1"/>
            </p:cNvSpPr>
            <p:nvPr/>
          </p:nvSpPr>
          <p:spPr bwMode="auto">
            <a:xfrm flipH="1">
              <a:off x="1306" y="2948"/>
              <a:ext cx="537" cy="658"/>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65" name="Rectangle 21"/>
            <p:cNvSpPr>
              <a:spLocks noChangeArrowheads="1"/>
            </p:cNvSpPr>
            <p:nvPr/>
          </p:nvSpPr>
          <p:spPr bwMode="auto">
            <a:xfrm>
              <a:off x="659" y="3629"/>
              <a:ext cx="727"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000" b="1"/>
                <a:t>unsigned</a:t>
              </a:r>
            </a:p>
          </p:txBody>
        </p:sp>
        <p:sp>
          <p:nvSpPr>
            <p:cNvPr id="6166" name="Line 23"/>
            <p:cNvSpPr>
              <a:spLocks noChangeShapeType="1"/>
            </p:cNvSpPr>
            <p:nvPr/>
          </p:nvSpPr>
          <p:spPr bwMode="auto">
            <a:xfrm>
              <a:off x="1380" y="2352"/>
              <a:ext cx="60" cy="43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23" name="Slide Number Placeholder 22"/>
          <p:cNvSpPr>
            <a:spLocks noGrp="1"/>
          </p:cNvSpPr>
          <p:nvPr>
            <p:ph type="sldNum" sz="quarter" idx="12"/>
          </p:nvPr>
        </p:nvSpPr>
        <p:spPr/>
        <p:txBody>
          <a:bodyPr/>
          <a:lstStyle/>
          <a:p>
            <a:fld id="{60613670-5C68-40E8-AD23-C9952A542B99}" type="slidenum">
              <a:rPr lang="en-US" smtClean="0"/>
              <a:pPr/>
              <a:t>30</a:t>
            </a:fld>
            <a:endParaRPr lang="en-US"/>
          </a:p>
        </p:txBody>
      </p:sp>
    </p:spTree>
    <p:extLst>
      <p:ext uri="{BB962C8B-B14F-4D97-AF65-F5344CB8AC3E}">
        <p14:creationId xmlns:p14="http://schemas.microsoft.com/office/powerpoint/2010/main" xmlns="" val="15442783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981200" y="304800"/>
            <a:ext cx="8229600" cy="1143000"/>
          </a:xfrm>
        </p:spPr>
        <p:txBody>
          <a:bodyPr/>
          <a:lstStyle/>
          <a:p>
            <a:pPr eaLnBrk="1" hangingPunct="1"/>
            <a:r>
              <a:rPr lang="en-US" altLang="en-US" smtClean="0"/>
              <a:t>Premitive Data Types in C++</a:t>
            </a:r>
          </a:p>
        </p:txBody>
      </p:sp>
      <p:sp>
        <p:nvSpPr>
          <p:cNvPr id="7171" name="Content Placeholder 2"/>
          <p:cNvSpPr>
            <a:spLocks noGrp="1"/>
          </p:cNvSpPr>
          <p:nvPr>
            <p:ph idx="1"/>
          </p:nvPr>
        </p:nvSpPr>
        <p:spPr>
          <a:xfrm>
            <a:off x="1981200" y="1600200"/>
            <a:ext cx="8229600" cy="4648200"/>
          </a:xfrm>
        </p:spPr>
        <p:txBody>
          <a:bodyPr/>
          <a:lstStyle/>
          <a:p>
            <a:pPr eaLnBrk="1" hangingPunct="1">
              <a:lnSpc>
                <a:spcPct val="80000"/>
              </a:lnSpc>
            </a:pPr>
            <a:r>
              <a:rPr lang="en-US" altLang="en-US" b="1"/>
              <a:t>Integral Types	</a:t>
            </a:r>
          </a:p>
          <a:p>
            <a:pPr lvl="1" eaLnBrk="1" hangingPunct="1">
              <a:lnSpc>
                <a:spcPct val="80000"/>
              </a:lnSpc>
              <a:buClr>
                <a:schemeClr val="tx2"/>
              </a:buClr>
            </a:pPr>
            <a:r>
              <a:rPr lang="en-US" altLang="en-US" sz="1700"/>
              <a:t>represent whole numbers and their negatives</a:t>
            </a:r>
          </a:p>
          <a:p>
            <a:pPr lvl="1" eaLnBrk="1" hangingPunct="1">
              <a:lnSpc>
                <a:spcPct val="80000"/>
              </a:lnSpc>
              <a:buClr>
                <a:schemeClr val="tx2"/>
              </a:buClr>
            </a:pPr>
            <a:r>
              <a:rPr lang="en-US" altLang="en-US" sz="1700"/>
              <a:t>declared as </a:t>
            </a:r>
            <a:r>
              <a:rPr lang="en-US" altLang="en-US" sz="1700">
                <a:solidFill>
                  <a:srgbClr val="990000"/>
                </a:solidFill>
              </a:rPr>
              <a:t>int</a:t>
            </a:r>
            <a:r>
              <a:rPr lang="en-US" altLang="en-US" sz="1700"/>
              <a:t>, </a:t>
            </a:r>
            <a:r>
              <a:rPr lang="en-US" altLang="en-US" sz="1700">
                <a:solidFill>
                  <a:schemeClr val="accent2"/>
                </a:solidFill>
              </a:rPr>
              <a:t> </a:t>
            </a:r>
            <a:r>
              <a:rPr lang="en-US" altLang="en-US" sz="1700">
                <a:solidFill>
                  <a:srgbClr val="990000"/>
                </a:solidFill>
              </a:rPr>
              <a:t>short</a:t>
            </a:r>
            <a:r>
              <a:rPr lang="en-US" altLang="en-US" sz="1700"/>
              <a:t>, or</a:t>
            </a:r>
            <a:r>
              <a:rPr lang="en-US" altLang="en-US" sz="1700">
                <a:solidFill>
                  <a:schemeClr val="accent2"/>
                </a:solidFill>
              </a:rPr>
              <a:t> </a:t>
            </a:r>
            <a:r>
              <a:rPr lang="en-US" altLang="en-US" sz="1700">
                <a:solidFill>
                  <a:srgbClr val="990000"/>
                </a:solidFill>
              </a:rPr>
              <a:t>long</a:t>
            </a:r>
            <a:endParaRPr lang="en-US" altLang="en-US" sz="1400"/>
          </a:p>
          <a:p>
            <a:pPr eaLnBrk="1" hangingPunct="1">
              <a:lnSpc>
                <a:spcPct val="80000"/>
              </a:lnSpc>
            </a:pPr>
            <a:r>
              <a:rPr lang="en-US" altLang="en-US" b="1"/>
              <a:t>Character Types</a:t>
            </a:r>
          </a:p>
          <a:p>
            <a:pPr lvl="1" eaLnBrk="1" hangingPunct="1">
              <a:lnSpc>
                <a:spcPct val="80000"/>
              </a:lnSpc>
              <a:buClr>
                <a:schemeClr val="tx2"/>
              </a:buClr>
            </a:pPr>
            <a:r>
              <a:rPr lang="en-US" altLang="en-US" sz="1700"/>
              <a:t>represent single characters</a:t>
            </a:r>
          </a:p>
          <a:p>
            <a:pPr lvl="1" eaLnBrk="1" hangingPunct="1">
              <a:lnSpc>
                <a:spcPct val="80000"/>
              </a:lnSpc>
              <a:buClr>
                <a:schemeClr val="tx2"/>
              </a:buClr>
            </a:pPr>
            <a:r>
              <a:rPr lang="en-US" altLang="en-US" sz="1700"/>
              <a:t>declared as </a:t>
            </a:r>
            <a:r>
              <a:rPr lang="en-US" altLang="en-US" sz="1700">
                <a:solidFill>
                  <a:srgbClr val="990000"/>
                </a:solidFill>
              </a:rPr>
              <a:t>char</a:t>
            </a:r>
          </a:p>
          <a:p>
            <a:pPr lvl="1" eaLnBrk="1" hangingPunct="1">
              <a:lnSpc>
                <a:spcPct val="80000"/>
              </a:lnSpc>
              <a:buClr>
                <a:schemeClr val="tx2"/>
              </a:buClr>
            </a:pPr>
            <a:r>
              <a:rPr lang="en-US" altLang="en-US" sz="1700"/>
              <a:t>Stored by ASCII values</a:t>
            </a:r>
          </a:p>
          <a:p>
            <a:pPr eaLnBrk="1" hangingPunct="1">
              <a:lnSpc>
                <a:spcPct val="80000"/>
              </a:lnSpc>
            </a:pPr>
            <a:r>
              <a:rPr lang="en-US" altLang="en-US" b="1"/>
              <a:t>Boolean Type</a:t>
            </a:r>
          </a:p>
          <a:p>
            <a:pPr marL="742950" lvl="2" indent="-342900">
              <a:lnSpc>
                <a:spcPct val="80000"/>
              </a:lnSpc>
            </a:pPr>
            <a:r>
              <a:rPr lang="en-US" altLang="en-US" sz="1700"/>
              <a:t>declared as </a:t>
            </a:r>
            <a:r>
              <a:rPr lang="en-US" altLang="en-US" sz="1700">
                <a:solidFill>
                  <a:srgbClr val="990000"/>
                </a:solidFill>
              </a:rPr>
              <a:t>bool </a:t>
            </a:r>
            <a:endParaRPr lang="en-US" altLang="en-US" sz="1700"/>
          </a:p>
          <a:p>
            <a:pPr marL="742950" lvl="2" indent="-342900">
              <a:lnSpc>
                <a:spcPct val="80000"/>
              </a:lnSpc>
            </a:pPr>
            <a:r>
              <a:rPr lang="en-US" altLang="en-US" sz="1700"/>
              <a:t>has only 2 values </a:t>
            </a:r>
            <a:r>
              <a:rPr lang="en-US" altLang="en-US" sz="1700">
                <a:solidFill>
                  <a:srgbClr val="00B0F0"/>
                </a:solidFill>
              </a:rPr>
              <a:t>true/false</a:t>
            </a:r>
            <a:endParaRPr lang="en-US" altLang="en-US" sz="1700"/>
          </a:p>
          <a:p>
            <a:pPr marL="742950" lvl="2" indent="-342900">
              <a:lnSpc>
                <a:spcPct val="80000"/>
              </a:lnSpc>
            </a:pPr>
            <a:r>
              <a:rPr lang="en-US" altLang="en-US" sz="1700"/>
              <a:t>will not print out directly</a:t>
            </a:r>
          </a:p>
          <a:p>
            <a:pPr eaLnBrk="1" hangingPunct="1">
              <a:lnSpc>
                <a:spcPct val="80000"/>
              </a:lnSpc>
            </a:pPr>
            <a:r>
              <a:rPr lang="en-US" altLang="en-US" b="1"/>
              <a:t>Floating Types	</a:t>
            </a:r>
          </a:p>
          <a:p>
            <a:pPr lvl="1" eaLnBrk="1" hangingPunct="1">
              <a:lnSpc>
                <a:spcPct val="80000"/>
              </a:lnSpc>
              <a:buClr>
                <a:schemeClr val="tx2"/>
              </a:buClr>
            </a:pPr>
            <a:r>
              <a:rPr lang="en-US" altLang="en-US" sz="1700"/>
              <a:t>represent real numbers with a decimal point</a:t>
            </a:r>
          </a:p>
          <a:p>
            <a:pPr lvl="1" eaLnBrk="1" hangingPunct="1">
              <a:lnSpc>
                <a:spcPct val="80000"/>
              </a:lnSpc>
              <a:buClr>
                <a:schemeClr val="tx2"/>
              </a:buClr>
            </a:pPr>
            <a:r>
              <a:rPr lang="en-US" altLang="en-US" sz="1700"/>
              <a:t>declared as </a:t>
            </a:r>
            <a:r>
              <a:rPr lang="en-US" altLang="en-US" sz="1700">
                <a:solidFill>
                  <a:srgbClr val="990000"/>
                </a:solidFill>
              </a:rPr>
              <a:t>float</a:t>
            </a:r>
            <a:r>
              <a:rPr lang="en-US" altLang="en-US" sz="1700"/>
              <a:t>, or </a:t>
            </a:r>
            <a:r>
              <a:rPr lang="en-US" altLang="en-US" sz="1700">
                <a:solidFill>
                  <a:srgbClr val="990000"/>
                </a:solidFill>
              </a:rPr>
              <a:t>double</a:t>
            </a:r>
            <a:endParaRPr lang="en-US" altLang="en-US" sz="1700">
              <a:solidFill>
                <a:schemeClr val="accent2"/>
              </a:solidFill>
            </a:endParaRPr>
          </a:p>
          <a:p>
            <a:pPr lvl="1" eaLnBrk="1" hangingPunct="1">
              <a:lnSpc>
                <a:spcPct val="80000"/>
              </a:lnSpc>
              <a:buClr>
                <a:schemeClr val="tx2"/>
              </a:buClr>
            </a:pPr>
            <a:r>
              <a:rPr lang="en-US" altLang="en-US" sz="1700"/>
              <a:t>Scientific notation where e (or E) stand for “times 10 to the ” (.55-e6)</a:t>
            </a:r>
          </a:p>
        </p:txBody>
      </p:sp>
      <p:sp>
        <p:nvSpPr>
          <p:cNvPr id="4" name="Slide Number Placeholder 3"/>
          <p:cNvSpPr>
            <a:spLocks noGrp="1"/>
          </p:cNvSpPr>
          <p:nvPr>
            <p:ph type="sldNum" sz="quarter" idx="12"/>
          </p:nvPr>
        </p:nvSpPr>
        <p:spPr/>
        <p:txBody>
          <a:bodyPr/>
          <a:lstStyle/>
          <a:p>
            <a:fld id="{60613670-5C68-40E8-AD23-C9952A542B99}" type="slidenum">
              <a:rPr lang="en-US" smtClean="0"/>
              <a:pPr/>
              <a:t>31</a:t>
            </a:fld>
            <a:endParaRPr lang="en-US"/>
          </a:p>
        </p:txBody>
      </p:sp>
    </p:spTree>
    <p:extLst>
      <p:ext uri="{BB962C8B-B14F-4D97-AF65-F5344CB8AC3E}">
        <p14:creationId xmlns:p14="http://schemas.microsoft.com/office/powerpoint/2010/main" xmlns="" val="14902222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smtClean="0"/>
              <a:t>Samples of C++ Data Values</a:t>
            </a:r>
          </a:p>
        </p:txBody>
      </p:sp>
      <p:sp>
        <p:nvSpPr>
          <p:cNvPr id="3" name="Content Placeholder 2"/>
          <p:cNvSpPr>
            <a:spLocks noGrp="1"/>
          </p:cNvSpPr>
          <p:nvPr>
            <p:ph idx="1"/>
          </p:nvPr>
        </p:nvSpPr>
        <p:spPr/>
        <p:txBody>
          <a:bodyPr rtlCol="0">
            <a:normAutofit/>
          </a:bodyPr>
          <a:lstStyle/>
          <a:p>
            <a:pPr>
              <a:buNone/>
              <a:defRPr/>
            </a:pPr>
            <a:r>
              <a:rPr lang="en-US" dirty="0" smtClean="0">
                <a:solidFill>
                  <a:srgbClr val="990000"/>
                </a:solidFill>
              </a:rPr>
              <a:t>int </a:t>
            </a:r>
            <a:r>
              <a:rPr lang="en-US" dirty="0" smtClean="0"/>
              <a:t> sample values 	</a:t>
            </a:r>
          </a:p>
          <a:p>
            <a:pPr lvl="1">
              <a:buNone/>
              <a:defRPr/>
            </a:pPr>
            <a:r>
              <a:rPr lang="en-US" b="1" dirty="0" smtClean="0"/>
              <a:t>4578 		 -4578		    0</a:t>
            </a:r>
            <a:endParaRPr lang="en-US" dirty="0" smtClean="0"/>
          </a:p>
          <a:p>
            <a:pPr lvl="1">
              <a:buNone/>
              <a:defRPr/>
            </a:pPr>
            <a:endParaRPr lang="en-US" sz="1800" dirty="0"/>
          </a:p>
          <a:p>
            <a:pPr>
              <a:buNone/>
              <a:defRPr/>
            </a:pPr>
            <a:r>
              <a:rPr lang="en-US" dirty="0" err="1" smtClean="0">
                <a:solidFill>
                  <a:srgbClr val="990000"/>
                </a:solidFill>
              </a:rPr>
              <a:t>bool</a:t>
            </a:r>
            <a:r>
              <a:rPr lang="en-US" dirty="0" smtClean="0">
                <a:solidFill>
                  <a:srgbClr val="990000"/>
                </a:solidFill>
              </a:rPr>
              <a:t> </a:t>
            </a:r>
            <a:r>
              <a:rPr lang="en-US" dirty="0" smtClean="0"/>
              <a:t>values 	</a:t>
            </a:r>
          </a:p>
          <a:p>
            <a:pPr lvl="1">
              <a:buNone/>
              <a:defRPr/>
            </a:pPr>
            <a:r>
              <a:rPr lang="en-US" b="1" dirty="0" smtClean="0"/>
              <a:t>true 		 false</a:t>
            </a:r>
            <a:endParaRPr lang="en-US" dirty="0" smtClean="0"/>
          </a:p>
          <a:p>
            <a:pPr lvl="1">
              <a:buNone/>
              <a:defRPr/>
            </a:pPr>
            <a:endParaRPr lang="en-US" sz="1800" dirty="0"/>
          </a:p>
          <a:p>
            <a:pPr>
              <a:buNone/>
              <a:defRPr/>
            </a:pPr>
            <a:r>
              <a:rPr lang="en-US" dirty="0" smtClean="0">
                <a:solidFill>
                  <a:srgbClr val="990000"/>
                </a:solidFill>
              </a:rPr>
              <a:t>float</a:t>
            </a:r>
            <a:r>
              <a:rPr lang="en-US" dirty="0" smtClean="0">
                <a:solidFill>
                  <a:schemeClr val="hlink"/>
                </a:solidFill>
              </a:rPr>
              <a:t>  </a:t>
            </a:r>
            <a:r>
              <a:rPr lang="en-US" dirty="0" smtClean="0"/>
              <a:t>sample values</a:t>
            </a:r>
          </a:p>
          <a:p>
            <a:pPr lvl="1">
              <a:buNone/>
              <a:defRPr/>
            </a:pPr>
            <a:r>
              <a:rPr lang="en-US" b="1" dirty="0" smtClean="0"/>
              <a:t>95.274		   95.0	 	          .265</a:t>
            </a:r>
            <a:endParaRPr lang="en-US" dirty="0" smtClean="0"/>
          </a:p>
          <a:p>
            <a:pPr lvl="1">
              <a:buNone/>
              <a:defRPr/>
            </a:pPr>
            <a:endParaRPr lang="en-US" sz="1800" dirty="0"/>
          </a:p>
          <a:p>
            <a:pPr>
              <a:buNone/>
              <a:defRPr/>
            </a:pPr>
            <a:r>
              <a:rPr lang="en-US" dirty="0" smtClean="0">
                <a:solidFill>
                  <a:srgbClr val="990000"/>
                </a:solidFill>
              </a:rPr>
              <a:t>char </a:t>
            </a:r>
            <a:r>
              <a:rPr lang="en-US" dirty="0" smtClean="0"/>
              <a:t> sample values </a:t>
            </a:r>
          </a:p>
          <a:p>
            <a:pPr>
              <a:buNone/>
              <a:defRPr/>
            </a:pPr>
            <a:r>
              <a:rPr lang="en-US" dirty="0" smtClean="0"/>
              <a:t>   </a:t>
            </a:r>
            <a:r>
              <a:rPr lang="en-US" b="1" dirty="0" smtClean="0">
                <a:latin typeface="Courier New" pitchFamily="49" charset="0"/>
              </a:rPr>
              <a:t>‘</a:t>
            </a:r>
            <a:r>
              <a:rPr lang="en-US" b="1" dirty="0" smtClean="0"/>
              <a:t>B</a:t>
            </a:r>
            <a:r>
              <a:rPr lang="en-US" b="1" dirty="0" smtClean="0">
                <a:latin typeface="Courier New" pitchFamily="49" charset="0"/>
              </a:rPr>
              <a:t>’ 	‘</a:t>
            </a:r>
            <a:r>
              <a:rPr lang="en-US" b="1" dirty="0" smtClean="0"/>
              <a:t>d</a:t>
            </a:r>
            <a:r>
              <a:rPr lang="en-US" b="1" dirty="0" smtClean="0">
                <a:latin typeface="Courier New" pitchFamily="49" charset="0"/>
              </a:rPr>
              <a:t>’   ‘</a:t>
            </a:r>
            <a:r>
              <a:rPr lang="en-US" b="1" dirty="0" smtClean="0"/>
              <a:t>4</a:t>
            </a:r>
            <a:r>
              <a:rPr lang="en-US" b="1" dirty="0" smtClean="0">
                <a:latin typeface="Courier New" pitchFamily="49" charset="0"/>
              </a:rPr>
              <a:t>’	 ‘</a:t>
            </a:r>
            <a:r>
              <a:rPr lang="en-US" b="1" dirty="0" smtClean="0"/>
              <a:t>?</a:t>
            </a:r>
            <a:r>
              <a:rPr lang="en-US" b="1" dirty="0" smtClean="0">
                <a:latin typeface="Courier New" pitchFamily="49" charset="0"/>
              </a:rPr>
              <a:t>’		‘</a:t>
            </a:r>
            <a:r>
              <a:rPr lang="en-US" b="1" dirty="0" smtClean="0"/>
              <a:t>*</a:t>
            </a:r>
            <a:r>
              <a:rPr lang="en-US" b="1" dirty="0" smtClean="0">
                <a:latin typeface="Courier New" pitchFamily="49" charset="0"/>
              </a:rPr>
              <a:t>’</a:t>
            </a:r>
            <a:endParaRPr lang="en-US" dirty="0" smtClean="0">
              <a:latin typeface="Courier New" pitchFamily="49" charset="0"/>
            </a:endParaRPr>
          </a:p>
          <a:p>
            <a:pPr>
              <a:buNone/>
              <a:defRPr/>
            </a:pPr>
            <a:endParaRPr lang="en-US" dirty="0"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32</a:t>
            </a:fld>
            <a:endParaRPr lang="en-US"/>
          </a:p>
        </p:txBody>
      </p:sp>
    </p:spTree>
    <p:extLst>
      <p:ext uri="{BB962C8B-B14F-4D97-AF65-F5344CB8AC3E}">
        <p14:creationId xmlns:p14="http://schemas.microsoft.com/office/powerpoint/2010/main" xmlns="" val="16253122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pPr eaLnBrk="1" hangingPunct="1"/>
            <a:r>
              <a:rPr lang="en-US" altLang="en-US" smtClean="0"/>
              <a:t>What is a Variable?</a:t>
            </a:r>
          </a:p>
        </p:txBody>
      </p:sp>
      <p:sp>
        <p:nvSpPr>
          <p:cNvPr id="9219" name="Content Placeholder 2"/>
          <p:cNvSpPr>
            <a:spLocks noGrp="1"/>
          </p:cNvSpPr>
          <p:nvPr>
            <p:ph idx="1"/>
          </p:nvPr>
        </p:nvSpPr>
        <p:spPr/>
        <p:txBody>
          <a:bodyPr/>
          <a:lstStyle/>
          <a:p>
            <a:pPr eaLnBrk="1" hangingPunct="1"/>
            <a:r>
              <a:rPr lang="en-US" altLang="en-US" smtClean="0"/>
              <a:t>A </a:t>
            </a:r>
            <a:r>
              <a:rPr lang="en-US" altLang="en-US" smtClean="0">
                <a:solidFill>
                  <a:srgbClr val="0000CC"/>
                </a:solidFill>
              </a:rPr>
              <a:t>variable</a:t>
            </a:r>
            <a:r>
              <a:rPr lang="en-US" altLang="en-US" smtClean="0">
                <a:solidFill>
                  <a:schemeClr val="hlink"/>
                </a:solidFill>
              </a:rPr>
              <a:t> </a:t>
            </a:r>
            <a:r>
              <a:rPr lang="en-US" altLang="en-US" smtClean="0"/>
              <a:t>is a memory address where data can be </a:t>
            </a:r>
            <a:r>
              <a:rPr lang="en-US" altLang="en-US" smtClean="0">
                <a:solidFill>
                  <a:srgbClr val="FF0000"/>
                </a:solidFill>
              </a:rPr>
              <a:t>stored</a:t>
            </a:r>
            <a:r>
              <a:rPr lang="en-US" altLang="en-US" smtClean="0"/>
              <a:t> and </a:t>
            </a:r>
            <a:r>
              <a:rPr lang="en-US" altLang="en-US" smtClean="0">
                <a:solidFill>
                  <a:schemeClr val="accent1"/>
                </a:solidFill>
              </a:rPr>
              <a:t>changed</a:t>
            </a:r>
            <a:r>
              <a:rPr lang="en-US" altLang="en-US" smtClean="0"/>
              <a:t>. </a:t>
            </a:r>
          </a:p>
          <a:p>
            <a:pPr eaLnBrk="1" hangingPunct="1">
              <a:buFont typeface="Monotype Sorts" pitchFamily="2" charset="2"/>
              <a:buNone/>
            </a:pPr>
            <a:endParaRPr lang="en-US" altLang="en-US" sz="1800"/>
          </a:p>
          <a:p>
            <a:pPr eaLnBrk="1" hangingPunct="1"/>
            <a:r>
              <a:rPr lang="en-US" altLang="en-US" smtClean="0"/>
              <a:t>Declaring a variable means specifying both its </a:t>
            </a:r>
            <a:r>
              <a:rPr lang="en-US" altLang="en-US" smtClean="0">
                <a:solidFill>
                  <a:srgbClr val="FF0000"/>
                </a:solidFill>
              </a:rPr>
              <a:t>name</a:t>
            </a:r>
            <a:r>
              <a:rPr lang="en-US" altLang="en-US" smtClean="0"/>
              <a:t> and its </a:t>
            </a:r>
            <a:r>
              <a:rPr lang="en-US" altLang="en-US" smtClean="0">
                <a:solidFill>
                  <a:srgbClr val="0070C0"/>
                </a:solidFill>
              </a:rPr>
              <a:t>data type</a:t>
            </a:r>
            <a:r>
              <a:rPr lang="en-US" altLang="en-US" smtClean="0"/>
              <a:t>.</a:t>
            </a:r>
          </a:p>
          <a:p>
            <a:pPr eaLnBrk="1" hangingPunct="1"/>
            <a:endParaRPr lang="en-US" altLang="en-US"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33</a:t>
            </a:fld>
            <a:endParaRPr lang="en-US"/>
          </a:p>
        </p:txBody>
      </p:sp>
    </p:spTree>
    <p:extLst>
      <p:ext uri="{BB962C8B-B14F-4D97-AF65-F5344CB8AC3E}">
        <p14:creationId xmlns:p14="http://schemas.microsoft.com/office/powerpoint/2010/main" xmlns="" val="38503672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t>What Does a </a:t>
            </a:r>
            <a:br>
              <a:rPr lang="en-US" dirty="0" smtClean="0"/>
            </a:br>
            <a:r>
              <a:rPr lang="en-US" dirty="0" smtClean="0"/>
              <a:t>Variable Declaration Do?</a:t>
            </a:r>
          </a:p>
        </p:txBody>
      </p:sp>
      <p:sp>
        <p:nvSpPr>
          <p:cNvPr id="10243" name="Content Placeholder 2"/>
          <p:cNvSpPr>
            <a:spLocks noGrp="1"/>
          </p:cNvSpPr>
          <p:nvPr>
            <p:ph idx="1"/>
          </p:nvPr>
        </p:nvSpPr>
        <p:spPr/>
        <p:txBody>
          <a:bodyPr/>
          <a:lstStyle/>
          <a:p>
            <a:pPr eaLnBrk="1" hangingPunct="1"/>
            <a:r>
              <a:rPr lang="en-US" altLang="en-US" b="1" smtClean="0">
                <a:latin typeface="Times New Roman" panose="02020603050405020304" pitchFamily="18" charset="0"/>
              </a:rPr>
              <a:t>A declaration tells the compiler to </a:t>
            </a:r>
            <a:r>
              <a:rPr lang="en-US" altLang="en-US" b="1" smtClean="0">
                <a:solidFill>
                  <a:schemeClr val="hlink"/>
                </a:solidFill>
                <a:latin typeface="Times New Roman" panose="02020603050405020304" pitchFamily="18" charset="0"/>
              </a:rPr>
              <a:t>allocate enough memory </a:t>
            </a:r>
            <a:r>
              <a:rPr lang="en-US" altLang="en-US" b="1" smtClean="0">
                <a:latin typeface="Times New Roman" panose="02020603050405020304" pitchFamily="18" charset="0"/>
              </a:rPr>
              <a:t>to hold a value of this data type,  and to </a:t>
            </a:r>
            <a:r>
              <a:rPr lang="en-US" altLang="en-US" b="1" smtClean="0">
                <a:solidFill>
                  <a:schemeClr val="hlink"/>
                </a:solidFill>
                <a:latin typeface="Times New Roman" panose="02020603050405020304" pitchFamily="18" charset="0"/>
              </a:rPr>
              <a:t>associate the identifier </a:t>
            </a:r>
            <a:r>
              <a:rPr lang="en-US" altLang="en-US" b="1" smtClean="0">
                <a:latin typeface="Times New Roman" panose="02020603050405020304" pitchFamily="18" charset="0"/>
              </a:rPr>
              <a:t>with this location.</a:t>
            </a:r>
          </a:p>
          <a:p>
            <a:pPr eaLnBrk="1" hangingPunct="1"/>
            <a:r>
              <a:rPr lang="en-US" altLang="en-US" b="1" smtClean="0">
                <a:latin typeface="Courier New" panose="02070309020205020404" pitchFamily="49" charset="0"/>
              </a:rPr>
              <a:t>int ageOfDog;</a:t>
            </a:r>
            <a:r>
              <a:rPr lang="en-US" altLang="en-US" b="1" smtClean="0">
                <a:latin typeface="Courier New" panose="02070309020205020404" pitchFamily="49" charset="0"/>
                <a:sym typeface="Wingdings" panose="05000000000000000000" pitchFamily="2" charset="2"/>
              </a:rPr>
              <a:t></a:t>
            </a:r>
          </a:p>
          <a:p>
            <a:pPr eaLnBrk="1" hangingPunct="1"/>
            <a:r>
              <a:rPr lang="en-US" altLang="en-US" b="1" smtClean="0">
                <a:latin typeface="Courier New" panose="02070309020205020404" pitchFamily="49" charset="0"/>
                <a:sym typeface="Wingdings" panose="05000000000000000000" pitchFamily="2" charset="2"/>
              </a:rPr>
              <a:t>char middleInitial; </a:t>
            </a:r>
          </a:p>
          <a:p>
            <a:pPr eaLnBrk="1" hangingPunct="1"/>
            <a:r>
              <a:rPr lang="en-US" altLang="en-US" b="1" smtClean="0">
                <a:latin typeface="Courier New" panose="02070309020205020404" pitchFamily="49" charset="0"/>
                <a:sym typeface="Wingdings" panose="05000000000000000000" pitchFamily="2" charset="2"/>
              </a:rPr>
              <a:t>float taxRate;  </a:t>
            </a:r>
            <a:endParaRPr lang="en-US" altLang="en-US" b="1" smtClean="0">
              <a:latin typeface="Courier New" panose="02070309020205020404" pitchFamily="49" charset="0"/>
            </a:endParaRPr>
          </a:p>
          <a:p>
            <a:pPr eaLnBrk="1" hangingPunct="1">
              <a:buFont typeface="Arial" panose="020B0604020202020204" pitchFamily="34" charset="0"/>
              <a:buNone/>
            </a:pPr>
            <a:endParaRPr lang="en-US" altLang="en-US" b="1" smtClean="0">
              <a:latin typeface="Times New Roman" panose="02020603050405020304" pitchFamily="18" charset="0"/>
            </a:endParaRPr>
          </a:p>
        </p:txBody>
      </p:sp>
      <p:sp>
        <p:nvSpPr>
          <p:cNvPr id="10244" name="Rectangle 8"/>
          <p:cNvSpPr>
            <a:spLocks noChangeArrowheads="1"/>
          </p:cNvSpPr>
          <p:nvPr/>
        </p:nvSpPr>
        <p:spPr bwMode="auto">
          <a:xfrm>
            <a:off x="6096000" y="3657600"/>
            <a:ext cx="1041400" cy="584200"/>
          </a:xfrm>
          <a:prstGeom prst="rect">
            <a:avLst/>
          </a:prstGeom>
          <a:solidFill>
            <a:schemeClr val="bg2"/>
          </a:solidFill>
          <a:ln w="190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0245" name="Rectangle 9"/>
          <p:cNvSpPr>
            <a:spLocks noChangeArrowheads="1"/>
          </p:cNvSpPr>
          <p:nvPr/>
        </p:nvSpPr>
        <p:spPr bwMode="auto">
          <a:xfrm>
            <a:off x="7124700" y="3657600"/>
            <a:ext cx="1041400" cy="584200"/>
          </a:xfrm>
          <a:prstGeom prst="rect">
            <a:avLst/>
          </a:prstGeom>
          <a:solidFill>
            <a:schemeClr val="bg2"/>
          </a:solidFill>
          <a:ln w="190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0246" name="Rectangle 10"/>
          <p:cNvSpPr>
            <a:spLocks noChangeArrowheads="1"/>
          </p:cNvSpPr>
          <p:nvPr/>
        </p:nvSpPr>
        <p:spPr bwMode="auto">
          <a:xfrm>
            <a:off x="8153400" y="3657600"/>
            <a:ext cx="1041400" cy="584200"/>
          </a:xfrm>
          <a:prstGeom prst="rect">
            <a:avLst/>
          </a:prstGeom>
          <a:solidFill>
            <a:schemeClr val="bg2"/>
          </a:solidFill>
          <a:ln w="190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0247" name="Rectangle 11"/>
          <p:cNvSpPr>
            <a:spLocks noChangeArrowheads="1"/>
          </p:cNvSpPr>
          <p:nvPr/>
        </p:nvSpPr>
        <p:spPr bwMode="auto">
          <a:xfrm>
            <a:off x="9182100" y="3657600"/>
            <a:ext cx="1041400" cy="584200"/>
          </a:xfrm>
          <a:prstGeom prst="rect">
            <a:avLst/>
          </a:prstGeom>
          <a:solidFill>
            <a:schemeClr val="bg2"/>
          </a:solidFill>
          <a:ln w="190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0248" name="Rectangle 8"/>
          <p:cNvSpPr>
            <a:spLocks noChangeArrowheads="1"/>
          </p:cNvSpPr>
          <p:nvPr/>
        </p:nvSpPr>
        <p:spPr bwMode="auto">
          <a:xfrm>
            <a:off x="7797800" y="4292600"/>
            <a:ext cx="1041400" cy="584200"/>
          </a:xfrm>
          <a:prstGeom prst="rect">
            <a:avLst/>
          </a:prstGeom>
          <a:solidFill>
            <a:schemeClr val="bg2"/>
          </a:solidFill>
          <a:ln w="190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0249" name="Rectangle 8"/>
          <p:cNvSpPr>
            <a:spLocks noChangeArrowheads="1"/>
          </p:cNvSpPr>
          <p:nvPr/>
        </p:nvSpPr>
        <p:spPr bwMode="auto">
          <a:xfrm>
            <a:off x="6248400" y="4953000"/>
            <a:ext cx="1041400" cy="584200"/>
          </a:xfrm>
          <a:prstGeom prst="rect">
            <a:avLst/>
          </a:prstGeom>
          <a:solidFill>
            <a:schemeClr val="bg2"/>
          </a:solidFill>
          <a:ln w="190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0250" name="Rectangle 9"/>
          <p:cNvSpPr>
            <a:spLocks noChangeArrowheads="1"/>
          </p:cNvSpPr>
          <p:nvPr/>
        </p:nvSpPr>
        <p:spPr bwMode="auto">
          <a:xfrm>
            <a:off x="7277100" y="4953000"/>
            <a:ext cx="1041400" cy="584200"/>
          </a:xfrm>
          <a:prstGeom prst="rect">
            <a:avLst/>
          </a:prstGeom>
          <a:solidFill>
            <a:schemeClr val="bg2"/>
          </a:solidFill>
          <a:ln w="190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0251" name="Rectangle 10"/>
          <p:cNvSpPr>
            <a:spLocks noChangeArrowheads="1"/>
          </p:cNvSpPr>
          <p:nvPr/>
        </p:nvSpPr>
        <p:spPr bwMode="auto">
          <a:xfrm>
            <a:off x="8305800" y="4953000"/>
            <a:ext cx="1041400" cy="584200"/>
          </a:xfrm>
          <a:prstGeom prst="rect">
            <a:avLst/>
          </a:prstGeom>
          <a:solidFill>
            <a:schemeClr val="bg2"/>
          </a:solidFill>
          <a:ln w="190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0252" name="Rectangle 11"/>
          <p:cNvSpPr>
            <a:spLocks noChangeArrowheads="1"/>
          </p:cNvSpPr>
          <p:nvPr/>
        </p:nvSpPr>
        <p:spPr bwMode="auto">
          <a:xfrm>
            <a:off x="9334500" y="4953000"/>
            <a:ext cx="1041400" cy="584200"/>
          </a:xfrm>
          <a:prstGeom prst="rect">
            <a:avLst/>
          </a:prstGeom>
          <a:solidFill>
            <a:schemeClr val="bg2"/>
          </a:solidFill>
          <a:ln w="1905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13" name="Slide Number Placeholder 12"/>
          <p:cNvSpPr>
            <a:spLocks noGrp="1"/>
          </p:cNvSpPr>
          <p:nvPr>
            <p:ph type="sldNum" sz="quarter" idx="12"/>
          </p:nvPr>
        </p:nvSpPr>
        <p:spPr/>
        <p:txBody>
          <a:bodyPr/>
          <a:lstStyle/>
          <a:p>
            <a:fld id="{60613670-5C68-40E8-AD23-C9952A542B99}" type="slidenum">
              <a:rPr lang="en-US" smtClean="0"/>
              <a:pPr/>
              <a:t>34</a:t>
            </a:fld>
            <a:endParaRPr lang="en-US"/>
          </a:p>
        </p:txBody>
      </p:sp>
    </p:spTree>
    <p:extLst>
      <p:ext uri="{BB962C8B-B14F-4D97-AF65-F5344CB8AC3E}">
        <p14:creationId xmlns:p14="http://schemas.microsoft.com/office/powerpoint/2010/main" xmlns="" val="10429804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en-US" smtClean="0"/>
              <a:t>Variable Declaration</a:t>
            </a:r>
          </a:p>
        </p:txBody>
      </p:sp>
      <p:sp>
        <p:nvSpPr>
          <p:cNvPr id="11267" name="Content Placeholder 2"/>
          <p:cNvSpPr>
            <a:spLocks noGrp="1"/>
          </p:cNvSpPr>
          <p:nvPr>
            <p:ph idx="1"/>
          </p:nvPr>
        </p:nvSpPr>
        <p:spPr>
          <a:xfrm>
            <a:off x="1981200" y="1600200"/>
            <a:ext cx="8229600" cy="5029200"/>
          </a:xfrm>
        </p:spPr>
        <p:txBody>
          <a:bodyPr/>
          <a:lstStyle/>
          <a:p>
            <a:pPr eaLnBrk="1" hangingPunct="1"/>
            <a:r>
              <a:rPr lang="en-US" altLang="en-US" smtClean="0"/>
              <a:t>All </a:t>
            </a:r>
            <a:r>
              <a:rPr lang="en-US" altLang="en-US" smtClean="0">
                <a:solidFill>
                  <a:srgbClr val="0000CC"/>
                </a:solidFill>
              </a:rPr>
              <a:t>variables</a:t>
            </a:r>
            <a:r>
              <a:rPr lang="en-US" altLang="en-US" smtClean="0">
                <a:solidFill>
                  <a:schemeClr val="hlink"/>
                </a:solidFill>
              </a:rPr>
              <a:t> </a:t>
            </a:r>
            <a:r>
              <a:rPr lang="en-US" altLang="en-US" smtClean="0"/>
              <a:t>must declared </a:t>
            </a:r>
            <a:r>
              <a:rPr lang="en-US" altLang="en-US" b="1" smtClean="0"/>
              <a:t>before</a:t>
            </a:r>
            <a:r>
              <a:rPr lang="en-US" altLang="en-US" smtClean="0"/>
              <a:t> use.</a:t>
            </a:r>
          </a:p>
          <a:p>
            <a:pPr lvl="1" eaLnBrk="1" hangingPunct="1"/>
            <a:r>
              <a:rPr lang="en-US" altLang="en-US" smtClean="0"/>
              <a:t>At the top of the program</a:t>
            </a:r>
          </a:p>
          <a:p>
            <a:pPr lvl="1" eaLnBrk="1" hangingPunct="1"/>
            <a:r>
              <a:rPr lang="en-US" altLang="en-US" smtClean="0"/>
              <a:t>Just before use. </a:t>
            </a:r>
          </a:p>
          <a:p>
            <a:pPr eaLnBrk="1" hangingPunct="1"/>
            <a:r>
              <a:rPr lang="en-US" altLang="en-US" smtClean="0"/>
              <a:t>Commas are used to separate identifiers of the same type.</a:t>
            </a:r>
          </a:p>
          <a:p>
            <a:pPr lvl="1" eaLnBrk="1" hangingPunct="1">
              <a:buFont typeface="Arial" panose="020B0604020202020204" pitchFamily="34" charset="0"/>
              <a:buNone/>
            </a:pPr>
            <a:r>
              <a:rPr lang="en-US" altLang="en-US" sz="2000" b="1">
                <a:latin typeface="Courier New" panose="02070309020205020404" pitchFamily="49" charset="0"/>
              </a:rPr>
              <a:t>int count, age;</a:t>
            </a:r>
            <a:endParaRPr lang="en-US" altLang="en-US" sz="2000"/>
          </a:p>
          <a:p>
            <a:pPr eaLnBrk="1" hangingPunct="1"/>
            <a:r>
              <a:rPr lang="en-US" altLang="en-US" smtClean="0"/>
              <a:t>Variables can be initialized to a starting value when they are declared</a:t>
            </a:r>
          </a:p>
          <a:p>
            <a:pPr lvl="1" eaLnBrk="1" hangingPunct="1">
              <a:buFont typeface="Arial" panose="020B0604020202020204" pitchFamily="34" charset="0"/>
              <a:buNone/>
            </a:pPr>
            <a:r>
              <a:rPr lang="en-US" altLang="en-US" sz="2000" b="1">
                <a:latin typeface="Courier New" panose="02070309020205020404" pitchFamily="49" charset="0"/>
              </a:rPr>
              <a:t>int count = 0;</a:t>
            </a:r>
          </a:p>
          <a:p>
            <a:pPr lvl="1" eaLnBrk="1" hangingPunct="1">
              <a:buFont typeface="Arial" panose="020B0604020202020204" pitchFamily="34" charset="0"/>
              <a:buNone/>
            </a:pPr>
            <a:r>
              <a:rPr lang="en-US" altLang="en-US" sz="2000" b="1">
                <a:latin typeface="Courier New" panose="02070309020205020404" pitchFamily="49" charset="0"/>
              </a:rPr>
              <a:t>int age, count = 0;</a:t>
            </a:r>
          </a:p>
        </p:txBody>
      </p:sp>
      <p:sp>
        <p:nvSpPr>
          <p:cNvPr id="4" name="Slide Number Placeholder 3"/>
          <p:cNvSpPr>
            <a:spLocks noGrp="1"/>
          </p:cNvSpPr>
          <p:nvPr>
            <p:ph type="sldNum" sz="quarter" idx="12"/>
          </p:nvPr>
        </p:nvSpPr>
        <p:spPr/>
        <p:txBody>
          <a:bodyPr/>
          <a:lstStyle/>
          <a:p>
            <a:fld id="{60613670-5C68-40E8-AD23-C9952A542B99}" type="slidenum">
              <a:rPr lang="en-US" smtClean="0"/>
              <a:pPr/>
              <a:t>35</a:t>
            </a:fld>
            <a:endParaRPr lang="en-US"/>
          </a:p>
        </p:txBody>
      </p:sp>
    </p:spTree>
    <p:extLst>
      <p:ext uri="{BB962C8B-B14F-4D97-AF65-F5344CB8AC3E}">
        <p14:creationId xmlns:p14="http://schemas.microsoft.com/office/powerpoint/2010/main" xmlns="" val="30594899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ltLang="en-US" smtClean="0"/>
              <a:t>What is an Expression in C++?</a:t>
            </a:r>
          </a:p>
        </p:txBody>
      </p:sp>
      <p:sp>
        <p:nvSpPr>
          <p:cNvPr id="3" name="Content Placeholder 2"/>
          <p:cNvSpPr>
            <a:spLocks noGrp="1"/>
          </p:cNvSpPr>
          <p:nvPr>
            <p:ph idx="1"/>
          </p:nvPr>
        </p:nvSpPr>
        <p:spPr/>
        <p:txBody>
          <a:bodyPr rtlCol="0">
            <a:normAutofit/>
          </a:bodyPr>
          <a:lstStyle/>
          <a:p>
            <a:pPr>
              <a:defRPr/>
            </a:pPr>
            <a:r>
              <a:rPr lang="en-US" dirty="0" smtClean="0"/>
              <a:t>An </a:t>
            </a:r>
            <a:r>
              <a:rPr lang="en-US" dirty="0" smtClean="0">
                <a:solidFill>
                  <a:srgbClr val="0000CC"/>
                </a:solidFill>
              </a:rPr>
              <a:t>expression</a:t>
            </a:r>
            <a:r>
              <a:rPr lang="en-US" dirty="0" smtClean="0"/>
              <a:t> is a valid arrangement of variables, constants, and operators. </a:t>
            </a:r>
            <a:r>
              <a:rPr lang="en-US" sz="1800" dirty="0"/>
              <a:t>							</a:t>
            </a:r>
          </a:p>
          <a:p>
            <a:pPr>
              <a:defRPr/>
            </a:pPr>
            <a:r>
              <a:rPr lang="en-US" dirty="0" smtClean="0"/>
              <a:t>In C++, each </a:t>
            </a:r>
            <a:r>
              <a:rPr lang="en-US" dirty="0" smtClean="0">
                <a:solidFill>
                  <a:srgbClr val="0000CC"/>
                </a:solidFill>
              </a:rPr>
              <a:t>expression</a:t>
            </a:r>
            <a:r>
              <a:rPr lang="en-US" dirty="0" smtClean="0"/>
              <a:t> can be evaluated to compute a value of a given type</a:t>
            </a:r>
          </a:p>
          <a:p>
            <a:pPr>
              <a:buNone/>
              <a:defRPr/>
            </a:pPr>
            <a:r>
              <a:rPr lang="en-US" sz="1800" dirty="0"/>
              <a:t>		</a:t>
            </a:r>
          </a:p>
          <a:p>
            <a:pPr>
              <a:defRPr/>
            </a:pPr>
            <a:r>
              <a:rPr lang="en-US" dirty="0" smtClean="0"/>
              <a:t>In C++, an expression can be:</a:t>
            </a:r>
          </a:p>
          <a:p>
            <a:pPr lvl="1">
              <a:defRPr/>
            </a:pPr>
            <a:r>
              <a:rPr lang="en-US" dirty="0" smtClean="0"/>
              <a:t>A variable or a constant (count, 100)</a:t>
            </a:r>
          </a:p>
          <a:p>
            <a:pPr lvl="1">
              <a:defRPr/>
            </a:pPr>
            <a:r>
              <a:rPr lang="en-US" dirty="0" smtClean="0"/>
              <a:t>An operation (a + b, a * 2)</a:t>
            </a:r>
          </a:p>
          <a:p>
            <a:pPr lvl="1">
              <a:defRPr/>
            </a:pPr>
            <a:r>
              <a:rPr lang="en-US" dirty="0" smtClean="0"/>
              <a:t>Function call (</a:t>
            </a:r>
            <a:r>
              <a:rPr lang="en-US" dirty="0" err="1" smtClean="0"/>
              <a:t>getRectangleArea</a:t>
            </a:r>
            <a:r>
              <a:rPr lang="en-US" dirty="0" smtClean="0"/>
              <a:t>(2, 4))</a:t>
            </a:r>
          </a:p>
        </p:txBody>
      </p:sp>
      <p:sp>
        <p:nvSpPr>
          <p:cNvPr id="4" name="Slide Number Placeholder 3"/>
          <p:cNvSpPr>
            <a:spLocks noGrp="1"/>
          </p:cNvSpPr>
          <p:nvPr>
            <p:ph type="sldNum" sz="quarter" idx="12"/>
          </p:nvPr>
        </p:nvSpPr>
        <p:spPr/>
        <p:txBody>
          <a:bodyPr/>
          <a:lstStyle/>
          <a:p>
            <a:fld id="{60613670-5C68-40E8-AD23-C9952A542B99}" type="slidenum">
              <a:rPr lang="en-US" smtClean="0"/>
              <a:pPr/>
              <a:t>36</a:t>
            </a:fld>
            <a:endParaRPr lang="en-US"/>
          </a:p>
        </p:txBody>
      </p:sp>
    </p:spTree>
    <p:extLst>
      <p:ext uri="{BB962C8B-B14F-4D97-AF65-F5344CB8AC3E}">
        <p14:creationId xmlns:p14="http://schemas.microsoft.com/office/powerpoint/2010/main" xmlns="" val="2409882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ltLang="en-US" smtClean="0"/>
              <a:t>Assignment Operator</a:t>
            </a:r>
          </a:p>
        </p:txBody>
      </p:sp>
      <p:sp>
        <p:nvSpPr>
          <p:cNvPr id="13315" name="Content Placeholder 2"/>
          <p:cNvSpPr>
            <a:spLocks noGrp="1"/>
          </p:cNvSpPr>
          <p:nvPr>
            <p:ph idx="1"/>
          </p:nvPr>
        </p:nvSpPr>
        <p:spPr/>
        <p:txBody>
          <a:bodyPr/>
          <a:lstStyle/>
          <a:p>
            <a:pPr eaLnBrk="1" hangingPunct="1"/>
            <a:r>
              <a:rPr lang="en-US" altLang="en-US" smtClean="0"/>
              <a:t>An operator to give (assign) a value to a variable.</a:t>
            </a:r>
          </a:p>
          <a:p>
            <a:pPr eaLnBrk="1" hangingPunct="1"/>
            <a:r>
              <a:rPr lang="en-US" altLang="en-US" smtClean="0"/>
              <a:t>Denote as ‘=‘</a:t>
            </a:r>
          </a:p>
          <a:p>
            <a:pPr eaLnBrk="1" hangingPunct="1"/>
            <a:r>
              <a:rPr lang="en-US" altLang="en-US" smtClean="0"/>
              <a:t>Only </a:t>
            </a:r>
            <a:r>
              <a:rPr lang="en-US" altLang="en-US" b="1" smtClean="0">
                <a:solidFill>
                  <a:srgbClr val="0070C0"/>
                </a:solidFill>
              </a:rPr>
              <a:t>variable</a:t>
            </a:r>
            <a:r>
              <a:rPr lang="en-US" altLang="en-US" smtClean="0"/>
              <a:t> can be on the left side.</a:t>
            </a:r>
          </a:p>
          <a:p>
            <a:pPr eaLnBrk="1" hangingPunct="1"/>
            <a:r>
              <a:rPr lang="en-US" altLang="en-US" smtClean="0"/>
              <a:t>An </a:t>
            </a:r>
            <a:r>
              <a:rPr lang="en-US" altLang="en-US" smtClean="0">
                <a:solidFill>
                  <a:schemeClr val="accent2"/>
                </a:solidFill>
              </a:rPr>
              <a:t>expression</a:t>
            </a:r>
            <a:r>
              <a:rPr lang="en-US" altLang="en-US" smtClean="0"/>
              <a:t> is on the right side.</a:t>
            </a:r>
          </a:p>
          <a:p>
            <a:pPr eaLnBrk="1" hangingPunct="1"/>
            <a:r>
              <a:rPr lang="en-US" altLang="en-US" smtClean="0"/>
              <a:t>Variables keep their assigned values until changed by another </a:t>
            </a:r>
            <a:r>
              <a:rPr lang="en-US" altLang="en-US" b="1" smtClean="0"/>
              <a:t>assignment statement </a:t>
            </a:r>
            <a:r>
              <a:rPr lang="en-US" altLang="en-US" smtClean="0"/>
              <a:t>or by </a:t>
            </a:r>
            <a:r>
              <a:rPr lang="en-US" altLang="en-US" b="1" smtClean="0"/>
              <a:t>reading in </a:t>
            </a:r>
            <a:r>
              <a:rPr lang="en-US" altLang="en-US" smtClean="0"/>
              <a:t>a new value.</a:t>
            </a:r>
          </a:p>
        </p:txBody>
      </p:sp>
      <p:sp>
        <p:nvSpPr>
          <p:cNvPr id="4" name="Slide Number Placeholder 3"/>
          <p:cNvSpPr>
            <a:spLocks noGrp="1"/>
          </p:cNvSpPr>
          <p:nvPr>
            <p:ph type="sldNum" sz="quarter" idx="12"/>
          </p:nvPr>
        </p:nvSpPr>
        <p:spPr/>
        <p:txBody>
          <a:bodyPr/>
          <a:lstStyle/>
          <a:p>
            <a:fld id="{60613670-5C68-40E8-AD23-C9952A542B99}" type="slidenum">
              <a:rPr lang="en-US" smtClean="0"/>
              <a:pPr/>
              <a:t>37</a:t>
            </a:fld>
            <a:endParaRPr lang="en-US"/>
          </a:p>
        </p:txBody>
      </p:sp>
    </p:spTree>
    <p:extLst>
      <p:ext uri="{BB962C8B-B14F-4D97-AF65-F5344CB8AC3E}">
        <p14:creationId xmlns:p14="http://schemas.microsoft.com/office/powerpoint/2010/main" xmlns="" val="4460259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pPr eaLnBrk="1" hangingPunct="1"/>
            <a:r>
              <a:rPr lang="en-US" altLang="en-US" smtClean="0"/>
              <a:t>Assignment Operator Syntax</a:t>
            </a:r>
          </a:p>
        </p:txBody>
      </p:sp>
      <p:sp>
        <p:nvSpPr>
          <p:cNvPr id="15363" name="Content Placeholder 2"/>
          <p:cNvSpPr>
            <a:spLocks noGrp="1"/>
          </p:cNvSpPr>
          <p:nvPr>
            <p:ph idx="1"/>
          </p:nvPr>
        </p:nvSpPr>
        <p:spPr/>
        <p:txBody>
          <a:bodyPr/>
          <a:lstStyle/>
          <a:p>
            <a:pPr eaLnBrk="1" hangingPunct="1">
              <a:defRPr/>
            </a:pPr>
            <a:r>
              <a:rPr lang="en-US" dirty="0" smtClean="0"/>
              <a:t>Variable = Expression</a:t>
            </a:r>
          </a:p>
          <a:p>
            <a:pPr lvl="1" eaLnBrk="1" hangingPunct="1">
              <a:defRPr/>
            </a:pPr>
            <a:r>
              <a:rPr lang="en-US" dirty="0" smtClean="0"/>
              <a:t>First, </a:t>
            </a:r>
            <a:r>
              <a:rPr lang="en-US" dirty="0" smtClean="0">
                <a:solidFill>
                  <a:schemeClr val="accent5"/>
                </a:solidFill>
              </a:rPr>
              <a:t>expression</a:t>
            </a:r>
            <a:r>
              <a:rPr lang="en-US" dirty="0" smtClean="0"/>
              <a:t> on right is </a:t>
            </a:r>
            <a:r>
              <a:rPr lang="en-US" b="1" dirty="0" smtClean="0"/>
              <a:t>evaluated</a:t>
            </a:r>
            <a:r>
              <a:rPr lang="en-US" dirty="0" smtClean="0"/>
              <a:t>.</a:t>
            </a:r>
          </a:p>
          <a:p>
            <a:pPr lvl="1" eaLnBrk="1" hangingPunct="1">
              <a:defRPr/>
            </a:pPr>
            <a:r>
              <a:rPr lang="en-US" dirty="0" smtClean="0"/>
              <a:t>Then the resulting value is </a:t>
            </a:r>
            <a:r>
              <a:rPr lang="en-US" b="1" dirty="0" smtClean="0"/>
              <a:t>stored</a:t>
            </a:r>
            <a:r>
              <a:rPr lang="en-US" dirty="0" smtClean="0"/>
              <a:t> in the memory location of Variable on left.</a:t>
            </a:r>
          </a:p>
          <a:p>
            <a:pPr eaLnBrk="1" hangingPunct="1">
              <a:buFont typeface="Monotype Sorts" pitchFamily="2" charset="2"/>
              <a:buNone/>
              <a:defRPr/>
            </a:pPr>
            <a:endParaRPr lang="en-US" sz="2800" dirty="0"/>
          </a:p>
          <a:p>
            <a:pPr eaLnBrk="1" hangingPunct="1">
              <a:buFont typeface="Monotype Sorts" pitchFamily="2" charset="2"/>
              <a:buNone/>
              <a:defRPr/>
            </a:pPr>
            <a:r>
              <a:rPr lang="en-US" dirty="0" smtClean="0"/>
              <a:t>NOTE:  An automatic type coercion occurs </a:t>
            </a:r>
            <a:r>
              <a:rPr lang="en-US" dirty="0" smtClean="0">
                <a:solidFill>
                  <a:schemeClr val="hlink"/>
                </a:solidFill>
              </a:rPr>
              <a:t>after evaluation but before the value is stored </a:t>
            </a:r>
            <a:r>
              <a:rPr lang="en-US" dirty="0" smtClean="0"/>
              <a:t>if the types differ for Expression and Variable</a:t>
            </a:r>
          </a:p>
          <a:p>
            <a:pPr eaLnBrk="1" hangingPunct="1">
              <a:defRPr/>
            </a:pPr>
            <a:endParaRPr lang="en-US" dirty="0"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38</a:t>
            </a:fld>
            <a:endParaRPr lang="en-US"/>
          </a:p>
        </p:txBody>
      </p:sp>
    </p:spTree>
    <p:extLst>
      <p:ext uri="{BB962C8B-B14F-4D97-AF65-F5344CB8AC3E}">
        <p14:creationId xmlns:p14="http://schemas.microsoft.com/office/powerpoint/2010/main" xmlns="" val="16669772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US" altLang="en-US" smtClean="0"/>
              <a:t>Assignment Operator Mechanism</a:t>
            </a:r>
          </a:p>
        </p:txBody>
      </p:sp>
      <p:sp>
        <p:nvSpPr>
          <p:cNvPr id="15363" name="Content Placeholder 2"/>
          <p:cNvSpPr>
            <a:spLocks noGrp="1"/>
          </p:cNvSpPr>
          <p:nvPr>
            <p:ph idx="1"/>
          </p:nvPr>
        </p:nvSpPr>
        <p:spPr/>
        <p:txBody>
          <a:bodyPr/>
          <a:lstStyle/>
          <a:p>
            <a:pPr eaLnBrk="1" hangingPunct="1"/>
            <a:r>
              <a:rPr lang="en-US" altLang="en-US" smtClean="0"/>
              <a:t>Example:</a:t>
            </a:r>
          </a:p>
          <a:p>
            <a:pPr lvl="1" eaLnBrk="1" hangingPunct="1">
              <a:buFont typeface="Arial" panose="020B0604020202020204" pitchFamily="34" charset="0"/>
              <a:buNone/>
            </a:pPr>
            <a:r>
              <a:rPr lang="en-US" altLang="en-US" b="1" smtClean="0">
                <a:latin typeface="Courier New" panose="02070309020205020404" pitchFamily="49" charset="0"/>
              </a:rPr>
              <a:t>int count = 0;</a:t>
            </a:r>
          </a:p>
          <a:p>
            <a:pPr lvl="1" eaLnBrk="1" hangingPunct="1">
              <a:buFont typeface="Arial" panose="020B0604020202020204" pitchFamily="34" charset="0"/>
              <a:buNone/>
            </a:pPr>
            <a:r>
              <a:rPr lang="en-US" altLang="en-US" b="1" smtClean="0">
                <a:latin typeface="Courier New" panose="02070309020205020404" pitchFamily="49" charset="0"/>
              </a:rPr>
              <a:t>int starting;</a:t>
            </a:r>
          </a:p>
          <a:p>
            <a:pPr lvl="1" eaLnBrk="1" hangingPunct="1">
              <a:buFont typeface="Arial" panose="020B0604020202020204" pitchFamily="34" charset="0"/>
              <a:buNone/>
            </a:pPr>
            <a:r>
              <a:rPr lang="en-US" altLang="en-US" b="1" smtClean="0">
                <a:latin typeface="Courier New" panose="02070309020205020404" pitchFamily="49" charset="0"/>
              </a:rPr>
              <a:t>starting = count + 5;</a:t>
            </a:r>
          </a:p>
          <a:p>
            <a:pPr eaLnBrk="1" hangingPunct="1"/>
            <a:r>
              <a:rPr lang="en-US" altLang="en-US" smtClean="0"/>
              <a:t>Expression evaluation:</a:t>
            </a:r>
          </a:p>
          <a:p>
            <a:pPr lvl="1" eaLnBrk="1" hangingPunct="1"/>
            <a:r>
              <a:rPr lang="en-US" altLang="en-US" smtClean="0"/>
              <a:t>Get value of </a:t>
            </a:r>
            <a:r>
              <a:rPr lang="en-US" altLang="en-US" b="1" smtClean="0">
                <a:latin typeface="Courier New" panose="02070309020205020404" pitchFamily="49" charset="0"/>
              </a:rPr>
              <a:t>count</a:t>
            </a:r>
            <a:r>
              <a:rPr lang="en-US" altLang="en-US" smtClean="0"/>
              <a:t>: 0</a:t>
            </a:r>
          </a:p>
          <a:p>
            <a:pPr lvl="1" eaLnBrk="1" hangingPunct="1"/>
            <a:r>
              <a:rPr lang="en-US" altLang="en-US" smtClean="0"/>
              <a:t>Add 5 to it.</a:t>
            </a:r>
          </a:p>
          <a:p>
            <a:pPr lvl="1" eaLnBrk="1" hangingPunct="1"/>
            <a:r>
              <a:rPr lang="en-US" altLang="en-US" smtClean="0"/>
              <a:t>Assign to </a:t>
            </a:r>
            <a:r>
              <a:rPr lang="en-US" altLang="en-US" b="1" smtClean="0">
                <a:latin typeface="Courier New" panose="02070309020205020404" pitchFamily="49" charset="0"/>
              </a:rPr>
              <a:t>starting</a:t>
            </a:r>
            <a:endParaRPr lang="en-US" altLang="en-US" smtClean="0"/>
          </a:p>
          <a:p>
            <a:pPr lvl="1" eaLnBrk="1" hangingPunct="1">
              <a:buFont typeface="Arial" panose="020B0604020202020204" pitchFamily="34" charset="0"/>
              <a:buNone/>
            </a:pPr>
            <a:endParaRPr lang="en-US" altLang="en-US" smtClean="0"/>
          </a:p>
        </p:txBody>
      </p:sp>
      <p:sp>
        <p:nvSpPr>
          <p:cNvPr id="4" name="Rectangle 3"/>
          <p:cNvSpPr/>
          <p:nvPr/>
        </p:nvSpPr>
        <p:spPr>
          <a:xfrm>
            <a:off x="6096000" y="20574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0</a:t>
            </a:r>
          </a:p>
        </p:txBody>
      </p:sp>
      <p:sp>
        <p:nvSpPr>
          <p:cNvPr id="5" name="Rectangle 4"/>
          <p:cNvSpPr/>
          <p:nvPr/>
        </p:nvSpPr>
        <p:spPr>
          <a:xfrm>
            <a:off x="6096000" y="26670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12345 (garbage)</a:t>
            </a:r>
          </a:p>
        </p:txBody>
      </p:sp>
      <p:sp>
        <p:nvSpPr>
          <p:cNvPr id="6" name="Rectangle 5"/>
          <p:cNvSpPr/>
          <p:nvPr/>
        </p:nvSpPr>
        <p:spPr>
          <a:xfrm>
            <a:off x="6096000" y="52578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bg1"/>
                </a:solidFill>
              </a:rPr>
              <a:t>5</a:t>
            </a:r>
          </a:p>
        </p:txBody>
      </p:sp>
      <p:sp>
        <p:nvSpPr>
          <p:cNvPr id="7" name="Slide Number Placeholder 6"/>
          <p:cNvSpPr>
            <a:spLocks noGrp="1"/>
          </p:cNvSpPr>
          <p:nvPr>
            <p:ph type="sldNum" sz="quarter" idx="12"/>
          </p:nvPr>
        </p:nvSpPr>
        <p:spPr/>
        <p:txBody>
          <a:bodyPr/>
          <a:lstStyle/>
          <a:p>
            <a:fld id="{60613670-5C68-40E8-AD23-C9952A542B99}" type="slidenum">
              <a:rPr lang="en-US" smtClean="0"/>
              <a:pPr/>
              <a:t>39</a:t>
            </a:fld>
            <a:endParaRPr lang="en-US"/>
          </a:p>
        </p:txBody>
      </p:sp>
    </p:spTree>
    <p:extLst>
      <p:ext uri="{BB962C8B-B14F-4D97-AF65-F5344CB8AC3E}">
        <p14:creationId xmlns:p14="http://schemas.microsoft.com/office/powerpoint/2010/main" xmlns="" val="2784338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altLang="en-US" smtClean="0"/>
              <a:t>History of C and C++</a:t>
            </a:r>
          </a:p>
        </p:txBody>
      </p:sp>
      <p:sp>
        <p:nvSpPr>
          <p:cNvPr id="13316" name="Rectangle 3"/>
          <p:cNvSpPr>
            <a:spLocks noGrp="1" noChangeArrowheads="1"/>
          </p:cNvSpPr>
          <p:nvPr>
            <p:ph type="body" idx="1"/>
          </p:nvPr>
        </p:nvSpPr>
        <p:spPr/>
        <p:txBody>
          <a:bodyPr>
            <a:normAutofit lnSpcReduction="10000"/>
          </a:bodyPr>
          <a:lstStyle/>
          <a:p>
            <a:pPr eaLnBrk="1" hangingPunct="1"/>
            <a:r>
              <a:rPr lang="en-US" altLang="en-US" smtClean="0"/>
              <a:t>History of C</a:t>
            </a:r>
          </a:p>
          <a:p>
            <a:pPr lvl="1" eaLnBrk="1" hangingPunct="1"/>
            <a:r>
              <a:rPr lang="en-US" altLang="en-US" smtClean="0"/>
              <a:t>Evolved from two other programming languages</a:t>
            </a:r>
          </a:p>
          <a:p>
            <a:pPr lvl="2" eaLnBrk="1" hangingPunct="1"/>
            <a:r>
              <a:rPr lang="en-US" altLang="en-US" smtClean="0"/>
              <a:t>BCPL and B</a:t>
            </a:r>
          </a:p>
          <a:p>
            <a:pPr lvl="3" eaLnBrk="1" hangingPunct="1"/>
            <a:r>
              <a:rPr lang="en-US" altLang="en-US" smtClean="0"/>
              <a:t>“Typeless” languages</a:t>
            </a:r>
          </a:p>
          <a:p>
            <a:pPr lvl="1" eaLnBrk="1" hangingPunct="1"/>
            <a:r>
              <a:rPr lang="en-US" altLang="en-US" smtClean="0"/>
              <a:t>Dennis Ritchie (Bell Laboratories)</a:t>
            </a:r>
          </a:p>
          <a:p>
            <a:pPr lvl="2" eaLnBrk="1" hangingPunct="1"/>
            <a:r>
              <a:rPr lang="en-US" altLang="en-US" smtClean="0"/>
              <a:t>Added data typing, other features</a:t>
            </a:r>
          </a:p>
          <a:p>
            <a:pPr lvl="1" eaLnBrk="1" hangingPunct="1"/>
            <a:r>
              <a:rPr lang="en-US" altLang="en-US" smtClean="0"/>
              <a:t>Development language of UNIX</a:t>
            </a:r>
          </a:p>
          <a:p>
            <a:pPr lvl="1" eaLnBrk="1" hangingPunct="1"/>
            <a:r>
              <a:rPr lang="en-US" altLang="en-US" smtClean="0"/>
              <a:t>Hardware independent</a:t>
            </a:r>
          </a:p>
          <a:p>
            <a:pPr lvl="2" eaLnBrk="1" hangingPunct="1"/>
            <a:r>
              <a:rPr lang="en-US" altLang="en-US" smtClean="0"/>
              <a:t>Portable programs</a:t>
            </a:r>
          </a:p>
          <a:p>
            <a:pPr lvl="1" eaLnBrk="1" hangingPunct="1"/>
            <a:r>
              <a:rPr lang="en-US" altLang="en-US" smtClean="0"/>
              <a:t>1989: ANSI standard</a:t>
            </a:r>
          </a:p>
          <a:p>
            <a:pPr lvl="1" eaLnBrk="1" hangingPunct="1"/>
            <a:r>
              <a:rPr lang="en-US" altLang="en-US" smtClean="0"/>
              <a:t>1990: ANSI and ISO standard published</a:t>
            </a:r>
          </a:p>
          <a:p>
            <a:pPr lvl="2" eaLnBrk="1" hangingPunct="1"/>
            <a:r>
              <a:rPr lang="en-US" altLang="en-US" smtClean="0"/>
              <a:t>ANSI/ISO 9899: 1990</a:t>
            </a:r>
          </a:p>
        </p:txBody>
      </p:sp>
      <p:sp>
        <p:nvSpPr>
          <p:cNvPr id="4" name="Slide Number Placeholder 3"/>
          <p:cNvSpPr>
            <a:spLocks noGrp="1"/>
          </p:cNvSpPr>
          <p:nvPr>
            <p:ph type="sldNum" sz="quarter" idx="12"/>
          </p:nvPr>
        </p:nvSpPr>
        <p:spPr/>
        <p:txBody>
          <a:bodyPr/>
          <a:lstStyle/>
          <a:p>
            <a:fld id="{60613670-5C68-40E8-AD23-C9952A542B99}" type="slidenum">
              <a:rPr lang="en-US" smtClean="0"/>
              <a:pPr/>
              <a:t>4</a:t>
            </a:fld>
            <a:endParaRPr lang="en-US"/>
          </a:p>
        </p:txBody>
      </p:sp>
    </p:spTree>
    <p:extLst>
      <p:ext uri="{BB962C8B-B14F-4D97-AF65-F5344CB8AC3E}">
        <p14:creationId xmlns:p14="http://schemas.microsoft.com/office/powerpoint/2010/main" xmlns="" val="15349583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altLang="en-US" smtClean="0"/>
              <a:t>Input and Output</a:t>
            </a:r>
          </a:p>
        </p:txBody>
      </p:sp>
      <p:sp>
        <p:nvSpPr>
          <p:cNvPr id="16387" name="Content Placeholder 2"/>
          <p:cNvSpPr>
            <a:spLocks noGrp="1"/>
          </p:cNvSpPr>
          <p:nvPr>
            <p:ph idx="1"/>
          </p:nvPr>
        </p:nvSpPr>
        <p:spPr/>
        <p:txBody>
          <a:bodyPr/>
          <a:lstStyle/>
          <a:p>
            <a:pPr eaLnBrk="1" hangingPunct="1">
              <a:lnSpc>
                <a:spcPct val="90000"/>
              </a:lnSpc>
            </a:pPr>
            <a:r>
              <a:rPr lang="en-US" altLang="en-US" smtClean="0"/>
              <a:t>C++ treats input and output as a </a:t>
            </a:r>
            <a:r>
              <a:rPr lang="en-US" altLang="en-US" b="1" smtClean="0">
                <a:solidFill>
                  <a:srgbClr val="4BACC6"/>
                </a:solidFill>
              </a:rPr>
              <a:t>stream</a:t>
            </a:r>
            <a:r>
              <a:rPr lang="en-US" altLang="en-US" smtClean="0"/>
              <a:t> of characters. </a:t>
            </a:r>
          </a:p>
          <a:p>
            <a:pPr eaLnBrk="1" hangingPunct="1">
              <a:lnSpc>
                <a:spcPct val="90000"/>
              </a:lnSpc>
            </a:pPr>
            <a:r>
              <a:rPr lang="en-US" altLang="en-US" b="1" smtClean="0">
                <a:solidFill>
                  <a:srgbClr val="4BACC6"/>
                </a:solidFill>
              </a:rPr>
              <a:t>stream</a:t>
            </a:r>
            <a:r>
              <a:rPr lang="en-US" altLang="en-US" smtClean="0"/>
              <a:t> : sequence of characters (printable or nonprintable) </a:t>
            </a:r>
          </a:p>
          <a:p>
            <a:pPr eaLnBrk="1" hangingPunct="1">
              <a:lnSpc>
                <a:spcPct val="90000"/>
              </a:lnSpc>
            </a:pPr>
            <a:r>
              <a:rPr lang="en-US" altLang="en-US" smtClean="0"/>
              <a:t>The functions to allow standard I/O are in </a:t>
            </a:r>
            <a:r>
              <a:rPr lang="en-US" altLang="en-US" b="1" smtClean="0"/>
              <a:t>iostream</a:t>
            </a:r>
            <a:r>
              <a:rPr lang="en-US" altLang="en-US" smtClean="0"/>
              <a:t> header file or </a:t>
            </a:r>
            <a:r>
              <a:rPr lang="en-US" altLang="en-US" b="1" smtClean="0"/>
              <a:t>iostream.h</a:t>
            </a:r>
            <a:r>
              <a:rPr lang="en-US" altLang="en-US" smtClean="0"/>
              <a:t>.  </a:t>
            </a:r>
          </a:p>
          <a:p>
            <a:pPr eaLnBrk="1" hangingPunct="1">
              <a:lnSpc>
                <a:spcPct val="90000"/>
              </a:lnSpc>
            </a:pPr>
            <a:r>
              <a:rPr lang="en-US" altLang="en-US" smtClean="0"/>
              <a:t>Thus, we start every program with </a:t>
            </a:r>
            <a:r>
              <a:rPr lang="en-US" altLang="en-US" b="1" smtClean="0"/>
              <a:t> </a:t>
            </a:r>
            <a:endParaRPr lang="en-US" altLang="en-US" smtClean="0"/>
          </a:p>
          <a:p>
            <a:pPr lvl="1" eaLnBrk="1" hangingPunct="1">
              <a:lnSpc>
                <a:spcPct val="90000"/>
              </a:lnSpc>
              <a:buFont typeface="Arial" panose="020B0604020202020204" pitchFamily="34" charset="0"/>
              <a:buNone/>
            </a:pPr>
            <a:r>
              <a:rPr lang="en-US" altLang="en-US" b="1" smtClean="0"/>
              <a:t>#include &lt;iostream&gt;</a:t>
            </a:r>
            <a:endParaRPr lang="en-US" altLang="en-US" smtClean="0"/>
          </a:p>
          <a:p>
            <a:pPr lvl="1" eaLnBrk="1" hangingPunct="1">
              <a:lnSpc>
                <a:spcPct val="90000"/>
              </a:lnSpc>
              <a:buFont typeface="Arial" panose="020B0604020202020204" pitchFamily="34" charset="0"/>
              <a:buNone/>
            </a:pPr>
            <a:r>
              <a:rPr lang="en-US" altLang="en-US" b="1" smtClean="0"/>
              <a:t>using namespace std;</a:t>
            </a:r>
            <a:endParaRPr lang="en-US" altLang="en-US" smtClean="0"/>
          </a:p>
          <a:p>
            <a:pPr eaLnBrk="1" hangingPunct="1">
              <a:lnSpc>
                <a:spcPct val="90000"/>
              </a:lnSpc>
            </a:pPr>
            <a:endParaRPr lang="en-US" altLang="en-US"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40</a:t>
            </a:fld>
            <a:endParaRPr lang="en-US"/>
          </a:p>
        </p:txBody>
      </p:sp>
    </p:spTree>
    <p:extLst>
      <p:ext uri="{BB962C8B-B14F-4D97-AF65-F5344CB8AC3E}">
        <p14:creationId xmlns:p14="http://schemas.microsoft.com/office/powerpoint/2010/main" xmlns="" val="24337742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altLang="en-US" smtClean="0"/>
              <a:t>Include Directives and Namespaces</a:t>
            </a:r>
          </a:p>
        </p:txBody>
      </p:sp>
      <p:sp>
        <p:nvSpPr>
          <p:cNvPr id="17411" name="Content Placeholder 2"/>
          <p:cNvSpPr>
            <a:spLocks noGrp="1"/>
          </p:cNvSpPr>
          <p:nvPr>
            <p:ph idx="1"/>
          </p:nvPr>
        </p:nvSpPr>
        <p:spPr/>
        <p:txBody>
          <a:bodyPr/>
          <a:lstStyle/>
          <a:p>
            <a:pPr eaLnBrk="1" hangingPunct="1"/>
            <a:r>
              <a:rPr lang="en-US" altLang="en-US" b="1" smtClean="0"/>
              <a:t>include:</a:t>
            </a:r>
            <a:r>
              <a:rPr lang="en-US" altLang="en-US" smtClean="0"/>
              <a:t> directive copies that file into your program</a:t>
            </a:r>
          </a:p>
          <a:p>
            <a:pPr eaLnBrk="1" hangingPunct="1"/>
            <a:r>
              <a:rPr lang="en-US" altLang="en-US" b="1" smtClean="0"/>
              <a:t>namespace:</a:t>
            </a:r>
            <a:r>
              <a:rPr lang="en-US" altLang="en-US" smtClean="0"/>
              <a:t>  a collection of names and their definitions.  Allows different namespaces to use the same names without confusion</a:t>
            </a:r>
          </a:p>
          <a:p>
            <a:pPr eaLnBrk="1" hangingPunct="1"/>
            <a:endParaRPr lang="en-US" altLang="en-US"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41</a:t>
            </a:fld>
            <a:endParaRPr lang="en-US"/>
          </a:p>
        </p:txBody>
      </p:sp>
    </p:spTree>
    <p:extLst>
      <p:ext uri="{BB962C8B-B14F-4D97-AF65-F5344CB8AC3E}">
        <p14:creationId xmlns:p14="http://schemas.microsoft.com/office/powerpoint/2010/main" xmlns="" val="28195429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altLang="en-US" smtClean="0"/>
              <a:t>Keyboard and Screen I/O</a:t>
            </a:r>
          </a:p>
        </p:txBody>
      </p:sp>
      <p:sp>
        <p:nvSpPr>
          <p:cNvPr id="4" name="Rectangle 3"/>
          <p:cNvSpPr txBox="1">
            <a:spLocks noChangeArrowheads="1"/>
          </p:cNvSpPr>
          <p:nvPr/>
        </p:nvSpPr>
        <p:spPr bwMode="auto">
          <a:xfrm>
            <a:off x="2133600" y="1752600"/>
            <a:ext cx="6019800" cy="685800"/>
          </a:xfrm>
          <a:prstGeom prst="rect">
            <a:avLst/>
          </a:prstGeom>
          <a:noFill/>
          <a:ln w="9525">
            <a:noFill/>
            <a:miter lim="800000"/>
            <a:headEnd/>
            <a:tailEnd/>
          </a:ln>
        </p:spPr>
        <p:txBody>
          <a:bodyPr/>
          <a:lstStyle/>
          <a:p>
            <a:pPr marL="342900" indent="-342900">
              <a:spcBef>
                <a:spcPct val="20000"/>
              </a:spcBef>
              <a:defRPr/>
            </a:pPr>
            <a:r>
              <a:rPr lang="en-US" sz="3200" dirty="0"/>
              <a:t>  #include &lt;</a:t>
            </a:r>
            <a:r>
              <a:rPr lang="en-US" sz="3200" dirty="0" err="1"/>
              <a:t>iostream</a:t>
            </a:r>
            <a:r>
              <a:rPr lang="en-US" sz="3200" dirty="0"/>
              <a:t>&gt; </a:t>
            </a:r>
          </a:p>
          <a:p>
            <a:pPr marL="342900" indent="-342900">
              <a:spcBef>
                <a:spcPct val="20000"/>
              </a:spcBef>
              <a:defRPr/>
            </a:pPr>
            <a:r>
              <a:rPr lang="en-US" sz="3200" dirty="0"/>
              <a:t>          </a:t>
            </a:r>
          </a:p>
        </p:txBody>
      </p:sp>
      <p:grpSp>
        <p:nvGrpSpPr>
          <p:cNvPr id="18436" name="Group 4"/>
          <p:cNvGrpSpPr>
            <a:grpSpLocks/>
          </p:cNvGrpSpPr>
          <p:nvPr/>
        </p:nvGrpSpPr>
        <p:grpSpPr bwMode="auto">
          <a:xfrm>
            <a:off x="3506789" y="4800601"/>
            <a:ext cx="5322887" cy="923925"/>
            <a:chOff x="1142" y="3062"/>
            <a:chExt cx="3353" cy="582"/>
          </a:xfrm>
        </p:grpSpPr>
        <p:sp>
          <p:nvSpPr>
            <p:cNvPr id="18448" name="Rectangle 5"/>
            <p:cNvSpPr>
              <a:spLocks noChangeArrowheads="1"/>
            </p:cNvSpPr>
            <p:nvPr/>
          </p:nvSpPr>
          <p:spPr bwMode="auto">
            <a:xfrm>
              <a:off x="1142" y="3062"/>
              <a:ext cx="1288" cy="5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chemeClr val="accent2"/>
                  </a:solidFill>
                  <a:latin typeface="Arial" panose="020B0604020202020204" pitchFamily="34" charset="0"/>
                </a:rPr>
                <a:t>        </a:t>
              </a:r>
              <a:r>
                <a:rPr lang="en-US" altLang="en-US" sz="1800" b="1">
                  <a:solidFill>
                    <a:srgbClr val="990000"/>
                  </a:solidFill>
                  <a:latin typeface="Arial" panose="020B0604020202020204" pitchFamily="34" charset="0"/>
                </a:rPr>
                <a:t>cin</a:t>
              </a:r>
            </a:p>
            <a:p>
              <a:pPr eaLnBrk="1" hangingPunct="1">
                <a:spcBef>
                  <a:spcPct val="0"/>
                </a:spcBef>
                <a:buFontTx/>
                <a:buNone/>
              </a:pPr>
              <a:endParaRPr lang="en-US" altLang="en-US" sz="1800" b="1">
                <a:latin typeface="Arial" panose="020B0604020202020204" pitchFamily="34" charset="0"/>
              </a:endParaRPr>
            </a:p>
            <a:p>
              <a:pPr eaLnBrk="1" hangingPunct="1">
                <a:spcBef>
                  <a:spcPct val="0"/>
                </a:spcBef>
                <a:buFontTx/>
                <a:buNone/>
              </a:pPr>
              <a:r>
                <a:rPr lang="en-US" altLang="en-US" sz="1800" b="1">
                  <a:latin typeface="Arial" panose="020B0604020202020204" pitchFamily="34" charset="0"/>
                </a:rPr>
                <a:t>(of  type istream)</a:t>
              </a:r>
            </a:p>
          </p:txBody>
        </p:sp>
        <p:sp>
          <p:nvSpPr>
            <p:cNvPr id="18449" name="Rectangle 6"/>
            <p:cNvSpPr>
              <a:spLocks noChangeArrowheads="1"/>
            </p:cNvSpPr>
            <p:nvPr/>
          </p:nvSpPr>
          <p:spPr bwMode="auto">
            <a:xfrm>
              <a:off x="3158" y="3062"/>
              <a:ext cx="1337" cy="5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990000"/>
                  </a:solidFill>
                  <a:latin typeface="Arial" panose="020B0604020202020204" pitchFamily="34" charset="0"/>
                </a:rPr>
                <a:t>        cout</a:t>
              </a:r>
              <a:r>
                <a:rPr lang="en-US" altLang="en-US" sz="1800" b="1">
                  <a:solidFill>
                    <a:srgbClr val="8CF4EA"/>
                  </a:solidFill>
                  <a:latin typeface="Arial" panose="020B0604020202020204" pitchFamily="34" charset="0"/>
                </a:rPr>
                <a:t> </a:t>
              </a:r>
            </a:p>
            <a:p>
              <a:pPr eaLnBrk="1" hangingPunct="1">
                <a:spcBef>
                  <a:spcPct val="0"/>
                </a:spcBef>
                <a:buFontTx/>
                <a:buNone/>
              </a:pPr>
              <a:endParaRPr lang="en-US" altLang="en-US" sz="1800" b="1">
                <a:latin typeface="Arial" panose="020B0604020202020204" pitchFamily="34" charset="0"/>
              </a:endParaRPr>
            </a:p>
            <a:p>
              <a:pPr eaLnBrk="1" hangingPunct="1">
                <a:spcBef>
                  <a:spcPct val="0"/>
                </a:spcBef>
                <a:buFontTx/>
                <a:buNone/>
              </a:pPr>
              <a:r>
                <a:rPr lang="en-US" altLang="en-US" sz="1800" b="1">
                  <a:latin typeface="Arial" panose="020B0604020202020204" pitchFamily="34" charset="0"/>
                </a:rPr>
                <a:t>(of  type ostream)</a:t>
              </a:r>
            </a:p>
          </p:txBody>
        </p:sp>
      </p:grpSp>
      <p:grpSp>
        <p:nvGrpSpPr>
          <p:cNvPr id="18437" name="Group 7"/>
          <p:cNvGrpSpPr>
            <a:grpSpLocks/>
          </p:cNvGrpSpPr>
          <p:nvPr/>
        </p:nvGrpSpPr>
        <p:grpSpPr bwMode="auto">
          <a:xfrm>
            <a:off x="1911350" y="2727326"/>
            <a:ext cx="8216900" cy="2295525"/>
            <a:chOff x="244" y="1718"/>
            <a:chExt cx="5176" cy="1446"/>
          </a:xfrm>
        </p:grpSpPr>
        <p:sp>
          <p:nvSpPr>
            <p:cNvPr id="18438" name="Oval 8"/>
            <p:cNvSpPr>
              <a:spLocks noChangeArrowheads="1"/>
            </p:cNvSpPr>
            <p:nvPr/>
          </p:nvSpPr>
          <p:spPr bwMode="auto">
            <a:xfrm>
              <a:off x="2260" y="1732"/>
              <a:ext cx="1192" cy="1432"/>
            </a:xfrm>
            <a:prstGeom prst="ellipse">
              <a:avLst/>
            </a:prstGeom>
            <a:solidFill>
              <a:srgbClr val="C0FEF9"/>
            </a:solidFill>
            <a:ln w="12700">
              <a:solidFill>
                <a:schemeClr val="tx1"/>
              </a:solidFill>
              <a:round/>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39" name="Rectangle 9"/>
            <p:cNvSpPr>
              <a:spLocks noChangeArrowheads="1"/>
            </p:cNvSpPr>
            <p:nvPr/>
          </p:nvSpPr>
          <p:spPr bwMode="auto">
            <a:xfrm>
              <a:off x="244" y="2116"/>
              <a:ext cx="1192" cy="472"/>
            </a:xfrm>
            <a:prstGeom prst="rect">
              <a:avLst/>
            </a:prstGeom>
            <a:solidFill>
              <a:schemeClr val="bg2"/>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0" name="Rectangle 10"/>
            <p:cNvSpPr>
              <a:spLocks noChangeArrowheads="1"/>
            </p:cNvSpPr>
            <p:nvPr/>
          </p:nvSpPr>
          <p:spPr bwMode="auto">
            <a:xfrm>
              <a:off x="326" y="2246"/>
              <a:ext cx="788"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Keyboard</a:t>
              </a:r>
            </a:p>
          </p:txBody>
        </p:sp>
        <p:sp>
          <p:nvSpPr>
            <p:cNvPr id="18441" name="Rectangle 11"/>
            <p:cNvSpPr>
              <a:spLocks noChangeArrowheads="1"/>
            </p:cNvSpPr>
            <p:nvPr/>
          </p:nvSpPr>
          <p:spPr bwMode="auto">
            <a:xfrm>
              <a:off x="4324" y="2068"/>
              <a:ext cx="1096" cy="904"/>
            </a:xfrm>
            <a:prstGeom prst="rect">
              <a:avLst/>
            </a:prstGeom>
            <a:solidFill>
              <a:srgbClr val="FFCC66"/>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2" name="Rectangle 12"/>
            <p:cNvSpPr>
              <a:spLocks noChangeArrowheads="1"/>
            </p:cNvSpPr>
            <p:nvPr/>
          </p:nvSpPr>
          <p:spPr bwMode="auto">
            <a:xfrm>
              <a:off x="4454" y="2246"/>
              <a:ext cx="60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Screen</a:t>
              </a:r>
            </a:p>
          </p:txBody>
        </p:sp>
        <p:sp>
          <p:nvSpPr>
            <p:cNvPr id="18443" name="Rectangle 13"/>
            <p:cNvSpPr>
              <a:spLocks noChangeArrowheads="1"/>
            </p:cNvSpPr>
            <p:nvPr/>
          </p:nvSpPr>
          <p:spPr bwMode="auto">
            <a:xfrm>
              <a:off x="2390" y="2102"/>
              <a:ext cx="796" cy="4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i="1">
                  <a:latin typeface="Arial" panose="020B0604020202020204" pitchFamily="34" charset="0"/>
                </a:rPr>
                <a:t>executing</a:t>
              </a:r>
            </a:p>
            <a:p>
              <a:pPr eaLnBrk="1" hangingPunct="1">
                <a:spcBef>
                  <a:spcPct val="0"/>
                </a:spcBef>
                <a:buFontTx/>
                <a:buNone/>
              </a:pPr>
              <a:r>
                <a:rPr lang="en-US" altLang="en-US" sz="1800" b="1" i="1">
                  <a:latin typeface="Arial" panose="020B0604020202020204" pitchFamily="34" charset="0"/>
                </a:rPr>
                <a:t>program</a:t>
              </a:r>
            </a:p>
          </p:txBody>
        </p:sp>
        <p:sp>
          <p:nvSpPr>
            <p:cNvPr id="18444" name="AutoShape 14"/>
            <p:cNvSpPr>
              <a:spLocks noChangeArrowheads="1"/>
            </p:cNvSpPr>
            <p:nvPr/>
          </p:nvSpPr>
          <p:spPr bwMode="auto">
            <a:xfrm>
              <a:off x="1554" y="2205"/>
              <a:ext cx="588" cy="408"/>
            </a:xfrm>
            <a:prstGeom prst="rightArrow">
              <a:avLst>
                <a:gd name="adj1" fmla="val 50000"/>
                <a:gd name="adj2" fmla="val 72065"/>
              </a:avLst>
            </a:prstGeom>
            <a:solidFill>
              <a:srgbClr val="DBFFB8"/>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18445" name="Rectangle 15"/>
            <p:cNvSpPr>
              <a:spLocks noChangeArrowheads="1"/>
            </p:cNvSpPr>
            <p:nvPr/>
          </p:nvSpPr>
          <p:spPr bwMode="auto">
            <a:xfrm>
              <a:off x="326" y="1766"/>
              <a:ext cx="81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input data</a:t>
              </a:r>
            </a:p>
          </p:txBody>
        </p:sp>
        <p:sp>
          <p:nvSpPr>
            <p:cNvPr id="18446" name="Rectangle 16"/>
            <p:cNvSpPr>
              <a:spLocks noChangeArrowheads="1"/>
            </p:cNvSpPr>
            <p:nvPr/>
          </p:nvSpPr>
          <p:spPr bwMode="auto">
            <a:xfrm>
              <a:off x="4310" y="1718"/>
              <a:ext cx="909"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output data</a:t>
              </a:r>
            </a:p>
          </p:txBody>
        </p:sp>
        <p:sp>
          <p:nvSpPr>
            <p:cNvPr id="18447" name="AutoShape 17"/>
            <p:cNvSpPr>
              <a:spLocks noChangeArrowheads="1"/>
            </p:cNvSpPr>
            <p:nvPr/>
          </p:nvSpPr>
          <p:spPr bwMode="auto">
            <a:xfrm>
              <a:off x="3618" y="2205"/>
              <a:ext cx="588" cy="408"/>
            </a:xfrm>
            <a:prstGeom prst="rightArrow">
              <a:avLst>
                <a:gd name="adj1" fmla="val 50000"/>
                <a:gd name="adj2" fmla="val 72065"/>
              </a:avLst>
            </a:prstGeom>
            <a:solidFill>
              <a:srgbClr val="DBFFB8"/>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sp>
        <p:nvSpPr>
          <p:cNvPr id="18" name="Slide Number Placeholder 17"/>
          <p:cNvSpPr>
            <a:spLocks noGrp="1"/>
          </p:cNvSpPr>
          <p:nvPr>
            <p:ph type="sldNum" sz="quarter" idx="12"/>
          </p:nvPr>
        </p:nvSpPr>
        <p:spPr/>
        <p:txBody>
          <a:bodyPr/>
          <a:lstStyle/>
          <a:p>
            <a:fld id="{60613670-5C68-40E8-AD23-C9952A542B99}" type="slidenum">
              <a:rPr lang="en-US" smtClean="0"/>
              <a:pPr/>
              <a:t>42</a:t>
            </a:fld>
            <a:endParaRPr lang="en-US"/>
          </a:p>
        </p:txBody>
      </p:sp>
    </p:spTree>
    <p:extLst>
      <p:ext uri="{BB962C8B-B14F-4D97-AF65-F5344CB8AC3E}">
        <p14:creationId xmlns:p14="http://schemas.microsoft.com/office/powerpoint/2010/main" xmlns="" val="7364351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altLang="en-US" smtClean="0"/>
              <a:t>Insertion Operator ( &lt;&lt; )</a:t>
            </a:r>
          </a:p>
        </p:txBody>
      </p:sp>
      <p:sp>
        <p:nvSpPr>
          <p:cNvPr id="3" name="Content Placeholder 2"/>
          <p:cNvSpPr>
            <a:spLocks noGrp="1"/>
          </p:cNvSpPr>
          <p:nvPr>
            <p:ph idx="1"/>
          </p:nvPr>
        </p:nvSpPr>
        <p:spPr/>
        <p:txBody>
          <a:bodyPr rtlCol="0">
            <a:normAutofit/>
          </a:bodyPr>
          <a:lstStyle/>
          <a:p>
            <a:pPr>
              <a:defRPr/>
            </a:pPr>
            <a:r>
              <a:rPr lang="en-US" dirty="0" smtClean="0"/>
              <a:t>Variable</a:t>
            </a:r>
            <a:r>
              <a:rPr lang="en-US" dirty="0" smtClean="0">
                <a:solidFill>
                  <a:srgbClr val="FF3300"/>
                </a:solidFill>
              </a:rPr>
              <a:t> </a:t>
            </a:r>
            <a:r>
              <a:rPr lang="en-US" b="1" dirty="0" smtClean="0">
                <a:solidFill>
                  <a:srgbClr val="0000CC"/>
                </a:solidFill>
              </a:rPr>
              <a:t>cout</a:t>
            </a:r>
            <a:r>
              <a:rPr lang="en-US" dirty="0" smtClean="0">
                <a:solidFill>
                  <a:srgbClr val="FF3300"/>
                </a:solidFill>
              </a:rPr>
              <a:t> </a:t>
            </a:r>
            <a:r>
              <a:rPr lang="en-US" dirty="0" smtClean="0"/>
              <a:t>is predefined to denote an </a:t>
            </a:r>
            <a:r>
              <a:rPr lang="en-US" dirty="0" smtClean="0">
                <a:solidFill>
                  <a:srgbClr val="0000CC"/>
                </a:solidFill>
              </a:rPr>
              <a:t>output stream that goes to the standard output device</a:t>
            </a:r>
            <a:r>
              <a:rPr lang="en-US" dirty="0" smtClean="0"/>
              <a:t> (display screen).</a:t>
            </a:r>
            <a:endParaRPr lang="en-US" sz="3600" dirty="0"/>
          </a:p>
          <a:p>
            <a:pPr>
              <a:buNone/>
              <a:defRPr/>
            </a:pPr>
            <a:endParaRPr lang="en-US" sz="1800" b="1" dirty="0"/>
          </a:p>
          <a:p>
            <a:pPr>
              <a:defRPr/>
            </a:pPr>
            <a:r>
              <a:rPr lang="en-US" dirty="0" smtClean="0"/>
              <a:t>The insertion operator  </a:t>
            </a:r>
            <a:r>
              <a:rPr lang="en-US" b="1" dirty="0" smtClean="0">
                <a:solidFill>
                  <a:srgbClr val="0000CC"/>
                </a:solidFill>
              </a:rPr>
              <a:t>&lt;&lt;</a:t>
            </a:r>
            <a:r>
              <a:rPr lang="en-US" dirty="0" smtClean="0">
                <a:solidFill>
                  <a:srgbClr val="0000CC"/>
                </a:solidFill>
              </a:rPr>
              <a:t> </a:t>
            </a:r>
            <a:r>
              <a:rPr lang="en-US" dirty="0" smtClean="0"/>
              <a:t> called </a:t>
            </a:r>
            <a:r>
              <a:rPr lang="en-US" dirty="0" smtClean="0">
                <a:solidFill>
                  <a:srgbClr val="0000CC"/>
                </a:solidFill>
              </a:rPr>
              <a:t>“put to”</a:t>
            </a:r>
            <a:r>
              <a:rPr lang="en-US" dirty="0" smtClean="0"/>
              <a:t> takes 2 operands.</a:t>
            </a:r>
            <a:endParaRPr lang="en-US" sz="3600" dirty="0"/>
          </a:p>
          <a:p>
            <a:pPr>
              <a:buNone/>
              <a:defRPr/>
            </a:pPr>
            <a:r>
              <a:rPr lang="en-US" sz="1800" b="1" dirty="0"/>
              <a:t> </a:t>
            </a:r>
          </a:p>
          <a:p>
            <a:pPr>
              <a:defRPr/>
            </a:pPr>
            <a:r>
              <a:rPr lang="en-US" dirty="0" smtClean="0"/>
              <a:t>The left operand is a stream expression, such as </a:t>
            </a:r>
            <a:r>
              <a:rPr lang="en-US" b="1" dirty="0" smtClean="0">
                <a:solidFill>
                  <a:srgbClr val="0000CC"/>
                </a:solidFill>
              </a:rPr>
              <a:t>cout</a:t>
            </a:r>
            <a:r>
              <a:rPr lang="en-US" dirty="0" smtClean="0"/>
              <a:t>.  The right operand is an </a:t>
            </a:r>
            <a:r>
              <a:rPr lang="en-US" b="1" dirty="0" smtClean="0">
                <a:solidFill>
                  <a:srgbClr val="00B0F0"/>
                </a:solidFill>
              </a:rPr>
              <a:t>expression</a:t>
            </a:r>
            <a:r>
              <a:rPr lang="en-US" dirty="0" smtClean="0"/>
              <a:t> of simple type or a </a:t>
            </a:r>
            <a:r>
              <a:rPr lang="en-US" b="1" dirty="0" smtClean="0">
                <a:solidFill>
                  <a:srgbClr val="00B0F0"/>
                </a:solidFill>
              </a:rPr>
              <a:t>string constant</a:t>
            </a:r>
            <a:r>
              <a:rPr lang="en-US" sz="3600" dirty="0"/>
              <a:t>.</a:t>
            </a:r>
          </a:p>
          <a:p>
            <a:pPr>
              <a:defRPr/>
            </a:pPr>
            <a:endParaRPr lang="en-US" dirty="0"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43</a:t>
            </a:fld>
            <a:endParaRPr lang="en-US"/>
          </a:p>
        </p:txBody>
      </p:sp>
    </p:spTree>
    <p:extLst>
      <p:ext uri="{BB962C8B-B14F-4D97-AF65-F5344CB8AC3E}">
        <p14:creationId xmlns:p14="http://schemas.microsoft.com/office/powerpoint/2010/main" xmlns="" val="18481968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US" altLang="en-US" smtClean="0"/>
              <a:t>Output Statements</a:t>
            </a:r>
          </a:p>
        </p:txBody>
      </p:sp>
      <p:grpSp>
        <p:nvGrpSpPr>
          <p:cNvPr id="20483" name="Group 2"/>
          <p:cNvGrpSpPr>
            <a:grpSpLocks/>
          </p:cNvGrpSpPr>
          <p:nvPr/>
        </p:nvGrpSpPr>
        <p:grpSpPr bwMode="auto">
          <a:xfrm>
            <a:off x="2444750" y="4197350"/>
            <a:ext cx="7378700" cy="2044700"/>
            <a:chOff x="580" y="2644"/>
            <a:chExt cx="4648" cy="1288"/>
          </a:xfrm>
        </p:grpSpPr>
        <p:sp>
          <p:nvSpPr>
            <p:cNvPr id="20488" name="Rectangle 3"/>
            <p:cNvSpPr>
              <a:spLocks noChangeArrowheads="1"/>
            </p:cNvSpPr>
            <p:nvPr/>
          </p:nvSpPr>
          <p:spPr bwMode="auto">
            <a:xfrm>
              <a:off x="580" y="2644"/>
              <a:ext cx="4648" cy="618"/>
            </a:xfrm>
            <a:prstGeom prst="rect">
              <a:avLst/>
            </a:prstGeom>
            <a:solidFill>
              <a:srgbClr val="FFFF99"/>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0489" name="Rectangle 4"/>
            <p:cNvSpPr>
              <a:spLocks noChangeArrowheads="1"/>
            </p:cNvSpPr>
            <p:nvPr/>
          </p:nvSpPr>
          <p:spPr bwMode="auto">
            <a:xfrm>
              <a:off x="580" y="3404"/>
              <a:ext cx="4648" cy="528"/>
            </a:xfrm>
            <a:prstGeom prst="rect">
              <a:avLst/>
            </a:prstGeom>
            <a:solidFill>
              <a:srgbClr val="FFFF99"/>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grpSp>
      <p:sp>
        <p:nvSpPr>
          <p:cNvPr id="20484" name="Rectangle 6"/>
          <p:cNvSpPr txBox="1">
            <a:spLocks noChangeArrowheads="1"/>
          </p:cNvSpPr>
          <p:nvPr/>
        </p:nvSpPr>
        <p:spPr bwMode="auto">
          <a:xfrm>
            <a:off x="2209800" y="1600200"/>
            <a:ext cx="78486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Monotype Sorts" pitchFamily="2" charset="2"/>
              <a:buNone/>
            </a:pPr>
            <a:r>
              <a:rPr lang="en-US" altLang="en-US" sz="2800" b="1">
                <a:solidFill>
                  <a:srgbClr val="A50021"/>
                </a:solidFill>
              </a:rPr>
              <a:t>SYNTAX</a:t>
            </a:r>
            <a:endParaRPr lang="en-US" altLang="en-US"/>
          </a:p>
          <a:p>
            <a:pPr eaLnBrk="1" hangingPunct="1">
              <a:buFont typeface="Monotype Sorts" pitchFamily="2" charset="2"/>
              <a:buNone/>
            </a:pPr>
            <a:endParaRPr lang="en-US" altLang="en-US"/>
          </a:p>
          <a:p>
            <a:pPr eaLnBrk="1" hangingPunct="1">
              <a:buFont typeface="Monotype Sorts" pitchFamily="2" charset="2"/>
              <a:buNone/>
            </a:pPr>
            <a:endParaRPr lang="en-US" altLang="en-US"/>
          </a:p>
          <a:p>
            <a:pPr eaLnBrk="1" hangingPunct="1">
              <a:buFont typeface="Monotype Sorts" pitchFamily="2" charset="2"/>
              <a:buNone/>
            </a:pPr>
            <a:r>
              <a:rPr lang="en-US" altLang="en-US" sz="1400"/>
              <a:t>   </a:t>
            </a:r>
            <a:r>
              <a:rPr lang="en-US" altLang="en-US" sz="2400"/>
              <a:t>cout statements can be linked together using </a:t>
            </a:r>
            <a:r>
              <a:rPr lang="en-US" altLang="en-US" sz="2400" b="1"/>
              <a:t>&lt;&lt;</a:t>
            </a:r>
            <a:r>
              <a:rPr lang="en-US" altLang="en-US" sz="2400"/>
              <a:t> operator.</a:t>
            </a:r>
          </a:p>
          <a:p>
            <a:pPr eaLnBrk="1" hangingPunct="1">
              <a:buFont typeface="Monotype Sorts" pitchFamily="2" charset="2"/>
              <a:buNone/>
            </a:pPr>
            <a:r>
              <a:rPr lang="en-US" altLang="en-US" sz="2400" b="1">
                <a:solidFill>
                  <a:srgbClr val="A50021"/>
                </a:solidFill>
              </a:rPr>
              <a:t>  </a:t>
            </a:r>
            <a:r>
              <a:rPr lang="en-US" altLang="en-US" sz="2400"/>
              <a:t>These examples yield the same output:</a:t>
            </a:r>
          </a:p>
          <a:p>
            <a:pPr eaLnBrk="1" hangingPunct="1">
              <a:buFont typeface="Monotype Sorts" pitchFamily="2" charset="2"/>
              <a:buNone/>
            </a:pPr>
            <a:endParaRPr lang="en-US" altLang="en-US" sz="1200" b="1">
              <a:solidFill>
                <a:schemeClr val="accent2"/>
              </a:solidFill>
            </a:endParaRPr>
          </a:p>
          <a:p>
            <a:pPr eaLnBrk="1" hangingPunct="1">
              <a:buFont typeface="Monotype Sorts" pitchFamily="2" charset="2"/>
              <a:buNone/>
            </a:pPr>
            <a:r>
              <a:rPr lang="en-US" altLang="en-US" sz="2400" b="1">
                <a:solidFill>
                  <a:schemeClr val="bg2"/>
                </a:solidFill>
              </a:rPr>
              <a:t>	</a:t>
            </a:r>
            <a:r>
              <a:rPr lang="en-US" altLang="en-US" sz="2400" b="1"/>
              <a:t>cout  &lt;&lt;  “The answer is “ ;</a:t>
            </a:r>
          </a:p>
          <a:p>
            <a:pPr eaLnBrk="1" hangingPunct="1">
              <a:buFont typeface="Monotype Sorts" pitchFamily="2" charset="2"/>
              <a:buNone/>
            </a:pPr>
            <a:r>
              <a:rPr lang="en-US" altLang="en-US" sz="2400" b="1"/>
              <a:t>	cout  &lt;&lt;  3 * 4 ;</a:t>
            </a:r>
          </a:p>
          <a:p>
            <a:pPr eaLnBrk="1" hangingPunct="1">
              <a:buFont typeface="Monotype Sorts" pitchFamily="2" charset="2"/>
              <a:buNone/>
            </a:pPr>
            <a:endParaRPr lang="en-US" altLang="en-US" sz="2400" b="1"/>
          </a:p>
          <a:p>
            <a:pPr eaLnBrk="1" hangingPunct="1">
              <a:buFont typeface="Monotype Sorts" pitchFamily="2" charset="2"/>
              <a:buNone/>
            </a:pPr>
            <a:r>
              <a:rPr lang="en-US" altLang="en-US" sz="2400" b="1"/>
              <a:t>	cout  &lt;&lt;  “The answer is “  &lt;&lt;  3 * 4 ;</a:t>
            </a:r>
          </a:p>
        </p:txBody>
      </p:sp>
      <p:sp>
        <p:nvSpPr>
          <p:cNvPr id="20485" name="Rectangle 7"/>
          <p:cNvSpPr>
            <a:spLocks noChangeArrowheads="1"/>
          </p:cNvSpPr>
          <p:nvPr/>
        </p:nvSpPr>
        <p:spPr bwMode="auto">
          <a:xfrm>
            <a:off x="2444750" y="2292350"/>
            <a:ext cx="7378700" cy="901700"/>
          </a:xfrm>
          <a:prstGeom prst="rect">
            <a:avLst/>
          </a:prstGeom>
          <a:solidFill>
            <a:srgbClr val="FFFF99"/>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0486" name="Rectangle 8"/>
          <p:cNvSpPr>
            <a:spLocks noChangeArrowheads="1"/>
          </p:cNvSpPr>
          <p:nvPr/>
        </p:nvSpPr>
        <p:spPr bwMode="auto">
          <a:xfrm>
            <a:off x="4953000" y="2501900"/>
            <a:ext cx="1752600" cy="520700"/>
          </a:xfrm>
          <a:prstGeom prst="rect">
            <a:avLst/>
          </a:prstGeom>
          <a:solidFill>
            <a:srgbClr val="FFCC66"/>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0487" name="Rectangle 9"/>
          <p:cNvSpPr>
            <a:spLocks noChangeArrowheads="1"/>
          </p:cNvSpPr>
          <p:nvPr/>
        </p:nvSpPr>
        <p:spPr bwMode="auto">
          <a:xfrm>
            <a:off x="2879726" y="2498725"/>
            <a:ext cx="4092915"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t>cout  &lt;&lt;  </a:t>
            </a:r>
            <a:r>
              <a:rPr lang="en-US" altLang="en-US" sz="1800" b="1" i="1"/>
              <a:t>Expression</a:t>
            </a:r>
            <a:r>
              <a:rPr lang="en-US" altLang="en-US" sz="1800" b="1"/>
              <a:t>    &lt;&lt; </a:t>
            </a:r>
            <a:r>
              <a:rPr lang="en-US" altLang="en-US" sz="1800" b="1" i="1"/>
              <a:t>Expression</a:t>
            </a:r>
            <a:r>
              <a:rPr lang="en-US" altLang="en-US" sz="1800" b="1"/>
              <a:t>  . . . ;</a:t>
            </a:r>
          </a:p>
        </p:txBody>
      </p:sp>
      <p:sp>
        <p:nvSpPr>
          <p:cNvPr id="10" name="Slide Number Placeholder 9"/>
          <p:cNvSpPr>
            <a:spLocks noGrp="1"/>
          </p:cNvSpPr>
          <p:nvPr>
            <p:ph type="sldNum" sz="quarter" idx="12"/>
          </p:nvPr>
        </p:nvSpPr>
        <p:spPr/>
        <p:txBody>
          <a:bodyPr/>
          <a:lstStyle/>
          <a:p>
            <a:fld id="{60613670-5C68-40E8-AD23-C9952A542B99}" type="slidenum">
              <a:rPr lang="en-US" smtClean="0"/>
              <a:pPr/>
              <a:t>44</a:t>
            </a:fld>
            <a:endParaRPr lang="en-US"/>
          </a:p>
        </p:txBody>
      </p:sp>
    </p:spTree>
    <p:extLst>
      <p:ext uri="{BB962C8B-B14F-4D97-AF65-F5344CB8AC3E}">
        <p14:creationId xmlns:p14="http://schemas.microsoft.com/office/powerpoint/2010/main" xmlns="" val="22823584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t>Output Statements (String constant)</a:t>
            </a:r>
          </a:p>
        </p:txBody>
      </p:sp>
      <p:sp>
        <p:nvSpPr>
          <p:cNvPr id="21507" name="Content Placeholder 2"/>
          <p:cNvSpPr>
            <a:spLocks noGrp="1"/>
          </p:cNvSpPr>
          <p:nvPr>
            <p:ph idx="1"/>
          </p:nvPr>
        </p:nvSpPr>
        <p:spPr/>
        <p:txBody>
          <a:bodyPr/>
          <a:lstStyle/>
          <a:p>
            <a:pPr eaLnBrk="1" hangingPunct="1">
              <a:lnSpc>
                <a:spcPct val="90000"/>
              </a:lnSpc>
            </a:pPr>
            <a:r>
              <a:rPr lang="en-US" altLang="en-US" sz="2700"/>
              <a:t>String constants (in double quotes) are to be printed as is, without the quotes.</a:t>
            </a:r>
          </a:p>
          <a:p>
            <a:pPr lvl="1" eaLnBrk="1" hangingPunct="1">
              <a:lnSpc>
                <a:spcPct val="90000"/>
              </a:lnSpc>
              <a:buFont typeface="Arial" panose="020B0604020202020204" pitchFamily="34" charset="0"/>
              <a:buNone/>
            </a:pPr>
            <a:r>
              <a:rPr lang="en-US" altLang="en-US" sz="2400" b="1"/>
              <a:t>cout&lt;&lt;“Enter the number of candy bars </a:t>
            </a:r>
            <a:r>
              <a:rPr lang="en-US" altLang="en-US" sz="2400"/>
              <a:t>”; </a:t>
            </a:r>
          </a:p>
          <a:p>
            <a:pPr lvl="1" eaLnBrk="1" hangingPunct="1">
              <a:lnSpc>
                <a:spcPct val="90000"/>
              </a:lnSpc>
              <a:buFont typeface="Arial" panose="020B0604020202020204" pitchFamily="34" charset="0"/>
              <a:buNone/>
            </a:pPr>
            <a:r>
              <a:rPr lang="en-US" altLang="en-US" sz="2400" b="1"/>
              <a:t>OUTPUT:   </a:t>
            </a:r>
            <a:r>
              <a:rPr lang="en-US" altLang="en-US" sz="2400">
                <a:solidFill>
                  <a:schemeClr val="accent2"/>
                </a:solidFill>
              </a:rPr>
              <a:t>Enter the number of candy bars</a:t>
            </a:r>
          </a:p>
          <a:p>
            <a:pPr eaLnBrk="1" hangingPunct="1">
              <a:lnSpc>
                <a:spcPct val="90000"/>
              </a:lnSpc>
            </a:pPr>
            <a:r>
              <a:rPr lang="en-US" altLang="en-US" sz="2700" b="1"/>
              <a:t>“Enter the number of candy bars ” </a:t>
            </a:r>
            <a:r>
              <a:rPr lang="en-US" altLang="en-US" sz="2700"/>
              <a:t>is called a </a:t>
            </a:r>
            <a:r>
              <a:rPr lang="en-US" altLang="en-US" sz="2700" b="1">
                <a:solidFill>
                  <a:schemeClr val="accent1"/>
                </a:solidFill>
              </a:rPr>
              <a:t>prompt</a:t>
            </a:r>
            <a:r>
              <a:rPr lang="en-US" altLang="en-US" sz="2700"/>
              <a:t>.</a:t>
            </a:r>
          </a:p>
          <a:p>
            <a:pPr eaLnBrk="1" hangingPunct="1">
              <a:lnSpc>
                <a:spcPct val="90000"/>
              </a:lnSpc>
            </a:pPr>
            <a:r>
              <a:rPr lang="en-US" altLang="en-US" sz="2700"/>
              <a:t>All user inputs must be preceded by a </a:t>
            </a:r>
            <a:r>
              <a:rPr lang="en-US" altLang="en-US" sz="2700" b="1">
                <a:solidFill>
                  <a:schemeClr val="accent1"/>
                </a:solidFill>
              </a:rPr>
              <a:t>prompt</a:t>
            </a:r>
            <a:r>
              <a:rPr lang="en-US" altLang="en-US" sz="2700"/>
              <a:t> to tell the user what is expected.</a:t>
            </a:r>
          </a:p>
          <a:p>
            <a:pPr eaLnBrk="1" hangingPunct="1">
              <a:lnSpc>
                <a:spcPct val="90000"/>
              </a:lnSpc>
            </a:pPr>
            <a:r>
              <a:rPr lang="en-US" altLang="en-US" sz="2700"/>
              <a:t>You must insert </a:t>
            </a:r>
            <a:r>
              <a:rPr lang="en-US" altLang="en-US" sz="2700" b="1"/>
              <a:t>spaces</a:t>
            </a:r>
            <a:r>
              <a:rPr lang="en-US" altLang="en-US" sz="2700"/>
              <a:t> inside the quotes if you want them in the output.</a:t>
            </a:r>
          </a:p>
          <a:p>
            <a:pPr eaLnBrk="1" hangingPunct="1">
              <a:lnSpc>
                <a:spcPct val="90000"/>
              </a:lnSpc>
            </a:pPr>
            <a:r>
              <a:rPr lang="en-US" altLang="en-US" sz="2700"/>
              <a:t>Do not put a string in quotes on multiple lines.</a:t>
            </a:r>
          </a:p>
        </p:txBody>
      </p:sp>
      <p:sp>
        <p:nvSpPr>
          <p:cNvPr id="4" name="Slide Number Placeholder 3"/>
          <p:cNvSpPr>
            <a:spLocks noGrp="1"/>
          </p:cNvSpPr>
          <p:nvPr>
            <p:ph type="sldNum" sz="quarter" idx="12"/>
          </p:nvPr>
        </p:nvSpPr>
        <p:spPr/>
        <p:txBody>
          <a:bodyPr/>
          <a:lstStyle/>
          <a:p>
            <a:fld id="{60613670-5C68-40E8-AD23-C9952A542B99}" type="slidenum">
              <a:rPr lang="en-US" smtClean="0"/>
              <a:pPr/>
              <a:t>45</a:t>
            </a:fld>
            <a:endParaRPr lang="en-US"/>
          </a:p>
        </p:txBody>
      </p:sp>
    </p:spTree>
    <p:extLst>
      <p:ext uri="{BB962C8B-B14F-4D97-AF65-F5344CB8AC3E}">
        <p14:creationId xmlns:p14="http://schemas.microsoft.com/office/powerpoint/2010/main" xmlns="" val="8374210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altLang="en-US" smtClean="0"/>
              <a:t>Output Statements (Expression)</a:t>
            </a:r>
          </a:p>
        </p:txBody>
      </p:sp>
      <p:sp>
        <p:nvSpPr>
          <p:cNvPr id="22531" name="Content Placeholder 2"/>
          <p:cNvSpPr>
            <a:spLocks noGrp="1"/>
          </p:cNvSpPr>
          <p:nvPr>
            <p:ph idx="1"/>
          </p:nvPr>
        </p:nvSpPr>
        <p:spPr/>
        <p:txBody>
          <a:bodyPr/>
          <a:lstStyle/>
          <a:p>
            <a:pPr eaLnBrk="1" hangingPunct="1"/>
            <a:r>
              <a:rPr lang="en-US" altLang="en-US" smtClean="0"/>
              <a:t>All expressions are computed and then outputted.</a:t>
            </a:r>
          </a:p>
          <a:p>
            <a:pPr lvl="1" eaLnBrk="1" hangingPunct="1">
              <a:buFont typeface="Arial" panose="020B0604020202020204" pitchFamily="34" charset="0"/>
              <a:buNone/>
            </a:pPr>
            <a:r>
              <a:rPr lang="en-US" altLang="en-US" b="1" smtClean="0"/>
              <a:t>cout  &lt;&lt;  “The answer is ”  &lt;&lt;  3 * 4 ;</a:t>
            </a:r>
          </a:p>
          <a:p>
            <a:pPr lvl="1" eaLnBrk="1" hangingPunct="1">
              <a:buFont typeface="Arial" panose="020B0604020202020204" pitchFamily="34" charset="0"/>
              <a:buNone/>
            </a:pPr>
            <a:r>
              <a:rPr lang="en-US" altLang="en-US" b="1" smtClean="0"/>
              <a:t>OUTPUT:   </a:t>
            </a:r>
            <a:r>
              <a:rPr lang="en-US" altLang="en-US" smtClean="0">
                <a:solidFill>
                  <a:schemeClr val="accent2"/>
                </a:solidFill>
              </a:rPr>
              <a:t>The answer is 12</a:t>
            </a:r>
            <a:endParaRPr lang="en-US" altLang="en-US" b="1" smtClean="0"/>
          </a:p>
          <a:p>
            <a:pPr lvl="1" eaLnBrk="1" hangingPunct="1">
              <a:buFont typeface="Arial" panose="020B0604020202020204" pitchFamily="34" charset="0"/>
              <a:buNone/>
            </a:pPr>
            <a:endParaRPr lang="en-US" altLang="en-US"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46</a:t>
            </a:fld>
            <a:endParaRPr lang="en-US"/>
          </a:p>
        </p:txBody>
      </p:sp>
    </p:spTree>
    <p:extLst>
      <p:ext uri="{BB962C8B-B14F-4D97-AF65-F5344CB8AC3E}">
        <p14:creationId xmlns:p14="http://schemas.microsoft.com/office/powerpoint/2010/main" xmlns="" val="337288210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en-US" smtClean="0"/>
              <a:t>Escape Sequences</a:t>
            </a:r>
          </a:p>
        </p:txBody>
      </p:sp>
      <p:sp>
        <p:nvSpPr>
          <p:cNvPr id="3" name="Content Placeholder 2"/>
          <p:cNvSpPr>
            <a:spLocks noGrp="1"/>
          </p:cNvSpPr>
          <p:nvPr>
            <p:ph idx="1"/>
          </p:nvPr>
        </p:nvSpPr>
        <p:spPr/>
        <p:txBody>
          <a:bodyPr rtlCol="0">
            <a:normAutofit/>
          </a:bodyPr>
          <a:lstStyle/>
          <a:p>
            <a:pPr>
              <a:defRPr/>
            </a:pPr>
            <a:r>
              <a:rPr lang="en-US" dirty="0" smtClean="0"/>
              <a:t>The backslash is called the escape character.</a:t>
            </a:r>
          </a:p>
          <a:p>
            <a:pPr>
              <a:defRPr/>
            </a:pPr>
            <a:r>
              <a:rPr lang="en-US" dirty="0" smtClean="0"/>
              <a:t>It tells the compiler that the next character is  “escaping” it’s typical definition and is using its secondary definition.</a:t>
            </a:r>
          </a:p>
          <a:p>
            <a:pPr>
              <a:defRPr/>
            </a:pPr>
            <a:r>
              <a:rPr lang="en-US" dirty="0" smtClean="0"/>
              <a:t>Examples:</a:t>
            </a:r>
          </a:p>
          <a:p>
            <a:pPr lvl="1">
              <a:defRPr/>
            </a:pPr>
            <a:r>
              <a:rPr lang="en-US" dirty="0" smtClean="0"/>
              <a:t>new line: </a:t>
            </a:r>
            <a:r>
              <a:rPr lang="en-US" b="1" dirty="0" smtClean="0"/>
              <a:t>\n</a:t>
            </a:r>
          </a:p>
          <a:p>
            <a:pPr lvl="1">
              <a:defRPr/>
            </a:pPr>
            <a:r>
              <a:rPr lang="en-US" dirty="0" smtClean="0"/>
              <a:t>horizontal tab: </a:t>
            </a:r>
            <a:r>
              <a:rPr lang="en-US" b="1" dirty="0" smtClean="0"/>
              <a:t>\t</a:t>
            </a:r>
          </a:p>
          <a:p>
            <a:pPr lvl="1">
              <a:defRPr/>
            </a:pPr>
            <a:r>
              <a:rPr lang="en-US" dirty="0" smtClean="0"/>
              <a:t>backslash: </a:t>
            </a:r>
            <a:r>
              <a:rPr lang="en-US" b="1" dirty="0" smtClean="0"/>
              <a:t>\\</a:t>
            </a:r>
          </a:p>
          <a:p>
            <a:pPr lvl="1">
              <a:defRPr/>
            </a:pPr>
            <a:r>
              <a:rPr lang="en-US" dirty="0" smtClean="0"/>
              <a:t>double quote  </a:t>
            </a:r>
            <a:r>
              <a:rPr lang="en-US" b="1" dirty="0" smtClean="0"/>
              <a:t>\”</a:t>
            </a:r>
            <a:endParaRPr lang="en-US" dirty="0"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47</a:t>
            </a:fld>
            <a:endParaRPr lang="en-US"/>
          </a:p>
        </p:txBody>
      </p:sp>
    </p:spTree>
    <p:extLst>
      <p:ext uri="{BB962C8B-B14F-4D97-AF65-F5344CB8AC3E}">
        <p14:creationId xmlns:p14="http://schemas.microsoft.com/office/powerpoint/2010/main" xmlns="" val="20218121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en-US" smtClean="0"/>
              <a:t>Newline</a:t>
            </a:r>
          </a:p>
        </p:txBody>
      </p:sp>
      <p:sp>
        <p:nvSpPr>
          <p:cNvPr id="24579" name="Content Placeholder 2"/>
          <p:cNvSpPr>
            <a:spLocks noGrp="1"/>
          </p:cNvSpPr>
          <p:nvPr>
            <p:ph idx="1"/>
          </p:nvPr>
        </p:nvSpPr>
        <p:spPr/>
        <p:txBody>
          <a:bodyPr/>
          <a:lstStyle/>
          <a:p>
            <a:pPr eaLnBrk="1" hangingPunct="1"/>
            <a:r>
              <a:rPr lang="en-US" altLang="en-US" b="1" smtClean="0"/>
              <a:t>cout&lt;&lt;“\n”</a:t>
            </a:r>
            <a:r>
              <a:rPr lang="en-US" altLang="en-US" smtClean="0"/>
              <a:t> and </a:t>
            </a:r>
            <a:r>
              <a:rPr lang="en-US" altLang="en-US" b="1" smtClean="0"/>
              <a:t>cout&lt;&lt;endl</a:t>
            </a:r>
            <a:r>
              <a:rPr lang="en-US" altLang="en-US" smtClean="0"/>
              <a:t> both are used to insert a blank line.</a:t>
            </a:r>
          </a:p>
          <a:p>
            <a:pPr eaLnBrk="1" hangingPunct="1"/>
            <a:r>
              <a:rPr lang="en-US" altLang="en-US" smtClean="0"/>
              <a:t>Advances the cursor to the start of the next line rather than to the next space.</a:t>
            </a:r>
          </a:p>
          <a:p>
            <a:pPr eaLnBrk="1" hangingPunct="1"/>
            <a:r>
              <a:rPr lang="en-US" altLang="en-US" smtClean="0"/>
              <a:t>Always end the output of all programs with this statement.</a:t>
            </a:r>
          </a:p>
          <a:p>
            <a:pPr eaLnBrk="1" hangingPunct="1"/>
            <a:endParaRPr lang="en-US" altLang="en-US"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48</a:t>
            </a:fld>
            <a:endParaRPr lang="en-US"/>
          </a:p>
        </p:txBody>
      </p:sp>
    </p:spTree>
    <p:extLst>
      <p:ext uri="{BB962C8B-B14F-4D97-AF65-F5344CB8AC3E}">
        <p14:creationId xmlns:p14="http://schemas.microsoft.com/office/powerpoint/2010/main" xmlns="" val="160653003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smtClean="0"/>
              <a:t>Formatting for Decimal Point Numbers</a:t>
            </a:r>
          </a:p>
        </p:txBody>
      </p:sp>
      <p:sp>
        <p:nvSpPr>
          <p:cNvPr id="25603" name="Content Placeholder 2"/>
          <p:cNvSpPr>
            <a:spLocks noGrp="1"/>
          </p:cNvSpPr>
          <p:nvPr>
            <p:ph idx="1"/>
          </p:nvPr>
        </p:nvSpPr>
        <p:spPr/>
        <p:txBody>
          <a:bodyPr/>
          <a:lstStyle/>
          <a:p>
            <a:pPr eaLnBrk="1" hangingPunct="1">
              <a:lnSpc>
                <a:spcPct val="90000"/>
              </a:lnSpc>
            </a:pPr>
            <a:r>
              <a:rPr lang="en-US" altLang="en-US" sz="2700"/>
              <a:t>Typed </a:t>
            </a:r>
            <a:r>
              <a:rPr lang="en-US" altLang="en-US" sz="2700">
                <a:solidFill>
                  <a:schemeClr val="accent1"/>
                </a:solidFill>
              </a:rPr>
              <a:t>float</a:t>
            </a:r>
            <a:r>
              <a:rPr lang="en-US" altLang="en-US" sz="2700"/>
              <a:t>, or </a:t>
            </a:r>
            <a:r>
              <a:rPr lang="en-US" altLang="en-US" sz="2700">
                <a:solidFill>
                  <a:schemeClr val="accent1"/>
                </a:solidFill>
              </a:rPr>
              <a:t>double</a:t>
            </a:r>
          </a:p>
          <a:p>
            <a:pPr eaLnBrk="1" hangingPunct="1">
              <a:lnSpc>
                <a:spcPct val="90000"/>
              </a:lnSpc>
            </a:pPr>
            <a:r>
              <a:rPr lang="en-US" altLang="en-US" sz="2700"/>
              <a:t>Use the three format statements (magic formula) to format to fixed decimal notation. </a:t>
            </a:r>
          </a:p>
          <a:p>
            <a:pPr lvl="1" eaLnBrk="1" hangingPunct="1">
              <a:lnSpc>
                <a:spcPct val="90000"/>
              </a:lnSpc>
              <a:buFont typeface="Arial" panose="020B0604020202020204" pitchFamily="34" charset="0"/>
              <a:buNone/>
            </a:pPr>
            <a:r>
              <a:rPr lang="en-US" altLang="en-US" sz="2400" b="1"/>
              <a:t>cout.setf(ios::fixed);</a:t>
            </a:r>
            <a:endParaRPr lang="en-US" altLang="en-US" sz="2400"/>
          </a:p>
          <a:p>
            <a:pPr lvl="1" eaLnBrk="1" hangingPunct="1">
              <a:lnSpc>
                <a:spcPct val="90000"/>
              </a:lnSpc>
              <a:buFont typeface="Arial" panose="020B0604020202020204" pitchFamily="34" charset="0"/>
              <a:buNone/>
            </a:pPr>
            <a:r>
              <a:rPr lang="en-US" altLang="en-US" sz="2400" b="1"/>
              <a:t>cout.setf(ios::showpoint);</a:t>
            </a:r>
            <a:endParaRPr lang="en-US" altLang="en-US" sz="2400"/>
          </a:p>
          <a:p>
            <a:pPr lvl="1" eaLnBrk="1" hangingPunct="1">
              <a:lnSpc>
                <a:spcPct val="90000"/>
              </a:lnSpc>
              <a:buFont typeface="Arial" panose="020B0604020202020204" pitchFamily="34" charset="0"/>
              <a:buNone/>
            </a:pPr>
            <a:r>
              <a:rPr lang="en-US" altLang="en-US" sz="2400" b="1"/>
              <a:t>cout.precision(2);</a:t>
            </a:r>
          </a:p>
          <a:p>
            <a:pPr eaLnBrk="1" hangingPunct="1">
              <a:lnSpc>
                <a:spcPct val="90000"/>
              </a:lnSpc>
            </a:pPr>
            <a:r>
              <a:rPr lang="en-US" altLang="en-US" sz="2700" b="1"/>
              <a:t>setf</a:t>
            </a:r>
            <a:r>
              <a:rPr lang="en-US" altLang="en-US" sz="2700"/>
              <a:t> “set flag” means that all real output will be formatted according to the function, until changed by either unsetting the flag or a new </a:t>
            </a:r>
            <a:r>
              <a:rPr lang="en-US" altLang="en-US" sz="2700" b="1"/>
              <a:t>setf</a:t>
            </a:r>
            <a:r>
              <a:rPr lang="en-US" altLang="en-US" sz="2700"/>
              <a:t> command.</a:t>
            </a:r>
          </a:p>
          <a:p>
            <a:pPr eaLnBrk="1" hangingPunct="1">
              <a:lnSpc>
                <a:spcPct val="90000"/>
              </a:lnSpc>
            </a:pPr>
            <a:r>
              <a:rPr lang="en-US" altLang="en-US" sz="2700" b="1"/>
              <a:t>ios::  </a:t>
            </a:r>
            <a:r>
              <a:rPr lang="en-US" altLang="en-US" sz="2700"/>
              <a:t>means the functions from the </a:t>
            </a:r>
            <a:r>
              <a:rPr lang="en-US" altLang="en-US" sz="2700" b="1"/>
              <a:t>iostream</a:t>
            </a:r>
            <a:r>
              <a:rPr lang="en-US" altLang="en-US" sz="2700"/>
              <a:t> library</a:t>
            </a:r>
          </a:p>
        </p:txBody>
      </p:sp>
      <p:sp>
        <p:nvSpPr>
          <p:cNvPr id="4" name="Slide Number Placeholder 3"/>
          <p:cNvSpPr>
            <a:spLocks noGrp="1"/>
          </p:cNvSpPr>
          <p:nvPr>
            <p:ph type="sldNum" sz="quarter" idx="12"/>
          </p:nvPr>
        </p:nvSpPr>
        <p:spPr/>
        <p:txBody>
          <a:bodyPr/>
          <a:lstStyle/>
          <a:p>
            <a:fld id="{60613670-5C68-40E8-AD23-C9952A542B99}" type="slidenum">
              <a:rPr lang="en-US" smtClean="0"/>
              <a:pPr/>
              <a:t>49</a:t>
            </a:fld>
            <a:endParaRPr lang="en-US"/>
          </a:p>
        </p:txBody>
      </p:sp>
    </p:spTree>
    <p:extLst>
      <p:ext uri="{BB962C8B-B14F-4D97-AF65-F5344CB8AC3E}">
        <p14:creationId xmlns:p14="http://schemas.microsoft.com/office/powerpoint/2010/main" xmlns="" val="30994670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altLang="en-US" smtClean="0"/>
              <a:t>History of C and C++</a:t>
            </a:r>
          </a:p>
        </p:txBody>
      </p:sp>
      <p:sp>
        <p:nvSpPr>
          <p:cNvPr id="14340" name="Rectangle 3"/>
          <p:cNvSpPr>
            <a:spLocks noGrp="1" noChangeArrowheads="1"/>
          </p:cNvSpPr>
          <p:nvPr>
            <p:ph type="body" idx="1"/>
          </p:nvPr>
        </p:nvSpPr>
        <p:spPr/>
        <p:txBody>
          <a:bodyPr>
            <a:normAutofit lnSpcReduction="10000"/>
          </a:bodyPr>
          <a:lstStyle/>
          <a:p>
            <a:pPr eaLnBrk="1" hangingPunct="1"/>
            <a:r>
              <a:rPr lang="en-US" altLang="en-US" smtClean="0"/>
              <a:t>History of C++ </a:t>
            </a:r>
          </a:p>
          <a:p>
            <a:pPr lvl="1" eaLnBrk="1" hangingPunct="1"/>
            <a:r>
              <a:rPr lang="en-US" altLang="en-US" smtClean="0"/>
              <a:t>Extension of C</a:t>
            </a:r>
          </a:p>
          <a:p>
            <a:pPr lvl="1" eaLnBrk="1" hangingPunct="1"/>
            <a:r>
              <a:rPr lang="en-US" altLang="en-US" smtClean="0"/>
              <a:t>Early 1980s: Bjarne Stroustrup (Bell Laboratories)</a:t>
            </a:r>
          </a:p>
          <a:p>
            <a:pPr lvl="1" eaLnBrk="1" hangingPunct="1"/>
            <a:r>
              <a:rPr lang="en-US" altLang="en-US" smtClean="0"/>
              <a:t>Provides capabilities for object-oriented programming</a:t>
            </a:r>
          </a:p>
          <a:p>
            <a:pPr lvl="2" eaLnBrk="1" hangingPunct="1"/>
            <a:r>
              <a:rPr lang="en-US" altLang="en-US" smtClean="0"/>
              <a:t>Objects: reusable software components </a:t>
            </a:r>
          </a:p>
          <a:p>
            <a:pPr lvl="3" eaLnBrk="1" hangingPunct="1"/>
            <a:r>
              <a:rPr lang="en-US" altLang="en-US" smtClean="0"/>
              <a:t>Model items in real world</a:t>
            </a:r>
          </a:p>
          <a:p>
            <a:pPr lvl="2" eaLnBrk="1" hangingPunct="1"/>
            <a:r>
              <a:rPr lang="en-US" altLang="en-US" smtClean="0"/>
              <a:t>Object-oriented programs</a:t>
            </a:r>
          </a:p>
          <a:p>
            <a:pPr lvl="3" eaLnBrk="1" hangingPunct="1"/>
            <a:r>
              <a:rPr lang="en-US" altLang="en-US" smtClean="0"/>
              <a:t>Easy to understand, correct and modify</a:t>
            </a:r>
          </a:p>
          <a:p>
            <a:pPr lvl="1" eaLnBrk="1" hangingPunct="1"/>
            <a:r>
              <a:rPr lang="en-US" altLang="en-US" smtClean="0"/>
              <a:t>Hybrid language</a:t>
            </a:r>
          </a:p>
          <a:p>
            <a:pPr lvl="2" eaLnBrk="1" hangingPunct="1"/>
            <a:r>
              <a:rPr lang="en-US" altLang="en-US" smtClean="0"/>
              <a:t>C-like style</a:t>
            </a:r>
          </a:p>
          <a:p>
            <a:pPr lvl="2" eaLnBrk="1" hangingPunct="1"/>
            <a:r>
              <a:rPr lang="en-US" altLang="en-US" smtClean="0"/>
              <a:t>Object-oriented style</a:t>
            </a:r>
          </a:p>
          <a:p>
            <a:pPr lvl="2" eaLnBrk="1" hangingPunct="1"/>
            <a:r>
              <a:rPr lang="en-US" altLang="en-US" smtClean="0"/>
              <a:t>Both</a:t>
            </a:r>
          </a:p>
        </p:txBody>
      </p:sp>
      <p:sp>
        <p:nvSpPr>
          <p:cNvPr id="4" name="Slide Number Placeholder 3"/>
          <p:cNvSpPr>
            <a:spLocks noGrp="1"/>
          </p:cNvSpPr>
          <p:nvPr>
            <p:ph type="sldNum" sz="quarter" idx="12"/>
          </p:nvPr>
        </p:nvSpPr>
        <p:spPr/>
        <p:txBody>
          <a:bodyPr/>
          <a:lstStyle/>
          <a:p>
            <a:fld id="{60613670-5C68-40E8-AD23-C9952A542B99}" type="slidenum">
              <a:rPr lang="en-US" smtClean="0"/>
              <a:pPr/>
              <a:t>5</a:t>
            </a:fld>
            <a:endParaRPr lang="en-US"/>
          </a:p>
        </p:txBody>
      </p:sp>
    </p:spTree>
    <p:extLst>
      <p:ext uri="{BB962C8B-B14F-4D97-AF65-F5344CB8AC3E}">
        <p14:creationId xmlns:p14="http://schemas.microsoft.com/office/powerpoint/2010/main" xmlns="" val="27747327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smtClean="0"/>
              <a:t>Extraction Operator (&gt;&gt;)</a:t>
            </a:r>
          </a:p>
        </p:txBody>
      </p:sp>
      <p:sp>
        <p:nvSpPr>
          <p:cNvPr id="26627" name="Content Placeholder 2"/>
          <p:cNvSpPr>
            <a:spLocks noGrp="1"/>
          </p:cNvSpPr>
          <p:nvPr>
            <p:ph idx="1"/>
          </p:nvPr>
        </p:nvSpPr>
        <p:spPr/>
        <p:txBody>
          <a:bodyPr/>
          <a:lstStyle/>
          <a:p>
            <a:pPr eaLnBrk="1" hangingPunct="1"/>
            <a:r>
              <a:rPr lang="en-US" altLang="en-US" sz="2800"/>
              <a:t>Variable </a:t>
            </a:r>
            <a:r>
              <a:rPr lang="en-US" altLang="en-US" sz="2800" b="1">
                <a:solidFill>
                  <a:srgbClr val="990000"/>
                </a:solidFill>
              </a:rPr>
              <a:t>cin</a:t>
            </a:r>
            <a:r>
              <a:rPr lang="en-US" altLang="en-US" sz="2800">
                <a:solidFill>
                  <a:srgbClr val="990000"/>
                </a:solidFill>
              </a:rPr>
              <a:t> </a:t>
            </a:r>
            <a:r>
              <a:rPr lang="en-US" altLang="en-US" sz="2800"/>
              <a:t>is predefined to denote an </a:t>
            </a:r>
            <a:r>
              <a:rPr lang="en-US" altLang="en-US" sz="2800">
                <a:solidFill>
                  <a:srgbClr val="990000"/>
                </a:solidFill>
              </a:rPr>
              <a:t>input stream from the standard input device</a:t>
            </a:r>
            <a:r>
              <a:rPr lang="en-US" altLang="en-US" sz="2800">
                <a:solidFill>
                  <a:schemeClr val="accent2"/>
                </a:solidFill>
              </a:rPr>
              <a:t> </a:t>
            </a:r>
            <a:r>
              <a:rPr lang="en-US" altLang="en-US" sz="2800"/>
              <a:t>(the keyboard) </a:t>
            </a:r>
          </a:p>
          <a:p>
            <a:pPr eaLnBrk="1" hangingPunct="1"/>
            <a:r>
              <a:rPr lang="en-US" altLang="en-US" sz="2800"/>
              <a:t>The extraction operator</a:t>
            </a:r>
            <a:r>
              <a:rPr lang="en-US" altLang="en-US" sz="2800">
                <a:solidFill>
                  <a:srgbClr val="990000"/>
                </a:solidFill>
              </a:rPr>
              <a:t>  </a:t>
            </a:r>
            <a:r>
              <a:rPr lang="en-US" altLang="en-US" sz="2800" b="1">
                <a:solidFill>
                  <a:srgbClr val="990000"/>
                </a:solidFill>
              </a:rPr>
              <a:t>&gt;&gt;</a:t>
            </a:r>
            <a:r>
              <a:rPr lang="en-US" altLang="en-US" sz="2800">
                <a:solidFill>
                  <a:srgbClr val="990000"/>
                </a:solidFill>
              </a:rPr>
              <a:t>  </a:t>
            </a:r>
            <a:r>
              <a:rPr lang="en-US" altLang="en-US" sz="2800"/>
              <a:t>called </a:t>
            </a:r>
            <a:r>
              <a:rPr lang="en-US" altLang="en-US" sz="2800">
                <a:solidFill>
                  <a:srgbClr val="990000"/>
                </a:solidFill>
              </a:rPr>
              <a:t>“get from”</a:t>
            </a:r>
            <a:r>
              <a:rPr lang="en-US" altLang="en-US" sz="2800"/>
              <a:t> takes 2 operands.  The left operand is a </a:t>
            </a:r>
            <a:r>
              <a:rPr lang="en-US" altLang="en-US" sz="2800" b="1"/>
              <a:t>stream expression</a:t>
            </a:r>
            <a:r>
              <a:rPr lang="en-US" altLang="en-US" sz="2800"/>
              <a:t>, such as </a:t>
            </a:r>
            <a:r>
              <a:rPr lang="en-US" altLang="en-US" sz="2800" b="1"/>
              <a:t>cin</a:t>
            </a:r>
            <a:r>
              <a:rPr lang="en-US" altLang="en-US" sz="2800"/>
              <a:t>--the right operand is a variable of simple type. </a:t>
            </a:r>
          </a:p>
          <a:p>
            <a:pPr eaLnBrk="1" hangingPunct="1"/>
            <a:r>
              <a:rPr lang="en-US" altLang="en-US" sz="2800"/>
              <a:t>Operator  </a:t>
            </a:r>
            <a:r>
              <a:rPr lang="en-US" altLang="en-US" sz="2800" b="1"/>
              <a:t>&gt;&gt;</a:t>
            </a:r>
            <a:r>
              <a:rPr lang="en-US" altLang="en-US" sz="2800"/>
              <a:t>  attempts to </a:t>
            </a:r>
            <a:r>
              <a:rPr lang="en-US" altLang="en-US" sz="2800">
                <a:solidFill>
                  <a:srgbClr val="990000"/>
                </a:solidFill>
              </a:rPr>
              <a:t>extract </a:t>
            </a:r>
            <a:r>
              <a:rPr lang="en-US" altLang="en-US" sz="2800"/>
              <a:t>the next item from the input stream </a:t>
            </a:r>
            <a:r>
              <a:rPr lang="en-US" altLang="en-US" sz="2800">
                <a:solidFill>
                  <a:srgbClr val="990000"/>
                </a:solidFill>
              </a:rPr>
              <a:t>and store</a:t>
            </a:r>
            <a:r>
              <a:rPr lang="en-US" altLang="en-US" sz="2800"/>
              <a:t> its value in the right operand variable.</a:t>
            </a:r>
          </a:p>
          <a:p>
            <a:pPr eaLnBrk="1" hangingPunct="1"/>
            <a:endParaRPr lang="en-US" altLang="en-US"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50</a:t>
            </a:fld>
            <a:endParaRPr lang="en-US"/>
          </a:p>
        </p:txBody>
      </p:sp>
    </p:spTree>
    <p:extLst>
      <p:ext uri="{BB962C8B-B14F-4D97-AF65-F5344CB8AC3E}">
        <p14:creationId xmlns:p14="http://schemas.microsoft.com/office/powerpoint/2010/main" xmlns="" val="30273686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bwMode="auto">
          <a:xfrm>
            <a:off x="2057400" y="457200"/>
            <a:ext cx="8153400" cy="914400"/>
          </a:xfrm>
          <a:prstGeom prst="rect">
            <a:avLst/>
          </a:prstGeom>
          <a:noFill/>
          <a:ln w="9525">
            <a:noFill/>
            <a:miter lim="800000"/>
            <a:headEnd/>
            <a:tailEnd/>
          </a:ln>
        </p:spPr>
        <p:txBody>
          <a:bodyPr anchor="ctr"/>
          <a:lstStyle/>
          <a:p>
            <a:pPr algn="ctr" eaLnBrk="1" hangingPunct="1">
              <a:defRPr/>
            </a:pPr>
            <a:r>
              <a:rPr lang="en-US" sz="4400" dirty="0">
                <a:latin typeface="+mj-lt"/>
                <a:ea typeface="+mj-ea"/>
                <a:cs typeface="+mj-cs"/>
              </a:rPr>
              <a:t>Input Statements</a:t>
            </a:r>
          </a:p>
        </p:txBody>
      </p:sp>
      <p:grpSp>
        <p:nvGrpSpPr>
          <p:cNvPr id="27651" name="Group 2"/>
          <p:cNvGrpSpPr>
            <a:grpSpLocks/>
          </p:cNvGrpSpPr>
          <p:nvPr/>
        </p:nvGrpSpPr>
        <p:grpSpPr bwMode="auto">
          <a:xfrm>
            <a:off x="2444750" y="4197350"/>
            <a:ext cx="7378700" cy="2044700"/>
            <a:chOff x="580" y="2644"/>
            <a:chExt cx="4648" cy="1288"/>
          </a:xfrm>
        </p:grpSpPr>
        <p:sp>
          <p:nvSpPr>
            <p:cNvPr id="27656" name="Rectangle 3"/>
            <p:cNvSpPr>
              <a:spLocks noChangeArrowheads="1"/>
            </p:cNvSpPr>
            <p:nvPr/>
          </p:nvSpPr>
          <p:spPr bwMode="auto">
            <a:xfrm>
              <a:off x="580" y="2644"/>
              <a:ext cx="4648" cy="618"/>
            </a:xfrm>
            <a:prstGeom prst="rect">
              <a:avLst/>
            </a:prstGeom>
            <a:solidFill>
              <a:srgbClr val="FFFF99"/>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7657" name="Rectangle 4"/>
            <p:cNvSpPr>
              <a:spLocks noChangeArrowheads="1"/>
            </p:cNvSpPr>
            <p:nvPr/>
          </p:nvSpPr>
          <p:spPr bwMode="auto">
            <a:xfrm>
              <a:off x="580" y="3404"/>
              <a:ext cx="4648" cy="528"/>
            </a:xfrm>
            <a:prstGeom prst="rect">
              <a:avLst/>
            </a:prstGeom>
            <a:solidFill>
              <a:srgbClr val="FFFF99"/>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grpSp>
      <p:sp>
        <p:nvSpPr>
          <p:cNvPr id="27652" name="Rectangle 6"/>
          <p:cNvSpPr txBox="1">
            <a:spLocks noChangeArrowheads="1"/>
          </p:cNvSpPr>
          <p:nvPr/>
        </p:nvSpPr>
        <p:spPr bwMode="auto">
          <a:xfrm>
            <a:off x="2209800" y="1600200"/>
            <a:ext cx="7848600" cy="495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Monotype Sorts" pitchFamily="2" charset="2"/>
              <a:buNone/>
            </a:pPr>
            <a:r>
              <a:rPr lang="en-US" altLang="en-US" sz="2800" b="1">
                <a:solidFill>
                  <a:srgbClr val="A50021"/>
                </a:solidFill>
              </a:rPr>
              <a:t>SYNTAX</a:t>
            </a:r>
            <a:endParaRPr lang="en-US" altLang="en-US"/>
          </a:p>
          <a:p>
            <a:pPr eaLnBrk="1" hangingPunct="1">
              <a:buFont typeface="Monotype Sorts" pitchFamily="2" charset="2"/>
              <a:buNone/>
            </a:pPr>
            <a:endParaRPr lang="en-US" altLang="en-US"/>
          </a:p>
          <a:p>
            <a:pPr eaLnBrk="1" hangingPunct="1">
              <a:buFont typeface="Monotype Sorts" pitchFamily="2" charset="2"/>
              <a:buNone/>
            </a:pPr>
            <a:endParaRPr lang="en-US" altLang="en-US"/>
          </a:p>
          <a:p>
            <a:pPr eaLnBrk="1" hangingPunct="1">
              <a:buFont typeface="Monotype Sorts" pitchFamily="2" charset="2"/>
              <a:buNone/>
            </a:pPr>
            <a:r>
              <a:rPr lang="en-US" altLang="en-US" sz="1400"/>
              <a:t>   </a:t>
            </a:r>
            <a:r>
              <a:rPr lang="en-US" altLang="en-US" sz="2400"/>
              <a:t>cin statements can be linked together using </a:t>
            </a:r>
            <a:r>
              <a:rPr lang="en-US" altLang="en-US" sz="2400" b="1"/>
              <a:t>&gt;&gt;</a:t>
            </a:r>
            <a:r>
              <a:rPr lang="en-US" altLang="en-US" sz="2400"/>
              <a:t> operator.</a:t>
            </a:r>
          </a:p>
          <a:p>
            <a:pPr eaLnBrk="1" hangingPunct="1">
              <a:buFont typeface="Monotype Sorts" pitchFamily="2" charset="2"/>
              <a:buNone/>
            </a:pPr>
            <a:r>
              <a:rPr lang="en-US" altLang="en-US" sz="2400" b="1">
                <a:solidFill>
                  <a:srgbClr val="A50021"/>
                </a:solidFill>
              </a:rPr>
              <a:t>  </a:t>
            </a:r>
            <a:r>
              <a:rPr lang="en-US" altLang="en-US" sz="2400"/>
              <a:t>These examples yield the same output:</a:t>
            </a:r>
          </a:p>
          <a:p>
            <a:pPr eaLnBrk="1" hangingPunct="1">
              <a:buFont typeface="Monotype Sorts" pitchFamily="2" charset="2"/>
              <a:buNone/>
            </a:pPr>
            <a:endParaRPr lang="en-US" altLang="en-US" sz="1200" b="1">
              <a:solidFill>
                <a:schemeClr val="accent2"/>
              </a:solidFill>
            </a:endParaRPr>
          </a:p>
          <a:p>
            <a:pPr eaLnBrk="1" hangingPunct="1">
              <a:buFont typeface="Monotype Sorts" pitchFamily="2" charset="2"/>
              <a:buNone/>
            </a:pPr>
            <a:r>
              <a:rPr lang="en-US" altLang="en-US" sz="2400" b="1">
                <a:solidFill>
                  <a:schemeClr val="bg2"/>
                </a:solidFill>
              </a:rPr>
              <a:t>	</a:t>
            </a:r>
            <a:r>
              <a:rPr lang="en-US" altLang="en-US" sz="2400" b="1"/>
              <a:t>cin  &gt;&gt;  x;</a:t>
            </a:r>
          </a:p>
          <a:p>
            <a:pPr eaLnBrk="1" hangingPunct="1">
              <a:buFont typeface="Monotype Sorts" pitchFamily="2" charset="2"/>
              <a:buNone/>
            </a:pPr>
            <a:r>
              <a:rPr lang="en-US" altLang="en-US" sz="2400" b="1"/>
              <a:t>	cin  &gt;&gt;  y;</a:t>
            </a:r>
          </a:p>
          <a:p>
            <a:pPr eaLnBrk="1" hangingPunct="1">
              <a:buFont typeface="Monotype Sorts" pitchFamily="2" charset="2"/>
              <a:buNone/>
            </a:pPr>
            <a:endParaRPr lang="en-US" altLang="en-US" sz="2400" b="1"/>
          </a:p>
          <a:p>
            <a:pPr eaLnBrk="1" hangingPunct="1">
              <a:buFont typeface="Monotype Sorts" pitchFamily="2" charset="2"/>
              <a:buNone/>
            </a:pPr>
            <a:r>
              <a:rPr lang="en-US" altLang="en-US" sz="2400" b="1"/>
              <a:t>	cin  &gt;&gt;  x &gt;&gt;  y;</a:t>
            </a:r>
          </a:p>
        </p:txBody>
      </p:sp>
      <p:sp>
        <p:nvSpPr>
          <p:cNvPr id="27653" name="Rectangle 7"/>
          <p:cNvSpPr>
            <a:spLocks noChangeArrowheads="1"/>
          </p:cNvSpPr>
          <p:nvPr/>
        </p:nvSpPr>
        <p:spPr bwMode="auto">
          <a:xfrm>
            <a:off x="2444750" y="2292350"/>
            <a:ext cx="7378700" cy="901700"/>
          </a:xfrm>
          <a:prstGeom prst="rect">
            <a:avLst/>
          </a:prstGeom>
          <a:solidFill>
            <a:srgbClr val="FFFF99"/>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7654" name="Rectangle 8"/>
          <p:cNvSpPr>
            <a:spLocks noChangeArrowheads="1"/>
          </p:cNvSpPr>
          <p:nvPr/>
        </p:nvSpPr>
        <p:spPr bwMode="auto">
          <a:xfrm>
            <a:off x="4953000" y="2501900"/>
            <a:ext cx="914400" cy="520700"/>
          </a:xfrm>
          <a:prstGeom prst="rect">
            <a:avLst/>
          </a:prstGeom>
          <a:solidFill>
            <a:srgbClr val="FFCC66"/>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sp>
        <p:nvSpPr>
          <p:cNvPr id="27655" name="Rectangle 9"/>
          <p:cNvSpPr>
            <a:spLocks noChangeArrowheads="1"/>
          </p:cNvSpPr>
          <p:nvPr/>
        </p:nvSpPr>
        <p:spPr bwMode="auto">
          <a:xfrm>
            <a:off x="2879726" y="2498726"/>
            <a:ext cx="3495675"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t>cin  &gt;&gt;  </a:t>
            </a:r>
            <a:r>
              <a:rPr lang="en-US" altLang="en-US" sz="1800" b="1" i="1"/>
              <a:t>Variable</a:t>
            </a:r>
            <a:r>
              <a:rPr lang="en-US" altLang="en-US" sz="1800" b="1"/>
              <a:t>    &gt;&gt; </a:t>
            </a:r>
            <a:r>
              <a:rPr lang="en-US" altLang="en-US" sz="1800" b="1" i="1"/>
              <a:t>Variable</a:t>
            </a:r>
            <a:r>
              <a:rPr lang="en-US" altLang="en-US" sz="1800" b="1"/>
              <a:t>  . . . ;</a:t>
            </a:r>
          </a:p>
        </p:txBody>
      </p:sp>
      <p:sp>
        <p:nvSpPr>
          <p:cNvPr id="10" name="Slide Number Placeholder 9"/>
          <p:cNvSpPr>
            <a:spLocks noGrp="1"/>
          </p:cNvSpPr>
          <p:nvPr>
            <p:ph type="sldNum" sz="quarter" idx="12"/>
          </p:nvPr>
        </p:nvSpPr>
        <p:spPr/>
        <p:txBody>
          <a:bodyPr/>
          <a:lstStyle/>
          <a:p>
            <a:fld id="{60613670-5C68-40E8-AD23-C9952A542B99}" type="slidenum">
              <a:rPr lang="en-US" smtClean="0"/>
              <a:pPr/>
              <a:t>51</a:t>
            </a:fld>
            <a:endParaRPr lang="en-US"/>
          </a:p>
        </p:txBody>
      </p:sp>
    </p:spTree>
    <p:extLst>
      <p:ext uri="{BB962C8B-B14F-4D97-AF65-F5344CB8AC3E}">
        <p14:creationId xmlns:p14="http://schemas.microsoft.com/office/powerpoint/2010/main" xmlns="" val="25840085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en-US" smtClean="0"/>
              <a:t>How Extraction Operator works?</a:t>
            </a:r>
          </a:p>
        </p:txBody>
      </p:sp>
      <p:sp>
        <p:nvSpPr>
          <p:cNvPr id="28675" name="Content Placeholder 2"/>
          <p:cNvSpPr>
            <a:spLocks noGrp="1"/>
          </p:cNvSpPr>
          <p:nvPr>
            <p:ph idx="1"/>
          </p:nvPr>
        </p:nvSpPr>
        <p:spPr/>
        <p:txBody>
          <a:bodyPr/>
          <a:lstStyle/>
          <a:p>
            <a:pPr eaLnBrk="1" hangingPunct="1"/>
            <a:r>
              <a:rPr lang="en-US" altLang="en-US" smtClean="0"/>
              <a:t>Input is not entered until user presses </a:t>
            </a:r>
            <a:r>
              <a:rPr lang="en-US" altLang="en-US" smtClean="0">
                <a:solidFill>
                  <a:srgbClr val="00B050"/>
                </a:solidFill>
              </a:rPr>
              <a:t>&lt;ENTER&gt; </a:t>
            </a:r>
            <a:r>
              <a:rPr lang="en-US" altLang="en-US" smtClean="0"/>
              <a:t>key.</a:t>
            </a:r>
          </a:p>
          <a:p>
            <a:pPr eaLnBrk="1" hangingPunct="1"/>
            <a:r>
              <a:rPr lang="en-US" altLang="en-US" smtClean="0"/>
              <a:t>Allows backspacing to correct.</a:t>
            </a:r>
          </a:p>
          <a:p>
            <a:pPr eaLnBrk="1" hangingPunct="1"/>
            <a:r>
              <a:rPr lang="en-US" altLang="en-US" smtClean="0"/>
              <a:t>Skips whitespaces (space, tabs, etc.)</a:t>
            </a:r>
          </a:p>
          <a:p>
            <a:pPr eaLnBrk="1" hangingPunct="1"/>
            <a:r>
              <a:rPr lang="en-US" altLang="en-US" smtClean="0"/>
              <a:t>Multiple inputs are stored in the order entered:</a:t>
            </a:r>
          </a:p>
          <a:p>
            <a:pPr lvl="2" eaLnBrk="1" hangingPunct="1">
              <a:buFont typeface="Arial" panose="020B0604020202020204" pitchFamily="34" charset="0"/>
              <a:buNone/>
            </a:pPr>
            <a:r>
              <a:rPr lang="da-DK" altLang="en-US" b="1" smtClean="0">
                <a:solidFill>
                  <a:srgbClr val="FF0000"/>
                </a:solidFill>
              </a:rPr>
              <a:t>cin&gt;&gt;num1&gt;&gt;num2;</a:t>
            </a:r>
            <a:r>
              <a:rPr lang="da-DK" altLang="en-US" b="1" smtClean="0"/>
              <a:t>    </a:t>
            </a:r>
          </a:p>
          <a:p>
            <a:pPr lvl="2" eaLnBrk="1" hangingPunct="1">
              <a:buFont typeface="Arial" panose="020B0604020202020204" pitchFamily="34" charset="0"/>
              <a:buNone/>
            </a:pPr>
            <a:r>
              <a:rPr lang="da-DK" altLang="en-US" smtClean="0"/>
              <a:t>User inputs: </a:t>
            </a:r>
            <a:r>
              <a:rPr lang="da-DK" altLang="en-US" b="1" smtClean="0"/>
              <a:t>3  4</a:t>
            </a:r>
            <a:r>
              <a:rPr lang="da-DK" altLang="en-US" smtClean="0"/>
              <a:t> </a:t>
            </a:r>
            <a:endParaRPr lang="en-US" altLang="en-US" smtClean="0"/>
          </a:p>
          <a:p>
            <a:pPr lvl="2" eaLnBrk="1" hangingPunct="1">
              <a:buFont typeface="Arial" panose="020B0604020202020204" pitchFamily="34" charset="0"/>
              <a:buNone/>
            </a:pPr>
            <a:r>
              <a:rPr lang="en-US" altLang="en-US" smtClean="0"/>
              <a:t>Assigns </a:t>
            </a:r>
            <a:r>
              <a:rPr lang="en-US" altLang="en-US" smtClean="0">
                <a:solidFill>
                  <a:srgbClr val="00B0F0"/>
                </a:solidFill>
              </a:rPr>
              <a:t>num1</a:t>
            </a:r>
            <a:r>
              <a:rPr lang="en-US" altLang="en-US" smtClean="0"/>
              <a:t> = 3  and </a:t>
            </a:r>
            <a:r>
              <a:rPr lang="en-US" altLang="en-US" smtClean="0">
                <a:solidFill>
                  <a:srgbClr val="00B0F0"/>
                </a:solidFill>
              </a:rPr>
              <a:t>num2</a:t>
            </a:r>
            <a:r>
              <a:rPr lang="en-US" altLang="en-US" smtClean="0"/>
              <a:t> = 4</a:t>
            </a:r>
          </a:p>
          <a:p>
            <a:pPr eaLnBrk="1" hangingPunct="1"/>
            <a:endParaRPr lang="en-US" altLang="en-US" smtClean="0"/>
          </a:p>
          <a:p>
            <a:pPr eaLnBrk="1" hangingPunct="1"/>
            <a:endParaRPr lang="en-US" altLang="en-US"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52</a:t>
            </a:fld>
            <a:endParaRPr lang="en-US"/>
          </a:p>
        </p:txBody>
      </p:sp>
    </p:spTree>
    <p:extLst>
      <p:ext uri="{BB962C8B-B14F-4D97-AF65-F5344CB8AC3E}">
        <p14:creationId xmlns:p14="http://schemas.microsoft.com/office/powerpoint/2010/main" xmlns="" val="111521675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smtClean="0"/>
              <a:t>Numeric Input</a:t>
            </a:r>
          </a:p>
        </p:txBody>
      </p:sp>
      <p:sp>
        <p:nvSpPr>
          <p:cNvPr id="29699" name="Content Placeholder 2"/>
          <p:cNvSpPr>
            <a:spLocks noGrp="1"/>
          </p:cNvSpPr>
          <p:nvPr>
            <p:ph idx="1"/>
          </p:nvPr>
        </p:nvSpPr>
        <p:spPr/>
        <p:txBody>
          <a:bodyPr/>
          <a:lstStyle/>
          <a:p>
            <a:pPr eaLnBrk="1" hangingPunct="1"/>
            <a:r>
              <a:rPr lang="en-US" altLang="en-US" smtClean="0"/>
              <a:t>Leading blanks for numbers are ignored.</a:t>
            </a:r>
          </a:p>
          <a:p>
            <a:pPr eaLnBrk="1" hangingPunct="1"/>
            <a:r>
              <a:rPr lang="en-US" altLang="en-US" smtClean="0"/>
              <a:t>If the type is </a:t>
            </a:r>
            <a:r>
              <a:rPr lang="en-US" altLang="en-US" smtClean="0">
                <a:solidFill>
                  <a:schemeClr val="accent1"/>
                </a:solidFill>
              </a:rPr>
              <a:t>double</a:t>
            </a:r>
            <a:r>
              <a:rPr lang="en-US" altLang="en-US" smtClean="0"/>
              <a:t>, it will convert </a:t>
            </a:r>
            <a:r>
              <a:rPr lang="en-US" altLang="en-US" smtClean="0">
                <a:solidFill>
                  <a:schemeClr val="accent2"/>
                </a:solidFill>
              </a:rPr>
              <a:t>integer</a:t>
            </a:r>
            <a:r>
              <a:rPr lang="en-US" altLang="en-US" smtClean="0"/>
              <a:t> to </a:t>
            </a:r>
            <a:r>
              <a:rPr lang="en-US" altLang="en-US" smtClean="0">
                <a:solidFill>
                  <a:schemeClr val="accent1"/>
                </a:solidFill>
              </a:rPr>
              <a:t>double</a:t>
            </a:r>
            <a:r>
              <a:rPr lang="en-US" altLang="en-US" smtClean="0"/>
              <a:t>.</a:t>
            </a:r>
          </a:p>
          <a:p>
            <a:pPr eaLnBrk="1" hangingPunct="1"/>
            <a:r>
              <a:rPr lang="en-US" altLang="en-US" smtClean="0"/>
              <a:t>Keeps reading until blank or &lt;ENTER&gt;.</a:t>
            </a:r>
          </a:p>
          <a:p>
            <a:pPr eaLnBrk="1" hangingPunct="1"/>
            <a:r>
              <a:rPr lang="en-US" altLang="en-US" smtClean="0"/>
              <a:t>Remember to </a:t>
            </a:r>
            <a:r>
              <a:rPr lang="en-US" altLang="en-US" b="1" smtClean="0"/>
              <a:t>prompt</a:t>
            </a:r>
            <a:r>
              <a:rPr lang="en-US" altLang="en-US" smtClean="0"/>
              <a:t> for inputs</a:t>
            </a:r>
          </a:p>
        </p:txBody>
      </p:sp>
      <p:sp>
        <p:nvSpPr>
          <p:cNvPr id="4" name="Slide Number Placeholder 3"/>
          <p:cNvSpPr>
            <a:spLocks noGrp="1"/>
          </p:cNvSpPr>
          <p:nvPr>
            <p:ph type="sldNum" sz="quarter" idx="12"/>
          </p:nvPr>
        </p:nvSpPr>
        <p:spPr/>
        <p:txBody>
          <a:bodyPr/>
          <a:lstStyle/>
          <a:p>
            <a:fld id="{60613670-5C68-40E8-AD23-C9952A542B99}" type="slidenum">
              <a:rPr lang="en-US" smtClean="0"/>
              <a:pPr/>
              <a:t>53</a:t>
            </a:fld>
            <a:endParaRPr lang="en-US"/>
          </a:p>
        </p:txBody>
      </p:sp>
    </p:spTree>
    <p:extLst>
      <p:ext uri="{BB962C8B-B14F-4D97-AF65-F5344CB8AC3E}">
        <p14:creationId xmlns:p14="http://schemas.microsoft.com/office/powerpoint/2010/main" xmlns="" val="2837408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en-US" smtClean="0"/>
              <a:t>C++ Data Type String</a:t>
            </a:r>
          </a:p>
        </p:txBody>
      </p:sp>
      <p:sp>
        <p:nvSpPr>
          <p:cNvPr id="30723" name="Content Placeholder 2"/>
          <p:cNvSpPr>
            <a:spLocks noGrp="1"/>
          </p:cNvSpPr>
          <p:nvPr>
            <p:ph idx="1"/>
          </p:nvPr>
        </p:nvSpPr>
        <p:spPr/>
        <p:txBody>
          <a:bodyPr/>
          <a:lstStyle/>
          <a:p>
            <a:pPr eaLnBrk="1" hangingPunct="1"/>
            <a:r>
              <a:rPr lang="en-US" altLang="en-US" sz="2800" b="1"/>
              <a:t>A </a:t>
            </a:r>
            <a:r>
              <a:rPr lang="en-US" altLang="en-US" sz="2800" b="1">
                <a:solidFill>
                  <a:srgbClr val="990000"/>
                </a:solidFill>
              </a:rPr>
              <a:t>string </a:t>
            </a:r>
            <a:r>
              <a:rPr lang="en-US" altLang="en-US" sz="2800" b="1"/>
              <a:t>is a</a:t>
            </a:r>
            <a:r>
              <a:rPr lang="en-US" altLang="en-US" sz="2800" b="1">
                <a:solidFill>
                  <a:srgbClr val="990000"/>
                </a:solidFill>
              </a:rPr>
              <a:t> sequence of characters enclosed in double quotes</a:t>
            </a:r>
            <a:endParaRPr lang="en-US" altLang="en-US" b="1" smtClean="0"/>
          </a:p>
          <a:p>
            <a:pPr eaLnBrk="1" hangingPunct="1">
              <a:buFont typeface="Monotype Sorts" pitchFamily="2" charset="2"/>
              <a:buNone/>
            </a:pPr>
            <a:endParaRPr lang="en-US" altLang="en-US" sz="1400" b="1"/>
          </a:p>
          <a:p>
            <a:pPr eaLnBrk="1" hangingPunct="1">
              <a:buSzPct val="60000"/>
            </a:pPr>
            <a:r>
              <a:rPr lang="en-US" altLang="en-US" b="1" smtClean="0">
                <a:solidFill>
                  <a:srgbClr val="990000"/>
                </a:solidFill>
              </a:rPr>
              <a:t>string </a:t>
            </a:r>
            <a:r>
              <a:rPr lang="en-US" altLang="en-US" b="1" smtClean="0"/>
              <a:t> sample values</a:t>
            </a:r>
            <a:r>
              <a:rPr lang="en-US" altLang="en-US" smtClean="0"/>
              <a:t> </a:t>
            </a:r>
          </a:p>
          <a:p>
            <a:pPr eaLnBrk="1" hangingPunct="1">
              <a:buFont typeface="Monotype Sorts" pitchFamily="2" charset="2"/>
              <a:buNone/>
            </a:pPr>
            <a:r>
              <a:rPr lang="en-US" altLang="en-US" smtClean="0"/>
              <a:t>   </a:t>
            </a:r>
            <a:r>
              <a:rPr lang="en-US" altLang="en-US" b="1" smtClean="0">
                <a:latin typeface="Courier New" panose="02070309020205020404" pitchFamily="49" charset="0"/>
              </a:rPr>
              <a:t>“Hello”   “Year 2000”   “1234”</a:t>
            </a:r>
            <a:endParaRPr lang="en-US" altLang="en-US" sz="2800" b="1">
              <a:solidFill>
                <a:srgbClr val="990000"/>
              </a:solidFill>
            </a:endParaRPr>
          </a:p>
          <a:p>
            <a:pPr lvl="1" eaLnBrk="1" hangingPunct="1">
              <a:buFont typeface="Monotype Sorts" pitchFamily="2" charset="2"/>
              <a:buNone/>
            </a:pPr>
            <a:endParaRPr lang="en-US" altLang="en-US" sz="1400" b="1"/>
          </a:p>
          <a:p>
            <a:pPr eaLnBrk="1" hangingPunct="1"/>
            <a:r>
              <a:rPr lang="en-US" altLang="en-US" sz="2800" b="1"/>
              <a:t>The empty string (null string) contains no displayed characters and is written as 	</a:t>
            </a:r>
            <a:r>
              <a:rPr lang="en-US" altLang="en-US" smtClean="0"/>
              <a:t> </a:t>
            </a:r>
            <a:r>
              <a:rPr lang="en-US" altLang="en-US" b="1" smtClean="0">
                <a:latin typeface="Courier New" panose="02070309020205020404" pitchFamily="49" charset="0"/>
              </a:rPr>
              <a:t>“” </a:t>
            </a:r>
          </a:p>
          <a:p>
            <a:pPr eaLnBrk="1" hangingPunct="1"/>
            <a:endParaRPr lang="en-US" altLang="en-US"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54</a:t>
            </a:fld>
            <a:endParaRPr lang="en-US"/>
          </a:p>
        </p:txBody>
      </p:sp>
    </p:spTree>
    <p:extLst>
      <p:ext uri="{BB962C8B-B14F-4D97-AF65-F5344CB8AC3E}">
        <p14:creationId xmlns:p14="http://schemas.microsoft.com/office/powerpoint/2010/main" xmlns="" val="2818931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smtClean="0"/>
              <a:t>C++ Data Type String (cont.)</a:t>
            </a:r>
          </a:p>
        </p:txBody>
      </p:sp>
      <p:sp>
        <p:nvSpPr>
          <p:cNvPr id="31747" name="Content Placeholder 2"/>
          <p:cNvSpPr>
            <a:spLocks noGrp="1"/>
          </p:cNvSpPr>
          <p:nvPr>
            <p:ph idx="1"/>
          </p:nvPr>
        </p:nvSpPr>
        <p:spPr/>
        <p:txBody>
          <a:bodyPr>
            <a:normAutofit lnSpcReduction="10000"/>
          </a:bodyPr>
          <a:lstStyle/>
          <a:p>
            <a:pPr eaLnBrk="1" hangingPunct="1">
              <a:lnSpc>
                <a:spcPct val="90000"/>
              </a:lnSpc>
            </a:pPr>
            <a:r>
              <a:rPr lang="en-US" altLang="en-US" sz="2800" b="1">
                <a:solidFill>
                  <a:srgbClr val="D99694"/>
                </a:solidFill>
              </a:rPr>
              <a:t>string</a:t>
            </a:r>
            <a:r>
              <a:rPr lang="en-US" altLang="en-US" sz="2800" b="1"/>
              <a:t> is not a built-in (standard) type</a:t>
            </a:r>
            <a:endParaRPr lang="en-US" altLang="en-US" b="1" smtClean="0"/>
          </a:p>
          <a:p>
            <a:pPr lvl="1" eaLnBrk="1" hangingPunct="1">
              <a:lnSpc>
                <a:spcPct val="90000"/>
              </a:lnSpc>
              <a:buClr>
                <a:schemeClr val="tx2"/>
              </a:buClr>
            </a:pPr>
            <a:r>
              <a:rPr lang="en-US" altLang="en-US" sz="2400"/>
              <a:t>it is a programmer-defined data type</a:t>
            </a:r>
          </a:p>
          <a:p>
            <a:pPr lvl="1" eaLnBrk="1" hangingPunct="1">
              <a:lnSpc>
                <a:spcPct val="90000"/>
              </a:lnSpc>
              <a:buClr>
                <a:schemeClr val="tx2"/>
              </a:buClr>
            </a:pPr>
            <a:r>
              <a:rPr lang="en-US" altLang="en-US" sz="2400"/>
              <a:t>it is provided in the C++ standard library</a:t>
            </a:r>
            <a:endParaRPr lang="en-US" altLang="en-US" sz="2400">
              <a:solidFill>
                <a:srgbClr val="990000"/>
              </a:solidFill>
            </a:endParaRPr>
          </a:p>
          <a:p>
            <a:pPr eaLnBrk="1" hangingPunct="1">
              <a:lnSpc>
                <a:spcPct val="90000"/>
              </a:lnSpc>
            </a:pPr>
            <a:r>
              <a:rPr lang="en-US" altLang="en-US" smtClean="0"/>
              <a:t>Need to include the following two lines:</a:t>
            </a:r>
          </a:p>
          <a:p>
            <a:pPr lvl="1" eaLnBrk="1" hangingPunct="1">
              <a:lnSpc>
                <a:spcPct val="90000"/>
              </a:lnSpc>
              <a:buFont typeface="Arial" panose="020B0604020202020204" pitchFamily="34" charset="0"/>
              <a:buNone/>
            </a:pPr>
            <a:r>
              <a:rPr lang="en-US" altLang="en-US" b="1" smtClean="0"/>
              <a:t>#include &lt;string&gt;   		</a:t>
            </a:r>
            <a:endParaRPr lang="en-US" altLang="en-US" smtClean="0"/>
          </a:p>
          <a:p>
            <a:pPr lvl="1" eaLnBrk="1" hangingPunct="1">
              <a:lnSpc>
                <a:spcPct val="90000"/>
              </a:lnSpc>
              <a:buFont typeface="Arial" panose="020B0604020202020204" pitchFamily="34" charset="0"/>
              <a:buNone/>
            </a:pPr>
            <a:r>
              <a:rPr lang="en-US" altLang="en-US" b="1" smtClean="0"/>
              <a:t>using namespace std; </a:t>
            </a:r>
          </a:p>
          <a:p>
            <a:pPr eaLnBrk="1" hangingPunct="1">
              <a:lnSpc>
                <a:spcPct val="90000"/>
              </a:lnSpc>
            </a:pPr>
            <a:r>
              <a:rPr lang="en-US" altLang="en-US" sz="2800" b="1"/>
              <a:t>string operations </a:t>
            </a:r>
            <a:r>
              <a:rPr lang="en-US" altLang="en-US" sz="2800"/>
              <a:t>include</a:t>
            </a:r>
            <a:r>
              <a:rPr lang="en-US" altLang="en-US" sz="2800" b="1"/>
              <a:t>	</a:t>
            </a:r>
            <a:endParaRPr lang="en-US" altLang="en-US" b="1" smtClean="0"/>
          </a:p>
          <a:p>
            <a:pPr lvl="1" eaLnBrk="1" hangingPunct="1">
              <a:lnSpc>
                <a:spcPct val="90000"/>
              </a:lnSpc>
              <a:buClr>
                <a:schemeClr val="tx2"/>
              </a:buClr>
            </a:pPr>
            <a:r>
              <a:rPr lang="en-US" altLang="en-US" sz="2400"/>
              <a:t>comparing 2 string values</a:t>
            </a:r>
          </a:p>
          <a:p>
            <a:pPr lvl="1" eaLnBrk="1" hangingPunct="1">
              <a:lnSpc>
                <a:spcPct val="90000"/>
              </a:lnSpc>
              <a:buClr>
                <a:schemeClr val="tx2"/>
              </a:buClr>
            </a:pPr>
            <a:r>
              <a:rPr lang="en-US" altLang="en-US" sz="2400"/>
              <a:t>searching a string for a particular character</a:t>
            </a:r>
          </a:p>
          <a:p>
            <a:pPr lvl="1" eaLnBrk="1" hangingPunct="1">
              <a:lnSpc>
                <a:spcPct val="90000"/>
              </a:lnSpc>
              <a:buClr>
                <a:schemeClr val="tx2"/>
              </a:buClr>
            </a:pPr>
            <a:r>
              <a:rPr lang="en-US" altLang="en-US" sz="2400"/>
              <a:t>joining one string to another (concatenation)</a:t>
            </a:r>
          </a:p>
          <a:p>
            <a:pPr lvl="1" eaLnBrk="1" hangingPunct="1">
              <a:lnSpc>
                <a:spcPct val="90000"/>
              </a:lnSpc>
              <a:buClr>
                <a:schemeClr val="tx2"/>
              </a:buClr>
            </a:pPr>
            <a:r>
              <a:rPr lang="en-US" altLang="en-US" sz="2400"/>
              <a:t>etc...</a:t>
            </a:r>
            <a:endParaRPr lang="en-US" altLang="en-US" sz="2400">
              <a:solidFill>
                <a:srgbClr val="990000"/>
              </a:solidFill>
            </a:endParaRPr>
          </a:p>
          <a:p>
            <a:pPr eaLnBrk="1" hangingPunct="1">
              <a:lnSpc>
                <a:spcPct val="90000"/>
              </a:lnSpc>
            </a:pPr>
            <a:endParaRPr lang="en-US" altLang="en-US"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55</a:t>
            </a:fld>
            <a:endParaRPr lang="en-US"/>
          </a:p>
        </p:txBody>
      </p:sp>
    </p:spTree>
    <p:extLst>
      <p:ext uri="{BB962C8B-B14F-4D97-AF65-F5344CB8AC3E}">
        <p14:creationId xmlns:p14="http://schemas.microsoft.com/office/powerpoint/2010/main" xmlns="" val="312096143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a:xfrm>
            <a:off x="1981200" y="304800"/>
            <a:ext cx="8229600" cy="1143000"/>
          </a:xfrm>
        </p:spPr>
        <p:txBody>
          <a:bodyPr/>
          <a:lstStyle/>
          <a:p>
            <a:pPr eaLnBrk="1" hangingPunct="1"/>
            <a:r>
              <a:rPr lang="en-US" altLang="en-US" smtClean="0"/>
              <a:t>Type compatibilities</a:t>
            </a:r>
          </a:p>
        </p:txBody>
      </p:sp>
      <p:sp>
        <p:nvSpPr>
          <p:cNvPr id="32771" name="Rectangle 3"/>
          <p:cNvSpPr>
            <a:spLocks noGrp="1"/>
          </p:cNvSpPr>
          <p:nvPr>
            <p:ph type="body" idx="1"/>
          </p:nvPr>
        </p:nvSpPr>
        <p:spPr>
          <a:xfrm>
            <a:off x="1981200" y="1600200"/>
            <a:ext cx="8229600" cy="4953000"/>
          </a:xfrm>
        </p:spPr>
        <p:txBody>
          <a:bodyPr/>
          <a:lstStyle/>
          <a:p>
            <a:pPr eaLnBrk="1" hangingPunct="1"/>
            <a:r>
              <a:rPr lang="en-US" altLang="en-US" sz="2800" b="1" u="sng"/>
              <a:t>Warning:</a:t>
            </a:r>
            <a:r>
              <a:rPr lang="en-US" altLang="en-US" sz="2800"/>
              <a:t> If you store values of one type in variable of another type the results can be inconsistent:</a:t>
            </a:r>
          </a:p>
          <a:p>
            <a:pPr lvl="1" eaLnBrk="1" hangingPunct="1"/>
            <a:r>
              <a:rPr lang="en-US" altLang="en-US" sz="2400"/>
              <a:t>Can store integers in floating point or in char (assumes ASCII value)</a:t>
            </a:r>
          </a:p>
          <a:p>
            <a:pPr lvl="1" eaLnBrk="1" hangingPunct="1"/>
            <a:r>
              <a:rPr lang="en-US" altLang="en-US" sz="2400"/>
              <a:t>bool can be stored as int:  (true = nonzero, false = 0)</a:t>
            </a:r>
          </a:p>
          <a:p>
            <a:pPr eaLnBrk="1" hangingPunct="1"/>
            <a:r>
              <a:rPr lang="en-US" altLang="en-US" sz="2800"/>
              <a:t>Implicit promotion:  integers are promoted to doubles </a:t>
            </a:r>
            <a:endParaRPr lang="en-US" altLang="en-US" sz="2800" b="1"/>
          </a:p>
          <a:p>
            <a:pPr lvl="1" eaLnBrk="1" hangingPunct="1">
              <a:buFont typeface="Arial" panose="020B0604020202020204" pitchFamily="34" charset="0"/>
              <a:buNone/>
            </a:pPr>
            <a:r>
              <a:rPr lang="en-US" altLang="en-US" sz="2400" b="1"/>
              <a:t>double var = 2; // results in var = 2.0</a:t>
            </a:r>
            <a:endParaRPr lang="en-US" altLang="en-US" sz="2400"/>
          </a:p>
          <a:p>
            <a:pPr eaLnBrk="1" hangingPunct="1"/>
            <a:r>
              <a:rPr lang="en-US" altLang="en-US" sz="2800"/>
              <a:t>On integer and doubles together:  </a:t>
            </a:r>
          </a:p>
          <a:p>
            <a:pPr lvl="1" eaLnBrk="1" hangingPunct="1"/>
            <a:r>
              <a:rPr lang="en-US" altLang="en-US" sz="2400"/>
              <a:t>Mixed type expressions:  Both must be </a:t>
            </a:r>
            <a:r>
              <a:rPr lang="en-US" altLang="en-US" sz="2400" b="1"/>
              <a:t>int</a:t>
            </a:r>
            <a:r>
              <a:rPr lang="en-US" altLang="en-US" sz="2400"/>
              <a:t> to return </a:t>
            </a:r>
            <a:r>
              <a:rPr lang="en-US" altLang="en-US" sz="2400" b="1"/>
              <a:t>int</a:t>
            </a:r>
            <a:r>
              <a:rPr lang="en-US" altLang="en-US" sz="2400"/>
              <a:t>, otherwise </a:t>
            </a:r>
            <a:r>
              <a:rPr lang="en-US" altLang="en-US" sz="2400" b="1"/>
              <a:t>float</a:t>
            </a:r>
            <a:r>
              <a:rPr lang="en-US" altLang="en-US" sz="2400"/>
              <a:t>. </a:t>
            </a:r>
          </a:p>
        </p:txBody>
      </p:sp>
      <p:sp>
        <p:nvSpPr>
          <p:cNvPr id="4" name="Slide Number Placeholder 3"/>
          <p:cNvSpPr>
            <a:spLocks noGrp="1"/>
          </p:cNvSpPr>
          <p:nvPr>
            <p:ph type="sldNum" sz="quarter" idx="12"/>
          </p:nvPr>
        </p:nvSpPr>
        <p:spPr/>
        <p:txBody>
          <a:bodyPr/>
          <a:lstStyle/>
          <a:p>
            <a:fld id="{60613670-5C68-40E8-AD23-C9952A542B99}" type="slidenum">
              <a:rPr lang="en-US" smtClean="0"/>
              <a:pPr/>
              <a:t>56</a:t>
            </a:fld>
            <a:endParaRPr lang="en-US"/>
          </a:p>
        </p:txBody>
      </p:sp>
    </p:spTree>
    <p:extLst>
      <p:ext uri="{BB962C8B-B14F-4D97-AF65-F5344CB8AC3E}">
        <p14:creationId xmlns:p14="http://schemas.microsoft.com/office/powerpoint/2010/main" xmlns="" val="7441388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a:lstStyle/>
          <a:p>
            <a:pPr eaLnBrk="1" hangingPunct="1"/>
            <a:r>
              <a:rPr lang="en-US" altLang="en-US" sz="4000"/>
              <a:t>Type compatibilities (Implicit Conversion)</a:t>
            </a:r>
          </a:p>
        </p:txBody>
      </p:sp>
      <p:sp>
        <p:nvSpPr>
          <p:cNvPr id="33795" name="Rectangle 3"/>
          <p:cNvSpPr>
            <a:spLocks noGrp="1"/>
          </p:cNvSpPr>
          <p:nvPr>
            <p:ph type="body" idx="1"/>
          </p:nvPr>
        </p:nvSpPr>
        <p:spPr/>
        <p:txBody>
          <a:bodyPr/>
          <a:lstStyle/>
          <a:p>
            <a:pPr marL="609600" indent="-609600"/>
            <a:r>
              <a:rPr lang="en-US" altLang="en-US" sz="2400"/>
              <a:t>The compiler tries to be value-preserving.  </a:t>
            </a:r>
          </a:p>
          <a:p>
            <a:pPr marL="609600" indent="-609600"/>
            <a:r>
              <a:rPr lang="en-US" altLang="en-US" sz="2400"/>
              <a:t>General rule: promote up to the first type that can contain the value of the expression.  </a:t>
            </a:r>
          </a:p>
          <a:p>
            <a:pPr marL="609600" indent="-609600"/>
            <a:r>
              <a:rPr lang="en-US" altLang="en-US" sz="2400"/>
              <a:t>Note that representation doesn’t change but values can be altered .</a:t>
            </a:r>
          </a:p>
          <a:p>
            <a:pPr marL="609600" indent="-609600"/>
            <a:r>
              <a:rPr lang="en-US" altLang="en-US" sz="2400"/>
              <a:t>Promotes to the smallest type that can hold both values.  </a:t>
            </a:r>
          </a:p>
          <a:p>
            <a:pPr marL="609600" indent="-609600"/>
            <a:r>
              <a:rPr lang="en-US" altLang="en-US" sz="2400"/>
              <a:t>If assign </a:t>
            </a:r>
            <a:r>
              <a:rPr lang="en-US" altLang="en-US" sz="2400" b="1"/>
              <a:t>float</a:t>
            </a:r>
            <a:r>
              <a:rPr lang="en-US" altLang="en-US" sz="2400"/>
              <a:t> to </a:t>
            </a:r>
            <a:r>
              <a:rPr lang="en-US" altLang="en-US" sz="2400" b="1"/>
              <a:t>int</a:t>
            </a:r>
            <a:r>
              <a:rPr lang="en-US" altLang="en-US" sz="2400"/>
              <a:t> will truncate</a:t>
            </a:r>
            <a:r>
              <a:rPr lang="en-US" altLang="en-US" sz="2400" b="1"/>
              <a:t> </a:t>
            </a:r>
          </a:p>
          <a:p>
            <a:pPr marL="1371600" lvl="2" indent="-457200">
              <a:buNone/>
            </a:pPr>
            <a:r>
              <a:rPr lang="en-US" altLang="en-US" sz="2000" b="1"/>
              <a:t>int_variable = 2.99;</a:t>
            </a:r>
            <a:r>
              <a:rPr lang="en-US" altLang="en-US" sz="2000"/>
              <a:t> // results in 2 being stored in int_variable</a:t>
            </a:r>
          </a:p>
          <a:p>
            <a:pPr marL="609600" indent="-609600"/>
            <a:r>
              <a:rPr lang="en-US" altLang="en-US" sz="2400"/>
              <a:t>If assign </a:t>
            </a:r>
            <a:r>
              <a:rPr lang="en-US" altLang="en-US" sz="2400" b="1"/>
              <a:t>int</a:t>
            </a:r>
            <a:r>
              <a:rPr lang="en-US" altLang="en-US" sz="2400"/>
              <a:t> to </a:t>
            </a:r>
            <a:r>
              <a:rPr lang="en-US" altLang="en-US" sz="2400" b="1"/>
              <a:t>float</a:t>
            </a:r>
            <a:r>
              <a:rPr lang="en-US" altLang="en-US" sz="2400"/>
              <a:t> will promote to double:</a:t>
            </a:r>
          </a:p>
          <a:p>
            <a:pPr marL="990600" lvl="1" indent="-533400">
              <a:buNone/>
            </a:pPr>
            <a:r>
              <a:rPr lang="en-US" altLang="en-US" sz="2000"/>
              <a:t>	</a:t>
            </a:r>
            <a:r>
              <a:rPr lang="en-US" altLang="en-US" sz="2000" b="1"/>
              <a:t>double dvar = 2</a:t>
            </a:r>
            <a:r>
              <a:rPr lang="en-US" altLang="en-US" sz="2000"/>
              <a:t>; // results in 2.0 being stored in dvar</a:t>
            </a:r>
          </a:p>
        </p:txBody>
      </p:sp>
      <p:sp>
        <p:nvSpPr>
          <p:cNvPr id="4" name="Slide Number Placeholder 3"/>
          <p:cNvSpPr>
            <a:spLocks noGrp="1"/>
          </p:cNvSpPr>
          <p:nvPr>
            <p:ph type="sldNum" sz="quarter" idx="12"/>
          </p:nvPr>
        </p:nvSpPr>
        <p:spPr/>
        <p:txBody>
          <a:bodyPr/>
          <a:lstStyle/>
          <a:p>
            <a:fld id="{60613670-5C68-40E8-AD23-C9952A542B99}" type="slidenum">
              <a:rPr lang="en-US" smtClean="0"/>
              <a:pPr/>
              <a:t>57</a:t>
            </a:fld>
            <a:endParaRPr lang="en-US"/>
          </a:p>
        </p:txBody>
      </p:sp>
    </p:spTree>
    <p:extLst>
      <p:ext uri="{BB962C8B-B14F-4D97-AF65-F5344CB8AC3E}">
        <p14:creationId xmlns:p14="http://schemas.microsoft.com/office/powerpoint/2010/main" xmlns="" val="37186902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pPr eaLnBrk="1" hangingPunct="1"/>
            <a:r>
              <a:rPr lang="en-US" altLang="en-US" sz="4000"/>
              <a:t>Type compatibilities (Explicit Conversion)</a:t>
            </a:r>
          </a:p>
        </p:txBody>
      </p:sp>
      <p:sp>
        <p:nvSpPr>
          <p:cNvPr id="34819" name="Rectangle 3"/>
          <p:cNvSpPr>
            <a:spLocks noGrp="1"/>
          </p:cNvSpPr>
          <p:nvPr>
            <p:ph type="body" idx="1"/>
          </p:nvPr>
        </p:nvSpPr>
        <p:spPr/>
        <p:txBody>
          <a:bodyPr/>
          <a:lstStyle/>
          <a:p>
            <a:pPr eaLnBrk="1" hangingPunct="1">
              <a:lnSpc>
                <a:spcPct val="80000"/>
              </a:lnSpc>
            </a:pPr>
            <a:r>
              <a:rPr lang="en-US" altLang="en-US" sz="2000"/>
              <a:t>Casting - forcing conversion by putting (type) in front of variable or expression. Used to insure that result is of desired type. </a:t>
            </a:r>
          </a:p>
          <a:p>
            <a:pPr eaLnBrk="1" hangingPunct="1">
              <a:lnSpc>
                <a:spcPct val="80000"/>
              </a:lnSpc>
            </a:pPr>
            <a:r>
              <a:rPr lang="en-US" altLang="en-US" sz="2000"/>
              <a:t>Example:  If you want to divide two integers and get a real result you must </a:t>
            </a:r>
            <a:r>
              <a:rPr lang="en-US" altLang="en-US" sz="2000" b="1"/>
              <a:t>cast</a:t>
            </a:r>
            <a:r>
              <a:rPr lang="en-US" altLang="en-US" sz="2000"/>
              <a:t> one to double so that a real divide occurs and store the result in a double.  	</a:t>
            </a:r>
            <a:endParaRPr lang="fr-FR" altLang="en-US" sz="2000"/>
          </a:p>
          <a:p>
            <a:pPr lvl="2" eaLnBrk="1" hangingPunct="1">
              <a:lnSpc>
                <a:spcPct val="80000"/>
              </a:lnSpc>
              <a:buFont typeface="Arial" panose="020B0604020202020204" pitchFamily="34" charset="0"/>
              <a:buNone/>
            </a:pPr>
            <a:r>
              <a:rPr lang="fr-FR" altLang="en-US" sz="1600" b="1"/>
              <a:t>int x=5, y=2; double z;</a:t>
            </a:r>
            <a:r>
              <a:rPr lang="fr-FR" altLang="en-US" sz="1600"/>
              <a:t>   </a:t>
            </a:r>
            <a:r>
              <a:rPr lang="fr-FR" altLang="en-US" sz="1600" b="1"/>
              <a:t>z = static_cast &lt;double&gt;(x)/y</a:t>
            </a:r>
            <a:r>
              <a:rPr lang="fr-FR" altLang="en-US" sz="1600"/>
              <a:t>;   // 2.5</a:t>
            </a:r>
            <a:endParaRPr lang="en-US" altLang="en-US" sz="1600"/>
          </a:p>
          <a:p>
            <a:pPr lvl="2" eaLnBrk="1" hangingPunct="1">
              <a:lnSpc>
                <a:spcPct val="80000"/>
              </a:lnSpc>
              <a:buFont typeface="Arial" panose="020B0604020202020204" pitchFamily="34" charset="0"/>
              <a:buNone/>
            </a:pPr>
            <a:r>
              <a:rPr lang="fr-FR" altLang="en-US" sz="1600" b="1"/>
              <a:t>int x=5, y=2; double z;</a:t>
            </a:r>
            <a:r>
              <a:rPr lang="fr-FR" altLang="en-US" sz="1600"/>
              <a:t>   </a:t>
            </a:r>
            <a:r>
              <a:rPr lang="fr-FR" altLang="en-US" sz="1600" b="1"/>
              <a:t>z = (double)x/y</a:t>
            </a:r>
            <a:r>
              <a:rPr lang="fr-FR" altLang="en-US" sz="1600"/>
              <a:t>;                           // 2.5</a:t>
            </a:r>
            <a:endParaRPr lang="en-US" altLang="en-US" sz="1600"/>
          </a:p>
          <a:p>
            <a:pPr lvl="2" eaLnBrk="1" hangingPunct="1">
              <a:lnSpc>
                <a:spcPct val="80000"/>
              </a:lnSpc>
              <a:buFont typeface="Arial" panose="020B0604020202020204" pitchFamily="34" charset="0"/>
              <a:buNone/>
            </a:pPr>
            <a:r>
              <a:rPr lang="fr-FR" altLang="en-US" sz="1600" b="1"/>
              <a:t>int x=5, y=2; double z;</a:t>
            </a:r>
            <a:r>
              <a:rPr lang="fr-FR" altLang="en-US" sz="1600"/>
              <a:t>   </a:t>
            </a:r>
            <a:r>
              <a:rPr lang="fr-FR" altLang="en-US" sz="1600" b="1"/>
              <a:t>z = static_cast &lt;double&gt;(x/y)</a:t>
            </a:r>
            <a:r>
              <a:rPr lang="fr-FR" altLang="en-US" sz="1600"/>
              <a:t> ; // 2.0</a:t>
            </a:r>
            <a:endParaRPr lang="en-US" altLang="en-US" sz="1600"/>
          </a:p>
          <a:p>
            <a:pPr eaLnBrk="1" hangingPunct="1">
              <a:lnSpc>
                <a:spcPct val="80000"/>
              </a:lnSpc>
              <a:buFont typeface="Arial" panose="020B0604020202020204" pitchFamily="34" charset="0"/>
              <a:buNone/>
            </a:pPr>
            <a:endParaRPr lang="en-US" altLang="en-US" sz="2000"/>
          </a:p>
          <a:p>
            <a:pPr eaLnBrk="1" hangingPunct="1">
              <a:lnSpc>
                <a:spcPct val="80000"/>
              </a:lnSpc>
            </a:pPr>
            <a:r>
              <a:rPr lang="en-US" altLang="en-US" sz="2000"/>
              <a:t>converts x to double and then does mixed division, not integer divide</a:t>
            </a:r>
          </a:p>
          <a:p>
            <a:pPr eaLnBrk="1" hangingPunct="1">
              <a:lnSpc>
                <a:spcPct val="80000"/>
              </a:lnSpc>
            </a:pPr>
            <a:r>
              <a:rPr lang="en-US" altLang="en-US" sz="2000" b="1"/>
              <a:t>static_cast&lt;int&gt; (z)</a:t>
            </a:r>
            <a:r>
              <a:rPr lang="en-US" altLang="en-US" sz="2000"/>
              <a:t> - will truncate z</a:t>
            </a:r>
          </a:p>
          <a:p>
            <a:pPr eaLnBrk="1" hangingPunct="1">
              <a:lnSpc>
                <a:spcPct val="80000"/>
              </a:lnSpc>
            </a:pPr>
            <a:r>
              <a:rPr lang="en-US" altLang="en-US" sz="2000" b="1"/>
              <a:t>static_cast &lt;int&gt;</a:t>
            </a:r>
            <a:r>
              <a:rPr lang="en-US" altLang="en-US" sz="2000"/>
              <a:t> </a:t>
            </a:r>
            <a:r>
              <a:rPr lang="en-US" altLang="en-US" sz="2000" b="1"/>
              <a:t>(x + 0.5</a:t>
            </a:r>
            <a:r>
              <a:rPr lang="en-US" altLang="en-US" sz="2000"/>
              <a:t>) - will round positive x {use () to cast complete expression)</a:t>
            </a:r>
          </a:p>
          <a:p>
            <a:pPr eaLnBrk="1" hangingPunct="1">
              <a:lnSpc>
                <a:spcPct val="80000"/>
              </a:lnSpc>
            </a:pPr>
            <a:r>
              <a:rPr lang="en-US" altLang="en-US" sz="2000"/>
              <a:t>Cast division of integers to give real result: </a:t>
            </a:r>
          </a:p>
          <a:p>
            <a:pPr lvl="2" eaLnBrk="1" hangingPunct="1">
              <a:lnSpc>
                <a:spcPct val="80000"/>
              </a:lnSpc>
              <a:buFont typeface="Arial" panose="020B0604020202020204" pitchFamily="34" charset="0"/>
              <a:buNone/>
            </a:pPr>
            <a:r>
              <a:rPr lang="fr-FR" altLang="en-US" sz="1600" b="1"/>
              <a:t>int x=5, y=2; double z;</a:t>
            </a:r>
            <a:r>
              <a:rPr lang="fr-FR" altLang="en-US" sz="1600"/>
              <a:t>   </a:t>
            </a:r>
            <a:r>
              <a:rPr lang="fr-FR" altLang="en-US" sz="1600" b="1"/>
              <a:t>z = static_cast &lt;double&gt;(x/y)</a:t>
            </a:r>
            <a:r>
              <a:rPr lang="fr-FR" altLang="en-US" sz="1600"/>
              <a:t> ; // 2.0</a:t>
            </a:r>
            <a:endParaRPr lang="en-US" altLang="en-US" sz="1600"/>
          </a:p>
          <a:p>
            <a:pPr eaLnBrk="1" hangingPunct="1">
              <a:lnSpc>
                <a:spcPct val="80000"/>
              </a:lnSpc>
            </a:pPr>
            <a:endParaRPr lang="en-US" altLang="en-US" sz="2000"/>
          </a:p>
        </p:txBody>
      </p:sp>
      <p:sp>
        <p:nvSpPr>
          <p:cNvPr id="4" name="Slide Number Placeholder 3"/>
          <p:cNvSpPr>
            <a:spLocks noGrp="1"/>
          </p:cNvSpPr>
          <p:nvPr>
            <p:ph type="sldNum" sz="quarter" idx="12"/>
          </p:nvPr>
        </p:nvSpPr>
        <p:spPr/>
        <p:txBody>
          <a:bodyPr/>
          <a:lstStyle/>
          <a:p>
            <a:fld id="{60613670-5C68-40E8-AD23-C9952A542B99}" type="slidenum">
              <a:rPr lang="en-US" smtClean="0"/>
              <a:pPr/>
              <a:t>58</a:t>
            </a:fld>
            <a:endParaRPr lang="en-US"/>
          </a:p>
        </p:txBody>
      </p:sp>
    </p:spTree>
    <p:extLst>
      <p:ext uri="{BB962C8B-B14F-4D97-AF65-F5344CB8AC3E}">
        <p14:creationId xmlns:p14="http://schemas.microsoft.com/office/powerpoint/2010/main" xmlns="" val="406211388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a:lstStyle/>
          <a:p>
            <a:pPr eaLnBrk="1" hangingPunct="1"/>
            <a:r>
              <a:rPr lang="en-US" altLang="en-US" smtClean="0"/>
              <a:t>Arithmetic Operators</a:t>
            </a:r>
          </a:p>
        </p:txBody>
      </p:sp>
      <p:sp>
        <p:nvSpPr>
          <p:cNvPr id="35843" name="Rectangle 3"/>
          <p:cNvSpPr>
            <a:spLocks noGrp="1"/>
          </p:cNvSpPr>
          <p:nvPr>
            <p:ph type="body" idx="1"/>
          </p:nvPr>
        </p:nvSpPr>
        <p:spPr/>
        <p:txBody>
          <a:bodyPr/>
          <a:lstStyle/>
          <a:p>
            <a:pPr eaLnBrk="1" hangingPunct="1">
              <a:lnSpc>
                <a:spcPct val="90000"/>
              </a:lnSpc>
            </a:pPr>
            <a:r>
              <a:rPr lang="en-US" altLang="en-US" sz="2800"/>
              <a:t>Operators: </a:t>
            </a:r>
            <a:r>
              <a:rPr lang="en-US" altLang="en-US" sz="2800" b="1"/>
              <a:t>+, -, * /</a:t>
            </a:r>
          </a:p>
          <a:p>
            <a:pPr eaLnBrk="1" hangingPunct="1">
              <a:lnSpc>
                <a:spcPct val="90000"/>
              </a:lnSpc>
            </a:pPr>
            <a:r>
              <a:rPr lang="en-US" altLang="en-US" sz="2800"/>
              <a:t>For </a:t>
            </a:r>
            <a:r>
              <a:rPr lang="en-US" altLang="en-US" sz="2800" b="1"/>
              <a:t>floating numbers</a:t>
            </a:r>
            <a:r>
              <a:rPr lang="en-US" altLang="en-US" sz="2800"/>
              <a:t>, the result as same as Math operations.</a:t>
            </a:r>
          </a:p>
          <a:p>
            <a:pPr eaLnBrk="1" hangingPunct="1">
              <a:lnSpc>
                <a:spcPct val="90000"/>
              </a:lnSpc>
            </a:pPr>
            <a:r>
              <a:rPr lang="en-US" altLang="en-US" sz="2800"/>
              <a:t>Note on </a:t>
            </a:r>
            <a:r>
              <a:rPr lang="en-US" altLang="en-US" sz="2800" b="1"/>
              <a:t>integer</a:t>
            </a:r>
            <a:r>
              <a:rPr lang="en-US" altLang="en-US" sz="2800"/>
              <a:t> division: the result is an integer.  </a:t>
            </a:r>
            <a:r>
              <a:rPr lang="en-US" altLang="en-US" sz="2800" b="1">
                <a:solidFill>
                  <a:srgbClr val="FF0000"/>
                </a:solidFill>
              </a:rPr>
              <a:t>7/2 is 3</a:t>
            </a:r>
            <a:r>
              <a:rPr lang="en-US" altLang="en-US" sz="2800"/>
              <a:t>.</a:t>
            </a:r>
          </a:p>
          <a:p>
            <a:pPr eaLnBrk="1" hangingPunct="1">
              <a:lnSpc>
                <a:spcPct val="90000"/>
              </a:lnSpc>
            </a:pPr>
            <a:r>
              <a:rPr lang="en-US" altLang="en-US" sz="2800" b="1"/>
              <a:t>%</a:t>
            </a:r>
            <a:r>
              <a:rPr lang="en-US" altLang="en-US" sz="2800"/>
              <a:t> (remainder or modulo) is the special operator just for integer.  It yields an integer as the result.  </a:t>
            </a:r>
            <a:r>
              <a:rPr lang="en-US" altLang="en-US" sz="2800" b="1">
                <a:solidFill>
                  <a:srgbClr val="FF0000"/>
                </a:solidFill>
              </a:rPr>
              <a:t>7%2 is 1</a:t>
            </a:r>
            <a:r>
              <a:rPr lang="en-US" altLang="en-US" sz="2800"/>
              <a:t>.</a:t>
            </a:r>
          </a:p>
          <a:p>
            <a:pPr eaLnBrk="1" hangingPunct="1">
              <a:lnSpc>
                <a:spcPct val="90000"/>
              </a:lnSpc>
            </a:pPr>
            <a:r>
              <a:rPr lang="en-US" altLang="en-US" sz="2800"/>
              <a:t>Both / and % can only be used for positive integers.</a:t>
            </a:r>
          </a:p>
          <a:p>
            <a:pPr eaLnBrk="1" hangingPunct="1">
              <a:lnSpc>
                <a:spcPct val="90000"/>
              </a:lnSpc>
            </a:pPr>
            <a:r>
              <a:rPr lang="en-US" altLang="en-US" sz="2800"/>
              <a:t>Precedence rule is similar to Math.</a:t>
            </a:r>
          </a:p>
        </p:txBody>
      </p:sp>
      <p:sp>
        <p:nvSpPr>
          <p:cNvPr id="4" name="Slide Number Placeholder 3"/>
          <p:cNvSpPr>
            <a:spLocks noGrp="1"/>
          </p:cNvSpPr>
          <p:nvPr>
            <p:ph type="sldNum" sz="quarter" idx="12"/>
          </p:nvPr>
        </p:nvSpPr>
        <p:spPr/>
        <p:txBody>
          <a:bodyPr/>
          <a:lstStyle/>
          <a:p>
            <a:fld id="{60613670-5C68-40E8-AD23-C9952A542B99}" type="slidenum">
              <a:rPr lang="en-US" smtClean="0"/>
              <a:pPr/>
              <a:t>59</a:t>
            </a:fld>
            <a:endParaRPr lang="en-US"/>
          </a:p>
        </p:txBody>
      </p:sp>
    </p:spTree>
    <p:extLst>
      <p:ext uri="{BB962C8B-B14F-4D97-AF65-F5344CB8AC3E}">
        <p14:creationId xmlns:p14="http://schemas.microsoft.com/office/powerpoint/2010/main" xmlns="" val="11250329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ltLang="en-US" smtClean="0"/>
              <a:t>C++ Standard Library</a:t>
            </a:r>
          </a:p>
        </p:txBody>
      </p:sp>
      <p:sp>
        <p:nvSpPr>
          <p:cNvPr id="15364" name="Rectangle 3"/>
          <p:cNvSpPr>
            <a:spLocks noGrp="1" noChangeArrowheads="1"/>
          </p:cNvSpPr>
          <p:nvPr>
            <p:ph type="body" idx="1"/>
          </p:nvPr>
        </p:nvSpPr>
        <p:spPr/>
        <p:txBody>
          <a:bodyPr/>
          <a:lstStyle/>
          <a:p>
            <a:pPr eaLnBrk="1" hangingPunct="1"/>
            <a:r>
              <a:rPr lang="en-US" altLang="en-US" smtClean="0"/>
              <a:t>C++ programs</a:t>
            </a:r>
          </a:p>
          <a:p>
            <a:pPr lvl="1" eaLnBrk="1" hangingPunct="1"/>
            <a:r>
              <a:rPr lang="en-US" altLang="en-US" smtClean="0"/>
              <a:t>Built from pieces called classes and functions</a:t>
            </a:r>
          </a:p>
          <a:p>
            <a:pPr eaLnBrk="1" hangingPunct="1"/>
            <a:r>
              <a:rPr lang="en-US" altLang="en-US" smtClean="0"/>
              <a:t>C++ standard library</a:t>
            </a:r>
          </a:p>
          <a:p>
            <a:pPr lvl="1" eaLnBrk="1" hangingPunct="1"/>
            <a:r>
              <a:rPr lang="en-US" altLang="en-US" smtClean="0"/>
              <a:t>Rich collections of existing classes and functions</a:t>
            </a:r>
          </a:p>
          <a:p>
            <a:pPr eaLnBrk="1" hangingPunct="1"/>
            <a:r>
              <a:rPr lang="en-US" altLang="en-US" smtClean="0"/>
              <a:t>“Building block approach” to creating programs</a:t>
            </a:r>
          </a:p>
          <a:p>
            <a:pPr lvl="1" eaLnBrk="1" hangingPunct="1"/>
            <a:r>
              <a:rPr lang="en-US" altLang="en-US" smtClean="0"/>
              <a:t>“Software reuse”</a:t>
            </a:r>
          </a:p>
        </p:txBody>
      </p:sp>
      <p:sp>
        <p:nvSpPr>
          <p:cNvPr id="4" name="Slide Number Placeholder 3"/>
          <p:cNvSpPr>
            <a:spLocks noGrp="1"/>
          </p:cNvSpPr>
          <p:nvPr>
            <p:ph type="sldNum" sz="quarter" idx="12"/>
          </p:nvPr>
        </p:nvSpPr>
        <p:spPr/>
        <p:txBody>
          <a:bodyPr/>
          <a:lstStyle/>
          <a:p>
            <a:fld id="{60613670-5C68-40E8-AD23-C9952A542B99}" type="slidenum">
              <a:rPr lang="en-US" smtClean="0"/>
              <a:pPr/>
              <a:t>6</a:t>
            </a:fld>
            <a:endParaRPr lang="en-US"/>
          </a:p>
        </p:txBody>
      </p:sp>
    </p:spTree>
    <p:extLst>
      <p:ext uri="{BB962C8B-B14F-4D97-AF65-F5344CB8AC3E}">
        <p14:creationId xmlns:p14="http://schemas.microsoft.com/office/powerpoint/2010/main" xmlns="" val="36203866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pPr eaLnBrk="1" hangingPunct="1"/>
            <a:r>
              <a:rPr lang="en-US" altLang="en-US" smtClean="0"/>
              <a:t>Arithmetic Expressions</a:t>
            </a:r>
          </a:p>
        </p:txBody>
      </p:sp>
      <p:sp>
        <p:nvSpPr>
          <p:cNvPr id="36867" name="Rectangle 3"/>
          <p:cNvSpPr>
            <a:spLocks noGrp="1"/>
          </p:cNvSpPr>
          <p:nvPr>
            <p:ph type="body" sz="half" idx="1"/>
          </p:nvPr>
        </p:nvSpPr>
        <p:spPr>
          <a:xfrm>
            <a:off x="1981200" y="1600200"/>
            <a:ext cx="8077200" cy="1066800"/>
          </a:xfrm>
        </p:spPr>
        <p:txBody>
          <a:bodyPr/>
          <a:lstStyle/>
          <a:p>
            <a:pPr eaLnBrk="1" hangingPunct="1"/>
            <a:r>
              <a:rPr lang="en-US" altLang="en-US" sz="2800"/>
              <a:t>Arithmetic operations can be used to express the mathematic expression in C++:</a:t>
            </a:r>
          </a:p>
          <a:p>
            <a:pPr eaLnBrk="1" hangingPunct="1"/>
            <a:endParaRPr lang="en-US" altLang="en-US" sz="2800">
              <a:sym typeface="Wingdings" panose="05000000000000000000" pitchFamily="2" charset="2"/>
            </a:endParaRPr>
          </a:p>
          <a:p>
            <a:pPr eaLnBrk="1" hangingPunct="1"/>
            <a:endParaRPr lang="en-US" altLang="en-US" sz="2800"/>
          </a:p>
        </p:txBody>
      </p:sp>
      <p:graphicFrame>
        <p:nvGraphicFramePr>
          <p:cNvPr id="36868" name="Object 4"/>
          <p:cNvGraphicFramePr>
            <a:graphicFrameLocks noGrp="1" noChangeAspect="1"/>
          </p:cNvGraphicFramePr>
          <p:nvPr>
            <p:ph sz="quarter" idx="2"/>
          </p:nvPr>
        </p:nvGraphicFramePr>
        <p:xfrm>
          <a:off x="2438401" y="2667000"/>
          <a:ext cx="1717675" cy="3505200"/>
        </p:xfrm>
        <a:graphic>
          <a:graphicData uri="http://schemas.openxmlformats.org/presentationml/2006/ole">
            <p:oleObj spid="_x0000_s2066" name="Equation" r:id="rId3" imgW="634725" imgH="1294838" progId="Equation.3">
              <p:embed/>
            </p:oleObj>
          </a:graphicData>
        </a:graphic>
      </p:graphicFrame>
      <p:graphicFrame>
        <p:nvGraphicFramePr>
          <p:cNvPr id="36869" name="Object 6"/>
          <p:cNvGraphicFramePr>
            <a:graphicFrameLocks noGrp="1" noChangeAspect="1"/>
          </p:cNvGraphicFramePr>
          <p:nvPr>
            <p:ph sz="quarter" idx="3"/>
          </p:nvPr>
        </p:nvGraphicFramePr>
        <p:xfrm>
          <a:off x="4876801" y="2667001"/>
          <a:ext cx="2868613" cy="2982913"/>
        </p:xfrm>
        <a:graphic>
          <a:graphicData uri="http://schemas.openxmlformats.org/presentationml/2006/ole">
            <p:oleObj spid="_x0000_s2067" name="Equation" r:id="rId4" imgW="952087" imgH="888614" progId="Equation.3">
              <p:embed/>
            </p:oleObj>
          </a:graphicData>
        </a:graphic>
      </p:graphicFrame>
      <p:sp>
        <p:nvSpPr>
          <p:cNvPr id="6" name="Slide Number Placeholder 5"/>
          <p:cNvSpPr>
            <a:spLocks noGrp="1"/>
          </p:cNvSpPr>
          <p:nvPr>
            <p:ph type="sldNum" sz="quarter" idx="12"/>
          </p:nvPr>
        </p:nvSpPr>
        <p:spPr/>
        <p:txBody>
          <a:bodyPr/>
          <a:lstStyle/>
          <a:p>
            <a:pPr>
              <a:defRPr/>
            </a:pPr>
            <a:fld id="{FADA7405-1A66-4D26-82D7-A4C6F5F61303}" type="slidenum">
              <a:rPr lang="en-US" altLang="en-US" smtClean="0"/>
              <a:pPr>
                <a:defRPr/>
              </a:pPr>
              <a:t>60</a:t>
            </a:fld>
            <a:endParaRPr lang="en-US" altLang="en-US"/>
          </a:p>
        </p:txBody>
      </p:sp>
    </p:spTree>
    <p:extLst>
      <p:ext uri="{BB962C8B-B14F-4D97-AF65-F5344CB8AC3E}">
        <p14:creationId xmlns:p14="http://schemas.microsoft.com/office/powerpoint/2010/main" xmlns="" val="11401202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pPr eaLnBrk="1" hangingPunct="1"/>
            <a:r>
              <a:rPr lang="en-US" altLang="en-US" smtClean="0"/>
              <a:t>Simple Flow of Control</a:t>
            </a:r>
          </a:p>
        </p:txBody>
      </p:sp>
      <p:sp>
        <p:nvSpPr>
          <p:cNvPr id="37891" name="Rectangle 3"/>
          <p:cNvSpPr>
            <a:spLocks noGrp="1"/>
          </p:cNvSpPr>
          <p:nvPr>
            <p:ph type="body" idx="1"/>
          </p:nvPr>
        </p:nvSpPr>
        <p:spPr/>
        <p:txBody>
          <a:bodyPr/>
          <a:lstStyle/>
          <a:p>
            <a:pPr eaLnBrk="1" hangingPunct="1"/>
            <a:r>
              <a:rPr lang="en-US" altLang="en-US" smtClean="0"/>
              <a:t>Three processes a computer can do:</a:t>
            </a:r>
          </a:p>
          <a:p>
            <a:pPr lvl="1" eaLnBrk="1" hangingPunct="1"/>
            <a:r>
              <a:rPr lang="en-US" altLang="en-US" smtClean="0"/>
              <a:t>Sequential</a:t>
            </a:r>
          </a:p>
          <a:p>
            <a:pPr lvl="2" eaLnBrk="1" hangingPunct="1">
              <a:buFont typeface="Arial" panose="020B0604020202020204" pitchFamily="34" charset="0"/>
              <a:buNone/>
            </a:pPr>
            <a:r>
              <a:rPr lang="en-US" altLang="en-US" b="1" smtClean="0"/>
              <a:t>expressions</a:t>
            </a:r>
            <a:r>
              <a:rPr lang="en-US" altLang="en-US" smtClean="0"/>
              <a:t>, </a:t>
            </a:r>
            <a:r>
              <a:rPr lang="en-US" altLang="en-US" b="1" smtClean="0"/>
              <a:t>insertion</a:t>
            </a:r>
            <a:r>
              <a:rPr lang="en-US" altLang="en-US" smtClean="0"/>
              <a:t> and </a:t>
            </a:r>
            <a:r>
              <a:rPr lang="en-US" altLang="en-US" b="1" smtClean="0"/>
              <a:t>extraction</a:t>
            </a:r>
            <a:r>
              <a:rPr lang="en-US" altLang="en-US" smtClean="0"/>
              <a:t> operations</a:t>
            </a:r>
          </a:p>
          <a:p>
            <a:pPr lvl="1" eaLnBrk="1" hangingPunct="1"/>
            <a:r>
              <a:rPr lang="en-US" altLang="en-US" smtClean="0"/>
              <a:t>Selection (Branching)</a:t>
            </a:r>
          </a:p>
          <a:p>
            <a:pPr lvl="2" eaLnBrk="1" hangingPunct="1">
              <a:buFont typeface="Arial" panose="020B0604020202020204" pitchFamily="34" charset="0"/>
              <a:buNone/>
            </a:pPr>
            <a:r>
              <a:rPr lang="en-US" altLang="en-US" b="1" smtClean="0"/>
              <a:t>if</a:t>
            </a:r>
            <a:r>
              <a:rPr lang="en-US" altLang="en-US" smtClean="0"/>
              <a:t> statement, </a:t>
            </a:r>
            <a:r>
              <a:rPr lang="en-US" altLang="en-US" b="1" smtClean="0"/>
              <a:t>switch</a:t>
            </a:r>
            <a:r>
              <a:rPr lang="en-US" altLang="en-US" smtClean="0"/>
              <a:t> statement</a:t>
            </a:r>
          </a:p>
          <a:p>
            <a:pPr lvl="1" eaLnBrk="1" hangingPunct="1"/>
            <a:r>
              <a:rPr lang="en-US" altLang="en-US" smtClean="0"/>
              <a:t>Repetition/Iteration (Loop)</a:t>
            </a:r>
          </a:p>
          <a:p>
            <a:pPr lvl="2" eaLnBrk="1" hangingPunct="1">
              <a:buFont typeface="Arial" panose="020B0604020202020204" pitchFamily="34" charset="0"/>
              <a:buNone/>
            </a:pPr>
            <a:r>
              <a:rPr lang="en-US" altLang="en-US" b="1" smtClean="0"/>
              <a:t>while</a:t>
            </a:r>
            <a:r>
              <a:rPr lang="en-US" altLang="en-US" smtClean="0"/>
              <a:t> loop, </a:t>
            </a:r>
            <a:r>
              <a:rPr lang="en-US" altLang="en-US" b="1" smtClean="0"/>
              <a:t>do-while</a:t>
            </a:r>
            <a:r>
              <a:rPr lang="en-US" altLang="en-US" smtClean="0"/>
              <a:t> loop, </a:t>
            </a:r>
            <a:r>
              <a:rPr lang="en-US" altLang="en-US" b="1" smtClean="0"/>
              <a:t>for</a:t>
            </a:r>
            <a:r>
              <a:rPr lang="en-US" altLang="en-US" smtClean="0"/>
              <a:t> loop</a:t>
            </a:r>
          </a:p>
        </p:txBody>
      </p:sp>
      <p:sp>
        <p:nvSpPr>
          <p:cNvPr id="4" name="Slide Number Placeholder 3"/>
          <p:cNvSpPr>
            <a:spLocks noGrp="1"/>
          </p:cNvSpPr>
          <p:nvPr>
            <p:ph type="sldNum" sz="quarter" idx="12"/>
          </p:nvPr>
        </p:nvSpPr>
        <p:spPr/>
        <p:txBody>
          <a:bodyPr/>
          <a:lstStyle/>
          <a:p>
            <a:fld id="{60613670-5C68-40E8-AD23-C9952A542B99}" type="slidenum">
              <a:rPr lang="en-US" smtClean="0"/>
              <a:pPr/>
              <a:t>61</a:t>
            </a:fld>
            <a:endParaRPr lang="en-US"/>
          </a:p>
        </p:txBody>
      </p:sp>
    </p:spTree>
    <p:extLst>
      <p:ext uri="{BB962C8B-B14F-4D97-AF65-F5344CB8AC3E}">
        <p14:creationId xmlns:p14="http://schemas.microsoft.com/office/powerpoint/2010/main" xmlns="" val="23369605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a:lstStyle/>
          <a:p>
            <a:pPr eaLnBrk="1" hangingPunct="1"/>
            <a:r>
              <a:rPr lang="en-US" altLang="en-US" b="1" smtClean="0">
                <a:solidFill>
                  <a:srgbClr val="00B050"/>
                </a:solidFill>
                <a:latin typeface="Courier New" panose="02070309020205020404" pitchFamily="49" charset="0"/>
              </a:rPr>
              <a:t>bool</a:t>
            </a:r>
            <a:r>
              <a:rPr lang="en-US" altLang="en-US" b="1" smtClean="0"/>
              <a:t> </a:t>
            </a:r>
            <a:r>
              <a:rPr lang="en-US" altLang="en-US" smtClean="0"/>
              <a:t>Data Type</a:t>
            </a:r>
          </a:p>
        </p:txBody>
      </p:sp>
      <p:sp>
        <p:nvSpPr>
          <p:cNvPr id="38915" name="Rectangle 3"/>
          <p:cNvSpPr>
            <a:spLocks noGrp="1"/>
          </p:cNvSpPr>
          <p:nvPr>
            <p:ph type="body" idx="1"/>
          </p:nvPr>
        </p:nvSpPr>
        <p:spPr/>
        <p:txBody>
          <a:bodyPr/>
          <a:lstStyle/>
          <a:p>
            <a:pPr eaLnBrk="1" hangingPunct="1"/>
            <a:r>
              <a:rPr lang="en-US" altLang="en-US" smtClean="0"/>
              <a:t>Type </a:t>
            </a:r>
            <a:r>
              <a:rPr lang="en-US" altLang="en-US" b="1" smtClean="0">
                <a:solidFill>
                  <a:srgbClr val="00B050"/>
                </a:solidFill>
                <a:latin typeface="Courier New" panose="02070309020205020404" pitchFamily="49" charset="0"/>
              </a:rPr>
              <a:t>bool</a:t>
            </a:r>
            <a:r>
              <a:rPr lang="en-US" altLang="en-US" smtClean="0"/>
              <a:t> is a built-in type consisting of just 2 values, the constants </a:t>
            </a:r>
            <a:r>
              <a:rPr lang="en-US" altLang="en-US" smtClean="0">
                <a:solidFill>
                  <a:srgbClr val="FF0000"/>
                </a:solidFill>
              </a:rPr>
              <a:t>true</a:t>
            </a:r>
            <a:r>
              <a:rPr lang="en-US" altLang="en-US" smtClean="0"/>
              <a:t> and </a:t>
            </a:r>
            <a:r>
              <a:rPr lang="en-US" altLang="en-US" smtClean="0">
                <a:solidFill>
                  <a:srgbClr val="FF0000"/>
                </a:solidFill>
              </a:rPr>
              <a:t>false</a:t>
            </a:r>
            <a:r>
              <a:rPr lang="en-US" altLang="en-US" smtClean="0"/>
              <a:t> </a:t>
            </a:r>
            <a:endParaRPr lang="en-US" altLang="en-US" sz="1800"/>
          </a:p>
          <a:p>
            <a:pPr eaLnBrk="1" hangingPunct="1"/>
            <a:r>
              <a:rPr lang="en-US" altLang="en-US" smtClean="0"/>
              <a:t>We can declare variables of type </a:t>
            </a:r>
            <a:r>
              <a:rPr lang="en-US" altLang="en-US" b="1" smtClean="0">
                <a:solidFill>
                  <a:srgbClr val="00B050"/>
                </a:solidFill>
              </a:rPr>
              <a:t>bool</a:t>
            </a:r>
            <a:r>
              <a:rPr lang="en-US" altLang="en-US" smtClean="0"/>
              <a:t> </a:t>
            </a:r>
          </a:p>
          <a:p>
            <a:pPr lvl="1" eaLnBrk="1" hangingPunct="1">
              <a:buFont typeface="Arial" panose="020B0604020202020204" pitchFamily="34" charset="0"/>
              <a:buNone/>
            </a:pPr>
            <a:r>
              <a:rPr lang="en-US" altLang="en-US" sz="2400" b="1"/>
              <a:t>bool   hasFever; 	</a:t>
            </a:r>
            <a:r>
              <a:rPr lang="en-US" altLang="en-US" sz="2400" b="1" i="1">
                <a:solidFill>
                  <a:schemeClr val="accent1"/>
                </a:solidFill>
              </a:rPr>
              <a:t>// true if has high temperature</a:t>
            </a:r>
            <a:endParaRPr lang="en-US" altLang="en-US" sz="2400" b="1"/>
          </a:p>
          <a:p>
            <a:pPr lvl="1" eaLnBrk="1" hangingPunct="1">
              <a:buFont typeface="Arial" panose="020B0604020202020204" pitchFamily="34" charset="0"/>
              <a:buNone/>
            </a:pPr>
            <a:r>
              <a:rPr lang="en-US" altLang="en-US" sz="2400" b="1"/>
              <a:t>bool   isSenior;</a:t>
            </a:r>
            <a:r>
              <a:rPr lang="en-US" altLang="en-US" sz="2400"/>
              <a:t>       </a:t>
            </a:r>
            <a:r>
              <a:rPr lang="en-US" altLang="en-US" sz="2400" b="1" i="1">
                <a:solidFill>
                  <a:schemeClr val="accent1"/>
                </a:solidFill>
              </a:rPr>
              <a:t>// true if age is at least 55</a:t>
            </a:r>
            <a:r>
              <a:rPr lang="en-US" altLang="en-US" sz="2400" b="1"/>
              <a:t> </a:t>
            </a:r>
          </a:p>
          <a:p>
            <a:pPr eaLnBrk="1" hangingPunct="1"/>
            <a:r>
              <a:rPr lang="en-US" altLang="en-US" smtClean="0"/>
              <a:t>The value 0 represents </a:t>
            </a:r>
            <a:r>
              <a:rPr lang="en-US" altLang="en-US" smtClean="0">
                <a:solidFill>
                  <a:srgbClr val="FF0000"/>
                </a:solidFill>
              </a:rPr>
              <a:t>false</a:t>
            </a:r>
            <a:endParaRPr lang="en-US" altLang="en-US" b="1" smtClean="0">
              <a:solidFill>
                <a:srgbClr val="FF0000"/>
              </a:solidFill>
            </a:endParaRPr>
          </a:p>
          <a:p>
            <a:pPr eaLnBrk="1" hangingPunct="1"/>
            <a:r>
              <a:rPr lang="en-US" altLang="en-US" smtClean="0"/>
              <a:t>ANY non-zero value represents </a:t>
            </a:r>
            <a:r>
              <a:rPr lang="en-US" altLang="en-US" smtClean="0">
                <a:solidFill>
                  <a:srgbClr val="FF0000"/>
                </a:solidFill>
              </a:rPr>
              <a:t>true</a:t>
            </a:r>
          </a:p>
          <a:p>
            <a:pPr eaLnBrk="1" hangingPunct="1"/>
            <a:endParaRPr lang="en-US" altLang="en-US" smtClean="0"/>
          </a:p>
          <a:p>
            <a:pPr eaLnBrk="1" hangingPunct="1"/>
            <a:endParaRPr lang="en-US" altLang="en-US" smtClean="0"/>
          </a:p>
          <a:p>
            <a:pPr eaLnBrk="1" hangingPunct="1">
              <a:buFont typeface="Arial" panose="020B0604020202020204" pitchFamily="34" charset="0"/>
              <a:buNone/>
            </a:pPr>
            <a:endParaRPr lang="en-US" altLang="en-US" smtClean="0"/>
          </a:p>
          <a:p>
            <a:pPr eaLnBrk="1" hangingPunct="1"/>
            <a:endParaRPr lang="en-US" altLang="en-US"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62</a:t>
            </a:fld>
            <a:endParaRPr lang="en-US"/>
          </a:p>
        </p:txBody>
      </p:sp>
    </p:spTree>
    <p:extLst>
      <p:ext uri="{BB962C8B-B14F-4D97-AF65-F5344CB8AC3E}">
        <p14:creationId xmlns:p14="http://schemas.microsoft.com/office/powerpoint/2010/main" xmlns="" val="135431039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smtClean="0"/>
              <a:t>Boolean Expression</a:t>
            </a:r>
          </a:p>
        </p:txBody>
      </p:sp>
      <p:sp>
        <p:nvSpPr>
          <p:cNvPr id="39939" name="Content Placeholder 2"/>
          <p:cNvSpPr>
            <a:spLocks noGrp="1"/>
          </p:cNvSpPr>
          <p:nvPr>
            <p:ph idx="1"/>
          </p:nvPr>
        </p:nvSpPr>
        <p:spPr/>
        <p:txBody>
          <a:bodyPr/>
          <a:lstStyle/>
          <a:p>
            <a:pPr eaLnBrk="1" hangingPunct="1"/>
            <a:r>
              <a:rPr lang="en-US" altLang="en-US" b="1" smtClean="0"/>
              <a:t>Expression that yields </a:t>
            </a:r>
            <a:r>
              <a:rPr lang="en-US" altLang="en-US" b="1" smtClean="0">
                <a:solidFill>
                  <a:srgbClr val="00B050"/>
                </a:solidFill>
              </a:rPr>
              <a:t>bool</a:t>
            </a:r>
            <a:r>
              <a:rPr lang="en-US" altLang="en-US" b="1" smtClean="0"/>
              <a:t> result</a:t>
            </a:r>
          </a:p>
          <a:p>
            <a:pPr eaLnBrk="1" hangingPunct="1"/>
            <a:r>
              <a:rPr lang="en-US" altLang="en-US" b="1" smtClean="0"/>
              <a:t>Include:</a:t>
            </a:r>
            <a:endParaRPr lang="en-US" altLang="en-US" sz="1600"/>
          </a:p>
          <a:p>
            <a:pPr lvl="1" eaLnBrk="1" hangingPunct="1">
              <a:buFont typeface="Monotype Sorts" pitchFamily="2" charset="2"/>
              <a:buNone/>
            </a:pPr>
            <a:r>
              <a:rPr lang="en-US" altLang="en-US" b="1" i="1" smtClean="0">
                <a:solidFill>
                  <a:srgbClr val="0000CC"/>
                </a:solidFill>
              </a:rPr>
              <a:t>6 Relational Operators</a:t>
            </a:r>
            <a:endParaRPr lang="en-US" altLang="en-US" smtClean="0"/>
          </a:p>
          <a:p>
            <a:pPr lvl="1" eaLnBrk="1" hangingPunct="1">
              <a:buFont typeface="Monotype Sorts" pitchFamily="2" charset="2"/>
              <a:buNone/>
            </a:pPr>
            <a:r>
              <a:rPr lang="en-US" altLang="en-US" sz="3600" b="1"/>
              <a:t>		&lt;  	  &lt;=      &gt;      &gt;=   	==      != </a:t>
            </a:r>
            <a:endParaRPr lang="en-US" altLang="en-US" smtClean="0"/>
          </a:p>
          <a:p>
            <a:pPr lvl="1" eaLnBrk="1" hangingPunct="1">
              <a:buFont typeface="Monotype Sorts" pitchFamily="2" charset="2"/>
              <a:buNone/>
            </a:pPr>
            <a:r>
              <a:rPr lang="en-US" altLang="en-US" b="1" i="1" smtClean="0">
                <a:solidFill>
                  <a:srgbClr val="0000CC"/>
                </a:solidFill>
              </a:rPr>
              <a:t>3 Logical Operators</a:t>
            </a:r>
            <a:endParaRPr lang="en-US" altLang="en-US" smtClean="0"/>
          </a:p>
          <a:p>
            <a:pPr lvl="1" eaLnBrk="1" hangingPunct="1">
              <a:buFont typeface="Monotype Sorts" pitchFamily="2" charset="2"/>
              <a:buNone/>
            </a:pPr>
            <a:r>
              <a:rPr lang="en-US" altLang="en-US" sz="3600" b="1"/>
              <a:t>			!		&amp;&amp;		||</a:t>
            </a:r>
          </a:p>
          <a:p>
            <a:pPr lvl="1" eaLnBrk="1" hangingPunct="1"/>
            <a:endParaRPr lang="en-US" altLang="en-US"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63</a:t>
            </a:fld>
            <a:endParaRPr lang="en-US"/>
          </a:p>
        </p:txBody>
      </p:sp>
    </p:spTree>
    <p:extLst>
      <p:ext uri="{BB962C8B-B14F-4D97-AF65-F5344CB8AC3E}">
        <p14:creationId xmlns:p14="http://schemas.microsoft.com/office/powerpoint/2010/main" xmlns="" val="386279012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pPr eaLnBrk="1" hangingPunct="1"/>
            <a:r>
              <a:rPr lang="en-US" altLang="en-US" smtClean="0"/>
              <a:t>Relational Operators</a:t>
            </a:r>
          </a:p>
        </p:txBody>
      </p:sp>
      <p:sp>
        <p:nvSpPr>
          <p:cNvPr id="40963" name="Content Placeholder 2"/>
          <p:cNvSpPr>
            <a:spLocks noGrp="1"/>
          </p:cNvSpPr>
          <p:nvPr>
            <p:ph idx="1"/>
          </p:nvPr>
        </p:nvSpPr>
        <p:spPr>
          <a:xfrm>
            <a:off x="1981200" y="1600200"/>
            <a:ext cx="8229600" cy="4800600"/>
          </a:xfrm>
        </p:spPr>
        <p:txBody>
          <a:bodyPr/>
          <a:lstStyle/>
          <a:p>
            <a:pPr eaLnBrk="1" hangingPunct="1">
              <a:buFont typeface="Monotype Sorts" pitchFamily="2" charset="2"/>
              <a:buNone/>
            </a:pPr>
            <a:r>
              <a:rPr lang="en-US" altLang="en-US" sz="2400"/>
              <a:t>are used in boolean expressions of form:</a:t>
            </a:r>
            <a:endParaRPr lang="en-US" altLang="en-US" sz="2400">
              <a:latin typeface="Monaco" charset="0"/>
            </a:endParaRPr>
          </a:p>
          <a:p>
            <a:pPr eaLnBrk="1" hangingPunct="1">
              <a:buFont typeface="Monotype Sorts" pitchFamily="2" charset="2"/>
              <a:buNone/>
            </a:pPr>
            <a:r>
              <a:rPr lang="en-US" altLang="en-US" sz="2400" b="1" i="1">
                <a:solidFill>
                  <a:srgbClr val="790015"/>
                </a:solidFill>
              </a:rPr>
              <a:t>  </a:t>
            </a:r>
            <a:r>
              <a:rPr lang="en-US" altLang="en-US" sz="2400" b="1" i="1">
                <a:solidFill>
                  <a:srgbClr val="0000CC"/>
                </a:solidFill>
              </a:rPr>
              <a:t>ExpressionA</a:t>
            </a:r>
            <a:r>
              <a:rPr lang="en-US" altLang="en-US" sz="2400" b="1" i="1">
                <a:solidFill>
                  <a:schemeClr val="tx2"/>
                </a:solidFill>
              </a:rPr>
              <a:t>           </a:t>
            </a:r>
            <a:r>
              <a:rPr lang="en-US" altLang="en-US" sz="2400" b="1" i="1">
                <a:solidFill>
                  <a:srgbClr val="FF0000"/>
                </a:solidFill>
              </a:rPr>
              <a:t>Operator</a:t>
            </a:r>
            <a:r>
              <a:rPr lang="en-US" altLang="en-US" sz="2400" b="1" i="1">
                <a:solidFill>
                  <a:schemeClr val="tx2"/>
                </a:solidFill>
              </a:rPr>
              <a:t>          </a:t>
            </a:r>
            <a:r>
              <a:rPr lang="en-US" altLang="en-US" sz="2400" b="1" i="1">
                <a:solidFill>
                  <a:srgbClr val="0000CC"/>
                </a:solidFill>
              </a:rPr>
              <a:t>ExpressionB</a:t>
            </a:r>
            <a:endParaRPr lang="en-US" altLang="en-US" sz="2400" b="1"/>
          </a:p>
          <a:p>
            <a:pPr lvl="1" eaLnBrk="1" hangingPunct="1">
              <a:buFont typeface="Monotype Sorts" pitchFamily="2" charset="2"/>
              <a:buNone/>
            </a:pPr>
            <a:r>
              <a:rPr lang="en-US" altLang="en-US" sz="2000" b="1"/>
              <a:t>temperature              &gt;                humidity</a:t>
            </a:r>
          </a:p>
          <a:p>
            <a:pPr lvl="1" eaLnBrk="1" hangingPunct="1">
              <a:buFont typeface="Monotype Sorts" pitchFamily="2" charset="2"/>
              <a:buNone/>
            </a:pPr>
            <a:r>
              <a:rPr lang="en-US" altLang="en-US" sz="2000" b="1"/>
              <a:t>B * B - 4.0 * A * C      &gt;                0.0</a:t>
            </a:r>
          </a:p>
          <a:p>
            <a:pPr lvl="1" eaLnBrk="1" hangingPunct="1">
              <a:buFont typeface="Monotype Sorts" pitchFamily="2" charset="2"/>
              <a:buNone/>
            </a:pPr>
            <a:r>
              <a:rPr lang="en-US" altLang="en-US" sz="2000" b="1"/>
              <a:t>   abs (number)        </a:t>
            </a:r>
            <a:r>
              <a:rPr lang="en-US" altLang="en-US" sz="2000" b="1">
                <a:latin typeface="Bookman Old Style" panose="02050604050505020204" pitchFamily="18" charset="0"/>
              </a:rPr>
              <a:t>==          </a:t>
            </a:r>
            <a:r>
              <a:rPr lang="en-US" altLang="en-US" sz="2000" b="1"/>
              <a:t>35</a:t>
            </a:r>
          </a:p>
          <a:p>
            <a:pPr lvl="1" eaLnBrk="1" hangingPunct="1">
              <a:buFont typeface="Monotype Sorts" pitchFamily="2" charset="2"/>
              <a:buNone/>
            </a:pPr>
            <a:r>
              <a:rPr lang="en-US" altLang="en-US" sz="2000" b="1"/>
              <a:t>             initial</a:t>
            </a:r>
            <a:r>
              <a:rPr lang="en-US" altLang="en-US" sz="2000" b="1">
                <a:latin typeface="Arial Rounded MT Bold" panose="020F0704030504030204" pitchFamily="34" charset="0"/>
              </a:rPr>
              <a:t>           !</a:t>
            </a:r>
            <a:r>
              <a:rPr lang="en-US" altLang="en-US" sz="2000" b="1">
                <a:latin typeface="Bookman Old Style" panose="02050604050505020204" pitchFamily="18" charset="0"/>
              </a:rPr>
              <a:t>=           </a:t>
            </a:r>
            <a:r>
              <a:rPr lang="en-US" altLang="en-US" sz="2000" b="1"/>
              <a:t>‘Q’</a:t>
            </a:r>
            <a:endParaRPr lang="en-US" altLang="en-US" sz="2000"/>
          </a:p>
          <a:p>
            <a:pPr eaLnBrk="1" hangingPunct="1"/>
            <a:r>
              <a:rPr lang="en-US" altLang="en-US" sz="2000" b="1"/>
              <a:t>Notes: </a:t>
            </a:r>
          </a:p>
          <a:p>
            <a:pPr lvl="1" eaLnBrk="1" hangingPunct="1">
              <a:buFont typeface="Courier New" panose="02070309020205020404" pitchFamily="49" charset="0"/>
              <a:buChar char="o"/>
            </a:pPr>
            <a:r>
              <a:rPr lang="en-US" altLang="en-US" sz="1800"/>
              <a:t>== (equivalency) is</a:t>
            </a:r>
            <a:r>
              <a:rPr lang="en-US" altLang="en-US" sz="1800" b="1"/>
              <a:t> NOT</a:t>
            </a:r>
            <a:r>
              <a:rPr lang="en-US" altLang="en-US" sz="1800"/>
              <a:t> = (assignment)</a:t>
            </a:r>
          </a:p>
          <a:p>
            <a:pPr lvl="1" eaLnBrk="1" hangingPunct="1">
              <a:buFont typeface="Courier New" panose="02070309020205020404" pitchFamily="49" charset="0"/>
              <a:buChar char="o"/>
            </a:pPr>
            <a:r>
              <a:rPr lang="en-US" altLang="en-US" sz="1800"/>
              <a:t>characters are compared alphabetically.  However, lowercase letters are higher ASCII value.</a:t>
            </a:r>
          </a:p>
          <a:p>
            <a:pPr lvl="1" eaLnBrk="1" hangingPunct="1">
              <a:buFont typeface="Courier New" panose="02070309020205020404" pitchFamily="49" charset="0"/>
              <a:buChar char="o"/>
            </a:pPr>
            <a:r>
              <a:rPr lang="en-US" altLang="en-US" sz="1800"/>
              <a:t>An integer variable can be assigned the result of a logical expression</a:t>
            </a:r>
          </a:p>
          <a:p>
            <a:pPr lvl="1" eaLnBrk="1" hangingPunct="1">
              <a:buFont typeface="Courier New" panose="02070309020205020404" pitchFamily="49" charset="0"/>
              <a:buChar char="o"/>
            </a:pPr>
            <a:r>
              <a:rPr lang="en-US" altLang="en-US" sz="2000"/>
              <a:t>You cannot string inequalities together:</a:t>
            </a:r>
          </a:p>
          <a:p>
            <a:pPr lvl="3" eaLnBrk="1" hangingPunct="1">
              <a:buFont typeface="Arial" panose="020B0604020202020204" pitchFamily="34" charset="0"/>
              <a:buNone/>
            </a:pPr>
            <a:r>
              <a:rPr lang="en-US" altLang="en-US" sz="1800"/>
              <a:t>Bad Code:  </a:t>
            </a:r>
            <a:r>
              <a:rPr lang="en-US" altLang="en-US" sz="1800" b="1"/>
              <a:t>4&lt;x&lt;6  </a:t>
            </a:r>
            <a:r>
              <a:rPr lang="en-US" altLang="en-US" sz="1800"/>
              <a:t>  Good Code:   </a:t>
            </a:r>
            <a:r>
              <a:rPr lang="en-US" altLang="en-US" sz="1800" b="1"/>
              <a:t>(x &gt; 4) &amp;&amp;(x &lt; 6)</a:t>
            </a:r>
            <a:endParaRPr lang="en-US" altLang="en-US" sz="1800"/>
          </a:p>
        </p:txBody>
      </p:sp>
      <p:sp>
        <p:nvSpPr>
          <p:cNvPr id="4" name="Slide Number Placeholder 3"/>
          <p:cNvSpPr>
            <a:spLocks noGrp="1"/>
          </p:cNvSpPr>
          <p:nvPr>
            <p:ph type="sldNum" sz="quarter" idx="12"/>
          </p:nvPr>
        </p:nvSpPr>
        <p:spPr/>
        <p:txBody>
          <a:bodyPr/>
          <a:lstStyle/>
          <a:p>
            <a:fld id="{60613670-5C68-40E8-AD23-C9952A542B99}" type="slidenum">
              <a:rPr lang="en-US" smtClean="0"/>
              <a:pPr/>
              <a:t>64</a:t>
            </a:fld>
            <a:endParaRPr lang="en-US"/>
          </a:p>
        </p:txBody>
      </p:sp>
    </p:spTree>
    <p:extLst>
      <p:ext uri="{BB962C8B-B14F-4D97-AF65-F5344CB8AC3E}">
        <p14:creationId xmlns:p14="http://schemas.microsoft.com/office/powerpoint/2010/main" xmlns="" val="31264950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altLang="en-US" smtClean="0"/>
              <a:t>Relational Operators</a:t>
            </a:r>
          </a:p>
        </p:txBody>
      </p:sp>
      <p:sp>
        <p:nvSpPr>
          <p:cNvPr id="41987" name="Content Placeholder 2"/>
          <p:cNvSpPr>
            <a:spLocks noGrp="1"/>
          </p:cNvSpPr>
          <p:nvPr>
            <p:ph idx="1"/>
          </p:nvPr>
        </p:nvSpPr>
        <p:spPr>
          <a:xfrm>
            <a:off x="1981200" y="1600200"/>
            <a:ext cx="8229600" cy="5029200"/>
          </a:xfrm>
        </p:spPr>
        <p:txBody>
          <a:bodyPr/>
          <a:lstStyle/>
          <a:p>
            <a:pPr eaLnBrk="1" hangingPunct="1">
              <a:buFont typeface="Monotype Sorts" pitchFamily="2" charset="2"/>
              <a:buNone/>
            </a:pPr>
            <a:r>
              <a:rPr lang="en-US" altLang="en-US" sz="1800" b="1"/>
              <a:t>int  x, y ;</a:t>
            </a:r>
          </a:p>
          <a:p>
            <a:pPr eaLnBrk="1" hangingPunct="1">
              <a:buFont typeface="Monotype Sorts" pitchFamily="2" charset="2"/>
              <a:buNone/>
            </a:pPr>
            <a:r>
              <a:rPr lang="en-US" altLang="en-US" sz="1800" b="1"/>
              <a:t>x = 4;</a:t>
            </a:r>
          </a:p>
          <a:p>
            <a:pPr eaLnBrk="1" hangingPunct="1">
              <a:buFont typeface="Monotype Sorts" pitchFamily="2" charset="2"/>
              <a:buNone/>
            </a:pPr>
            <a:r>
              <a:rPr lang="en-US" altLang="en-US" sz="1800" b="1"/>
              <a:t>y = 6;</a:t>
            </a:r>
          </a:p>
          <a:p>
            <a:pPr eaLnBrk="1" hangingPunct="1">
              <a:buFont typeface="Monotype Sorts" pitchFamily="2" charset="2"/>
              <a:buNone/>
            </a:pPr>
            <a:r>
              <a:rPr lang="en-US" altLang="en-US" sz="1800" b="1" u="sng">
                <a:solidFill>
                  <a:schemeClr val="tx2"/>
                </a:solidFill>
              </a:rPr>
              <a:t>	</a:t>
            </a:r>
            <a:r>
              <a:rPr lang="en-US" altLang="en-US" sz="1800" b="1" u="sng">
                <a:solidFill>
                  <a:srgbClr val="0000CC"/>
                </a:solidFill>
              </a:rPr>
              <a:t>EXPRESSION			VALUE</a:t>
            </a:r>
            <a:endParaRPr lang="en-US" altLang="en-US" sz="1800"/>
          </a:p>
          <a:p>
            <a:pPr eaLnBrk="1" hangingPunct="1">
              <a:buFont typeface="Monotype Sorts" pitchFamily="2" charset="2"/>
              <a:buNone/>
            </a:pPr>
            <a:r>
              <a:rPr lang="en-US" altLang="en-US" sz="1800"/>
              <a:t>	</a:t>
            </a:r>
            <a:r>
              <a:rPr lang="en-US" altLang="en-US" sz="1800" b="1"/>
              <a:t>x &lt; y				true</a:t>
            </a:r>
          </a:p>
          <a:p>
            <a:pPr eaLnBrk="1" hangingPunct="1">
              <a:buFont typeface="Monotype Sorts" pitchFamily="2" charset="2"/>
              <a:buNone/>
            </a:pPr>
            <a:r>
              <a:rPr lang="en-US" altLang="en-US" sz="1800" b="1"/>
              <a:t>	x + 2 &lt; y			false</a:t>
            </a:r>
          </a:p>
          <a:p>
            <a:pPr eaLnBrk="1" hangingPunct="1">
              <a:buFont typeface="Monotype Sorts" pitchFamily="2" charset="2"/>
              <a:buNone/>
            </a:pPr>
            <a:r>
              <a:rPr lang="en-US" altLang="en-US" sz="1800" b="1"/>
              <a:t>	x != y				true</a:t>
            </a:r>
          </a:p>
          <a:p>
            <a:pPr eaLnBrk="1" hangingPunct="1">
              <a:buFont typeface="Monotype Sorts" pitchFamily="2" charset="2"/>
              <a:buNone/>
            </a:pPr>
            <a:r>
              <a:rPr lang="en-US" altLang="en-US" sz="1800" b="1"/>
              <a:t>	x + 3 &gt;= y			true</a:t>
            </a:r>
          </a:p>
          <a:p>
            <a:pPr eaLnBrk="1" hangingPunct="1">
              <a:buFont typeface="Monotype Sorts" pitchFamily="2" charset="2"/>
              <a:buNone/>
            </a:pPr>
            <a:r>
              <a:rPr lang="en-US" altLang="en-US" sz="1800" b="1"/>
              <a:t>	y == x				false</a:t>
            </a:r>
          </a:p>
          <a:p>
            <a:pPr eaLnBrk="1" hangingPunct="1">
              <a:buFont typeface="Monotype Sorts" pitchFamily="2" charset="2"/>
              <a:buNone/>
            </a:pPr>
            <a:r>
              <a:rPr lang="en-US" altLang="en-US" sz="1800" b="1"/>
              <a:t>	y == x+2			true</a:t>
            </a:r>
          </a:p>
          <a:p>
            <a:pPr eaLnBrk="1" hangingPunct="1">
              <a:buFont typeface="Monotype Sorts" pitchFamily="2" charset="2"/>
              <a:buNone/>
            </a:pPr>
            <a:r>
              <a:rPr lang="en-US" altLang="en-US" sz="1800" b="1"/>
              <a:t>	y = x + 3			7</a:t>
            </a:r>
          </a:p>
          <a:p>
            <a:pPr eaLnBrk="1" hangingPunct="1">
              <a:buFont typeface="Monotype Sorts" pitchFamily="2" charset="2"/>
              <a:buNone/>
            </a:pPr>
            <a:r>
              <a:rPr lang="en-US" altLang="en-US" sz="1800" b="1"/>
              <a:t>       y = x &lt; 3			0  </a:t>
            </a:r>
            <a:r>
              <a:rPr lang="en-US" altLang="en-US" sz="1800"/>
              <a:t>	</a:t>
            </a:r>
          </a:p>
          <a:p>
            <a:pPr eaLnBrk="1" hangingPunct="1">
              <a:buFont typeface="Arial" panose="020B0604020202020204" pitchFamily="34" charset="0"/>
              <a:buNone/>
            </a:pPr>
            <a:r>
              <a:rPr lang="en-US" altLang="en-US" sz="1800" b="1"/>
              <a:t>       y = x &gt; 3			1  	</a:t>
            </a:r>
          </a:p>
        </p:txBody>
      </p:sp>
      <p:sp>
        <p:nvSpPr>
          <p:cNvPr id="4" name="Slide Number Placeholder 3"/>
          <p:cNvSpPr>
            <a:spLocks noGrp="1"/>
          </p:cNvSpPr>
          <p:nvPr>
            <p:ph type="sldNum" sz="quarter" idx="12"/>
          </p:nvPr>
        </p:nvSpPr>
        <p:spPr/>
        <p:txBody>
          <a:bodyPr/>
          <a:lstStyle/>
          <a:p>
            <a:fld id="{60613670-5C68-40E8-AD23-C9952A542B99}" type="slidenum">
              <a:rPr lang="en-US" smtClean="0"/>
              <a:pPr/>
              <a:t>65</a:t>
            </a:fld>
            <a:endParaRPr lang="en-US"/>
          </a:p>
        </p:txBody>
      </p:sp>
    </p:spTree>
    <p:extLst>
      <p:ext uri="{BB962C8B-B14F-4D97-AF65-F5344CB8AC3E}">
        <p14:creationId xmlns:p14="http://schemas.microsoft.com/office/powerpoint/2010/main" xmlns="" val="416293579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pPr eaLnBrk="1" hangingPunct="1"/>
            <a:r>
              <a:rPr lang="en-US" altLang="en-US" smtClean="0"/>
              <a:t>Logical Operators</a:t>
            </a:r>
          </a:p>
        </p:txBody>
      </p:sp>
      <p:sp>
        <p:nvSpPr>
          <p:cNvPr id="43011" name="Content Placeholder 2"/>
          <p:cNvSpPr>
            <a:spLocks noGrp="1"/>
          </p:cNvSpPr>
          <p:nvPr>
            <p:ph idx="1"/>
          </p:nvPr>
        </p:nvSpPr>
        <p:spPr>
          <a:xfrm>
            <a:off x="1981200" y="1600200"/>
            <a:ext cx="8229600" cy="4800600"/>
          </a:xfrm>
        </p:spPr>
        <p:txBody>
          <a:bodyPr>
            <a:normAutofit lnSpcReduction="10000"/>
          </a:bodyPr>
          <a:lstStyle/>
          <a:p>
            <a:pPr eaLnBrk="1" hangingPunct="1">
              <a:buFont typeface="Monotype Sorts" pitchFamily="2" charset="2"/>
              <a:buNone/>
            </a:pPr>
            <a:r>
              <a:rPr lang="en-US" altLang="en-US" sz="2400"/>
              <a:t>are used in boolean expressions of form:</a:t>
            </a:r>
            <a:endParaRPr lang="en-US" altLang="en-US" sz="2400">
              <a:latin typeface="Monaco" charset="0"/>
            </a:endParaRPr>
          </a:p>
          <a:p>
            <a:pPr eaLnBrk="1" hangingPunct="1">
              <a:buFont typeface="Monotype Sorts" pitchFamily="2" charset="2"/>
              <a:buNone/>
            </a:pPr>
            <a:r>
              <a:rPr lang="en-US" altLang="en-US" sz="2400" b="1" i="1">
                <a:solidFill>
                  <a:srgbClr val="790015"/>
                </a:solidFill>
              </a:rPr>
              <a:t>  </a:t>
            </a:r>
            <a:r>
              <a:rPr lang="en-US" altLang="en-US" sz="1600" b="1" i="1">
                <a:solidFill>
                  <a:srgbClr val="0000CC"/>
                </a:solidFill>
              </a:rPr>
              <a:t>ExpressionA</a:t>
            </a:r>
            <a:r>
              <a:rPr lang="en-US" altLang="en-US" sz="1600" b="1" i="1">
                <a:solidFill>
                  <a:schemeClr val="tx2"/>
                </a:solidFill>
              </a:rPr>
              <a:t> </a:t>
            </a:r>
            <a:r>
              <a:rPr lang="en-US" altLang="en-US" sz="1600" b="1" i="1">
                <a:solidFill>
                  <a:srgbClr val="FF0000"/>
                </a:solidFill>
              </a:rPr>
              <a:t>Operator</a:t>
            </a:r>
            <a:r>
              <a:rPr lang="en-US" altLang="en-US" sz="1600" b="1" i="1">
                <a:solidFill>
                  <a:schemeClr val="tx2"/>
                </a:solidFill>
              </a:rPr>
              <a:t> </a:t>
            </a:r>
            <a:r>
              <a:rPr lang="en-US" altLang="en-US" sz="1600" b="1" i="1">
                <a:solidFill>
                  <a:srgbClr val="0000CC"/>
                </a:solidFill>
              </a:rPr>
              <a:t>ExpressionB</a:t>
            </a:r>
            <a:endParaRPr lang="en-US" altLang="en-US" sz="1600" b="1"/>
          </a:p>
          <a:p>
            <a:pPr eaLnBrk="1" hangingPunct="1">
              <a:buFont typeface="Monotype Sorts" pitchFamily="2" charset="2"/>
              <a:buNone/>
            </a:pPr>
            <a:r>
              <a:rPr lang="en-US" altLang="en-US" sz="1600" b="1"/>
              <a:t>       A   ||  B  (</a:t>
            </a:r>
            <a:r>
              <a:rPr lang="en-US" altLang="en-US" sz="1600" b="1">
                <a:solidFill>
                  <a:srgbClr val="FF0000"/>
                </a:solidFill>
              </a:rPr>
              <a:t>true</a:t>
            </a:r>
            <a:r>
              <a:rPr lang="en-US" altLang="en-US" sz="1600" b="1"/>
              <a:t> if either A </a:t>
            </a:r>
            <a:r>
              <a:rPr lang="en-US" altLang="en-US" sz="1600" b="1">
                <a:solidFill>
                  <a:srgbClr val="0070C0"/>
                </a:solidFill>
              </a:rPr>
              <a:t>or</a:t>
            </a:r>
            <a:r>
              <a:rPr lang="en-US" altLang="en-US" sz="1600" b="1"/>
              <a:t> B </a:t>
            </a:r>
            <a:r>
              <a:rPr lang="en-US" altLang="en-US" sz="1600" b="1">
                <a:solidFill>
                  <a:srgbClr val="0070C0"/>
                </a:solidFill>
              </a:rPr>
              <a:t>or</a:t>
            </a:r>
            <a:r>
              <a:rPr lang="en-US" altLang="en-US" sz="1600" b="1"/>
              <a:t> both are </a:t>
            </a:r>
            <a:r>
              <a:rPr lang="en-US" altLang="en-US" sz="1600" b="1">
                <a:solidFill>
                  <a:srgbClr val="00B050"/>
                </a:solidFill>
              </a:rPr>
              <a:t>true</a:t>
            </a:r>
            <a:r>
              <a:rPr lang="en-US" altLang="en-US" sz="1600" b="1"/>
              <a:t>.  It is </a:t>
            </a:r>
            <a:r>
              <a:rPr lang="en-US" altLang="en-US" sz="1600" b="1">
                <a:solidFill>
                  <a:srgbClr val="FF0000"/>
                </a:solidFill>
              </a:rPr>
              <a:t>false</a:t>
            </a:r>
            <a:r>
              <a:rPr lang="en-US" altLang="en-US" sz="1600" b="1"/>
              <a:t> otherwise)</a:t>
            </a:r>
          </a:p>
          <a:p>
            <a:pPr eaLnBrk="1" hangingPunct="1">
              <a:buFont typeface="Monotype Sorts" pitchFamily="2" charset="2"/>
              <a:buNone/>
            </a:pPr>
            <a:r>
              <a:rPr lang="en-US" altLang="en-US" sz="1600" b="1"/>
              <a:t>       </a:t>
            </a:r>
            <a:r>
              <a:rPr lang="en-US" altLang="en-US" sz="1800" b="1"/>
              <a:t>A  &amp;&amp; B  (</a:t>
            </a:r>
            <a:r>
              <a:rPr lang="en-US" altLang="en-US" sz="1800" b="1">
                <a:solidFill>
                  <a:srgbClr val="FF0000"/>
                </a:solidFill>
              </a:rPr>
              <a:t>true</a:t>
            </a:r>
            <a:r>
              <a:rPr lang="en-US" altLang="en-US" sz="1800" b="1"/>
              <a:t> if both A </a:t>
            </a:r>
            <a:r>
              <a:rPr lang="en-US" altLang="en-US" sz="1800" b="1">
                <a:solidFill>
                  <a:srgbClr val="0070C0"/>
                </a:solidFill>
              </a:rPr>
              <a:t>and</a:t>
            </a:r>
            <a:r>
              <a:rPr lang="en-US" altLang="en-US" sz="1800" b="1"/>
              <a:t> B are </a:t>
            </a:r>
            <a:r>
              <a:rPr lang="en-US" altLang="en-US" sz="1800" b="1">
                <a:solidFill>
                  <a:srgbClr val="00B050"/>
                </a:solidFill>
              </a:rPr>
              <a:t>true</a:t>
            </a:r>
            <a:r>
              <a:rPr lang="en-US" altLang="en-US" sz="1800" b="1"/>
              <a:t>.  It is </a:t>
            </a:r>
            <a:r>
              <a:rPr lang="en-US" altLang="en-US" sz="1800" b="1">
                <a:solidFill>
                  <a:srgbClr val="FF0000"/>
                </a:solidFill>
              </a:rPr>
              <a:t>false</a:t>
            </a:r>
            <a:r>
              <a:rPr lang="en-US" altLang="en-US" sz="1800" b="1"/>
              <a:t> otherwise)</a:t>
            </a:r>
          </a:p>
          <a:p>
            <a:pPr eaLnBrk="1" hangingPunct="1">
              <a:buFont typeface="Monotype Sorts" pitchFamily="2" charset="2"/>
              <a:buNone/>
            </a:pPr>
            <a:r>
              <a:rPr lang="en-US" altLang="en-US" sz="1600"/>
              <a:t>or</a:t>
            </a:r>
          </a:p>
          <a:p>
            <a:pPr eaLnBrk="1" hangingPunct="1">
              <a:buFont typeface="Monotype Sorts" pitchFamily="2" charset="2"/>
              <a:buNone/>
            </a:pPr>
            <a:r>
              <a:rPr lang="en-US" altLang="en-US" sz="1600" b="1" i="1">
                <a:solidFill>
                  <a:srgbClr val="FF0000"/>
                </a:solidFill>
              </a:rPr>
              <a:t>Operator</a:t>
            </a:r>
            <a:r>
              <a:rPr lang="en-US" altLang="en-US" sz="1600" b="1" i="1">
                <a:solidFill>
                  <a:schemeClr val="tx2"/>
                </a:solidFill>
              </a:rPr>
              <a:t> </a:t>
            </a:r>
            <a:r>
              <a:rPr lang="en-US" altLang="en-US" sz="1600" b="1" i="1">
                <a:solidFill>
                  <a:srgbClr val="0000CC"/>
                </a:solidFill>
              </a:rPr>
              <a:t>Expression</a:t>
            </a:r>
            <a:endParaRPr lang="en-US" altLang="en-US" sz="1600" b="1"/>
          </a:p>
          <a:p>
            <a:pPr eaLnBrk="1" hangingPunct="1">
              <a:buFont typeface="Monotype Sorts" pitchFamily="2" charset="2"/>
              <a:buNone/>
            </a:pPr>
            <a:r>
              <a:rPr lang="en-US" altLang="en-US" sz="1600" b="1"/>
              <a:t>      !A (</a:t>
            </a:r>
            <a:r>
              <a:rPr lang="en-US" altLang="en-US" sz="1600" b="1">
                <a:solidFill>
                  <a:srgbClr val="FF0000"/>
                </a:solidFill>
              </a:rPr>
              <a:t>true</a:t>
            </a:r>
            <a:r>
              <a:rPr lang="en-US" altLang="en-US" sz="1600" b="1"/>
              <a:t> if A is </a:t>
            </a:r>
            <a:r>
              <a:rPr lang="en-US" altLang="en-US" sz="1600" b="1">
                <a:solidFill>
                  <a:srgbClr val="00B050"/>
                </a:solidFill>
              </a:rPr>
              <a:t>false</a:t>
            </a:r>
            <a:r>
              <a:rPr lang="en-US" altLang="en-US" sz="1600" b="1"/>
              <a:t>.  It is </a:t>
            </a:r>
            <a:r>
              <a:rPr lang="en-US" altLang="en-US" sz="1600" b="1">
                <a:solidFill>
                  <a:srgbClr val="FF0000"/>
                </a:solidFill>
              </a:rPr>
              <a:t>false</a:t>
            </a:r>
            <a:r>
              <a:rPr lang="en-US" altLang="en-US" sz="1600" b="1"/>
              <a:t> if A is </a:t>
            </a:r>
            <a:r>
              <a:rPr lang="en-US" altLang="en-US" sz="1600" b="1">
                <a:solidFill>
                  <a:srgbClr val="00B050"/>
                </a:solidFill>
              </a:rPr>
              <a:t>true</a:t>
            </a:r>
            <a:r>
              <a:rPr lang="en-US" altLang="en-US" sz="1600" b="1"/>
              <a:t>)</a:t>
            </a:r>
          </a:p>
          <a:p>
            <a:pPr eaLnBrk="1" hangingPunct="1">
              <a:buFont typeface="Monotype Sorts" pitchFamily="2" charset="2"/>
              <a:buNone/>
            </a:pPr>
            <a:endParaRPr lang="en-US" altLang="en-US" sz="2400" b="1"/>
          </a:p>
          <a:p>
            <a:pPr eaLnBrk="1" hangingPunct="1">
              <a:buFont typeface="Monotype Sorts" pitchFamily="2" charset="2"/>
              <a:buNone/>
            </a:pPr>
            <a:r>
              <a:rPr lang="en-US" altLang="en-US" sz="2400" b="1"/>
              <a:t>Notes:</a:t>
            </a:r>
          </a:p>
          <a:p>
            <a:pPr eaLnBrk="1" hangingPunct="1">
              <a:buFont typeface="Monotype Sorts" pitchFamily="2" charset="2"/>
              <a:buNone/>
            </a:pPr>
            <a:r>
              <a:rPr lang="en-US" altLang="en-US" sz="1800"/>
              <a:t>Highest precedence for NOT, AND and OR are low precedence.</a:t>
            </a:r>
          </a:p>
          <a:p>
            <a:pPr eaLnBrk="1" hangingPunct="1">
              <a:buFont typeface="Monotype Sorts" pitchFamily="2" charset="2"/>
              <a:buNone/>
            </a:pPr>
            <a:r>
              <a:rPr lang="en-US" altLang="en-US" sz="1800"/>
              <a:t>Associate left to right with low precedence. Use parenthesis to override priority or for clarification</a:t>
            </a:r>
            <a:endParaRPr lang="en-US" altLang="en-US" sz="1800" b="1"/>
          </a:p>
          <a:p>
            <a:pPr lvl="1" eaLnBrk="1" hangingPunct="1"/>
            <a:r>
              <a:rPr lang="en-US" altLang="en-US" sz="1400"/>
              <a:t>x &amp;&amp; y || z will evaluate  “x &amp;&amp; y ” first </a:t>
            </a:r>
          </a:p>
          <a:p>
            <a:pPr lvl="1" eaLnBrk="1" hangingPunct="1"/>
            <a:r>
              <a:rPr lang="en-US" altLang="en-US" sz="1400"/>
              <a:t>x &amp;&amp; (y || z) will evaluate “y || z” first </a:t>
            </a:r>
          </a:p>
          <a:p>
            <a:pPr lvl="1" eaLnBrk="1" hangingPunct="1">
              <a:buFont typeface="Monotype Sorts" pitchFamily="2" charset="2"/>
              <a:buNone/>
            </a:pPr>
            <a:endParaRPr lang="en-US" altLang="en-US" sz="2400" b="1"/>
          </a:p>
        </p:txBody>
      </p:sp>
      <p:sp>
        <p:nvSpPr>
          <p:cNvPr id="4" name="Slide Number Placeholder 3"/>
          <p:cNvSpPr>
            <a:spLocks noGrp="1"/>
          </p:cNvSpPr>
          <p:nvPr>
            <p:ph type="sldNum" sz="quarter" idx="12"/>
          </p:nvPr>
        </p:nvSpPr>
        <p:spPr/>
        <p:txBody>
          <a:bodyPr/>
          <a:lstStyle/>
          <a:p>
            <a:fld id="{60613670-5C68-40E8-AD23-C9952A542B99}" type="slidenum">
              <a:rPr lang="en-US" smtClean="0"/>
              <a:pPr/>
              <a:t>66</a:t>
            </a:fld>
            <a:endParaRPr lang="en-US"/>
          </a:p>
        </p:txBody>
      </p:sp>
    </p:spTree>
    <p:extLst>
      <p:ext uri="{BB962C8B-B14F-4D97-AF65-F5344CB8AC3E}">
        <p14:creationId xmlns:p14="http://schemas.microsoft.com/office/powerpoint/2010/main" xmlns="" val="85300594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smtClean="0"/>
              <a:t>Logical Operators</a:t>
            </a:r>
          </a:p>
        </p:txBody>
      </p:sp>
      <p:sp>
        <p:nvSpPr>
          <p:cNvPr id="44035" name="Content Placeholder 2"/>
          <p:cNvSpPr>
            <a:spLocks noGrp="1"/>
          </p:cNvSpPr>
          <p:nvPr>
            <p:ph idx="1"/>
          </p:nvPr>
        </p:nvSpPr>
        <p:spPr/>
        <p:txBody>
          <a:bodyPr>
            <a:normAutofit fontScale="92500" lnSpcReduction="10000"/>
          </a:bodyPr>
          <a:lstStyle/>
          <a:p>
            <a:pPr eaLnBrk="1" hangingPunct="1">
              <a:buFont typeface="Monotype Sorts" pitchFamily="2" charset="2"/>
              <a:buNone/>
            </a:pPr>
            <a:r>
              <a:rPr lang="en-US" altLang="en-US" sz="1600" b="1"/>
              <a:t>int      age ;  </a:t>
            </a:r>
          </a:p>
          <a:p>
            <a:pPr eaLnBrk="1" hangingPunct="1">
              <a:buFont typeface="Monotype Sorts" pitchFamily="2" charset="2"/>
              <a:buNone/>
            </a:pPr>
            <a:r>
              <a:rPr lang="en-US" altLang="en-US" sz="1600" b="1"/>
              <a:t>bool   isSenior,  hasFever ;</a:t>
            </a:r>
          </a:p>
          <a:p>
            <a:pPr eaLnBrk="1" hangingPunct="1">
              <a:buFont typeface="Monotype Sorts" pitchFamily="2" charset="2"/>
              <a:buNone/>
            </a:pPr>
            <a:r>
              <a:rPr lang="en-US" altLang="en-US" sz="1600" b="1"/>
              <a:t>float   temperature ;</a:t>
            </a:r>
          </a:p>
          <a:p>
            <a:pPr eaLnBrk="1" hangingPunct="1">
              <a:buFont typeface="Monotype Sorts" pitchFamily="2" charset="2"/>
              <a:buNone/>
            </a:pPr>
            <a:r>
              <a:rPr lang="en-US" altLang="en-US" sz="1600" b="1"/>
              <a:t>age = 20;</a:t>
            </a:r>
          </a:p>
          <a:p>
            <a:pPr eaLnBrk="1" hangingPunct="1">
              <a:buFont typeface="Monotype Sorts" pitchFamily="2" charset="2"/>
              <a:buNone/>
            </a:pPr>
            <a:r>
              <a:rPr lang="en-US" altLang="en-US" sz="1600" b="1"/>
              <a:t>temperature = 102.0 ;</a:t>
            </a:r>
          </a:p>
          <a:p>
            <a:pPr eaLnBrk="1" hangingPunct="1">
              <a:buFont typeface="Monotype Sorts" pitchFamily="2" charset="2"/>
              <a:buNone/>
            </a:pPr>
            <a:r>
              <a:rPr lang="en-US" altLang="en-US" sz="1600" b="1"/>
              <a:t>isSenior = (age </a:t>
            </a:r>
            <a:r>
              <a:rPr lang="en-US" altLang="en-US" sz="1600" b="1">
                <a:latin typeface="Bookman Old Style" panose="02050604050505020204" pitchFamily="18" charset="0"/>
              </a:rPr>
              <a:t>&gt;= </a:t>
            </a:r>
            <a:r>
              <a:rPr lang="en-US" altLang="en-US" sz="1600" b="1"/>
              <a:t>55) ;		</a:t>
            </a:r>
            <a:r>
              <a:rPr lang="en-US" altLang="en-US" sz="1600" b="1" i="1">
                <a:solidFill>
                  <a:srgbClr val="FF0000"/>
                </a:solidFill>
              </a:rPr>
              <a:t>// isSenior is  false</a:t>
            </a:r>
            <a:endParaRPr lang="en-US" altLang="en-US" sz="1600" b="1" i="1"/>
          </a:p>
          <a:p>
            <a:pPr eaLnBrk="1" hangingPunct="1">
              <a:buFont typeface="Monotype Sorts" pitchFamily="2" charset="2"/>
              <a:buNone/>
            </a:pPr>
            <a:r>
              <a:rPr lang="en-US" altLang="en-US" sz="1600" b="1"/>
              <a:t>hasFever =  (temperature &gt; 98.6) ;    	</a:t>
            </a:r>
            <a:r>
              <a:rPr lang="en-US" altLang="en-US" sz="1600" b="1" i="1">
                <a:solidFill>
                  <a:srgbClr val="FF0000"/>
                </a:solidFill>
              </a:rPr>
              <a:t>// hasFever is  true</a:t>
            </a:r>
          </a:p>
          <a:p>
            <a:pPr eaLnBrk="1" hangingPunct="1">
              <a:buFont typeface="Monotype Sorts" pitchFamily="2" charset="2"/>
              <a:buNone/>
            </a:pPr>
            <a:endParaRPr lang="en-US" altLang="en-US" sz="1600" b="1" i="1"/>
          </a:p>
          <a:p>
            <a:pPr eaLnBrk="1" hangingPunct="1">
              <a:buFont typeface="Monotype Sorts" pitchFamily="2" charset="2"/>
              <a:buNone/>
            </a:pPr>
            <a:r>
              <a:rPr lang="en-US" altLang="en-US" sz="2000" b="1" u="sng"/>
              <a:t>		</a:t>
            </a:r>
            <a:r>
              <a:rPr lang="en-US" altLang="en-US" sz="2000" b="1" u="sng">
                <a:solidFill>
                  <a:srgbClr val="0000CC"/>
                </a:solidFill>
              </a:rPr>
              <a:t>EXPRESSION</a:t>
            </a:r>
            <a:r>
              <a:rPr lang="en-US" altLang="en-US" sz="2000" b="1" u="sng">
                <a:solidFill>
                  <a:schemeClr val="tx2"/>
                </a:solidFill>
              </a:rPr>
              <a:t>			</a:t>
            </a:r>
            <a:r>
              <a:rPr lang="en-US" altLang="en-US" sz="2000" b="1" u="sng">
                <a:solidFill>
                  <a:srgbClr val="0000CC"/>
                </a:solidFill>
              </a:rPr>
              <a:t>VALUE</a:t>
            </a:r>
            <a:endParaRPr lang="en-US" altLang="en-US" sz="2000"/>
          </a:p>
          <a:p>
            <a:pPr eaLnBrk="1" hangingPunct="1">
              <a:buFont typeface="Monotype Sorts" pitchFamily="2" charset="2"/>
              <a:buNone/>
            </a:pPr>
            <a:r>
              <a:rPr lang="en-US" altLang="en-US" sz="2000"/>
              <a:t>		</a:t>
            </a:r>
            <a:r>
              <a:rPr lang="en-US" altLang="en-US" sz="2000" b="1"/>
              <a:t>isSenior &amp;&amp; hasFever 		false 	</a:t>
            </a:r>
          </a:p>
          <a:p>
            <a:pPr eaLnBrk="1" hangingPunct="1">
              <a:buFont typeface="Monotype Sorts" pitchFamily="2" charset="2"/>
              <a:buNone/>
            </a:pPr>
            <a:r>
              <a:rPr lang="en-US" altLang="en-US" sz="2000"/>
              <a:t>		</a:t>
            </a:r>
            <a:r>
              <a:rPr lang="en-US" altLang="en-US" sz="2000" b="1"/>
              <a:t>isSenior  ||   hasFever 		true</a:t>
            </a:r>
          </a:p>
          <a:p>
            <a:pPr eaLnBrk="1" hangingPunct="1">
              <a:buFont typeface="Monotype Sorts" pitchFamily="2" charset="2"/>
              <a:buNone/>
            </a:pPr>
            <a:r>
              <a:rPr lang="en-US" altLang="en-US" sz="2000" b="1"/>
              <a:t>    		!isSenior			true	</a:t>
            </a:r>
          </a:p>
          <a:p>
            <a:pPr eaLnBrk="1" hangingPunct="1">
              <a:buFont typeface="Monotype Sorts" pitchFamily="2" charset="2"/>
              <a:buNone/>
            </a:pPr>
            <a:r>
              <a:rPr lang="en-US" altLang="en-US" sz="2000" b="1"/>
              <a:t>    		!hasFever			false</a:t>
            </a:r>
            <a:endParaRPr lang="en-US" altLang="en-US" sz="2000"/>
          </a:p>
        </p:txBody>
      </p:sp>
      <p:sp>
        <p:nvSpPr>
          <p:cNvPr id="4" name="Slide Number Placeholder 3"/>
          <p:cNvSpPr>
            <a:spLocks noGrp="1"/>
          </p:cNvSpPr>
          <p:nvPr>
            <p:ph type="sldNum" sz="quarter" idx="12"/>
          </p:nvPr>
        </p:nvSpPr>
        <p:spPr/>
        <p:txBody>
          <a:bodyPr/>
          <a:lstStyle/>
          <a:p>
            <a:fld id="{60613670-5C68-40E8-AD23-C9952A542B99}" type="slidenum">
              <a:rPr lang="en-US" smtClean="0"/>
              <a:pPr/>
              <a:t>67</a:t>
            </a:fld>
            <a:endParaRPr lang="en-US"/>
          </a:p>
        </p:txBody>
      </p:sp>
    </p:spTree>
    <p:extLst>
      <p:ext uri="{BB962C8B-B14F-4D97-AF65-F5344CB8AC3E}">
        <p14:creationId xmlns:p14="http://schemas.microsoft.com/office/powerpoint/2010/main" xmlns="" val="35491849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smtClean="0"/>
              <a:t>Precedence Chart</a:t>
            </a:r>
          </a:p>
        </p:txBody>
      </p:sp>
      <p:sp>
        <p:nvSpPr>
          <p:cNvPr id="45059" name="Content Placeholder 2"/>
          <p:cNvSpPr>
            <a:spLocks noGrp="1"/>
          </p:cNvSpPr>
          <p:nvPr>
            <p:ph idx="1"/>
          </p:nvPr>
        </p:nvSpPr>
        <p:spPr>
          <a:xfrm>
            <a:off x="1981200" y="1600201"/>
            <a:ext cx="6096000" cy="4525963"/>
          </a:xfrm>
          <a:solidFill>
            <a:srgbClr val="92D050"/>
          </a:solidFill>
        </p:spPr>
        <p:txBody>
          <a:bodyPr>
            <a:normAutofit lnSpcReduction="10000"/>
          </a:bodyPr>
          <a:lstStyle/>
          <a:p>
            <a:pPr eaLnBrk="1" hangingPunct="1"/>
            <a:r>
              <a:rPr lang="en-US" altLang="en-US" sz="2800"/>
              <a:t>++, --, !, - (unary minus), + (unary plus)</a:t>
            </a:r>
          </a:p>
          <a:p>
            <a:pPr eaLnBrk="1" hangingPunct="1"/>
            <a:r>
              <a:rPr lang="en-US" altLang="en-US" sz="2800"/>
              <a:t>*, /, %</a:t>
            </a:r>
          </a:p>
          <a:p>
            <a:pPr eaLnBrk="1" hangingPunct="1"/>
            <a:r>
              <a:rPr lang="en-US" altLang="en-US" sz="2800"/>
              <a:t>+ (addition), - (subtraction)</a:t>
            </a:r>
          </a:p>
          <a:p>
            <a:pPr eaLnBrk="1" hangingPunct="1"/>
            <a:r>
              <a:rPr lang="en-US" altLang="en-US" sz="2800"/>
              <a:t>&lt;&lt;, &gt;&gt;</a:t>
            </a:r>
          </a:p>
          <a:p>
            <a:pPr eaLnBrk="1" hangingPunct="1"/>
            <a:r>
              <a:rPr lang="en-US" altLang="en-US" sz="2800"/>
              <a:t>&lt;, &lt;=, &gt;, &gt;=</a:t>
            </a:r>
          </a:p>
          <a:p>
            <a:pPr eaLnBrk="1" hangingPunct="1"/>
            <a:r>
              <a:rPr lang="en-US" altLang="en-US" sz="2800"/>
              <a:t>==, !=</a:t>
            </a:r>
          </a:p>
          <a:p>
            <a:pPr eaLnBrk="1" hangingPunct="1"/>
            <a:r>
              <a:rPr lang="en-US" altLang="en-US" sz="2800"/>
              <a:t>&amp;&amp;</a:t>
            </a:r>
          </a:p>
          <a:p>
            <a:pPr eaLnBrk="1" hangingPunct="1"/>
            <a:r>
              <a:rPr lang="en-US" altLang="en-US" sz="2800"/>
              <a:t>||</a:t>
            </a:r>
          </a:p>
          <a:p>
            <a:pPr eaLnBrk="1" hangingPunct="1"/>
            <a:r>
              <a:rPr lang="en-US" altLang="en-US" sz="2800"/>
              <a:t>=</a:t>
            </a:r>
          </a:p>
        </p:txBody>
      </p:sp>
      <p:cxnSp>
        <p:nvCxnSpPr>
          <p:cNvPr id="5" name="Straight Arrow Connector 4"/>
          <p:cNvCxnSpPr/>
          <p:nvPr/>
        </p:nvCxnSpPr>
        <p:spPr>
          <a:xfrm>
            <a:off x="9067800" y="1981200"/>
            <a:ext cx="0" cy="3733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45061" name="TextBox 5"/>
          <p:cNvSpPr txBox="1">
            <a:spLocks noChangeArrowheads="1"/>
          </p:cNvSpPr>
          <p:nvPr/>
        </p:nvSpPr>
        <p:spPr bwMode="auto">
          <a:xfrm>
            <a:off x="8610600" y="1611314"/>
            <a:ext cx="96678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Highest</a:t>
            </a:r>
          </a:p>
        </p:txBody>
      </p:sp>
      <p:sp>
        <p:nvSpPr>
          <p:cNvPr id="45062" name="TextBox 9"/>
          <p:cNvSpPr txBox="1">
            <a:spLocks noChangeArrowheads="1"/>
          </p:cNvSpPr>
          <p:nvPr/>
        </p:nvSpPr>
        <p:spPr bwMode="auto">
          <a:xfrm>
            <a:off x="8610600" y="5726114"/>
            <a:ext cx="915988"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Lowest</a:t>
            </a:r>
          </a:p>
        </p:txBody>
      </p:sp>
      <p:sp>
        <p:nvSpPr>
          <p:cNvPr id="7" name="Slide Number Placeholder 6"/>
          <p:cNvSpPr>
            <a:spLocks noGrp="1"/>
          </p:cNvSpPr>
          <p:nvPr>
            <p:ph type="sldNum" sz="quarter" idx="12"/>
          </p:nvPr>
        </p:nvSpPr>
        <p:spPr/>
        <p:txBody>
          <a:bodyPr/>
          <a:lstStyle/>
          <a:p>
            <a:fld id="{60613670-5C68-40E8-AD23-C9952A542B99}" type="slidenum">
              <a:rPr lang="en-US" smtClean="0"/>
              <a:pPr/>
              <a:t>68</a:t>
            </a:fld>
            <a:endParaRPr lang="en-US"/>
          </a:p>
        </p:txBody>
      </p:sp>
    </p:spTree>
    <p:extLst>
      <p:ext uri="{BB962C8B-B14F-4D97-AF65-F5344CB8AC3E}">
        <p14:creationId xmlns:p14="http://schemas.microsoft.com/office/powerpoint/2010/main" xmlns="" val="189846702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smtClean="0"/>
              <a:t>Boolean Expression (examples)</a:t>
            </a:r>
          </a:p>
        </p:txBody>
      </p:sp>
      <p:sp>
        <p:nvSpPr>
          <p:cNvPr id="46083" name="Content Placeholder 2"/>
          <p:cNvSpPr>
            <a:spLocks noGrp="1"/>
          </p:cNvSpPr>
          <p:nvPr>
            <p:ph idx="1"/>
          </p:nvPr>
        </p:nvSpPr>
        <p:spPr/>
        <p:txBody>
          <a:bodyPr/>
          <a:lstStyle/>
          <a:p>
            <a:pPr eaLnBrk="1" hangingPunct="1">
              <a:buFont typeface="Monotype Sorts" pitchFamily="2" charset="2"/>
              <a:buNone/>
            </a:pPr>
            <a:r>
              <a:rPr lang="en-US" altLang="en-US" sz="2800" i="1">
                <a:solidFill>
                  <a:srgbClr val="00B0F0"/>
                </a:solidFill>
              </a:rPr>
              <a:t>taxRate</a:t>
            </a:r>
            <a:r>
              <a:rPr lang="en-US" altLang="en-US" sz="2800"/>
              <a:t> is over 25% and </a:t>
            </a:r>
            <a:r>
              <a:rPr lang="en-US" altLang="en-US" sz="2800" i="1">
                <a:solidFill>
                  <a:schemeClr val="accent1"/>
                </a:solidFill>
              </a:rPr>
              <a:t>income</a:t>
            </a:r>
            <a:r>
              <a:rPr lang="en-US" altLang="en-US" sz="2800"/>
              <a:t> is less than $20000</a:t>
            </a:r>
          </a:p>
          <a:p>
            <a:pPr eaLnBrk="1" hangingPunct="1">
              <a:buFont typeface="Monotype Sorts" pitchFamily="2" charset="2"/>
              <a:buNone/>
            </a:pPr>
            <a:endParaRPr lang="en-US" altLang="en-US" sz="2800"/>
          </a:p>
          <a:p>
            <a:pPr eaLnBrk="1" hangingPunct="1">
              <a:buFont typeface="Monotype Sorts" pitchFamily="2" charset="2"/>
              <a:buNone/>
            </a:pPr>
            <a:r>
              <a:rPr lang="en-US" altLang="en-US" sz="2800" i="1">
                <a:solidFill>
                  <a:srgbClr val="00B0F0"/>
                </a:solidFill>
              </a:rPr>
              <a:t>temperature</a:t>
            </a:r>
            <a:r>
              <a:rPr lang="en-US" altLang="en-US" sz="2800"/>
              <a:t> is less than or equal to 75 or </a:t>
            </a:r>
            <a:r>
              <a:rPr lang="en-US" altLang="en-US" sz="2800" i="1">
                <a:solidFill>
                  <a:srgbClr val="00B0F0"/>
                </a:solidFill>
              </a:rPr>
              <a:t>humidity</a:t>
            </a:r>
            <a:r>
              <a:rPr lang="en-US" altLang="en-US" sz="2800"/>
              <a:t> is less than 70%</a:t>
            </a:r>
          </a:p>
          <a:p>
            <a:pPr eaLnBrk="1" hangingPunct="1">
              <a:buFont typeface="Monotype Sorts" pitchFamily="2" charset="2"/>
              <a:buNone/>
            </a:pPr>
            <a:endParaRPr lang="en-US" altLang="en-US" sz="2800"/>
          </a:p>
          <a:p>
            <a:pPr eaLnBrk="1" hangingPunct="1">
              <a:buFont typeface="Monotype Sorts" pitchFamily="2" charset="2"/>
              <a:buNone/>
            </a:pPr>
            <a:r>
              <a:rPr lang="en-US" altLang="en-US" sz="2800" i="1">
                <a:solidFill>
                  <a:srgbClr val="00B0F0"/>
                </a:solidFill>
              </a:rPr>
              <a:t>age</a:t>
            </a:r>
            <a:r>
              <a:rPr lang="en-US" altLang="en-US" sz="2800"/>
              <a:t> is between 21 and 60</a:t>
            </a:r>
          </a:p>
          <a:p>
            <a:pPr eaLnBrk="1" hangingPunct="1">
              <a:buFont typeface="Monotype Sorts" pitchFamily="2" charset="2"/>
              <a:buNone/>
            </a:pPr>
            <a:endParaRPr lang="en-US" altLang="en-US" sz="2800"/>
          </a:p>
          <a:p>
            <a:pPr eaLnBrk="1" hangingPunct="1">
              <a:buFont typeface="Monotype Sorts" pitchFamily="2" charset="2"/>
              <a:buNone/>
            </a:pPr>
            <a:r>
              <a:rPr lang="en-US" altLang="en-US" sz="2800" i="1">
                <a:solidFill>
                  <a:srgbClr val="00B0F0"/>
                </a:solidFill>
              </a:rPr>
              <a:t>age</a:t>
            </a:r>
            <a:r>
              <a:rPr lang="en-US" altLang="en-US" sz="2800"/>
              <a:t> is 21 or 22</a:t>
            </a:r>
          </a:p>
        </p:txBody>
      </p:sp>
      <p:sp>
        <p:nvSpPr>
          <p:cNvPr id="4" name="Slide Number Placeholder 3"/>
          <p:cNvSpPr>
            <a:spLocks noGrp="1"/>
          </p:cNvSpPr>
          <p:nvPr>
            <p:ph type="sldNum" sz="quarter" idx="12"/>
          </p:nvPr>
        </p:nvSpPr>
        <p:spPr/>
        <p:txBody>
          <a:bodyPr/>
          <a:lstStyle/>
          <a:p>
            <a:fld id="{60613670-5C68-40E8-AD23-C9952A542B99}" type="slidenum">
              <a:rPr lang="en-US" smtClean="0"/>
              <a:pPr/>
              <a:t>69</a:t>
            </a:fld>
            <a:endParaRPr lang="en-US"/>
          </a:p>
        </p:txBody>
      </p:sp>
    </p:spTree>
    <p:extLst>
      <p:ext uri="{BB962C8B-B14F-4D97-AF65-F5344CB8AC3E}">
        <p14:creationId xmlns:p14="http://schemas.microsoft.com/office/powerpoint/2010/main" xmlns="" val="2291940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en-US" smtClean="0"/>
              <a:t>Java</a:t>
            </a:r>
          </a:p>
        </p:txBody>
      </p:sp>
      <p:sp>
        <p:nvSpPr>
          <p:cNvPr id="16388" name="Rectangle 3"/>
          <p:cNvSpPr>
            <a:spLocks noGrp="1" noChangeArrowheads="1"/>
          </p:cNvSpPr>
          <p:nvPr>
            <p:ph type="body" idx="1"/>
          </p:nvPr>
        </p:nvSpPr>
        <p:spPr/>
        <p:txBody>
          <a:bodyPr/>
          <a:lstStyle/>
          <a:p>
            <a:pPr eaLnBrk="1" hangingPunct="1"/>
            <a:r>
              <a:rPr lang="en-US" altLang="en-US" smtClean="0"/>
              <a:t>Java </a:t>
            </a:r>
          </a:p>
          <a:p>
            <a:pPr lvl="1" eaLnBrk="1" hangingPunct="1"/>
            <a:r>
              <a:rPr lang="en-US" altLang="en-US" smtClean="0"/>
              <a:t>1991: Sun Microsystems </a:t>
            </a:r>
          </a:p>
          <a:p>
            <a:pPr lvl="2" eaLnBrk="1" hangingPunct="1"/>
            <a:r>
              <a:rPr lang="en-US" altLang="en-US" smtClean="0"/>
              <a:t>Green project</a:t>
            </a:r>
          </a:p>
          <a:p>
            <a:pPr lvl="1" eaLnBrk="1" hangingPunct="1"/>
            <a:r>
              <a:rPr lang="en-US" altLang="en-US" smtClean="0"/>
              <a:t>1995: Sun Microsystems</a:t>
            </a:r>
          </a:p>
          <a:p>
            <a:pPr lvl="2" eaLnBrk="1" hangingPunct="1"/>
            <a:r>
              <a:rPr lang="en-US" altLang="en-US" smtClean="0"/>
              <a:t>Formally announced Java at trade show</a:t>
            </a:r>
          </a:p>
          <a:p>
            <a:pPr lvl="1" eaLnBrk="1" hangingPunct="1"/>
            <a:r>
              <a:rPr lang="en-US" altLang="en-US" smtClean="0"/>
              <a:t>Web pages with dynamic and interactive content</a:t>
            </a:r>
          </a:p>
          <a:p>
            <a:pPr lvl="1" eaLnBrk="1" hangingPunct="1"/>
            <a:r>
              <a:rPr lang="en-US" altLang="en-US" smtClean="0"/>
              <a:t>Develop large-scale enterprise applications</a:t>
            </a:r>
          </a:p>
          <a:p>
            <a:pPr lvl="1" eaLnBrk="1" hangingPunct="1"/>
            <a:r>
              <a:rPr lang="en-US" altLang="en-US" smtClean="0"/>
              <a:t>Enhance functionality of web servers</a:t>
            </a:r>
          </a:p>
          <a:p>
            <a:pPr lvl="1" eaLnBrk="1" hangingPunct="1"/>
            <a:r>
              <a:rPr lang="en-US" altLang="en-US" smtClean="0"/>
              <a:t>Provide applications for consumer devices </a:t>
            </a:r>
          </a:p>
          <a:p>
            <a:pPr lvl="2" eaLnBrk="1" hangingPunct="1"/>
            <a:r>
              <a:rPr lang="en-US" altLang="en-US" smtClean="0"/>
              <a:t>Cell phones, pagers, personal digital assistants, …</a:t>
            </a:r>
          </a:p>
        </p:txBody>
      </p:sp>
      <p:sp>
        <p:nvSpPr>
          <p:cNvPr id="4" name="Slide Number Placeholder 3"/>
          <p:cNvSpPr>
            <a:spLocks noGrp="1"/>
          </p:cNvSpPr>
          <p:nvPr>
            <p:ph type="sldNum" sz="quarter" idx="12"/>
          </p:nvPr>
        </p:nvSpPr>
        <p:spPr/>
        <p:txBody>
          <a:bodyPr/>
          <a:lstStyle/>
          <a:p>
            <a:fld id="{60613670-5C68-40E8-AD23-C9952A542B99}" type="slidenum">
              <a:rPr lang="en-US" smtClean="0"/>
              <a:pPr/>
              <a:t>7</a:t>
            </a:fld>
            <a:endParaRPr lang="en-US"/>
          </a:p>
        </p:txBody>
      </p:sp>
    </p:spTree>
    <p:extLst>
      <p:ext uri="{BB962C8B-B14F-4D97-AF65-F5344CB8AC3E}">
        <p14:creationId xmlns:p14="http://schemas.microsoft.com/office/powerpoint/2010/main" xmlns="" val="22682941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en-US" smtClean="0"/>
              <a:t>Boolean Expression (examples)</a:t>
            </a:r>
          </a:p>
        </p:txBody>
      </p:sp>
      <p:sp>
        <p:nvSpPr>
          <p:cNvPr id="47107" name="Content Placeholder 2"/>
          <p:cNvSpPr>
            <a:spLocks noGrp="1"/>
          </p:cNvSpPr>
          <p:nvPr>
            <p:ph idx="1"/>
          </p:nvPr>
        </p:nvSpPr>
        <p:spPr/>
        <p:txBody>
          <a:bodyPr/>
          <a:lstStyle/>
          <a:p>
            <a:pPr eaLnBrk="1" hangingPunct="1">
              <a:buFont typeface="Monotype Sorts" pitchFamily="2" charset="2"/>
              <a:buNone/>
            </a:pPr>
            <a:r>
              <a:rPr lang="en-US" altLang="en-US" smtClean="0"/>
              <a:t>(taxRate &gt; .25)  &amp;&amp;  (income &lt; 20000)</a:t>
            </a:r>
          </a:p>
          <a:p>
            <a:pPr eaLnBrk="1" hangingPunct="1">
              <a:buFont typeface="Monotype Sorts" pitchFamily="2" charset="2"/>
              <a:buNone/>
            </a:pPr>
            <a:endParaRPr lang="en-US" altLang="en-US" smtClean="0"/>
          </a:p>
          <a:p>
            <a:pPr eaLnBrk="1" hangingPunct="1">
              <a:buFont typeface="Monotype Sorts" pitchFamily="2" charset="2"/>
              <a:buNone/>
            </a:pPr>
            <a:r>
              <a:rPr lang="en-US" altLang="en-US" smtClean="0"/>
              <a:t>(temperature &lt;= 75)  ||  (humidity &lt; .70)</a:t>
            </a:r>
          </a:p>
          <a:p>
            <a:pPr eaLnBrk="1" hangingPunct="1">
              <a:buFont typeface="Monotype Sorts" pitchFamily="2" charset="2"/>
              <a:buNone/>
            </a:pPr>
            <a:r>
              <a:rPr lang="en-US" altLang="en-US" smtClean="0"/>
              <a:t>		</a:t>
            </a:r>
          </a:p>
          <a:p>
            <a:pPr eaLnBrk="1" hangingPunct="1">
              <a:buFont typeface="Monotype Sorts" pitchFamily="2" charset="2"/>
              <a:buNone/>
            </a:pPr>
            <a:r>
              <a:rPr lang="en-US" altLang="en-US" smtClean="0"/>
              <a:t>(age &gt;= 21)  &amp;&amp;  (age &lt;= 60)</a:t>
            </a:r>
          </a:p>
          <a:p>
            <a:pPr eaLnBrk="1" hangingPunct="1">
              <a:buFont typeface="Monotype Sorts" pitchFamily="2" charset="2"/>
              <a:buNone/>
            </a:pPr>
            <a:r>
              <a:rPr lang="en-US" altLang="en-US" smtClean="0"/>
              <a:t>        </a:t>
            </a:r>
          </a:p>
          <a:p>
            <a:pPr eaLnBrk="1" hangingPunct="1">
              <a:buFont typeface="Monotype Sorts" pitchFamily="2" charset="2"/>
              <a:buNone/>
            </a:pPr>
            <a:r>
              <a:rPr lang="en-US" altLang="en-US" smtClean="0"/>
              <a:t>(age </a:t>
            </a:r>
            <a:r>
              <a:rPr lang="en-US" altLang="en-US" smtClean="0">
                <a:latin typeface="Arial Rounded MT Bold" panose="020F0704030504030204" pitchFamily="34" charset="0"/>
              </a:rPr>
              <a:t>== </a:t>
            </a:r>
            <a:r>
              <a:rPr lang="en-US" altLang="en-US" smtClean="0"/>
              <a:t>21)  ||  (age </a:t>
            </a:r>
            <a:r>
              <a:rPr lang="en-US" altLang="en-US" smtClean="0">
                <a:latin typeface="Arial Rounded MT Bold" panose="020F0704030504030204" pitchFamily="34" charset="0"/>
              </a:rPr>
              <a:t>== </a:t>
            </a:r>
            <a:r>
              <a:rPr lang="en-US" altLang="en-US" smtClean="0"/>
              <a:t>22)</a:t>
            </a:r>
          </a:p>
          <a:p>
            <a:pPr eaLnBrk="1" hangingPunct="1"/>
            <a:endParaRPr lang="en-US" altLang="en-US"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70</a:t>
            </a:fld>
            <a:endParaRPr lang="en-US"/>
          </a:p>
        </p:txBody>
      </p:sp>
    </p:spTree>
    <p:extLst>
      <p:ext uri="{BB962C8B-B14F-4D97-AF65-F5344CB8AC3E}">
        <p14:creationId xmlns:p14="http://schemas.microsoft.com/office/powerpoint/2010/main" xmlns="" val="123750921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981200" y="304800"/>
            <a:ext cx="8229600" cy="1143000"/>
          </a:xfrm>
        </p:spPr>
        <p:txBody>
          <a:bodyPr/>
          <a:lstStyle/>
          <a:p>
            <a:pPr eaLnBrk="1" hangingPunct="1"/>
            <a:r>
              <a:rPr lang="en-US" altLang="en-US" smtClean="0"/>
              <a:t>Simple </a:t>
            </a:r>
            <a:r>
              <a:rPr lang="en-US" altLang="en-US" i="1" smtClean="0">
                <a:solidFill>
                  <a:srgbClr val="00B050"/>
                </a:solidFill>
              </a:rPr>
              <a:t>if</a:t>
            </a:r>
            <a:r>
              <a:rPr lang="en-US" altLang="en-US" smtClean="0"/>
              <a:t> Statement</a:t>
            </a:r>
          </a:p>
        </p:txBody>
      </p:sp>
      <p:sp>
        <p:nvSpPr>
          <p:cNvPr id="48131" name="Content Placeholder 2"/>
          <p:cNvSpPr>
            <a:spLocks noGrp="1"/>
          </p:cNvSpPr>
          <p:nvPr>
            <p:ph idx="1"/>
          </p:nvPr>
        </p:nvSpPr>
        <p:spPr/>
        <p:txBody>
          <a:bodyPr/>
          <a:lstStyle/>
          <a:p>
            <a:pPr eaLnBrk="1" hangingPunct="1"/>
            <a:r>
              <a:rPr lang="en-US" altLang="en-US" sz="2800"/>
              <a:t>Is a </a:t>
            </a:r>
            <a:r>
              <a:rPr lang="en-US" altLang="en-US" sz="2800" b="1"/>
              <a:t>selection</a:t>
            </a:r>
            <a:r>
              <a:rPr lang="en-US" altLang="en-US" sz="2800"/>
              <a:t> of whether or not to execute a statement or a block of statement.</a:t>
            </a:r>
          </a:p>
        </p:txBody>
      </p:sp>
      <p:sp>
        <p:nvSpPr>
          <p:cNvPr id="48132" name="Rectangle 4"/>
          <p:cNvSpPr>
            <a:spLocks noChangeArrowheads="1"/>
          </p:cNvSpPr>
          <p:nvPr/>
        </p:nvSpPr>
        <p:spPr bwMode="auto">
          <a:xfrm>
            <a:off x="3259138" y="4273550"/>
            <a:ext cx="1739900" cy="1054100"/>
          </a:xfrm>
          <a:prstGeom prst="rect">
            <a:avLst/>
          </a:prstGeom>
          <a:solidFill>
            <a:schemeClr val="bg2"/>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33" name="Line 5"/>
          <p:cNvSpPr>
            <a:spLocks noChangeShapeType="1"/>
          </p:cNvSpPr>
          <p:nvPr/>
        </p:nvSpPr>
        <p:spPr bwMode="auto">
          <a:xfrm flipH="1">
            <a:off x="4167188" y="3352800"/>
            <a:ext cx="762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8134" name="Line 6"/>
          <p:cNvSpPr>
            <a:spLocks noChangeShapeType="1"/>
          </p:cNvSpPr>
          <p:nvPr/>
        </p:nvSpPr>
        <p:spPr bwMode="auto">
          <a:xfrm>
            <a:off x="4167188" y="3352800"/>
            <a:ext cx="0" cy="91440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8135" name="Rectangle 7"/>
          <p:cNvSpPr>
            <a:spLocks noChangeArrowheads="1"/>
          </p:cNvSpPr>
          <p:nvPr/>
        </p:nvSpPr>
        <p:spPr bwMode="auto">
          <a:xfrm>
            <a:off x="3846514" y="2879725"/>
            <a:ext cx="814325"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chemeClr val="accent1"/>
                </a:solidFill>
                <a:latin typeface="Arial" panose="020B0604020202020204" pitchFamily="34" charset="0"/>
              </a:rPr>
              <a:t>TRUE</a:t>
            </a:r>
          </a:p>
        </p:txBody>
      </p:sp>
      <p:sp>
        <p:nvSpPr>
          <p:cNvPr id="48136" name="Rectangle 8"/>
          <p:cNvSpPr>
            <a:spLocks noChangeArrowheads="1"/>
          </p:cNvSpPr>
          <p:nvPr/>
        </p:nvSpPr>
        <p:spPr bwMode="auto">
          <a:xfrm>
            <a:off x="6208713" y="4403725"/>
            <a:ext cx="929806"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chemeClr val="accent1"/>
                </a:solidFill>
                <a:latin typeface="Arial" panose="020B0604020202020204" pitchFamily="34" charset="0"/>
              </a:rPr>
              <a:t>FALSE</a:t>
            </a:r>
          </a:p>
        </p:txBody>
      </p:sp>
      <p:sp>
        <p:nvSpPr>
          <p:cNvPr id="48137" name="Rectangle 9"/>
          <p:cNvSpPr>
            <a:spLocks noChangeArrowheads="1"/>
          </p:cNvSpPr>
          <p:nvPr/>
        </p:nvSpPr>
        <p:spPr bwMode="auto">
          <a:xfrm>
            <a:off x="3352800" y="4495801"/>
            <a:ext cx="1543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statement(s)</a:t>
            </a:r>
          </a:p>
        </p:txBody>
      </p:sp>
      <p:sp>
        <p:nvSpPr>
          <p:cNvPr id="48138" name="Line 10"/>
          <p:cNvSpPr>
            <a:spLocks noChangeShapeType="1"/>
          </p:cNvSpPr>
          <p:nvPr/>
        </p:nvSpPr>
        <p:spPr bwMode="auto">
          <a:xfrm>
            <a:off x="4090988" y="5334000"/>
            <a:ext cx="0" cy="228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8139" name="Line 11"/>
          <p:cNvSpPr>
            <a:spLocks noChangeShapeType="1"/>
          </p:cNvSpPr>
          <p:nvPr/>
        </p:nvSpPr>
        <p:spPr bwMode="auto">
          <a:xfrm>
            <a:off x="4090988" y="5562600"/>
            <a:ext cx="2005012" cy="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8140" name="Line 12"/>
          <p:cNvSpPr>
            <a:spLocks noChangeShapeType="1"/>
          </p:cNvSpPr>
          <p:nvPr/>
        </p:nvSpPr>
        <p:spPr bwMode="auto">
          <a:xfrm>
            <a:off x="6096000" y="3962400"/>
            <a:ext cx="0" cy="198120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8141" name="Line 13"/>
          <p:cNvSpPr>
            <a:spLocks noChangeShapeType="1"/>
          </p:cNvSpPr>
          <p:nvPr/>
        </p:nvSpPr>
        <p:spPr bwMode="auto">
          <a:xfrm>
            <a:off x="6096000" y="2438400"/>
            <a:ext cx="0" cy="30480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48142" name="AutoShape 16"/>
          <p:cNvSpPr>
            <a:spLocks noChangeArrowheads="1"/>
          </p:cNvSpPr>
          <p:nvPr/>
        </p:nvSpPr>
        <p:spPr bwMode="auto">
          <a:xfrm>
            <a:off x="4852988" y="2743200"/>
            <a:ext cx="2514600" cy="1219200"/>
          </a:xfrm>
          <a:prstGeom prst="flowChartDecision">
            <a:avLst/>
          </a:prstGeom>
          <a:solidFill>
            <a:srgbClr val="CCECFF"/>
          </a:solidFill>
          <a:ln w="1905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48143" name="Rectangle 17"/>
          <p:cNvSpPr>
            <a:spLocks noChangeArrowheads="1"/>
          </p:cNvSpPr>
          <p:nvPr/>
        </p:nvSpPr>
        <p:spPr bwMode="auto">
          <a:xfrm>
            <a:off x="5233989" y="3124200"/>
            <a:ext cx="1404231"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expression</a:t>
            </a:r>
          </a:p>
        </p:txBody>
      </p:sp>
      <p:sp>
        <p:nvSpPr>
          <p:cNvPr id="16" name="Slide Number Placeholder 15"/>
          <p:cNvSpPr>
            <a:spLocks noGrp="1"/>
          </p:cNvSpPr>
          <p:nvPr>
            <p:ph type="sldNum" sz="quarter" idx="12"/>
          </p:nvPr>
        </p:nvSpPr>
        <p:spPr/>
        <p:txBody>
          <a:bodyPr/>
          <a:lstStyle/>
          <a:p>
            <a:fld id="{60613670-5C68-40E8-AD23-C9952A542B99}" type="slidenum">
              <a:rPr lang="en-US" smtClean="0"/>
              <a:pPr/>
              <a:t>71</a:t>
            </a:fld>
            <a:endParaRPr lang="en-US"/>
          </a:p>
        </p:txBody>
      </p:sp>
    </p:spTree>
    <p:extLst>
      <p:ext uri="{BB962C8B-B14F-4D97-AF65-F5344CB8AC3E}">
        <p14:creationId xmlns:p14="http://schemas.microsoft.com/office/powerpoint/2010/main" xmlns="" val="29511590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ltLang="en-US" smtClean="0"/>
              <a:t>Simple </a:t>
            </a:r>
            <a:r>
              <a:rPr lang="en-US" altLang="en-US" i="1" smtClean="0">
                <a:solidFill>
                  <a:srgbClr val="00B050"/>
                </a:solidFill>
              </a:rPr>
              <a:t>if</a:t>
            </a:r>
            <a:r>
              <a:rPr lang="en-US" altLang="en-US" smtClean="0"/>
              <a:t> Statement Syntax</a:t>
            </a:r>
          </a:p>
        </p:txBody>
      </p:sp>
      <p:sp>
        <p:nvSpPr>
          <p:cNvPr id="3" name="Content Placeholder 2"/>
          <p:cNvSpPr>
            <a:spLocks noGrp="1"/>
          </p:cNvSpPr>
          <p:nvPr>
            <p:ph idx="1"/>
          </p:nvPr>
        </p:nvSpPr>
        <p:spPr/>
        <p:txBody>
          <a:bodyPr/>
          <a:lstStyle/>
          <a:p>
            <a:pPr eaLnBrk="1" hangingPunct="1">
              <a:buFont typeface="Monotype Sorts" pitchFamily="2" charset="2"/>
              <a:buNone/>
              <a:defRPr/>
            </a:pPr>
            <a:r>
              <a:rPr lang="en-US" sz="2400" b="1" dirty="0"/>
              <a:t>if  (</a:t>
            </a:r>
            <a:r>
              <a:rPr lang="en-US" sz="2400" b="1" i="1" dirty="0">
                <a:solidFill>
                  <a:schemeClr val="accent3"/>
                </a:solidFill>
              </a:rPr>
              <a:t>Boolean Expression</a:t>
            </a:r>
            <a:r>
              <a:rPr lang="en-US" sz="2400" b="1" dirty="0"/>
              <a:t>)</a:t>
            </a:r>
          </a:p>
          <a:p>
            <a:pPr eaLnBrk="1" hangingPunct="1">
              <a:buFont typeface="Monotype Sorts" pitchFamily="2" charset="2"/>
              <a:buNone/>
              <a:defRPr/>
            </a:pPr>
            <a:r>
              <a:rPr lang="en-US" sz="2400" b="1" dirty="0"/>
              <a:t>	Statement</a:t>
            </a:r>
          </a:p>
          <a:p>
            <a:pPr eaLnBrk="1" hangingPunct="1">
              <a:buFont typeface="Monotype Sorts" pitchFamily="2" charset="2"/>
              <a:buNone/>
              <a:defRPr/>
            </a:pPr>
            <a:endParaRPr lang="en-US" sz="2400" b="1" dirty="0"/>
          </a:p>
          <a:p>
            <a:pPr eaLnBrk="1" hangingPunct="1">
              <a:buFont typeface="Monotype Sorts" pitchFamily="2" charset="2"/>
              <a:buNone/>
              <a:defRPr/>
            </a:pPr>
            <a:r>
              <a:rPr lang="en-US" sz="2400" b="1" dirty="0"/>
              <a:t>if  (</a:t>
            </a:r>
            <a:r>
              <a:rPr lang="en-US" sz="2400" b="1" i="1" dirty="0" err="1">
                <a:solidFill>
                  <a:schemeClr val="accent3"/>
                </a:solidFill>
              </a:rPr>
              <a:t>Bool-Expr</a:t>
            </a:r>
            <a:r>
              <a:rPr lang="en-US" sz="2400" b="1" dirty="0"/>
              <a:t>)</a:t>
            </a:r>
          </a:p>
          <a:p>
            <a:pPr eaLnBrk="1" hangingPunct="1">
              <a:buFont typeface="Monotype Sorts" pitchFamily="2" charset="2"/>
              <a:buNone/>
              <a:defRPr/>
            </a:pPr>
            <a:r>
              <a:rPr lang="en-US" sz="2400" b="1" dirty="0"/>
              <a:t>{</a:t>
            </a:r>
          </a:p>
          <a:p>
            <a:pPr eaLnBrk="1" hangingPunct="1">
              <a:buFont typeface="Monotype Sorts" pitchFamily="2" charset="2"/>
              <a:buNone/>
              <a:defRPr/>
            </a:pPr>
            <a:r>
              <a:rPr lang="en-US" sz="2400" b="1" dirty="0"/>
              <a:t>	Statement_1</a:t>
            </a:r>
          </a:p>
          <a:p>
            <a:pPr eaLnBrk="1" hangingPunct="1">
              <a:buFont typeface="Arial" panose="020B0604020202020204" pitchFamily="34" charset="0"/>
              <a:buNone/>
              <a:defRPr/>
            </a:pPr>
            <a:r>
              <a:rPr lang="en-US" sz="2400" b="1" dirty="0"/>
              <a:t>	…</a:t>
            </a:r>
          </a:p>
          <a:p>
            <a:pPr eaLnBrk="1" hangingPunct="1">
              <a:buFont typeface="Arial" panose="020B0604020202020204" pitchFamily="34" charset="0"/>
              <a:buNone/>
              <a:defRPr/>
            </a:pPr>
            <a:r>
              <a:rPr lang="en-US" sz="2400" b="1" dirty="0"/>
              <a:t>	</a:t>
            </a:r>
            <a:r>
              <a:rPr lang="en-US" sz="2400" b="1" dirty="0" err="1"/>
              <a:t>Statement_n</a:t>
            </a:r>
            <a:endParaRPr lang="en-US" sz="2400" b="1" dirty="0"/>
          </a:p>
          <a:p>
            <a:pPr eaLnBrk="1" hangingPunct="1">
              <a:buFont typeface="Monotype Sorts" pitchFamily="2" charset="2"/>
              <a:buNone/>
              <a:defRPr/>
            </a:pPr>
            <a:r>
              <a:rPr lang="en-US" sz="2400" b="1" dirty="0"/>
              <a:t>}</a:t>
            </a:r>
          </a:p>
          <a:p>
            <a:pPr eaLnBrk="1" hangingPunct="1">
              <a:buFont typeface="Monotype Sorts" pitchFamily="2" charset="2"/>
              <a:buNone/>
              <a:defRPr/>
            </a:pPr>
            <a:endParaRPr lang="en-US" sz="2400" b="1" dirty="0"/>
          </a:p>
        </p:txBody>
      </p:sp>
      <p:sp>
        <p:nvSpPr>
          <p:cNvPr id="4" name="Slide Number Placeholder 3"/>
          <p:cNvSpPr>
            <a:spLocks noGrp="1"/>
          </p:cNvSpPr>
          <p:nvPr>
            <p:ph type="sldNum" sz="quarter" idx="12"/>
          </p:nvPr>
        </p:nvSpPr>
        <p:spPr/>
        <p:txBody>
          <a:bodyPr/>
          <a:lstStyle/>
          <a:p>
            <a:fld id="{60613670-5C68-40E8-AD23-C9952A542B99}" type="slidenum">
              <a:rPr lang="en-US" smtClean="0"/>
              <a:pPr/>
              <a:t>72</a:t>
            </a:fld>
            <a:endParaRPr lang="en-US"/>
          </a:p>
        </p:txBody>
      </p:sp>
    </p:spTree>
    <p:extLst>
      <p:ext uri="{BB962C8B-B14F-4D97-AF65-F5344CB8AC3E}">
        <p14:creationId xmlns:p14="http://schemas.microsoft.com/office/powerpoint/2010/main" xmlns="" val="17364067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altLang="en-US" smtClean="0"/>
              <a:t>These are NOT equivalent.  Why?</a:t>
            </a:r>
          </a:p>
        </p:txBody>
      </p:sp>
      <p:sp>
        <p:nvSpPr>
          <p:cNvPr id="50179" name="Content Placeholder 2"/>
          <p:cNvSpPr>
            <a:spLocks noGrp="1"/>
          </p:cNvSpPr>
          <p:nvPr>
            <p:ph idx="1"/>
          </p:nvPr>
        </p:nvSpPr>
        <p:spPr>
          <a:xfrm>
            <a:off x="1981200" y="1600201"/>
            <a:ext cx="4038600" cy="4525963"/>
          </a:xfrm>
          <a:solidFill>
            <a:srgbClr val="00B0F0"/>
          </a:solidFill>
        </p:spPr>
        <p:txBody>
          <a:bodyPr/>
          <a:lstStyle/>
          <a:p>
            <a:pPr eaLnBrk="1" hangingPunct="1">
              <a:buFont typeface="Monotype Sorts" pitchFamily="2" charset="2"/>
              <a:buNone/>
            </a:pPr>
            <a:r>
              <a:rPr lang="en-US" altLang="en-US" sz="1600"/>
              <a:t>if  (number </a:t>
            </a:r>
            <a:r>
              <a:rPr lang="en-US" altLang="en-US" sz="1600">
                <a:latin typeface="Arial Rounded MT Bold" panose="020F0704030504030204" pitchFamily="34" charset="0"/>
              </a:rPr>
              <a:t>== </a:t>
            </a:r>
            <a:r>
              <a:rPr lang="en-US" altLang="en-US" sz="1600"/>
              <a:t>0 )	</a:t>
            </a:r>
          </a:p>
          <a:p>
            <a:pPr eaLnBrk="1" hangingPunct="1">
              <a:buFont typeface="Monotype Sorts" pitchFamily="2" charset="2"/>
              <a:buNone/>
            </a:pPr>
            <a:r>
              <a:rPr lang="en-US" altLang="en-US" sz="1600"/>
              <a:t>{ </a:t>
            </a:r>
          </a:p>
          <a:p>
            <a:pPr lvl="1" eaLnBrk="1" hangingPunct="1">
              <a:buFont typeface="Monotype Sorts" pitchFamily="2" charset="2"/>
              <a:buNone/>
            </a:pPr>
            <a:r>
              <a:rPr lang="en-US" altLang="en-US" sz="1600"/>
              <a:t>cout &lt;&lt; “Hmmmm ”;</a:t>
            </a:r>
          </a:p>
          <a:p>
            <a:pPr lvl="1" eaLnBrk="1" hangingPunct="1">
              <a:buFont typeface="Monotype Sorts" pitchFamily="2" charset="2"/>
              <a:buNone/>
            </a:pPr>
            <a:r>
              <a:rPr lang="en-US" altLang="en-US" sz="1600"/>
              <a:t>cout &lt;&lt; “You entered invalid number.\n”; </a:t>
            </a:r>
          </a:p>
          <a:p>
            <a:pPr eaLnBrk="1" hangingPunct="1">
              <a:buFont typeface="Monotype Sorts" pitchFamily="2" charset="2"/>
              <a:buNone/>
            </a:pPr>
            <a:r>
              <a:rPr lang="en-US" altLang="en-US" sz="1600"/>
              <a:t>}</a:t>
            </a:r>
          </a:p>
          <a:p>
            <a:pPr eaLnBrk="1" hangingPunct="1">
              <a:buFont typeface="Monotype Sorts" pitchFamily="2" charset="2"/>
              <a:buNone/>
            </a:pPr>
            <a:endParaRPr lang="en-US" altLang="en-US" sz="1600"/>
          </a:p>
          <a:p>
            <a:pPr eaLnBrk="1" hangingPunct="1">
              <a:buFont typeface="Monotype Sorts" pitchFamily="2" charset="2"/>
              <a:buNone/>
            </a:pPr>
            <a:r>
              <a:rPr lang="en-US" altLang="en-US" sz="1800">
                <a:latin typeface="Courier New" panose="02070309020205020404" pitchFamily="49" charset="0"/>
              </a:rPr>
              <a:t>When number has value 0, the output will be:</a:t>
            </a:r>
          </a:p>
          <a:p>
            <a:pPr eaLnBrk="1" hangingPunct="1">
              <a:buFont typeface="Arial" panose="020B0604020202020204" pitchFamily="34" charset="0"/>
              <a:buNone/>
            </a:pPr>
            <a:r>
              <a:rPr lang="en-US" altLang="en-US" sz="1600" b="1"/>
              <a:t>Hmmmm </a:t>
            </a:r>
            <a:r>
              <a:rPr lang="en-US" altLang="en-US" sz="1600" b="1">
                <a:latin typeface="Arial" panose="020B0604020202020204" pitchFamily="34" charset="0"/>
                <a:cs typeface="Arial" panose="020B0604020202020204" pitchFamily="34" charset="0"/>
              </a:rPr>
              <a:t>You entered invalid number.</a:t>
            </a:r>
          </a:p>
          <a:p>
            <a:pPr eaLnBrk="1" hangingPunct="1">
              <a:buFont typeface="Monotype Sorts" pitchFamily="2" charset="2"/>
              <a:buNone/>
            </a:pPr>
            <a:endParaRPr lang="en-US" altLang="en-US" sz="1800">
              <a:latin typeface="Courier New" panose="02070309020205020404" pitchFamily="49" charset="0"/>
            </a:endParaRPr>
          </a:p>
          <a:p>
            <a:pPr eaLnBrk="1" hangingPunct="1">
              <a:buFont typeface="Monotype Sorts" pitchFamily="2" charset="2"/>
              <a:buNone/>
            </a:pPr>
            <a:r>
              <a:rPr lang="en-US" altLang="en-US" sz="1800">
                <a:latin typeface="Courier New" panose="02070309020205020404" pitchFamily="49" charset="0"/>
              </a:rPr>
              <a:t>When number has value </a:t>
            </a:r>
            <a:r>
              <a:rPr lang="en-US" altLang="en-US" sz="1800" b="1">
                <a:latin typeface="Courier New" panose="02070309020205020404" pitchFamily="49" charset="0"/>
              </a:rPr>
              <a:t>NOT</a:t>
            </a:r>
            <a:r>
              <a:rPr lang="en-US" altLang="en-US" sz="1800">
                <a:latin typeface="Courier New" panose="02070309020205020404" pitchFamily="49" charset="0"/>
              </a:rPr>
              <a:t> 0, there is </a:t>
            </a:r>
            <a:r>
              <a:rPr lang="en-US" altLang="en-US" sz="1800" b="1">
                <a:latin typeface="Courier New" panose="02070309020205020404" pitchFamily="49" charset="0"/>
              </a:rPr>
              <a:t>NO</a:t>
            </a:r>
            <a:r>
              <a:rPr lang="en-US" altLang="en-US" sz="1800">
                <a:latin typeface="Courier New" panose="02070309020205020404" pitchFamily="49" charset="0"/>
              </a:rPr>
              <a:t> output.</a:t>
            </a:r>
          </a:p>
          <a:p>
            <a:pPr eaLnBrk="1" hangingPunct="1">
              <a:buFont typeface="Arial" panose="020B0604020202020204" pitchFamily="34" charset="0"/>
              <a:buNone/>
            </a:pPr>
            <a:endParaRPr lang="en-US" altLang="en-US" smtClean="0"/>
          </a:p>
        </p:txBody>
      </p:sp>
      <p:sp>
        <p:nvSpPr>
          <p:cNvPr id="4" name="Content Placeholder 2"/>
          <p:cNvSpPr txBox="1">
            <a:spLocks/>
          </p:cNvSpPr>
          <p:nvPr/>
        </p:nvSpPr>
        <p:spPr bwMode="auto">
          <a:xfrm>
            <a:off x="6096000" y="1600201"/>
            <a:ext cx="4191000" cy="4525963"/>
          </a:xfrm>
          <a:prstGeom prst="rect">
            <a:avLst/>
          </a:prstGeom>
          <a:solidFill>
            <a:srgbClr val="FF0000"/>
          </a:solidFill>
          <a:ln w="9525">
            <a:noFill/>
            <a:miter lim="800000"/>
            <a:headEnd/>
            <a:tailEnd/>
          </a:ln>
        </p:spPr>
        <p:txBody>
          <a:bodyPr/>
          <a:lstStyle/>
          <a:p>
            <a:pPr marL="342900" indent="-342900">
              <a:spcBef>
                <a:spcPct val="20000"/>
              </a:spcBef>
              <a:defRPr/>
            </a:pPr>
            <a:r>
              <a:rPr lang="en-US" sz="1600" dirty="0"/>
              <a:t>if  (number </a:t>
            </a:r>
            <a:r>
              <a:rPr lang="en-US" sz="1600" dirty="0">
                <a:latin typeface="Arial Rounded MT Bold" pitchFamily="34" charset="0"/>
              </a:rPr>
              <a:t>== </a:t>
            </a:r>
            <a:r>
              <a:rPr lang="en-US" sz="1600" dirty="0"/>
              <a:t>0 )	</a:t>
            </a:r>
          </a:p>
          <a:p>
            <a:pPr marL="742950" lvl="1" indent="-285750">
              <a:spcBef>
                <a:spcPct val="20000"/>
              </a:spcBef>
              <a:defRPr/>
            </a:pPr>
            <a:r>
              <a:rPr lang="en-US" sz="1600" dirty="0"/>
              <a:t>cout &lt;&lt; “</a:t>
            </a:r>
            <a:r>
              <a:rPr lang="en-US" sz="1600" dirty="0" err="1"/>
              <a:t>Hmmmm</a:t>
            </a:r>
            <a:r>
              <a:rPr lang="en-US" sz="1600" dirty="0"/>
              <a:t> ”;</a:t>
            </a:r>
          </a:p>
          <a:p>
            <a:pPr marL="742950" lvl="1" indent="-285750">
              <a:spcBef>
                <a:spcPct val="20000"/>
              </a:spcBef>
              <a:defRPr/>
            </a:pPr>
            <a:r>
              <a:rPr lang="en-US" sz="1600" dirty="0"/>
              <a:t>cout &lt;&lt; “You entered invalid number.\n”; </a:t>
            </a:r>
          </a:p>
          <a:p>
            <a:pPr marL="742950" lvl="1" indent="-285750">
              <a:spcBef>
                <a:spcPct val="20000"/>
              </a:spcBef>
              <a:defRPr/>
            </a:pPr>
            <a:endParaRPr lang="en-US" sz="1600" dirty="0"/>
          </a:p>
          <a:p>
            <a:pPr marL="742950" lvl="1" indent="-285750">
              <a:spcBef>
                <a:spcPct val="20000"/>
              </a:spcBef>
              <a:defRPr/>
            </a:pPr>
            <a:endParaRPr lang="en-US" dirty="0"/>
          </a:p>
          <a:p>
            <a:pPr marL="342900" indent="-342900">
              <a:spcBef>
                <a:spcPct val="20000"/>
              </a:spcBef>
              <a:defRPr/>
            </a:pPr>
            <a:endParaRPr lang="en-US" dirty="0"/>
          </a:p>
          <a:p>
            <a:pPr eaLnBrk="1" hangingPunct="1">
              <a:buFont typeface="Monotype Sorts" pitchFamily="2" charset="2"/>
              <a:buNone/>
              <a:defRPr/>
            </a:pPr>
            <a:r>
              <a:rPr lang="en-US" dirty="0">
                <a:latin typeface="Courier New" pitchFamily="49" charset="0"/>
              </a:rPr>
              <a:t>When number has value 0, the output will be:</a:t>
            </a:r>
          </a:p>
          <a:p>
            <a:pPr eaLnBrk="1" hangingPunct="1">
              <a:defRPr/>
            </a:pPr>
            <a:r>
              <a:rPr lang="en-US" sz="1600" b="1" dirty="0" err="1"/>
              <a:t>Hmmmm</a:t>
            </a:r>
            <a:r>
              <a:rPr lang="en-US" sz="1600" b="1" dirty="0"/>
              <a:t> You entered invalid number.</a:t>
            </a:r>
          </a:p>
          <a:p>
            <a:pPr marL="342900" indent="-342900">
              <a:spcBef>
                <a:spcPct val="20000"/>
              </a:spcBef>
              <a:defRPr/>
            </a:pPr>
            <a:endParaRPr lang="en-US" dirty="0">
              <a:latin typeface="Courier New" pitchFamily="49" charset="0"/>
            </a:endParaRPr>
          </a:p>
          <a:p>
            <a:pPr marL="342900" indent="-342900">
              <a:spcBef>
                <a:spcPct val="20000"/>
              </a:spcBef>
              <a:defRPr/>
            </a:pPr>
            <a:r>
              <a:rPr lang="en-US" dirty="0">
                <a:latin typeface="Courier New" pitchFamily="49" charset="0"/>
              </a:rPr>
              <a:t>When number has value </a:t>
            </a:r>
            <a:r>
              <a:rPr lang="en-US" b="1" dirty="0">
                <a:latin typeface="Courier New" pitchFamily="49" charset="0"/>
              </a:rPr>
              <a:t>NOT</a:t>
            </a:r>
            <a:r>
              <a:rPr lang="en-US" dirty="0">
                <a:latin typeface="Courier New" pitchFamily="49" charset="0"/>
              </a:rPr>
              <a:t> 0, the output will be:</a:t>
            </a:r>
          </a:p>
          <a:p>
            <a:pPr marL="342900" indent="-342900">
              <a:spcBef>
                <a:spcPct val="20000"/>
              </a:spcBef>
              <a:defRPr/>
            </a:pPr>
            <a:r>
              <a:rPr lang="en-US" sz="1600" b="1" dirty="0"/>
              <a:t>You entered invalid number.</a:t>
            </a:r>
          </a:p>
          <a:p>
            <a:pPr marL="342900" indent="-342900">
              <a:spcBef>
                <a:spcPct val="20000"/>
              </a:spcBef>
              <a:defRPr/>
            </a:pPr>
            <a:endParaRPr lang="en-US" sz="3200" dirty="0"/>
          </a:p>
        </p:txBody>
      </p:sp>
      <p:sp>
        <p:nvSpPr>
          <p:cNvPr id="5" name="Slide Number Placeholder 4"/>
          <p:cNvSpPr>
            <a:spLocks noGrp="1"/>
          </p:cNvSpPr>
          <p:nvPr>
            <p:ph type="sldNum" sz="quarter" idx="12"/>
          </p:nvPr>
        </p:nvSpPr>
        <p:spPr/>
        <p:txBody>
          <a:bodyPr/>
          <a:lstStyle/>
          <a:p>
            <a:fld id="{60613670-5C68-40E8-AD23-C9952A542B99}" type="slidenum">
              <a:rPr lang="en-US" smtClean="0"/>
              <a:pPr/>
              <a:t>73</a:t>
            </a:fld>
            <a:endParaRPr lang="en-US"/>
          </a:p>
        </p:txBody>
      </p:sp>
    </p:spTree>
    <p:extLst>
      <p:ext uri="{BB962C8B-B14F-4D97-AF65-F5344CB8AC3E}">
        <p14:creationId xmlns:p14="http://schemas.microsoft.com/office/powerpoint/2010/main" xmlns="" val="240438901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en-US" sz="4000"/>
              <a:t>These are equivalent.  Why?</a:t>
            </a:r>
          </a:p>
        </p:txBody>
      </p:sp>
      <p:sp>
        <p:nvSpPr>
          <p:cNvPr id="51203" name="Content Placeholder 2"/>
          <p:cNvSpPr>
            <a:spLocks noGrp="1"/>
          </p:cNvSpPr>
          <p:nvPr>
            <p:ph idx="1"/>
          </p:nvPr>
        </p:nvSpPr>
        <p:spPr>
          <a:xfrm>
            <a:off x="1981200" y="5105400"/>
            <a:ext cx="8229600" cy="609600"/>
          </a:xfrm>
        </p:spPr>
        <p:txBody>
          <a:bodyPr/>
          <a:lstStyle/>
          <a:p>
            <a:pPr eaLnBrk="1" hangingPunct="1">
              <a:buFont typeface="Monotype Sorts" pitchFamily="2" charset="2"/>
              <a:buNone/>
            </a:pPr>
            <a:r>
              <a:rPr lang="en-US" altLang="en-US" sz="1800" b="1">
                <a:latin typeface="Arial" panose="020B0604020202020204" pitchFamily="34" charset="0"/>
                <a:cs typeface="Arial" panose="020B0604020202020204" pitchFamily="34" charset="0"/>
              </a:rPr>
              <a:t>Each expression is only </a:t>
            </a:r>
            <a:r>
              <a:rPr lang="en-US" altLang="en-US" sz="1800" b="1">
                <a:solidFill>
                  <a:srgbClr val="FF0000"/>
                </a:solidFill>
                <a:latin typeface="Arial" panose="020B0604020202020204" pitchFamily="34" charset="0"/>
                <a:cs typeface="Arial" panose="020B0604020202020204" pitchFamily="34" charset="0"/>
              </a:rPr>
              <a:t>true</a:t>
            </a:r>
            <a:r>
              <a:rPr lang="en-US" altLang="en-US" sz="1800" b="1">
                <a:latin typeface="Arial" panose="020B0604020202020204" pitchFamily="34" charset="0"/>
                <a:cs typeface="Arial" panose="020B0604020202020204" pitchFamily="34" charset="0"/>
              </a:rPr>
              <a:t> when number has value </a:t>
            </a:r>
            <a:r>
              <a:rPr lang="en-US" altLang="en-US" sz="1800" b="1">
                <a:solidFill>
                  <a:srgbClr val="00B050"/>
                </a:solidFill>
                <a:latin typeface="Arial" panose="020B0604020202020204" pitchFamily="34" charset="0"/>
                <a:cs typeface="Arial" panose="020B0604020202020204" pitchFamily="34" charset="0"/>
              </a:rPr>
              <a:t>0</a:t>
            </a:r>
            <a:r>
              <a:rPr lang="en-US" altLang="en-US" sz="1800" b="1">
                <a:latin typeface="Arial" panose="020B0604020202020204" pitchFamily="34" charset="0"/>
                <a:cs typeface="Arial" panose="020B0604020202020204" pitchFamily="34" charset="0"/>
              </a:rPr>
              <a:t>.</a:t>
            </a:r>
          </a:p>
          <a:p>
            <a:pPr eaLnBrk="1" hangingPunct="1">
              <a:buFont typeface="Arial" panose="020B0604020202020204" pitchFamily="34" charset="0"/>
              <a:buNone/>
            </a:pPr>
            <a:endParaRPr lang="en-US" altLang="en-US" smtClean="0"/>
          </a:p>
        </p:txBody>
      </p:sp>
      <p:sp>
        <p:nvSpPr>
          <p:cNvPr id="5" name="Content Placeholder 2"/>
          <p:cNvSpPr txBox="1">
            <a:spLocks/>
          </p:cNvSpPr>
          <p:nvPr/>
        </p:nvSpPr>
        <p:spPr bwMode="auto">
          <a:xfrm>
            <a:off x="1981200" y="1600200"/>
            <a:ext cx="4038600" cy="3276600"/>
          </a:xfrm>
          <a:prstGeom prst="rect">
            <a:avLst/>
          </a:prstGeom>
          <a:solidFill>
            <a:srgbClr val="00B0F0"/>
          </a:solidFill>
          <a:ln w="9525">
            <a:noFill/>
            <a:miter lim="800000"/>
            <a:headEnd/>
            <a:tailEnd/>
          </a:ln>
        </p:spPr>
        <p:txBody>
          <a:bodyPr/>
          <a:lstStyle/>
          <a:p>
            <a:pPr marL="342900" indent="-342900">
              <a:spcBef>
                <a:spcPct val="20000"/>
              </a:spcBef>
              <a:defRPr/>
            </a:pPr>
            <a:r>
              <a:rPr lang="en-US" sz="1600" dirty="0"/>
              <a:t>if  (number </a:t>
            </a:r>
            <a:r>
              <a:rPr lang="en-US" sz="1600" b="1" dirty="0">
                <a:latin typeface="Arial Rounded MT Bold" pitchFamily="34" charset="0"/>
              </a:rPr>
              <a:t>==</a:t>
            </a:r>
            <a:r>
              <a:rPr lang="en-US" sz="1600" dirty="0">
                <a:latin typeface="Arial Rounded MT Bold" pitchFamily="34" charset="0"/>
              </a:rPr>
              <a:t> </a:t>
            </a:r>
            <a:r>
              <a:rPr lang="en-US" sz="1600" dirty="0"/>
              <a:t>0 )	</a:t>
            </a:r>
          </a:p>
          <a:p>
            <a:pPr marL="342900" indent="-342900">
              <a:spcBef>
                <a:spcPct val="20000"/>
              </a:spcBef>
              <a:defRPr/>
            </a:pPr>
            <a:r>
              <a:rPr lang="en-US" sz="1600" dirty="0"/>
              <a:t>{ </a:t>
            </a:r>
          </a:p>
          <a:p>
            <a:pPr marL="742950" lvl="1" indent="-285750">
              <a:spcBef>
                <a:spcPct val="20000"/>
              </a:spcBef>
              <a:defRPr/>
            </a:pPr>
            <a:r>
              <a:rPr lang="en-US" sz="1600" dirty="0"/>
              <a:t>.</a:t>
            </a:r>
          </a:p>
          <a:p>
            <a:pPr marL="742950" lvl="1" indent="-285750">
              <a:spcBef>
                <a:spcPct val="20000"/>
              </a:spcBef>
              <a:defRPr/>
            </a:pPr>
            <a:r>
              <a:rPr lang="en-US" sz="1600" dirty="0"/>
              <a:t>.</a:t>
            </a:r>
          </a:p>
          <a:p>
            <a:pPr marL="342900" indent="-342900">
              <a:spcBef>
                <a:spcPct val="20000"/>
              </a:spcBef>
              <a:defRPr/>
            </a:pPr>
            <a:r>
              <a:rPr lang="en-US" sz="1600" dirty="0"/>
              <a:t>}</a:t>
            </a:r>
          </a:p>
          <a:p>
            <a:pPr marL="342900" indent="-342900">
              <a:spcBef>
                <a:spcPct val="20000"/>
              </a:spcBef>
              <a:defRPr/>
            </a:pPr>
            <a:endParaRPr lang="en-US" sz="1600" dirty="0"/>
          </a:p>
          <a:p>
            <a:pPr marL="342900" indent="-342900">
              <a:spcBef>
                <a:spcPct val="20000"/>
              </a:spcBef>
              <a:defRPr/>
            </a:pPr>
            <a:r>
              <a:rPr lang="en-US" sz="3200" dirty="0"/>
              <a:t>Read as:</a:t>
            </a:r>
          </a:p>
          <a:p>
            <a:pPr marL="342900" indent="-342900">
              <a:spcBef>
                <a:spcPct val="20000"/>
              </a:spcBef>
              <a:defRPr/>
            </a:pPr>
            <a:r>
              <a:rPr lang="en-US" sz="3200" b="1" dirty="0"/>
              <a:t>If </a:t>
            </a:r>
            <a:r>
              <a:rPr lang="en-US" sz="3200" b="1" i="1" dirty="0">
                <a:solidFill>
                  <a:srgbClr val="FF0000"/>
                </a:solidFill>
              </a:rPr>
              <a:t>number</a:t>
            </a:r>
            <a:r>
              <a:rPr lang="en-US" sz="3200" b="1" dirty="0"/>
              <a:t> is 0</a:t>
            </a:r>
          </a:p>
        </p:txBody>
      </p:sp>
      <p:sp>
        <p:nvSpPr>
          <p:cNvPr id="6" name="Content Placeholder 2"/>
          <p:cNvSpPr txBox="1">
            <a:spLocks/>
          </p:cNvSpPr>
          <p:nvPr/>
        </p:nvSpPr>
        <p:spPr bwMode="auto">
          <a:xfrm>
            <a:off x="6096000" y="1600200"/>
            <a:ext cx="4038600" cy="3276600"/>
          </a:xfrm>
          <a:prstGeom prst="rect">
            <a:avLst/>
          </a:prstGeom>
          <a:solidFill>
            <a:srgbClr val="92D050"/>
          </a:solidFill>
          <a:ln w="9525">
            <a:noFill/>
            <a:miter lim="800000"/>
            <a:headEnd/>
            <a:tailEnd/>
          </a:ln>
        </p:spPr>
        <p:txBody>
          <a:bodyPr/>
          <a:lstStyle/>
          <a:p>
            <a:pPr marL="342900" indent="-342900">
              <a:spcBef>
                <a:spcPct val="20000"/>
              </a:spcBef>
              <a:defRPr/>
            </a:pPr>
            <a:r>
              <a:rPr lang="en-US" sz="1600" dirty="0"/>
              <a:t>if  (</a:t>
            </a:r>
            <a:r>
              <a:rPr lang="en-US" sz="1600" b="1" dirty="0"/>
              <a:t>!</a:t>
            </a:r>
            <a:r>
              <a:rPr lang="en-US" sz="1600" dirty="0"/>
              <a:t>number )	</a:t>
            </a:r>
          </a:p>
          <a:p>
            <a:pPr marL="342900" indent="-342900">
              <a:spcBef>
                <a:spcPct val="20000"/>
              </a:spcBef>
              <a:defRPr/>
            </a:pPr>
            <a:r>
              <a:rPr lang="en-US" sz="1600" dirty="0"/>
              <a:t>{ </a:t>
            </a:r>
          </a:p>
          <a:p>
            <a:pPr marL="742950" lvl="1" indent="-285750">
              <a:spcBef>
                <a:spcPct val="20000"/>
              </a:spcBef>
              <a:defRPr/>
            </a:pPr>
            <a:r>
              <a:rPr lang="en-US" sz="1600" dirty="0"/>
              <a:t>.</a:t>
            </a:r>
          </a:p>
          <a:p>
            <a:pPr marL="742950" lvl="1" indent="-285750">
              <a:spcBef>
                <a:spcPct val="20000"/>
              </a:spcBef>
              <a:defRPr/>
            </a:pPr>
            <a:r>
              <a:rPr lang="en-US" sz="1600" dirty="0"/>
              <a:t>.</a:t>
            </a:r>
          </a:p>
          <a:p>
            <a:pPr marL="342900" indent="-342900">
              <a:spcBef>
                <a:spcPct val="20000"/>
              </a:spcBef>
              <a:defRPr/>
            </a:pPr>
            <a:r>
              <a:rPr lang="en-US" sz="1600" dirty="0"/>
              <a:t>}</a:t>
            </a:r>
          </a:p>
          <a:p>
            <a:pPr marL="342900" indent="-342900">
              <a:spcBef>
                <a:spcPct val="20000"/>
              </a:spcBef>
              <a:defRPr/>
            </a:pPr>
            <a:endParaRPr lang="en-US" sz="1600" dirty="0"/>
          </a:p>
          <a:p>
            <a:pPr marL="342900" indent="-342900">
              <a:spcBef>
                <a:spcPct val="20000"/>
              </a:spcBef>
              <a:defRPr/>
            </a:pPr>
            <a:r>
              <a:rPr lang="en-US" sz="2400" dirty="0"/>
              <a:t>Read as:</a:t>
            </a:r>
          </a:p>
          <a:p>
            <a:pPr marL="342900" indent="-342900">
              <a:spcBef>
                <a:spcPct val="20000"/>
              </a:spcBef>
              <a:defRPr/>
            </a:pPr>
            <a:r>
              <a:rPr lang="en-US" sz="2400" b="1" dirty="0"/>
              <a:t>If </a:t>
            </a:r>
            <a:r>
              <a:rPr lang="en-US" sz="2400" b="1" i="1" dirty="0">
                <a:solidFill>
                  <a:srgbClr val="FF0000"/>
                </a:solidFill>
              </a:rPr>
              <a:t>number</a:t>
            </a:r>
            <a:r>
              <a:rPr lang="en-US" sz="2400" b="1" dirty="0"/>
              <a:t> is </a:t>
            </a:r>
            <a:r>
              <a:rPr lang="en-US" sz="2400" b="1" dirty="0">
                <a:solidFill>
                  <a:srgbClr val="0070C0"/>
                </a:solidFill>
              </a:rPr>
              <a:t>NOT</a:t>
            </a:r>
            <a:r>
              <a:rPr lang="en-US" sz="2400" b="1" dirty="0"/>
              <a:t> true</a:t>
            </a:r>
          </a:p>
          <a:p>
            <a:pPr marL="342900" indent="-342900">
              <a:spcBef>
                <a:spcPct val="20000"/>
              </a:spcBef>
              <a:defRPr/>
            </a:pPr>
            <a:r>
              <a:rPr lang="en-US" sz="2400" b="1" dirty="0"/>
              <a:t>If </a:t>
            </a:r>
            <a:r>
              <a:rPr lang="en-US" sz="2400" b="1" i="1" dirty="0">
                <a:solidFill>
                  <a:srgbClr val="FF0000"/>
                </a:solidFill>
              </a:rPr>
              <a:t>number</a:t>
            </a:r>
            <a:r>
              <a:rPr lang="en-US" sz="2400" b="1" dirty="0"/>
              <a:t> is </a:t>
            </a:r>
            <a:r>
              <a:rPr lang="en-US" sz="2400" b="1" dirty="0">
                <a:solidFill>
                  <a:srgbClr val="0070C0"/>
                </a:solidFill>
              </a:rPr>
              <a:t>false</a:t>
            </a:r>
            <a:endParaRPr lang="en-US" sz="2400" b="1" dirty="0"/>
          </a:p>
          <a:p>
            <a:pPr marL="342900" indent="-342900">
              <a:spcBef>
                <a:spcPct val="20000"/>
              </a:spcBef>
              <a:defRPr/>
            </a:pPr>
            <a:endParaRPr lang="en-US" sz="2400" b="1" dirty="0"/>
          </a:p>
          <a:p>
            <a:pPr marL="342900" indent="-342900">
              <a:spcBef>
                <a:spcPct val="20000"/>
              </a:spcBef>
              <a:defRPr/>
            </a:pPr>
            <a:r>
              <a:rPr lang="en-US" sz="2400" b="1" dirty="0"/>
              <a:t> </a:t>
            </a:r>
            <a:endParaRPr lang="en-US" sz="2400" dirty="0"/>
          </a:p>
        </p:txBody>
      </p:sp>
      <p:sp>
        <p:nvSpPr>
          <p:cNvPr id="7" name="Slide Number Placeholder 6"/>
          <p:cNvSpPr>
            <a:spLocks noGrp="1"/>
          </p:cNvSpPr>
          <p:nvPr>
            <p:ph type="sldNum" sz="quarter" idx="12"/>
          </p:nvPr>
        </p:nvSpPr>
        <p:spPr/>
        <p:txBody>
          <a:bodyPr/>
          <a:lstStyle/>
          <a:p>
            <a:fld id="{60613670-5C68-40E8-AD23-C9952A542B99}" type="slidenum">
              <a:rPr lang="en-US" smtClean="0"/>
              <a:pPr/>
              <a:t>74</a:t>
            </a:fld>
            <a:endParaRPr lang="en-US"/>
          </a:p>
        </p:txBody>
      </p:sp>
    </p:spTree>
    <p:extLst>
      <p:ext uri="{BB962C8B-B14F-4D97-AF65-F5344CB8AC3E}">
        <p14:creationId xmlns:p14="http://schemas.microsoft.com/office/powerpoint/2010/main" xmlns="" val="349972198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altLang="en-US" i="1" smtClean="0">
                <a:solidFill>
                  <a:srgbClr val="92D050"/>
                </a:solidFill>
              </a:rPr>
              <a:t>If-else</a:t>
            </a:r>
            <a:r>
              <a:rPr lang="en-US" altLang="en-US" smtClean="0"/>
              <a:t> Statement</a:t>
            </a:r>
          </a:p>
        </p:txBody>
      </p:sp>
      <p:sp>
        <p:nvSpPr>
          <p:cNvPr id="52227" name="Content Placeholder 2"/>
          <p:cNvSpPr>
            <a:spLocks noGrp="1"/>
          </p:cNvSpPr>
          <p:nvPr>
            <p:ph idx="1"/>
          </p:nvPr>
        </p:nvSpPr>
        <p:spPr/>
        <p:txBody>
          <a:bodyPr/>
          <a:lstStyle/>
          <a:p>
            <a:pPr eaLnBrk="1" hangingPunct="1"/>
            <a:r>
              <a:rPr lang="en-US" altLang="en-US" smtClean="0"/>
              <a:t>provides </a:t>
            </a:r>
            <a:r>
              <a:rPr lang="en-US" altLang="en-US" b="1" smtClean="0"/>
              <a:t>selection</a:t>
            </a:r>
            <a:r>
              <a:rPr lang="en-US" altLang="en-US" smtClean="0"/>
              <a:t> between executing </a:t>
            </a:r>
            <a:r>
              <a:rPr lang="en-US" altLang="en-US" b="1" smtClean="0">
                <a:solidFill>
                  <a:srgbClr val="00B0F0"/>
                </a:solidFill>
              </a:rPr>
              <a:t>one of 2 clauses</a:t>
            </a:r>
            <a:r>
              <a:rPr lang="en-US" altLang="en-US" smtClean="0"/>
              <a:t> (the </a:t>
            </a:r>
            <a:r>
              <a:rPr lang="en-US" altLang="en-US" smtClean="0">
                <a:solidFill>
                  <a:srgbClr val="00B0F0"/>
                </a:solidFill>
              </a:rPr>
              <a:t>if</a:t>
            </a:r>
            <a:r>
              <a:rPr lang="en-US" altLang="en-US" smtClean="0"/>
              <a:t> clause or the </a:t>
            </a:r>
            <a:r>
              <a:rPr lang="en-US" altLang="en-US" smtClean="0">
                <a:solidFill>
                  <a:srgbClr val="00B0F0"/>
                </a:solidFill>
              </a:rPr>
              <a:t>else</a:t>
            </a:r>
            <a:r>
              <a:rPr lang="en-US" altLang="en-US" smtClean="0"/>
              <a:t> clause)</a:t>
            </a:r>
          </a:p>
          <a:p>
            <a:pPr eaLnBrk="1" hangingPunct="1"/>
            <a:endParaRPr lang="en-US" altLang="en-US" smtClean="0"/>
          </a:p>
        </p:txBody>
      </p:sp>
      <p:grpSp>
        <p:nvGrpSpPr>
          <p:cNvPr id="52228" name="Group 2"/>
          <p:cNvGrpSpPr>
            <a:grpSpLocks/>
          </p:cNvGrpSpPr>
          <p:nvPr/>
        </p:nvGrpSpPr>
        <p:grpSpPr bwMode="auto">
          <a:xfrm>
            <a:off x="3767138" y="3657600"/>
            <a:ext cx="762000" cy="914400"/>
            <a:chOff x="1296" y="2208"/>
            <a:chExt cx="480" cy="576"/>
          </a:xfrm>
        </p:grpSpPr>
        <p:sp>
          <p:nvSpPr>
            <p:cNvPr id="52245" name="Line 3"/>
            <p:cNvSpPr>
              <a:spLocks noChangeShapeType="1"/>
            </p:cNvSpPr>
            <p:nvPr/>
          </p:nvSpPr>
          <p:spPr bwMode="auto">
            <a:xfrm flipH="1">
              <a:off x="1296" y="2208"/>
              <a:ext cx="48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2246" name="Line 4"/>
            <p:cNvSpPr>
              <a:spLocks noChangeShapeType="1"/>
            </p:cNvSpPr>
            <p:nvPr/>
          </p:nvSpPr>
          <p:spPr bwMode="auto">
            <a:xfrm>
              <a:off x="1296" y="2208"/>
              <a:ext cx="0" cy="576"/>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2229" name="Rectangle 7"/>
          <p:cNvSpPr>
            <a:spLocks noChangeArrowheads="1"/>
          </p:cNvSpPr>
          <p:nvPr/>
        </p:nvSpPr>
        <p:spPr bwMode="auto">
          <a:xfrm>
            <a:off x="6897688" y="4578350"/>
            <a:ext cx="1739900" cy="1054100"/>
          </a:xfrm>
          <a:prstGeom prst="rect">
            <a:avLst/>
          </a:prstGeom>
          <a:solidFill>
            <a:schemeClr val="bg2"/>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2230" name="Rectangle 8"/>
          <p:cNvSpPr>
            <a:spLocks noChangeArrowheads="1"/>
          </p:cNvSpPr>
          <p:nvPr/>
        </p:nvSpPr>
        <p:spPr bwMode="auto">
          <a:xfrm>
            <a:off x="2935288" y="4578350"/>
            <a:ext cx="1739900" cy="1054100"/>
          </a:xfrm>
          <a:prstGeom prst="rect">
            <a:avLst/>
          </a:prstGeom>
          <a:solidFill>
            <a:schemeClr val="bg2"/>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grpSp>
        <p:nvGrpSpPr>
          <p:cNvPr id="52231" name="Group 9"/>
          <p:cNvGrpSpPr>
            <a:grpSpLocks/>
          </p:cNvGrpSpPr>
          <p:nvPr/>
        </p:nvGrpSpPr>
        <p:grpSpPr bwMode="auto">
          <a:xfrm>
            <a:off x="6967538" y="3657600"/>
            <a:ext cx="838200" cy="914400"/>
            <a:chOff x="3264" y="2304"/>
            <a:chExt cx="528" cy="480"/>
          </a:xfrm>
        </p:grpSpPr>
        <p:sp>
          <p:nvSpPr>
            <p:cNvPr id="52243" name="Line 10"/>
            <p:cNvSpPr>
              <a:spLocks noChangeShapeType="1"/>
            </p:cNvSpPr>
            <p:nvPr/>
          </p:nvSpPr>
          <p:spPr bwMode="auto">
            <a:xfrm>
              <a:off x="3264" y="2304"/>
              <a:ext cx="52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2244" name="Line 11"/>
            <p:cNvSpPr>
              <a:spLocks noChangeShapeType="1"/>
            </p:cNvSpPr>
            <p:nvPr/>
          </p:nvSpPr>
          <p:spPr bwMode="auto">
            <a:xfrm>
              <a:off x="3792" y="2304"/>
              <a:ext cx="0" cy="48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2232" name="Rectangle 12"/>
          <p:cNvSpPr>
            <a:spLocks noChangeArrowheads="1"/>
          </p:cNvSpPr>
          <p:nvPr/>
        </p:nvSpPr>
        <p:spPr bwMode="auto">
          <a:xfrm>
            <a:off x="3522664" y="3184525"/>
            <a:ext cx="814325"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chemeClr val="accent1"/>
                </a:solidFill>
                <a:latin typeface="Arial" panose="020B0604020202020204" pitchFamily="34" charset="0"/>
              </a:rPr>
              <a:t>TRUE</a:t>
            </a:r>
          </a:p>
        </p:txBody>
      </p:sp>
      <p:sp>
        <p:nvSpPr>
          <p:cNvPr id="52233" name="Rectangle 13"/>
          <p:cNvSpPr>
            <a:spLocks noChangeArrowheads="1"/>
          </p:cNvSpPr>
          <p:nvPr/>
        </p:nvSpPr>
        <p:spPr bwMode="auto">
          <a:xfrm>
            <a:off x="7180263" y="3260725"/>
            <a:ext cx="929806"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chemeClr val="accent1"/>
                </a:solidFill>
                <a:latin typeface="Arial" panose="020B0604020202020204" pitchFamily="34" charset="0"/>
              </a:rPr>
              <a:t>FALSE</a:t>
            </a:r>
          </a:p>
        </p:txBody>
      </p:sp>
      <p:sp>
        <p:nvSpPr>
          <p:cNvPr id="52234" name="Rectangle 14"/>
          <p:cNvSpPr>
            <a:spLocks noChangeArrowheads="1"/>
          </p:cNvSpPr>
          <p:nvPr/>
        </p:nvSpPr>
        <p:spPr bwMode="auto">
          <a:xfrm>
            <a:off x="3125788" y="4876800"/>
            <a:ext cx="1109278"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if clause</a:t>
            </a:r>
          </a:p>
        </p:txBody>
      </p:sp>
      <p:sp>
        <p:nvSpPr>
          <p:cNvPr id="52235" name="Rectangle 15"/>
          <p:cNvSpPr>
            <a:spLocks noChangeArrowheads="1"/>
          </p:cNvSpPr>
          <p:nvPr/>
        </p:nvSpPr>
        <p:spPr bwMode="auto">
          <a:xfrm>
            <a:off x="6875464" y="4876800"/>
            <a:ext cx="1417055"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else clause</a:t>
            </a:r>
          </a:p>
        </p:txBody>
      </p:sp>
      <p:sp>
        <p:nvSpPr>
          <p:cNvPr id="52236" name="Line 16"/>
          <p:cNvSpPr>
            <a:spLocks noChangeShapeType="1"/>
          </p:cNvSpPr>
          <p:nvPr/>
        </p:nvSpPr>
        <p:spPr bwMode="auto">
          <a:xfrm>
            <a:off x="3767138" y="5638800"/>
            <a:ext cx="0" cy="228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2237" name="Line 17"/>
          <p:cNvSpPr>
            <a:spLocks noChangeShapeType="1"/>
          </p:cNvSpPr>
          <p:nvPr/>
        </p:nvSpPr>
        <p:spPr bwMode="auto">
          <a:xfrm>
            <a:off x="7805738" y="5638800"/>
            <a:ext cx="0" cy="228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2238" name="Line 18"/>
          <p:cNvSpPr>
            <a:spLocks noChangeShapeType="1"/>
          </p:cNvSpPr>
          <p:nvPr/>
        </p:nvSpPr>
        <p:spPr bwMode="auto">
          <a:xfrm>
            <a:off x="3767138" y="5867400"/>
            <a:ext cx="40386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2239" name="Line 19"/>
          <p:cNvSpPr>
            <a:spLocks noChangeShapeType="1"/>
          </p:cNvSpPr>
          <p:nvPr/>
        </p:nvSpPr>
        <p:spPr bwMode="auto">
          <a:xfrm>
            <a:off x="5748338" y="5867400"/>
            <a:ext cx="0" cy="60960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2240" name="AutoShape 21"/>
          <p:cNvSpPr>
            <a:spLocks noChangeArrowheads="1"/>
          </p:cNvSpPr>
          <p:nvPr/>
        </p:nvSpPr>
        <p:spPr bwMode="auto">
          <a:xfrm>
            <a:off x="4452938" y="3048000"/>
            <a:ext cx="2514600" cy="1219200"/>
          </a:xfrm>
          <a:prstGeom prst="flowChartDecision">
            <a:avLst/>
          </a:prstGeom>
          <a:solidFill>
            <a:srgbClr val="CCECFF"/>
          </a:solidFill>
          <a:ln w="1905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2241" name="Rectangle 22"/>
          <p:cNvSpPr>
            <a:spLocks noChangeArrowheads="1"/>
          </p:cNvSpPr>
          <p:nvPr/>
        </p:nvSpPr>
        <p:spPr bwMode="auto">
          <a:xfrm>
            <a:off x="4833939" y="3429000"/>
            <a:ext cx="1404231"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expression</a:t>
            </a:r>
          </a:p>
        </p:txBody>
      </p:sp>
      <p:sp>
        <p:nvSpPr>
          <p:cNvPr id="52242" name="Line 23"/>
          <p:cNvSpPr>
            <a:spLocks noChangeShapeType="1"/>
          </p:cNvSpPr>
          <p:nvPr/>
        </p:nvSpPr>
        <p:spPr bwMode="auto">
          <a:xfrm>
            <a:off x="5715000" y="2743200"/>
            <a:ext cx="0" cy="304800"/>
          </a:xfrm>
          <a:prstGeom prst="line">
            <a:avLst/>
          </a:prstGeom>
          <a:noFill/>
          <a:ln w="28575">
            <a:solidFill>
              <a:schemeClr val="tx1"/>
            </a:solidFill>
            <a:round/>
            <a:headEnd type="none" w="sm" len="sm"/>
            <a:tailEnd type="arrow"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23" name="Slide Number Placeholder 22"/>
          <p:cNvSpPr>
            <a:spLocks noGrp="1"/>
          </p:cNvSpPr>
          <p:nvPr>
            <p:ph type="sldNum" sz="quarter" idx="12"/>
          </p:nvPr>
        </p:nvSpPr>
        <p:spPr/>
        <p:txBody>
          <a:bodyPr/>
          <a:lstStyle/>
          <a:p>
            <a:fld id="{60613670-5C68-40E8-AD23-C9952A542B99}" type="slidenum">
              <a:rPr lang="en-US" smtClean="0"/>
              <a:pPr/>
              <a:t>75</a:t>
            </a:fld>
            <a:endParaRPr lang="en-US"/>
          </a:p>
        </p:txBody>
      </p:sp>
    </p:spTree>
    <p:extLst>
      <p:ext uri="{BB962C8B-B14F-4D97-AF65-F5344CB8AC3E}">
        <p14:creationId xmlns:p14="http://schemas.microsoft.com/office/powerpoint/2010/main" xmlns="" val="204574101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en-US" smtClean="0"/>
              <a:t>Use of blocks</a:t>
            </a:r>
          </a:p>
        </p:txBody>
      </p:sp>
      <p:sp>
        <p:nvSpPr>
          <p:cNvPr id="53251" name="Content Placeholder 2"/>
          <p:cNvSpPr>
            <a:spLocks noGrp="1"/>
          </p:cNvSpPr>
          <p:nvPr>
            <p:ph idx="1"/>
          </p:nvPr>
        </p:nvSpPr>
        <p:spPr/>
        <p:txBody>
          <a:bodyPr>
            <a:normAutofit lnSpcReduction="10000"/>
          </a:bodyPr>
          <a:lstStyle/>
          <a:p>
            <a:pPr eaLnBrk="1" hangingPunct="1"/>
            <a:r>
              <a:rPr lang="en-US" altLang="en-US" sz="2000"/>
              <a:t>Denoted by </a:t>
            </a:r>
            <a:r>
              <a:rPr lang="en-US" altLang="en-US" sz="2000" b="1"/>
              <a:t>{</a:t>
            </a:r>
            <a:r>
              <a:rPr lang="en-US" altLang="en-US" sz="2000"/>
              <a:t> .. </a:t>
            </a:r>
            <a:r>
              <a:rPr lang="en-US" altLang="en-US" sz="2000" b="1"/>
              <a:t>}</a:t>
            </a:r>
          </a:p>
          <a:p>
            <a:pPr eaLnBrk="1" hangingPunct="1"/>
            <a:r>
              <a:rPr lang="en-US" altLang="en-US" sz="2000"/>
              <a:t>Recommended in controlled structures (if and loop)</a:t>
            </a:r>
          </a:p>
          <a:p>
            <a:pPr eaLnBrk="1" hangingPunct="1"/>
            <a:r>
              <a:rPr lang="en-US" altLang="en-US" sz="2000"/>
              <a:t>Also called compound statement.</a:t>
            </a:r>
          </a:p>
          <a:p>
            <a:pPr eaLnBrk="1" hangingPunct="1">
              <a:buFont typeface="Monotype Sorts" pitchFamily="2" charset="2"/>
              <a:buNone/>
            </a:pPr>
            <a:endParaRPr lang="en-US" altLang="en-US" sz="1800"/>
          </a:p>
          <a:p>
            <a:pPr eaLnBrk="1" hangingPunct="1">
              <a:buFont typeface="Monotype Sorts" pitchFamily="2" charset="2"/>
              <a:buNone/>
            </a:pPr>
            <a:r>
              <a:rPr lang="en-US" altLang="en-US" sz="1800"/>
              <a:t>if  (</a:t>
            </a:r>
            <a:r>
              <a:rPr lang="en-US" altLang="en-US" sz="1800" i="1"/>
              <a:t>Bool-Expression </a:t>
            </a:r>
            <a:r>
              <a:rPr lang="en-US" altLang="en-US" sz="1800"/>
              <a:t>)</a:t>
            </a:r>
          </a:p>
          <a:p>
            <a:pPr eaLnBrk="1" hangingPunct="1">
              <a:buFont typeface="Monotype Sorts" pitchFamily="2" charset="2"/>
              <a:buNone/>
            </a:pPr>
            <a:r>
              <a:rPr lang="en-US" altLang="en-US" sz="1800"/>
              <a:t>{</a:t>
            </a:r>
          </a:p>
          <a:p>
            <a:pPr eaLnBrk="1" hangingPunct="1">
              <a:buFont typeface="Monotype Sorts" pitchFamily="2" charset="2"/>
              <a:buNone/>
            </a:pPr>
            <a:r>
              <a:rPr lang="en-US" altLang="en-US" sz="1800"/>
              <a:t> 		</a:t>
            </a:r>
          </a:p>
          <a:p>
            <a:pPr eaLnBrk="1" hangingPunct="1">
              <a:buFont typeface="Monotype Sorts" pitchFamily="2" charset="2"/>
              <a:buNone/>
            </a:pPr>
            <a:r>
              <a:rPr lang="en-US" altLang="en-US" sz="1800"/>
              <a:t>}</a:t>
            </a:r>
          </a:p>
          <a:p>
            <a:pPr eaLnBrk="1" hangingPunct="1">
              <a:buFont typeface="Monotype Sorts" pitchFamily="2" charset="2"/>
              <a:buNone/>
            </a:pPr>
            <a:r>
              <a:rPr lang="en-US" altLang="en-US" sz="1800"/>
              <a:t>else</a:t>
            </a:r>
          </a:p>
          <a:p>
            <a:pPr eaLnBrk="1" hangingPunct="1">
              <a:buFont typeface="Monotype Sorts" pitchFamily="2" charset="2"/>
              <a:buNone/>
            </a:pPr>
            <a:r>
              <a:rPr lang="en-US" altLang="en-US" sz="1800"/>
              <a:t>{</a:t>
            </a:r>
          </a:p>
          <a:p>
            <a:pPr eaLnBrk="1" hangingPunct="1">
              <a:buFont typeface="Monotype Sorts" pitchFamily="2" charset="2"/>
              <a:buNone/>
            </a:pPr>
            <a:r>
              <a:rPr lang="en-US" altLang="en-US" sz="1800"/>
              <a:t>		</a:t>
            </a:r>
          </a:p>
          <a:p>
            <a:pPr eaLnBrk="1" hangingPunct="1">
              <a:buFont typeface="Monotype Sorts" pitchFamily="2" charset="2"/>
              <a:buNone/>
            </a:pPr>
            <a:r>
              <a:rPr lang="en-US" altLang="en-US" sz="1800"/>
              <a:t>}</a:t>
            </a:r>
          </a:p>
          <a:p>
            <a:pPr eaLnBrk="1" hangingPunct="1"/>
            <a:endParaRPr lang="en-US" altLang="en-US" smtClean="0"/>
          </a:p>
        </p:txBody>
      </p:sp>
      <p:grpSp>
        <p:nvGrpSpPr>
          <p:cNvPr id="53252" name="Group 5"/>
          <p:cNvGrpSpPr>
            <a:grpSpLocks/>
          </p:cNvGrpSpPr>
          <p:nvPr/>
        </p:nvGrpSpPr>
        <p:grpSpPr bwMode="auto">
          <a:xfrm>
            <a:off x="2590801" y="3505200"/>
            <a:ext cx="1770063" cy="685800"/>
            <a:chOff x="3168" y="1680"/>
            <a:chExt cx="576" cy="672"/>
          </a:xfrm>
        </p:grpSpPr>
        <p:sp>
          <p:nvSpPr>
            <p:cNvPr id="56330" name="Line 6"/>
            <p:cNvSpPr>
              <a:spLocks noChangeShapeType="1"/>
            </p:cNvSpPr>
            <p:nvPr/>
          </p:nvSpPr>
          <p:spPr bwMode="auto">
            <a:xfrm>
              <a:off x="3216" y="1680"/>
              <a:ext cx="528" cy="384"/>
            </a:xfrm>
            <a:prstGeom prst="line">
              <a:avLst/>
            </a:prstGeom>
            <a:ln>
              <a:headEnd type="none" w="sm" len="sm"/>
              <a:tailEnd type="none" w="sm" len="sm"/>
            </a:ln>
          </p:spPr>
          <p:style>
            <a:lnRef idx="1">
              <a:schemeClr val="accent1"/>
            </a:lnRef>
            <a:fillRef idx="0">
              <a:schemeClr val="accent1"/>
            </a:fillRef>
            <a:effectRef idx="0">
              <a:schemeClr val="accent1"/>
            </a:effectRef>
            <a:fontRef idx="minor">
              <a:schemeClr val="tx1"/>
            </a:fontRef>
          </p:style>
          <p:txBody>
            <a:bodyPr wrap="none" anchor="ctr"/>
            <a:lstStyle/>
            <a:p>
              <a:pPr eaLnBrk="1" hangingPunct="1">
                <a:defRPr/>
              </a:pPr>
              <a:endParaRPr lang="en-US"/>
            </a:p>
          </p:txBody>
        </p:sp>
        <p:sp>
          <p:nvSpPr>
            <p:cNvPr id="56331" name="Line 7"/>
            <p:cNvSpPr>
              <a:spLocks noChangeShapeType="1"/>
            </p:cNvSpPr>
            <p:nvPr/>
          </p:nvSpPr>
          <p:spPr bwMode="auto">
            <a:xfrm flipH="1">
              <a:off x="3168" y="2064"/>
              <a:ext cx="576" cy="288"/>
            </a:xfrm>
            <a:prstGeom prst="line">
              <a:avLst/>
            </a:prstGeom>
            <a:ln>
              <a:headEnd type="none" w="sm" len="sm"/>
              <a:tailEnd type="none" w="sm" len="sm"/>
            </a:ln>
          </p:spPr>
          <p:style>
            <a:lnRef idx="1">
              <a:schemeClr val="accent1"/>
            </a:lnRef>
            <a:fillRef idx="0">
              <a:schemeClr val="accent1"/>
            </a:fillRef>
            <a:effectRef idx="0">
              <a:schemeClr val="accent1"/>
            </a:effectRef>
            <a:fontRef idx="minor">
              <a:schemeClr val="tx1"/>
            </a:fontRef>
          </p:style>
          <p:txBody>
            <a:bodyPr wrap="none" anchor="ctr"/>
            <a:lstStyle/>
            <a:p>
              <a:pPr eaLnBrk="1" hangingPunct="1">
                <a:defRPr/>
              </a:pPr>
              <a:endParaRPr lang="en-US"/>
            </a:p>
          </p:txBody>
        </p:sp>
      </p:grpSp>
      <p:sp>
        <p:nvSpPr>
          <p:cNvPr id="53253" name="Rectangle 8"/>
          <p:cNvSpPr>
            <a:spLocks noChangeArrowheads="1"/>
          </p:cNvSpPr>
          <p:nvPr/>
        </p:nvSpPr>
        <p:spPr bwMode="auto">
          <a:xfrm>
            <a:off x="4191001" y="3581401"/>
            <a:ext cx="19843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a:solidFill>
                  <a:schemeClr val="accent1"/>
                </a:solidFill>
                <a:latin typeface="Arial" panose="020B0604020202020204" pitchFamily="34" charset="0"/>
              </a:rPr>
              <a:t>“if clause”</a:t>
            </a:r>
          </a:p>
        </p:txBody>
      </p:sp>
      <p:grpSp>
        <p:nvGrpSpPr>
          <p:cNvPr id="53254" name="Group 9"/>
          <p:cNvGrpSpPr>
            <a:grpSpLocks/>
          </p:cNvGrpSpPr>
          <p:nvPr/>
        </p:nvGrpSpPr>
        <p:grpSpPr bwMode="auto">
          <a:xfrm>
            <a:off x="2362200" y="4800600"/>
            <a:ext cx="1828800" cy="762000"/>
            <a:chOff x="3168" y="3024"/>
            <a:chExt cx="624" cy="672"/>
          </a:xfrm>
        </p:grpSpPr>
        <p:sp>
          <p:nvSpPr>
            <p:cNvPr id="56328" name="Line 10"/>
            <p:cNvSpPr>
              <a:spLocks noChangeShapeType="1"/>
            </p:cNvSpPr>
            <p:nvPr/>
          </p:nvSpPr>
          <p:spPr bwMode="auto">
            <a:xfrm>
              <a:off x="3220" y="3024"/>
              <a:ext cx="572" cy="384"/>
            </a:xfrm>
            <a:prstGeom prst="line">
              <a:avLst/>
            </a:prstGeom>
            <a:ln>
              <a:headEnd type="none" w="sm" len="sm"/>
              <a:tailEnd type="none" w="sm" len="sm"/>
            </a:ln>
          </p:spPr>
          <p:style>
            <a:lnRef idx="1">
              <a:schemeClr val="accent1"/>
            </a:lnRef>
            <a:fillRef idx="0">
              <a:schemeClr val="accent1"/>
            </a:fillRef>
            <a:effectRef idx="0">
              <a:schemeClr val="accent1"/>
            </a:effectRef>
            <a:fontRef idx="minor">
              <a:schemeClr val="tx1"/>
            </a:fontRef>
          </p:style>
          <p:txBody>
            <a:bodyPr wrap="none" anchor="ctr"/>
            <a:lstStyle/>
            <a:p>
              <a:pPr eaLnBrk="1" hangingPunct="1">
                <a:defRPr/>
              </a:pPr>
              <a:endParaRPr lang="en-US"/>
            </a:p>
          </p:txBody>
        </p:sp>
        <p:sp>
          <p:nvSpPr>
            <p:cNvPr id="56329" name="Line 11"/>
            <p:cNvSpPr>
              <a:spLocks noChangeShapeType="1"/>
            </p:cNvSpPr>
            <p:nvPr/>
          </p:nvSpPr>
          <p:spPr bwMode="auto">
            <a:xfrm flipH="1">
              <a:off x="3168" y="3408"/>
              <a:ext cx="624" cy="288"/>
            </a:xfrm>
            <a:prstGeom prst="line">
              <a:avLst/>
            </a:prstGeom>
            <a:ln>
              <a:headEnd type="none" w="sm" len="sm"/>
              <a:tailEnd type="none" w="sm" len="sm"/>
            </a:ln>
          </p:spPr>
          <p:style>
            <a:lnRef idx="1">
              <a:schemeClr val="accent1"/>
            </a:lnRef>
            <a:fillRef idx="0">
              <a:schemeClr val="accent1"/>
            </a:fillRef>
            <a:effectRef idx="0">
              <a:schemeClr val="accent1"/>
            </a:effectRef>
            <a:fontRef idx="minor">
              <a:schemeClr val="tx1"/>
            </a:fontRef>
          </p:style>
          <p:txBody>
            <a:bodyPr wrap="none" anchor="ctr"/>
            <a:lstStyle/>
            <a:p>
              <a:pPr eaLnBrk="1" hangingPunct="1">
                <a:defRPr/>
              </a:pPr>
              <a:endParaRPr lang="en-US"/>
            </a:p>
          </p:txBody>
        </p:sp>
      </p:grpSp>
      <p:sp>
        <p:nvSpPr>
          <p:cNvPr id="53255" name="Rectangle 12"/>
          <p:cNvSpPr>
            <a:spLocks noChangeArrowheads="1"/>
          </p:cNvSpPr>
          <p:nvPr/>
        </p:nvSpPr>
        <p:spPr bwMode="auto">
          <a:xfrm>
            <a:off x="4114800" y="4953001"/>
            <a:ext cx="2465388"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b="1">
                <a:solidFill>
                  <a:schemeClr val="accent1"/>
                </a:solidFill>
                <a:latin typeface="Arial" panose="020B0604020202020204" pitchFamily="34" charset="0"/>
              </a:rPr>
              <a:t>“else clause”</a:t>
            </a:r>
          </a:p>
        </p:txBody>
      </p:sp>
      <p:sp>
        <p:nvSpPr>
          <p:cNvPr id="12" name="Slide Number Placeholder 11"/>
          <p:cNvSpPr>
            <a:spLocks noGrp="1"/>
          </p:cNvSpPr>
          <p:nvPr>
            <p:ph type="sldNum" sz="quarter" idx="12"/>
          </p:nvPr>
        </p:nvSpPr>
        <p:spPr/>
        <p:txBody>
          <a:bodyPr/>
          <a:lstStyle/>
          <a:p>
            <a:fld id="{60613670-5C68-40E8-AD23-C9952A542B99}" type="slidenum">
              <a:rPr lang="en-US" smtClean="0"/>
              <a:pPr/>
              <a:t>76</a:t>
            </a:fld>
            <a:endParaRPr lang="en-US"/>
          </a:p>
        </p:txBody>
      </p:sp>
    </p:spTree>
    <p:extLst>
      <p:ext uri="{BB962C8B-B14F-4D97-AF65-F5344CB8AC3E}">
        <p14:creationId xmlns:p14="http://schemas.microsoft.com/office/powerpoint/2010/main" xmlns="" val="25454748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smtClean="0"/>
              <a:t>Loop</a:t>
            </a:r>
          </a:p>
        </p:txBody>
      </p:sp>
      <p:sp>
        <p:nvSpPr>
          <p:cNvPr id="54275" name="Content Placeholder 2"/>
          <p:cNvSpPr>
            <a:spLocks noGrp="1"/>
          </p:cNvSpPr>
          <p:nvPr>
            <p:ph idx="1"/>
          </p:nvPr>
        </p:nvSpPr>
        <p:spPr/>
        <p:txBody>
          <a:bodyPr/>
          <a:lstStyle/>
          <a:p>
            <a:r>
              <a:rPr lang="en-US" altLang="en-US" smtClean="0"/>
              <a:t>is a </a:t>
            </a:r>
            <a:r>
              <a:rPr lang="en-US" altLang="en-US" smtClean="0">
                <a:solidFill>
                  <a:schemeClr val="accent1"/>
                </a:solidFill>
              </a:rPr>
              <a:t>repetition</a:t>
            </a:r>
            <a:r>
              <a:rPr lang="en-US" altLang="en-US" smtClean="0"/>
              <a:t> control structure.</a:t>
            </a:r>
          </a:p>
          <a:p>
            <a:r>
              <a:rPr lang="en-US" altLang="en-US" smtClean="0"/>
              <a:t>causes a </a:t>
            </a:r>
            <a:r>
              <a:rPr lang="en-US" altLang="en-US" smtClean="0">
                <a:solidFill>
                  <a:srgbClr val="00B050"/>
                </a:solidFill>
              </a:rPr>
              <a:t>single statement </a:t>
            </a:r>
            <a:r>
              <a:rPr lang="en-US" altLang="en-US" smtClean="0"/>
              <a:t>or </a:t>
            </a:r>
            <a:r>
              <a:rPr lang="en-US" altLang="en-US" smtClean="0">
                <a:solidFill>
                  <a:srgbClr val="00B050"/>
                </a:solidFill>
              </a:rPr>
              <a:t>block of statements</a:t>
            </a:r>
            <a:r>
              <a:rPr lang="en-US" altLang="en-US" smtClean="0"/>
              <a:t> to be </a:t>
            </a:r>
            <a:r>
              <a:rPr lang="en-US" altLang="en-US" smtClean="0">
                <a:solidFill>
                  <a:schemeClr val="accent1"/>
                </a:solidFill>
              </a:rPr>
              <a:t>executed repeatedly </a:t>
            </a:r>
            <a:r>
              <a:rPr lang="en-US" altLang="en-US" smtClean="0"/>
              <a:t>until a </a:t>
            </a:r>
            <a:r>
              <a:rPr lang="en-US" altLang="en-US" smtClean="0">
                <a:solidFill>
                  <a:srgbClr val="FF0000"/>
                </a:solidFill>
              </a:rPr>
              <a:t>condition</a:t>
            </a:r>
            <a:r>
              <a:rPr lang="en-US" altLang="en-US" smtClean="0"/>
              <a:t> is met.</a:t>
            </a:r>
            <a:endParaRPr lang="en-US" altLang="en-US" smtClean="0">
              <a:latin typeface="New York"/>
            </a:endParaRPr>
          </a:p>
          <a:p>
            <a:r>
              <a:rPr lang="en-US" altLang="en-US" smtClean="0"/>
              <a:t>There are 3 kinds of loop in C++:</a:t>
            </a:r>
          </a:p>
          <a:p>
            <a:pPr lvl="1"/>
            <a:r>
              <a:rPr lang="en-US" altLang="en-US" smtClean="0"/>
              <a:t>While loop</a:t>
            </a:r>
          </a:p>
          <a:p>
            <a:pPr lvl="1"/>
            <a:r>
              <a:rPr lang="en-US" altLang="en-US" smtClean="0"/>
              <a:t>Do-While loop</a:t>
            </a:r>
          </a:p>
          <a:p>
            <a:pPr lvl="1"/>
            <a:r>
              <a:rPr lang="en-US" altLang="en-US" smtClean="0"/>
              <a:t>For loop</a:t>
            </a:r>
          </a:p>
        </p:txBody>
      </p:sp>
      <p:sp>
        <p:nvSpPr>
          <p:cNvPr id="4" name="Slide Number Placeholder 3"/>
          <p:cNvSpPr>
            <a:spLocks noGrp="1"/>
          </p:cNvSpPr>
          <p:nvPr>
            <p:ph type="sldNum" sz="quarter" idx="12"/>
          </p:nvPr>
        </p:nvSpPr>
        <p:spPr/>
        <p:txBody>
          <a:bodyPr/>
          <a:lstStyle/>
          <a:p>
            <a:fld id="{60613670-5C68-40E8-AD23-C9952A542B99}" type="slidenum">
              <a:rPr lang="en-US" smtClean="0"/>
              <a:pPr/>
              <a:t>77</a:t>
            </a:fld>
            <a:endParaRPr lang="en-US"/>
          </a:p>
        </p:txBody>
      </p:sp>
    </p:spTree>
    <p:extLst>
      <p:ext uri="{BB962C8B-B14F-4D97-AF65-F5344CB8AC3E}">
        <p14:creationId xmlns:p14="http://schemas.microsoft.com/office/powerpoint/2010/main" xmlns="" val="363054813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r>
              <a:rPr lang="en-US" altLang="en-US" smtClean="0"/>
              <a:t>While Loop</a:t>
            </a:r>
          </a:p>
        </p:txBody>
      </p:sp>
      <p:sp>
        <p:nvSpPr>
          <p:cNvPr id="55299" name="Content Placeholder 2"/>
          <p:cNvSpPr>
            <a:spLocks noGrp="1"/>
          </p:cNvSpPr>
          <p:nvPr>
            <p:ph idx="1"/>
          </p:nvPr>
        </p:nvSpPr>
        <p:spPr/>
        <p:txBody>
          <a:bodyPr/>
          <a:lstStyle/>
          <a:p>
            <a:pPr>
              <a:buFont typeface="Monotype Sorts" pitchFamily="2" charset="2"/>
              <a:buNone/>
            </a:pPr>
            <a:r>
              <a:rPr lang="en-US" altLang="en-US" sz="2400" b="1">
                <a:solidFill>
                  <a:srgbClr val="990033"/>
                </a:solidFill>
              </a:rPr>
              <a:t>SYNTAX</a:t>
            </a:r>
            <a:endParaRPr lang="en-US" altLang="en-US" sz="2400" b="1"/>
          </a:p>
          <a:p>
            <a:pPr>
              <a:buFont typeface="Monotype Sorts" pitchFamily="2" charset="2"/>
              <a:buNone/>
            </a:pPr>
            <a:r>
              <a:rPr lang="en-US" altLang="en-US" sz="2400" b="1"/>
              <a:t>	while  ( </a:t>
            </a:r>
            <a:r>
              <a:rPr lang="en-US" altLang="en-US" sz="2400" b="1" i="1">
                <a:solidFill>
                  <a:srgbClr val="0000CC"/>
                </a:solidFill>
              </a:rPr>
              <a:t>Expression</a:t>
            </a:r>
            <a:r>
              <a:rPr lang="en-US" altLang="en-US" sz="2400" b="1" i="1"/>
              <a:t> </a:t>
            </a:r>
            <a:r>
              <a:rPr lang="en-US" altLang="en-US" sz="2400" b="1"/>
              <a:t>)</a:t>
            </a:r>
          </a:p>
          <a:p>
            <a:pPr>
              <a:buFont typeface="Monotype Sorts" pitchFamily="2" charset="2"/>
              <a:buNone/>
            </a:pPr>
            <a:r>
              <a:rPr lang="en-US" altLang="en-US" sz="2400"/>
              <a:t>	</a:t>
            </a:r>
            <a:r>
              <a:rPr lang="en-US" altLang="en-US" sz="2400" b="1"/>
              <a:t>{	</a:t>
            </a:r>
          </a:p>
          <a:p>
            <a:pPr>
              <a:buFont typeface="Monotype Sorts" pitchFamily="2" charset="2"/>
              <a:buNone/>
            </a:pPr>
            <a:r>
              <a:rPr lang="en-US" altLang="en-US" sz="2400" b="1" i="1">
                <a:solidFill>
                  <a:schemeClr val="accent1"/>
                </a:solidFill>
              </a:rPr>
              <a:t>		</a:t>
            </a:r>
            <a:r>
              <a:rPr lang="en-US" altLang="en-US" sz="2400" b="1" i="1"/>
              <a:t>…</a:t>
            </a:r>
            <a:r>
              <a:rPr lang="en-US" altLang="en-US" sz="2400" b="1" i="1">
                <a:solidFill>
                  <a:schemeClr val="accent1"/>
                </a:solidFill>
              </a:rPr>
              <a:t> // loop body</a:t>
            </a:r>
            <a:r>
              <a:rPr lang="en-US" altLang="en-US" sz="2400" b="1" i="1"/>
              <a:t> </a:t>
            </a:r>
            <a:endParaRPr lang="en-US" altLang="en-US" sz="2400" b="1"/>
          </a:p>
          <a:p>
            <a:pPr>
              <a:buFont typeface="Monotype Sorts" pitchFamily="2" charset="2"/>
              <a:buNone/>
            </a:pPr>
            <a:r>
              <a:rPr lang="en-US" altLang="en-US" sz="2400"/>
              <a:t>	</a:t>
            </a:r>
            <a:r>
              <a:rPr lang="en-US" altLang="en-US" sz="2400" b="1"/>
              <a:t>}</a:t>
            </a:r>
          </a:p>
          <a:p>
            <a:r>
              <a:rPr lang="en-US" altLang="en-US" sz="2400">
                <a:latin typeface="Arial" panose="020B0604020202020204" pitchFamily="34" charset="0"/>
                <a:cs typeface="Arial" panose="020B0604020202020204" pitchFamily="34" charset="0"/>
              </a:rPr>
              <a:t>No semicolon after the boolean expression</a:t>
            </a:r>
          </a:p>
          <a:p>
            <a:r>
              <a:rPr lang="en-US" altLang="en-US" sz="2400">
                <a:latin typeface="Arial" panose="020B0604020202020204" pitchFamily="34" charset="0"/>
                <a:cs typeface="Arial" panose="020B0604020202020204" pitchFamily="34" charset="0"/>
              </a:rPr>
              <a:t>Loop body can be a single statement, a null statement, or a block.</a:t>
            </a:r>
          </a:p>
          <a:p>
            <a:pPr>
              <a:buFont typeface="Arial" panose="020B0604020202020204" pitchFamily="34" charset="0"/>
              <a:buNone/>
            </a:pPr>
            <a:endParaRPr lang="en-US" altLang="en-US" sz="2400"/>
          </a:p>
        </p:txBody>
      </p:sp>
      <p:sp>
        <p:nvSpPr>
          <p:cNvPr id="4" name="Slide Number Placeholder 3"/>
          <p:cNvSpPr>
            <a:spLocks noGrp="1"/>
          </p:cNvSpPr>
          <p:nvPr>
            <p:ph type="sldNum" sz="quarter" idx="12"/>
          </p:nvPr>
        </p:nvSpPr>
        <p:spPr/>
        <p:txBody>
          <a:bodyPr/>
          <a:lstStyle/>
          <a:p>
            <a:fld id="{60613670-5C68-40E8-AD23-C9952A542B99}" type="slidenum">
              <a:rPr lang="en-US" smtClean="0"/>
              <a:pPr/>
              <a:t>78</a:t>
            </a:fld>
            <a:endParaRPr lang="en-US"/>
          </a:p>
        </p:txBody>
      </p:sp>
    </p:spTree>
    <p:extLst>
      <p:ext uri="{BB962C8B-B14F-4D97-AF65-F5344CB8AC3E}">
        <p14:creationId xmlns:p14="http://schemas.microsoft.com/office/powerpoint/2010/main" xmlns="" val="110972810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altLang="en-US" smtClean="0"/>
              <a:t>While Loop Mechanism</a:t>
            </a:r>
          </a:p>
        </p:txBody>
      </p:sp>
      <p:sp>
        <p:nvSpPr>
          <p:cNvPr id="56323" name="Content Placeholder 2"/>
          <p:cNvSpPr>
            <a:spLocks noGrp="1"/>
          </p:cNvSpPr>
          <p:nvPr>
            <p:ph idx="1"/>
          </p:nvPr>
        </p:nvSpPr>
        <p:spPr>
          <a:xfrm>
            <a:off x="1981200" y="1981200"/>
            <a:ext cx="1981200" cy="3505200"/>
          </a:xfrm>
        </p:spPr>
        <p:txBody>
          <a:bodyPr/>
          <a:lstStyle/>
          <a:p>
            <a:r>
              <a:rPr lang="en-US" altLang="en-US" sz="1800">
                <a:solidFill>
                  <a:schemeClr val="tx2"/>
                </a:solidFill>
                <a:latin typeface="Book Antiqua" panose="02040602050305030304" pitchFamily="18" charset="0"/>
              </a:rPr>
              <a:t>When the expression is tested and found to be </a:t>
            </a:r>
            <a:r>
              <a:rPr lang="en-US" altLang="en-US" sz="1800">
                <a:solidFill>
                  <a:srgbClr val="FF0000"/>
                </a:solidFill>
                <a:latin typeface="Book Antiqua" panose="02040602050305030304" pitchFamily="18" charset="0"/>
              </a:rPr>
              <a:t>false</a:t>
            </a:r>
            <a:r>
              <a:rPr lang="en-US" altLang="en-US" sz="1800">
                <a:solidFill>
                  <a:schemeClr val="tx2"/>
                </a:solidFill>
                <a:latin typeface="Book Antiqua" panose="02040602050305030304" pitchFamily="18" charset="0"/>
              </a:rPr>
              <a:t>, the loop is exited and control passes to the statement which follows the loop body.</a:t>
            </a:r>
          </a:p>
          <a:p>
            <a:endParaRPr lang="en-US" altLang="en-US" smtClean="0"/>
          </a:p>
        </p:txBody>
      </p:sp>
      <p:sp>
        <p:nvSpPr>
          <p:cNvPr id="56324" name="Rectangle 4"/>
          <p:cNvSpPr>
            <a:spLocks noChangeArrowheads="1"/>
          </p:cNvSpPr>
          <p:nvPr/>
        </p:nvSpPr>
        <p:spPr bwMode="auto">
          <a:xfrm>
            <a:off x="5432425" y="3968750"/>
            <a:ext cx="1289050" cy="679450"/>
          </a:xfrm>
          <a:prstGeom prst="rect">
            <a:avLst/>
          </a:prstGeom>
          <a:solidFill>
            <a:srgbClr val="FFFF99"/>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325" name="Rectangle 6"/>
          <p:cNvSpPr>
            <a:spLocks noChangeArrowheads="1"/>
          </p:cNvSpPr>
          <p:nvPr/>
        </p:nvSpPr>
        <p:spPr bwMode="auto">
          <a:xfrm>
            <a:off x="4151313" y="2667000"/>
            <a:ext cx="929806"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FALSE</a:t>
            </a:r>
          </a:p>
        </p:txBody>
      </p:sp>
      <p:sp>
        <p:nvSpPr>
          <p:cNvPr id="56326" name="Rectangle 7"/>
          <p:cNvSpPr>
            <a:spLocks noChangeArrowheads="1"/>
          </p:cNvSpPr>
          <p:nvPr/>
        </p:nvSpPr>
        <p:spPr bwMode="auto">
          <a:xfrm>
            <a:off x="6188076" y="3489325"/>
            <a:ext cx="814325"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TRUE</a:t>
            </a:r>
          </a:p>
        </p:txBody>
      </p:sp>
      <p:sp>
        <p:nvSpPr>
          <p:cNvPr id="56327" name="Line 8"/>
          <p:cNvSpPr>
            <a:spLocks noChangeShapeType="1"/>
          </p:cNvSpPr>
          <p:nvPr/>
        </p:nvSpPr>
        <p:spPr bwMode="auto">
          <a:xfrm flipH="1">
            <a:off x="4740275" y="3048000"/>
            <a:ext cx="304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6328" name="Line 9"/>
          <p:cNvSpPr>
            <a:spLocks noChangeShapeType="1"/>
          </p:cNvSpPr>
          <p:nvPr/>
        </p:nvSpPr>
        <p:spPr bwMode="auto">
          <a:xfrm>
            <a:off x="4740275" y="3048000"/>
            <a:ext cx="0" cy="1752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6329" name="Line 10"/>
          <p:cNvSpPr>
            <a:spLocks noChangeShapeType="1"/>
          </p:cNvSpPr>
          <p:nvPr/>
        </p:nvSpPr>
        <p:spPr bwMode="auto">
          <a:xfrm>
            <a:off x="4740275" y="4800600"/>
            <a:ext cx="1524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6330" name="Line 12"/>
          <p:cNvSpPr>
            <a:spLocks noChangeShapeType="1"/>
          </p:cNvSpPr>
          <p:nvPr/>
        </p:nvSpPr>
        <p:spPr bwMode="auto">
          <a:xfrm>
            <a:off x="7026275" y="3048000"/>
            <a:ext cx="762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6331" name="Line 13"/>
          <p:cNvSpPr>
            <a:spLocks noChangeShapeType="1"/>
          </p:cNvSpPr>
          <p:nvPr/>
        </p:nvSpPr>
        <p:spPr bwMode="auto">
          <a:xfrm>
            <a:off x="7788275" y="3048000"/>
            <a:ext cx="0" cy="1219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56332" name="Group 17"/>
          <p:cNvGrpSpPr>
            <a:grpSpLocks/>
          </p:cNvGrpSpPr>
          <p:nvPr/>
        </p:nvGrpSpPr>
        <p:grpSpPr bwMode="auto">
          <a:xfrm>
            <a:off x="5883275" y="2133600"/>
            <a:ext cx="304800" cy="457200"/>
            <a:chOff x="2448" y="1488"/>
            <a:chExt cx="192" cy="288"/>
          </a:xfrm>
        </p:grpSpPr>
        <p:sp>
          <p:nvSpPr>
            <p:cNvPr id="56347" name="Line 14"/>
            <p:cNvSpPr>
              <a:spLocks noChangeShapeType="1"/>
            </p:cNvSpPr>
            <p:nvPr/>
          </p:nvSpPr>
          <p:spPr bwMode="auto">
            <a:xfrm>
              <a:off x="2544" y="1488"/>
              <a:ext cx="0"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6348" name="Line 15"/>
            <p:cNvSpPr>
              <a:spLocks noChangeShapeType="1"/>
            </p:cNvSpPr>
            <p:nvPr/>
          </p:nvSpPr>
          <p:spPr bwMode="auto">
            <a:xfrm flipV="1">
              <a:off x="2544" y="1680"/>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6349" name="Line 16"/>
            <p:cNvSpPr>
              <a:spLocks noChangeShapeType="1"/>
            </p:cNvSpPr>
            <p:nvPr/>
          </p:nvSpPr>
          <p:spPr bwMode="auto">
            <a:xfrm flipH="1" flipV="1">
              <a:off x="2448" y="1680"/>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6333" name="Line 18"/>
          <p:cNvSpPr>
            <a:spLocks noChangeShapeType="1"/>
          </p:cNvSpPr>
          <p:nvPr/>
        </p:nvSpPr>
        <p:spPr bwMode="auto">
          <a:xfrm>
            <a:off x="6035675" y="3505200"/>
            <a:ext cx="0" cy="457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6334" name="Line 19"/>
          <p:cNvSpPr>
            <a:spLocks noChangeShapeType="1"/>
          </p:cNvSpPr>
          <p:nvPr/>
        </p:nvSpPr>
        <p:spPr bwMode="auto">
          <a:xfrm flipV="1">
            <a:off x="6035675" y="3810000"/>
            <a:ext cx="152400" cy="152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6335" name="Line 20"/>
          <p:cNvSpPr>
            <a:spLocks noChangeShapeType="1"/>
          </p:cNvSpPr>
          <p:nvPr/>
        </p:nvSpPr>
        <p:spPr bwMode="auto">
          <a:xfrm flipH="1" flipV="1">
            <a:off x="5883275" y="3810000"/>
            <a:ext cx="152400" cy="152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6336" name="Line 21"/>
          <p:cNvSpPr>
            <a:spLocks noChangeShapeType="1"/>
          </p:cNvSpPr>
          <p:nvPr/>
        </p:nvSpPr>
        <p:spPr bwMode="auto">
          <a:xfrm>
            <a:off x="6721475" y="4267200"/>
            <a:ext cx="1066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6337" name="Line 22"/>
          <p:cNvSpPr>
            <a:spLocks noChangeShapeType="1"/>
          </p:cNvSpPr>
          <p:nvPr/>
        </p:nvSpPr>
        <p:spPr bwMode="auto">
          <a:xfrm flipV="1">
            <a:off x="7026275" y="2895600"/>
            <a:ext cx="152400" cy="152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6338" name="Line 23"/>
          <p:cNvSpPr>
            <a:spLocks noChangeShapeType="1"/>
          </p:cNvSpPr>
          <p:nvPr/>
        </p:nvSpPr>
        <p:spPr bwMode="auto">
          <a:xfrm>
            <a:off x="7026275" y="3048000"/>
            <a:ext cx="152400" cy="152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6339" name="Rectangle 25"/>
          <p:cNvSpPr>
            <a:spLocks noChangeArrowheads="1"/>
          </p:cNvSpPr>
          <p:nvPr/>
        </p:nvSpPr>
        <p:spPr bwMode="auto">
          <a:xfrm>
            <a:off x="5478463" y="4022726"/>
            <a:ext cx="1275990" cy="6469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790015"/>
                </a:solidFill>
                <a:latin typeface="Arial" panose="020B0604020202020204" pitchFamily="34" charset="0"/>
              </a:rPr>
              <a:t>    body</a:t>
            </a:r>
          </a:p>
          <a:p>
            <a:pPr eaLnBrk="1" hangingPunct="1">
              <a:spcBef>
                <a:spcPct val="0"/>
              </a:spcBef>
              <a:buFontTx/>
              <a:buNone/>
            </a:pPr>
            <a:r>
              <a:rPr lang="en-US" altLang="en-US" sz="1800" b="1">
                <a:solidFill>
                  <a:srgbClr val="790015"/>
                </a:solidFill>
                <a:latin typeface="Arial" panose="020B0604020202020204" pitchFamily="34" charset="0"/>
              </a:rPr>
              <a:t>statement</a:t>
            </a:r>
          </a:p>
        </p:txBody>
      </p:sp>
      <p:grpSp>
        <p:nvGrpSpPr>
          <p:cNvPr id="56340" name="Group 28"/>
          <p:cNvGrpSpPr>
            <a:grpSpLocks/>
          </p:cNvGrpSpPr>
          <p:nvPr/>
        </p:nvGrpSpPr>
        <p:grpSpPr bwMode="auto">
          <a:xfrm>
            <a:off x="6111875" y="4800600"/>
            <a:ext cx="304800" cy="609600"/>
            <a:chOff x="2448" y="1392"/>
            <a:chExt cx="192" cy="384"/>
          </a:xfrm>
        </p:grpSpPr>
        <p:sp>
          <p:nvSpPr>
            <p:cNvPr id="56344" name="Line 29"/>
            <p:cNvSpPr>
              <a:spLocks noChangeShapeType="1"/>
            </p:cNvSpPr>
            <p:nvPr/>
          </p:nvSpPr>
          <p:spPr bwMode="auto">
            <a:xfrm>
              <a:off x="2544" y="1392"/>
              <a:ext cx="0"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6345" name="Line 30"/>
            <p:cNvSpPr>
              <a:spLocks noChangeShapeType="1"/>
            </p:cNvSpPr>
            <p:nvPr/>
          </p:nvSpPr>
          <p:spPr bwMode="auto">
            <a:xfrm flipV="1">
              <a:off x="2544" y="1680"/>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6346" name="Line 31"/>
            <p:cNvSpPr>
              <a:spLocks noChangeShapeType="1"/>
            </p:cNvSpPr>
            <p:nvPr/>
          </p:nvSpPr>
          <p:spPr bwMode="auto">
            <a:xfrm flipH="1" flipV="1">
              <a:off x="2448" y="1680"/>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56341" name="AutoShape 32"/>
          <p:cNvSpPr>
            <a:spLocks noChangeArrowheads="1"/>
          </p:cNvSpPr>
          <p:nvPr/>
        </p:nvSpPr>
        <p:spPr bwMode="auto">
          <a:xfrm>
            <a:off x="5045075" y="2590800"/>
            <a:ext cx="1981200" cy="914400"/>
          </a:xfrm>
          <a:prstGeom prst="flowChartDecision">
            <a:avLst/>
          </a:prstGeom>
          <a:solidFill>
            <a:srgbClr val="FFFF99"/>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56342" name="Rectangle 5"/>
          <p:cNvSpPr>
            <a:spLocks noChangeArrowheads="1"/>
          </p:cNvSpPr>
          <p:nvPr/>
        </p:nvSpPr>
        <p:spPr bwMode="auto">
          <a:xfrm>
            <a:off x="5351464" y="2895600"/>
            <a:ext cx="1429879" cy="3699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i="1">
                <a:solidFill>
                  <a:srgbClr val="0000CC"/>
                </a:solidFill>
                <a:latin typeface="Arial" panose="020B0604020202020204" pitchFamily="34" charset="0"/>
              </a:rPr>
              <a:t>Expression</a:t>
            </a:r>
            <a:endParaRPr lang="en-US" altLang="en-US" sz="1800" b="1">
              <a:solidFill>
                <a:srgbClr val="081D58"/>
              </a:solidFill>
              <a:latin typeface="Arial" panose="020B0604020202020204" pitchFamily="34" charset="0"/>
            </a:endParaRPr>
          </a:p>
        </p:txBody>
      </p:sp>
      <p:sp>
        <p:nvSpPr>
          <p:cNvPr id="29" name="Content Placeholder 2"/>
          <p:cNvSpPr txBox="1">
            <a:spLocks/>
          </p:cNvSpPr>
          <p:nvPr/>
        </p:nvSpPr>
        <p:spPr bwMode="auto">
          <a:xfrm>
            <a:off x="7924800" y="1981200"/>
            <a:ext cx="1981200" cy="3505200"/>
          </a:xfrm>
          <a:prstGeom prst="rect">
            <a:avLst/>
          </a:prstGeom>
          <a:noFill/>
          <a:ln w="9525">
            <a:noFill/>
            <a:miter lim="800000"/>
            <a:headEnd/>
            <a:tailEnd/>
          </a:ln>
        </p:spPr>
        <p:txBody>
          <a:bodyPr/>
          <a:lstStyle/>
          <a:p>
            <a:pPr marL="342900" indent="-342900">
              <a:spcBef>
                <a:spcPct val="20000"/>
              </a:spcBef>
              <a:buFont typeface="Arial" pitchFamily="34" charset="0"/>
              <a:buChar char="•"/>
              <a:defRPr/>
            </a:pPr>
            <a:r>
              <a:rPr lang="en-US" dirty="0">
                <a:solidFill>
                  <a:schemeClr val="tx2"/>
                </a:solidFill>
                <a:latin typeface="Book Antiqua" pitchFamily="18" charset="0"/>
              </a:rPr>
              <a:t>When the expression is tested and found to be </a:t>
            </a:r>
            <a:r>
              <a:rPr lang="en-US" dirty="0">
                <a:solidFill>
                  <a:srgbClr val="00B050"/>
                </a:solidFill>
                <a:latin typeface="Book Antiqua" pitchFamily="18" charset="0"/>
              </a:rPr>
              <a:t>true</a:t>
            </a:r>
            <a:r>
              <a:rPr lang="en-US" dirty="0">
                <a:solidFill>
                  <a:schemeClr val="tx2"/>
                </a:solidFill>
                <a:latin typeface="Book Antiqua" pitchFamily="18" charset="0"/>
              </a:rPr>
              <a:t>, the loop body is executed.  Then, the expression is tested again.</a:t>
            </a:r>
          </a:p>
          <a:p>
            <a:pPr marL="342900" indent="-342900">
              <a:spcBef>
                <a:spcPct val="20000"/>
              </a:spcBef>
              <a:buFont typeface="Arial" pitchFamily="34" charset="0"/>
              <a:buChar char="•"/>
              <a:defRPr/>
            </a:pPr>
            <a:endParaRPr lang="en-US" sz="3200" dirty="0"/>
          </a:p>
        </p:txBody>
      </p:sp>
      <p:sp>
        <p:nvSpPr>
          <p:cNvPr id="30" name="Slide Number Placeholder 29"/>
          <p:cNvSpPr>
            <a:spLocks noGrp="1"/>
          </p:cNvSpPr>
          <p:nvPr>
            <p:ph type="sldNum" sz="quarter" idx="12"/>
          </p:nvPr>
        </p:nvSpPr>
        <p:spPr/>
        <p:txBody>
          <a:bodyPr/>
          <a:lstStyle/>
          <a:p>
            <a:fld id="{60613670-5C68-40E8-AD23-C9952A542B99}" type="slidenum">
              <a:rPr lang="en-US" smtClean="0"/>
              <a:pPr/>
              <a:t>79</a:t>
            </a:fld>
            <a:endParaRPr lang="en-US"/>
          </a:p>
        </p:txBody>
      </p:sp>
    </p:spTree>
    <p:extLst>
      <p:ext uri="{BB962C8B-B14F-4D97-AF65-F5344CB8AC3E}">
        <p14:creationId xmlns:p14="http://schemas.microsoft.com/office/powerpoint/2010/main" xmlns="" val="12771488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en-US" smtClean="0"/>
              <a:t>Structured Programming</a:t>
            </a:r>
          </a:p>
        </p:txBody>
      </p:sp>
      <p:sp>
        <p:nvSpPr>
          <p:cNvPr id="17412" name="Rectangle 3"/>
          <p:cNvSpPr>
            <a:spLocks noGrp="1" noChangeArrowheads="1"/>
          </p:cNvSpPr>
          <p:nvPr>
            <p:ph type="body" idx="1"/>
          </p:nvPr>
        </p:nvSpPr>
        <p:spPr/>
        <p:txBody>
          <a:bodyPr/>
          <a:lstStyle/>
          <a:p>
            <a:pPr eaLnBrk="1" hangingPunct="1"/>
            <a:r>
              <a:rPr lang="en-US" altLang="en-US" smtClean="0"/>
              <a:t>Structured programming (1960s)</a:t>
            </a:r>
          </a:p>
          <a:p>
            <a:pPr lvl="1" eaLnBrk="1" hangingPunct="1"/>
            <a:r>
              <a:rPr lang="en-US" altLang="en-US" smtClean="0"/>
              <a:t>Disciplined approach to writing programs</a:t>
            </a:r>
          </a:p>
          <a:p>
            <a:pPr lvl="1" eaLnBrk="1" hangingPunct="1"/>
            <a:r>
              <a:rPr lang="en-US" altLang="en-US" smtClean="0"/>
              <a:t>Clear, easy to test and debug, and easy to modify</a:t>
            </a:r>
          </a:p>
          <a:p>
            <a:pPr eaLnBrk="1" hangingPunct="1"/>
            <a:r>
              <a:rPr lang="en-US" altLang="en-US" smtClean="0"/>
              <a:t>Pascal</a:t>
            </a:r>
          </a:p>
          <a:p>
            <a:pPr lvl="1" eaLnBrk="1" hangingPunct="1"/>
            <a:r>
              <a:rPr lang="en-US" altLang="en-US" smtClean="0"/>
              <a:t>1971: Niklaus Wirth</a:t>
            </a:r>
          </a:p>
          <a:p>
            <a:pPr eaLnBrk="1" hangingPunct="1"/>
            <a:r>
              <a:rPr lang="en-US" altLang="en-US" smtClean="0"/>
              <a:t>Ada</a:t>
            </a:r>
          </a:p>
          <a:p>
            <a:pPr lvl="1" eaLnBrk="1" hangingPunct="1"/>
            <a:r>
              <a:rPr lang="en-US" altLang="en-US" smtClean="0"/>
              <a:t>1970s - early 1980s: US Department of Defense (DoD)</a:t>
            </a:r>
          </a:p>
          <a:p>
            <a:pPr lvl="1" eaLnBrk="1" hangingPunct="1"/>
            <a:r>
              <a:rPr lang="en-US" altLang="en-US" smtClean="0"/>
              <a:t>Multitasking</a:t>
            </a:r>
          </a:p>
          <a:p>
            <a:pPr lvl="2" eaLnBrk="1" hangingPunct="1"/>
            <a:r>
              <a:rPr lang="en-US" altLang="en-US" smtClean="0"/>
              <a:t>Programmer can specify many activities to run in parallel </a:t>
            </a:r>
          </a:p>
        </p:txBody>
      </p:sp>
      <p:sp>
        <p:nvSpPr>
          <p:cNvPr id="4" name="Slide Number Placeholder 3"/>
          <p:cNvSpPr>
            <a:spLocks noGrp="1"/>
          </p:cNvSpPr>
          <p:nvPr>
            <p:ph type="sldNum" sz="quarter" idx="12"/>
          </p:nvPr>
        </p:nvSpPr>
        <p:spPr/>
        <p:txBody>
          <a:bodyPr/>
          <a:lstStyle/>
          <a:p>
            <a:fld id="{60613670-5C68-40E8-AD23-C9952A542B99}" type="slidenum">
              <a:rPr lang="en-US" smtClean="0"/>
              <a:pPr/>
              <a:t>8</a:t>
            </a:fld>
            <a:endParaRPr lang="en-US"/>
          </a:p>
        </p:txBody>
      </p:sp>
    </p:spTree>
    <p:extLst>
      <p:ext uri="{BB962C8B-B14F-4D97-AF65-F5344CB8AC3E}">
        <p14:creationId xmlns:p14="http://schemas.microsoft.com/office/powerpoint/2010/main" xmlns="" val="95174615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altLang="en-US" smtClean="0"/>
              <a:t>While Loop Example</a:t>
            </a:r>
          </a:p>
        </p:txBody>
      </p:sp>
      <p:sp>
        <p:nvSpPr>
          <p:cNvPr id="57347" name="Content Placeholder 2"/>
          <p:cNvSpPr>
            <a:spLocks noGrp="1"/>
          </p:cNvSpPr>
          <p:nvPr>
            <p:ph idx="1"/>
          </p:nvPr>
        </p:nvSpPr>
        <p:spPr/>
        <p:txBody>
          <a:bodyPr/>
          <a:lstStyle/>
          <a:p>
            <a:pPr>
              <a:buFont typeface="Monotype Sorts" pitchFamily="2" charset="2"/>
              <a:buNone/>
            </a:pPr>
            <a:r>
              <a:rPr lang="en-US" altLang="en-US" sz="2400"/>
              <a:t>int   count ;</a:t>
            </a:r>
          </a:p>
          <a:p>
            <a:pPr>
              <a:buFont typeface="Monotype Sorts" pitchFamily="2" charset="2"/>
              <a:buNone/>
            </a:pPr>
            <a:r>
              <a:rPr lang="en-US" altLang="en-US" sz="2400"/>
              <a:t>count  =  0;				 </a:t>
            </a:r>
            <a:r>
              <a:rPr lang="en-US" altLang="en-US" sz="2400" i="1">
                <a:solidFill>
                  <a:srgbClr val="663300"/>
                </a:solidFill>
              </a:rPr>
              <a:t>// initialize LCV</a:t>
            </a:r>
            <a:endParaRPr lang="en-US" altLang="en-US" sz="2400" i="1"/>
          </a:p>
          <a:p>
            <a:pPr>
              <a:buFont typeface="Monotype Sorts" pitchFamily="2" charset="2"/>
              <a:buNone/>
            </a:pPr>
            <a:r>
              <a:rPr lang="en-US" altLang="en-US" sz="2400"/>
              <a:t>while (count &lt; 5)			 </a:t>
            </a:r>
            <a:r>
              <a:rPr lang="en-US" altLang="en-US" sz="2400" i="1">
                <a:solidFill>
                  <a:srgbClr val="0000CC"/>
                </a:solidFill>
              </a:rPr>
              <a:t>// test expression</a:t>
            </a:r>
            <a:endParaRPr lang="en-US" altLang="en-US" sz="2400" i="1"/>
          </a:p>
          <a:p>
            <a:pPr>
              <a:buFont typeface="Monotype Sorts" pitchFamily="2" charset="2"/>
              <a:buNone/>
            </a:pPr>
            <a:r>
              <a:rPr lang="en-US" altLang="en-US" sz="2400"/>
              <a:t>{</a:t>
            </a:r>
          </a:p>
          <a:p>
            <a:pPr>
              <a:buFont typeface="Monotype Sorts" pitchFamily="2" charset="2"/>
              <a:buNone/>
            </a:pPr>
            <a:r>
              <a:rPr lang="en-US" altLang="en-US" sz="2400"/>
              <a:t>		cout  &lt;&lt; count  &lt;&lt; “ ”;	 	</a:t>
            </a:r>
            <a:r>
              <a:rPr lang="en-US" altLang="en-US" sz="2400" i="1"/>
              <a:t>// repeated action</a:t>
            </a:r>
            <a:endParaRPr lang="en-US" altLang="en-US" sz="2400"/>
          </a:p>
          <a:p>
            <a:pPr>
              <a:buFont typeface="Monotype Sorts" pitchFamily="2" charset="2"/>
              <a:buNone/>
            </a:pPr>
            <a:r>
              <a:rPr lang="en-US" altLang="en-US" sz="2400"/>
              <a:t>		count </a:t>
            </a:r>
            <a:r>
              <a:rPr lang="en-US" altLang="en-US" sz="2400">
                <a:latin typeface="Courier New" panose="02070309020205020404" pitchFamily="49" charset="0"/>
              </a:rPr>
              <a:t>= </a:t>
            </a:r>
            <a:r>
              <a:rPr lang="en-US" altLang="en-US" sz="2400"/>
              <a:t>count + 1;</a:t>
            </a:r>
            <a:r>
              <a:rPr lang="en-US" altLang="en-US" sz="2400">
                <a:solidFill>
                  <a:srgbClr val="BC3700"/>
                </a:solidFill>
              </a:rPr>
              <a:t>		 </a:t>
            </a:r>
            <a:r>
              <a:rPr lang="en-US" altLang="en-US" sz="2400" i="1">
                <a:solidFill>
                  <a:srgbClr val="BC3700"/>
                </a:solidFill>
              </a:rPr>
              <a:t>// update LCV</a:t>
            </a:r>
            <a:endParaRPr lang="en-US" altLang="en-US" sz="2400"/>
          </a:p>
          <a:p>
            <a:pPr>
              <a:buFont typeface="Monotype Sorts" pitchFamily="2" charset="2"/>
              <a:buNone/>
            </a:pPr>
            <a:r>
              <a:rPr lang="en-US" altLang="en-US" sz="2400"/>
              <a:t>}</a:t>
            </a:r>
          </a:p>
          <a:p>
            <a:pPr>
              <a:buFont typeface="Monotype Sorts" pitchFamily="2" charset="2"/>
              <a:buNone/>
            </a:pPr>
            <a:r>
              <a:rPr lang="en-US" altLang="en-US" sz="2400"/>
              <a:t>cout  &lt;&lt; “Done” &lt;&lt; endl ;</a:t>
            </a:r>
          </a:p>
          <a:p>
            <a:endParaRPr lang="en-US" altLang="en-US" sz="2400"/>
          </a:p>
        </p:txBody>
      </p:sp>
      <p:sp>
        <p:nvSpPr>
          <p:cNvPr id="4" name="Slide Number Placeholder 3"/>
          <p:cNvSpPr>
            <a:spLocks noGrp="1"/>
          </p:cNvSpPr>
          <p:nvPr>
            <p:ph type="sldNum" sz="quarter" idx="12"/>
          </p:nvPr>
        </p:nvSpPr>
        <p:spPr/>
        <p:txBody>
          <a:bodyPr/>
          <a:lstStyle/>
          <a:p>
            <a:fld id="{60613670-5C68-40E8-AD23-C9952A542B99}" type="slidenum">
              <a:rPr lang="en-US" smtClean="0"/>
              <a:pPr/>
              <a:t>80</a:t>
            </a:fld>
            <a:endParaRPr lang="en-US"/>
          </a:p>
        </p:txBody>
      </p:sp>
    </p:spTree>
    <p:extLst>
      <p:ext uri="{BB962C8B-B14F-4D97-AF65-F5344CB8AC3E}">
        <p14:creationId xmlns:p14="http://schemas.microsoft.com/office/powerpoint/2010/main" xmlns="" val="38503957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mtClean="0"/>
              <a:t>Loop Tracing</a:t>
            </a:r>
          </a:p>
        </p:txBody>
      </p:sp>
      <p:sp>
        <p:nvSpPr>
          <p:cNvPr id="58371" name="Content Placeholder 2"/>
          <p:cNvSpPr>
            <a:spLocks noGrp="1"/>
          </p:cNvSpPr>
          <p:nvPr>
            <p:ph idx="1"/>
          </p:nvPr>
        </p:nvSpPr>
        <p:spPr>
          <a:xfrm>
            <a:off x="1981200" y="1752600"/>
            <a:ext cx="3505200" cy="4038600"/>
          </a:xfrm>
        </p:spPr>
        <p:txBody>
          <a:bodyPr/>
          <a:lstStyle/>
          <a:p>
            <a:pPr>
              <a:buFont typeface="Monotype Sorts" pitchFamily="2" charset="2"/>
              <a:buNone/>
            </a:pPr>
            <a:r>
              <a:rPr lang="en-US" altLang="en-US" sz="2400"/>
              <a:t>int   count ;</a:t>
            </a:r>
          </a:p>
          <a:p>
            <a:pPr>
              <a:buFont typeface="Monotype Sorts" pitchFamily="2" charset="2"/>
              <a:buNone/>
            </a:pPr>
            <a:r>
              <a:rPr lang="en-US" altLang="en-US" sz="2400"/>
              <a:t>count  =  0;</a:t>
            </a:r>
            <a:endParaRPr lang="en-US" altLang="en-US" sz="2400" i="1"/>
          </a:p>
          <a:p>
            <a:pPr>
              <a:buFont typeface="Monotype Sorts" pitchFamily="2" charset="2"/>
              <a:buNone/>
            </a:pPr>
            <a:r>
              <a:rPr lang="en-US" altLang="en-US" sz="2400"/>
              <a:t>while (count &lt; 5)</a:t>
            </a:r>
            <a:endParaRPr lang="en-US" altLang="en-US" sz="2400" i="1"/>
          </a:p>
          <a:p>
            <a:pPr>
              <a:buFont typeface="Monotype Sorts" pitchFamily="2" charset="2"/>
              <a:buNone/>
            </a:pPr>
            <a:r>
              <a:rPr lang="en-US" altLang="en-US" sz="2400"/>
              <a:t>{</a:t>
            </a:r>
          </a:p>
          <a:p>
            <a:pPr>
              <a:buFont typeface="Monotype Sorts" pitchFamily="2" charset="2"/>
              <a:buNone/>
            </a:pPr>
            <a:r>
              <a:rPr lang="en-US" altLang="en-US" sz="2400"/>
              <a:t>	cout  &lt;&lt; count  &lt;&lt; “ ”;</a:t>
            </a:r>
          </a:p>
          <a:p>
            <a:pPr>
              <a:buFont typeface="Monotype Sorts" pitchFamily="2" charset="2"/>
              <a:buNone/>
            </a:pPr>
            <a:r>
              <a:rPr lang="en-US" altLang="en-US" sz="2400"/>
              <a:t>	count </a:t>
            </a:r>
            <a:r>
              <a:rPr lang="en-US" altLang="en-US" sz="2400">
                <a:latin typeface="Courier New" panose="02070309020205020404" pitchFamily="49" charset="0"/>
              </a:rPr>
              <a:t>= </a:t>
            </a:r>
            <a:r>
              <a:rPr lang="en-US" altLang="en-US" sz="2400"/>
              <a:t>count + 1;</a:t>
            </a:r>
          </a:p>
          <a:p>
            <a:pPr>
              <a:buFont typeface="Monotype Sorts" pitchFamily="2" charset="2"/>
              <a:buNone/>
            </a:pPr>
            <a:r>
              <a:rPr lang="en-US" altLang="en-US" sz="2400"/>
              <a:t>}</a:t>
            </a:r>
          </a:p>
          <a:p>
            <a:pPr>
              <a:buFont typeface="Monotype Sorts" pitchFamily="2" charset="2"/>
              <a:buNone/>
            </a:pPr>
            <a:r>
              <a:rPr lang="en-US" altLang="en-US" sz="2400"/>
              <a:t>cout  &lt;&lt; “Done” &lt;&lt; endl ;</a:t>
            </a:r>
          </a:p>
          <a:p>
            <a:endParaRPr lang="en-US" altLang="en-US" sz="2400"/>
          </a:p>
        </p:txBody>
      </p:sp>
      <p:sp>
        <p:nvSpPr>
          <p:cNvPr id="58372" name="TextBox 5"/>
          <p:cNvSpPr txBox="1">
            <a:spLocks noChangeArrowheads="1"/>
          </p:cNvSpPr>
          <p:nvPr/>
        </p:nvSpPr>
        <p:spPr bwMode="auto">
          <a:xfrm>
            <a:off x="6172200" y="1839914"/>
            <a:ext cx="3962400" cy="369887"/>
          </a:xfrm>
          <a:prstGeom prst="rect">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count  Expression        Output</a:t>
            </a:r>
          </a:p>
        </p:txBody>
      </p:sp>
      <p:sp>
        <p:nvSpPr>
          <p:cNvPr id="58373" name="TextBox 8"/>
          <p:cNvSpPr txBox="1">
            <a:spLocks noChangeArrowheads="1"/>
          </p:cNvSpPr>
          <p:nvPr/>
        </p:nvSpPr>
        <p:spPr bwMode="auto">
          <a:xfrm>
            <a:off x="6172200" y="2220913"/>
            <a:ext cx="3962400" cy="381000"/>
          </a:xfrm>
          <a:prstGeom prst="rec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0         true                  0</a:t>
            </a:r>
          </a:p>
        </p:txBody>
      </p:sp>
      <p:sp>
        <p:nvSpPr>
          <p:cNvPr id="58374" name="TextBox 13"/>
          <p:cNvSpPr txBox="1">
            <a:spLocks noChangeArrowheads="1"/>
          </p:cNvSpPr>
          <p:nvPr/>
        </p:nvSpPr>
        <p:spPr bwMode="auto">
          <a:xfrm>
            <a:off x="6172200" y="2601913"/>
            <a:ext cx="3962400" cy="381000"/>
          </a:xfrm>
          <a:prstGeom prst="rect">
            <a:avLst/>
          </a:prstGeom>
          <a:solidFill>
            <a:srgbClr val="00B0F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1         true                  0 1</a:t>
            </a:r>
          </a:p>
        </p:txBody>
      </p:sp>
      <p:sp>
        <p:nvSpPr>
          <p:cNvPr id="58375" name="TextBox 14"/>
          <p:cNvSpPr txBox="1">
            <a:spLocks noChangeArrowheads="1"/>
          </p:cNvSpPr>
          <p:nvPr/>
        </p:nvSpPr>
        <p:spPr bwMode="auto">
          <a:xfrm>
            <a:off x="6172200" y="2982913"/>
            <a:ext cx="3962400" cy="381000"/>
          </a:xfrm>
          <a:prstGeom prst="rec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2         true                  0 1 2</a:t>
            </a:r>
          </a:p>
        </p:txBody>
      </p:sp>
      <p:sp>
        <p:nvSpPr>
          <p:cNvPr id="58376" name="TextBox 16"/>
          <p:cNvSpPr txBox="1">
            <a:spLocks noChangeArrowheads="1"/>
          </p:cNvSpPr>
          <p:nvPr/>
        </p:nvSpPr>
        <p:spPr bwMode="auto">
          <a:xfrm>
            <a:off x="6172200" y="3363913"/>
            <a:ext cx="3962400" cy="381000"/>
          </a:xfrm>
          <a:prstGeom prst="rect">
            <a:avLst/>
          </a:prstGeom>
          <a:solidFill>
            <a:srgbClr val="00B0F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3         true                  0 1 2 3</a:t>
            </a:r>
          </a:p>
        </p:txBody>
      </p:sp>
      <p:sp>
        <p:nvSpPr>
          <p:cNvPr id="58377" name="TextBox 17"/>
          <p:cNvSpPr txBox="1">
            <a:spLocks noChangeArrowheads="1"/>
          </p:cNvSpPr>
          <p:nvPr/>
        </p:nvSpPr>
        <p:spPr bwMode="auto">
          <a:xfrm>
            <a:off x="6172200" y="3744913"/>
            <a:ext cx="3962400" cy="381000"/>
          </a:xfrm>
          <a:prstGeom prst="rec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4         true                  0 1 2 3 4</a:t>
            </a:r>
          </a:p>
        </p:txBody>
      </p:sp>
      <p:sp>
        <p:nvSpPr>
          <p:cNvPr id="58378" name="TextBox 20"/>
          <p:cNvSpPr txBox="1">
            <a:spLocks noChangeArrowheads="1"/>
          </p:cNvSpPr>
          <p:nvPr/>
        </p:nvSpPr>
        <p:spPr bwMode="auto">
          <a:xfrm>
            <a:off x="6172200" y="4125913"/>
            <a:ext cx="3962400" cy="366712"/>
          </a:xfrm>
          <a:prstGeom prst="rect">
            <a:avLst/>
          </a:prstGeom>
          <a:solidFill>
            <a:srgbClr val="00B0F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5         false                 0 1 2 3 4 Done</a:t>
            </a:r>
          </a:p>
        </p:txBody>
      </p:sp>
      <p:sp>
        <p:nvSpPr>
          <p:cNvPr id="11" name="Slide Number Placeholder 10"/>
          <p:cNvSpPr>
            <a:spLocks noGrp="1"/>
          </p:cNvSpPr>
          <p:nvPr>
            <p:ph type="sldNum" sz="quarter" idx="12"/>
          </p:nvPr>
        </p:nvSpPr>
        <p:spPr/>
        <p:txBody>
          <a:bodyPr/>
          <a:lstStyle/>
          <a:p>
            <a:fld id="{60613670-5C68-40E8-AD23-C9952A542B99}" type="slidenum">
              <a:rPr lang="en-US" smtClean="0"/>
              <a:pPr/>
              <a:t>81</a:t>
            </a:fld>
            <a:endParaRPr lang="en-US"/>
          </a:p>
        </p:txBody>
      </p:sp>
    </p:spTree>
    <p:extLst>
      <p:ext uri="{BB962C8B-B14F-4D97-AF65-F5344CB8AC3E}">
        <p14:creationId xmlns:p14="http://schemas.microsoft.com/office/powerpoint/2010/main" xmlns="" val="18847667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smtClean="0"/>
              <a:t>Increment and Decrement Operators</a:t>
            </a:r>
          </a:p>
        </p:txBody>
      </p:sp>
      <p:sp>
        <p:nvSpPr>
          <p:cNvPr id="59395" name="Content Placeholder 2"/>
          <p:cNvSpPr>
            <a:spLocks noGrp="1"/>
          </p:cNvSpPr>
          <p:nvPr>
            <p:ph idx="1"/>
          </p:nvPr>
        </p:nvSpPr>
        <p:spPr>
          <a:xfrm>
            <a:off x="1981200" y="1600200"/>
            <a:ext cx="8229600" cy="4724400"/>
          </a:xfrm>
        </p:spPr>
        <p:txBody>
          <a:bodyPr/>
          <a:lstStyle/>
          <a:p>
            <a:r>
              <a:rPr lang="en-US" altLang="en-US" smtClean="0"/>
              <a:t>Denoted as </a:t>
            </a:r>
            <a:r>
              <a:rPr lang="en-US" altLang="en-US" b="1" smtClean="0"/>
              <a:t>++</a:t>
            </a:r>
            <a:r>
              <a:rPr lang="en-US" altLang="en-US" smtClean="0"/>
              <a:t> or </a:t>
            </a:r>
            <a:r>
              <a:rPr lang="en-US" altLang="en-US" b="1" smtClean="0"/>
              <a:t>--</a:t>
            </a:r>
          </a:p>
          <a:p>
            <a:r>
              <a:rPr lang="en-US" altLang="en-US" smtClean="0"/>
              <a:t>Mean increase or decrease by 1</a:t>
            </a:r>
          </a:p>
          <a:p>
            <a:r>
              <a:rPr lang="en-US" altLang="en-US" smtClean="0"/>
              <a:t>Pre increment/decrement: ++a, --a</a:t>
            </a:r>
          </a:p>
          <a:p>
            <a:pPr lvl="1"/>
            <a:r>
              <a:rPr lang="en-US" altLang="en-US" sz="2400"/>
              <a:t>Increase/decrease by 1 </a:t>
            </a:r>
            <a:r>
              <a:rPr lang="en-US" altLang="en-US" sz="2400">
                <a:solidFill>
                  <a:srgbClr val="FF0000"/>
                </a:solidFill>
              </a:rPr>
              <a:t>before</a:t>
            </a:r>
            <a:r>
              <a:rPr lang="en-US" altLang="en-US" sz="2400"/>
              <a:t> use.</a:t>
            </a:r>
          </a:p>
          <a:p>
            <a:r>
              <a:rPr lang="en-US" altLang="en-US" smtClean="0"/>
              <a:t>Post increment/decrement: a++, a--</a:t>
            </a:r>
          </a:p>
          <a:p>
            <a:pPr lvl="1"/>
            <a:r>
              <a:rPr lang="en-US" altLang="en-US" sz="2400"/>
              <a:t>Increase/decrease by 1 </a:t>
            </a:r>
            <a:r>
              <a:rPr lang="en-US" altLang="en-US" sz="2400">
                <a:solidFill>
                  <a:srgbClr val="00B050"/>
                </a:solidFill>
              </a:rPr>
              <a:t>after</a:t>
            </a:r>
            <a:r>
              <a:rPr lang="en-US" altLang="en-US" sz="2400"/>
              <a:t> use.</a:t>
            </a:r>
          </a:p>
          <a:p>
            <a:r>
              <a:rPr lang="en-US" altLang="en-US" smtClean="0"/>
              <a:t>Pre and Post increment/decrement yield different results when combining with another operation.</a:t>
            </a:r>
          </a:p>
        </p:txBody>
      </p:sp>
      <p:sp>
        <p:nvSpPr>
          <p:cNvPr id="4" name="Slide Number Placeholder 3"/>
          <p:cNvSpPr>
            <a:spLocks noGrp="1"/>
          </p:cNvSpPr>
          <p:nvPr>
            <p:ph type="sldNum" sz="quarter" idx="12"/>
          </p:nvPr>
        </p:nvSpPr>
        <p:spPr/>
        <p:txBody>
          <a:bodyPr/>
          <a:lstStyle/>
          <a:p>
            <a:fld id="{60613670-5C68-40E8-AD23-C9952A542B99}" type="slidenum">
              <a:rPr lang="en-US" smtClean="0"/>
              <a:pPr/>
              <a:t>82</a:t>
            </a:fld>
            <a:endParaRPr lang="en-US"/>
          </a:p>
        </p:txBody>
      </p:sp>
    </p:spTree>
    <p:extLst>
      <p:ext uri="{BB962C8B-B14F-4D97-AF65-F5344CB8AC3E}">
        <p14:creationId xmlns:p14="http://schemas.microsoft.com/office/powerpoint/2010/main" xmlns="" val="377088766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838200" y="365125"/>
            <a:ext cx="10515600" cy="701675"/>
          </a:xfrm>
        </p:spPr>
        <p:txBody>
          <a:bodyPr>
            <a:normAutofit fontScale="90000"/>
          </a:bodyPr>
          <a:lstStyle/>
          <a:p>
            <a:r>
              <a:rPr lang="en-US" altLang="en-US" dirty="0" smtClean="0"/>
              <a:t>Pre and Post</a:t>
            </a:r>
            <a:br>
              <a:rPr lang="en-US" altLang="en-US" dirty="0" smtClean="0"/>
            </a:br>
            <a:r>
              <a:rPr lang="en-US" altLang="en-US" dirty="0" smtClean="0"/>
              <a:t>Increment and Decrement</a:t>
            </a:r>
          </a:p>
        </p:txBody>
      </p:sp>
      <p:sp>
        <p:nvSpPr>
          <p:cNvPr id="60419" name="Content Placeholder 2"/>
          <p:cNvSpPr>
            <a:spLocks noGrp="1"/>
          </p:cNvSpPr>
          <p:nvPr>
            <p:ph idx="1"/>
          </p:nvPr>
        </p:nvSpPr>
        <p:spPr>
          <a:xfrm>
            <a:off x="1981200" y="1690688"/>
            <a:ext cx="3810000" cy="2424112"/>
          </a:xfrm>
          <a:solidFill>
            <a:srgbClr val="00B0F0"/>
          </a:solidFill>
        </p:spPr>
        <p:txBody>
          <a:bodyPr>
            <a:normAutofit fontScale="92500" lnSpcReduction="20000"/>
          </a:bodyPr>
          <a:lstStyle/>
          <a:p>
            <a:pPr>
              <a:buFont typeface="Monotype Sorts" pitchFamily="2" charset="2"/>
              <a:buNone/>
            </a:pPr>
            <a:r>
              <a:rPr lang="en-US" altLang="en-US" sz="2000" dirty="0"/>
              <a:t>int   count ;</a:t>
            </a:r>
          </a:p>
          <a:p>
            <a:pPr>
              <a:buFont typeface="Monotype Sorts" pitchFamily="2" charset="2"/>
              <a:buNone/>
            </a:pPr>
            <a:r>
              <a:rPr lang="en-US" altLang="en-US" sz="2000" dirty="0"/>
              <a:t>count  =  0;</a:t>
            </a:r>
            <a:endParaRPr lang="en-US" altLang="en-US" sz="2000" i="1" dirty="0"/>
          </a:p>
          <a:p>
            <a:pPr>
              <a:buFont typeface="Monotype Sorts" pitchFamily="2" charset="2"/>
              <a:buNone/>
            </a:pPr>
            <a:r>
              <a:rPr lang="en-US" altLang="en-US" sz="2000" dirty="0"/>
              <a:t>while (count &lt; 5)</a:t>
            </a:r>
            <a:endParaRPr lang="en-US" altLang="en-US" sz="2000" i="1" dirty="0"/>
          </a:p>
          <a:p>
            <a:pPr>
              <a:buFont typeface="Monotype Sorts" pitchFamily="2" charset="2"/>
              <a:buNone/>
            </a:pPr>
            <a:r>
              <a:rPr lang="en-US" altLang="en-US" sz="2000" dirty="0"/>
              <a:t>{</a:t>
            </a:r>
          </a:p>
          <a:p>
            <a:pPr>
              <a:buFont typeface="Monotype Sorts" pitchFamily="2" charset="2"/>
              <a:buNone/>
            </a:pPr>
            <a:r>
              <a:rPr lang="en-US" altLang="en-US" sz="2000" dirty="0"/>
              <a:t>	cout  &lt;&lt; count++  &lt;&lt; “ “ ;</a:t>
            </a:r>
          </a:p>
          <a:p>
            <a:pPr>
              <a:buFont typeface="Monotype Sorts" pitchFamily="2" charset="2"/>
              <a:buNone/>
            </a:pPr>
            <a:r>
              <a:rPr lang="en-US" altLang="en-US" sz="2000" dirty="0"/>
              <a:t>}</a:t>
            </a:r>
          </a:p>
          <a:p>
            <a:pPr>
              <a:buFont typeface="Monotype Sorts" pitchFamily="2" charset="2"/>
              <a:buNone/>
            </a:pPr>
            <a:r>
              <a:rPr lang="en-US" altLang="en-US" sz="2000" dirty="0"/>
              <a:t>cout  &lt;&lt; “Done” &lt;&lt; endl ;</a:t>
            </a:r>
          </a:p>
          <a:p>
            <a:endParaRPr lang="en-US" altLang="en-US" sz="2400" dirty="0"/>
          </a:p>
        </p:txBody>
      </p:sp>
      <p:sp>
        <p:nvSpPr>
          <p:cNvPr id="60420" name="TextBox 5"/>
          <p:cNvSpPr txBox="1">
            <a:spLocks noChangeArrowheads="1"/>
          </p:cNvSpPr>
          <p:nvPr/>
        </p:nvSpPr>
        <p:spPr bwMode="auto">
          <a:xfrm>
            <a:off x="6172200" y="1447800"/>
            <a:ext cx="3962400" cy="369888"/>
          </a:xfrm>
          <a:prstGeom prst="rect">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dirty="0">
                <a:latin typeface="Arial" panose="020B0604020202020204" pitchFamily="34" charset="0"/>
              </a:rPr>
              <a:t>count  Expression        Output</a:t>
            </a:r>
          </a:p>
        </p:txBody>
      </p:sp>
      <p:sp>
        <p:nvSpPr>
          <p:cNvPr id="60421" name="TextBox 8"/>
          <p:cNvSpPr txBox="1">
            <a:spLocks noChangeArrowheads="1"/>
          </p:cNvSpPr>
          <p:nvPr/>
        </p:nvSpPr>
        <p:spPr bwMode="auto">
          <a:xfrm>
            <a:off x="6172200" y="1828800"/>
            <a:ext cx="3962400" cy="381000"/>
          </a:xfrm>
          <a:prstGeom prst="rec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0         true                  0</a:t>
            </a:r>
          </a:p>
        </p:txBody>
      </p:sp>
      <p:sp>
        <p:nvSpPr>
          <p:cNvPr id="60422" name="TextBox 13"/>
          <p:cNvSpPr txBox="1">
            <a:spLocks noChangeArrowheads="1"/>
          </p:cNvSpPr>
          <p:nvPr/>
        </p:nvSpPr>
        <p:spPr bwMode="auto">
          <a:xfrm>
            <a:off x="6172200" y="2209800"/>
            <a:ext cx="3962400" cy="381000"/>
          </a:xfrm>
          <a:prstGeom prst="rect">
            <a:avLst/>
          </a:prstGeom>
          <a:solidFill>
            <a:srgbClr val="00B0F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1         true                  0 1</a:t>
            </a:r>
          </a:p>
        </p:txBody>
      </p:sp>
      <p:sp>
        <p:nvSpPr>
          <p:cNvPr id="60423" name="TextBox 14"/>
          <p:cNvSpPr txBox="1">
            <a:spLocks noChangeArrowheads="1"/>
          </p:cNvSpPr>
          <p:nvPr/>
        </p:nvSpPr>
        <p:spPr bwMode="auto">
          <a:xfrm>
            <a:off x="6172200" y="2590800"/>
            <a:ext cx="3962400" cy="381000"/>
          </a:xfrm>
          <a:prstGeom prst="rec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2         true                  0 1 2</a:t>
            </a:r>
          </a:p>
        </p:txBody>
      </p:sp>
      <p:sp>
        <p:nvSpPr>
          <p:cNvPr id="60424" name="TextBox 16"/>
          <p:cNvSpPr txBox="1">
            <a:spLocks noChangeArrowheads="1"/>
          </p:cNvSpPr>
          <p:nvPr/>
        </p:nvSpPr>
        <p:spPr bwMode="auto">
          <a:xfrm>
            <a:off x="6172200" y="2971800"/>
            <a:ext cx="3962400" cy="381000"/>
          </a:xfrm>
          <a:prstGeom prst="rect">
            <a:avLst/>
          </a:prstGeom>
          <a:solidFill>
            <a:srgbClr val="00B0F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3         true                  0 1 2 3</a:t>
            </a:r>
          </a:p>
        </p:txBody>
      </p:sp>
      <p:sp>
        <p:nvSpPr>
          <p:cNvPr id="60425" name="TextBox 17"/>
          <p:cNvSpPr txBox="1">
            <a:spLocks noChangeArrowheads="1"/>
          </p:cNvSpPr>
          <p:nvPr/>
        </p:nvSpPr>
        <p:spPr bwMode="auto">
          <a:xfrm>
            <a:off x="6172200" y="3352800"/>
            <a:ext cx="3962400" cy="381000"/>
          </a:xfrm>
          <a:prstGeom prst="rec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4         true                  0 1 2 3 4</a:t>
            </a:r>
          </a:p>
        </p:txBody>
      </p:sp>
      <p:sp>
        <p:nvSpPr>
          <p:cNvPr id="60426" name="TextBox 20"/>
          <p:cNvSpPr txBox="1">
            <a:spLocks noChangeArrowheads="1"/>
          </p:cNvSpPr>
          <p:nvPr/>
        </p:nvSpPr>
        <p:spPr bwMode="auto">
          <a:xfrm>
            <a:off x="6172200" y="3733801"/>
            <a:ext cx="3962400" cy="366713"/>
          </a:xfrm>
          <a:prstGeom prst="rect">
            <a:avLst/>
          </a:prstGeom>
          <a:solidFill>
            <a:srgbClr val="00B0F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5         false                 0 1 2 3 4 Done</a:t>
            </a:r>
          </a:p>
        </p:txBody>
      </p:sp>
      <p:sp>
        <p:nvSpPr>
          <p:cNvPr id="12" name="Content Placeholder 2"/>
          <p:cNvSpPr txBox="1">
            <a:spLocks/>
          </p:cNvSpPr>
          <p:nvPr/>
        </p:nvSpPr>
        <p:spPr bwMode="auto">
          <a:xfrm>
            <a:off x="1981200" y="4114800"/>
            <a:ext cx="3810000" cy="2667000"/>
          </a:xfrm>
          <a:prstGeom prst="rect">
            <a:avLst/>
          </a:prstGeom>
          <a:solidFill>
            <a:schemeClr val="accent2">
              <a:lumMod val="20000"/>
              <a:lumOff val="80000"/>
            </a:schemeClr>
          </a:solidFill>
          <a:ln w="9525">
            <a:noFill/>
            <a:miter lim="800000"/>
            <a:headEnd/>
            <a:tailEnd/>
          </a:ln>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Font typeface="Monotype Sorts" pitchFamily="2" charset="2"/>
              <a:buNone/>
              <a:defRPr/>
            </a:pPr>
            <a:r>
              <a:rPr lang="en-US" altLang="en-US" sz="2000">
                <a:latin typeface="Calibri" panose="020F0502020204030204" pitchFamily="34" charset="0"/>
              </a:rPr>
              <a:t>int   count ;</a:t>
            </a:r>
          </a:p>
          <a:p>
            <a:pPr>
              <a:spcBef>
                <a:spcPct val="20000"/>
              </a:spcBef>
              <a:buFont typeface="Monotype Sorts" pitchFamily="2" charset="2"/>
              <a:buNone/>
              <a:defRPr/>
            </a:pPr>
            <a:r>
              <a:rPr lang="en-US" altLang="en-US" sz="2000">
                <a:latin typeface="Calibri" panose="020F0502020204030204" pitchFamily="34" charset="0"/>
              </a:rPr>
              <a:t>count  =  0;</a:t>
            </a:r>
            <a:endParaRPr lang="en-US" altLang="en-US" sz="2000" i="1">
              <a:latin typeface="Calibri" panose="020F0502020204030204" pitchFamily="34" charset="0"/>
            </a:endParaRPr>
          </a:p>
          <a:p>
            <a:pPr>
              <a:spcBef>
                <a:spcPct val="20000"/>
              </a:spcBef>
              <a:buFont typeface="Monotype Sorts" pitchFamily="2" charset="2"/>
              <a:buNone/>
              <a:defRPr/>
            </a:pPr>
            <a:r>
              <a:rPr lang="en-US" altLang="en-US" sz="2000">
                <a:latin typeface="Calibri" panose="020F0502020204030204" pitchFamily="34" charset="0"/>
              </a:rPr>
              <a:t>while (count &lt; 5)</a:t>
            </a:r>
            <a:endParaRPr lang="en-US" altLang="en-US" sz="2000" i="1">
              <a:latin typeface="Calibri" panose="020F0502020204030204" pitchFamily="34" charset="0"/>
            </a:endParaRPr>
          </a:p>
          <a:p>
            <a:pPr>
              <a:spcBef>
                <a:spcPct val="20000"/>
              </a:spcBef>
              <a:buFont typeface="Monotype Sorts" pitchFamily="2" charset="2"/>
              <a:buNone/>
              <a:defRPr/>
            </a:pPr>
            <a:r>
              <a:rPr lang="en-US" altLang="en-US" sz="2000">
                <a:latin typeface="Calibri" panose="020F0502020204030204" pitchFamily="34" charset="0"/>
              </a:rPr>
              <a:t>{</a:t>
            </a:r>
          </a:p>
          <a:p>
            <a:pPr>
              <a:spcBef>
                <a:spcPct val="20000"/>
              </a:spcBef>
              <a:buFont typeface="Monotype Sorts" pitchFamily="2" charset="2"/>
              <a:buNone/>
              <a:defRPr/>
            </a:pPr>
            <a:r>
              <a:rPr lang="en-US" altLang="en-US" sz="2000">
                <a:latin typeface="Calibri" panose="020F0502020204030204" pitchFamily="34" charset="0"/>
              </a:rPr>
              <a:t>	cout  &lt;&lt; ++count  &lt;&lt; “ “ ;</a:t>
            </a:r>
          </a:p>
          <a:p>
            <a:pPr>
              <a:spcBef>
                <a:spcPct val="20000"/>
              </a:spcBef>
              <a:buFont typeface="Monotype Sorts" pitchFamily="2" charset="2"/>
              <a:buNone/>
              <a:defRPr/>
            </a:pPr>
            <a:r>
              <a:rPr lang="en-US" altLang="en-US" sz="2000">
                <a:latin typeface="Calibri" panose="020F0502020204030204" pitchFamily="34" charset="0"/>
              </a:rPr>
              <a:t>}</a:t>
            </a:r>
          </a:p>
          <a:p>
            <a:pPr>
              <a:spcBef>
                <a:spcPct val="20000"/>
              </a:spcBef>
              <a:buFont typeface="Monotype Sorts" pitchFamily="2" charset="2"/>
              <a:buNone/>
              <a:defRPr/>
            </a:pPr>
            <a:r>
              <a:rPr lang="en-US" altLang="en-US" sz="2000">
                <a:latin typeface="Calibri" panose="020F0502020204030204" pitchFamily="34" charset="0"/>
              </a:rPr>
              <a:t>cout  &lt;&lt; “Done” &lt;&lt; endl ;</a:t>
            </a:r>
          </a:p>
          <a:p>
            <a:pPr>
              <a:spcBef>
                <a:spcPct val="20000"/>
              </a:spcBef>
              <a:buFont typeface="Arial" panose="020B0604020202020204" pitchFamily="34" charset="0"/>
              <a:buChar char="•"/>
              <a:defRPr/>
            </a:pPr>
            <a:endParaRPr lang="en-US" altLang="en-US" sz="2400">
              <a:latin typeface="Calibri" panose="020F0502020204030204" pitchFamily="34" charset="0"/>
            </a:endParaRPr>
          </a:p>
        </p:txBody>
      </p:sp>
      <p:sp>
        <p:nvSpPr>
          <p:cNvPr id="60428" name="TextBox 12"/>
          <p:cNvSpPr txBox="1">
            <a:spLocks noChangeArrowheads="1"/>
          </p:cNvSpPr>
          <p:nvPr/>
        </p:nvSpPr>
        <p:spPr bwMode="auto">
          <a:xfrm>
            <a:off x="6172200" y="4114800"/>
            <a:ext cx="3962400" cy="369888"/>
          </a:xfrm>
          <a:prstGeom prst="rect">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count  Expression        Output</a:t>
            </a:r>
          </a:p>
        </p:txBody>
      </p:sp>
      <p:sp>
        <p:nvSpPr>
          <p:cNvPr id="60429" name="TextBox 15"/>
          <p:cNvSpPr txBox="1">
            <a:spLocks noChangeArrowheads="1"/>
          </p:cNvSpPr>
          <p:nvPr/>
        </p:nvSpPr>
        <p:spPr bwMode="auto">
          <a:xfrm>
            <a:off x="6172200" y="4495800"/>
            <a:ext cx="3962400" cy="381000"/>
          </a:xfrm>
          <a:prstGeom prst="rec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0         true                  1</a:t>
            </a:r>
          </a:p>
        </p:txBody>
      </p:sp>
      <p:sp>
        <p:nvSpPr>
          <p:cNvPr id="60430" name="TextBox 18"/>
          <p:cNvSpPr txBox="1">
            <a:spLocks noChangeArrowheads="1"/>
          </p:cNvSpPr>
          <p:nvPr/>
        </p:nvSpPr>
        <p:spPr bwMode="auto">
          <a:xfrm>
            <a:off x="6172200" y="4876800"/>
            <a:ext cx="3962400" cy="381000"/>
          </a:xfrm>
          <a:prstGeom prst="rect">
            <a:avLst/>
          </a:prstGeom>
          <a:solidFill>
            <a:srgbClr val="00B0F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1         true                  1 2</a:t>
            </a:r>
          </a:p>
        </p:txBody>
      </p:sp>
      <p:sp>
        <p:nvSpPr>
          <p:cNvPr id="60431" name="TextBox 19"/>
          <p:cNvSpPr txBox="1">
            <a:spLocks noChangeArrowheads="1"/>
          </p:cNvSpPr>
          <p:nvPr/>
        </p:nvSpPr>
        <p:spPr bwMode="auto">
          <a:xfrm>
            <a:off x="6172200" y="5257800"/>
            <a:ext cx="3962400" cy="381000"/>
          </a:xfrm>
          <a:prstGeom prst="rec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2         true                  1 2 3</a:t>
            </a:r>
          </a:p>
        </p:txBody>
      </p:sp>
      <p:sp>
        <p:nvSpPr>
          <p:cNvPr id="60432" name="TextBox 21"/>
          <p:cNvSpPr txBox="1">
            <a:spLocks noChangeArrowheads="1"/>
          </p:cNvSpPr>
          <p:nvPr/>
        </p:nvSpPr>
        <p:spPr bwMode="auto">
          <a:xfrm>
            <a:off x="6172200" y="5638800"/>
            <a:ext cx="3962400" cy="381000"/>
          </a:xfrm>
          <a:prstGeom prst="rect">
            <a:avLst/>
          </a:prstGeom>
          <a:solidFill>
            <a:srgbClr val="00B0F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3         true                  1 2 3 4</a:t>
            </a:r>
          </a:p>
        </p:txBody>
      </p:sp>
      <p:sp>
        <p:nvSpPr>
          <p:cNvPr id="60433" name="TextBox 22"/>
          <p:cNvSpPr txBox="1">
            <a:spLocks noChangeArrowheads="1"/>
          </p:cNvSpPr>
          <p:nvPr/>
        </p:nvSpPr>
        <p:spPr bwMode="auto">
          <a:xfrm>
            <a:off x="6172200" y="6019800"/>
            <a:ext cx="3962400" cy="381000"/>
          </a:xfrm>
          <a:prstGeom prst="rec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4         true                  1 2 3 4 5</a:t>
            </a:r>
          </a:p>
        </p:txBody>
      </p:sp>
      <p:sp>
        <p:nvSpPr>
          <p:cNvPr id="60434" name="TextBox 23"/>
          <p:cNvSpPr txBox="1">
            <a:spLocks noChangeArrowheads="1"/>
          </p:cNvSpPr>
          <p:nvPr/>
        </p:nvSpPr>
        <p:spPr bwMode="auto">
          <a:xfrm>
            <a:off x="6172200" y="6400801"/>
            <a:ext cx="3962400" cy="366713"/>
          </a:xfrm>
          <a:prstGeom prst="rect">
            <a:avLst/>
          </a:prstGeom>
          <a:solidFill>
            <a:srgbClr val="00B0F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5         false                 1 2 3 4 5 Done</a:t>
            </a:r>
          </a:p>
        </p:txBody>
      </p:sp>
      <p:sp>
        <p:nvSpPr>
          <p:cNvPr id="19" name="Slide Number Placeholder 18"/>
          <p:cNvSpPr>
            <a:spLocks noGrp="1"/>
          </p:cNvSpPr>
          <p:nvPr>
            <p:ph type="sldNum" sz="quarter" idx="12"/>
          </p:nvPr>
        </p:nvSpPr>
        <p:spPr/>
        <p:txBody>
          <a:bodyPr/>
          <a:lstStyle/>
          <a:p>
            <a:fld id="{60613670-5C68-40E8-AD23-C9952A542B99}" type="slidenum">
              <a:rPr lang="en-US" smtClean="0"/>
              <a:pPr/>
              <a:t>83</a:t>
            </a:fld>
            <a:endParaRPr lang="en-US"/>
          </a:p>
        </p:txBody>
      </p:sp>
    </p:spTree>
    <p:extLst>
      <p:ext uri="{BB962C8B-B14F-4D97-AF65-F5344CB8AC3E}">
        <p14:creationId xmlns:p14="http://schemas.microsoft.com/office/powerpoint/2010/main" xmlns="" val="242428577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smtClean="0"/>
              <a:t>Do-While Loop</a:t>
            </a:r>
          </a:p>
        </p:txBody>
      </p:sp>
      <p:sp>
        <p:nvSpPr>
          <p:cNvPr id="61443" name="Content Placeholder 2"/>
          <p:cNvSpPr>
            <a:spLocks noGrp="1"/>
          </p:cNvSpPr>
          <p:nvPr>
            <p:ph idx="1"/>
          </p:nvPr>
        </p:nvSpPr>
        <p:spPr/>
        <p:txBody>
          <a:bodyPr/>
          <a:lstStyle/>
          <a:p>
            <a:pPr>
              <a:buFont typeface="Monotype Sorts" pitchFamily="2" charset="2"/>
              <a:buNone/>
            </a:pPr>
            <a:r>
              <a:rPr lang="en-US" altLang="en-US" sz="2800" b="1">
                <a:solidFill>
                  <a:srgbClr val="990033"/>
                </a:solidFill>
              </a:rPr>
              <a:t>SYNTAX</a:t>
            </a:r>
            <a:endParaRPr lang="en-US" altLang="en-US" sz="2800" b="1"/>
          </a:p>
          <a:p>
            <a:pPr>
              <a:buFont typeface="Monotype Sorts" pitchFamily="2" charset="2"/>
              <a:buNone/>
            </a:pPr>
            <a:r>
              <a:rPr lang="en-US" altLang="en-US" sz="2800" b="1"/>
              <a:t>	do</a:t>
            </a:r>
          </a:p>
          <a:p>
            <a:pPr>
              <a:buFont typeface="Monotype Sorts" pitchFamily="2" charset="2"/>
              <a:buNone/>
            </a:pPr>
            <a:r>
              <a:rPr lang="en-US" altLang="en-US" sz="2800"/>
              <a:t>	</a:t>
            </a:r>
            <a:r>
              <a:rPr lang="en-US" altLang="en-US" sz="2800" b="1"/>
              <a:t>{	</a:t>
            </a:r>
          </a:p>
          <a:p>
            <a:pPr>
              <a:buFont typeface="Monotype Sorts" pitchFamily="2" charset="2"/>
              <a:buNone/>
            </a:pPr>
            <a:r>
              <a:rPr lang="en-US" altLang="en-US" sz="2800" b="1" i="1">
                <a:solidFill>
                  <a:schemeClr val="accent1"/>
                </a:solidFill>
              </a:rPr>
              <a:t>		</a:t>
            </a:r>
            <a:r>
              <a:rPr lang="en-US" altLang="en-US" sz="2800" b="1" i="1"/>
              <a:t>…</a:t>
            </a:r>
            <a:r>
              <a:rPr lang="en-US" altLang="en-US" sz="2800" b="1" i="1">
                <a:solidFill>
                  <a:schemeClr val="accent1"/>
                </a:solidFill>
              </a:rPr>
              <a:t> // loop body</a:t>
            </a:r>
            <a:r>
              <a:rPr lang="en-US" altLang="en-US" sz="2800" b="1" i="1"/>
              <a:t> </a:t>
            </a:r>
            <a:endParaRPr lang="en-US" altLang="en-US" sz="2800" b="1"/>
          </a:p>
          <a:p>
            <a:pPr>
              <a:buFont typeface="Monotype Sorts" pitchFamily="2" charset="2"/>
              <a:buNone/>
            </a:pPr>
            <a:r>
              <a:rPr lang="en-US" altLang="en-US" sz="2800"/>
              <a:t>	</a:t>
            </a:r>
            <a:r>
              <a:rPr lang="en-US" altLang="en-US" sz="2800" b="1"/>
              <a:t>} while  ( </a:t>
            </a:r>
            <a:r>
              <a:rPr lang="en-US" altLang="en-US" sz="2800" b="1" i="1">
                <a:solidFill>
                  <a:srgbClr val="0000CC"/>
                </a:solidFill>
              </a:rPr>
              <a:t>Expression</a:t>
            </a:r>
            <a:r>
              <a:rPr lang="en-US" altLang="en-US" sz="2800" b="1" i="1"/>
              <a:t> </a:t>
            </a:r>
            <a:r>
              <a:rPr lang="en-US" altLang="en-US" sz="2800" b="1"/>
              <a:t>);</a:t>
            </a:r>
          </a:p>
          <a:p>
            <a:r>
              <a:rPr lang="en-US" altLang="en-US" sz="2400"/>
              <a:t>Insured that the loop is executed at least </a:t>
            </a:r>
            <a:r>
              <a:rPr lang="en-US" altLang="en-US" sz="2400">
                <a:solidFill>
                  <a:srgbClr val="00B050"/>
                </a:solidFill>
              </a:rPr>
              <a:t>once</a:t>
            </a:r>
          </a:p>
          <a:p>
            <a:r>
              <a:rPr lang="en-US" altLang="en-US" sz="2400"/>
              <a:t>The LCV is initialized/updated before the end of the loop.</a:t>
            </a:r>
          </a:p>
          <a:p>
            <a:r>
              <a:rPr lang="en-US" altLang="en-US" sz="2400"/>
              <a:t>Boolean expression is tested at the end of the loop.</a:t>
            </a:r>
          </a:p>
          <a:p>
            <a:r>
              <a:rPr lang="en-US" altLang="en-US" sz="2400"/>
              <a:t>There is a semicolon after the boolean expression.</a:t>
            </a:r>
          </a:p>
          <a:p>
            <a:endParaRPr lang="en-US" altLang="en-US"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84</a:t>
            </a:fld>
            <a:endParaRPr lang="en-US"/>
          </a:p>
        </p:txBody>
      </p:sp>
    </p:spTree>
    <p:extLst>
      <p:ext uri="{BB962C8B-B14F-4D97-AF65-F5344CB8AC3E}">
        <p14:creationId xmlns:p14="http://schemas.microsoft.com/office/powerpoint/2010/main" xmlns="" val="148051067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idx="4294967295"/>
          </p:nvPr>
        </p:nvSpPr>
        <p:spPr/>
        <p:txBody>
          <a:bodyPr/>
          <a:lstStyle/>
          <a:p>
            <a:r>
              <a:rPr lang="en-US" altLang="en-US" smtClean="0"/>
              <a:t>Do-While Loop Mechanism</a:t>
            </a:r>
          </a:p>
        </p:txBody>
      </p:sp>
      <p:sp>
        <p:nvSpPr>
          <p:cNvPr id="62467" name="Content Placeholder 2"/>
          <p:cNvSpPr>
            <a:spLocks noGrp="1"/>
          </p:cNvSpPr>
          <p:nvPr>
            <p:ph idx="4294967295"/>
          </p:nvPr>
        </p:nvSpPr>
        <p:spPr>
          <a:xfrm>
            <a:off x="1981200" y="2667000"/>
            <a:ext cx="1981200" cy="3505200"/>
          </a:xfrm>
        </p:spPr>
        <p:txBody>
          <a:bodyPr/>
          <a:lstStyle/>
          <a:p>
            <a:r>
              <a:rPr lang="en-US" altLang="en-US" sz="1800">
                <a:solidFill>
                  <a:schemeClr val="tx2"/>
                </a:solidFill>
                <a:latin typeface="Book Antiqua" panose="02040602050305030304" pitchFamily="18" charset="0"/>
              </a:rPr>
              <a:t>When the expression is tested and found to be </a:t>
            </a:r>
            <a:r>
              <a:rPr lang="en-US" altLang="en-US" sz="1800">
                <a:solidFill>
                  <a:srgbClr val="FF0000"/>
                </a:solidFill>
                <a:latin typeface="Book Antiqua" panose="02040602050305030304" pitchFamily="18" charset="0"/>
              </a:rPr>
              <a:t>false</a:t>
            </a:r>
            <a:r>
              <a:rPr lang="en-US" altLang="en-US" sz="1800">
                <a:solidFill>
                  <a:schemeClr val="tx2"/>
                </a:solidFill>
                <a:latin typeface="Book Antiqua" panose="02040602050305030304" pitchFamily="18" charset="0"/>
              </a:rPr>
              <a:t>, the loop is exited and control passes to the statement which follows the loop body.</a:t>
            </a:r>
          </a:p>
          <a:p>
            <a:endParaRPr lang="en-US" altLang="en-US" smtClean="0"/>
          </a:p>
        </p:txBody>
      </p:sp>
      <p:sp>
        <p:nvSpPr>
          <p:cNvPr id="62468" name="Rectangle 4"/>
          <p:cNvSpPr>
            <a:spLocks noChangeArrowheads="1"/>
          </p:cNvSpPr>
          <p:nvPr/>
        </p:nvSpPr>
        <p:spPr bwMode="auto">
          <a:xfrm>
            <a:off x="5715000" y="3276600"/>
            <a:ext cx="1289050" cy="679450"/>
          </a:xfrm>
          <a:prstGeom prst="rect">
            <a:avLst/>
          </a:prstGeom>
          <a:solidFill>
            <a:srgbClr val="FFFF99"/>
          </a:solidFill>
          <a:ln w="12700">
            <a:solidFill>
              <a:schemeClr val="tx1"/>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62469" name="Rectangle 6"/>
          <p:cNvSpPr>
            <a:spLocks noChangeArrowheads="1"/>
          </p:cNvSpPr>
          <p:nvPr/>
        </p:nvSpPr>
        <p:spPr bwMode="auto">
          <a:xfrm>
            <a:off x="4648200" y="4419601"/>
            <a:ext cx="933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FALSE</a:t>
            </a:r>
          </a:p>
        </p:txBody>
      </p:sp>
      <p:sp>
        <p:nvSpPr>
          <p:cNvPr id="62470" name="Rectangle 7"/>
          <p:cNvSpPr>
            <a:spLocks noChangeArrowheads="1"/>
          </p:cNvSpPr>
          <p:nvPr/>
        </p:nvSpPr>
        <p:spPr bwMode="auto">
          <a:xfrm>
            <a:off x="6934200" y="4343401"/>
            <a:ext cx="8064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latin typeface="Arial" panose="020B0604020202020204" pitchFamily="34" charset="0"/>
              </a:rPr>
              <a:t>TRUE</a:t>
            </a:r>
          </a:p>
        </p:txBody>
      </p:sp>
      <p:sp>
        <p:nvSpPr>
          <p:cNvPr id="62471" name="Line 8"/>
          <p:cNvSpPr>
            <a:spLocks noChangeShapeType="1"/>
          </p:cNvSpPr>
          <p:nvPr/>
        </p:nvSpPr>
        <p:spPr bwMode="auto">
          <a:xfrm flipH="1">
            <a:off x="4724400" y="4876800"/>
            <a:ext cx="6096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2472" name="Line 9"/>
          <p:cNvSpPr>
            <a:spLocks noChangeShapeType="1"/>
          </p:cNvSpPr>
          <p:nvPr/>
        </p:nvSpPr>
        <p:spPr bwMode="auto">
          <a:xfrm>
            <a:off x="4724400" y="4876800"/>
            <a:ext cx="0" cy="533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2473" name="Line 10"/>
          <p:cNvSpPr>
            <a:spLocks noChangeShapeType="1"/>
          </p:cNvSpPr>
          <p:nvPr/>
        </p:nvSpPr>
        <p:spPr bwMode="auto">
          <a:xfrm>
            <a:off x="4740275" y="5410200"/>
            <a:ext cx="1524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2474" name="Line 12"/>
          <p:cNvSpPr>
            <a:spLocks noChangeShapeType="1"/>
          </p:cNvSpPr>
          <p:nvPr/>
        </p:nvSpPr>
        <p:spPr bwMode="auto">
          <a:xfrm>
            <a:off x="7026275" y="3657600"/>
            <a:ext cx="762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2475" name="Line 13"/>
          <p:cNvSpPr>
            <a:spLocks noChangeShapeType="1"/>
          </p:cNvSpPr>
          <p:nvPr/>
        </p:nvSpPr>
        <p:spPr bwMode="auto">
          <a:xfrm>
            <a:off x="7788275" y="3657600"/>
            <a:ext cx="0" cy="1219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62476" name="Group 17"/>
          <p:cNvGrpSpPr>
            <a:grpSpLocks/>
          </p:cNvGrpSpPr>
          <p:nvPr/>
        </p:nvGrpSpPr>
        <p:grpSpPr bwMode="auto">
          <a:xfrm>
            <a:off x="6172200" y="3962400"/>
            <a:ext cx="304800" cy="457200"/>
            <a:chOff x="2448" y="1488"/>
            <a:chExt cx="192" cy="288"/>
          </a:xfrm>
        </p:grpSpPr>
        <p:sp>
          <p:nvSpPr>
            <p:cNvPr id="62492" name="Line 14"/>
            <p:cNvSpPr>
              <a:spLocks noChangeShapeType="1"/>
            </p:cNvSpPr>
            <p:nvPr/>
          </p:nvSpPr>
          <p:spPr bwMode="auto">
            <a:xfrm>
              <a:off x="2544" y="1488"/>
              <a:ext cx="0" cy="28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2493" name="Line 15"/>
            <p:cNvSpPr>
              <a:spLocks noChangeShapeType="1"/>
            </p:cNvSpPr>
            <p:nvPr/>
          </p:nvSpPr>
          <p:spPr bwMode="auto">
            <a:xfrm flipV="1">
              <a:off x="2544" y="1680"/>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2494" name="Line 16"/>
            <p:cNvSpPr>
              <a:spLocks noChangeShapeType="1"/>
            </p:cNvSpPr>
            <p:nvPr/>
          </p:nvSpPr>
          <p:spPr bwMode="auto">
            <a:xfrm flipH="1" flipV="1">
              <a:off x="2448" y="1680"/>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62477" name="Line 18"/>
          <p:cNvSpPr>
            <a:spLocks noChangeShapeType="1"/>
          </p:cNvSpPr>
          <p:nvPr/>
        </p:nvSpPr>
        <p:spPr bwMode="auto">
          <a:xfrm>
            <a:off x="6302375" y="2813050"/>
            <a:ext cx="0" cy="457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2478" name="Line 19"/>
          <p:cNvSpPr>
            <a:spLocks noChangeShapeType="1"/>
          </p:cNvSpPr>
          <p:nvPr/>
        </p:nvSpPr>
        <p:spPr bwMode="auto">
          <a:xfrm flipV="1">
            <a:off x="6302375" y="3117850"/>
            <a:ext cx="152400" cy="152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2479" name="Line 20"/>
          <p:cNvSpPr>
            <a:spLocks noChangeShapeType="1"/>
          </p:cNvSpPr>
          <p:nvPr/>
        </p:nvSpPr>
        <p:spPr bwMode="auto">
          <a:xfrm flipH="1" flipV="1">
            <a:off x="6165850" y="3117850"/>
            <a:ext cx="152400" cy="152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2480" name="Line 21"/>
          <p:cNvSpPr>
            <a:spLocks noChangeShapeType="1"/>
          </p:cNvSpPr>
          <p:nvPr/>
        </p:nvSpPr>
        <p:spPr bwMode="auto">
          <a:xfrm>
            <a:off x="6721475" y="4876800"/>
            <a:ext cx="10668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2481" name="Line 22"/>
          <p:cNvSpPr>
            <a:spLocks noChangeShapeType="1"/>
          </p:cNvSpPr>
          <p:nvPr/>
        </p:nvSpPr>
        <p:spPr bwMode="auto">
          <a:xfrm flipV="1">
            <a:off x="7010400" y="3505200"/>
            <a:ext cx="152400" cy="152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2482" name="Line 23"/>
          <p:cNvSpPr>
            <a:spLocks noChangeShapeType="1"/>
          </p:cNvSpPr>
          <p:nvPr/>
        </p:nvSpPr>
        <p:spPr bwMode="auto">
          <a:xfrm>
            <a:off x="7010400" y="3657600"/>
            <a:ext cx="152400" cy="1524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2483" name="Rectangle 25"/>
          <p:cNvSpPr>
            <a:spLocks noChangeArrowheads="1"/>
          </p:cNvSpPr>
          <p:nvPr/>
        </p:nvSpPr>
        <p:spPr bwMode="auto">
          <a:xfrm>
            <a:off x="5692775" y="3270250"/>
            <a:ext cx="126365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a:solidFill>
                  <a:srgbClr val="790015"/>
                </a:solidFill>
                <a:latin typeface="Arial" panose="020B0604020202020204" pitchFamily="34" charset="0"/>
              </a:rPr>
              <a:t>    body</a:t>
            </a:r>
          </a:p>
          <a:p>
            <a:pPr eaLnBrk="1" hangingPunct="1">
              <a:spcBef>
                <a:spcPct val="0"/>
              </a:spcBef>
              <a:buFontTx/>
              <a:buNone/>
            </a:pPr>
            <a:r>
              <a:rPr lang="en-US" altLang="en-US" sz="1800" b="1">
                <a:solidFill>
                  <a:srgbClr val="790015"/>
                </a:solidFill>
                <a:latin typeface="Arial" panose="020B0604020202020204" pitchFamily="34" charset="0"/>
              </a:rPr>
              <a:t>statement</a:t>
            </a:r>
          </a:p>
        </p:txBody>
      </p:sp>
      <p:grpSp>
        <p:nvGrpSpPr>
          <p:cNvPr id="62484" name="Group 28"/>
          <p:cNvGrpSpPr>
            <a:grpSpLocks/>
          </p:cNvGrpSpPr>
          <p:nvPr/>
        </p:nvGrpSpPr>
        <p:grpSpPr bwMode="auto">
          <a:xfrm>
            <a:off x="6111875" y="5410200"/>
            <a:ext cx="304800" cy="609600"/>
            <a:chOff x="2448" y="1392"/>
            <a:chExt cx="192" cy="384"/>
          </a:xfrm>
        </p:grpSpPr>
        <p:sp>
          <p:nvSpPr>
            <p:cNvPr id="62489" name="Line 29"/>
            <p:cNvSpPr>
              <a:spLocks noChangeShapeType="1"/>
            </p:cNvSpPr>
            <p:nvPr/>
          </p:nvSpPr>
          <p:spPr bwMode="auto">
            <a:xfrm>
              <a:off x="2544" y="1392"/>
              <a:ext cx="0" cy="38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2490" name="Line 30"/>
            <p:cNvSpPr>
              <a:spLocks noChangeShapeType="1"/>
            </p:cNvSpPr>
            <p:nvPr/>
          </p:nvSpPr>
          <p:spPr bwMode="auto">
            <a:xfrm flipV="1">
              <a:off x="2544" y="1680"/>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2491" name="Line 31"/>
            <p:cNvSpPr>
              <a:spLocks noChangeShapeType="1"/>
            </p:cNvSpPr>
            <p:nvPr/>
          </p:nvSpPr>
          <p:spPr bwMode="auto">
            <a:xfrm flipH="1" flipV="1">
              <a:off x="2448" y="1680"/>
              <a:ext cx="96" cy="9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62485" name="AutoShape 32"/>
          <p:cNvSpPr>
            <a:spLocks noChangeArrowheads="1"/>
          </p:cNvSpPr>
          <p:nvPr/>
        </p:nvSpPr>
        <p:spPr bwMode="auto">
          <a:xfrm>
            <a:off x="5334000" y="4419600"/>
            <a:ext cx="1981200" cy="914400"/>
          </a:xfrm>
          <a:prstGeom prst="flowChartDecision">
            <a:avLst/>
          </a:prstGeom>
          <a:solidFill>
            <a:srgbClr val="FFFF99"/>
          </a:solidFill>
          <a:ln w="12700">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62486" name="Rectangle 5"/>
          <p:cNvSpPr>
            <a:spLocks noChangeArrowheads="1"/>
          </p:cNvSpPr>
          <p:nvPr/>
        </p:nvSpPr>
        <p:spPr bwMode="auto">
          <a:xfrm>
            <a:off x="5622925" y="4724401"/>
            <a:ext cx="14160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i="1">
                <a:solidFill>
                  <a:srgbClr val="0000CC"/>
                </a:solidFill>
                <a:latin typeface="Arial" panose="020B0604020202020204" pitchFamily="34" charset="0"/>
              </a:rPr>
              <a:t>Expression</a:t>
            </a:r>
            <a:endParaRPr lang="en-US" altLang="en-US" sz="1800" b="1">
              <a:solidFill>
                <a:srgbClr val="081D58"/>
              </a:solidFill>
              <a:latin typeface="Arial" panose="020B0604020202020204" pitchFamily="34" charset="0"/>
            </a:endParaRPr>
          </a:p>
        </p:txBody>
      </p:sp>
      <p:sp>
        <p:nvSpPr>
          <p:cNvPr id="29" name="Content Placeholder 2"/>
          <p:cNvSpPr txBox="1">
            <a:spLocks/>
          </p:cNvSpPr>
          <p:nvPr/>
        </p:nvSpPr>
        <p:spPr bwMode="auto">
          <a:xfrm>
            <a:off x="7924800" y="2590800"/>
            <a:ext cx="1981200" cy="3505200"/>
          </a:xfrm>
          <a:prstGeom prst="rect">
            <a:avLst/>
          </a:prstGeom>
          <a:noFill/>
          <a:ln w="9525">
            <a:noFill/>
            <a:miter lim="800000"/>
            <a:headEnd/>
            <a:tailEnd/>
          </a:ln>
        </p:spPr>
        <p:txBody>
          <a:bodyPr/>
          <a:lstStyle/>
          <a:p>
            <a:pPr marL="342900" indent="-342900">
              <a:spcBef>
                <a:spcPct val="20000"/>
              </a:spcBef>
              <a:buFont typeface="Arial" pitchFamily="34" charset="0"/>
              <a:buChar char="•"/>
              <a:defRPr/>
            </a:pPr>
            <a:r>
              <a:rPr lang="en-US" dirty="0">
                <a:solidFill>
                  <a:schemeClr val="tx2"/>
                </a:solidFill>
                <a:latin typeface="Book Antiqua" pitchFamily="18" charset="0"/>
              </a:rPr>
              <a:t>When the expression is tested and found to be </a:t>
            </a:r>
            <a:r>
              <a:rPr lang="en-US" dirty="0">
                <a:solidFill>
                  <a:srgbClr val="00B050"/>
                </a:solidFill>
                <a:latin typeface="Book Antiqua" pitchFamily="18" charset="0"/>
              </a:rPr>
              <a:t>true</a:t>
            </a:r>
            <a:r>
              <a:rPr lang="en-US" dirty="0">
                <a:solidFill>
                  <a:schemeClr val="tx2"/>
                </a:solidFill>
                <a:latin typeface="Book Antiqua" pitchFamily="18" charset="0"/>
              </a:rPr>
              <a:t>, the loop body is executed.  Then, the expression is tested again.</a:t>
            </a:r>
          </a:p>
          <a:p>
            <a:pPr marL="342900" indent="-342900">
              <a:spcBef>
                <a:spcPct val="20000"/>
              </a:spcBef>
              <a:buFont typeface="Arial" pitchFamily="34" charset="0"/>
              <a:buChar char="•"/>
              <a:defRPr/>
            </a:pPr>
            <a:endParaRPr lang="en-US" sz="3200" dirty="0"/>
          </a:p>
        </p:txBody>
      </p:sp>
      <p:sp>
        <p:nvSpPr>
          <p:cNvPr id="62488" name="Content Placeholder 2"/>
          <p:cNvSpPr txBox="1">
            <a:spLocks/>
          </p:cNvSpPr>
          <p:nvPr/>
        </p:nvSpPr>
        <p:spPr bwMode="auto">
          <a:xfrm>
            <a:off x="4267200" y="1981200"/>
            <a:ext cx="3733800" cy="53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r>
              <a:rPr lang="en-US" altLang="en-US" sz="1800">
                <a:solidFill>
                  <a:schemeClr val="tx2"/>
                </a:solidFill>
                <a:latin typeface="Book Antiqua" panose="02040602050305030304" pitchFamily="18" charset="0"/>
              </a:rPr>
              <a:t>The loop body is executed first</a:t>
            </a:r>
          </a:p>
          <a:p>
            <a:endParaRPr lang="en-US" altLang="en-US"/>
          </a:p>
        </p:txBody>
      </p:sp>
      <p:sp>
        <p:nvSpPr>
          <p:cNvPr id="31" name="Slide Number Placeholder 30"/>
          <p:cNvSpPr>
            <a:spLocks noGrp="1"/>
          </p:cNvSpPr>
          <p:nvPr>
            <p:ph type="sldNum" sz="quarter" idx="12"/>
          </p:nvPr>
        </p:nvSpPr>
        <p:spPr/>
        <p:txBody>
          <a:bodyPr/>
          <a:lstStyle/>
          <a:p>
            <a:fld id="{60613670-5C68-40E8-AD23-C9952A542B99}" type="slidenum">
              <a:rPr lang="en-US" smtClean="0"/>
              <a:pPr/>
              <a:t>85</a:t>
            </a:fld>
            <a:endParaRPr lang="en-US"/>
          </a:p>
        </p:txBody>
      </p:sp>
    </p:spTree>
    <p:extLst>
      <p:ext uri="{BB962C8B-B14F-4D97-AF65-F5344CB8AC3E}">
        <p14:creationId xmlns:p14="http://schemas.microsoft.com/office/powerpoint/2010/main" xmlns="" val="368976115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altLang="en-US" smtClean="0"/>
              <a:t>Do-While Loop Example</a:t>
            </a:r>
          </a:p>
        </p:txBody>
      </p:sp>
      <p:sp>
        <p:nvSpPr>
          <p:cNvPr id="63491" name="Content Placeholder 2"/>
          <p:cNvSpPr>
            <a:spLocks noGrp="1"/>
          </p:cNvSpPr>
          <p:nvPr>
            <p:ph idx="1"/>
          </p:nvPr>
        </p:nvSpPr>
        <p:spPr>
          <a:xfrm>
            <a:off x="1981200" y="1600200"/>
            <a:ext cx="8229600" cy="2743200"/>
          </a:xfrm>
        </p:spPr>
        <p:txBody>
          <a:bodyPr>
            <a:normAutofit lnSpcReduction="10000"/>
          </a:bodyPr>
          <a:lstStyle/>
          <a:p>
            <a:pPr>
              <a:buFont typeface="Monotype Sorts" pitchFamily="2" charset="2"/>
              <a:buNone/>
            </a:pPr>
            <a:r>
              <a:rPr lang="en-US" altLang="en-US" sz="2000"/>
              <a:t>int   ans;</a:t>
            </a:r>
          </a:p>
          <a:p>
            <a:pPr>
              <a:buFont typeface="Monotype Sorts" pitchFamily="2" charset="2"/>
              <a:buNone/>
            </a:pPr>
            <a:r>
              <a:rPr lang="en-US" altLang="en-US" sz="2000"/>
              <a:t>do 			</a:t>
            </a:r>
            <a:endParaRPr lang="en-US" altLang="en-US" sz="2000" i="1"/>
          </a:p>
          <a:p>
            <a:pPr>
              <a:buFont typeface="Monotype Sorts" pitchFamily="2" charset="2"/>
              <a:buNone/>
            </a:pPr>
            <a:r>
              <a:rPr lang="en-US" altLang="en-US" sz="2000"/>
              <a:t>{</a:t>
            </a:r>
          </a:p>
          <a:p>
            <a:pPr>
              <a:buFont typeface="Monotype Sorts" pitchFamily="2" charset="2"/>
              <a:buNone/>
            </a:pPr>
            <a:r>
              <a:rPr lang="en-US" altLang="en-US" sz="2000"/>
              <a:t>	cout  &lt;&lt; “Choose a number from 1 to 4: “;</a:t>
            </a:r>
            <a:r>
              <a:rPr lang="en-US" altLang="en-US" sz="2000" i="1">
                <a:solidFill>
                  <a:srgbClr val="00B050"/>
                </a:solidFill>
              </a:rPr>
              <a:t>// repeated action</a:t>
            </a:r>
            <a:endParaRPr lang="en-US" altLang="en-US" sz="2000">
              <a:solidFill>
                <a:srgbClr val="00B050"/>
              </a:solidFill>
            </a:endParaRPr>
          </a:p>
          <a:p>
            <a:pPr>
              <a:buFont typeface="Monotype Sorts" pitchFamily="2" charset="2"/>
              <a:buNone/>
            </a:pPr>
            <a:r>
              <a:rPr lang="en-US" altLang="en-US" sz="2000"/>
              <a:t>	cin &gt;&gt; ans;</a:t>
            </a:r>
            <a:r>
              <a:rPr lang="en-US" altLang="en-US" sz="2000">
                <a:solidFill>
                  <a:srgbClr val="BC3700"/>
                </a:solidFill>
              </a:rPr>
              <a:t>		 	</a:t>
            </a:r>
            <a:r>
              <a:rPr lang="en-US" altLang="en-US" sz="2000" i="1">
                <a:solidFill>
                  <a:srgbClr val="BC3700"/>
                </a:solidFill>
              </a:rPr>
              <a:t>// LCV is initialized or updated</a:t>
            </a:r>
            <a:endParaRPr lang="en-US" altLang="en-US" sz="2000"/>
          </a:p>
          <a:p>
            <a:pPr>
              <a:buFont typeface="Monotype Sorts" pitchFamily="2" charset="2"/>
              <a:buNone/>
            </a:pPr>
            <a:r>
              <a:rPr lang="en-US" altLang="en-US" sz="2000"/>
              <a:t>} while (ans &gt;= 1 &amp;&amp; ans &lt;= 4); 	</a:t>
            </a:r>
            <a:r>
              <a:rPr lang="en-US" altLang="en-US" sz="2000" i="1">
                <a:solidFill>
                  <a:srgbClr val="0000CC"/>
                </a:solidFill>
              </a:rPr>
              <a:t>// test expression</a:t>
            </a:r>
            <a:endParaRPr lang="en-US" altLang="en-US" sz="2000"/>
          </a:p>
          <a:p>
            <a:pPr>
              <a:buFont typeface="Arial" panose="020B0604020202020204" pitchFamily="34" charset="0"/>
              <a:buNone/>
            </a:pPr>
            <a:r>
              <a:rPr lang="en-US" altLang="en-US" sz="2000"/>
              <a:t>cout &lt;&lt; “Done”;</a:t>
            </a:r>
          </a:p>
        </p:txBody>
      </p:sp>
      <p:sp>
        <p:nvSpPr>
          <p:cNvPr id="63492" name="TextBox 3"/>
          <p:cNvSpPr txBox="1">
            <a:spLocks noChangeArrowheads="1"/>
          </p:cNvSpPr>
          <p:nvPr/>
        </p:nvSpPr>
        <p:spPr bwMode="auto">
          <a:xfrm>
            <a:off x="2057400" y="4343400"/>
            <a:ext cx="6096000" cy="369888"/>
          </a:xfrm>
          <a:prstGeom prst="rect">
            <a:avLst/>
          </a:prstGeom>
          <a:solidFill>
            <a:srgbClr val="FF00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Output                                      Input      ans     Expression</a:t>
            </a:r>
          </a:p>
        </p:txBody>
      </p:sp>
      <p:sp>
        <p:nvSpPr>
          <p:cNvPr id="63493" name="TextBox 4"/>
          <p:cNvSpPr txBox="1">
            <a:spLocks noChangeArrowheads="1"/>
          </p:cNvSpPr>
          <p:nvPr/>
        </p:nvSpPr>
        <p:spPr bwMode="auto">
          <a:xfrm>
            <a:off x="2057400" y="4735513"/>
            <a:ext cx="6096000" cy="366712"/>
          </a:xfrm>
          <a:prstGeom prst="rec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Choose a number from 1 to 4: 2             2         true </a:t>
            </a:r>
          </a:p>
        </p:txBody>
      </p:sp>
      <p:sp>
        <p:nvSpPr>
          <p:cNvPr id="63494" name="TextBox 5"/>
          <p:cNvSpPr txBox="1">
            <a:spLocks noChangeArrowheads="1"/>
          </p:cNvSpPr>
          <p:nvPr/>
        </p:nvSpPr>
        <p:spPr bwMode="auto">
          <a:xfrm>
            <a:off x="2057400" y="5105401"/>
            <a:ext cx="6096000" cy="366713"/>
          </a:xfrm>
          <a:prstGeom prst="rect">
            <a:avLst/>
          </a:prstGeom>
          <a:solidFill>
            <a:srgbClr val="00B0F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Choose a number from 1 to 4: 3             3         true </a:t>
            </a:r>
          </a:p>
        </p:txBody>
      </p:sp>
      <p:sp>
        <p:nvSpPr>
          <p:cNvPr id="63495" name="TextBox 6"/>
          <p:cNvSpPr txBox="1">
            <a:spLocks noChangeArrowheads="1"/>
          </p:cNvSpPr>
          <p:nvPr/>
        </p:nvSpPr>
        <p:spPr bwMode="auto">
          <a:xfrm>
            <a:off x="2057400" y="5486401"/>
            <a:ext cx="6096000" cy="366713"/>
          </a:xfrm>
          <a:prstGeom prst="rec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Choose a number from 1 to 4: 1             1         true </a:t>
            </a:r>
          </a:p>
        </p:txBody>
      </p:sp>
      <p:sp>
        <p:nvSpPr>
          <p:cNvPr id="63496" name="TextBox 7"/>
          <p:cNvSpPr txBox="1">
            <a:spLocks noChangeArrowheads="1"/>
          </p:cNvSpPr>
          <p:nvPr/>
        </p:nvSpPr>
        <p:spPr bwMode="auto">
          <a:xfrm>
            <a:off x="2057400" y="5867401"/>
            <a:ext cx="6096000" cy="366713"/>
          </a:xfrm>
          <a:prstGeom prst="rect">
            <a:avLst/>
          </a:prstGeom>
          <a:solidFill>
            <a:srgbClr val="00B0F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Choose a number from 1 to 4: 5             5         false</a:t>
            </a:r>
          </a:p>
        </p:txBody>
      </p:sp>
      <p:sp>
        <p:nvSpPr>
          <p:cNvPr id="63497" name="TextBox 8"/>
          <p:cNvSpPr txBox="1">
            <a:spLocks noChangeArrowheads="1"/>
          </p:cNvSpPr>
          <p:nvPr/>
        </p:nvSpPr>
        <p:spPr bwMode="auto">
          <a:xfrm>
            <a:off x="2057400" y="6248400"/>
            <a:ext cx="6096000" cy="381000"/>
          </a:xfrm>
          <a:prstGeom prst="rect">
            <a:avLst/>
          </a:prstGeom>
          <a:solidFill>
            <a:srgbClr val="92D05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a:latin typeface="Arial" panose="020B0604020202020204" pitchFamily="34" charset="0"/>
              </a:rPr>
              <a:t>Done</a:t>
            </a:r>
          </a:p>
        </p:txBody>
      </p:sp>
      <p:sp>
        <p:nvSpPr>
          <p:cNvPr id="10" name="Slide Number Placeholder 9"/>
          <p:cNvSpPr>
            <a:spLocks noGrp="1"/>
          </p:cNvSpPr>
          <p:nvPr>
            <p:ph type="sldNum" sz="quarter" idx="12"/>
          </p:nvPr>
        </p:nvSpPr>
        <p:spPr/>
        <p:txBody>
          <a:bodyPr/>
          <a:lstStyle/>
          <a:p>
            <a:fld id="{60613670-5C68-40E8-AD23-C9952A542B99}" type="slidenum">
              <a:rPr lang="en-US" smtClean="0"/>
              <a:pPr/>
              <a:t>86</a:t>
            </a:fld>
            <a:endParaRPr lang="en-US"/>
          </a:p>
        </p:txBody>
      </p:sp>
    </p:spTree>
    <p:extLst>
      <p:ext uri="{BB962C8B-B14F-4D97-AF65-F5344CB8AC3E}">
        <p14:creationId xmlns:p14="http://schemas.microsoft.com/office/powerpoint/2010/main" xmlns="" val="223864532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p:txBody>
          <a:bodyPr/>
          <a:lstStyle/>
          <a:p>
            <a:r>
              <a:rPr lang="en-US" altLang="en-US" smtClean="0"/>
              <a:t>Loop-Controlled Types</a:t>
            </a:r>
          </a:p>
        </p:txBody>
      </p:sp>
      <p:sp>
        <p:nvSpPr>
          <p:cNvPr id="64515" name="Content Placeholder 2"/>
          <p:cNvSpPr>
            <a:spLocks noGrp="1"/>
          </p:cNvSpPr>
          <p:nvPr>
            <p:ph idx="1"/>
          </p:nvPr>
        </p:nvSpPr>
        <p:spPr/>
        <p:txBody>
          <a:bodyPr/>
          <a:lstStyle/>
          <a:p>
            <a:pPr>
              <a:buFont typeface="Monotype Sorts" pitchFamily="2" charset="2"/>
              <a:buNone/>
            </a:pPr>
            <a:r>
              <a:rPr lang="en-US" altLang="en-US" sz="2800">
                <a:solidFill>
                  <a:schemeClr val="accent1"/>
                </a:solidFill>
              </a:rPr>
              <a:t>Count-controlled:</a:t>
            </a:r>
            <a:r>
              <a:rPr lang="en-US" altLang="en-US" sz="2800"/>
              <a:t> repeat a specified number of times.</a:t>
            </a:r>
          </a:p>
          <a:p>
            <a:pPr>
              <a:buFont typeface="Monotype Sorts" pitchFamily="2" charset="2"/>
              <a:buNone/>
            </a:pPr>
            <a:r>
              <a:rPr lang="en-US" altLang="en-US" sz="2800">
                <a:solidFill>
                  <a:schemeClr val="accent1"/>
                </a:solidFill>
              </a:rPr>
              <a:t>Event-driven:</a:t>
            </a:r>
            <a:r>
              <a:rPr lang="en-US" altLang="en-US" sz="2800"/>
              <a:t> some condition within the loop body changes and this causes the repeating to stop.</a:t>
            </a:r>
          </a:p>
          <a:p>
            <a:pPr>
              <a:buFont typeface="Monotype Sorts" pitchFamily="2" charset="2"/>
              <a:buNone/>
            </a:pPr>
            <a:r>
              <a:rPr lang="en-US" altLang="en-US" sz="2800">
                <a:solidFill>
                  <a:schemeClr val="accent1"/>
                </a:solidFill>
              </a:rPr>
              <a:t>Sentinel-controlled: </a:t>
            </a:r>
            <a:r>
              <a:rPr lang="en-US" altLang="en-US" sz="2800"/>
              <a:t>using a specific value to end.</a:t>
            </a:r>
          </a:p>
          <a:p>
            <a:pPr lvl="1">
              <a:buFont typeface="Monotype Sorts" pitchFamily="2" charset="2"/>
              <a:buNone/>
            </a:pPr>
            <a:r>
              <a:rPr lang="en-US" altLang="en-US" sz="2000" b="1"/>
              <a:t>Sentinel:</a:t>
            </a:r>
            <a:r>
              <a:rPr lang="en-US" altLang="en-US" sz="2000"/>
              <a:t> a value that cannot occur as valid data.</a:t>
            </a:r>
          </a:p>
          <a:p>
            <a:pPr>
              <a:buFont typeface="Arial" panose="020B0604020202020204" pitchFamily="34" charset="0"/>
              <a:buNone/>
            </a:pPr>
            <a:r>
              <a:rPr lang="en-US" altLang="en-US" sz="2800">
                <a:solidFill>
                  <a:schemeClr val="accent1"/>
                </a:solidFill>
              </a:rPr>
              <a:t>Ask-before-Continuing:</a:t>
            </a:r>
            <a:r>
              <a:rPr lang="en-US" altLang="en-US" sz="2800"/>
              <a:t> ask users if they want to continue.</a:t>
            </a:r>
          </a:p>
          <a:p>
            <a:pPr>
              <a:buFont typeface="Arial" panose="020B0604020202020204" pitchFamily="34" charset="0"/>
              <a:buNone/>
            </a:pPr>
            <a:r>
              <a:rPr lang="en-US" altLang="en-US" sz="2800">
                <a:solidFill>
                  <a:schemeClr val="accent1"/>
                </a:solidFill>
              </a:rPr>
              <a:t>Flag-Controlled Loops:</a:t>
            </a:r>
            <a:r>
              <a:rPr lang="en-US" altLang="en-US" sz="2800"/>
              <a:t>  use a variable whose value is changed when an event occurs (usually from false to true).</a:t>
            </a:r>
          </a:p>
        </p:txBody>
      </p:sp>
      <p:sp>
        <p:nvSpPr>
          <p:cNvPr id="4" name="Slide Number Placeholder 3"/>
          <p:cNvSpPr>
            <a:spLocks noGrp="1"/>
          </p:cNvSpPr>
          <p:nvPr>
            <p:ph type="sldNum" sz="quarter" idx="12"/>
          </p:nvPr>
        </p:nvSpPr>
        <p:spPr/>
        <p:txBody>
          <a:bodyPr/>
          <a:lstStyle/>
          <a:p>
            <a:fld id="{60613670-5C68-40E8-AD23-C9952A542B99}" type="slidenum">
              <a:rPr lang="en-US" smtClean="0"/>
              <a:pPr/>
              <a:t>87</a:t>
            </a:fld>
            <a:endParaRPr lang="en-US"/>
          </a:p>
        </p:txBody>
      </p:sp>
    </p:spTree>
    <p:extLst>
      <p:ext uri="{BB962C8B-B14F-4D97-AF65-F5344CB8AC3E}">
        <p14:creationId xmlns:p14="http://schemas.microsoft.com/office/powerpoint/2010/main" xmlns="" val="301499647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r>
              <a:rPr lang="en-US" altLang="en-US" smtClean="0"/>
              <a:t>Count-Controlled Loop</a:t>
            </a:r>
          </a:p>
        </p:txBody>
      </p:sp>
      <p:sp>
        <p:nvSpPr>
          <p:cNvPr id="65539" name="Content Placeholder 2"/>
          <p:cNvSpPr>
            <a:spLocks noGrp="1"/>
          </p:cNvSpPr>
          <p:nvPr>
            <p:ph idx="1"/>
          </p:nvPr>
        </p:nvSpPr>
        <p:spPr/>
        <p:txBody>
          <a:bodyPr/>
          <a:lstStyle/>
          <a:p>
            <a:r>
              <a:rPr lang="en-US" altLang="en-US" smtClean="0"/>
              <a:t>Has a loop control variable (LCV) as a </a:t>
            </a:r>
            <a:r>
              <a:rPr lang="en-US" altLang="en-US" smtClean="0">
                <a:solidFill>
                  <a:srgbClr val="00B050"/>
                </a:solidFill>
              </a:rPr>
              <a:t>counter</a:t>
            </a:r>
            <a:r>
              <a:rPr lang="en-US" altLang="en-US" smtClean="0"/>
              <a:t>.</a:t>
            </a:r>
          </a:p>
          <a:p>
            <a:r>
              <a:rPr lang="en-US" altLang="en-US" smtClean="0"/>
              <a:t>LCV must be</a:t>
            </a:r>
          </a:p>
          <a:p>
            <a:pPr lvl="1"/>
            <a:r>
              <a:rPr lang="en-US" altLang="en-US" smtClean="0"/>
              <a:t>Initialized before start of the loop</a:t>
            </a:r>
          </a:p>
          <a:p>
            <a:pPr lvl="1"/>
            <a:r>
              <a:rPr lang="en-US" altLang="en-US" smtClean="0"/>
              <a:t>Tested (boolean expression)</a:t>
            </a:r>
          </a:p>
          <a:p>
            <a:pPr lvl="1"/>
            <a:r>
              <a:rPr lang="en-US" altLang="en-US" smtClean="0"/>
              <a:t>Updated</a:t>
            </a:r>
          </a:p>
          <a:p>
            <a:endParaRPr lang="en-US" altLang="en-US" smtClean="0"/>
          </a:p>
        </p:txBody>
      </p:sp>
      <p:sp>
        <p:nvSpPr>
          <p:cNvPr id="4" name="Slide Number Placeholder 3"/>
          <p:cNvSpPr>
            <a:spLocks noGrp="1"/>
          </p:cNvSpPr>
          <p:nvPr>
            <p:ph type="sldNum" sz="quarter" idx="12"/>
          </p:nvPr>
        </p:nvSpPr>
        <p:spPr/>
        <p:txBody>
          <a:bodyPr/>
          <a:lstStyle/>
          <a:p>
            <a:fld id="{60613670-5C68-40E8-AD23-C9952A542B99}" type="slidenum">
              <a:rPr lang="en-US" smtClean="0"/>
              <a:pPr/>
              <a:t>88</a:t>
            </a:fld>
            <a:endParaRPr lang="en-US"/>
          </a:p>
        </p:txBody>
      </p:sp>
    </p:spTree>
    <p:extLst>
      <p:ext uri="{BB962C8B-B14F-4D97-AF65-F5344CB8AC3E}">
        <p14:creationId xmlns:p14="http://schemas.microsoft.com/office/powerpoint/2010/main" xmlns="" val="24830667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p:txBody>
          <a:bodyPr/>
          <a:lstStyle/>
          <a:p>
            <a:r>
              <a:rPr lang="en-US" altLang="en-US" smtClean="0"/>
              <a:t>Event-driven loop</a:t>
            </a:r>
          </a:p>
        </p:txBody>
      </p:sp>
      <p:sp>
        <p:nvSpPr>
          <p:cNvPr id="66563" name="Rectangle 3"/>
          <p:cNvSpPr>
            <a:spLocks noGrp="1"/>
          </p:cNvSpPr>
          <p:nvPr>
            <p:ph type="body" idx="1"/>
          </p:nvPr>
        </p:nvSpPr>
        <p:spPr/>
        <p:txBody>
          <a:bodyPr>
            <a:normAutofit lnSpcReduction="10000"/>
          </a:bodyPr>
          <a:lstStyle/>
          <a:p>
            <a:pPr>
              <a:lnSpc>
                <a:spcPct val="90000"/>
              </a:lnSpc>
              <a:buFont typeface="Arial" panose="020B0604020202020204" pitchFamily="34" charset="0"/>
              <a:buNone/>
            </a:pPr>
            <a:r>
              <a:rPr lang="en-US" altLang="en-US" sz="2800" noProof="1"/>
              <a:t>double salary;</a:t>
            </a:r>
          </a:p>
          <a:p>
            <a:pPr>
              <a:lnSpc>
                <a:spcPct val="90000"/>
              </a:lnSpc>
              <a:buFont typeface="Arial" panose="020B0604020202020204" pitchFamily="34" charset="0"/>
              <a:buNone/>
            </a:pPr>
            <a:r>
              <a:rPr lang="en-US" altLang="en-US" sz="2800" noProof="1"/>
              <a:t>cout &lt;&lt; "Enter you salary: ";</a:t>
            </a:r>
          </a:p>
          <a:p>
            <a:pPr>
              <a:lnSpc>
                <a:spcPct val="90000"/>
              </a:lnSpc>
              <a:buFont typeface="Arial" panose="020B0604020202020204" pitchFamily="34" charset="0"/>
              <a:buNone/>
            </a:pPr>
            <a:r>
              <a:rPr lang="en-US" altLang="en-US" sz="2800" noProof="1"/>
              <a:t>cin &gt;&gt; salary;</a:t>
            </a:r>
          </a:p>
          <a:p>
            <a:pPr>
              <a:lnSpc>
                <a:spcPct val="90000"/>
              </a:lnSpc>
              <a:buFont typeface="Arial" panose="020B0604020202020204" pitchFamily="34" charset="0"/>
              <a:buNone/>
            </a:pPr>
            <a:r>
              <a:rPr lang="en-US" altLang="en-US" sz="2800" noProof="1"/>
              <a:t>int years = 0;</a:t>
            </a:r>
          </a:p>
          <a:p>
            <a:pPr>
              <a:lnSpc>
                <a:spcPct val="90000"/>
              </a:lnSpc>
              <a:buFont typeface="Arial" panose="020B0604020202020204" pitchFamily="34" charset="0"/>
              <a:buNone/>
            </a:pPr>
            <a:r>
              <a:rPr lang="en-US" altLang="en-US" sz="2800" noProof="1"/>
              <a:t>while (salary &lt; 50000) {</a:t>
            </a:r>
          </a:p>
          <a:p>
            <a:pPr>
              <a:lnSpc>
                <a:spcPct val="90000"/>
              </a:lnSpc>
              <a:buFont typeface="Arial" panose="020B0604020202020204" pitchFamily="34" charset="0"/>
              <a:buNone/>
            </a:pPr>
            <a:r>
              <a:rPr lang="en-US" altLang="en-US" sz="2800" noProof="1"/>
              <a:t>	salary = salary * 1.02;</a:t>
            </a:r>
          </a:p>
          <a:p>
            <a:pPr>
              <a:lnSpc>
                <a:spcPct val="90000"/>
              </a:lnSpc>
              <a:buFont typeface="Arial" panose="020B0604020202020204" pitchFamily="34" charset="0"/>
              <a:buNone/>
            </a:pPr>
            <a:r>
              <a:rPr lang="en-US" altLang="en-US" sz="2800" noProof="1"/>
              <a:t>	</a:t>
            </a:r>
            <a:r>
              <a:rPr lang="en-US" altLang="en-US" sz="2800"/>
              <a:t>years</a:t>
            </a:r>
            <a:r>
              <a:rPr lang="en-US" altLang="en-US" sz="2800" noProof="1"/>
              <a:t>++;</a:t>
            </a:r>
          </a:p>
          <a:p>
            <a:pPr>
              <a:lnSpc>
                <a:spcPct val="90000"/>
              </a:lnSpc>
              <a:buFont typeface="Arial" panose="020B0604020202020204" pitchFamily="34" charset="0"/>
              <a:buNone/>
            </a:pPr>
            <a:r>
              <a:rPr lang="en-US" altLang="en-US" sz="2800" noProof="1"/>
              <a:t>}</a:t>
            </a:r>
            <a:endParaRPr lang="en-US" altLang="en-US" sz="2800"/>
          </a:p>
          <a:p>
            <a:pPr>
              <a:lnSpc>
                <a:spcPct val="90000"/>
              </a:lnSpc>
              <a:buFont typeface="Arial" panose="020B0604020202020204" pitchFamily="34" charset="0"/>
              <a:buNone/>
            </a:pPr>
            <a:r>
              <a:rPr lang="en-US" altLang="en-US" sz="2800"/>
              <a:t>cout &lt;&lt; </a:t>
            </a:r>
            <a:r>
              <a:rPr lang="en-US" altLang="en-US" sz="2800" noProof="1"/>
              <a:t>“</a:t>
            </a:r>
            <a:r>
              <a:rPr lang="en-US" altLang="en-US" sz="2800"/>
              <a:t>You need</a:t>
            </a:r>
            <a:r>
              <a:rPr lang="en-US" altLang="en-US" sz="2800" noProof="1"/>
              <a:t> “</a:t>
            </a:r>
            <a:r>
              <a:rPr lang="en-US" altLang="en-US" sz="2800"/>
              <a:t> &lt;&lt; years &lt;&lt; </a:t>
            </a:r>
            <a:r>
              <a:rPr lang="en-US" altLang="en-US" sz="2800" noProof="1"/>
              <a:t>“</a:t>
            </a:r>
            <a:r>
              <a:rPr lang="en-US" altLang="en-US" sz="2800"/>
              <a:t>years to get to 50K</a:t>
            </a:r>
            <a:r>
              <a:rPr lang="en-US" altLang="en-US" sz="2800" noProof="1"/>
              <a:t>";</a:t>
            </a:r>
            <a:endParaRPr lang="en-US" altLang="en-US" sz="2800"/>
          </a:p>
        </p:txBody>
      </p:sp>
      <p:sp>
        <p:nvSpPr>
          <p:cNvPr id="4" name="Slide Number Placeholder 3"/>
          <p:cNvSpPr>
            <a:spLocks noGrp="1"/>
          </p:cNvSpPr>
          <p:nvPr>
            <p:ph type="sldNum" sz="quarter" idx="12"/>
          </p:nvPr>
        </p:nvSpPr>
        <p:spPr/>
        <p:txBody>
          <a:bodyPr/>
          <a:lstStyle/>
          <a:p>
            <a:fld id="{60613670-5C68-40E8-AD23-C9952A542B99}" type="slidenum">
              <a:rPr lang="en-US" smtClean="0"/>
              <a:pPr/>
              <a:t>89</a:t>
            </a:fld>
            <a:endParaRPr lang="en-US"/>
          </a:p>
        </p:txBody>
      </p:sp>
    </p:spTree>
    <p:extLst>
      <p:ext uri="{BB962C8B-B14F-4D97-AF65-F5344CB8AC3E}">
        <p14:creationId xmlns:p14="http://schemas.microsoft.com/office/powerpoint/2010/main" xmlns="" val="3847556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en-US" smtClean="0"/>
              <a:t>The Key Software Trend: Object Technology</a:t>
            </a:r>
          </a:p>
        </p:txBody>
      </p:sp>
      <p:sp>
        <p:nvSpPr>
          <p:cNvPr id="18436" name="Rectangle 3"/>
          <p:cNvSpPr>
            <a:spLocks noGrp="1" noChangeArrowheads="1"/>
          </p:cNvSpPr>
          <p:nvPr>
            <p:ph type="body" idx="1"/>
          </p:nvPr>
        </p:nvSpPr>
        <p:spPr/>
        <p:txBody>
          <a:bodyPr/>
          <a:lstStyle/>
          <a:p>
            <a:pPr eaLnBrk="1" hangingPunct="1">
              <a:lnSpc>
                <a:spcPct val="90000"/>
              </a:lnSpc>
            </a:pPr>
            <a:r>
              <a:rPr lang="en-US" altLang="en-US" sz="2400" dirty="0"/>
              <a:t>Objects </a:t>
            </a:r>
          </a:p>
          <a:p>
            <a:pPr lvl="1" eaLnBrk="1" hangingPunct="1">
              <a:lnSpc>
                <a:spcPct val="90000"/>
              </a:lnSpc>
            </a:pPr>
            <a:r>
              <a:rPr lang="en-US" altLang="en-US" sz="2000" dirty="0"/>
              <a:t>Reusable software components that model real world items</a:t>
            </a:r>
          </a:p>
          <a:p>
            <a:pPr lvl="1" eaLnBrk="1" hangingPunct="1">
              <a:lnSpc>
                <a:spcPct val="90000"/>
              </a:lnSpc>
            </a:pPr>
            <a:r>
              <a:rPr lang="en-US" altLang="en-US" sz="2000" dirty="0"/>
              <a:t>Meaningful software </a:t>
            </a:r>
            <a:r>
              <a:rPr lang="en-US" altLang="en-US" sz="2000" dirty="0" smtClean="0"/>
              <a:t>units</a:t>
            </a:r>
          </a:p>
          <a:p>
            <a:pPr lvl="1" eaLnBrk="1" hangingPunct="1">
              <a:lnSpc>
                <a:spcPct val="90000"/>
              </a:lnSpc>
            </a:pPr>
            <a:r>
              <a:rPr lang="en-US" altLang="en-US" sz="1800" dirty="0" smtClean="0"/>
              <a:t>Date </a:t>
            </a:r>
            <a:r>
              <a:rPr lang="en-US" altLang="en-US" sz="1800" dirty="0"/>
              <a:t>objects, time objects, paycheck objects, invoice objects, audio objects, video objects, file objects, record objects, </a:t>
            </a:r>
            <a:r>
              <a:rPr lang="en-US" altLang="en-US" sz="1800" dirty="0" smtClean="0"/>
              <a:t>etc.</a:t>
            </a:r>
          </a:p>
          <a:p>
            <a:pPr lvl="1" eaLnBrk="1" hangingPunct="1">
              <a:lnSpc>
                <a:spcPct val="90000"/>
              </a:lnSpc>
            </a:pPr>
            <a:r>
              <a:rPr lang="en-US" altLang="en-US" sz="1800" dirty="0" smtClean="0"/>
              <a:t>Any </a:t>
            </a:r>
            <a:r>
              <a:rPr lang="en-US" altLang="en-US" sz="1800" dirty="0"/>
              <a:t>noun can be represented as an object</a:t>
            </a:r>
          </a:p>
          <a:p>
            <a:pPr lvl="1" eaLnBrk="1" hangingPunct="1">
              <a:lnSpc>
                <a:spcPct val="90000"/>
              </a:lnSpc>
            </a:pPr>
            <a:r>
              <a:rPr lang="en-US" altLang="en-US" sz="2000" dirty="0"/>
              <a:t>More understandable, better organized and easier to maintain than procedural programming</a:t>
            </a:r>
          </a:p>
          <a:p>
            <a:pPr lvl="1" eaLnBrk="1" hangingPunct="1">
              <a:lnSpc>
                <a:spcPct val="90000"/>
              </a:lnSpc>
            </a:pPr>
            <a:r>
              <a:rPr lang="en-US" altLang="en-US" sz="2000" dirty="0"/>
              <a:t>Favor </a:t>
            </a:r>
            <a:r>
              <a:rPr lang="en-US" altLang="en-US" sz="2000" dirty="0" smtClean="0"/>
              <a:t>modularity</a:t>
            </a:r>
          </a:p>
          <a:p>
            <a:pPr lvl="1" eaLnBrk="1" hangingPunct="1">
              <a:lnSpc>
                <a:spcPct val="90000"/>
              </a:lnSpc>
            </a:pPr>
            <a:r>
              <a:rPr lang="en-US" altLang="en-US" sz="1800" dirty="0" smtClean="0"/>
              <a:t>Software reuse</a:t>
            </a:r>
          </a:p>
          <a:p>
            <a:pPr lvl="1" eaLnBrk="1" hangingPunct="1">
              <a:lnSpc>
                <a:spcPct val="90000"/>
              </a:lnSpc>
            </a:pPr>
            <a:r>
              <a:rPr lang="en-US" altLang="en-US" sz="1800" dirty="0" smtClean="0"/>
              <a:t>Libraries</a:t>
            </a:r>
            <a:endParaRPr lang="en-US" altLang="en-US" sz="1800" dirty="0"/>
          </a:p>
          <a:p>
            <a:pPr lvl="1" eaLnBrk="1" hangingPunct="1">
              <a:lnSpc>
                <a:spcPct val="90000"/>
              </a:lnSpc>
            </a:pPr>
            <a:r>
              <a:rPr lang="en-US" altLang="en-US" sz="1800" smtClean="0"/>
              <a:t>MFC </a:t>
            </a:r>
            <a:r>
              <a:rPr lang="en-US" altLang="en-US" sz="1800" dirty="0"/>
              <a:t>(Microsoft </a:t>
            </a:r>
            <a:r>
              <a:rPr lang="en-US" altLang="en-US" sz="1800"/>
              <a:t>Foundation </a:t>
            </a:r>
            <a:r>
              <a:rPr lang="en-US" altLang="en-US" sz="1800" smtClean="0"/>
              <a:t>Classes)</a:t>
            </a:r>
          </a:p>
          <a:p>
            <a:pPr lvl="1" eaLnBrk="1" hangingPunct="1">
              <a:lnSpc>
                <a:spcPct val="90000"/>
              </a:lnSpc>
            </a:pPr>
            <a:r>
              <a:rPr lang="en-US" altLang="en-US" sz="1800" smtClean="0"/>
              <a:t>Rogue </a:t>
            </a:r>
            <a:r>
              <a:rPr lang="en-US" altLang="en-US" sz="1800" dirty="0"/>
              <a:t>Wave</a:t>
            </a:r>
          </a:p>
        </p:txBody>
      </p:sp>
      <p:sp>
        <p:nvSpPr>
          <p:cNvPr id="4" name="Slide Number Placeholder 3"/>
          <p:cNvSpPr>
            <a:spLocks noGrp="1"/>
          </p:cNvSpPr>
          <p:nvPr>
            <p:ph type="sldNum" sz="quarter" idx="12"/>
          </p:nvPr>
        </p:nvSpPr>
        <p:spPr/>
        <p:txBody>
          <a:bodyPr/>
          <a:lstStyle/>
          <a:p>
            <a:fld id="{60613670-5C68-40E8-AD23-C9952A542B99}" type="slidenum">
              <a:rPr lang="en-US" smtClean="0"/>
              <a:pPr/>
              <a:t>9</a:t>
            </a:fld>
            <a:endParaRPr lang="en-US"/>
          </a:p>
        </p:txBody>
      </p:sp>
    </p:spTree>
    <p:extLst>
      <p:ext uri="{BB962C8B-B14F-4D97-AF65-F5344CB8AC3E}">
        <p14:creationId xmlns:p14="http://schemas.microsoft.com/office/powerpoint/2010/main" xmlns="" val="113902138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p:txBody>
          <a:bodyPr/>
          <a:lstStyle/>
          <a:p>
            <a:r>
              <a:rPr lang="en-US" altLang="en-US" smtClean="0"/>
              <a:t>Sentinel-Controlled</a:t>
            </a:r>
          </a:p>
        </p:txBody>
      </p:sp>
      <p:sp>
        <p:nvSpPr>
          <p:cNvPr id="67587" name="Rectangle 3"/>
          <p:cNvSpPr>
            <a:spLocks noGrp="1"/>
          </p:cNvSpPr>
          <p:nvPr>
            <p:ph type="body" idx="1"/>
          </p:nvPr>
        </p:nvSpPr>
        <p:spPr/>
        <p:txBody>
          <a:bodyPr/>
          <a:lstStyle/>
          <a:p>
            <a:pPr>
              <a:buFont typeface="Arial" panose="020B0604020202020204" pitchFamily="34" charset="0"/>
              <a:buNone/>
            </a:pPr>
            <a:r>
              <a:rPr lang="en-US" altLang="en-US" sz="2400"/>
              <a:t>do</a:t>
            </a:r>
          </a:p>
          <a:p>
            <a:pPr>
              <a:buFont typeface="Arial" panose="020B0604020202020204" pitchFamily="34" charset="0"/>
              <a:buNone/>
            </a:pPr>
            <a:r>
              <a:rPr lang="en-US" altLang="en-US" sz="2400"/>
              <a:t>{  </a:t>
            </a:r>
          </a:p>
          <a:p>
            <a:pPr lvl="1">
              <a:buFont typeface="Arial" panose="020B0604020202020204" pitchFamily="34" charset="0"/>
              <a:buNone/>
            </a:pPr>
            <a:r>
              <a:rPr lang="en-US" altLang="en-US" sz="2400"/>
              <a:t>cout&lt;&lt; ”Enter salary, type -1 to exit”; </a:t>
            </a:r>
            <a:r>
              <a:rPr lang="en-US" altLang="en-US" sz="1600"/>
              <a:t>// no one earns negative salary</a:t>
            </a:r>
            <a:endParaRPr lang="en-US" altLang="en-US" sz="2400"/>
          </a:p>
          <a:p>
            <a:pPr lvl="1">
              <a:buFont typeface="Arial" panose="020B0604020202020204" pitchFamily="34" charset="0"/>
              <a:buNone/>
            </a:pPr>
            <a:r>
              <a:rPr lang="en-US" altLang="en-US" sz="2400"/>
              <a:t>cin&gt;&gt;salary;</a:t>
            </a:r>
          </a:p>
          <a:p>
            <a:pPr>
              <a:buFont typeface="Arial" panose="020B0604020202020204" pitchFamily="34" charset="0"/>
              <a:buNone/>
            </a:pPr>
            <a:r>
              <a:rPr lang="en-US" altLang="en-US" sz="2400"/>
              <a:t>       // process income</a:t>
            </a:r>
          </a:p>
          <a:p>
            <a:pPr>
              <a:buFont typeface="Arial" panose="020B0604020202020204" pitchFamily="34" charset="0"/>
              <a:buNone/>
            </a:pPr>
            <a:r>
              <a:rPr lang="en-US" altLang="en-US" sz="2400"/>
              <a:t>} while (salary &gt; 0);</a:t>
            </a:r>
          </a:p>
        </p:txBody>
      </p:sp>
      <p:sp>
        <p:nvSpPr>
          <p:cNvPr id="4" name="Slide Number Placeholder 3"/>
          <p:cNvSpPr>
            <a:spLocks noGrp="1"/>
          </p:cNvSpPr>
          <p:nvPr>
            <p:ph type="sldNum" sz="quarter" idx="12"/>
          </p:nvPr>
        </p:nvSpPr>
        <p:spPr/>
        <p:txBody>
          <a:bodyPr/>
          <a:lstStyle/>
          <a:p>
            <a:fld id="{60613670-5C68-40E8-AD23-C9952A542B99}" type="slidenum">
              <a:rPr lang="en-US" smtClean="0"/>
              <a:pPr/>
              <a:t>90</a:t>
            </a:fld>
            <a:endParaRPr lang="en-US"/>
          </a:p>
        </p:txBody>
      </p:sp>
    </p:spTree>
    <p:extLst>
      <p:ext uri="{BB962C8B-B14F-4D97-AF65-F5344CB8AC3E}">
        <p14:creationId xmlns:p14="http://schemas.microsoft.com/office/powerpoint/2010/main" xmlns="" val="356549461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p:txBody>
          <a:bodyPr/>
          <a:lstStyle/>
          <a:p>
            <a:r>
              <a:rPr lang="en-US" altLang="en-US" smtClean="0"/>
              <a:t>Ask-before-Continuing</a:t>
            </a:r>
          </a:p>
        </p:txBody>
      </p:sp>
      <p:sp>
        <p:nvSpPr>
          <p:cNvPr id="68611" name="Rectangle 4"/>
          <p:cNvSpPr>
            <a:spLocks noChangeArrowheads="1"/>
          </p:cNvSpPr>
          <p:nvPr/>
        </p:nvSpPr>
        <p:spPr bwMode="auto">
          <a:xfrm>
            <a:off x="2209800" y="1676400"/>
            <a:ext cx="7620000"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400">
                <a:latin typeface="Arial" panose="020B0604020202020204" pitchFamily="34" charset="0"/>
              </a:rPr>
              <a:t>char ans = ‘y’;			</a:t>
            </a:r>
            <a:r>
              <a:rPr lang="en-US" altLang="en-US" sz="2400" i="1">
                <a:solidFill>
                  <a:srgbClr val="BC3700"/>
                </a:solidFill>
                <a:latin typeface="Arial" panose="020B0604020202020204" pitchFamily="34" charset="0"/>
              </a:rPr>
              <a:t>// LCV is initialized </a:t>
            </a:r>
          </a:p>
          <a:p>
            <a:pPr eaLnBrk="1" hangingPunct="1">
              <a:spcBef>
                <a:spcPct val="0"/>
              </a:spcBef>
              <a:buFontTx/>
              <a:buNone/>
            </a:pPr>
            <a:r>
              <a:rPr lang="en-US" altLang="en-US" sz="2400">
                <a:latin typeface="Arial" panose="020B0604020202020204" pitchFamily="34" charset="0"/>
              </a:rPr>
              <a:t>while (ans == ‘Y’ || ans == ‘y’) 	</a:t>
            </a:r>
            <a:r>
              <a:rPr lang="en-US" altLang="en-US" sz="2400" i="1">
                <a:solidFill>
                  <a:srgbClr val="0000CC"/>
                </a:solidFill>
                <a:latin typeface="Arial" panose="020B0604020202020204" pitchFamily="34" charset="0"/>
              </a:rPr>
              <a:t>// test expression</a:t>
            </a:r>
            <a:r>
              <a:rPr lang="en-US" altLang="en-US" sz="2400">
                <a:latin typeface="Arial" panose="020B0604020202020204" pitchFamily="34" charset="0"/>
              </a:rPr>
              <a:t>	</a:t>
            </a:r>
            <a:endParaRPr lang="en-US" altLang="en-US" sz="2400" i="1">
              <a:latin typeface="Arial" panose="020B0604020202020204" pitchFamily="34" charset="0"/>
            </a:endParaRPr>
          </a:p>
          <a:p>
            <a:pPr eaLnBrk="1" hangingPunct="1">
              <a:spcBef>
                <a:spcPct val="0"/>
              </a:spcBef>
              <a:buFontTx/>
              <a:buNone/>
            </a:pPr>
            <a:r>
              <a:rPr lang="en-US" altLang="en-US" sz="2400">
                <a:latin typeface="Arial" panose="020B0604020202020204" pitchFamily="34" charset="0"/>
              </a:rPr>
              <a:t>{</a:t>
            </a:r>
          </a:p>
          <a:p>
            <a:pPr eaLnBrk="1" hangingPunct="1">
              <a:spcBef>
                <a:spcPct val="0"/>
              </a:spcBef>
              <a:buFontTx/>
              <a:buNone/>
            </a:pPr>
            <a:r>
              <a:rPr lang="en-US" altLang="en-US" sz="2400">
                <a:latin typeface="Arial" panose="020B0604020202020204" pitchFamily="34" charset="0"/>
              </a:rPr>
              <a:t>       doSomething;			</a:t>
            </a:r>
            <a:r>
              <a:rPr lang="en-US" altLang="en-US" sz="2400" i="1">
                <a:solidFill>
                  <a:srgbClr val="00B050"/>
                </a:solidFill>
                <a:latin typeface="Arial" panose="020B0604020202020204" pitchFamily="34" charset="0"/>
              </a:rPr>
              <a:t>// repeated action</a:t>
            </a:r>
            <a:endParaRPr lang="en-US" altLang="en-US" sz="2400">
              <a:solidFill>
                <a:srgbClr val="00B050"/>
              </a:solidFill>
              <a:latin typeface="Arial" panose="020B0604020202020204" pitchFamily="34" charset="0"/>
            </a:endParaRPr>
          </a:p>
          <a:p>
            <a:pPr eaLnBrk="1" hangingPunct="1">
              <a:spcBef>
                <a:spcPct val="0"/>
              </a:spcBef>
              <a:buFontTx/>
              <a:buNone/>
            </a:pPr>
            <a:r>
              <a:rPr lang="en-US" altLang="en-US" sz="2400">
                <a:latin typeface="Arial" panose="020B0604020202020204" pitchFamily="34" charset="0"/>
              </a:rPr>
              <a:t>       cout &lt;&lt; “Do you want to continue? ”;</a:t>
            </a:r>
          </a:p>
          <a:p>
            <a:pPr eaLnBrk="1" hangingPunct="1">
              <a:spcBef>
                <a:spcPct val="0"/>
              </a:spcBef>
              <a:buFontTx/>
              <a:buNone/>
            </a:pPr>
            <a:r>
              <a:rPr lang="en-US" altLang="en-US" sz="2400">
                <a:latin typeface="Arial" panose="020B0604020202020204" pitchFamily="34" charset="0"/>
              </a:rPr>
              <a:t>       cin &gt;&gt; ans;</a:t>
            </a:r>
            <a:r>
              <a:rPr lang="en-US" altLang="en-US" sz="2400">
                <a:solidFill>
                  <a:srgbClr val="BC3700"/>
                </a:solidFill>
                <a:latin typeface="Arial" panose="020B0604020202020204" pitchFamily="34" charset="0"/>
              </a:rPr>
              <a:t>		 	</a:t>
            </a:r>
            <a:r>
              <a:rPr lang="en-US" altLang="en-US" sz="2400" i="1">
                <a:solidFill>
                  <a:srgbClr val="BC3700"/>
                </a:solidFill>
                <a:latin typeface="Arial" panose="020B0604020202020204" pitchFamily="34" charset="0"/>
              </a:rPr>
              <a:t>// LCV is updated</a:t>
            </a:r>
            <a:endParaRPr lang="en-US" altLang="en-US" sz="2400">
              <a:latin typeface="Arial" panose="020B0604020202020204" pitchFamily="34" charset="0"/>
            </a:endParaRPr>
          </a:p>
          <a:p>
            <a:pPr eaLnBrk="1" hangingPunct="1">
              <a:spcBef>
                <a:spcPct val="0"/>
              </a:spcBef>
              <a:buFontTx/>
              <a:buNone/>
            </a:pPr>
            <a:r>
              <a:rPr lang="en-US" altLang="en-US" sz="2400">
                <a:latin typeface="Arial" panose="020B0604020202020204" pitchFamily="34" charset="0"/>
              </a:rPr>
              <a:t>}; 	</a:t>
            </a:r>
          </a:p>
        </p:txBody>
      </p:sp>
      <p:sp>
        <p:nvSpPr>
          <p:cNvPr id="4" name="Slide Number Placeholder 3"/>
          <p:cNvSpPr>
            <a:spLocks noGrp="1"/>
          </p:cNvSpPr>
          <p:nvPr>
            <p:ph type="sldNum" sz="quarter" idx="12"/>
          </p:nvPr>
        </p:nvSpPr>
        <p:spPr/>
        <p:txBody>
          <a:bodyPr/>
          <a:lstStyle/>
          <a:p>
            <a:fld id="{60613670-5C68-40E8-AD23-C9952A542B99}" type="slidenum">
              <a:rPr lang="en-US" smtClean="0"/>
              <a:pPr/>
              <a:t>91</a:t>
            </a:fld>
            <a:endParaRPr lang="en-US"/>
          </a:p>
        </p:txBody>
      </p:sp>
    </p:spTree>
    <p:extLst>
      <p:ext uri="{BB962C8B-B14F-4D97-AF65-F5344CB8AC3E}">
        <p14:creationId xmlns:p14="http://schemas.microsoft.com/office/powerpoint/2010/main" xmlns="" val="267500206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a:lstStyle/>
          <a:p>
            <a:r>
              <a:rPr lang="en-US" altLang="en-US" smtClean="0"/>
              <a:t>BREAK statement</a:t>
            </a:r>
          </a:p>
        </p:txBody>
      </p:sp>
      <p:sp>
        <p:nvSpPr>
          <p:cNvPr id="69635" name="Rectangle 3"/>
          <p:cNvSpPr>
            <a:spLocks noGrp="1"/>
          </p:cNvSpPr>
          <p:nvPr>
            <p:ph type="body" idx="1"/>
          </p:nvPr>
        </p:nvSpPr>
        <p:spPr/>
        <p:txBody>
          <a:bodyPr/>
          <a:lstStyle/>
          <a:p>
            <a:pPr marL="609600" indent="-609600">
              <a:buNone/>
            </a:pPr>
            <a:r>
              <a:rPr lang="en-US" altLang="en-US" sz="2800" b="1"/>
              <a:t>allows to exit from any loop.</a:t>
            </a:r>
          </a:p>
          <a:p>
            <a:pPr marL="609600" indent="-609600">
              <a:buNone/>
            </a:pPr>
            <a:endParaRPr lang="en-US" altLang="en-US" sz="2800" b="1"/>
          </a:p>
          <a:p>
            <a:pPr marL="609600" indent="-609600">
              <a:buNone/>
            </a:pPr>
            <a:r>
              <a:rPr lang="en-US" altLang="en-US" sz="2800"/>
              <a:t>do</a:t>
            </a:r>
          </a:p>
          <a:p>
            <a:pPr marL="609600" indent="-609600">
              <a:buNone/>
            </a:pPr>
            <a:r>
              <a:rPr lang="en-US" altLang="en-US" sz="2800"/>
              <a:t>{ </a:t>
            </a:r>
          </a:p>
          <a:p>
            <a:pPr marL="609600" indent="-609600">
              <a:buNone/>
            </a:pPr>
            <a:r>
              <a:rPr lang="en-US" altLang="en-US" sz="2800"/>
              <a:t>		cin&gt;&gt;x;</a:t>
            </a:r>
          </a:p>
          <a:p>
            <a:pPr marL="609600" indent="-609600">
              <a:buNone/>
            </a:pPr>
            <a:r>
              <a:rPr lang="en-US" altLang="en-US" sz="2800"/>
              <a:t>		if (x % 2 ==0) </a:t>
            </a:r>
          </a:p>
          <a:p>
            <a:pPr marL="609600" indent="-609600">
              <a:buNone/>
            </a:pPr>
            <a:r>
              <a:rPr lang="en-US" altLang="en-US" sz="2800"/>
              <a:t>		       break;</a:t>
            </a:r>
          </a:p>
          <a:p>
            <a:pPr marL="609600" indent="-609600">
              <a:buNone/>
            </a:pPr>
            <a:r>
              <a:rPr lang="en-US" altLang="en-US" sz="2800"/>
              <a:t>} while (x &gt; 0); // exits when an even number is entered</a:t>
            </a:r>
          </a:p>
        </p:txBody>
      </p:sp>
      <p:sp>
        <p:nvSpPr>
          <p:cNvPr id="4" name="Slide Number Placeholder 3"/>
          <p:cNvSpPr>
            <a:spLocks noGrp="1"/>
          </p:cNvSpPr>
          <p:nvPr>
            <p:ph type="sldNum" sz="quarter" idx="12"/>
          </p:nvPr>
        </p:nvSpPr>
        <p:spPr/>
        <p:txBody>
          <a:bodyPr/>
          <a:lstStyle/>
          <a:p>
            <a:fld id="{60613670-5C68-40E8-AD23-C9952A542B99}" type="slidenum">
              <a:rPr lang="en-US" sz="1600" b="1" smtClean="0">
                <a:solidFill>
                  <a:schemeClr val="tx1"/>
                </a:solidFill>
                <a:effectLst>
                  <a:outerShdw blurRad="38100" dist="38100" dir="2700000" algn="tl">
                    <a:srgbClr val="000000">
                      <a:alpha val="43137"/>
                    </a:srgbClr>
                  </a:outerShdw>
                </a:effectLst>
              </a:rPr>
              <a:pPr/>
              <a:t>92</a:t>
            </a:fld>
            <a:endParaRPr lang="en-US"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332376099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a:lstStyle/>
          <a:p>
            <a:r>
              <a:rPr lang="en-US" altLang="en-US" smtClean="0"/>
              <a:t>CONTINUE Statement</a:t>
            </a:r>
          </a:p>
        </p:txBody>
      </p:sp>
      <p:sp>
        <p:nvSpPr>
          <p:cNvPr id="70659" name="Rectangle 3"/>
          <p:cNvSpPr>
            <a:spLocks noGrp="1"/>
          </p:cNvSpPr>
          <p:nvPr>
            <p:ph type="body" idx="1"/>
          </p:nvPr>
        </p:nvSpPr>
        <p:spPr>
          <a:xfrm>
            <a:off x="1981200" y="1600200"/>
            <a:ext cx="8229600" cy="4724400"/>
          </a:xfrm>
        </p:spPr>
        <p:txBody>
          <a:bodyPr>
            <a:normAutofit lnSpcReduction="10000"/>
          </a:bodyPr>
          <a:lstStyle/>
          <a:p>
            <a:pPr marL="609600" indent="-609600">
              <a:lnSpc>
                <a:spcPct val="80000"/>
              </a:lnSpc>
              <a:buNone/>
            </a:pPr>
            <a:r>
              <a:rPr lang="en-US" altLang="en-US" sz="2800" b="1"/>
              <a:t>allows you to skip the rest of the loop body and go back to the beginning of the loop.</a:t>
            </a:r>
            <a:r>
              <a:rPr lang="en-US" altLang="en-US" sz="2800"/>
              <a:t> </a:t>
            </a:r>
          </a:p>
          <a:p>
            <a:pPr marL="609600" indent="-609600">
              <a:lnSpc>
                <a:spcPct val="80000"/>
              </a:lnSpc>
              <a:buNone/>
            </a:pPr>
            <a:endParaRPr lang="en-US" altLang="en-US" sz="2800"/>
          </a:p>
          <a:p>
            <a:pPr marL="609600" indent="-609600">
              <a:lnSpc>
                <a:spcPct val="80000"/>
              </a:lnSpc>
              <a:buNone/>
            </a:pPr>
            <a:r>
              <a:rPr lang="en-US" altLang="en-US" sz="2800"/>
              <a:t>do</a:t>
            </a:r>
          </a:p>
          <a:p>
            <a:pPr marL="609600" indent="-609600">
              <a:lnSpc>
                <a:spcPct val="80000"/>
              </a:lnSpc>
              <a:buNone/>
            </a:pPr>
            <a:r>
              <a:rPr lang="en-US" altLang="en-US" sz="2800"/>
              <a:t>{</a:t>
            </a:r>
          </a:p>
          <a:p>
            <a:pPr marL="609600" indent="-609600">
              <a:lnSpc>
                <a:spcPct val="80000"/>
              </a:lnSpc>
              <a:buNone/>
            </a:pPr>
            <a:r>
              <a:rPr lang="en-US" altLang="en-US" sz="2800"/>
              <a:t>	cin&gt;&gt;x;</a:t>
            </a:r>
          </a:p>
          <a:p>
            <a:pPr marL="609600" indent="-609600">
              <a:lnSpc>
                <a:spcPct val="80000"/>
              </a:lnSpc>
              <a:buNone/>
            </a:pPr>
            <a:r>
              <a:rPr lang="en-US" altLang="en-US" sz="2800"/>
              <a:t>	if (x % 2 == 0) </a:t>
            </a:r>
          </a:p>
          <a:p>
            <a:pPr marL="609600" indent="-609600">
              <a:lnSpc>
                <a:spcPct val="80000"/>
              </a:lnSpc>
              <a:buNone/>
            </a:pPr>
            <a:r>
              <a:rPr lang="en-US" altLang="en-US" sz="2800"/>
              <a:t>                continue;</a:t>
            </a:r>
          </a:p>
          <a:p>
            <a:pPr marL="609600" indent="-609600">
              <a:lnSpc>
                <a:spcPct val="80000"/>
              </a:lnSpc>
              <a:buNone/>
            </a:pPr>
            <a:r>
              <a:rPr lang="en-US" altLang="en-US" sz="2800"/>
              <a:t>	cout&lt;&lt;x&lt;&lt;endl;</a:t>
            </a:r>
          </a:p>
          <a:p>
            <a:pPr marL="609600" indent="-609600">
              <a:lnSpc>
                <a:spcPct val="80000"/>
              </a:lnSpc>
              <a:buNone/>
            </a:pPr>
            <a:r>
              <a:rPr lang="en-US" altLang="en-US" sz="2800"/>
              <a:t>} while (x &lt;100); </a:t>
            </a:r>
          </a:p>
          <a:p>
            <a:pPr marL="609600" indent="-609600">
              <a:lnSpc>
                <a:spcPct val="80000"/>
              </a:lnSpc>
              <a:buNone/>
            </a:pPr>
            <a:r>
              <a:rPr lang="en-US" altLang="en-US" sz="2800"/>
              <a:t>//prints out all odd numbers entered less than 100</a:t>
            </a:r>
          </a:p>
        </p:txBody>
      </p:sp>
      <p:sp>
        <p:nvSpPr>
          <p:cNvPr id="4" name="Slide Number Placeholder 3"/>
          <p:cNvSpPr>
            <a:spLocks noGrp="1"/>
          </p:cNvSpPr>
          <p:nvPr>
            <p:ph type="sldNum" sz="quarter" idx="12"/>
          </p:nvPr>
        </p:nvSpPr>
        <p:spPr/>
        <p:txBody>
          <a:bodyPr/>
          <a:lstStyle/>
          <a:p>
            <a:fld id="{60613670-5C68-40E8-AD23-C9952A542B99}" type="slidenum">
              <a:rPr lang="en-US" smtClean="0"/>
              <a:pPr/>
              <a:t>93</a:t>
            </a:fld>
            <a:endParaRPr lang="en-US"/>
          </a:p>
        </p:txBody>
      </p:sp>
    </p:spTree>
    <p:extLst>
      <p:ext uri="{BB962C8B-B14F-4D97-AF65-F5344CB8AC3E}">
        <p14:creationId xmlns:p14="http://schemas.microsoft.com/office/powerpoint/2010/main" xmlns="" val="77403339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p:txBody>
          <a:bodyPr/>
          <a:lstStyle/>
          <a:p>
            <a:r>
              <a:rPr lang="en-US" altLang="en-US" smtClean="0"/>
              <a:t>Program Style </a:t>
            </a:r>
          </a:p>
        </p:txBody>
      </p:sp>
      <p:sp>
        <p:nvSpPr>
          <p:cNvPr id="71683" name="Rectangle 3"/>
          <p:cNvSpPr>
            <a:spLocks noGrp="1"/>
          </p:cNvSpPr>
          <p:nvPr>
            <p:ph type="body" idx="1"/>
          </p:nvPr>
        </p:nvSpPr>
        <p:spPr/>
        <p:txBody>
          <a:bodyPr/>
          <a:lstStyle/>
          <a:p>
            <a:r>
              <a:rPr lang="en-US" altLang="en-US" sz="2800" b="1"/>
              <a:t>Indenting:</a:t>
            </a:r>
          </a:p>
          <a:p>
            <a:pPr lvl="1"/>
            <a:r>
              <a:rPr lang="en-US" altLang="en-US" sz="2400"/>
              <a:t>Separate processes with blank lines</a:t>
            </a:r>
          </a:p>
          <a:p>
            <a:pPr lvl="1"/>
            <a:r>
              <a:rPr lang="en-US" altLang="en-US" sz="2400"/>
              <a:t>Blank lines are also ignored and are used to increase readability.</a:t>
            </a:r>
          </a:p>
          <a:p>
            <a:pPr lvl="1"/>
            <a:r>
              <a:rPr lang="en-US" altLang="en-US" sz="2400"/>
              <a:t>indent statements within statements (loop body)</a:t>
            </a:r>
            <a:endParaRPr lang="en-US" altLang="en-US" sz="2400" b="1"/>
          </a:p>
          <a:p>
            <a:r>
              <a:rPr lang="en-US" altLang="en-US" sz="2800" b="1"/>
              <a:t>Comments:	</a:t>
            </a:r>
          </a:p>
          <a:p>
            <a:pPr lvl="1"/>
            <a:r>
              <a:rPr lang="en-US" altLang="en-US" sz="2400" b="1"/>
              <a:t>//</a:t>
            </a:r>
            <a:r>
              <a:rPr lang="en-US" altLang="en-US" sz="2400"/>
              <a:t> tells the computer to ignore this line.</a:t>
            </a:r>
          </a:p>
          <a:p>
            <a:pPr lvl="1"/>
            <a:r>
              <a:rPr lang="en-US" altLang="en-US" sz="2400"/>
              <a:t>for internal documentation.  This is done for program clarity and to facilitate program maintenance. </a:t>
            </a:r>
          </a:p>
        </p:txBody>
      </p:sp>
      <p:sp>
        <p:nvSpPr>
          <p:cNvPr id="4" name="Slide Number Placeholder 3"/>
          <p:cNvSpPr>
            <a:spLocks noGrp="1"/>
          </p:cNvSpPr>
          <p:nvPr>
            <p:ph type="sldNum" sz="quarter" idx="12"/>
          </p:nvPr>
        </p:nvSpPr>
        <p:spPr/>
        <p:txBody>
          <a:bodyPr/>
          <a:lstStyle/>
          <a:p>
            <a:fld id="{60613670-5C68-40E8-AD23-C9952A542B99}" type="slidenum">
              <a:rPr lang="en-US" smtClean="0"/>
              <a:pPr/>
              <a:t>94</a:t>
            </a:fld>
            <a:endParaRPr lang="en-US"/>
          </a:p>
        </p:txBody>
      </p:sp>
    </p:spTree>
    <p:extLst>
      <p:ext uri="{BB962C8B-B14F-4D97-AF65-F5344CB8AC3E}">
        <p14:creationId xmlns:p14="http://schemas.microsoft.com/office/powerpoint/2010/main" xmlns="" val="319674618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p:txBody>
          <a:bodyPr/>
          <a:lstStyle/>
          <a:p>
            <a:r>
              <a:rPr lang="en-US" altLang="en-US" smtClean="0"/>
              <a:t>General rules for Comments</a:t>
            </a:r>
          </a:p>
        </p:txBody>
      </p:sp>
      <p:sp>
        <p:nvSpPr>
          <p:cNvPr id="72707" name="Rectangle 3"/>
          <p:cNvSpPr>
            <a:spLocks noGrp="1"/>
          </p:cNvSpPr>
          <p:nvPr>
            <p:ph type="body" idx="1"/>
          </p:nvPr>
        </p:nvSpPr>
        <p:spPr/>
        <p:txBody>
          <a:bodyPr/>
          <a:lstStyle/>
          <a:p>
            <a:pPr>
              <a:lnSpc>
                <a:spcPct val="90000"/>
              </a:lnSpc>
            </a:pPr>
            <a:r>
              <a:rPr lang="en-US" altLang="en-US" smtClean="0"/>
              <a:t>Place a comment at the beginning of every file with the file name, version number, a brief program description, programmer’s name.</a:t>
            </a:r>
          </a:p>
          <a:p>
            <a:pPr>
              <a:lnSpc>
                <a:spcPct val="90000"/>
              </a:lnSpc>
            </a:pPr>
            <a:r>
              <a:rPr lang="en-US" altLang="en-US" smtClean="0"/>
              <a:t>Place a descriptive comment after each variable declared.  </a:t>
            </a:r>
          </a:p>
          <a:p>
            <a:pPr lvl="1">
              <a:lnSpc>
                <a:spcPct val="90000"/>
              </a:lnSpc>
            </a:pPr>
            <a:r>
              <a:rPr lang="en-US" altLang="en-US" smtClean="0"/>
              <a:t>Use a blank line before and after variable declarations </a:t>
            </a:r>
          </a:p>
          <a:p>
            <a:pPr>
              <a:lnSpc>
                <a:spcPct val="90000"/>
              </a:lnSpc>
            </a:pPr>
            <a:r>
              <a:rPr lang="en-US" altLang="en-US" smtClean="0"/>
              <a:t>Place a descriptive comment and a blank line before each subtask.	 </a:t>
            </a:r>
          </a:p>
        </p:txBody>
      </p:sp>
      <p:sp>
        <p:nvSpPr>
          <p:cNvPr id="4" name="Slide Number Placeholder 3"/>
          <p:cNvSpPr>
            <a:spLocks noGrp="1"/>
          </p:cNvSpPr>
          <p:nvPr>
            <p:ph type="sldNum" sz="quarter" idx="12"/>
          </p:nvPr>
        </p:nvSpPr>
        <p:spPr/>
        <p:txBody>
          <a:bodyPr/>
          <a:lstStyle/>
          <a:p>
            <a:fld id="{60613670-5C68-40E8-AD23-C9952A542B99}" type="slidenum">
              <a:rPr lang="en-US" smtClean="0"/>
              <a:pPr/>
              <a:t>95</a:t>
            </a:fld>
            <a:endParaRPr lang="en-US"/>
          </a:p>
        </p:txBody>
      </p:sp>
    </p:spTree>
    <p:extLst>
      <p:ext uri="{BB962C8B-B14F-4D97-AF65-F5344CB8AC3E}">
        <p14:creationId xmlns:p14="http://schemas.microsoft.com/office/powerpoint/2010/main" xmlns="" val="104872898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p:txBody>
          <a:bodyPr/>
          <a:lstStyle/>
          <a:p>
            <a:r>
              <a:rPr lang="en-US" altLang="en-US" smtClean="0"/>
              <a:t>Constants </a:t>
            </a:r>
          </a:p>
        </p:txBody>
      </p:sp>
      <p:sp>
        <p:nvSpPr>
          <p:cNvPr id="73731" name="Rectangle 3"/>
          <p:cNvSpPr>
            <a:spLocks noGrp="1"/>
          </p:cNvSpPr>
          <p:nvPr>
            <p:ph type="body" idx="1"/>
          </p:nvPr>
        </p:nvSpPr>
        <p:spPr/>
        <p:txBody>
          <a:bodyPr/>
          <a:lstStyle/>
          <a:p>
            <a:r>
              <a:rPr lang="en-US" altLang="en-US" smtClean="0"/>
              <a:t>Syntax:  </a:t>
            </a:r>
            <a:r>
              <a:rPr lang="en-US" altLang="en-US" smtClean="0">
                <a:solidFill>
                  <a:schemeClr val="tx2"/>
                </a:solidFill>
              </a:rPr>
              <a:t>const</a:t>
            </a:r>
            <a:r>
              <a:rPr lang="en-US" altLang="en-US" smtClean="0"/>
              <a:t> </a:t>
            </a:r>
            <a:r>
              <a:rPr lang="en-US" altLang="en-US" smtClean="0">
                <a:solidFill>
                  <a:schemeClr val="accent2"/>
                </a:solidFill>
              </a:rPr>
              <a:t>type</a:t>
            </a:r>
            <a:r>
              <a:rPr lang="en-US" altLang="en-US" smtClean="0"/>
              <a:t> </a:t>
            </a:r>
            <a:r>
              <a:rPr lang="en-US" altLang="en-US" smtClean="0">
                <a:solidFill>
                  <a:schemeClr val="hlink"/>
                </a:solidFill>
              </a:rPr>
              <a:t>identifier</a:t>
            </a:r>
            <a:r>
              <a:rPr lang="en-US" altLang="en-US" smtClean="0"/>
              <a:t> = value;</a:t>
            </a:r>
          </a:p>
          <a:p>
            <a:r>
              <a:rPr lang="en-US" altLang="en-US" smtClean="0"/>
              <a:t>Ex: const double TAX_RATE = 0.08;</a:t>
            </a:r>
          </a:p>
          <a:p>
            <a:r>
              <a:rPr lang="en-US" altLang="en-US" smtClean="0"/>
              <a:t>Convention: use upper case for constant ID.</a:t>
            </a:r>
          </a:p>
        </p:txBody>
      </p:sp>
      <p:sp>
        <p:nvSpPr>
          <p:cNvPr id="4" name="Slide Number Placeholder 3"/>
          <p:cNvSpPr>
            <a:spLocks noGrp="1"/>
          </p:cNvSpPr>
          <p:nvPr>
            <p:ph type="sldNum" sz="quarter" idx="12"/>
          </p:nvPr>
        </p:nvSpPr>
        <p:spPr/>
        <p:txBody>
          <a:bodyPr/>
          <a:lstStyle/>
          <a:p>
            <a:fld id="{60613670-5C68-40E8-AD23-C9952A542B99}" type="slidenum">
              <a:rPr lang="en-US" smtClean="0"/>
              <a:pPr/>
              <a:t>96</a:t>
            </a:fld>
            <a:endParaRPr lang="en-US"/>
          </a:p>
        </p:txBody>
      </p:sp>
    </p:spTree>
    <p:extLst>
      <p:ext uri="{BB962C8B-B14F-4D97-AF65-F5344CB8AC3E}">
        <p14:creationId xmlns:p14="http://schemas.microsoft.com/office/powerpoint/2010/main" xmlns="" val="86231873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p:txBody>
          <a:bodyPr/>
          <a:lstStyle/>
          <a:p>
            <a:r>
              <a:rPr lang="en-US" altLang="en-US" smtClean="0"/>
              <a:t>Why use constants?</a:t>
            </a:r>
          </a:p>
        </p:txBody>
      </p:sp>
      <p:sp>
        <p:nvSpPr>
          <p:cNvPr id="74755" name="Rectangle 3"/>
          <p:cNvSpPr>
            <a:spLocks noGrp="1"/>
          </p:cNvSpPr>
          <p:nvPr>
            <p:ph type="body" idx="1"/>
          </p:nvPr>
        </p:nvSpPr>
        <p:spPr/>
        <p:txBody>
          <a:bodyPr/>
          <a:lstStyle/>
          <a:p>
            <a:pPr>
              <a:lnSpc>
                <a:spcPct val="90000"/>
              </a:lnSpc>
              <a:buFont typeface="Arial" panose="020B0604020202020204" pitchFamily="34" charset="0"/>
              <a:buNone/>
            </a:pPr>
            <a:endParaRPr lang="en-US" altLang="en-US" sz="2800"/>
          </a:p>
          <a:p>
            <a:pPr>
              <a:lnSpc>
                <a:spcPct val="90000"/>
              </a:lnSpc>
            </a:pPr>
            <a:r>
              <a:rPr lang="en-US" altLang="en-US" sz="2800"/>
              <a:t>Clarity:  Tells the user the significance of the number. There may be the number 0.08 elsewhere in the program, but you know that it doesn’t stand for TAXRATE.</a:t>
            </a:r>
          </a:p>
          <a:p>
            <a:pPr>
              <a:lnSpc>
                <a:spcPct val="90000"/>
              </a:lnSpc>
            </a:pPr>
            <a:r>
              <a:rPr lang="en-US" altLang="en-US" sz="2800"/>
              <a:t>Maintainability.  Allows the program to be modified easily. </a:t>
            </a:r>
          </a:p>
          <a:p>
            <a:pPr lvl="1">
              <a:lnSpc>
                <a:spcPct val="90000"/>
              </a:lnSpc>
            </a:pPr>
            <a:r>
              <a:rPr lang="en-US" altLang="en-US" sz="2400"/>
              <a:t>Ex:  Program tax compute has </a:t>
            </a:r>
            <a:r>
              <a:rPr lang="en-US" altLang="en-US" sz="2400" b="1"/>
              <a:t>const double TAXRATE=0.0725</a:t>
            </a:r>
            <a:r>
              <a:rPr lang="en-US" altLang="en-US" sz="2400"/>
              <a:t>.  If taxes rise to 8%,  programmer only has to change the one line to </a:t>
            </a:r>
            <a:r>
              <a:rPr lang="en-US" altLang="en-US" sz="2400" b="1"/>
              <a:t>const double TAXRATE=0.08</a:t>
            </a:r>
            <a:endParaRPr lang="en-US" altLang="en-US" sz="2400"/>
          </a:p>
          <a:p>
            <a:pPr>
              <a:lnSpc>
                <a:spcPct val="90000"/>
              </a:lnSpc>
            </a:pPr>
            <a:r>
              <a:rPr lang="en-US" altLang="en-US" sz="2800"/>
              <a:t>Safety:  Cannot be altered during program execution</a:t>
            </a:r>
          </a:p>
        </p:txBody>
      </p:sp>
      <p:sp>
        <p:nvSpPr>
          <p:cNvPr id="4" name="Slide Number Placeholder 3"/>
          <p:cNvSpPr>
            <a:spLocks noGrp="1"/>
          </p:cNvSpPr>
          <p:nvPr>
            <p:ph type="sldNum" sz="quarter" idx="12"/>
          </p:nvPr>
        </p:nvSpPr>
        <p:spPr/>
        <p:txBody>
          <a:bodyPr/>
          <a:lstStyle/>
          <a:p>
            <a:fld id="{60613670-5C68-40E8-AD23-C9952A542B99}" type="slidenum">
              <a:rPr lang="en-US" smtClean="0"/>
              <a:pPr/>
              <a:t>97</a:t>
            </a:fld>
            <a:endParaRPr lang="en-US"/>
          </a:p>
        </p:txBody>
      </p:sp>
    </p:spTree>
    <p:extLst>
      <p:ext uri="{BB962C8B-B14F-4D97-AF65-F5344CB8AC3E}">
        <p14:creationId xmlns:p14="http://schemas.microsoft.com/office/powerpoint/2010/main" xmlns="" val="95368152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en-US" noProof="1" smtClean="0"/>
              <a:t>Control Structures</a:t>
            </a:r>
            <a:endParaRPr lang="en-US" altLang="en-US" smtClean="0"/>
          </a:p>
        </p:txBody>
      </p:sp>
      <p:sp>
        <p:nvSpPr>
          <p:cNvPr id="37892" name="Rectangle 3"/>
          <p:cNvSpPr>
            <a:spLocks noGrp="1" noChangeArrowheads="1"/>
          </p:cNvSpPr>
          <p:nvPr>
            <p:ph type="body" idx="1"/>
          </p:nvPr>
        </p:nvSpPr>
        <p:spPr/>
        <p:txBody>
          <a:bodyPr>
            <a:normAutofit lnSpcReduction="10000"/>
          </a:bodyPr>
          <a:lstStyle/>
          <a:p>
            <a:pPr eaLnBrk="1" hangingPunct="1"/>
            <a:r>
              <a:rPr lang="en-US" altLang="en-US" smtClean="0"/>
              <a:t>Sequential execution</a:t>
            </a:r>
          </a:p>
          <a:p>
            <a:pPr lvl="1" eaLnBrk="1" hangingPunct="1"/>
            <a:r>
              <a:rPr lang="en-US" altLang="en-US" smtClean="0"/>
              <a:t>Statements executed in order</a:t>
            </a:r>
          </a:p>
          <a:p>
            <a:pPr eaLnBrk="1" hangingPunct="1"/>
            <a:r>
              <a:rPr lang="en-US" altLang="en-US" smtClean="0"/>
              <a:t>Transfer of control</a:t>
            </a:r>
          </a:p>
          <a:p>
            <a:pPr lvl="1" eaLnBrk="1" hangingPunct="1"/>
            <a:r>
              <a:rPr lang="en-US" altLang="en-US" smtClean="0"/>
              <a:t>Next statement executed </a:t>
            </a:r>
            <a:r>
              <a:rPr lang="en-US" altLang="en-US" i="1" smtClean="0"/>
              <a:t>not</a:t>
            </a:r>
            <a:r>
              <a:rPr lang="en-US" altLang="en-US" smtClean="0"/>
              <a:t> next one in sequence</a:t>
            </a:r>
          </a:p>
          <a:p>
            <a:pPr lvl="1" eaLnBrk="1" hangingPunct="1"/>
            <a:r>
              <a:rPr lang="en-US" altLang="en-US" smtClean="0"/>
              <a:t>Structured programming – “goto”-less programming</a:t>
            </a:r>
          </a:p>
          <a:p>
            <a:pPr eaLnBrk="1" hangingPunct="1"/>
            <a:r>
              <a:rPr lang="en-US" altLang="en-US" smtClean="0"/>
              <a:t>3 control structures to build any program</a:t>
            </a:r>
          </a:p>
          <a:p>
            <a:pPr lvl="1" eaLnBrk="1" hangingPunct="1"/>
            <a:r>
              <a:rPr lang="en-US" altLang="en-US" smtClean="0"/>
              <a:t>Sequence structure</a:t>
            </a:r>
          </a:p>
          <a:p>
            <a:pPr lvl="2" eaLnBrk="1" hangingPunct="1"/>
            <a:r>
              <a:rPr lang="en-US" altLang="en-US" smtClean="0"/>
              <a:t>Programs executed sequentially by default</a:t>
            </a:r>
          </a:p>
          <a:p>
            <a:pPr lvl="1" eaLnBrk="1" hangingPunct="1"/>
            <a:r>
              <a:rPr lang="en-US" altLang="en-US" smtClean="0"/>
              <a:t>Selection structures</a:t>
            </a:r>
          </a:p>
          <a:p>
            <a:pPr lvl="2" eaLnBrk="1" hangingPunct="1"/>
            <a:r>
              <a:rPr lang="en-US" altLang="en-US" b="1" smtClean="0">
                <a:solidFill>
                  <a:srgbClr val="009999"/>
                </a:solidFill>
                <a:latin typeface="Courier New" panose="02070309020205020404" pitchFamily="49" charset="0"/>
              </a:rPr>
              <a:t>if</a:t>
            </a:r>
            <a:r>
              <a:rPr lang="en-US" altLang="en-US" smtClean="0"/>
              <a:t>, </a:t>
            </a:r>
            <a:r>
              <a:rPr lang="en-US" altLang="en-US" b="1" smtClean="0">
                <a:solidFill>
                  <a:srgbClr val="009999"/>
                </a:solidFill>
                <a:latin typeface="Courier New" panose="02070309020205020404" pitchFamily="49" charset="0"/>
              </a:rPr>
              <a:t>if</a:t>
            </a:r>
            <a:r>
              <a:rPr lang="en-US" altLang="en-US" b="1" smtClean="0">
                <a:latin typeface="Courier New" panose="02070309020205020404" pitchFamily="49" charset="0"/>
              </a:rPr>
              <a:t>/</a:t>
            </a:r>
            <a:r>
              <a:rPr lang="en-US" altLang="en-US" b="1" smtClean="0">
                <a:solidFill>
                  <a:srgbClr val="009999"/>
                </a:solidFill>
                <a:latin typeface="Courier New" panose="02070309020205020404" pitchFamily="49" charset="0"/>
              </a:rPr>
              <a:t>else</a:t>
            </a:r>
            <a:r>
              <a:rPr lang="en-US" altLang="en-US" smtClean="0"/>
              <a:t>, </a:t>
            </a:r>
            <a:r>
              <a:rPr lang="en-US" altLang="en-US" b="1" smtClean="0">
                <a:solidFill>
                  <a:srgbClr val="009999"/>
                </a:solidFill>
                <a:latin typeface="Courier New" panose="02070309020205020404" pitchFamily="49" charset="0"/>
              </a:rPr>
              <a:t>switch</a:t>
            </a:r>
            <a:r>
              <a:rPr lang="en-US" altLang="en-US" smtClean="0"/>
              <a:t> </a:t>
            </a:r>
          </a:p>
          <a:p>
            <a:pPr lvl="1" eaLnBrk="1" hangingPunct="1"/>
            <a:r>
              <a:rPr lang="en-US" altLang="en-US" smtClean="0"/>
              <a:t>Repetition structures</a:t>
            </a:r>
          </a:p>
          <a:p>
            <a:pPr lvl="2" eaLnBrk="1" hangingPunct="1"/>
            <a:r>
              <a:rPr lang="en-US" altLang="en-US" b="1" smtClean="0">
                <a:solidFill>
                  <a:srgbClr val="009999"/>
                </a:solidFill>
                <a:latin typeface="Courier New" panose="02070309020205020404" pitchFamily="49" charset="0"/>
              </a:rPr>
              <a:t>while</a:t>
            </a:r>
            <a:r>
              <a:rPr lang="en-US" altLang="en-US" smtClean="0"/>
              <a:t>, </a:t>
            </a:r>
            <a:r>
              <a:rPr lang="en-US" altLang="en-US" b="1" smtClean="0">
                <a:solidFill>
                  <a:srgbClr val="009999"/>
                </a:solidFill>
                <a:latin typeface="Courier New" panose="02070309020205020404" pitchFamily="49" charset="0"/>
              </a:rPr>
              <a:t>do</a:t>
            </a:r>
            <a:r>
              <a:rPr lang="en-US" altLang="en-US" b="1" smtClean="0">
                <a:latin typeface="Courier New" panose="02070309020205020404" pitchFamily="49" charset="0"/>
              </a:rPr>
              <a:t>/</a:t>
            </a:r>
            <a:r>
              <a:rPr lang="en-US" altLang="en-US" b="1" smtClean="0">
                <a:solidFill>
                  <a:srgbClr val="009999"/>
                </a:solidFill>
                <a:latin typeface="Courier New" panose="02070309020205020404" pitchFamily="49" charset="0"/>
              </a:rPr>
              <a:t>while</a:t>
            </a:r>
            <a:r>
              <a:rPr lang="en-US" altLang="en-US" smtClean="0"/>
              <a:t>, </a:t>
            </a:r>
            <a:r>
              <a:rPr lang="en-US" altLang="en-US" b="1" smtClean="0">
                <a:solidFill>
                  <a:srgbClr val="009999"/>
                </a:solidFill>
                <a:latin typeface="Courier New" panose="02070309020205020404" pitchFamily="49" charset="0"/>
              </a:rPr>
              <a:t>for</a:t>
            </a:r>
          </a:p>
        </p:txBody>
      </p:sp>
      <p:sp>
        <p:nvSpPr>
          <p:cNvPr id="4" name="Slide Number Placeholder 3"/>
          <p:cNvSpPr>
            <a:spLocks noGrp="1"/>
          </p:cNvSpPr>
          <p:nvPr>
            <p:ph type="sldNum" sz="quarter" idx="12"/>
          </p:nvPr>
        </p:nvSpPr>
        <p:spPr/>
        <p:txBody>
          <a:bodyPr/>
          <a:lstStyle/>
          <a:p>
            <a:fld id="{60613670-5C68-40E8-AD23-C9952A542B99}" type="slidenum">
              <a:rPr lang="en-US" smtClean="0"/>
              <a:pPr/>
              <a:t>98</a:t>
            </a:fld>
            <a:endParaRPr lang="en-US"/>
          </a:p>
        </p:txBody>
      </p:sp>
    </p:spTree>
    <p:extLst>
      <p:ext uri="{BB962C8B-B14F-4D97-AF65-F5344CB8AC3E}">
        <p14:creationId xmlns:p14="http://schemas.microsoft.com/office/powerpoint/2010/main" xmlns="" val="26112910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en-US" noProof="1" smtClean="0"/>
              <a:t>Control Structures</a:t>
            </a:r>
            <a:endParaRPr lang="en-US" altLang="en-US" smtClean="0"/>
          </a:p>
        </p:txBody>
      </p:sp>
      <p:sp>
        <p:nvSpPr>
          <p:cNvPr id="39940" name="Rectangle 3"/>
          <p:cNvSpPr>
            <a:spLocks noGrp="1" noChangeArrowheads="1"/>
          </p:cNvSpPr>
          <p:nvPr>
            <p:ph type="body" idx="1"/>
          </p:nvPr>
        </p:nvSpPr>
        <p:spPr/>
        <p:txBody>
          <a:bodyPr/>
          <a:lstStyle/>
          <a:p>
            <a:pPr eaLnBrk="1" hangingPunct="1"/>
            <a:r>
              <a:rPr lang="en-US" altLang="en-US" smtClean="0"/>
              <a:t>Flowchart</a:t>
            </a:r>
          </a:p>
          <a:p>
            <a:pPr lvl="1" eaLnBrk="1" hangingPunct="1"/>
            <a:r>
              <a:rPr lang="en-US" altLang="en-US" smtClean="0"/>
              <a:t>Graphical representation of an algorithm</a:t>
            </a:r>
          </a:p>
          <a:p>
            <a:pPr lvl="1" eaLnBrk="1" hangingPunct="1"/>
            <a:r>
              <a:rPr lang="en-US" altLang="en-US" smtClean="0"/>
              <a:t>Special-purpose symbols connected by arrows (flowlines)</a:t>
            </a:r>
          </a:p>
          <a:p>
            <a:pPr lvl="1" eaLnBrk="1" hangingPunct="1"/>
            <a:r>
              <a:rPr lang="en-US" altLang="en-US" smtClean="0"/>
              <a:t>Rectangle symbol (action symbol)</a:t>
            </a:r>
          </a:p>
          <a:p>
            <a:pPr lvl="2" eaLnBrk="1" hangingPunct="1"/>
            <a:r>
              <a:rPr lang="en-US" altLang="en-US" smtClean="0"/>
              <a:t>Any type of action</a:t>
            </a:r>
          </a:p>
          <a:p>
            <a:pPr lvl="1" eaLnBrk="1" hangingPunct="1"/>
            <a:r>
              <a:rPr lang="en-US" altLang="en-US" smtClean="0"/>
              <a:t>Oval symbol</a:t>
            </a:r>
          </a:p>
          <a:p>
            <a:pPr lvl="2" eaLnBrk="1" hangingPunct="1"/>
            <a:r>
              <a:rPr lang="en-US" altLang="en-US" smtClean="0"/>
              <a:t>Beginning or end of a program, or a section of code (circles) </a:t>
            </a:r>
          </a:p>
          <a:p>
            <a:pPr eaLnBrk="1" hangingPunct="1"/>
            <a:r>
              <a:rPr lang="en-US" altLang="en-US" smtClean="0"/>
              <a:t>Single-entry/single-exit control structures </a:t>
            </a:r>
          </a:p>
          <a:p>
            <a:pPr lvl="1" eaLnBrk="1" hangingPunct="1"/>
            <a:r>
              <a:rPr lang="en-US" altLang="en-US" smtClean="0"/>
              <a:t>Connect exit point of one to entry point of the next</a:t>
            </a:r>
          </a:p>
          <a:p>
            <a:pPr lvl="1" eaLnBrk="1" hangingPunct="1"/>
            <a:r>
              <a:rPr lang="en-US" altLang="en-US" smtClean="0"/>
              <a:t>Control structure stacking</a:t>
            </a:r>
          </a:p>
        </p:txBody>
      </p:sp>
      <p:sp>
        <p:nvSpPr>
          <p:cNvPr id="4" name="Slide Number Placeholder 3"/>
          <p:cNvSpPr>
            <a:spLocks noGrp="1"/>
          </p:cNvSpPr>
          <p:nvPr>
            <p:ph type="sldNum" sz="quarter" idx="12"/>
          </p:nvPr>
        </p:nvSpPr>
        <p:spPr/>
        <p:txBody>
          <a:bodyPr/>
          <a:lstStyle/>
          <a:p>
            <a:fld id="{60613670-5C68-40E8-AD23-C9952A542B99}" type="slidenum">
              <a:rPr lang="en-US" smtClean="0"/>
              <a:pPr/>
              <a:t>99</a:t>
            </a:fld>
            <a:endParaRPr lang="en-US"/>
          </a:p>
        </p:txBody>
      </p:sp>
    </p:spTree>
    <p:extLst>
      <p:ext uri="{BB962C8B-B14F-4D97-AF65-F5344CB8AC3E}">
        <p14:creationId xmlns:p14="http://schemas.microsoft.com/office/powerpoint/2010/main" xmlns="" val="22512055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636</TotalTime>
  <Words>5311</Words>
  <Application>Microsoft Office PowerPoint</Application>
  <PresentationFormat>Custom</PresentationFormat>
  <Paragraphs>1282</Paragraphs>
  <Slides>124</Slides>
  <Notes>2</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124</vt:i4>
      </vt:variant>
    </vt:vector>
  </HeadingPairs>
  <TitlesOfParts>
    <vt:vector size="127" baseType="lpstr">
      <vt:lpstr>Office Theme</vt:lpstr>
      <vt:lpstr>Document</vt:lpstr>
      <vt:lpstr>Equation</vt:lpstr>
      <vt:lpstr>Introduction To Programming Fundamentals</vt:lpstr>
      <vt:lpstr>Programming Languages </vt:lpstr>
      <vt:lpstr>C &amp; C++</vt:lpstr>
      <vt:lpstr>History of C and C++</vt:lpstr>
      <vt:lpstr>History of C and C++</vt:lpstr>
      <vt:lpstr>C++ Standard Library</vt:lpstr>
      <vt:lpstr>Java</vt:lpstr>
      <vt:lpstr>Structured Programming</vt:lpstr>
      <vt:lpstr>The Key Software Trend: Object Technology</vt:lpstr>
      <vt:lpstr>Basics of a Typical C++ Environment</vt:lpstr>
      <vt:lpstr>Basics of a Typical C++ Environment</vt:lpstr>
      <vt:lpstr>Basics of a Typical C++ Environment</vt:lpstr>
      <vt:lpstr>A Simple Program: Printing a Line of Text</vt:lpstr>
      <vt:lpstr>Slide 14</vt:lpstr>
      <vt:lpstr>Compiler  interpreter Translator Keywords </vt:lpstr>
      <vt:lpstr>Keywords</vt:lpstr>
      <vt:lpstr>Compiler vs Interpreter</vt:lpstr>
      <vt:lpstr>Slide 18</vt:lpstr>
      <vt:lpstr> ASSEMBLY LANGUAGE  </vt:lpstr>
      <vt:lpstr>Procedural vs Non Procedural </vt:lpstr>
      <vt:lpstr>Logic</vt:lpstr>
      <vt:lpstr>Algorithms </vt:lpstr>
      <vt:lpstr>Pseudocode </vt:lpstr>
      <vt:lpstr>Flow Chart</vt:lpstr>
      <vt:lpstr>Syntax</vt:lpstr>
      <vt:lpstr>Data Types </vt:lpstr>
      <vt:lpstr>What is an Identifier?</vt:lpstr>
      <vt:lpstr>Identifier</vt:lpstr>
      <vt:lpstr>C++  Data Types</vt:lpstr>
      <vt:lpstr>C++ Primitive Data Types</vt:lpstr>
      <vt:lpstr>Premitive Data Types in C++</vt:lpstr>
      <vt:lpstr>Samples of C++ Data Values</vt:lpstr>
      <vt:lpstr>What is a Variable?</vt:lpstr>
      <vt:lpstr>What Does a  Variable Declaration Do?</vt:lpstr>
      <vt:lpstr>Variable Declaration</vt:lpstr>
      <vt:lpstr>What is an Expression in C++?</vt:lpstr>
      <vt:lpstr>Assignment Operator</vt:lpstr>
      <vt:lpstr>Assignment Operator Syntax</vt:lpstr>
      <vt:lpstr>Assignment Operator Mechanism</vt:lpstr>
      <vt:lpstr>Input and Output</vt:lpstr>
      <vt:lpstr>Include Directives and Namespaces</vt:lpstr>
      <vt:lpstr>Keyboard and Screen I/O</vt:lpstr>
      <vt:lpstr>Insertion Operator ( &lt;&lt; )</vt:lpstr>
      <vt:lpstr>Output Statements</vt:lpstr>
      <vt:lpstr>Output Statements (String constant)</vt:lpstr>
      <vt:lpstr>Output Statements (Expression)</vt:lpstr>
      <vt:lpstr>Escape Sequences</vt:lpstr>
      <vt:lpstr>Newline</vt:lpstr>
      <vt:lpstr>Formatting for Decimal Point Numbers</vt:lpstr>
      <vt:lpstr>Extraction Operator (&gt;&gt;)</vt:lpstr>
      <vt:lpstr>Slide 51</vt:lpstr>
      <vt:lpstr>How Extraction Operator works?</vt:lpstr>
      <vt:lpstr>Numeric Input</vt:lpstr>
      <vt:lpstr>C++ Data Type String</vt:lpstr>
      <vt:lpstr>C++ Data Type String (cont.)</vt:lpstr>
      <vt:lpstr>Type compatibilities</vt:lpstr>
      <vt:lpstr>Type compatibilities (Implicit Conversion)</vt:lpstr>
      <vt:lpstr>Type compatibilities (Explicit Conversion)</vt:lpstr>
      <vt:lpstr>Arithmetic Operators</vt:lpstr>
      <vt:lpstr>Arithmetic Expressions</vt:lpstr>
      <vt:lpstr>Simple Flow of Control</vt:lpstr>
      <vt:lpstr>bool Data Type</vt:lpstr>
      <vt:lpstr>Boolean Expression</vt:lpstr>
      <vt:lpstr>Relational Operators</vt:lpstr>
      <vt:lpstr>Relational Operators</vt:lpstr>
      <vt:lpstr>Logical Operators</vt:lpstr>
      <vt:lpstr>Logical Operators</vt:lpstr>
      <vt:lpstr>Precedence Chart</vt:lpstr>
      <vt:lpstr>Boolean Expression (examples)</vt:lpstr>
      <vt:lpstr>Boolean Expression (examples)</vt:lpstr>
      <vt:lpstr>Simple if Statement</vt:lpstr>
      <vt:lpstr>Simple if Statement Syntax</vt:lpstr>
      <vt:lpstr>These are NOT equivalent.  Why?</vt:lpstr>
      <vt:lpstr>These are equivalent.  Why?</vt:lpstr>
      <vt:lpstr>If-else Statement</vt:lpstr>
      <vt:lpstr>Use of blocks</vt:lpstr>
      <vt:lpstr>Loop</vt:lpstr>
      <vt:lpstr>While Loop</vt:lpstr>
      <vt:lpstr>While Loop Mechanism</vt:lpstr>
      <vt:lpstr>While Loop Example</vt:lpstr>
      <vt:lpstr>Loop Tracing</vt:lpstr>
      <vt:lpstr>Increment and Decrement Operators</vt:lpstr>
      <vt:lpstr>Pre and Post Increment and Decrement</vt:lpstr>
      <vt:lpstr>Do-While Loop</vt:lpstr>
      <vt:lpstr>Do-While Loop Mechanism</vt:lpstr>
      <vt:lpstr>Do-While Loop Example</vt:lpstr>
      <vt:lpstr>Loop-Controlled Types</vt:lpstr>
      <vt:lpstr>Count-Controlled Loop</vt:lpstr>
      <vt:lpstr>Event-driven loop</vt:lpstr>
      <vt:lpstr>Sentinel-Controlled</vt:lpstr>
      <vt:lpstr>Ask-before-Continuing</vt:lpstr>
      <vt:lpstr>BREAK statement</vt:lpstr>
      <vt:lpstr>CONTINUE Statement</vt:lpstr>
      <vt:lpstr>Program Style </vt:lpstr>
      <vt:lpstr>General rules for Comments</vt:lpstr>
      <vt:lpstr>Constants </vt:lpstr>
      <vt:lpstr>Why use constants?</vt:lpstr>
      <vt:lpstr>Control Structures</vt:lpstr>
      <vt:lpstr>Control Structures</vt:lpstr>
      <vt:lpstr>if Selection Structure</vt:lpstr>
      <vt:lpstr>if Selection Structure</vt:lpstr>
      <vt:lpstr>if Selection Structure</vt:lpstr>
      <vt:lpstr>if/else Selection Structure</vt:lpstr>
      <vt:lpstr>if/else Selection Structure</vt:lpstr>
      <vt:lpstr>if/else Selection Structure</vt:lpstr>
      <vt:lpstr>if/else Selection Structure</vt:lpstr>
      <vt:lpstr>if/else Selection Structure</vt:lpstr>
      <vt:lpstr>while Repetition Structure</vt:lpstr>
      <vt:lpstr>while Repetition Structure</vt:lpstr>
      <vt:lpstr>Counter-Controlled Repetition</vt:lpstr>
      <vt:lpstr>Sentinel-Controlled Repetition</vt:lpstr>
      <vt:lpstr>switch Multiple-Selection Structure</vt:lpstr>
      <vt:lpstr>switch Multiple-Selection Structure</vt:lpstr>
      <vt:lpstr>switch Multiple-Selection Structure</vt:lpstr>
      <vt:lpstr>do/while Repetition Structure</vt:lpstr>
      <vt:lpstr>break and continue Statements</vt:lpstr>
      <vt:lpstr>Logical Operators</vt:lpstr>
      <vt:lpstr>Logical Operators</vt:lpstr>
      <vt:lpstr>Confusing Equality (==) and Assignment (=) Operators</vt:lpstr>
      <vt:lpstr>Confusing Equality (==) and Assignment (=) Operators</vt:lpstr>
      <vt:lpstr>Confusing Equality (==) and Assignment (=) Operators</vt:lpstr>
      <vt:lpstr>Structured-Programming Summary</vt:lpstr>
      <vt:lpstr>Structured-Programming Summary</vt:lpstr>
      <vt:lpstr>Structured-Programming Summary</vt:lpstr>
    </vt:vector>
  </TitlesOfParts>
  <Company>SUKKUR 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ITP LECTURES</dc:title>
  <dc:subject>C++</dc:subject>
  <dc:creator>Noor Nabi</dc:creator>
  <cp:lastModifiedBy>Mr Sagar Kumar</cp:lastModifiedBy>
  <cp:revision>21</cp:revision>
  <dcterms:created xsi:type="dcterms:W3CDTF">2020-09-22T06:58:07Z</dcterms:created>
  <dcterms:modified xsi:type="dcterms:W3CDTF">2022-11-02T16:21:55Z</dcterms:modified>
</cp:coreProperties>
</file>