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70" d="100"/>
          <a:sy n="70" d="100"/>
        </p:scale>
        <p:origin x="3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4E792-C113-4FC8-9013-1C955AC6F281}" type="datetimeFigureOut">
              <a:rPr lang="en-US" smtClean="0"/>
              <a:t>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D4200-EC00-473A-94D9-2603528D2B3F}" type="slidenum">
              <a:rPr lang="en-US" smtClean="0"/>
              <a:t>‹#›</a:t>
            </a:fld>
            <a:endParaRPr lang="en-US"/>
          </a:p>
        </p:txBody>
      </p:sp>
    </p:spTree>
    <p:extLst>
      <p:ext uri="{BB962C8B-B14F-4D97-AF65-F5344CB8AC3E}">
        <p14:creationId xmlns:p14="http://schemas.microsoft.com/office/powerpoint/2010/main" val="3305301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B821DA-2415-437C-8479-852CB18A45FB}"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94298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342900" y="696913"/>
            <a:ext cx="6197600" cy="3486150"/>
          </a:xfrm>
          <a:ln/>
        </p:spPr>
      </p:sp>
      <p:sp>
        <p:nvSpPr>
          <p:cNvPr id="727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03178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342900" y="696913"/>
            <a:ext cx="61976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95780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342900" y="696913"/>
            <a:ext cx="6197600" cy="3486150"/>
          </a:xfrm>
          <a:ln/>
        </p:spPr>
      </p:sp>
      <p:sp>
        <p:nvSpPr>
          <p:cNvPr id="747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521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342900" y="696913"/>
            <a:ext cx="6197600" cy="3486150"/>
          </a:xfrm>
          <a:ln/>
        </p:spPr>
      </p:sp>
      <p:sp>
        <p:nvSpPr>
          <p:cNvPr id="7577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57500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342900" y="696913"/>
            <a:ext cx="6197600" cy="3486150"/>
          </a:xfrm>
          <a:ln/>
        </p:spPr>
      </p:sp>
      <p:sp>
        <p:nvSpPr>
          <p:cNvPr id="768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62018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342900" y="696913"/>
            <a:ext cx="6197600" cy="3486150"/>
          </a:xfrm>
          <a:ln/>
        </p:spPr>
      </p:sp>
      <p:sp>
        <p:nvSpPr>
          <p:cNvPr id="778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26569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342900" y="696913"/>
            <a:ext cx="6197600" cy="3486150"/>
          </a:xfrm>
          <a:ln/>
        </p:spPr>
      </p:sp>
      <p:sp>
        <p:nvSpPr>
          <p:cNvPr id="788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9145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342900" y="696913"/>
            <a:ext cx="6197600" cy="3486150"/>
          </a:xfrm>
          <a:ln/>
        </p:spPr>
      </p:sp>
      <p:sp>
        <p:nvSpPr>
          <p:cNvPr id="798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84450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342900" y="696913"/>
            <a:ext cx="6197600" cy="3486150"/>
          </a:xfrm>
          <a:ln/>
        </p:spPr>
      </p:sp>
      <p:sp>
        <p:nvSpPr>
          <p:cNvPr id="808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53300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42900" y="696913"/>
            <a:ext cx="6197600" cy="3486150"/>
          </a:xfrm>
          <a:ln/>
        </p:spPr>
      </p:sp>
      <p:sp>
        <p:nvSpPr>
          <p:cNvPr id="8192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013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342900" y="696913"/>
            <a:ext cx="6197600" cy="3486150"/>
          </a:xfrm>
          <a:ln/>
        </p:spPr>
      </p:sp>
      <p:sp>
        <p:nvSpPr>
          <p:cNvPr id="645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27865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342900" y="696913"/>
            <a:ext cx="6197600" cy="3486150"/>
          </a:xfrm>
          <a:ln/>
        </p:spPr>
      </p:sp>
      <p:sp>
        <p:nvSpPr>
          <p:cNvPr id="829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87630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342900" y="696913"/>
            <a:ext cx="6197600" cy="3486150"/>
          </a:xfrm>
          <a:ln/>
        </p:spPr>
      </p:sp>
      <p:sp>
        <p:nvSpPr>
          <p:cNvPr id="839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07765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42900" y="696913"/>
            <a:ext cx="6197600" cy="3486150"/>
          </a:xfrm>
          <a:ln/>
        </p:spPr>
      </p:sp>
      <p:sp>
        <p:nvSpPr>
          <p:cNvPr id="849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28291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42900" y="696913"/>
            <a:ext cx="6197600" cy="3486150"/>
          </a:xfrm>
          <a:ln/>
        </p:spPr>
      </p:sp>
      <p:sp>
        <p:nvSpPr>
          <p:cNvPr id="8601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8499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42900" y="696913"/>
            <a:ext cx="6197600" cy="3486150"/>
          </a:xfrm>
          <a:ln/>
        </p:spPr>
      </p:sp>
      <p:sp>
        <p:nvSpPr>
          <p:cNvPr id="870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65994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342900" y="696913"/>
            <a:ext cx="6197600" cy="3486150"/>
          </a:xfrm>
          <a:ln/>
        </p:spPr>
      </p:sp>
      <p:sp>
        <p:nvSpPr>
          <p:cNvPr id="8806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33065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42900" y="696913"/>
            <a:ext cx="6197600" cy="3486150"/>
          </a:xfrm>
          <a:ln/>
        </p:spPr>
      </p:sp>
      <p:sp>
        <p:nvSpPr>
          <p:cNvPr id="890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335014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42900" y="696913"/>
            <a:ext cx="6197600" cy="3486150"/>
          </a:xfrm>
          <a:ln/>
        </p:spPr>
      </p:sp>
      <p:sp>
        <p:nvSpPr>
          <p:cNvPr id="9011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01930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42900" y="696913"/>
            <a:ext cx="6197600" cy="3486150"/>
          </a:xfrm>
          <a:ln/>
        </p:spPr>
      </p:sp>
      <p:sp>
        <p:nvSpPr>
          <p:cNvPr id="911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0782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342900" y="696913"/>
            <a:ext cx="61976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7961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342900" y="696913"/>
            <a:ext cx="6197600" cy="3486150"/>
          </a:xfrm>
          <a:ln/>
        </p:spPr>
      </p:sp>
      <p:sp>
        <p:nvSpPr>
          <p:cNvPr id="655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089192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42900" y="696913"/>
            <a:ext cx="6197600" cy="3486150"/>
          </a:xfrm>
          <a:ln/>
        </p:spPr>
      </p:sp>
      <p:sp>
        <p:nvSpPr>
          <p:cNvPr id="931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42037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42900" y="696913"/>
            <a:ext cx="6197600" cy="3486150"/>
          </a:xfrm>
          <a:ln/>
        </p:spPr>
      </p:sp>
      <p:sp>
        <p:nvSpPr>
          <p:cNvPr id="942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52622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42900" y="696913"/>
            <a:ext cx="6197600" cy="3486150"/>
          </a:xfrm>
          <a:ln/>
        </p:spPr>
      </p:sp>
      <p:sp>
        <p:nvSpPr>
          <p:cNvPr id="952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9296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342900" y="696913"/>
            <a:ext cx="6197600" cy="3486150"/>
          </a:xfrm>
          <a:ln/>
        </p:spPr>
      </p:sp>
      <p:sp>
        <p:nvSpPr>
          <p:cNvPr id="962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5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342900" y="696913"/>
            <a:ext cx="6197600" cy="3486150"/>
          </a:xfrm>
          <a:ln/>
        </p:spPr>
      </p:sp>
      <p:sp>
        <p:nvSpPr>
          <p:cNvPr id="972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52954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342900" y="696913"/>
            <a:ext cx="6197600" cy="3486150"/>
          </a:xfrm>
          <a:ln/>
        </p:spPr>
      </p:sp>
      <p:sp>
        <p:nvSpPr>
          <p:cNvPr id="983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1166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42900" y="696913"/>
            <a:ext cx="6197600" cy="3486150"/>
          </a:xfrm>
          <a:ln/>
        </p:spPr>
      </p:sp>
      <p:sp>
        <p:nvSpPr>
          <p:cNvPr id="993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54792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342900" y="696913"/>
            <a:ext cx="6197600" cy="3486150"/>
          </a:xfrm>
          <a:ln/>
        </p:spPr>
      </p:sp>
      <p:sp>
        <p:nvSpPr>
          <p:cNvPr id="1003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07598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342900" y="696913"/>
            <a:ext cx="6197600" cy="3486150"/>
          </a:xfrm>
          <a:ln/>
        </p:spPr>
      </p:sp>
      <p:sp>
        <p:nvSpPr>
          <p:cNvPr id="10137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39447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342900" y="696913"/>
            <a:ext cx="6197600" cy="3486150"/>
          </a:xfrm>
          <a:ln/>
        </p:spPr>
      </p:sp>
      <p:sp>
        <p:nvSpPr>
          <p:cNvPr id="1024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8709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342900" y="696913"/>
            <a:ext cx="6197600" cy="3486150"/>
          </a:xfrm>
          <a:ln/>
        </p:spPr>
      </p:sp>
      <p:sp>
        <p:nvSpPr>
          <p:cNvPr id="665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692353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42900" y="696913"/>
            <a:ext cx="6197600" cy="3486150"/>
          </a:xfrm>
          <a:ln/>
        </p:spPr>
      </p:sp>
      <p:sp>
        <p:nvSpPr>
          <p:cNvPr id="1034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12182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342900" y="696913"/>
            <a:ext cx="6197600" cy="3486150"/>
          </a:xfrm>
          <a:ln/>
        </p:spPr>
      </p:sp>
      <p:sp>
        <p:nvSpPr>
          <p:cNvPr id="1044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624196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342900" y="696913"/>
            <a:ext cx="6197600" cy="3486150"/>
          </a:xfrm>
          <a:ln/>
        </p:spPr>
      </p:sp>
      <p:sp>
        <p:nvSpPr>
          <p:cNvPr id="1054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36086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342900" y="696913"/>
            <a:ext cx="6197600" cy="3486150"/>
          </a:xfrm>
          <a:ln/>
        </p:spPr>
      </p:sp>
      <p:sp>
        <p:nvSpPr>
          <p:cNvPr id="1064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82249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342900" y="696913"/>
            <a:ext cx="6197600" cy="3486150"/>
          </a:xfrm>
          <a:ln/>
        </p:spPr>
      </p:sp>
      <p:sp>
        <p:nvSpPr>
          <p:cNvPr id="10752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7619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342900" y="696913"/>
            <a:ext cx="6197600" cy="3486150"/>
          </a:xfrm>
          <a:ln/>
        </p:spPr>
      </p:sp>
      <p:sp>
        <p:nvSpPr>
          <p:cNvPr id="1085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6634253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342900" y="696913"/>
            <a:ext cx="6197600" cy="3486150"/>
          </a:xfrm>
          <a:ln/>
        </p:spPr>
      </p:sp>
      <p:sp>
        <p:nvSpPr>
          <p:cNvPr id="1095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89904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342900" y="696913"/>
            <a:ext cx="6197600" cy="3486150"/>
          </a:xfrm>
          <a:ln/>
        </p:spPr>
      </p:sp>
      <p:sp>
        <p:nvSpPr>
          <p:cNvPr id="1105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859725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7D3BF3-11E6-4FBF-A655-BDA3DF204668}"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3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342900" y="696913"/>
            <a:ext cx="6197600" cy="3486150"/>
          </a:xfrm>
          <a:ln/>
        </p:spPr>
      </p:sp>
      <p:sp>
        <p:nvSpPr>
          <p:cNvPr id="675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8280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342900" y="696913"/>
            <a:ext cx="61976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53904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342900" y="696913"/>
            <a:ext cx="6197600" cy="3486150"/>
          </a:xfrm>
          <a:ln/>
        </p:spPr>
      </p:sp>
      <p:sp>
        <p:nvSpPr>
          <p:cNvPr id="696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90410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342900" y="696913"/>
            <a:ext cx="6197600" cy="3486150"/>
          </a:xfrm>
          <a:ln/>
        </p:spPr>
      </p:sp>
      <p:sp>
        <p:nvSpPr>
          <p:cNvPr id="706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87950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42900" y="696913"/>
            <a:ext cx="61976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9587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27127D-E995-48F3-AF01-A052FF7F34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311544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7127D-E995-48F3-AF01-A052FF7F34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350842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7127D-E995-48F3-AF01-A052FF7F34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23635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grpSp>
      <p:sp>
        <p:nvSpPr>
          <p:cNvPr id="7" name="Text Box 7"/>
          <p:cNvSpPr txBox="1">
            <a:spLocks noChangeArrowheads="1"/>
          </p:cNvSpPr>
          <p:nvPr/>
        </p:nvSpPr>
        <p:spPr bwMode="auto">
          <a:xfrm>
            <a:off x="8652933" y="6588126"/>
            <a:ext cx="3617384"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4" y="6613526"/>
            <a:ext cx="33489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smtClean="0">
                <a:solidFill>
                  <a:srgbClr val="336699"/>
                </a:solidFill>
                <a:latin typeface="Helvetica" pitchFamily="-84" charset="0"/>
              </a:rPr>
              <a:t>Operating System Concepts Essentials – 2</a:t>
            </a:r>
            <a:r>
              <a:rPr lang="en-US" altLang="en-US" sz="1000" b="1" baseline="30000" dirty="0" smtClean="0">
                <a:solidFill>
                  <a:srgbClr val="336699"/>
                </a:solidFill>
                <a:latin typeface="Helvetica" pitchFamily="-84" charset="0"/>
              </a:rPr>
              <a:t>nd</a:t>
            </a:r>
            <a:r>
              <a:rPr lang="en-US" altLang="en-US" sz="1000" b="1" dirty="0"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sz="1800" smtClean="0"/>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smtClean="0"/>
              <a:t>Click to edit Master title style</a:t>
            </a:r>
            <a:endParaRPr lang="en-US"/>
          </a:p>
        </p:txBody>
      </p:sp>
    </p:spTree>
    <p:extLst>
      <p:ext uri="{BB962C8B-B14F-4D97-AF65-F5344CB8AC3E}">
        <p14:creationId xmlns:p14="http://schemas.microsoft.com/office/powerpoint/2010/main" val="219698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27127D-E995-48F3-AF01-A052FF7F34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404670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27127D-E995-48F3-AF01-A052FF7F345B}"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342936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27127D-E995-48F3-AF01-A052FF7F345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2894863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27127D-E995-48F3-AF01-A052FF7F345B}"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57760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7127D-E995-48F3-AF01-A052FF7F345B}"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136421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7127D-E995-48F3-AF01-A052FF7F345B}"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406745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7127D-E995-48F3-AF01-A052FF7F345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31400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27127D-E995-48F3-AF01-A052FF7F345B}"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3F2A3-A98C-4EDF-81B9-B154FE48DF20}" type="slidenum">
              <a:rPr lang="en-US" smtClean="0"/>
              <a:t>‹#›</a:t>
            </a:fld>
            <a:endParaRPr lang="en-US"/>
          </a:p>
        </p:txBody>
      </p:sp>
    </p:spTree>
    <p:extLst>
      <p:ext uri="{BB962C8B-B14F-4D97-AF65-F5344CB8AC3E}">
        <p14:creationId xmlns:p14="http://schemas.microsoft.com/office/powerpoint/2010/main" val="197582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7127D-E995-48F3-AF01-A052FF7F345B}" type="datetimeFigureOut">
              <a:rPr lang="en-US" smtClean="0"/>
              <a:t>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3F2A3-A98C-4EDF-81B9-B154FE48DF20}" type="slidenum">
              <a:rPr lang="en-US" smtClean="0"/>
              <a:t>‹#›</a:t>
            </a:fld>
            <a:endParaRPr lang="en-US"/>
          </a:p>
        </p:txBody>
      </p:sp>
    </p:spTree>
    <p:extLst>
      <p:ext uri="{BB962C8B-B14F-4D97-AF65-F5344CB8AC3E}">
        <p14:creationId xmlns:p14="http://schemas.microsoft.com/office/powerpoint/2010/main" val="1475629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895475" y="1900238"/>
            <a:ext cx="8458200" cy="1143000"/>
          </a:xfrm>
          <a:noFill/>
        </p:spPr>
        <p:txBody>
          <a:bodyPr/>
          <a:lstStyle/>
          <a:p>
            <a:pPr eaLnBrk="1" hangingPunct="1"/>
            <a:r>
              <a:rPr lang="en-US" altLang="en-US" smtClean="0"/>
              <a:t>Chapter 1:  Introduction</a:t>
            </a:r>
          </a:p>
        </p:txBody>
      </p:sp>
    </p:spTree>
    <p:extLst>
      <p:ext uri="{BB962C8B-B14F-4D97-AF65-F5344CB8AC3E}">
        <p14:creationId xmlns:p14="http://schemas.microsoft.com/office/powerpoint/2010/main" val="3966999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981200" y="182563"/>
            <a:ext cx="8229600" cy="576262"/>
          </a:xfrm>
        </p:spPr>
        <p:txBody>
          <a:bodyPr>
            <a:normAutofit fontScale="90000"/>
          </a:bodyPr>
          <a:lstStyle/>
          <a:p>
            <a:pPr eaLnBrk="1" hangingPunct="1"/>
            <a:r>
              <a:rPr lang="en-US" altLang="en-US" smtClean="0"/>
              <a:t>Computer Startup</a:t>
            </a:r>
          </a:p>
        </p:txBody>
      </p:sp>
      <p:sp>
        <p:nvSpPr>
          <p:cNvPr id="12291" name="Rectangle 3"/>
          <p:cNvSpPr>
            <a:spLocks noGrp="1" noChangeArrowheads="1"/>
          </p:cNvSpPr>
          <p:nvPr>
            <p:ph type="body" idx="4294967295"/>
          </p:nvPr>
        </p:nvSpPr>
        <p:spPr>
          <a:xfrm>
            <a:off x="2330450" y="1233489"/>
            <a:ext cx="6318250" cy="4530725"/>
          </a:xfrm>
        </p:spPr>
        <p:txBody>
          <a:bodyPr/>
          <a:lstStyle/>
          <a:p>
            <a:r>
              <a:rPr lang="en-US" altLang="en-US" b="1" smtClean="0">
                <a:solidFill>
                  <a:srgbClr val="3366FF"/>
                </a:solidFill>
              </a:rPr>
              <a:t>bootstrap program</a:t>
            </a:r>
            <a:r>
              <a:rPr lang="en-US" altLang="en-US" smtClean="0">
                <a:solidFill>
                  <a:srgbClr val="3366FF"/>
                </a:solidFill>
              </a:rPr>
              <a:t> </a:t>
            </a:r>
            <a:r>
              <a:rPr lang="en-US" altLang="en-US" smtClean="0"/>
              <a:t>is loaded at power-up or reboot</a:t>
            </a:r>
          </a:p>
          <a:p>
            <a:pPr lvl="1"/>
            <a:r>
              <a:rPr lang="en-US" altLang="en-US" smtClean="0"/>
              <a:t>Typically stored in ROM or EPROM, generally known as </a:t>
            </a:r>
            <a:r>
              <a:rPr lang="en-US" altLang="en-US" b="1" smtClean="0">
                <a:solidFill>
                  <a:srgbClr val="3366FF"/>
                </a:solidFill>
              </a:rPr>
              <a:t>firmware</a:t>
            </a:r>
          </a:p>
          <a:p>
            <a:pPr lvl="1"/>
            <a:r>
              <a:rPr lang="en-US" altLang="en-US" smtClean="0"/>
              <a:t>Initializes all aspects of system</a:t>
            </a:r>
          </a:p>
          <a:p>
            <a:pPr lvl="1"/>
            <a:r>
              <a:rPr lang="en-US" altLang="en-US" smtClean="0"/>
              <a:t>Loads operating system kernel and starts execution</a:t>
            </a:r>
          </a:p>
        </p:txBody>
      </p:sp>
    </p:spTree>
    <p:extLst>
      <p:ext uri="{BB962C8B-B14F-4D97-AF65-F5344CB8AC3E}">
        <p14:creationId xmlns:p14="http://schemas.microsoft.com/office/powerpoint/2010/main" val="1626483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981200" y="214313"/>
            <a:ext cx="8229600" cy="576262"/>
          </a:xfrm>
        </p:spPr>
        <p:txBody>
          <a:bodyPr>
            <a:normAutofit fontScale="90000"/>
          </a:bodyPr>
          <a:lstStyle/>
          <a:p>
            <a:pPr eaLnBrk="1" hangingPunct="1"/>
            <a:r>
              <a:rPr lang="en-US" altLang="en-US" smtClean="0"/>
              <a:t>Computer System Organization</a:t>
            </a:r>
          </a:p>
        </p:txBody>
      </p:sp>
      <p:sp>
        <p:nvSpPr>
          <p:cNvPr id="13315" name="Rectangle 3"/>
          <p:cNvSpPr>
            <a:spLocks noGrp="1" noChangeArrowheads="1"/>
          </p:cNvSpPr>
          <p:nvPr>
            <p:ph type="body" idx="4294967295"/>
          </p:nvPr>
        </p:nvSpPr>
        <p:spPr>
          <a:xfrm>
            <a:off x="2339976" y="1233489"/>
            <a:ext cx="7597775" cy="4530725"/>
          </a:xfrm>
        </p:spPr>
        <p:txBody>
          <a:bodyPr/>
          <a:lstStyle/>
          <a:p>
            <a:r>
              <a:rPr lang="en-US" altLang="en-US" smtClean="0"/>
              <a:t>Computer-system operation</a:t>
            </a:r>
          </a:p>
          <a:p>
            <a:pPr lvl="1"/>
            <a:r>
              <a:rPr lang="en-US" altLang="en-US" smtClean="0"/>
              <a:t>One or more CPUs, device controllers connect through common bus providing access to shared memory</a:t>
            </a:r>
          </a:p>
          <a:p>
            <a:pPr lvl="1"/>
            <a:r>
              <a:rPr lang="en-US" altLang="en-US" smtClean="0"/>
              <a:t>Concurrent execution of CPUs and devices competing for memory cycles</a:t>
            </a:r>
          </a:p>
          <a:p>
            <a:pPr lvl="1"/>
            <a:endParaRPr lang="en-US" altLang="en-US" smtClean="0"/>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9" y="2963864"/>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661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981200" y="182563"/>
            <a:ext cx="8229600" cy="576262"/>
          </a:xfrm>
        </p:spPr>
        <p:txBody>
          <a:bodyPr>
            <a:normAutofit fontScale="90000"/>
          </a:bodyPr>
          <a:lstStyle/>
          <a:p>
            <a:pPr eaLnBrk="1" hangingPunct="1"/>
            <a:r>
              <a:rPr lang="en-US" altLang="en-US" smtClean="0"/>
              <a:t>Computer-System Operation</a:t>
            </a:r>
          </a:p>
        </p:txBody>
      </p:sp>
      <p:sp>
        <p:nvSpPr>
          <p:cNvPr id="14339" name="Rectangle 3"/>
          <p:cNvSpPr>
            <a:spLocks noGrp="1" noChangeArrowheads="1"/>
          </p:cNvSpPr>
          <p:nvPr>
            <p:ph type="body" idx="4294967295"/>
          </p:nvPr>
        </p:nvSpPr>
        <p:spPr>
          <a:xfrm>
            <a:off x="2330450" y="1233489"/>
            <a:ext cx="6745288" cy="4530725"/>
          </a:xfrm>
        </p:spPr>
        <p:txBody>
          <a:bodyPr>
            <a:normAutofit fontScale="92500" lnSpcReduction="10000"/>
          </a:bodyPr>
          <a:lstStyle/>
          <a:p>
            <a:r>
              <a:rPr lang="en-US" altLang="en-US" smtClean="0"/>
              <a:t>I/O devices and the CPU can execute concurrently</a:t>
            </a:r>
            <a:endParaRPr lang="en-US" altLang="en-US" sz="800"/>
          </a:p>
          <a:p>
            <a:r>
              <a:rPr lang="en-US" altLang="en-US" smtClean="0"/>
              <a:t>Each device controller is in charge of a particular device type</a:t>
            </a:r>
            <a:endParaRPr lang="en-US" altLang="en-US" sz="800"/>
          </a:p>
          <a:p>
            <a:r>
              <a:rPr lang="en-US" altLang="en-US" smtClean="0"/>
              <a:t>Each device controller has a local buffer</a:t>
            </a:r>
            <a:endParaRPr lang="en-US" altLang="en-US" sz="800"/>
          </a:p>
          <a:p>
            <a:r>
              <a:rPr lang="en-US" altLang="en-US" smtClean="0"/>
              <a:t>CPU moves data from/to main memory to/from local buffers</a:t>
            </a:r>
            <a:endParaRPr lang="en-US" altLang="en-US" sz="800"/>
          </a:p>
          <a:p>
            <a:r>
              <a:rPr lang="en-US" altLang="en-US" smtClean="0"/>
              <a:t>I/O is from the device to local buffer of controller</a:t>
            </a:r>
            <a:endParaRPr lang="en-US" altLang="en-US" sz="800"/>
          </a:p>
          <a:p>
            <a:r>
              <a:rPr lang="en-US" altLang="en-US" smtClean="0"/>
              <a:t>Device controller informs CPU that it has finished its operation by causing an </a:t>
            </a:r>
            <a:r>
              <a:rPr lang="en-US" altLang="en-US" smtClean="0">
                <a:solidFill>
                  <a:srgbClr val="0000FF"/>
                </a:solidFill>
              </a:rPr>
              <a:t>interrupt</a:t>
            </a:r>
          </a:p>
        </p:txBody>
      </p:sp>
    </p:spTree>
    <p:extLst>
      <p:ext uri="{BB962C8B-B14F-4D97-AF65-F5344CB8AC3E}">
        <p14:creationId xmlns:p14="http://schemas.microsoft.com/office/powerpoint/2010/main" val="13477142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2470150" y="166688"/>
            <a:ext cx="8229600" cy="576262"/>
          </a:xfrm>
        </p:spPr>
        <p:txBody>
          <a:bodyPr>
            <a:normAutofit fontScale="90000"/>
          </a:bodyPr>
          <a:lstStyle/>
          <a:p>
            <a:pPr eaLnBrk="1" hangingPunct="1"/>
            <a:r>
              <a:rPr lang="en-US" altLang="en-US" smtClean="0"/>
              <a:t>Common Functions of Interrupts</a:t>
            </a:r>
          </a:p>
        </p:txBody>
      </p:sp>
      <p:sp>
        <p:nvSpPr>
          <p:cNvPr id="15363" name="Rectangle 3"/>
          <p:cNvSpPr>
            <a:spLocks noGrp="1" noChangeArrowheads="1"/>
          </p:cNvSpPr>
          <p:nvPr>
            <p:ph type="body" idx="4294967295"/>
          </p:nvPr>
        </p:nvSpPr>
        <p:spPr>
          <a:xfrm>
            <a:off x="2330450" y="1233489"/>
            <a:ext cx="6572250" cy="4530725"/>
          </a:xfrm>
        </p:spPr>
        <p:txBody>
          <a:bodyPr/>
          <a:lstStyle/>
          <a:p>
            <a:r>
              <a:rPr lang="en-US" altLang="en-US" smtClean="0"/>
              <a:t>Interrupt transfers control to the interrupt service routine generally, through the </a:t>
            </a:r>
            <a:r>
              <a:rPr lang="en-US" altLang="en-US" b="1" smtClean="0">
                <a:solidFill>
                  <a:srgbClr val="3366FF"/>
                </a:solidFill>
              </a:rPr>
              <a:t>interrupt</a:t>
            </a:r>
            <a:r>
              <a:rPr lang="en-US" altLang="en-US" i="1" smtClean="0"/>
              <a:t> </a:t>
            </a:r>
            <a:r>
              <a:rPr lang="en-US" altLang="en-US" b="1" smtClean="0">
                <a:solidFill>
                  <a:srgbClr val="3366FF"/>
                </a:solidFill>
              </a:rPr>
              <a:t>vector</a:t>
            </a:r>
            <a:r>
              <a:rPr lang="en-US" altLang="en-US" smtClean="0"/>
              <a:t>, which contains the addresses of all the service routines</a:t>
            </a:r>
            <a:endParaRPr lang="en-US" altLang="en-US" sz="800"/>
          </a:p>
          <a:p>
            <a:r>
              <a:rPr lang="en-US" altLang="en-US" smtClean="0"/>
              <a:t>Interrupt architecture must save the address of the interrupted instruction</a:t>
            </a:r>
            <a:endParaRPr lang="en-US" altLang="en-US" sz="800" i="1"/>
          </a:p>
          <a:p>
            <a:r>
              <a:rPr lang="en-US" altLang="en-US" smtClean="0"/>
              <a:t>A </a:t>
            </a:r>
            <a:r>
              <a:rPr lang="en-US" altLang="en-US" b="1" smtClean="0">
                <a:solidFill>
                  <a:srgbClr val="3366FF"/>
                </a:solidFill>
              </a:rPr>
              <a:t>trap</a:t>
            </a:r>
            <a:r>
              <a:rPr lang="en-US" altLang="en-US" smtClean="0"/>
              <a:t> or </a:t>
            </a:r>
            <a:r>
              <a:rPr lang="en-US" altLang="en-US" b="1" smtClean="0">
                <a:solidFill>
                  <a:srgbClr val="3366FF"/>
                </a:solidFill>
              </a:rPr>
              <a:t>exception</a:t>
            </a:r>
            <a:r>
              <a:rPr lang="en-US" altLang="en-US" smtClean="0"/>
              <a:t> is a software-generated interrupt caused either by an error or a user request</a:t>
            </a:r>
            <a:endParaRPr lang="en-US" altLang="en-US" sz="800"/>
          </a:p>
          <a:p>
            <a:r>
              <a:rPr lang="en-US" altLang="en-US" smtClean="0"/>
              <a:t>An operating system is </a:t>
            </a:r>
            <a:r>
              <a:rPr lang="en-US" altLang="en-US" b="1" smtClean="0">
                <a:solidFill>
                  <a:srgbClr val="3366FF"/>
                </a:solidFill>
              </a:rPr>
              <a:t>interrupt driven</a:t>
            </a:r>
          </a:p>
        </p:txBody>
      </p:sp>
    </p:spTree>
    <p:extLst>
      <p:ext uri="{BB962C8B-B14F-4D97-AF65-F5344CB8AC3E}">
        <p14:creationId xmlns:p14="http://schemas.microsoft.com/office/powerpoint/2010/main" val="1556547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587625" y="-95250"/>
            <a:ext cx="7772400" cy="844550"/>
          </a:xfrm>
        </p:spPr>
        <p:txBody>
          <a:bodyPr/>
          <a:lstStyle/>
          <a:p>
            <a:pPr eaLnBrk="1" hangingPunct="1"/>
            <a:r>
              <a:rPr lang="en-US" altLang="en-US" smtClean="0"/>
              <a:t>Interrupt Handling</a:t>
            </a:r>
          </a:p>
        </p:txBody>
      </p:sp>
      <p:sp>
        <p:nvSpPr>
          <p:cNvPr id="16387" name="Rectangle 3"/>
          <p:cNvSpPr>
            <a:spLocks noGrp="1" noChangeArrowheads="1"/>
          </p:cNvSpPr>
          <p:nvPr>
            <p:ph type="body" idx="4294967295"/>
          </p:nvPr>
        </p:nvSpPr>
        <p:spPr>
          <a:xfrm>
            <a:off x="2330451" y="1233489"/>
            <a:ext cx="6619875" cy="4530725"/>
          </a:xfrm>
        </p:spPr>
        <p:txBody>
          <a:bodyPr/>
          <a:lstStyle/>
          <a:p>
            <a:r>
              <a:rPr lang="en-US" altLang="en-US" smtClean="0"/>
              <a:t>The operating system preserves the state of the CPU by storing registers and the program counter</a:t>
            </a:r>
          </a:p>
          <a:p>
            <a:r>
              <a:rPr lang="en-US" altLang="en-US" smtClean="0"/>
              <a:t>Determines which type of interrupt has occurred:</a:t>
            </a:r>
          </a:p>
          <a:p>
            <a:pPr lvl="1"/>
            <a:r>
              <a:rPr lang="en-US" altLang="en-US" b="1" smtClean="0">
                <a:solidFill>
                  <a:srgbClr val="3366FF"/>
                </a:solidFill>
              </a:rPr>
              <a:t>polling</a:t>
            </a:r>
          </a:p>
          <a:p>
            <a:pPr lvl="1"/>
            <a:r>
              <a:rPr lang="en-US" altLang="en-US" b="1" smtClean="0">
                <a:solidFill>
                  <a:srgbClr val="3366FF"/>
                </a:solidFill>
              </a:rPr>
              <a:t>vectored</a:t>
            </a:r>
            <a:r>
              <a:rPr lang="en-US" altLang="en-US" smtClean="0"/>
              <a:t> interrupt system</a:t>
            </a:r>
          </a:p>
          <a:p>
            <a:r>
              <a:rPr lang="en-US" altLang="en-US" smtClean="0"/>
              <a:t>Separate segments of code determine what action should be taken for each type of interrupt</a:t>
            </a:r>
          </a:p>
        </p:txBody>
      </p:sp>
    </p:spTree>
    <p:extLst>
      <p:ext uri="{BB962C8B-B14F-4D97-AF65-F5344CB8AC3E}">
        <p14:creationId xmlns:p14="http://schemas.microsoft.com/office/powerpoint/2010/main" val="2711926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981200" y="214313"/>
            <a:ext cx="8229600" cy="576262"/>
          </a:xfrm>
        </p:spPr>
        <p:txBody>
          <a:bodyPr>
            <a:normAutofit fontScale="90000"/>
          </a:bodyPr>
          <a:lstStyle/>
          <a:p>
            <a:pPr eaLnBrk="1" hangingPunct="1"/>
            <a:r>
              <a:rPr lang="en-US" altLang="en-US" smtClean="0"/>
              <a:t>Interrupt Timeline</a:t>
            </a:r>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426" y="1277938"/>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6900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en-US" smtClean="0"/>
              <a:t>I/O Structure</a:t>
            </a:r>
          </a:p>
        </p:txBody>
      </p:sp>
      <p:sp>
        <p:nvSpPr>
          <p:cNvPr id="18435" name="Rectangle 3"/>
          <p:cNvSpPr>
            <a:spLocks noGrp="1" noChangeArrowheads="1"/>
          </p:cNvSpPr>
          <p:nvPr>
            <p:ph type="body" idx="4294967295"/>
          </p:nvPr>
        </p:nvSpPr>
        <p:spPr>
          <a:xfrm>
            <a:off x="2419350" y="1244601"/>
            <a:ext cx="6845300" cy="4583113"/>
          </a:xfrm>
        </p:spPr>
        <p:txBody>
          <a:bodyPr>
            <a:normAutofit fontScale="92500" lnSpcReduction="20000"/>
          </a:bodyPr>
          <a:lstStyle/>
          <a:p>
            <a:pPr>
              <a:lnSpc>
                <a:spcPct val="90000"/>
              </a:lnSpc>
            </a:pPr>
            <a:r>
              <a:rPr lang="en-US" altLang="en-US" smtClean="0"/>
              <a:t>After I/O starts, control returns to user program only upon I/O completion</a:t>
            </a:r>
          </a:p>
          <a:p>
            <a:pPr lvl="1">
              <a:lnSpc>
                <a:spcPct val="90000"/>
              </a:lnSpc>
            </a:pPr>
            <a:r>
              <a:rPr lang="en-US" altLang="en-US" smtClean="0"/>
              <a:t>Wait instruction idles the CPU until the next interrupt</a:t>
            </a:r>
          </a:p>
          <a:p>
            <a:pPr lvl="1">
              <a:lnSpc>
                <a:spcPct val="90000"/>
              </a:lnSpc>
            </a:pPr>
            <a:r>
              <a:rPr lang="en-US" altLang="en-US" smtClean="0"/>
              <a:t>Wait loop (contention for memory access)</a:t>
            </a:r>
          </a:p>
          <a:p>
            <a:pPr lvl="1">
              <a:lnSpc>
                <a:spcPct val="90000"/>
              </a:lnSpc>
            </a:pPr>
            <a:r>
              <a:rPr lang="en-US" altLang="en-US" smtClean="0"/>
              <a:t>At most one I/O request is outstanding at a time, no simultaneous I/O processing</a:t>
            </a:r>
          </a:p>
          <a:p>
            <a:pPr>
              <a:lnSpc>
                <a:spcPct val="90000"/>
              </a:lnSpc>
            </a:pPr>
            <a:r>
              <a:rPr lang="en-US" altLang="en-US" smtClean="0"/>
              <a:t>After I/O starts, control returns to user program without waiting for I/O completion</a:t>
            </a:r>
          </a:p>
          <a:p>
            <a:pPr lvl="1">
              <a:lnSpc>
                <a:spcPct val="90000"/>
              </a:lnSpc>
            </a:pPr>
            <a:r>
              <a:rPr lang="en-US" altLang="en-US" b="1" smtClean="0">
                <a:solidFill>
                  <a:srgbClr val="3366FF"/>
                </a:solidFill>
              </a:rPr>
              <a:t>System call </a:t>
            </a:r>
            <a:r>
              <a:rPr lang="en-US" altLang="en-US" smtClean="0"/>
              <a:t>– request to the OS to allow user to wait for I/O completion</a:t>
            </a:r>
          </a:p>
          <a:p>
            <a:pPr lvl="1">
              <a:lnSpc>
                <a:spcPct val="90000"/>
              </a:lnSpc>
            </a:pPr>
            <a:r>
              <a:rPr lang="en-US" altLang="en-US" b="1" smtClean="0">
                <a:solidFill>
                  <a:srgbClr val="3366FF"/>
                </a:solidFill>
              </a:rPr>
              <a:t>Device-status table </a:t>
            </a:r>
            <a:r>
              <a:rPr lang="en-US" altLang="en-US" smtClean="0"/>
              <a:t>contains entry for each I/O device indicating its type, address, and state</a:t>
            </a:r>
          </a:p>
          <a:p>
            <a:pPr lvl="1">
              <a:lnSpc>
                <a:spcPct val="90000"/>
              </a:lnSpc>
            </a:pPr>
            <a:r>
              <a:rPr lang="en-US" altLang="en-US" smtClean="0"/>
              <a:t>OS indexes into I/O device table to determine device status and to modify table entry to include interrupt</a:t>
            </a:r>
          </a:p>
          <a:p>
            <a:pPr lvl="1">
              <a:lnSpc>
                <a:spcPct val="90000"/>
              </a:lnSpc>
            </a:pPr>
            <a:endParaRPr lang="en-US" altLang="en-US" smtClean="0"/>
          </a:p>
        </p:txBody>
      </p:sp>
    </p:spTree>
    <p:extLst>
      <p:ext uri="{BB962C8B-B14F-4D97-AF65-F5344CB8AC3E}">
        <p14:creationId xmlns:p14="http://schemas.microsoft.com/office/powerpoint/2010/main" val="2447989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2811464" y="277813"/>
            <a:ext cx="7399337" cy="576262"/>
          </a:xfrm>
        </p:spPr>
        <p:txBody>
          <a:bodyPr/>
          <a:lstStyle/>
          <a:p>
            <a:r>
              <a:rPr lang="en-US" altLang="en-US" sz="2800"/>
              <a:t>Storage Definitions and Notation Review</a:t>
            </a:r>
          </a:p>
        </p:txBody>
      </p:sp>
      <p:sp>
        <p:nvSpPr>
          <p:cNvPr id="19459" name="Rectangle 5"/>
          <p:cNvSpPr>
            <a:spLocks noChangeArrowheads="1"/>
          </p:cNvSpPr>
          <p:nvPr/>
        </p:nvSpPr>
        <p:spPr bwMode="auto">
          <a:xfrm>
            <a:off x="2271713" y="1177926"/>
            <a:ext cx="7440612" cy="51911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a:latin typeface="Verdana" panose="020B0604030504040204" pitchFamily="34" charset="0"/>
              </a:rPr>
              <a:t>The basic unit of computer storage is the </a:t>
            </a:r>
            <a:r>
              <a:rPr kumimoji="0" lang="en-US" altLang="en-US" sz="1400" b="1">
                <a:latin typeface="Verdana" panose="020B0604030504040204" pitchFamily="34" charset="0"/>
              </a:rPr>
              <a:t>bit</a:t>
            </a:r>
            <a:r>
              <a:rPr kumimoji="0" lang="en-US" altLang="en-US" sz="1400">
                <a:latin typeface="Verdana" panose="020B0604030504040204" pitchFamily="34" charset="0"/>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kumimoji="0" lang="en-US" altLang="en-US" sz="1400" b="1">
                <a:latin typeface="Verdana" panose="020B0604030504040204" pitchFamily="34" charset="0"/>
              </a:rPr>
              <a:t>byte </a:t>
            </a:r>
            <a:r>
              <a:rPr kumimoji="0" lang="en-US" altLang="en-US" sz="1400">
                <a:latin typeface="Verdana" panose="020B0604030504040204" pitchFamily="34" charset="0"/>
              </a:rPr>
              <a:t>is 8 bits, and on most computers it is the smallest convenient chunk of storage. For example, most computers don’t have an instruction to move a bit but do have one to move a byte. A less common term is </a:t>
            </a:r>
            <a:r>
              <a:rPr kumimoji="0" lang="en-US" altLang="en-US" sz="1400" b="1">
                <a:latin typeface="Verdana" panose="020B0604030504040204" pitchFamily="34" charset="0"/>
              </a:rPr>
              <a:t>word</a:t>
            </a:r>
            <a:r>
              <a:rPr kumimoji="0" lang="en-US" altLang="en-US" sz="1400">
                <a:latin typeface="Verdana" panose="020B0604030504040204" pitchFamily="34" charset="0"/>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p>
          <a:p>
            <a:pPr>
              <a:spcBef>
                <a:spcPct val="0"/>
              </a:spcBef>
              <a:buClrTx/>
              <a:buSzTx/>
              <a:buFontTx/>
              <a:buNone/>
            </a:pPr>
            <a:endParaRPr kumimoji="0" lang="en-US" altLang="en-US" sz="1400" baseline="-25000">
              <a:latin typeface="Verdana" panose="020B0604030504040204" pitchFamily="34" charset="0"/>
            </a:endParaRPr>
          </a:p>
          <a:p>
            <a:pPr>
              <a:spcBef>
                <a:spcPct val="0"/>
              </a:spcBef>
              <a:buClrTx/>
              <a:buSzTx/>
              <a:buFontTx/>
              <a:buNone/>
            </a:pPr>
            <a:r>
              <a:rPr kumimoji="0" lang="en-US" altLang="en-US" sz="1400">
                <a:latin typeface="Verdana" panose="020B0604030504040204" pitchFamily="34" charset="0"/>
              </a:rPr>
              <a:t>Computer storage, along with most computer throughput, is generally measured and manipulated in bytes and collections of bytes. </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kilobyte</a:t>
            </a:r>
            <a:r>
              <a:rPr kumimoji="0" lang="en-US" altLang="en-US" sz="1400">
                <a:latin typeface="Verdana" panose="020B0604030504040204" pitchFamily="34" charset="0"/>
              </a:rPr>
              <a:t>, or </a:t>
            </a:r>
            <a:r>
              <a:rPr kumimoji="0" lang="en-US" altLang="en-US" sz="1400" b="1">
                <a:latin typeface="Verdana" panose="020B0604030504040204" pitchFamily="34" charset="0"/>
              </a:rPr>
              <a:t>KB</a:t>
            </a:r>
            <a:r>
              <a:rPr kumimoji="0" lang="en-US" altLang="en-US" sz="1400">
                <a:latin typeface="Verdana" panose="020B0604030504040204" pitchFamily="34" charset="0"/>
              </a:rPr>
              <a:t>, is 1,024 bytes</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megabyte</a:t>
            </a:r>
            <a:r>
              <a:rPr kumimoji="0" lang="en-US" altLang="en-US" sz="1400">
                <a:latin typeface="Verdana" panose="020B0604030504040204" pitchFamily="34" charset="0"/>
              </a:rPr>
              <a:t>, or </a:t>
            </a:r>
            <a:r>
              <a:rPr kumimoji="0" lang="en-US" altLang="en-US" sz="1400" b="1">
                <a:latin typeface="Verdana" panose="020B0604030504040204" pitchFamily="34" charset="0"/>
              </a:rPr>
              <a:t>MB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2</a:t>
            </a:r>
            <a:r>
              <a:rPr kumimoji="0" lang="en-US" altLang="en-US" sz="1400">
                <a:latin typeface="Verdana" panose="020B0604030504040204" pitchFamily="34" charset="0"/>
              </a:rPr>
              <a:t> bytes</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gigabyte</a:t>
            </a:r>
            <a:r>
              <a:rPr kumimoji="0" lang="en-US" altLang="en-US" sz="1400">
                <a:latin typeface="Verdana" panose="020B0604030504040204" pitchFamily="34" charset="0"/>
              </a:rPr>
              <a:t>, or </a:t>
            </a:r>
            <a:r>
              <a:rPr kumimoji="0" lang="en-US" altLang="en-US" sz="1400" b="1">
                <a:latin typeface="Verdana" panose="020B0604030504040204" pitchFamily="34" charset="0"/>
              </a:rPr>
              <a:t>GB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3</a:t>
            </a:r>
            <a:r>
              <a:rPr kumimoji="0" lang="en-US" altLang="en-US" sz="1400">
                <a:latin typeface="Verdana" panose="020B0604030504040204" pitchFamily="34" charset="0"/>
              </a:rPr>
              <a:t> bytes</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terabyte</a:t>
            </a:r>
            <a:r>
              <a:rPr kumimoji="0" lang="en-US" altLang="en-US" sz="1400">
                <a:latin typeface="Verdana" panose="020B0604030504040204" pitchFamily="34" charset="0"/>
              </a:rPr>
              <a:t>, or </a:t>
            </a:r>
            <a:r>
              <a:rPr kumimoji="0" lang="en-US" altLang="en-US" sz="1400" b="1">
                <a:latin typeface="Verdana" panose="020B0604030504040204" pitchFamily="34" charset="0"/>
              </a:rPr>
              <a:t>TB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4 </a:t>
            </a:r>
            <a:r>
              <a:rPr kumimoji="0" lang="en-US" altLang="en-US" sz="1400">
                <a:latin typeface="Verdana" panose="020B0604030504040204" pitchFamily="34" charset="0"/>
              </a:rPr>
              <a:t>bytes </a:t>
            </a:r>
          </a:p>
          <a:p>
            <a:pPr>
              <a:spcBef>
                <a:spcPct val="0"/>
              </a:spcBef>
              <a:buClrTx/>
              <a:buSzTx/>
              <a:buFontTx/>
              <a:buNone/>
            </a:pPr>
            <a:r>
              <a:rPr kumimoji="0" lang="en-US" altLang="en-US" sz="1400">
                <a:latin typeface="Verdana" panose="020B0604030504040204" pitchFamily="34" charset="0"/>
              </a:rPr>
              <a:t>a </a:t>
            </a:r>
            <a:r>
              <a:rPr kumimoji="0" lang="en-US" altLang="en-US" sz="1400" b="1">
                <a:latin typeface="Verdana" panose="020B0604030504040204" pitchFamily="34" charset="0"/>
              </a:rPr>
              <a:t>petabyte</a:t>
            </a:r>
            <a:r>
              <a:rPr kumimoji="0" lang="en-US" altLang="en-US" sz="1400">
                <a:latin typeface="Verdana" panose="020B0604030504040204" pitchFamily="34" charset="0"/>
              </a:rPr>
              <a:t>, or </a:t>
            </a:r>
            <a:r>
              <a:rPr kumimoji="0" lang="en-US" altLang="en-US" sz="1400" b="1">
                <a:latin typeface="Verdana" panose="020B0604030504040204" pitchFamily="34" charset="0"/>
              </a:rPr>
              <a:t>PB</a:t>
            </a:r>
            <a:r>
              <a:rPr kumimoji="0" lang="en-US" altLang="en-US" sz="1400">
                <a:latin typeface="Verdana" panose="020B0604030504040204" pitchFamily="34" charset="0"/>
              </a:rPr>
              <a:t>, is 1,024</a:t>
            </a:r>
            <a:r>
              <a:rPr kumimoji="0" lang="en-US" altLang="en-US" sz="1400" baseline="30000">
                <a:latin typeface="Verdana" panose="020B0604030504040204" pitchFamily="34" charset="0"/>
              </a:rPr>
              <a:t>5</a:t>
            </a:r>
            <a:r>
              <a:rPr kumimoji="0" lang="en-US" altLang="en-US" sz="1400">
                <a:latin typeface="Verdana" panose="020B0604030504040204" pitchFamily="34" charset="0"/>
              </a:rPr>
              <a:t> bytes</a:t>
            </a:r>
          </a:p>
          <a:p>
            <a:pPr>
              <a:spcBef>
                <a:spcPct val="0"/>
              </a:spcBef>
              <a:buClrTx/>
              <a:buSzTx/>
              <a:buFontTx/>
              <a:buNone/>
            </a:pPr>
            <a:endParaRPr kumimoji="0" lang="en-US" altLang="en-US" sz="1400">
              <a:latin typeface="Verdana" panose="020B0604030504040204" pitchFamily="34" charset="0"/>
            </a:endParaRPr>
          </a:p>
          <a:p>
            <a:pPr>
              <a:spcBef>
                <a:spcPct val="0"/>
              </a:spcBef>
              <a:buClrTx/>
              <a:buSzTx/>
              <a:buFontTx/>
              <a:buNone/>
            </a:pPr>
            <a:r>
              <a:rPr kumimoji="0" lang="en-US" altLang="en-US" sz="1400">
                <a:latin typeface="Verdana" panose="020B0604030504040204" pitchFamily="34" charset="0"/>
              </a:rPr>
              <a:t>Computer manufacturers often round off these numbers and say that a megabyte is 1 million bytes and a gigabyte is 1 billion bytes. Networking measurements are an exception to this general rule; they are given in bits (because networks move data a bit at a time).</a:t>
            </a:r>
          </a:p>
        </p:txBody>
      </p:sp>
    </p:spTree>
    <p:extLst>
      <p:ext uri="{BB962C8B-B14F-4D97-AF65-F5344CB8AC3E}">
        <p14:creationId xmlns:p14="http://schemas.microsoft.com/office/powerpoint/2010/main" val="185451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981200" y="198438"/>
            <a:ext cx="8229600" cy="576262"/>
          </a:xfrm>
        </p:spPr>
        <p:txBody>
          <a:bodyPr>
            <a:normAutofit fontScale="90000"/>
          </a:bodyPr>
          <a:lstStyle/>
          <a:p>
            <a:pPr eaLnBrk="1" hangingPunct="1"/>
            <a:r>
              <a:rPr lang="en-US" altLang="en-US" smtClean="0"/>
              <a:t>Storage Structure</a:t>
            </a:r>
          </a:p>
        </p:txBody>
      </p:sp>
      <p:sp>
        <p:nvSpPr>
          <p:cNvPr id="20483" name="Rectangle 3"/>
          <p:cNvSpPr>
            <a:spLocks noGrp="1" noChangeArrowheads="1"/>
          </p:cNvSpPr>
          <p:nvPr>
            <p:ph type="body" idx="4294967295"/>
          </p:nvPr>
        </p:nvSpPr>
        <p:spPr>
          <a:xfrm>
            <a:off x="2330451" y="1138238"/>
            <a:ext cx="7612063" cy="4805362"/>
          </a:xfrm>
        </p:spPr>
        <p:txBody>
          <a:bodyPr>
            <a:normAutofit fontScale="92500"/>
          </a:bodyPr>
          <a:lstStyle/>
          <a:p>
            <a:r>
              <a:rPr lang="en-US" altLang="en-US" smtClean="0"/>
              <a:t>Main memory – only large storage media that the CPU can access directly</a:t>
            </a:r>
          </a:p>
          <a:p>
            <a:pPr lvl="1"/>
            <a:r>
              <a:rPr lang="en-US" altLang="en-US" sz="1600" b="1">
                <a:solidFill>
                  <a:srgbClr val="3366FF"/>
                </a:solidFill>
              </a:rPr>
              <a:t>Random</a:t>
            </a:r>
            <a:r>
              <a:rPr lang="en-US" altLang="en-US" sz="1600">
                <a:solidFill>
                  <a:srgbClr val="0000FF"/>
                </a:solidFill>
              </a:rPr>
              <a:t> </a:t>
            </a:r>
            <a:r>
              <a:rPr lang="en-US" altLang="en-US" sz="1600" b="1">
                <a:solidFill>
                  <a:srgbClr val="3366FF"/>
                </a:solidFill>
              </a:rPr>
              <a:t>access</a:t>
            </a:r>
          </a:p>
          <a:p>
            <a:pPr lvl="1"/>
            <a:r>
              <a:rPr lang="en-US" altLang="en-US" sz="1600"/>
              <a:t>Typically </a:t>
            </a:r>
            <a:r>
              <a:rPr lang="en-US" altLang="en-US" sz="1600" b="1">
                <a:solidFill>
                  <a:srgbClr val="3366FF"/>
                </a:solidFill>
              </a:rPr>
              <a:t>volatile</a:t>
            </a:r>
          </a:p>
          <a:p>
            <a:r>
              <a:rPr lang="en-US" altLang="en-US" smtClean="0"/>
              <a:t>Secondary storage – extension of main memory that provides large </a:t>
            </a:r>
            <a:r>
              <a:rPr lang="en-US" altLang="en-US" b="1" smtClean="0">
                <a:solidFill>
                  <a:srgbClr val="3366FF"/>
                </a:solidFill>
              </a:rPr>
              <a:t>nonvolatile</a:t>
            </a:r>
            <a:r>
              <a:rPr lang="en-US" altLang="en-US" smtClean="0">
                <a:solidFill>
                  <a:srgbClr val="0000FF"/>
                </a:solidFill>
              </a:rPr>
              <a:t> </a:t>
            </a:r>
            <a:r>
              <a:rPr lang="en-US" altLang="en-US" smtClean="0"/>
              <a:t>storage capacity</a:t>
            </a:r>
          </a:p>
          <a:p>
            <a:r>
              <a:rPr lang="en-US" altLang="en-US" smtClean="0"/>
              <a:t>Hard disks – rigid metal or glass platters covered with magnetic recording material </a:t>
            </a:r>
          </a:p>
          <a:p>
            <a:pPr lvl="1"/>
            <a:r>
              <a:rPr lang="en-US" altLang="en-US" sz="1600"/>
              <a:t>Disk surface is logically divided into </a:t>
            </a:r>
            <a:r>
              <a:rPr lang="en-US" altLang="en-US" sz="1600" b="1">
                <a:solidFill>
                  <a:srgbClr val="3366FF"/>
                </a:solidFill>
              </a:rPr>
              <a:t>tracks</a:t>
            </a:r>
            <a:r>
              <a:rPr lang="en-US" altLang="en-US" sz="1600"/>
              <a:t>, which are subdivided into </a:t>
            </a:r>
            <a:r>
              <a:rPr lang="en-US" altLang="en-US" sz="1600" b="1">
                <a:solidFill>
                  <a:srgbClr val="3366FF"/>
                </a:solidFill>
              </a:rPr>
              <a:t>sectors</a:t>
            </a:r>
          </a:p>
          <a:p>
            <a:pPr lvl="1"/>
            <a:r>
              <a:rPr lang="en-US" altLang="en-US" sz="1600"/>
              <a:t>The </a:t>
            </a:r>
            <a:r>
              <a:rPr lang="en-US" altLang="en-US" sz="1600" b="1">
                <a:solidFill>
                  <a:srgbClr val="3366FF"/>
                </a:solidFill>
              </a:rPr>
              <a:t>disk controller </a:t>
            </a:r>
            <a:r>
              <a:rPr lang="en-US" altLang="en-US" sz="1600"/>
              <a:t>determines the logical interaction between the device and the computer </a:t>
            </a:r>
          </a:p>
          <a:p>
            <a:r>
              <a:rPr lang="en-US" altLang="en-US" b="1" smtClean="0">
                <a:solidFill>
                  <a:srgbClr val="3366FF"/>
                </a:solidFill>
              </a:rPr>
              <a:t>Solid-state disks </a:t>
            </a:r>
            <a:r>
              <a:rPr lang="en-US" altLang="en-US" smtClean="0"/>
              <a:t>– faster than hard disks, nonvolatile</a:t>
            </a:r>
          </a:p>
          <a:p>
            <a:pPr lvl="1"/>
            <a:r>
              <a:rPr lang="en-US" altLang="en-US" sz="1600"/>
              <a:t>Various technologies</a:t>
            </a:r>
          </a:p>
          <a:p>
            <a:pPr lvl="1"/>
            <a:r>
              <a:rPr lang="en-US" altLang="en-US" sz="1600"/>
              <a:t>Becoming more popular</a:t>
            </a:r>
          </a:p>
        </p:txBody>
      </p:sp>
    </p:spTree>
    <p:extLst>
      <p:ext uri="{BB962C8B-B14F-4D97-AF65-F5344CB8AC3E}">
        <p14:creationId xmlns:p14="http://schemas.microsoft.com/office/powerpoint/2010/main" val="4195980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2400300" y="182563"/>
            <a:ext cx="7810500" cy="576262"/>
          </a:xfrm>
        </p:spPr>
        <p:txBody>
          <a:bodyPr>
            <a:normAutofit fontScale="90000"/>
          </a:bodyPr>
          <a:lstStyle/>
          <a:p>
            <a:pPr eaLnBrk="1" hangingPunct="1"/>
            <a:r>
              <a:rPr lang="en-US" altLang="en-US" smtClean="0"/>
              <a:t>Storage Hierarchy</a:t>
            </a:r>
          </a:p>
        </p:txBody>
      </p:sp>
      <p:sp>
        <p:nvSpPr>
          <p:cNvPr id="21507" name="Rectangle 3"/>
          <p:cNvSpPr>
            <a:spLocks noGrp="1" noChangeArrowheads="1"/>
          </p:cNvSpPr>
          <p:nvPr>
            <p:ph type="body" idx="4294967295"/>
          </p:nvPr>
        </p:nvSpPr>
        <p:spPr>
          <a:xfrm>
            <a:off x="2330451" y="1233489"/>
            <a:ext cx="6492875" cy="4530725"/>
          </a:xfrm>
        </p:spPr>
        <p:txBody>
          <a:bodyPr>
            <a:normAutofit lnSpcReduction="10000"/>
          </a:bodyPr>
          <a:lstStyle/>
          <a:p>
            <a:r>
              <a:rPr lang="en-US" altLang="en-US" smtClean="0"/>
              <a:t>Storage systems organized in hierarchy</a:t>
            </a:r>
          </a:p>
          <a:p>
            <a:pPr lvl="1"/>
            <a:r>
              <a:rPr lang="en-US" altLang="en-US" smtClean="0"/>
              <a:t>Speed</a:t>
            </a:r>
          </a:p>
          <a:p>
            <a:pPr lvl="1"/>
            <a:r>
              <a:rPr lang="en-US" altLang="en-US" smtClean="0"/>
              <a:t>Cost</a:t>
            </a:r>
          </a:p>
          <a:p>
            <a:pPr lvl="1"/>
            <a:r>
              <a:rPr lang="en-US" altLang="en-US" smtClean="0"/>
              <a:t>Volatility</a:t>
            </a:r>
          </a:p>
          <a:p>
            <a:r>
              <a:rPr lang="en-US" altLang="en-US" b="1" smtClean="0">
                <a:solidFill>
                  <a:srgbClr val="3366FF"/>
                </a:solidFill>
              </a:rPr>
              <a:t>Caching</a:t>
            </a:r>
            <a:r>
              <a:rPr lang="en-US" altLang="en-US" smtClean="0"/>
              <a:t> – copying information into faster storage system; main memory can be viewed as a cache for secondary storage</a:t>
            </a:r>
          </a:p>
          <a:p>
            <a:r>
              <a:rPr lang="en-US" altLang="en-US" b="1" smtClean="0">
                <a:solidFill>
                  <a:srgbClr val="3366FF"/>
                </a:solidFill>
              </a:rPr>
              <a:t>Device Driver </a:t>
            </a:r>
            <a:r>
              <a:rPr lang="en-US" altLang="en-US" smtClean="0"/>
              <a:t>for each device controller to manage I/O</a:t>
            </a:r>
          </a:p>
          <a:p>
            <a:pPr lvl="1"/>
            <a:r>
              <a:rPr lang="en-US" altLang="en-US" smtClean="0"/>
              <a:t>Provides uniform interface between controller and kernel</a:t>
            </a:r>
          </a:p>
        </p:txBody>
      </p:sp>
    </p:spTree>
    <p:extLst>
      <p:ext uri="{BB962C8B-B14F-4D97-AF65-F5344CB8AC3E}">
        <p14:creationId xmlns:p14="http://schemas.microsoft.com/office/powerpoint/2010/main" val="266588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US" altLang="en-US" smtClean="0"/>
              <a:t>Chapter 1: Introduction</a:t>
            </a:r>
          </a:p>
        </p:txBody>
      </p:sp>
      <p:sp>
        <p:nvSpPr>
          <p:cNvPr id="4099" name="Rectangle 3"/>
          <p:cNvSpPr>
            <a:spLocks noGrp="1" noChangeArrowheads="1"/>
          </p:cNvSpPr>
          <p:nvPr>
            <p:ph type="body" idx="4294967295"/>
          </p:nvPr>
        </p:nvSpPr>
        <p:spPr/>
        <p:txBody>
          <a:bodyPr>
            <a:normAutofit fontScale="77500" lnSpcReduction="20000"/>
          </a:bodyPr>
          <a:lstStyle/>
          <a:p>
            <a:r>
              <a:rPr lang="en-US" altLang="en-US" smtClean="0"/>
              <a:t>What Operating Systems Do</a:t>
            </a:r>
          </a:p>
          <a:p>
            <a:r>
              <a:rPr lang="en-US" altLang="en-US" smtClean="0"/>
              <a:t>Computer-System Organization</a:t>
            </a:r>
          </a:p>
          <a:p>
            <a:r>
              <a:rPr lang="en-US" altLang="en-US" smtClean="0"/>
              <a:t>Computer-System Architecture</a:t>
            </a:r>
          </a:p>
          <a:p>
            <a:r>
              <a:rPr lang="en-US" altLang="en-US" smtClean="0"/>
              <a:t>Operating-System Structure</a:t>
            </a:r>
          </a:p>
          <a:p>
            <a:r>
              <a:rPr lang="en-US" altLang="en-US" smtClean="0"/>
              <a:t>Operating-System Operations</a:t>
            </a:r>
          </a:p>
          <a:p>
            <a:r>
              <a:rPr lang="en-US" altLang="en-US" smtClean="0"/>
              <a:t>Process Management</a:t>
            </a:r>
          </a:p>
          <a:p>
            <a:r>
              <a:rPr lang="en-US" altLang="en-US" smtClean="0"/>
              <a:t>Memory Management</a:t>
            </a:r>
          </a:p>
          <a:p>
            <a:r>
              <a:rPr lang="en-US" altLang="en-US" smtClean="0"/>
              <a:t>Storage Management</a:t>
            </a:r>
          </a:p>
          <a:p>
            <a:r>
              <a:rPr lang="en-US" altLang="en-US" smtClean="0"/>
              <a:t>Protection and Security</a:t>
            </a:r>
          </a:p>
          <a:p>
            <a:r>
              <a:rPr lang="en-US" altLang="en-US" smtClean="0"/>
              <a:t>Kernel Data Structures</a:t>
            </a:r>
          </a:p>
          <a:p>
            <a:r>
              <a:rPr lang="en-US" altLang="en-US" smtClean="0"/>
              <a:t>Computing Environments</a:t>
            </a:r>
          </a:p>
          <a:p>
            <a:r>
              <a:rPr lang="en-US" altLang="en-US" smtClean="0"/>
              <a:t>Open-Source Operating Systems</a:t>
            </a:r>
          </a:p>
          <a:p>
            <a:pPr>
              <a:buFont typeface="Monotype Sorts" pitchFamily="-84" charset="2"/>
              <a:buNone/>
            </a:pPr>
            <a:endParaRPr lang="en-US" altLang="en-US" smtClean="0"/>
          </a:p>
          <a:p>
            <a:endParaRPr lang="en-US" altLang="en-US" smtClean="0"/>
          </a:p>
        </p:txBody>
      </p:sp>
    </p:spTree>
    <p:extLst>
      <p:ext uri="{BB962C8B-B14F-4D97-AF65-F5344CB8AC3E}">
        <p14:creationId xmlns:p14="http://schemas.microsoft.com/office/powerpoint/2010/main" val="3825763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981200" y="198438"/>
            <a:ext cx="8229600" cy="576262"/>
          </a:xfrm>
        </p:spPr>
        <p:txBody>
          <a:bodyPr>
            <a:normAutofit fontScale="90000"/>
          </a:bodyPr>
          <a:lstStyle/>
          <a:p>
            <a:pPr eaLnBrk="1" hangingPunct="1"/>
            <a:r>
              <a:rPr lang="en-US" altLang="en-US" smtClean="0"/>
              <a:t>Storage-Device Hierarchy</a:t>
            </a:r>
          </a:p>
        </p:txBody>
      </p:sp>
      <p:pic>
        <p:nvPicPr>
          <p:cNvPr id="22531" name="Picture 3" descr="C:\Users\as668\Desktop\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314" y="1370013"/>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801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981200" y="198438"/>
            <a:ext cx="8229600" cy="576262"/>
          </a:xfrm>
        </p:spPr>
        <p:txBody>
          <a:bodyPr>
            <a:normAutofit fontScale="90000"/>
          </a:bodyPr>
          <a:lstStyle/>
          <a:p>
            <a:pPr eaLnBrk="1" hangingPunct="1"/>
            <a:r>
              <a:rPr lang="en-US" altLang="en-US" smtClean="0"/>
              <a:t>Caching</a:t>
            </a:r>
          </a:p>
        </p:txBody>
      </p:sp>
      <p:sp>
        <p:nvSpPr>
          <p:cNvPr id="23555" name="Rectangle 3"/>
          <p:cNvSpPr>
            <a:spLocks noGrp="1" noChangeArrowheads="1"/>
          </p:cNvSpPr>
          <p:nvPr>
            <p:ph type="body" idx="4294967295"/>
          </p:nvPr>
        </p:nvSpPr>
        <p:spPr>
          <a:xfrm>
            <a:off x="2330451" y="1233489"/>
            <a:ext cx="6665913" cy="4910137"/>
          </a:xfrm>
        </p:spPr>
        <p:txBody>
          <a:bodyPr>
            <a:normAutofit fontScale="92500" lnSpcReduction="10000"/>
          </a:bodyPr>
          <a:lstStyle/>
          <a:p>
            <a:r>
              <a:rPr lang="en-US" altLang="en-US" smtClean="0"/>
              <a:t>Important principle, performed at many levels in a computer (in hardware, operating system, software)</a:t>
            </a:r>
            <a:endParaRPr lang="en-US" altLang="en-US" sz="800"/>
          </a:p>
          <a:p>
            <a:r>
              <a:rPr lang="en-US" altLang="en-US" smtClean="0"/>
              <a:t>Information in use copied from slower to faster storage temporarily</a:t>
            </a:r>
            <a:endParaRPr lang="en-US" altLang="en-US" sz="800"/>
          </a:p>
          <a:p>
            <a:r>
              <a:rPr lang="en-US" altLang="en-US" smtClean="0"/>
              <a:t>Faster storage (cache) checked first to determine if information is there</a:t>
            </a:r>
          </a:p>
          <a:p>
            <a:pPr lvl="1"/>
            <a:r>
              <a:rPr lang="en-US" altLang="en-US" smtClean="0"/>
              <a:t>If it is, information used directly from the cache (fast)</a:t>
            </a:r>
          </a:p>
          <a:p>
            <a:pPr lvl="1"/>
            <a:r>
              <a:rPr lang="en-US" altLang="en-US" smtClean="0"/>
              <a:t>If not, data copied to cache and used there</a:t>
            </a:r>
            <a:endParaRPr lang="en-US" altLang="en-US" sz="800"/>
          </a:p>
          <a:p>
            <a:r>
              <a:rPr lang="en-US" altLang="en-US" smtClean="0"/>
              <a:t>Cache smaller than storage being cached</a:t>
            </a:r>
          </a:p>
          <a:p>
            <a:pPr lvl="1"/>
            <a:r>
              <a:rPr lang="en-US" altLang="en-US" smtClean="0"/>
              <a:t>Cache management important design problem</a:t>
            </a:r>
          </a:p>
          <a:p>
            <a:pPr lvl="1"/>
            <a:r>
              <a:rPr lang="en-US" altLang="en-US" smtClean="0"/>
              <a:t>Cache size and replacement policy</a:t>
            </a:r>
          </a:p>
          <a:p>
            <a:pPr>
              <a:buFont typeface="Monotype Sorts" pitchFamily="-84" charset="2"/>
              <a:buNone/>
            </a:pPr>
            <a:endParaRPr lang="en-US" altLang="en-US" smtClean="0"/>
          </a:p>
        </p:txBody>
      </p:sp>
    </p:spTree>
    <p:extLst>
      <p:ext uri="{BB962C8B-B14F-4D97-AF65-F5344CB8AC3E}">
        <p14:creationId xmlns:p14="http://schemas.microsoft.com/office/powerpoint/2010/main" val="736005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544764" y="166688"/>
            <a:ext cx="7666037" cy="576262"/>
          </a:xfrm>
        </p:spPr>
        <p:txBody>
          <a:bodyPr>
            <a:normAutofit fontScale="90000"/>
          </a:bodyPr>
          <a:lstStyle/>
          <a:p>
            <a:pPr eaLnBrk="1" hangingPunct="1"/>
            <a:r>
              <a:rPr lang="en-US" altLang="en-US" smtClean="0"/>
              <a:t>Direct Memory Access Structure</a:t>
            </a:r>
          </a:p>
        </p:txBody>
      </p:sp>
      <p:sp>
        <p:nvSpPr>
          <p:cNvPr id="24579" name="Rectangle 3"/>
          <p:cNvSpPr>
            <a:spLocks noGrp="1" noChangeArrowheads="1"/>
          </p:cNvSpPr>
          <p:nvPr>
            <p:ph type="body" idx="4294967295"/>
          </p:nvPr>
        </p:nvSpPr>
        <p:spPr>
          <a:xfrm>
            <a:off x="2330451" y="1233489"/>
            <a:ext cx="6208713" cy="4530725"/>
          </a:xfrm>
        </p:spPr>
        <p:txBody>
          <a:bodyPr/>
          <a:lstStyle/>
          <a:p>
            <a:r>
              <a:rPr lang="en-US" altLang="en-US" smtClean="0"/>
              <a:t>Used for high-speed I/O devices able to transmit information at close to memory speeds</a:t>
            </a:r>
          </a:p>
          <a:p>
            <a:r>
              <a:rPr lang="en-US" altLang="en-US" smtClean="0"/>
              <a:t>Device controller transfers blocks of data from buffer storage directly to main memory without CPU intervention</a:t>
            </a:r>
          </a:p>
          <a:p>
            <a:r>
              <a:rPr lang="en-US" altLang="en-US" smtClean="0"/>
              <a:t>Only one interrupt is generated per block, rather than the one interrupt per byte</a:t>
            </a:r>
          </a:p>
        </p:txBody>
      </p:sp>
    </p:spTree>
    <p:extLst>
      <p:ext uri="{BB962C8B-B14F-4D97-AF65-F5344CB8AC3E}">
        <p14:creationId xmlns:p14="http://schemas.microsoft.com/office/powerpoint/2010/main" val="3118132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2359025" y="166688"/>
            <a:ext cx="8229600" cy="576262"/>
          </a:xfrm>
        </p:spPr>
        <p:txBody>
          <a:bodyPr>
            <a:normAutofit fontScale="90000"/>
          </a:bodyPr>
          <a:lstStyle/>
          <a:p>
            <a:r>
              <a:rPr lang="en-US" altLang="en-US" smtClean="0"/>
              <a:t>How a Modern Computer Works</a:t>
            </a:r>
          </a:p>
        </p:txBody>
      </p:sp>
      <p:pic>
        <p:nvPicPr>
          <p:cNvPr id="25603"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914" y="1230314"/>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p:cNvSpPr txBox="1">
            <a:spLocks noChangeArrowheads="1"/>
          </p:cNvSpPr>
          <p:nvPr/>
        </p:nvSpPr>
        <p:spPr bwMode="auto">
          <a:xfrm>
            <a:off x="6311901" y="5637214"/>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latin typeface="Verdana" panose="020B0604030504040204" pitchFamily="34" charset="0"/>
              </a:rPr>
              <a:t>A von Neumann architecture</a:t>
            </a:r>
          </a:p>
        </p:txBody>
      </p:sp>
    </p:spTree>
    <p:extLst>
      <p:ext uri="{BB962C8B-B14F-4D97-AF65-F5344CB8AC3E}">
        <p14:creationId xmlns:p14="http://schemas.microsoft.com/office/powerpoint/2010/main" val="3826477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2624138" y="198438"/>
            <a:ext cx="7586662" cy="576262"/>
          </a:xfrm>
        </p:spPr>
        <p:txBody>
          <a:bodyPr>
            <a:normAutofit fontScale="90000"/>
          </a:bodyPr>
          <a:lstStyle/>
          <a:p>
            <a:r>
              <a:rPr lang="en-US" altLang="en-US" smtClean="0"/>
              <a:t>Computer-System Architecture</a:t>
            </a:r>
          </a:p>
        </p:txBody>
      </p:sp>
      <p:sp>
        <p:nvSpPr>
          <p:cNvPr id="26627" name="Content Placeholder 2"/>
          <p:cNvSpPr>
            <a:spLocks noGrp="1"/>
          </p:cNvSpPr>
          <p:nvPr>
            <p:ph idx="4294967295"/>
          </p:nvPr>
        </p:nvSpPr>
        <p:spPr>
          <a:xfrm>
            <a:off x="2330450" y="1233489"/>
            <a:ext cx="8337550" cy="4867275"/>
          </a:xfrm>
        </p:spPr>
        <p:txBody>
          <a:bodyPr>
            <a:normAutofit lnSpcReduction="10000"/>
          </a:bodyPr>
          <a:lstStyle/>
          <a:p>
            <a:r>
              <a:rPr lang="en-US" altLang="en-US" smtClean="0"/>
              <a:t>Most systems use a single general-purpose processor</a:t>
            </a:r>
          </a:p>
          <a:p>
            <a:pPr lvl="1"/>
            <a:r>
              <a:rPr lang="en-US" altLang="en-US" smtClean="0"/>
              <a:t>Most systems have special-purpose processors as well</a:t>
            </a:r>
            <a:endParaRPr lang="en-US" altLang="en-US" sz="800"/>
          </a:p>
          <a:p>
            <a:r>
              <a:rPr lang="en-US" altLang="en-US" b="1" smtClean="0">
                <a:solidFill>
                  <a:srgbClr val="3366FF"/>
                </a:solidFill>
              </a:rPr>
              <a:t>Multiprocessors</a:t>
            </a:r>
            <a:r>
              <a:rPr lang="en-US" altLang="en-US" smtClean="0">
                <a:solidFill>
                  <a:srgbClr val="3366FF"/>
                </a:solidFill>
              </a:rPr>
              <a:t> </a:t>
            </a:r>
            <a:r>
              <a:rPr lang="en-US" altLang="en-US" smtClean="0"/>
              <a:t>systems growing in use and importance</a:t>
            </a:r>
          </a:p>
          <a:p>
            <a:pPr lvl="1"/>
            <a:r>
              <a:rPr lang="en-US" altLang="en-US" smtClean="0"/>
              <a:t>Also known as </a:t>
            </a:r>
            <a:r>
              <a:rPr lang="en-US" altLang="en-US" b="1" smtClean="0">
                <a:solidFill>
                  <a:srgbClr val="3366FF"/>
                </a:solidFill>
              </a:rPr>
              <a:t>parallel systems</a:t>
            </a:r>
            <a:r>
              <a:rPr lang="en-US" altLang="en-US" smtClean="0"/>
              <a:t>, </a:t>
            </a:r>
            <a:r>
              <a:rPr lang="en-US" altLang="en-US" b="1" smtClean="0">
                <a:solidFill>
                  <a:srgbClr val="3366FF"/>
                </a:solidFill>
              </a:rPr>
              <a:t>tightly-coupled systems</a:t>
            </a:r>
          </a:p>
          <a:p>
            <a:pPr lvl="1"/>
            <a:r>
              <a:rPr lang="en-US" altLang="en-US" smtClean="0"/>
              <a:t>Advantages include:</a:t>
            </a:r>
          </a:p>
          <a:p>
            <a:pPr marL="1200150" lvl="2" indent="-342900">
              <a:buFont typeface="Arial" panose="020B0604020202020204" pitchFamily="34" charset="0"/>
              <a:buAutoNum type="arabicPeriod"/>
            </a:pPr>
            <a:r>
              <a:rPr lang="en-US" altLang="en-US" b="1" smtClean="0">
                <a:solidFill>
                  <a:srgbClr val="3366FF"/>
                </a:solidFill>
              </a:rPr>
              <a:t>Increased throughput</a:t>
            </a:r>
          </a:p>
          <a:p>
            <a:pPr marL="1200150" lvl="2" indent="-342900">
              <a:buFont typeface="Arial" panose="020B0604020202020204" pitchFamily="34" charset="0"/>
              <a:buAutoNum type="arabicPeriod"/>
            </a:pPr>
            <a:r>
              <a:rPr lang="en-US" altLang="en-US" b="1" smtClean="0">
                <a:solidFill>
                  <a:srgbClr val="3366FF"/>
                </a:solidFill>
              </a:rPr>
              <a:t>Economy of scale</a:t>
            </a:r>
          </a:p>
          <a:p>
            <a:pPr marL="1200150" lvl="2" indent="-342900">
              <a:buFont typeface="Arial" panose="020B0604020202020204" pitchFamily="34" charset="0"/>
              <a:buAutoNum type="arabicPeriod"/>
            </a:pPr>
            <a:r>
              <a:rPr lang="en-US" altLang="en-US" b="1" smtClean="0">
                <a:solidFill>
                  <a:srgbClr val="3366FF"/>
                </a:solidFill>
              </a:rPr>
              <a:t>Increased reliability </a:t>
            </a:r>
            <a:r>
              <a:rPr lang="en-US" altLang="en-US" smtClean="0"/>
              <a:t>– graceful degradation or fault tolerance</a:t>
            </a:r>
          </a:p>
          <a:p>
            <a:pPr lvl="1"/>
            <a:r>
              <a:rPr lang="en-US" altLang="en-US" smtClean="0"/>
              <a:t>Two types:</a:t>
            </a:r>
          </a:p>
          <a:p>
            <a:pPr marL="1200150" lvl="2" indent="-342900">
              <a:buFont typeface="Arial" panose="020B0604020202020204" pitchFamily="34" charset="0"/>
              <a:buAutoNum type="arabicPeriod"/>
            </a:pPr>
            <a:r>
              <a:rPr lang="en-US" altLang="en-US" b="1" smtClean="0">
                <a:solidFill>
                  <a:srgbClr val="3366FF"/>
                </a:solidFill>
              </a:rPr>
              <a:t>Asymmetric Multiprocessing </a:t>
            </a:r>
            <a:r>
              <a:rPr lang="en-US" altLang="en-US" smtClean="0"/>
              <a:t>– each processor is assigned a specie task.</a:t>
            </a:r>
          </a:p>
          <a:p>
            <a:pPr marL="1200150" lvl="2" indent="-342900">
              <a:buFont typeface="Arial" panose="020B0604020202020204" pitchFamily="34" charset="0"/>
              <a:buAutoNum type="arabicPeriod"/>
            </a:pPr>
            <a:r>
              <a:rPr lang="en-US" altLang="en-US" b="1" smtClean="0">
                <a:solidFill>
                  <a:srgbClr val="3366FF"/>
                </a:solidFill>
              </a:rPr>
              <a:t>Symmetric Multiprocessing </a:t>
            </a:r>
            <a:r>
              <a:rPr lang="en-US" altLang="en-US" smtClean="0"/>
              <a:t>– each processor performs all tasks</a:t>
            </a:r>
          </a:p>
          <a:p>
            <a:pPr marL="1200150" lvl="2" indent="-342900">
              <a:buNone/>
            </a:pPr>
            <a:endParaRPr lang="en-US" altLang="en-US" smtClean="0">
              <a:solidFill>
                <a:srgbClr val="3366FF"/>
              </a:solidFill>
            </a:endParaRPr>
          </a:p>
        </p:txBody>
      </p:sp>
    </p:spTree>
    <p:extLst>
      <p:ext uri="{BB962C8B-B14F-4D97-AF65-F5344CB8AC3E}">
        <p14:creationId xmlns:p14="http://schemas.microsoft.com/office/powerpoint/2010/main" val="2780153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2463800" y="152401"/>
            <a:ext cx="8229600" cy="576263"/>
          </a:xfrm>
        </p:spPr>
        <p:txBody>
          <a:bodyPr/>
          <a:lstStyle/>
          <a:p>
            <a:r>
              <a:rPr lang="en-US" altLang="en-US" sz="2800"/>
              <a:t>Symmetric Multiprocessing Architecture</a:t>
            </a:r>
          </a:p>
        </p:txBody>
      </p:sp>
      <p:pic>
        <p:nvPicPr>
          <p:cNvPr id="2765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614"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97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214313"/>
            <a:ext cx="8229600" cy="576262"/>
          </a:xfrm>
        </p:spPr>
        <p:txBody>
          <a:bodyPr>
            <a:normAutofit fontScale="90000"/>
          </a:bodyPr>
          <a:lstStyle/>
          <a:p>
            <a:r>
              <a:rPr lang="en-US" altLang="en-US" smtClean="0"/>
              <a:t>A Dual-Core Design</a:t>
            </a:r>
          </a:p>
        </p:txBody>
      </p:sp>
      <p:sp>
        <p:nvSpPr>
          <p:cNvPr id="28675" name="Content Placeholder 1"/>
          <p:cNvSpPr>
            <a:spLocks noGrp="1"/>
          </p:cNvSpPr>
          <p:nvPr>
            <p:ph sz="half" idx="1"/>
          </p:nvPr>
        </p:nvSpPr>
        <p:spPr>
          <a:xfrm>
            <a:off x="2378076" y="1108076"/>
            <a:ext cx="7108825" cy="2682875"/>
          </a:xfrm>
        </p:spPr>
        <p:txBody>
          <a:bodyPr/>
          <a:lstStyle/>
          <a:p>
            <a:r>
              <a:rPr lang="en-US" altLang="en-US" sz="1800"/>
              <a:t>Multi-chip and </a:t>
            </a:r>
            <a:r>
              <a:rPr lang="en-US" altLang="en-US" sz="1800" b="1">
                <a:solidFill>
                  <a:srgbClr val="3366FF"/>
                </a:solidFill>
              </a:rPr>
              <a:t>multicore</a:t>
            </a:r>
          </a:p>
          <a:p>
            <a:r>
              <a:rPr lang="en-US" altLang="en-US" sz="1800"/>
              <a:t>Systems containing all  chips</a:t>
            </a:r>
            <a:endParaRPr lang="en-US" altLang="en-US" sz="1800" b="1">
              <a:solidFill>
                <a:srgbClr val="3366FF"/>
              </a:solidFill>
            </a:endParaRPr>
          </a:p>
          <a:p>
            <a:pPr lvl="1"/>
            <a:r>
              <a:rPr lang="en-US" altLang="en-US" sz="1800"/>
              <a:t>Chassis containing multiple separate systems</a:t>
            </a:r>
          </a:p>
          <a:p>
            <a:pPr lvl="1"/>
            <a:endParaRPr lang="en-US" altLang="en-US" smtClean="0"/>
          </a:p>
        </p:txBody>
      </p:sp>
      <p:pic>
        <p:nvPicPr>
          <p:cNvPr id="28676"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788" y="2563813"/>
            <a:ext cx="30734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695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1981200" y="182563"/>
            <a:ext cx="8229600" cy="576262"/>
          </a:xfrm>
        </p:spPr>
        <p:txBody>
          <a:bodyPr>
            <a:normAutofit fontScale="90000"/>
          </a:bodyPr>
          <a:lstStyle/>
          <a:p>
            <a:r>
              <a:rPr lang="en-US" altLang="en-US" smtClean="0"/>
              <a:t>Clustered Systems</a:t>
            </a:r>
          </a:p>
        </p:txBody>
      </p:sp>
      <p:sp>
        <p:nvSpPr>
          <p:cNvPr id="29699" name="Content Placeholder 2"/>
          <p:cNvSpPr>
            <a:spLocks noGrp="1"/>
          </p:cNvSpPr>
          <p:nvPr>
            <p:ph idx="4294967295"/>
          </p:nvPr>
        </p:nvSpPr>
        <p:spPr/>
        <p:txBody>
          <a:bodyPr/>
          <a:lstStyle/>
          <a:p>
            <a:r>
              <a:rPr lang="en-US" altLang="en-US" smtClean="0"/>
              <a:t>Like multiprocessor systems, but multiple systems working together</a:t>
            </a:r>
          </a:p>
          <a:p>
            <a:pPr lvl="1"/>
            <a:r>
              <a:rPr lang="en-US" altLang="en-US" smtClean="0"/>
              <a:t>Usually sharing storage via a </a:t>
            </a:r>
            <a:r>
              <a:rPr lang="en-US" altLang="en-US" b="1" smtClean="0">
                <a:solidFill>
                  <a:srgbClr val="3366FF"/>
                </a:solidFill>
              </a:rPr>
              <a:t>storage-area network (SAN)</a:t>
            </a:r>
          </a:p>
          <a:p>
            <a:pPr lvl="1"/>
            <a:r>
              <a:rPr lang="en-US" altLang="en-US" smtClean="0"/>
              <a:t>Provides a </a:t>
            </a:r>
            <a:r>
              <a:rPr lang="en-US" altLang="en-US" b="1" smtClean="0">
                <a:solidFill>
                  <a:srgbClr val="3366FF"/>
                </a:solidFill>
              </a:rPr>
              <a:t>high-availability</a:t>
            </a:r>
            <a:r>
              <a:rPr lang="en-US" altLang="en-US" b="1" smtClean="0"/>
              <a:t> </a:t>
            </a:r>
            <a:r>
              <a:rPr lang="en-US" altLang="en-US" smtClean="0"/>
              <a:t>service which survives failures</a:t>
            </a:r>
          </a:p>
          <a:p>
            <a:pPr lvl="2"/>
            <a:r>
              <a:rPr lang="en-US" altLang="en-US" b="1" smtClean="0">
                <a:solidFill>
                  <a:srgbClr val="3366FF"/>
                </a:solidFill>
              </a:rPr>
              <a:t>Asymmetric clustering</a:t>
            </a:r>
            <a:r>
              <a:rPr lang="en-US" altLang="en-US" smtClean="0">
                <a:solidFill>
                  <a:srgbClr val="3366FF"/>
                </a:solidFill>
              </a:rPr>
              <a:t> </a:t>
            </a:r>
            <a:r>
              <a:rPr lang="en-US" altLang="en-US" smtClean="0"/>
              <a:t>has one machine in hot-standby mode</a:t>
            </a:r>
          </a:p>
          <a:p>
            <a:pPr lvl="2"/>
            <a:r>
              <a:rPr lang="en-US" altLang="en-US" b="1" smtClean="0">
                <a:solidFill>
                  <a:srgbClr val="3366FF"/>
                </a:solidFill>
              </a:rPr>
              <a:t>Symmetric clustering</a:t>
            </a:r>
            <a:r>
              <a:rPr lang="en-US" altLang="en-US" smtClean="0">
                <a:solidFill>
                  <a:srgbClr val="3366FF"/>
                </a:solidFill>
              </a:rPr>
              <a:t> </a:t>
            </a:r>
            <a:r>
              <a:rPr lang="en-US" altLang="en-US" smtClean="0"/>
              <a:t>has multiple nodes running applications, monitoring each other</a:t>
            </a:r>
          </a:p>
          <a:p>
            <a:pPr lvl="1"/>
            <a:r>
              <a:rPr lang="en-US" altLang="en-US" smtClean="0"/>
              <a:t>Some clusters are for </a:t>
            </a:r>
            <a:r>
              <a:rPr lang="en-US" altLang="en-US" b="1" smtClean="0">
                <a:solidFill>
                  <a:srgbClr val="3366FF"/>
                </a:solidFill>
              </a:rPr>
              <a:t>high-performance computing (HPC)</a:t>
            </a:r>
          </a:p>
          <a:p>
            <a:pPr lvl="2"/>
            <a:r>
              <a:rPr lang="en-US" altLang="en-US" smtClean="0"/>
              <a:t>Applications must be written to use </a:t>
            </a:r>
            <a:r>
              <a:rPr lang="en-US" altLang="en-US" b="1" smtClean="0">
                <a:solidFill>
                  <a:srgbClr val="3366FF"/>
                </a:solidFill>
              </a:rPr>
              <a:t>parallelization</a:t>
            </a:r>
          </a:p>
          <a:p>
            <a:pPr lvl="1"/>
            <a:r>
              <a:rPr lang="en-US" altLang="en-US" smtClean="0"/>
              <a:t>Some have</a:t>
            </a:r>
            <a:r>
              <a:rPr lang="en-US" altLang="en-US" b="1" smtClean="0">
                <a:solidFill>
                  <a:srgbClr val="3366FF"/>
                </a:solidFill>
              </a:rPr>
              <a:t> distributed lock manager </a:t>
            </a:r>
            <a:r>
              <a:rPr lang="en-US" altLang="en-US" smtClean="0"/>
              <a:t>(</a:t>
            </a:r>
            <a:r>
              <a:rPr lang="en-US" altLang="en-US" b="1" smtClean="0">
                <a:solidFill>
                  <a:srgbClr val="3366FF"/>
                </a:solidFill>
              </a:rPr>
              <a:t>DLM</a:t>
            </a:r>
            <a:r>
              <a:rPr lang="en-US" altLang="en-US" smtClean="0"/>
              <a:t>) to avoid conflicting operations</a:t>
            </a:r>
          </a:p>
        </p:txBody>
      </p:sp>
    </p:spTree>
    <p:extLst>
      <p:ext uri="{BB962C8B-B14F-4D97-AF65-F5344CB8AC3E}">
        <p14:creationId xmlns:p14="http://schemas.microsoft.com/office/powerpoint/2010/main" val="1722376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1981200" y="198438"/>
            <a:ext cx="8229600" cy="576262"/>
          </a:xfrm>
        </p:spPr>
        <p:txBody>
          <a:bodyPr>
            <a:normAutofit fontScale="90000"/>
          </a:bodyPr>
          <a:lstStyle/>
          <a:p>
            <a:r>
              <a:rPr lang="en-US" altLang="en-US" smtClean="0"/>
              <a:t>Clustered Systems</a:t>
            </a:r>
          </a:p>
        </p:txBody>
      </p:sp>
      <p:pic>
        <p:nvPicPr>
          <p:cNvPr id="30723" name="Content Placeholder 3" descr="1.08.pdf"/>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2928939" y="1557338"/>
            <a:ext cx="6402387" cy="3524250"/>
          </a:xfrm>
        </p:spPr>
      </p:pic>
    </p:spTree>
    <p:extLst>
      <p:ext uri="{BB962C8B-B14F-4D97-AF65-F5344CB8AC3E}">
        <p14:creationId xmlns:p14="http://schemas.microsoft.com/office/powerpoint/2010/main" val="10473162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593976" y="166688"/>
            <a:ext cx="7616825" cy="576262"/>
          </a:xfrm>
        </p:spPr>
        <p:txBody>
          <a:bodyPr>
            <a:normAutofit fontScale="90000"/>
          </a:bodyPr>
          <a:lstStyle/>
          <a:p>
            <a:pPr eaLnBrk="1" hangingPunct="1"/>
            <a:r>
              <a:rPr lang="en-US" altLang="en-US" smtClean="0"/>
              <a:t>Operating System Structure</a:t>
            </a:r>
          </a:p>
        </p:txBody>
      </p:sp>
      <p:sp>
        <p:nvSpPr>
          <p:cNvPr id="31747" name="Rectangle 3"/>
          <p:cNvSpPr>
            <a:spLocks noGrp="1" noChangeArrowheads="1"/>
          </p:cNvSpPr>
          <p:nvPr>
            <p:ph type="body" idx="4294967295"/>
          </p:nvPr>
        </p:nvSpPr>
        <p:spPr>
          <a:xfrm>
            <a:off x="2351089" y="835025"/>
            <a:ext cx="7832725" cy="5462588"/>
          </a:xfrm>
        </p:spPr>
        <p:txBody>
          <a:bodyPr>
            <a:normAutofit lnSpcReduction="10000"/>
          </a:bodyPr>
          <a:lstStyle/>
          <a:p>
            <a:pPr>
              <a:lnSpc>
                <a:spcPct val="90000"/>
              </a:lnSpc>
              <a:buFont typeface="Monotype Sorts" pitchFamily="-84" charset="2"/>
              <a:buNone/>
            </a:pPr>
            <a:endParaRPr lang="en-US" altLang="en-US" sz="1600"/>
          </a:p>
          <a:p>
            <a:pPr>
              <a:lnSpc>
                <a:spcPct val="90000"/>
              </a:lnSpc>
            </a:pPr>
            <a:r>
              <a:rPr lang="en-US" altLang="en-US" b="1" smtClean="0">
                <a:solidFill>
                  <a:srgbClr val="3366FF"/>
                </a:solidFill>
              </a:rPr>
              <a:t>Multiprogramming</a:t>
            </a:r>
            <a:r>
              <a:rPr lang="en-US" altLang="en-US" sz="1600"/>
              <a:t> (</a:t>
            </a:r>
            <a:r>
              <a:rPr lang="en-US" altLang="en-US" b="1" smtClean="0">
                <a:solidFill>
                  <a:srgbClr val="3366FF"/>
                </a:solidFill>
              </a:rPr>
              <a:t>Batch system</a:t>
            </a:r>
            <a:r>
              <a:rPr lang="en-US" altLang="en-US" sz="1600"/>
              <a:t>) needed for efficiency</a:t>
            </a:r>
          </a:p>
          <a:p>
            <a:pPr lvl="1">
              <a:lnSpc>
                <a:spcPct val="90000"/>
              </a:lnSpc>
            </a:pPr>
            <a:r>
              <a:rPr lang="en-US" altLang="en-US" sz="1600"/>
              <a:t>Single user cannot keep CPU and I/O devices busy at all times</a:t>
            </a:r>
          </a:p>
          <a:p>
            <a:pPr lvl="1">
              <a:lnSpc>
                <a:spcPct val="90000"/>
              </a:lnSpc>
            </a:pPr>
            <a:r>
              <a:rPr lang="en-US" altLang="en-US" sz="1600"/>
              <a:t>Multiprogramming organizes jobs (code and data) so CPU always has one to execute</a:t>
            </a:r>
          </a:p>
          <a:p>
            <a:pPr lvl="1">
              <a:lnSpc>
                <a:spcPct val="90000"/>
              </a:lnSpc>
            </a:pPr>
            <a:r>
              <a:rPr lang="en-US" altLang="en-US" sz="1600"/>
              <a:t>A subset of total jobs in system is kept in memory</a:t>
            </a:r>
          </a:p>
          <a:p>
            <a:pPr lvl="1">
              <a:lnSpc>
                <a:spcPct val="90000"/>
              </a:lnSpc>
            </a:pPr>
            <a:r>
              <a:rPr lang="en-US" altLang="en-US" sz="1600"/>
              <a:t>One job selected and run via </a:t>
            </a:r>
            <a:r>
              <a:rPr lang="en-US" altLang="en-US" b="1" smtClean="0">
                <a:solidFill>
                  <a:srgbClr val="3366FF"/>
                </a:solidFill>
              </a:rPr>
              <a:t>job scheduling</a:t>
            </a:r>
          </a:p>
          <a:p>
            <a:pPr lvl="1">
              <a:lnSpc>
                <a:spcPct val="90000"/>
              </a:lnSpc>
            </a:pPr>
            <a:r>
              <a:rPr lang="en-US" altLang="en-US" sz="1600"/>
              <a:t>When it has to wait (for I/O for example), OS switches to another job</a:t>
            </a:r>
          </a:p>
          <a:p>
            <a:pPr lvl="1">
              <a:lnSpc>
                <a:spcPct val="90000"/>
              </a:lnSpc>
            </a:pPr>
            <a:endParaRPr lang="en-US" altLang="en-US" sz="800"/>
          </a:p>
          <a:p>
            <a:pPr>
              <a:lnSpc>
                <a:spcPct val="90000"/>
              </a:lnSpc>
            </a:pPr>
            <a:r>
              <a:rPr lang="en-US" altLang="en-US" b="1" smtClean="0">
                <a:solidFill>
                  <a:srgbClr val="3366FF"/>
                </a:solidFill>
              </a:rPr>
              <a:t>Timesharing </a:t>
            </a:r>
            <a:r>
              <a:rPr lang="en-US" altLang="en-US" sz="1600"/>
              <a:t>(</a:t>
            </a:r>
            <a:r>
              <a:rPr lang="en-US" altLang="en-US" b="1" smtClean="0">
                <a:solidFill>
                  <a:srgbClr val="3366FF"/>
                </a:solidFill>
              </a:rPr>
              <a:t>multitasking</a:t>
            </a:r>
            <a:r>
              <a:rPr lang="en-US" altLang="en-US" sz="1600"/>
              <a:t>)</a:t>
            </a:r>
            <a:r>
              <a:rPr lang="en-US" altLang="en-US" b="1" smtClean="0">
                <a:solidFill>
                  <a:srgbClr val="3366FF"/>
                </a:solidFill>
              </a:rPr>
              <a:t> </a:t>
            </a:r>
            <a:r>
              <a:rPr lang="en-US" altLang="en-US" sz="1600"/>
              <a:t>is logical extension in which CPU switches jobs so frequently that users can interact with each job while it is running, creating </a:t>
            </a:r>
            <a:r>
              <a:rPr lang="en-US" altLang="en-US" b="1" smtClean="0">
                <a:solidFill>
                  <a:srgbClr val="3366FF"/>
                </a:solidFill>
              </a:rPr>
              <a:t>interactive</a:t>
            </a:r>
            <a:r>
              <a:rPr lang="en-US" altLang="en-US" sz="1600"/>
              <a:t> computing</a:t>
            </a:r>
          </a:p>
          <a:p>
            <a:pPr lvl="1">
              <a:lnSpc>
                <a:spcPct val="90000"/>
              </a:lnSpc>
            </a:pPr>
            <a:r>
              <a:rPr lang="en-US" altLang="en-US" b="1" smtClean="0">
                <a:solidFill>
                  <a:srgbClr val="3366FF"/>
                </a:solidFill>
              </a:rPr>
              <a:t>Response time </a:t>
            </a:r>
            <a:r>
              <a:rPr lang="en-US" altLang="en-US" sz="1600"/>
              <a:t>should be &lt; 1 second</a:t>
            </a:r>
          </a:p>
          <a:p>
            <a:pPr lvl="1">
              <a:lnSpc>
                <a:spcPct val="90000"/>
              </a:lnSpc>
            </a:pPr>
            <a:r>
              <a:rPr lang="en-US" altLang="en-US" sz="1600"/>
              <a:t>Each user has at least one program executing in memory </a:t>
            </a:r>
            <a:r>
              <a:rPr lang="en-US" altLang="en-US" sz="1600">
                <a:sym typeface="Wingdings 3" panose="05040102010807070707" pitchFamily="18" charset="2"/>
              </a:rPr>
              <a:t></a:t>
            </a:r>
            <a:r>
              <a:rPr lang="en-US" altLang="en-US" b="1" smtClean="0">
                <a:solidFill>
                  <a:srgbClr val="3366FF"/>
                </a:solidFill>
                <a:sym typeface="Wingdings 3" panose="05040102010807070707" pitchFamily="18" charset="2"/>
              </a:rPr>
              <a:t>process</a:t>
            </a:r>
          </a:p>
          <a:p>
            <a:pPr lvl="1">
              <a:lnSpc>
                <a:spcPct val="90000"/>
              </a:lnSpc>
            </a:pPr>
            <a:r>
              <a:rPr lang="en-US" altLang="en-US" sz="1600">
                <a:sym typeface="Wingdings 3" panose="05040102010807070707" pitchFamily="18" charset="2"/>
              </a:rPr>
              <a:t>If several jobs ready to run at the same time  </a:t>
            </a:r>
            <a:r>
              <a:rPr lang="en-US" altLang="en-US" b="1" smtClean="0">
                <a:solidFill>
                  <a:srgbClr val="3366FF"/>
                </a:solidFill>
                <a:sym typeface="Wingdings 3" panose="05040102010807070707" pitchFamily="18" charset="2"/>
              </a:rPr>
              <a:t>CPU scheduling</a:t>
            </a:r>
          </a:p>
          <a:p>
            <a:pPr lvl="1">
              <a:lnSpc>
                <a:spcPct val="90000"/>
              </a:lnSpc>
            </a:pPr>
            <a:r>
              <a:rPr lang="en-US" altLang="en-US" sz="1600">
                <a:sym typeface="Wingdings 3" panose="05040102010807070707" pitchFamily="18" charset="2"/>
              </a:rPr>
              <a:t>If processes don</a:t>
            </a:r>
            <a:r>
              <a:rPr lang="ja-JP" altLang="en-US" sz="1600">
                <a:sym typeface="Wingdings 3" panose="05040102010807070707" pitchFamily="18" charset="2"/>
              </a:rPr>
              <a:t>’</a:t>
            </a:r>
            <a:r>
              <a:rPr lang="en-US" altLang="ja-JP" sz="1600">
                <a:sym typeface="Wingdings 3" panose="05040102010807070707" pitchFamily="18" charset="2"/>
              </a:rPr>
              <a:t>t fit in memory, </a:t>
            </a:r>
            <a:r>
              <a:rPr lang="en-US" altLang="ja-JP" b="1" smtClean="0">
                <a:solidFill>
                  <a:srgbClr val="3366FF"/>
                </a:solidFill>
                <a:sym typeface="Wingdings 3" panose="05040102010807070707" pitchFamily="18" charset="2"/>
              </a:rPr>
              <a:t>swapping</a:t>
            </a:r>
            <a:r>
              <a:rPr lang="en-US" altLang="ja-JP" sz="1600">
                <a:sym typeface="Wingdings 3" panose="05040102010807070707" pitchFamily="18" charset="2"/>
              </a:rPr>
              <a:t> moves them in and out to run</a:t>
            </a:r>
          </a:p>
          <a:p>
            <a:pPr lvl="1">
              <a:lnSpc>
                <a:spcPct val="90000"/>
              </a:lnSpc>
            </a:pPr>
            <a:r>
              <a:rPr lang="en-US" altLang="en-US" b="1" smtClean="0">
                <a:solidFill>
                  <a:srgbClr val="3366FF"/>
                </a:solidFill>
                <a:sym typeface="Wingdings 3" panose="05040102010807070707" pitchFamily="18" charset="2"/>
              </a:rPr>
              <a:t>Virtual memory </a:t>
            </a:r>
            <a:r>
              <a:rPr lang="en-US" altLang="en-US" sz="160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119291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981200" y="166688"/>
            <a:ext cx="8229600" cy="576262"/>
          </a:xfrm>
        </p:spPr>
        <p:txBody>
          <a:bodyPr>
            <a:normAutofit fontScale="90000"/>
          </a:bodyPr>
          <a:lstStyle/>
          <a:p>
            <a:pPr eaLnBrk="1" hangingPunct="1"/>
            <a:r>
              <a:rPr lang="en-US" altLang="en-US" smtClean="0"/>
              <a:t>Objectives</a:t>
            </a:r>
          </a:p>
        </p:txBody>
      </p:sp>
      <p:sp>
        <p:nvSpPr>
          <p:cNvPr id="5123" name="Rectangle 3"/>
          <p:cNvSpPr>
            <a:spLocks noGrp="1" noChangeArrowheads="1"/>
          </p:cNvSpPr>
          <p:nvPr>
            <p:ph type="body" idx="4294967295"/>
          </p:nvPr>
        </p:nvSpPr>
        <p:spPr>
          <a:xfrm>
            <a:off x="2330451" y="1233489"/>
            <a:ext cx="6492875" cy="4530725"/>
          </a:xfrm>
        </p:spPr>
        <p:txBody>
          <a:bodyPr/>
          <a:lstStyle/>
          <a:p>
            <a:r>
              <a:rPr lang="en-US" altLang="en-US" smtClean="0"/>
              <a:t>To describe the basic organization of computer systems</a:t>
            </a:r>
          </a:p>
          <a:p>
            <a:r>
              <a:rPr lang="en-US" altLang="en-US" smtClean="0"/>
              <a:t>To provide a grand tour of the major components of operating systems</a:t>
            </a:r>
          </a:p>
          <a:p>
            <a:r>
              <a:rPr lang="en-US" altLang="en-US" smtClean="0"/>
              <a:t>To give an overview of the many types of computing environments</a:t>
            </a:r>
          </a:p>
          <a:p>
            <a:r>
              <a:rPr lang="en-US" altLang="en-US" smtClean="0"/>
              <a:t>To explore several open-source operating systems</a:t>
            </a:r>
          </a:p>
          <a:p>
            <a:pPr>
              <a:buFont typeface="Monotype Sorts" pitchFamily="-84" charset="2"/>
              <a:buNone/>
            </a:pPr>
            <a:endParaRPr lang="en-US" altLang="en-US" smtClean="0"/>
          </a:p>
        </p:txBody>
      </p:sp>
    </p:spTree>
    <p:extLst>
      <p:ext uri="{BB962C8B-B14F-4D97-AF65-F5344CB8AC3E}">
        <p14:creationId xmlns:p14="http://schemas.microsoft.com/office/powerpoint/2010/main" val="2060343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557463" y="198438"/>
            <a:ext cx="8229600" cy="576262"/>
          </a:xfrm>
        </p:spPr>
        <p:txBody>
          <a:bodyPr/>
          <a:lstStyle/>
          <a:p>
            <a:pPr eaLnBrk="1" hangingPunct="1"/>
            <a:r>
              <a:rPr lang="en-US" altLang="en-US" sz="2800"/>
              <a:t>Memory Layout for Multiprogrammed System</a:t>
            </a:r>
          </a:p>
        </p:txBody>
      </p:sp>
      <p:pic>
        <p:nvPicPr>
          <p:cNvPr id="327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4" y="1230314"/>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23169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419350" y="166688"/>
            <a:ext cx="7791450" cy="576262"/>
          </a:xfrm>
        </p:spPr>
        <p:txBody>
          <a:bodyPr>
            <a:normAutofit fontScale="90000"/>
          </a:bodyPr>
          <a:lstStyle/>
          <a:p>
            <a:pPr eaLnBrk="1" hangingPunct="1"/>
            <a:r>
              <a:rPr lang="en-US" altLang="en-US" smtClean="0"/>
              <a:t>Operating-System Operations</a:t>
            </a:r>
          </a:p>
        </p:txBody>
      </p:sp>
      <p:sp>
        <p:nvSpPr>
          <p:cNvPr id="33795" name="Rectangle 3"/>
          <p:cNvSpPr>
            <a:spLocks noGrp="1" noChangeArrowheads="1"/>
          </p:cNvSpPr>
          <p:nvPr>
            <p:ph type="body" idx="4294967295"/>
          </p:nvPr>
        </p:nvSpPr>
        <p:spPr>
          <a:xfrm>
            <a:off x="2362201" y="1154113"/>
            <a:ext cx="6886575" cy="4938712"/>
          </a:xfrm>
        </p:spPr>
        <p:txBody>
          <a:bodyPr/>
          <a:lstStyle/>
          <a:p>
            <a:pPr>
              <a:lnSpc>
                <a:spcPct val="90000"/>
              </a:lnSpc>
            </a:pPr>
            <a:r>
              <a:rPr lang="en-US" altLang="en-US" b="1" smtClean="0">
                <a:solidFill>
                  <a:srgbClr val="3366FF"/>
                </a:solidFill>
              </a:rPr>
              <a:t>Interrupt driven </a:t>
            </a:r>
            <a:r>
              <a:rPr lang="en-US" altLang="en-US" smtClean="0"/>
              <a:t>(hardware and software)</a:t>
            </a:r>
          </a:p>
          <a:p>
            <a:pPr lvl="1">
              <a:lnSpc>
                <a:spcPct val="90000"/>
              </a:lnSpc>
            </a:pPr>
            <a:r>
              <a:rPr lang="en-US" altLang="en-US" smtClean="0"/>
              <a:t>Hardware interrupt by one of the devices </a:t>
            </a:r>
          </a:p>
          <a:p>
            <a:pPr lvl="1">
              <a:lnSpc>
                <a:spcPct val="90000"/>
              </a:lnSpc>
            </a:pPr>
            <a:r>
              <a:rPr lang="en-US" altLang="en-US" smtClean="0"/>
              <a:t>Software interrupt (</a:t>
            </a:r>
            <a:r>
              <a:rPr lang="en-US" altLang="en-US" b="1" smtClean="0">
                <a:solidFill>
                  <a:srgbClr val="3366FF"/>
                </a:solidFill>
              </a:rPr>
              <a:t>exception </a:t>
            </a:r>
            <a:r>
              <a:rPr lang="en-US" altLang="en-US" smtClean="0"/>
              <a:t>or </a:t>
            </a:r>
            <a:r>
              <a:rPr lang="en-US" altLang="en-US" b="1" smtClean="0">
                <a:solidFill>
                  <a:srgbClr val="3366FF"/>
                </a:solidFill>
              </a:rPr>
              <a:t>trap):</a:t>
            </a:r>
          </a:p>
          <a:p>
            <a:pPr lvl="2">
              <a:lnSpc>
                <a:spcPct val="90000"/>
              </a:lnSpc>
            </a:pPr>
            <a:r>
              <a:rPr lang="en-US" altLang="en-US" smtClean="0"/>
              <a:t>Software error (e.g., division by zero)</a:t>
            </a:r>
            <a:endParaRPr lang="en-US" altLang="en-US" b="1" smtClean="0">
              <a:solidFill>
                <a:srgbClr val="3366FF"/>
              </a:solidFill>
            </a:endParaRPr>
          </a:p>
          <a:p>
            <a:pPr lvl="2">
              <a:lnSpc>
                <a:spcPct val="90000"/>
              </a:lnSpc>
            </a:pPr>
            <a:r>
              <a:rPr lang="en-US" altLang="en-US" smtClean="0"/>
              <a:t>Request for operating system service</a:t>
            </a:r>
          </a:p>
          <a:p>
            <a:pPr lvl="2">
              <a:lnSpc>
                <a:spcPct val="90000"/>
              </a:lnSpc>
            </a:pPr>
            <a:r>
              <a:rPr lang="en-US" altLang="en-US" smtClean="0"/>
              <a:t>Other process problems include infinite loop, processes modifying each other or the operating system</a:t>
            </a:r>
          </a:p>
        </p:txBody>
      </p:sp>
    </p:spTree>
    <p:extLst>
      <p:ext uri="{BB962C8B-B14F-4D97-AF65-F5344CB8AC3E}">
        <p14:creationId xmlns:p14="http://schemas.microsoft.com/office/powerpoint/2010/main" val="1961211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703513" y="198438"/>
            <a:ext cx="7791450" cy="576262"/>
          </a:xfrm>
        </p:spPr>
        <p:txBody>
          <a:bodyPr>
            <a:normAutofit fontScale="90000"/>
          </a:bodyPr>
          <a:lstStyle/>
          <a:p>
            <a:pPr eaLnBrk="1" hangingPunct="1"/>
            <a:r>
              <a:rPr lang="en-US" altLang="en-US" smtClean="0"/>
              <a:t>Operating-System Operations (cont.)</a:t>
            </a:r>
          </a:p>
        </p:txBody>
      </p:sp>
      <p:sp>
        <p:nvSpPr>
          <p:cNvPr id="34819" name="Rectangle 3"/>
          <p:cNvSpPr>
            <a:spLocks noGrp="1" noChangeArrowheads="1"/>
          </p:cNvSpPr>
          <p:nvPr>
            <p:ph type="body" idx="4294967295"/>
          </p:nvPr>
        </p:nvSpPr>
        <p:spPr>
          <a:xfrm>
            <a:off x="2330450" y="1233488"/>
            <a:ext cx="7297738" cy="4938712"/>
          </a:xfrm>
        </p:spPr>
        <p:txBody>
          <a:bodyPr>
            <a:normAutofit lnSpcReduction="10000"/>
          </a:bodyPr>
          <a:lstStyle/>
          <a:p>
            <a:pPr>
              <a:lnSpc>
                <a:spcPct val="90000"/>
              </a:lnSpc>
            </a:pPr>
            <a:r>
              <a:rPr lang="en-US" altLang="en-US" b="1" smtClean="0">
                <a:solidFill>
                  <a:srgbClr val="3366FF"/>
                </a:solidFill>
              </a:rPr>
              <a:t>Dual-mode </a:t>
            </a:r>
            <a:r>
              <a:rPr lang="en-US" altLang="en-US" smtClean="0"/>
              <a:t>operation allows OS to protect itself and other system components</a:t>
            </a:r>
          </a:p>
          <a:p>
            <a:pPr lvl="1">
              <a:lnSpc>
                <a:spcPct val="90000"/>
              </a:lnSpc>
            </a:pPr>
            <a:r>
              <a:rPr lang="en-US" altLang="en-US" b="1" smtClean="0">
                <a:solidFill>
                  <a:srgbClr val="3366FF"/>
                </a:solidFill>
              </a:rPr>
              <a:t>User mode </a:t>
            </a:r>
            <a:r>
              <a:rPr lang="en-US" altLang="en-US" smtClean="0"/>
              <a:t>and </a:t>
            </a:r>
            <a:r>
              <a:rPr lang="en-US" altLang="en-US" b="1" smtClean="0">
                <a:solidFill>
                  <a:srgbClr val="3366FF"/>
                </a:solidFill>
              </a:rPr>
              <a:t>kernel mode </a:t>
            </a:r>
          </a:p>
          <a:p>
            <a:pPr lvl="1">
              <a:lnSpc>
                <a:spcPct val="90000"/>
              </a:lnSpc>
            </a:pPr>
            <a:r>
              <a:rPr lang="en-US" altLang="en-US" b="1" smtClean="0">
                <a:solidFill>
                  <a:srgbClr val="3366FF"/>
                </a:solidFill>
              </a:rPr>
              <a:t>Mode bit </a:t>
            </a:r>
            <a:r>
              <a:rPr lang="en-US" altLang="en-US" smtClean="0"/>
              <a:t>provided by hardware</a:t>
            </a:r>
          </a:p>
          <a:p>
            <a:pPr lvl="2">
              <a:lnSpc>
                <a:spcPct val="90000"/>
              </a:lnSpc>
            </a:pPr>
            <a:r>
              <a:rPr lang="en-US" altLang="en-US" smtClean="0"/>
              <a:t>Provides ability to distinguish when system is running user code or kernel code</a:t>
            </a:r>
          </a:p>
          <a:p>
            <a:pPr lvl="2">
              <a:lnSpc>
                <a:spcPct val="90000"/>
              </a:lnSpc>
            </a:pPr>
            <a:r>
              <a:rPr lang="en-US" altLang="en-US" smtClean="0"/>
              <a:t>Some instructions designated as </a:t>
            </a:r>
            <a:r>
              <a:rPr lang="en-US" altLang="en-US" b="1" smtClean="0">
                <a:solidFill>
                  <a:srgbClr val="3366FF"/>
                </a:solidFill>
              </a:rPr>
              <a:t>privileged</a:t>
            </a:r>
            <a:r>
              <a:rPr lang="en-US" altLang="en-US" smtClean="0"/>
              <a:t>, only executable in kernel mode</a:t>
            </a:r>
          </a:p>
          <a:p>
            <a:pPr lvl="2">
              <a:lnSpc>
                <a:spcPct val="90000"/>
              </a:lnSpc>
            </a:pPr>
            <a:r>
              <a:rPr lang="en-US" altLang="en-US" smtClean="0"/>
              <a:t>System call changes mode to kernel, return from call resets it to user</a:t>
            </a:r>
          </a:p>
          <a:p>
            <a:pPr>
              <a:lnSpc>
                <a:spcPct val="90000"/>
              </a:lnSpc>
            </a:pPr>
            <a:r>
              <a:rPr lang="en-US" altLang="en-US" smtClean="0"/>
              <a:t>Increasingly CPUs support multi-mode operations</a:t>
            </a:r>
          </a:p>
          <a:p>
            <a:pPr lvl="1">
              <a:lnSpc>
                <a:spcPct val="90000"/>
              </a:lnSpc>
            </a:pPr>
            <a:r>
              <a:rPr lang="en-US" altLang="en-US" smtClean="0"/>
              <a:t>i.e. </a:t>
            </a:r>
            <a:r>
              <a:rPr lang="en-US" altLang="en-US" b="1" smtClean="0">
                <a:solidFill>
                  <a:srgbClr val="3366FF"/>
                </a:solidFill>
              </a:rPr>
              <a:t>virtual machine manager </a:t>
            </a:r>
            <a:r>
              <a:rPr lang="en-US" altLang="en-US" smtClean="0"/>
              <a:t>(</a:t>
            </a:r>
            <a:r>
              <a:rPr lang="en-US" altLang="en-US" b="1" smtClean="0">
                <a:solidFill>
                  <a:srgbClr val="3366FF"/>
                </a:solidFill>
              </a:rPr>
              <a:t>VMM</a:t>
            </a:r>
            <a:r>
              <a:rPr lang="en-US" altLang="en-US" smtClean="0"/>
              <a:t>) mode for guest </a:t>
            </a:r>
            <a:r>
              <a:rPr lang="en-US" altLang="en-US" b="1" smtClean="0">
                <a:solidFill>
                  <a:srgbClr val="3366FF"/>
                </a:solidFill>
              </a:rPr>
              <a:t>VMs</a:t>
            </a:r>
          </a:p>
          <a:p>
            <a:pPr lvl="1">
              <a:lnSpc>
                <a:spcPct val="90000"/>
              </a:lnSpc>
            </a:pPr>
            <a:endParaRPr lang="en-US" altLang="en-US" sz="1600"/>
          </a:p>
        </p:txBody>
      </p:sp>
    </p:spTree>
    <p:extLst>
      <p:ext uri="{BB962C8B-B14F-4D97-AF65-F5344CB8AC3E}">
        <p14:creationId xmlns:p14="http://schemas.microsoft.com/office/powerpoint/2010/main" val="4156989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06650" y="136526"/>
            <a:ext cx="8415338" cy="576263"/>
          </a:xfrm>
        </p:spPr>
        <p:txBody>
          <a:bodyPr>
            <a:normAutofit fontScale="90000"/>
          </a:bodyPr>
          <a:lstStyle/>
          <a:p>
            <a:pPr eaLnBrk="1" hangingPunct="1"/>
            <a:r>
              <a:rPr lang="en-US" altLang="en-US" smtClean="0"/>
              <a:t>Transition from User to Kernel Mode</a:t>
            </a:r>
          </a:p>
        </p:txBody>
      </p:sp>
      <p:sp>
        <p:nvSpPr>
          <p:cNvPr id="35843" name="Rectangle 4"/>
          <p:cNvSpPr>
            <a:spLocks noGrp="1" noChangeArrowheads="1"/>
          </p:cNvSpPr>
          <p:nvPr>
            <p:ph type="body" idx="4294967295"/>
          </p:nvPr>
        </p:nvSpPr>
        <p:spPr>
          <a:xfrm>
            <a:off x="2346325" y="1060451"/>
            <a:ext cx="7753350" cy="2817813"/>
          </a:xfrm>
        </p:spPr>
        <p:txBody>
          <a:bodyPr>
            <a:normAutofit fontScale="92500" lnSpcReduction="20000"/>
          </a:bodyPr>
          <a:lstStyle/>
          <a:p>
            <a:r>
              <a:rPr lang="en-US" altLang="en-US" smtClean="0"/>
              <a:t>Timer to prevent infinite loop / process hogging resources</a:t>
            </a:r>
          </a:p>
          <a:p>
            <a:pPr lvl="1"/>
            <a:r>
              <a:rPr lang="en-US" altLang="en-US" smtClean="0"/>
              <a:t>Timer is set to interrupt the computer after some time period</a:t>
            </a:r>
          </a:p>
          <a:p>
            <a:pPr lvl="1"/>
            <a:r>
              <a:rPr lang="en-US" altLang="en-US" smtClean="0"/>
              <a:t>Keep a counter that is decremented by the physical clock.</a:t>
            </a:r>
          </a:p>
          <a:p>
            <a:pPr lvl="1"/>
            <a:r>
              <a:rPr lang="en-US" altLang="en-US" smtClean="0"/>
              <a:t>Operating system set the counter (privileged instruction)</a:t>
            </a:r>
          </a:p>
          <a:p>
            <a:pPr lvl="1"/>
            <a:r>
              <a:rPr lang="en-US" altLang="en-US" smtClean="0"/>
              <a:t>When counter zero generate an interrupt</a:t>
            </a:r>
          </a:p>
          <a:p>
            <a:pPr lvl="1"/>
            <a:r>
              <a:rPr lang="en-US" altLang="en-US" smtClean="0"/>
              <a:t>Set up before scheduling process to regain control or terminate program that exceeds allotted time</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3895726"/>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283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613026" y="198438"/>
            <a:ext cx="7597775" cy="576262"/>
          </a:xfrm>
        </p:spPr>
        <p:txBody>
          <a:bodyPr>
            <a:normAutofit fontScale="90000"/>
          </a:bodyPr>
          <a:lstStyle/>
          <a:p>
            <a:pPr eaLnBrk="1" hangingPunct="1"/>
            <a:r>
              <a:rPr lang="en-US" altLang="en-US" smtClean="0"/>
              <a:t>Process Management</a:t>
            </a:r>
          </a:p>
        </p:txBody>
      </p:sp>
      <p:sp>
        <p:nvSpPr>
          <p:cNvPr id="36867" name="Rectangle 3"/>
          <p:cNvSpPr>
            <a:spLocks noGrp="1" noChangeArrowheads="1"/>
          </p:cNvSpPr>
          <p:nvPr>
            <p:ph type="body" idx="4294967295"/>
          </p:nvPr>
        </p:nvSpPr>
        <p:spPr>
          <a:xfrm>
            <a:off x="2414589" y="809625"/>
            <a:ext cx="7197725" cy="5105400"/>
          </a:xfrm>
        </p:spPr>
        <p:txBody>
          <a:bodyPr>
            <a:normAutofit fontScale="70000" lnSpcReduction="20000"/>
          </a:bodyPr>
          <a:lstStyle/>
          <a:p>
            <a:pPr>
              <a:lnSpc>
                <a:spcPct val="90000"/>
              </a:lnSpc>
            </a:pPr>
            <a:endParaRPr lang="en-US" altLang="en-US" smtClean="0"/>
          </a:p>
          <a:p>
            <a:pPr>
              <a:lnSpc>
                <a:spcPct val="90000"/>
              </a:lnSpc>
            </a:pPr>
            <a:r>
              <a:rPr lang="en-US" altLang="en-US" smtClean="0"/>
              <a:t>A process is a program in execution. It is a unit of work within the system. Program is a </a:t>
            </a:r>
            <a:r>
              <a:rPr lang="en-US" altLang="en-US" b="1" i="1" smtClean="0"/>
              <a:t>passive entity</a:t>
            </a:r>
            <a:r>
              <a:rPr lang="en-US" altLang="en-US" smtClean="0"/>
              <a:t>, process is </a:t>
            </a:r>
            <a:r>
              <a:rPr lang="en-US" altLang="en-US" smtClean="0">
                <a:solidFill>
                  <a:srgbClr val="000000"/>
                </a:solidFill>
              </a:rPr>
              <a:t>an </a:t>
            </a:r>
            <a:r>
              <a:rPr lang="en-US" altLang="en-US" b="1" i="1" smtClean="0">
                <a:solidFill>
                  <a:srgbClr val="000000"/>
                </a:solidFill>
              </a:rPr>
              <a:t>active entity</a:t>
            </a:r>
            <a:r>
              <a:rPr lang="en-US" altLang="en-US" smtClean="0"/>
              <a:t>.</a:t>
            </a:r>
          </a:p>
          <a:p>
            <a:pPr>
              <a:lnSpc>
                <a:spcPct val="90000"/>
              </a:lnSpc>
            </a:pPr>
            <a:r>
              <a:rPr lang="en-US" altLang="en-US" smtClean="0"/>
              <a:t>Process needs resources to accomplish its task</a:t>
            </a:r>
          </a:p>
          <a:p>
            <a:pPr lvl="1">
              <a:lnSpc>
                <a:spcPct val="90000"/>
              </a:lnSpc>
            </a:pPr>
            <a:r>
              <a:rPr lang="en-US" altLang="en-US" smtClean="0"/>
              <a:t>CPU, memory, I/O, files</a:t>
            </a:r>
          </a:p>
          <a:p>
            <a:pPr lvl="1">
              <a:lnSpc>
                <a:spcPct val="90000"/>
              </a:lnSpc>
            </a:pPr>
            <a:r>
              <a:rPr lang="en-US" altLang="en-US" smtClean="0"/>
              <a:t>Initialization data</a:t>
            </a:r>
          </a:p>
          <a:p>
            <a:pPr>
              <a:lnSpc>
                <a:spcPct val="90000"/>
              </a:lnSpc>
            </a:pPr>
            <a:r>
              <a:rPr lang="en-US" altLang="en-US" smtClean="0"/>
              <a:t>Process termination requires reclaim of any reusable resources</a:t>
            </a:r>
          </a:p>
          <a:p>
            <a:pPr>
              <a:lnSpc>
                <a:spcPct val="90000"/>
              </a:lnSpc>
            </a:pPr>
            <a:r>
              <a:rPr lang="en-US" altLang="en-US" smtClean="0"/>
              <a:t>Single-threaded process has one </a:t>
            </a:r>
            <a:r>
              <a:rPr lang="en-US" altLang="en-US" b="1" smtClean="0">
                <a:solidFill>
                  <a:srgbClr val="3366FF"/>
                </a:solidFill>
              </a:rPr>
              <a:t>program counter</a:t>
            </a:r>
            <a:r>
              <a:rPr lang="en-US" altLang="en-US" sz="2000" b="1">
                <a:solidFill>
                  <a:srgbClr val="3366FF"/>
                </a:solidFill>
              </a:rPr>
              <a:t> </a:t>
            </a:r>
            <a:r>
              <a:rPr lang="en-US" altLang="en-US" smtClean="0"/>
              <a:t>specifying location of next instruction to execute</a:t>
            </a:r>
          </a:p>
          <a:p>
            <a:pPr lvl="1">
              <a:lnSpc>
                <a:spcPct val="90000"/>
              </a:lnSpc>
            </a:pPr>
            <a:r>
              <a:rPr lang="en-US" altLang="en-US" smtClean="0"/>
              <a:t>Process executes instructions sequentially, one at a time, until completion</a:t>
            </a:r>
          </a:p>
          <a:p>
            <a:pPr>
              <a:lnSpc>
                <a:spcPct val="90000"/>
              </a:lnSpc>
            </a:pPr>
            <a:r>
              <a:rPr lang="en-US" altLang="en-US" smtClean="0"/>
              <a:t>Multi-threaded process has one program counter per thread</a:t>
            </a:r>
          </a:p>
          <a:p>
            <a:pPr>
              <a:lnSpc>
                <a:spcPct val="90000"/>
              </a:lnSpc>
            </a:pPr>
            <a:r>
              <a:rPr lang="en-US" altLang="en-US" smtClean="0"/>
              <a:t>Typically system has many processes, some user, some operating system running concurrently on one or more CPUs</a:t>
            </a:r>
          </a:p>
          <a:p>
            <a:pPr lvl="1">
              <a:lnSpc>
                <a:spcPct val="90000"/>
              </a:lnSpc>
            </a:pPr>
            <a:r>
              <a:rPr lang="en-US" altLang="en-US" smtClean="0"/>
              <a:t>Concurrency by multiplexing the CPUs among the processes / threads</a:t>
            </a:r>
          </a:p>
          <a:p>
            <a:pPr>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953207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2652714" y="152401"/>
            <a:ext cx="7558087" cy="576263"/>
          </a:xfrm>
        </p:spPr>
        <p:txBody>
          <a:bodyPr>
            <a:normAutofit fontScale="90000"/>
          </a:bodyPr>
          <a:lstStyle/>
          <a:p>
            <a:pPr eaLnBrk="1" hangingPunct="1"/>
            <a:r>
              <a:rPr lang="en-US" altLang="en-US" smtClean="0"/>
              <a:t>Process Management Activities</a:t>
            </a:r>
          </a:p>
        </p:txBody>
      </p:sp>
      <p:sp>
        <p:nvSpPr>
          <p:cNvPr id="37891" name="Rectangle 3"/>
          <p:cNvSpPr>
            <a:spLocks noGrp="1" noChangeArrowheads="1"/>
          </p:cNvSpPr>
          <p:nvPr>
            <p:ph type="body" idx="4294967295"/>
          </p:nvPr>
        </p:nvSpPr>
        <p:spPr>
          <a:xfrm>
            <a:off x="2649539" y="1587501"/>
            <a:ext cx="7958137" cy="4035425"/>
          </a:xfrm>
        </p:spPr>
        <p:txBody>
          <a:bodyPr/>
          <a:lstStyle/>
          <a:p>
            <a:pPr>
              <a:buFont typeface="Monotype Sorts" pitchFamily="-84" charset="2"/>
              <a:buNone/>
            </a:pPr>
            <a:r>
              <a:rPr lang="en-US" altLang="en-US" smtClean="0"/>
              <a:t>     </a:t>
            </a:r>
          </a:p>
          <a:p>
            <a:r>
              <a:rPr lang="en-US" altLang="en-US" smtClean="0"/>
              <a:t>Creating and deleting both user and system processes</a:t>
            </a:r>
          </a:p>
          <a:p>
            <a:r>
              <a:rPr lang="en-US" altLang="en-US" smtClean="0"/>
              <a:t>Suspending and resuming processes</a:t>
            </a:r>
          </a:p>
          <a:p>
            <a:r>
              <a:rPr lang="en-US" altLang="en-US" smtClean="0"/>
              <a:t>Providing mechanisms for process synchronization</a:t>
            </a:r>
          </a:p>
          <a:p>
            <a:r>
              <a:rPr lang="en-US" altLang="en-US" smtClean="0"/>
              <a:t>Providing mechanisms for process communication</a:t>
            </a:r>
          </a:p>
          <a:p>
            <a:r>
              <a:rPr lang="en-US" altLang="en-US" smtClean="0"/>
              <a:t>Providing mechanisms for deadlock handling</a:t>
            </a:r>
          </a:p>
        </p:txBody>
      </p:sp>
      <p:sp>
        <p:nvSpPr>
          <p:cNvPr id="37892" name="Text Box 4"/>
          <p:cNvSpPr txBox="1">
            <a:spLocks noChangeArrowheads="1"/>
          </p:cNvSpPr>
          <p:nvPr/>
        </p:nvSpPr>
        <p:spPr bwMode="auto">
          <a:xfrm>
            <a:off x="2409826" y="1238250"/>
            <a:ext cx="75866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extLst>
      <p:ext uri="{BB962C8B-B14F-4D97-AF65-F5344CB8AC3E}">
        <p14:creationId xmlns:p14="http://schemas.microsoft.com/office/powerpoint/2010/main" val="3098640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614614" y="166688"/>
            <a:ext cx="7596187" cy="576262"/>
          </a:xfrm>
        </p:spPr>
        <p:txBody>
          <a:bodyPr>
            <a:normAutofit fontScale="90000"/>
          </a:bodyPr>
          <a:lstStyle/>
          <a:p>
            <a:pPr eaLnBrk="1" hangingPunct="1"/>
            <a:r>
              <a:rPr lang="en-US" altLang="en-US" smtClean="0"/>
              <a:t>Memory Management</a:t>
            </a:r>
          </a:p>
        </p:txBody>
      </p:sp>
      <p:sp>
        <p:nvSpPr>
          <p:cNvPr id="38915" name="Rectangle 3"/>
          <p:cNvSpPr>
            <a:spLocks noGrp="1" noChangeArrowheads="1"/>
          </p:cNvSpPr>
          <p:nvPr>
            <p:ph type="body" idx="4294967295"/>
          </p:nvPr>
        </p:nvSpPr>
        <p:spPr>
          <a:xfrm>
            <a:off x="2330450" y="1233489"/>
            <a:ext cx="7107238" cy="4530725"/>
          </a:xfrm>
        </p:spPr>
        <p:txBody>
          <a:bodyPr>
            <a:normAutofit fontScale="92500" lnSpcReduction="20000"/>
          </a:bodyPr>
          <a:lstStyle/>
          <a:p>
            <a:r>
              <a:rPr lang="en-US" altLang="en-US" smtClean="0"/>
              <a:t>To execute a program all (or part) of the instructions must be in memory</a:t>
            </a:r>
          </a:p>
          <a:p>
            <a:r>
              <a:rPr lang="en-US" altLang="en-US" smtClean="0"/>
              <a:t>All  (or part) of the data that is needed by the program must be in memory.</a:t>
            </a:r>
            <a:endParaRPr lang="en-US" altLang="en-US" sz="800"/>
          </a:p>
          <a:p>
            <a:r>
              <a:rPr lang="en-US" altLang="en-US" smtClean="0"/>
              <a:t>Memory management determines what is in memory and when</a:t>
            </a:r>
          </a:p>
          <a:p>
            <a:pPr lvl="1"/>
            <a:r>
              <a:rPr lang="en-US" altLang="en-US" smtClean="0"/>
              <a:t>Optimizing CPU utilization and computer response to users</a:t>
            </a:r>
            <a:endParaRPr lang="en-US" altLang="en-US" sz="800"/>
          </a:p>
          <a:p>
            <a:r>
              <a:rPr lang="en-US" altLang="en-US" smtClean="0"/>
              <a:t>Memory management activities</a:t>
            </a:r>
          </a:p>
          <a:p>
            <a:pPr lvl="1"/>
            <a:r>
              <a:rPr lang="en-US" altLang="en-US" smtClean="0"/>
              <a:t>Keeping track of which parts of memory are currently being used and by whom</a:t>
            </a:r>
          </a:p>
          <a:p>
            <a:pPr lvl="1"/>
            <a:r>
              <a:rPr lang="en-US" altLang="en-US" smtClean="0"/>
              <a:t>Deciding which processes (or parts thereof) and data to move into and out of memory</a:t>
            </a:r>
          </a:p>
          <a:p>
            <a:pPr lvl="1"/>
            <a:r>
              <a:rPr lang="en-US" altLang="en-US" smtClean="0"/>
              <a:t>Allocating and deallocating memory space as needed</a:t>
            </a:r>
          </a:p>
          <a:p>
            <a:pPr lvl="1">
              <a:buFont typeface="Monotype Sorts" pitchFamily="-84" charset="2"/>
              <a:buNone/>
            </a:pPr>
            <a:endParaRPr lang="en-US" altLang="en-US" smtClean="0"/>
          </a:p>
        </p:txBody>
      </p:sp>
    </p:spTree>
    <p:extLst>
      <p:ext uri="{BB962C8B-B14F-4D97-AF65-F5344CB8AC3E}">
        <p14:creationId xmlns:p14="http://schemas.microsoft.com/office/powerpoint/2010/main" val="895160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652714" y="182563"/>
            <a:ext cx="7558087" cy="576262"/>
          </a:xfrm>
        </p:spPr>
        <p:txBody>
          <a:bodyPr>
            <a:normAutofit fontScale="90000"/>
          </a:bodyPr>
          <a:lstStyle/>
          <a:p>
            <a:pPr eaLnBrk="1" hangingPunct="1"/>
            <a:r>
              <a:rPr lang="en-US" altLang="en-US" smtClean="0"/>
              <a:t>Storage Management</a:t>
            </a:r>
          </a:p>
        </p:txBody>
      </p:sp>
      <p:sp>
        <p:nvSpPr>
          <p:cNvPr id="39939" name="Rectangle 3"/>
          <p:cNvSpPr>
            <a:spLocks noGrp="1" noChangeArrowheads="1"/>
          </p:cNvSpPr>
          <p:nvPr>
            <p:ph type="body" idx="4294967295"/>
          </p:nvPr>
        </p:nvSpPr>
        <p:spPr>
          <a:xfrm>
            <a:off x="2444751" y="1104900"/>
            <a:ext cx="7434263" cy="4992688"/>
          </a:xfrm>
        </p:spPr>
        <p:txBody>
          <a:bodyPr>
            <a:normAutofit fontScale="92500" lnSpcReduction="20000"/>
          </a:bodyPr>
          <a:lstStyle/>
          <a:p>
            <a:pPr>
              <a:lnSpc>
                <a:spcPct val="90000"/>
              </a:lnSpc>
            </a:pPr>
            <a:r>
              <a:rPr lang="en-US" altLang="en-US" smtClean="0"/>
              <a:t>OS provides uniform, logical view of information storage</a:t>
            </a:r>
          </a:p>
          <a:p>
            <a:pPr lvl="1">
              <a:lnSpc>
                <a:spcPct val="90000"/>
              </a:lnSpc>
            </a:pPr>
            <a:r>
              <a:rPr lang="en-US" altLang="en-US" smtClean="0"/>
              <a:t>Abstracts physical properties to logical storage unit  - </a:t>
            </a:r>
            <a:r>
              <a:rPr lang="en-US" altLang="en-US" b="1" smtClean="0">
                <a:solidFill>
                  <a:srgbClr val="3366FF"/>
                </a:solidFill>
              </a:rPr>
              <a:t>file</a:t>
            </a:r>
          </a:p>
          <a:p>
            <a:pPr lvl="1">
              <a:lnSpc>
                <a:spcPct val="90000"/>
              </a:lnSpc>
            </a:pPr>
            <a:r>
              <a:rPr lang="en-US" altLang="en-US" smtClean="0"/>
              <a:t>Each medium is controlled by device (i.e., disk drive, tape drive)</a:t>
            </a:r>
          </a:p>
          <a:p>
            <a:pPr lvl="2">
              <a:lnSpc>
                <a:spcPct val="90000"/>
              </a:lnSpc>
            </a:pPr>
            <a:r>
              <a:rPr lang="en-US" altLang="en-US" smtClean="0"/>
              <a:t>Varying properties include access speed, capacity, data-transfer rate, access method (sequential or random)</a:t>
            </a:r>
          </a:p>
          <a:p>
            <a:pPr lvl="2">
              <a:lnSpc>
                <a:spcPct val="90000"/>
              </a:lnSpc>
            </a:pPr>
            <a:endParaRPr lang="en-US" altLang="en-US" sz="800"/>
          </a:p>
          <a:p>
            <a:pPr>
              <a:lnSpc>
                <a:spcPct val="90000"/>
              </a:lnSpc>
            </a:pPr>
            <a:r>
              <a:rPr lang="en-US" altLang="en-US" smtClean="0"/>
              <a:t>File-System management</a:t>
            </a:r>
          </a:p>
          <a:p>
            <a:pPr lvl="1">
              <a:lnSpc>
                <a:spcPct val="90000"/>
              </a:lnSpc>
            </a:pPr>
            <a:r>
              <a:rPr lang="en-US" altLang="en-US" smtClean="0"/>
              <a:t>Files usually organized into directories</a:t>
            </a:r>
          </a:p>
          <a:p>
            <a:pPr lvl="1">
              <a:lnSpc>
                <a:spcPct val="90000"/>
              </a:lnSpc>
            </a:pPr>
            <a:r>
              <a:rPr lang="en-US" altLang="en-US" smtClean="0"/>
              <a:t>Access control on most systems to determine who can access what</a:t>
            </a:r>
          </a:p>
          <a:p>
            <a:pPr lvl="1">
              <a:lnSpc>
                <a:spcPct val="90000"/>
              </a:lnSpc>
            </a:pPr>
            <a:r>
              <a:rPr lang="en-US" altLang="en-US" smtClean="0"/>
              <a:t>OS activities include</a:t>
            </a:r>
          </a:p>
          <a:p>
            <a:pPr lvl="2">
              <a:lnSpc>
                <a:spcPct val="90000"/>
              </a:lnSpc>
            </a:pPr>
            <a:r>
              <a:rPr lang="en-US" altLang="en-US" smtClean="0"/>
              <a:t>Creating and deleting files and directories</a:t>
            </a:r>
          </a:p>
          <a:p>
            <a:pPr lvl="2">
              <a:lnSpc>
                <a:spcPct val="90000"/>
              </a:lnSpc>
            </a:pPr>
            <a:r>
              <a:rPr lang="en-US" altLang="en-US" smtClean="0"/>
              <a:t>Primitives to manipulate files and directories</a:t>
            </a:r>
          </a:p>
          <a:p>
            <a:pPr lvl="2">
              <a:lnSpc>
                <a:spcPct val="90000"/>
              </a:lnSpc>
            </a:pPr>
            <a:r>
              <a:rPr lang="en-US" altLang="en-US" smtClean="0"/>
              <a:t>Mapping files onto secondary storage</a:t>
            </a:r>
          </a:p>
          <a:p>
            <a:pPr lvl="2">
              <a:lnSpc>
                <a:spcPct val="90000"/>
              </a:lnSpc>
            </a:pPr>
            <a:r>
              <a:rPr lang="en-US" altLang="en-US" smtClean="0"/>
              <a:t>Backup files onto stable (non-volatile) storage media</a:t>
            </a:r>
          </a:p>
        </p:txBody>
      </p:sp>
    </p:spTree>
    <p:extLst>
      <p:ext uri="{BB962C8B-B14F-4D97-AF65-F5344CB8AC3E}">
        <p14:creationId xmlns:p14="http://schemas.microsoft.com/office/powerpoint/2010/main" val="20922038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2855914" y="277813"/>
            <a:ext cx="7354887" cy="576262"/>
          </a:xfrm>
        </p:spPr>
        <p:txBody>
          <a:bodyPr>
            <a:normAutofit fontScale="90000"/>
          </a:bodyPr>
          <a:lstStyle/>
          <a:p>
            <a:pPr eaLnBrk="1" hangingPunct="1"/>
            <a:r>
              <a:rPr lang="en-US" altLang="en-US" smtClean="0"/>
              <a:t>Mass-Storage Management</a:t>
            </a:r>
          </a:p>
        </p:txBody>
      </p:sp>
      <p:sp>
        <p:nvSpPr>
          <p:cNvPr id="40963" name="Rectangle 3"/>
          <p:cNvSpPr>
            <a:spLocks noGrp="1" noChangeArrowheads="1"/>
          </p:cNvSpPr>
          <p:nvPr>
            <p:ph type="body" idx="4294967295"/>
          </p:nvPr>
        </p:nvSpPr>
        <p:spPr>
          <a:xfrm>
            <a:off x="2330450" y="1233488"/>
            <a:ext cx="7575550" cy="4938712"/>
          </a:xfrm>
        </p:spPr>
        <p:txBody>
          <a:bodyPr>
            <a:normAutofit fontScale="92500" lnSpcReduction="20000"/>
          </a:bodyPr>
          <a:lstStyle/>
          <a:p>
            <a:r>
              <a:rPr lang="en-US" altLang="en-US" smtClean="0"/>
              <a:t>Usually disks used to store data that does not fit in main memory or data that must be kept for a </a:t>
            </a:r>
            <a:r>
              <a:rPr lang="ja-JP" altLang="en-US" smtClean="0"/>
              <a:t>“</a:t>
            </a:r>
            <a:r>
              <a:rPr lang="en-US" altLang="ja-JP" smtClean="0"/>
              <a:t>long</a:t>
            </a:r>
            <a:r>
              <a:rPr lang="ja-JP" altLang="en-US" smtClean="0"/>
              <a:t>”</a:t>
            </a:r>
            <a:r>
              <a:rPr lang="en-US" altLang="ja-JP" smtClean="0"/>
              <a:t> period of time</a:t>
            </a:r>
          </a:p>
          <a:p>
            <a:r>
              <a:rPr lang="en-US" altLang="en-US" smtClean="0"/>
              <a:t>Proper management is of central importance</a:t>
            </a:r>
          </a:p>
          <a:p>
            <a:r>
              <a:rPr lang="en-US" altLang="en-US" smtClean="0"/>
              <a:t>Entire speed of computer operation hinges on disk subsystem and its algorithms</a:t>
            </a:r>
          </a:p>
          <a:p>
            <a:r>
              <a:rPr lang="en-US" altLang="en-US" smtClean="0"/>
              <a:t>OS activities</a:t>
            </a:r>
          </a:p>
          <a:p>
            <a:pPr lvl="1"/>
            <a:r>
              <a:rPr lang="en-US" altLang="en-US" smtClean="0"/>
              <a:t>Free-space management</a:t>
            </a:r>
          </a:p>
          <a:p>
            <a:pPr lvl="1"/>
            <a:r>
              <a:rPr lang="en-US" altLang="en-US" smtClean="0"/>
              <a:t>Storage allocation</a:t>
            </a:r>
          </a:p>
          <a:p>
            <a:pPr lvl="1"/>
            <a:r>
              <a:rPr lang="en-US" altLang="en-US" smtClean="0"/>
              <a:t>Disk scheduling</a:t>
            </a:r>
          </a:p>
          <a:p>
            <a:r>
              <a:rPr lang="en-US" altLang="en-US" smtClean="0"/>
              <a:t>Some storage need not be fast</a:t>
            </a:r>
          </a:p>
          <a:p>
            <a:pPr lvl="1"/>
            <a:r>
              <a:rPr lang="en-US" altLang="en-US" smtClean="0"/>
              <a:t>Tertiary storage includes optical storage, magnetic tape</a:t>
            </a:r>
          </a:p>
          <a:p>
            <a:pPr lvl="1"/>
            <a:r>
              <a:rPr lang="en-US" altLang="en-US" smtClean="0"/>
              <a:t>Still must be managed – by OS or applications</a:t>
            </a:r>
          </a:p>
          <a:p>
            <a:pPr lvl="1"/>
            <a:r>
              <a:rPr lang="en-US" altLang="en-US" smtClean="0"/>
              <a:t>Varies between WORM (write-once, read-many-times) and RW (read-write)</a:t>
            </a:r>
          </a:p>
        </p:txBody>
      </p:sp>
    </p:spTree>
    <p:extLst>
      <p:ext uri="{BB962C8B-B14F-4D97-AF65-F5344CB8AC3E}">
        <p14:creationId xmlns:p14="http://schemas.microsoft.com/office/powerpoint/2010/main" val="3984781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357439" y="182563"/>
            <a:ext cx="8531225" cy="576262"/>
          </a:xfrm>
        </p:spPr>
        <p:txBody>
          <a:bodyPr/>
          <a:lstStyle/>
          <a:p>
            <a:pPr eaLnBrk="1" hangingPunct="1"/>
            <a:r>
              <a:rPr lang="en-US" altLang="en-US" sz="2800"/>
              <a:t>Performance of Various Levels of Storage</a:t>
            </a:r>
          </a:p>
        </p:txBody>
      </p:sp>
      <p:sp>
        <p:nvSpPr>
          <p:cNvPr id="39939" name="Rectangle 3"/>
          <p:cNvSpPr>
            <a:spLocks noGrp="1" noChangeArrowheads="1"/>
          </p:cNvSpPr>
          <p:nvPr>
            <p:ph type="body" idx="4294967295"/>
          </p:nvPr>
        </p:nvSpPr>
        <p:spPr>
          <a:xfrm>
            <a:off x="2330451" y="1233488"/>
            <a:ext cx="7707313" cy="4521200"/>
          </a:xfrm>
        </p:spPr>
        <p:txBody>
          <a:bodyPr>
            <a:normAutofit fontScale="92500" lnSpcReduction="20000"/>
          </a:bodyPr>
          <a:lstStyle/>
          <a:p>
            <a:pPr>
              <a:buFont typeface="Monotype Sorts" charset="0"/>
              <a:buChar char="n"/>
              <a:defRPr/>
            </a:pPr>
            <a:endParaRPr lang="en-US" dirty="0" smtClean="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smtClean="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smtClean="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a:buFont typeface="Monotype Sorts" charset="0"/>
              <a:buChar char="n"/>
              <a:defRPr/>
            </a:pPr>
            <a:endParaRPr lang="en-US" dirty="0" smtClean="0">
              <a:ea typeface="ＭＳ Ｐゴシック" charset="0"/>
              <a:cs typeface="ＭＳ Ｐゴシック" charset="0"/>
            </a:endParaRPr>
          </a:p>
          <a:p>
            <a:pPr>
              <a:buFont typeface="Monotype Sorts" charset="0"/>
              <a:buChar char="n"/>
              <a:defRPr/>
            </a:pPr>
            <a:endParaRPr lang="en-US" dirty="0">
              <a:ea typeface="ＭＳ Ｐゴシック" charset="0"/>
              <a:cs typeface="ＭＳ Ｐゴシック" charset="0"/>
            </a:endParaRPr>
          </a:p>
          <a:p>
            <a:pPr marL="0" indent="0">
              <a:buNone/>
              <a:defRPr/>
            </a:pPr>
            <a:endParaRPr lang="en-US" dirty="0">
              <a:ea typeface="ＭＳ Ｐゴシック" charset="0"/>
              <a:cs typeface="ＭＳ Ｐゴシック" charset="0"/>
            </a:endParaRPr>
          </a:p>
          <a:p>
            <a:pPr>
              <a:buFont typeface="Monotype Sorts" pitchFamily="-84" charset="2"/>
              <a:buNone/>
              <a:defRPr/>
            </a:pPr>
            <a:r>
              <a:rPr lang="en-US" dirty="0" smtClean="0">
                <a:ea typeface="ＭＳ Ｐゴシック" charset="0"/>
                <a:cs typeface="ＭＳ Ｐゴシック" charset="0"/>
              </a:rPr>
              <a:t>    Movement </a:t>
            </a:r>
            <a:r>
              <a:rPr lang="en-US" dirty="0">
                <a:ea typeface="ＭＳ Ｐゴシック" charset="0"/>
                <a:cs typeface="ＭＳ Ｐゴシック" charset="0"/>
              </a:rPr>
              <a:t>between levels of storage hierarchy can be explicit or implicit</a:t>
            </a:r>
          </a:p>
        </p:txBody>
      </p:sp>
      <p:pic>
        <p:nvPicPr>
          <p:cNvPr id="41988" name="Picture 1" descr="1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1475" y="1349375"/>
            <a:ext cx="6877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178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2487614" y="198438"/>
            <a:ext cx="7723187" cy="576262"/>
          </a:xfrm>
        </p:spPr>
        <p:txBody>
          <a:bodyPr>
            <a:normAutofit fontScale="90000"/>
          </a:bodyPr>
          <a:lstStyle/>
          <a:p>
            <a:pPr eaLnBrk="1" hangingPunct="1"/>
            <a:r>
              <a:rPr lang="en-US" altLang="en-US" smtClean="0"/>
              <a:t>What is an Operating System?</a:t>
            </a:r>
          </a:p>
        </p:txBody>
      </p:sp>
      <p:sp>
        <p:nvSpPr>
          <p:cNvPr id="6147" name="Rectangle 3"/>
          <p:cNvSpPr>
            <a:spLocks noGrp="1" noChangeArrowheads="1"/>
          </p:cNvSpPr>
          <p:nvPr>
            <p:ph type="body" idx="4294967295"/>
          </p:nvPr>
        </p:nvSpPr>
        <p:spPr>
          <a:xfrm>
            <a:off x="2449514" y="1268413"/>
            <a:ext cx="7121525" cy="4159250"/>
          </a:xfrm>
        </p:spPr>
        <p:txBody>
          <a:bodyPr/>
          <a:lstStyle/>
          <a:p>
            <a:r>
              <a:rPr lang="en-US" altLang="en-US" smtClean="0"/>
              <a:t>A program that acts as an intermediary between a user of a computer and the computer hardware</a:t>
            </a:r>
          </a:p>
          <a:p>
            <a:r>
              <a:rPr lang="en-US" altLang="en-US" smtClean="0"/>
              <a:t>Operating system goals:</a:t>
            </a:r>
          </a:p>
          <a:p>
            <a:pPr lvl="1"/>
            <a:r>
              <a:rPr lang="en-US" altLang="en-US" smtClean="0"/>
              <a:t>Execute user programs and make solving user problems easier</a:t>
            </a:r>
          </a:p>
          <a:p>
            <a:pPr lvl="1"/>
            <a:r>
              <a:rPr lang="en-US" altLang="en-US" smtClean="0"/>
              <a:t>Make the computer system convenient to use</a:t>
            </a:r>
          </a:p>
          <a:p>
            <a:pPr lvl="1"/>
            <a:r>
              <a:rPr lang="en-US" altLang="en-US" smtClean="0"/>
              <a:t>Use the computer hardware in an efficient manner</a:t>
            </a:r>
          </a:p>
        </p:txBody>
      </p:sp>
    </p:spTree>
    <p:extLst>
      <p:ext uri="{BB962C8B-B14F-4D97-AF65-F5344CB8AC3E}">
        <p14:creationId xmlns:p14="http://schemas.microsoft.com/office/powerpoint/2010/main" val="34573157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659063" y="136526"/>
            <a:ext cx="8229600" cy="576263"/>
          </a:xfrm>
        </p:spPr>
        <p:txBody>
          <a:bodyPr/>
          <a:lstStyle/>
          <a:p>
            <a:pPr eaLnBrk="1" hangingPunct="1"/>
            <a:r>
              <a:rPr lang="en-US" altLang="en-US" sz="2800"/>
              <a:t>Migration of data “A” from Disk to Register</a:t>
            </a:r>
          </a:p>
        </p:txBody>
      </p:sp>
      <p:sp>
        <p:nvSpPr>
          <p:cNvPr id="43011" name="Rectangle 3"/>
          <p:cNvSpPr>
            <a:spLocks noGrp="1" noChangeArrowheads="1"/>
          </p:cNvSpPr>
          <p:nvPr>
            <p:ph type="body" idx="4294967295"/>
          </p:nvPr>
        </p:nvSpPr>
        <p:spPr>
          <a:xfrm>
            <a:off x="2330450" y="1233489"/>
            <a:ext cx="7391400" cy="4530725"/>
          </a:xfrm>
        </p:spPr>
        <p:txBody>
          <a:bodyPr>
            <a:normAutofit fontScale="85000" lnSpcReduction="20000"/>
          </a:bodyPr>
          <a:lstStyle/>
          <a:p>
            <a:r>
              <a:rPr lang="en-US" altLang="en-US" smtClean="0"/>
              <a:t>Multitasking environments must be careful to use most recent value, no matter where it is stored in the storage hierarchy</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endParaRPr lang="en-US" altLang="en-US" smtClean="0"/>
          </a:p>
          <a:p>
            <a:r>
              <a:rPr lang="en-US" altLang="en-US" smtClean="0"/>
              <a:t>Multiprocessor environment must provide </a:t>
            </a:r>
            <a:r>
              <a:rPr lang="en-US" altLang="en-US" b="1" smtClean="0">
                <a:solidFill>
                  <a:srgbClr val="3366FF"/>
                </a:solidFill>
              </a:rPr>
              <a:t>cache coherency </a:t>
            </a:r>
            <a:r>
              <a:rPr lang="en-US" altLang="en-US" smtClean="0"/>
              <a:t>in hardware such that all CPUs have the most recent value in their cache</a:t>
            </a:r>
            <a:endParaRPr lang="en-US" altLang="en-US" sz="800"/>
          </a:p>
          <a:p>
            <a:r>
              <a:rPr lang="en-US" altLang="en-US" smtClean="0"/>
              <a:t>Distributed environment situation even more complex</a:t>
            </a:r>
          </a:p>
          <a:p>
            <a:pPr lvl="1"/>
            <a:r>
              <a:rPr lang="en-US" altLang="en-US" smtClean="0"/>
              <a:t>Several copies of a datum can exist</a:t>
            </a:r>
          </a:p>
          <a:p>
            <a:pPr lvl="1"/>
            <a:r>
              <a:rPr lang="en-US" altLang="en-US" smtClean="0"/>
              <a:t>Various solutions covered in Chapter 17</a:t>
            </a:r>
          </a:p>
        </p:txBody>
      </p:sp>
      <p:pic>
        <p:nvPicPr>
          <p:cNvPr id="43012" name="Picture 5" descr="C:\Users\as668\Desktop\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669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981200" y="214313"/>
            <a:ext cx="8229600" cy="576262"/>
          </a:xfrm>
        </p:spPr>
        <p:txBody>
          <a:bodyPr>
            <a:normAutofit fontScale="90000"/>
          </a:bodyPr>
          <a:lstStyle/>
          <a:p>
            <a:pPr eaLnBrk="1" hangingPunct="1"/>
            <a:r>
              <a:rPr lang="en-US" altLang="en-US" smtClean="0"/>
              <a:t>I/O Subsystem</a:t>
            </a:r>
          </a:p>
        </p:txBody>
      </p:sp>
      <p:sp>
        <p:nvSpPr>
          <p:cNvPr id="44035" name="Rectangle 3"/>
          <p:cNvSpPr>
            <a:spLocks noGrp="1" noChangeArrowheads="1"/>
          </p:cNvSpPr>
          <p:nvPr>
            <p:ph type="body" idx="4294967295"/>
          </p:nvPr>
        </p:nvSpPr>
        <p:spPr>
          <a:xfrm>
            <a:off x="2346325" y="1169989"/>
            <a:ext cx="7265988" cy="4530725"/>
          </a:xfrm>
        </p:spPr>
        <p:txBody>
          <a:bodyPr/>
          <a:lstStyle/>
          <a:p>
            <a:r>
              <a:rPr lang="en-US" altLang="en-US" smtClean="0"/>
              <a:t>One purpose of OS is to hide peculiarities of hardware devices from the user</a:t>
            </a:r>
          </a:p>
          <a:p>
            <a:r>
              <a:rPr lang="en-US" altLang="en-US" smtClean="0"/>
              <a:t>I/O subsystem responsible for</a:t>
            </a:r>
          </a:p>
          <a:p>
            <a:pPr lvl="1"/>
            <a:r>
              <a:rPr lang="en-US" altLang="en-US" smtClean="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smtClean="0"/>
              <a:t>General device-driver interface</a:t>
            </a:r>
          </a:p>
          <a:p>
            <a:pPr lvl="1"/>
            <a:r>
              <a:rPr lang="en-US" altLang="en-US" smtClean="0"/>
              <a:t>Drivers for specific hardware devices</a:t>
            </a:r>
          </a:p>
        </p:txBody>
      </p:sp>
    </p:spTree>
    <p:extLst>
      <p:ext uri="{BB962C8B-B14F-4D97-AF65-F5344CB8AC3E}">
        <p14:creationId xmlns:p14="http://schemas.microsoft.com/office/powerpoint/2010/main" val="670546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546350" y="182563"/>
            <a:ext cx="7664450" cy="576262"/>
          </a:xfrm>
        </p:spPr>
        <p:txBody>
          <a:bodyPr>
            <a:normAutofit fontScale="90000"/>
          </a:bodyPr>
          <a:lstStyle/>
          <a:p>
            <a:pPr eaLnBrk="1" hangingPunct="1"/>
            <a:r>
              <a:rPr lang="en-US" altLang="en-US" smtClean="0"/>
              <a:t>Protection and Security</a:t>
            </a:r>
          </a:p>
        </p:txBody>
      </p:sp>
      <p:sp>
        <p:nvSpPr>
          <p:cNvPr id="45059" name="Rectangle 3"/>
          <p:cNvSpPr>
            <a:spLocks noGrp="1" noChangeArrowheads="1"/>
          </p:cNvSpPr>
          <p:nvPr>
            <p:ph type="body" idx="4294967295"/>
          </p:nvPr>
        </p:nvSpPr>
        <p:spPr>
          <a:xfrm>
            <a:off x="2330451" y="1233489"/>
            <a:ext cx="7648575" cy="5183187"/>
          </a:xfrm>
        </p:spPr>
        <p:txBody>
          <a:bodyPr>
            <a:normAutofit fontScale="92500" lnSpcReduction="20000"/>
          </a:bodyPr>
          <a:lstStyle/>
          <a:p>
            <a:pPr>
              <a:lnSpc>
                <a:spcPct val="90000"/>
              </a:lnSpc>
            </a:pPr>
            <a:r>
              <a:rPr lang="en-US" altLang="en-US" b="1" smtClean="0">
                <a:solidFill>
                  <a:srgbClr val="3366FF"/>
                </a:solidFill>
              </a:rPr>
              <a:t>Protection </a:t>
            </a:r>
            <a:r>
              <a:rPr lang="en-US" altLang="en-US" smtClean="0"/>
              <a:t>– any mechanism for controlling access of processes or users to resources defined by the OS</a:t>
            </a:r>
            <a:endParaRPr lang="en-US" altLang="en-US" sz="800"/>
          </a:p>
          <a:p>
            <a:pPr>
              <a:lnSpc>
                <a:spcPct val="90000"/>
              </a:lnSpc>
            </a:pPr>
            <a:r>
              <a:rPr lang="en-US" altLang="en-US" b="1" smtClean="0">
                <a:solidFill>
                  <a:srgbClr val="3366FF"/>
                </a:solidFill>
              </a:rPr>
              <a:t>Security </a:t>
            </a:r>
            <a:r>
              <a:rPr lang="en-US" altLang="en-US" smtClean="0"/>
              <a:t>– defense of the system against internal and external attacks</a:t>
            </a:r>
          </a:p>
          <a:p>
            <a:pPr lvl="1">
              <a:lnSpc>
                <a:spcPct val="90000"/>
              </a:lnSpc>
            </a:pPr>
            <a:r>
              <a:rPr lang="en-US" altLang="en-US" smtClean="0"/>
              <a:t>Huge range, including denial-of-service, worms, viruses, identity theft, theft of service</a:t>
            </a:r>
            <a:endParaRPr lang="en-US" altLang="en-US" sz="800"/>
          </a:p>
          <a:p>
            <a:pPr>
              <a:lnSpc>
                <a:spcPct val="90000"/>
              </a:lnSpc>
            </a:pPr>
            <a:r>
              <a:rPr lang="en-US" altLang="en-US" smtClean="0"/>
              <a:t>Systems generally first distinguish among users, to determine who can do what</a:t>
            </a:r>
          </a:p>
          <a:p>
            <a:pPr lvl="1">
              <a:lnSpc>
                <a:spcPct val="90000"/>
              </a:lnSpc>
            </a:pPr>
            <a:r>
              <a:rPr lang="en-US" altLang="en-US" smtClean="0"/>
              <a:t>User identities (</a:t>
            </a:r>
            <a:r>
              <a:rPr lang="en-US" altLang="en-US" b="1" smtClean="0">
                <a:solidFill>
                  <a:srgbClr val="3366FF"/>
                </a:solidFill>
              </a:rPr>
              <a:t>user IDs</a:t>
            </a:r>
            <a:r>
              <a:rPr lang="en-US" altLang="en-US" smtClean="0"/>
              <a:t>, security IDs) include name and associated number, one per user</a:t>
            </a:r>
          </a:p>
          <a:p>
            <a:pPr lvl="1">
              <a:lnSpc>
                <a:spcPct val="90000"/>
              </a:lnSpc>
            </a:pPr>
            <a:r>
              <a:rPr lang="en-US" altLang="en-US" smtClean="0"/>
              <a:t>User ID then associated with all files, processes of that user to determine access control</a:t>
            </a:r>
          </a:p>
          <a:p>
            <a:pPr lvl="1">
              <a:lnSpc>
                <a:spcPct val="90000"/>
              </a:lnSpc>
            </a:pPr>
            <a:r>
              <a:rPr lang="en-US" altLang="en-US" smtClean="0"/>
              <a:t>Group identifier (</a:t>
            </a:r>
            <a:r>
              <a:rPr lang="en-US" altLang="en-US" b="1" smtClean="0">
                <a:solidFill>
                  <a:srgbClr val="3366FF"/>
                </a:solidFill>
              </a:rPr>
              <a:t>group ID</a:t>
            </a:r>
            <a:r>
              <a:rPr lang="en-US" altLang="en-US" smtClean="0"/>
              <a:t>) allows set of users to be defined and controls managed, then also associated with each process, file</a:t>
            </a:r>
          </a:p>
          <a:p>
            <a:pPr lvl="1">
              <a:lnSpc>
                <a:spcPct val="90000"/>
              </a:lnSpc>
            </a:pPr>
            <a:r>
              <a:rPr lang="en-US" altLang="en-US" b="1" smtClean="0">
                <a:solidFill>
                  <a:srgbClr val="3366FF"/>
                </a:solidFill>
              </a:rPr>
              <a:t>Privilege escalation </a:t>
            </a:r>
            <a:r>
              <a:rPr lang="en-US" altLang="en-US" smtClean="0"/>
              <a:t>allows user to change to effective ID with more rights</a:t>
            </a:r>
          </a:p>
        </p:txBody>
      </p:sp>
    </p:spTree>
    <p:extLst>
      <p:ext uri="{BB962C8B-B14F-4D97-AF65-F5344CB8AC3E}">
        <p14:creationId xmlns:p14="http://schemas.microsoft.com/office/powerpoint/2010/main" val="128838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81200" y="182563"/>
            <a:ext cx="8229600" cy="576262"/>
          </a:xfrm>
        </p:spPr>
        <p:txBody>
          <a:bodyPr>
            <a:normAutofit fontScale="90000"/>
          </a:bodyPr>
          <a:lstStyle/>
          <a:p>
            <a:r>
              <a:rPr lang="en-US" altLang="en-US" smtClean="0"/>
              <a:t>Kernel Data Structures</a:t>
            </a:r>
          </a:p>
        </p:txBody>
      </p:sp>
      <p:sp>
        <p:nvSpPr>
          <p:cNvPr id="3" name="Content Placeholder 2"/>
          <p:cNvSpPr>
            <a:spLocks noGrp="1"/>
          </p:cNvSpPr>
          <p:nvPr>
            <p:ph idx="1"/>
          </p:nvPr>
        </p:nvSpPr>
        <p:spPr/>
        <p:txBody>
          <a:bodyPr>
            <a:normAutofit fontScale="92500" lnSpcReduction="20000"/>
          </a:bodyPr>
          <a:lstStyle/>
          <a:p>
            <a:pPr>
              <a:buFont typeface="Monotype Sorts" charset="0"/>
              <a:buChar char="n"/>
              <a:defRPr/>
            </a:pPr>
            <a:r>
              <a:rPr lang="en-US" dirty="0" smtClean="0">
                <a:ea typeface="ＭＳ Ｐゴシック" charset="-128"/>
              </a:rPr>
              <a:t>Many similar to standard programming data structures</a:t>
            </a:r>
          </a:p>
          <a:p>
            <a:pPr>
              <a:buFont typeface="Monotype Sorts" charset="0"/>
              <a:buChar char="n"/>
              <a:defRPr/>
            </a:pPr>
            <a:r>
              <a:rPr lang="en-US" b="1" i="1" dirty="0" smtClean="0">
                <a:ea typeface="ＭＳ Ｐゴシック" charset="-128"/>
              </a:rPr>
              <a:t>Singly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smtClean="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smtClean="0">
                <a:ea typeface="ＭＳ Ｐゴシック" charset="-128"/>
              </a:rPr>
              <a:t>Doubly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smtClean="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r>
              <a:rPr lang="en-US" b="1" i="1" dirty="0" smtClean="0">
                <a:ea typeface="ＭＳ Ｐゴシック" charset="-128"/>
              </a:rPr>
              <a:t>Circular linked list</a:t>
            </a:r>
          </a:p>
          <a:p>
            <a:pPr>
              <a:buFont typeface="Monotype Sorts" charset="0"/>
              <a:buChar char="n"/>
              <a:defRPr/>
            </a:pPr>
            <a:endParaRPr lang="en-US" dirty="0">
              <a:ea typeface="ＭＳ Ｐゴシック" charset="-128"/>
            </a:endParaRPr>
          </a:p>
          <a:p>
            <a:pPr>
              <a:buFont typeface="Monotype Sorts" charset="0"/>
              <a:buChar char="n"/>
              <a:defRPr/>
            </a:pPr>
            <a:endParaRPr lang="en-US" dirty="0" smtClean="0">
              <a:ea typeface="ＭＳ Ｐゴシック" charset="-128"/>
            </a:endParaRPr>
          </a:p>
          <a:p>
            <a:pPr>
              <a:buFont typeface="Monotype Sorts" charset="0"/>
              <a:buChar char="n"/>
              <a:defRPr/>
            </a:pPr>
            <a:endParaRPr lang="en-US" dirty="0">
              <a:ea typeface="ＭＳ Ｐゴシック" charset="-128"/>
            </a:endParaRPr>
          </a:p>
          <a:p>
            <a:pPr>
              <a:buFont typeface="Monotype Sorts" charset="0"/>
              <a:buChar char="n"/>
              <a:defRPr/>
            </a:pPr>
            <a:endParaRPr lang="en-US" dirty="0" smtClean="0">
              <a:ea typeface="ＭＳ Ｐゴシック" charset="-128"/>
            </a:endParaRPr>
          </a:p>
          <a:p>
            <a:pPr marL="0" indent="0">
              <a:buNone/>
              <a:defRPr/>
            </a:pPr>
            <a:endParaRPr lang="en-US" dirty="0" smtClean="0">
              <a:ea typeface="ＭＳ Ｐゴシック" charset="-128"/>
            </a:endParaRPr>
          </a:p>
          <a:p>
            <a:pPr>
              <a:buFont typeface="Monotype Sorts" charset="0"/>
              <a:buChar char="n"/>
              <a:defRPr/>
            </a:pPr>
            <a:endParaRPr lang="en-US" dirty="0">
              <a:ea typeface="ＭＳ Ｐゴシック" charset="-128"/>
            </a:endParaRPr>
          </a:p>
        </p:txBody>
      </p:sp>
      <p:pic>
        <p:nvPicPr>
          <p:cNvPr id="46084" name="Picture 3" descr="1_13.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1151" y="2068513"/>
            <a:ext cx="693261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4" descr="1_1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1464" y="3632201"/>
            <a:ext cx="702627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5" descr="1_15.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55901" y="5099050"/>
            <a:ext cx="6842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508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81200" y="198438"/>
            <a:ext cx="8229600" cy="576262"/>
          </a:xfrm>
        </p:spPr>
        <p:txBody>
          <a:bodyPr>
            <a:normAutofit fontScale="90000"/>
          </a:bodyPr>
          <a:lstStyle/>
          <a:p>
            <a:r>
              <a:rPr lang="en-US" altLang="en-US" smtClean="0"/>
              <a:t>Kernel Data Structures</a:t>
            </a:r>
          </a:p>
        </p:txBody>
      </p:sp>
      <p:sp>
        <p:nvSpPr>
          <p:cNvPr id="47107" name="Content Placeholder 2"/>
          <p:cNvSpPr>
            <a:spLocks noGrp="1"/>
          </p:cNvSpPr>
          <p:nvPr>
            <p:ph sz="half" idx="1"/>
          </p:nvPr>
        </p:nvSpPr>
        <p:spPr>
          <a:xfrm>
            <a:off x="2330450" y="1233488"/>
            <a:ext cx="5468938" cy="1604962"/>
          </a:xfrm>
        </p:spPr>
        <p:txBody>
          <a:bodyPr/>
          <a:lstStyle/>
          <a:p>
            <a:r>
              <a:rPr lang="en-US" altLang="en-US" sz="1800" b="1">
                <a:solidFill>
                  <a:srgbClr val="3366FF"/>
                </a:solidFill>
              </a:rPr>
              <a:t>Binary search tree</a:t>
            </a:r>
            <a:r>
              <a:rPr lang="en-US" altLang="en-US" sz="1800"/>
              <a:t/>
            </a:r>
            <a:br>
              <a:rPr lang="en-US" altLang="en-US" sz="1800"/>
            </a:br>
            <a:r>
              <a:rPr lang="en-US" altLang="en-US" sz="1800"/>
              <a:t>left &lt;= right</a:t>
            </a:r>
          </a:p>
          <a:p>
            <a:pPr lvl="1"/>
            <a:r>
              <a:rPr lang="en-US" altLang="en-US" sz="1800"/>
              <a:t>Search performance is </a:t>
            </a:r>
            <a:r>
              <a:rPr lang="en-US" altLang="en-US" sz="1800" i="1"/>
              <a:t>O(n)</a:t>
            </a:r>
          </a:p>
          <a:p>
            <a:pPr lvl="1"/>
            <a:r>
              <a:rPr lang="en-US" altLang="en-US" sz="1800" b="1">
                <a:solidFill>
                  <a:srgbClr val="3366FF"/>
                </a:solidFill>
              </a:rPr>
              <a:t>Balanced binary search tree </a:t>
            </a:r>
            <a:r>
              <a:rPr lang="en-US" altLang="en-US" sz="1800"/>
              <a:t>is </a:t>
            </a:r>
            <a:r>
              <a:rPr lang="en-US" altLang="en-US" sz="1800" i="1"/>
              <a:t>O(lg n)</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a:buFont typeface="Monotype Sorts" pitchFamily="-84" charset="2"/>
              <a:buNone/>
            </a:pPr>
            <a:endParaRPr lang="en-US" altLang="en-US" smtClean="0"/>
          </a:p>
          <a:p>
            <a:endParaRPr lang="en-US" altLang="en-US" smtClean="0"/>
          </a:p>
        </p:txBody>
      </p:sp>
      <p:pic>
        <p:nvPicPr>
          <p:cNvPr id="47108" name="Picture 1" descr="1_16.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9163" y="2979738"/>
            <a:ext cx="275590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800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981200" y="198438"/>
            <a:ext cx="8229600" cy="576262"/>
          </a:xfrm>
        </p:spPr>
        <p:txBody>
          <a:bodyPr>
            <a:normAutofit fontScale="90000"/>
          </a:bodyPr>
          <a:lstStyle/>
          <a:p>
            <a:r>
              <a:rPr lang="en-US" altLang="en-US" smtClean="0"/>
              <a:t>Kernel Data Structures</a:t>
            </a:r>
          </a:p>
        </p:txBody>
      </p:sp>
      <p:sp>
        <p:nvSpPr>
          <p:cNvPr id="48131" name="Content Placeholder 2"/>
          <p:cNvSpPr>
            <a:spLocks noGrp="1"/>
          </p:cNvSpPr>
          <p:nvPr>
            <p:ph sz="half" idx="1"/>
          </p:nvPr>
        </p:nvSpPr>
        <p:spPr>
          <a:xfrm>
            <a:off x="2330451" y="1233488"/>
            <a:ext cx="7726363" cy="4983162"/>
          </a:xfrm>
        </p:spPr>
        <p:txBody>
          <a:bodyPr/>
          <a:lstStyle/>
          <a:p>
            <a:r>
              <a:rPr lang="en-US" altLang="en-US" sz="1800" b="1">
                <a:solidFill>
                  <a:srgbClr val="3366FF"/>
                </a:solidFill>
              </a:rPr>
              <a:t>Hash function </a:t>
            </a:r>
            <a:r>
              <a:rPr lang="en-US" altLang="en-US" sz="1800"/>
              <a:t>can create a</a:t>
            </a:r>
            <a:r>
              <a:rPr lang="en-US" altLang="en-US" sz="1800" b="1">
                <a:solidFill>
                  <a:srgbClr val="3366FF"/>
                </a:solidFill>
              </a:rPr>
              <a:t> hash map</a:t>
            </a: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endParaRPr lang="en-US" altLang="en-US" sz="1800" b="1" i="1">
              <a:solidFill>
                <a:srgbClr val="3366FF"/>
              </a:solidFill>
            </a:endParaRPr>
          </a:p>
          <a:p>
            <a:pPr>
              <a:buFont typeface="Monotype Sorts" pitchFamily="-84" charset="2"/>
              <a:buNone/>
            </a:pPr>
            <a:endParaRPr lang="en-US" altLang="en-US" sz="1800" b="1" i="1">
              <a:solidFill>
                <a:srgbClr val="3366FF"/>
              </a:solidFill>
            </a:endParaRPr>
          </a:p>
          <a:p>
            <a:r>
              <a:rPr lang="en-US" altLang="en-US" sz="1800" b="1">
                <a:solidFill>
                  <a:srgbClr val="3366FF"/>
                </a:solidFill>
              </a:rPr>
              <a:t>Bitmap</a:t>
            </a:r>
            <a:r>
              <a:rPr lang="en-US" altLang="en-US" sz="1800"/>
              <a:t> – string of </a:t>
            </a:r>
            <a:r>
              <a:rPr lang="en-US" altLang="en-US" sz="1800" i="1"/>
              <a:t>n</a:t>
            </a:r>
            <a:r>
              <a:rPr lang="en-US" altLang="en-US" sz="1800"/>
              <a:t> binary digits representing the status of </a:t>
            </a:r>
            <a:r>
              <a:rPr lang="en-US" altLang="en-US" sz="1800" i="1"/>
              <a:t>n</a:t>
            </a:r>
            <a:r>
              <a:rPr lang="en-US" altLang="en-US" sz="1800"/>
              <a:t> items</a:t>
            </a:r>
          </a:p>
          <a:p>
            <a:r>
              <a:rPr lang="en-US" altLang="en-US" sz="1800"/>
              <a:t>Linux data structures defined in</a:t>
            </a:r>
          </a:p>
          <a:p>
            <a:pPr>
              <a:buFont typeface="Monotype Sorts" pitchFamily="-84" charset="2"/>
              <a:buNone/>
            </a:pPr>
            <a:r>
              <a:rPr lang="en-US" altLang="en-US" sz="1800"/>
              <a:t>             </a:t>
            </a:r>
            <a:r>
              <a:rPr lang="en-US" altLang="en-US" sz="1800" b="1" i="1"/>
              <a:t>include</a:t>
            </a:r>
            <a:r>
              <a:rPr lang="en-US" altLang="en-US" sz="1800"/>
              <a:t> files </a:t>
            </a:r>
            <a:r>
              <a:rPr lang="en-US" altLang="en-US" sz="1800">
                <a:latin typeface="Courier New" panose="02070309020205020404" pitchFamily="49" charset="0"/>
                <a:cs typeface="Courier New" panose="02070309020205020404" pitchFamily="49" charset="0"/>
              </a:rPr>
              <a:t>&lt;linux/list.h&gt;, &lt;linux/kfifo.h&gt;,       &lt;linux/rbtree.h&gt;</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pPr>
              <a:buFont typeface="Monotype Sorts" pitchFamily="-84" charset="2"/>
              <a:buNone/>
            </a:pPr>
            <a:endParaRPr lang="en-US" altLang="en-US" smtClean="0"/>
          </a:p>
          <a:p>
            <a:endParaRPr lang="en-US" altLang="en-US" smtClean="0"/>
          </a:p>
        </p:txBody>
      </p:sp>
      <p:pic>
        <p:nvPicPr>
          <p:cNvPr id="48132" name="Picture 3" descr="1_17.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6326" y="1863725"/>
            <a:ext cx="48736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9899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2343150" y="152401"/>
            <a:ext cx="8229600" cy="576263"/>
          </a:xfrm>
        </p:spPr>
        <p:txBody>
          <a:bodyPr/>
          <a:lstStyle/>
          <a:p>
            <a:r>
              <a:rPr lang="en-US" altLang="en-US" sz="2800"/>
              <a:t>Computing Environments - Traditional</a:t>
            </a:r>
          </a:p>
        </p:txBody>
      </p:sp>
      <p:sp>
        <p:nvSpPr>
          <p:cNvPr id="49155" name="Content Placeholder 2"/>
          <p:cNvSpPr>
            <a:spLocks noGrp="1"/>
          </p:cNvSpPr>
          <p:nvPr>
            <p:ph idx="4294967295"/>
          </p:nvPr>
        </p:nvSpPr>
        <p:spPr>
          <a:xfrm>
            <a:off x="2378075" y="1138239"/>
            <a:ext cx="6572250" cy="4530725"/>
          </a:xfrm>
        </p:spPr>
        <p:txBody>
          <a:bodyPr>
            <a:normAutofit fontScale="92500" lnSpcReduction="10000"/>
          </a:bodyPr>
          <a:lstStyle/>
          <a:p>
            <a:r>
              <a:rPr lang="en-US" altLang="en-US" smtClean="0"/>
              <a:t>Stand-alone general purpose machines</a:t>
            </a:r>
          </a:p>
          <a:p>
            <a:r>
              <a:rPr lang="en-US" altLang="en-US" smtClean="0"/>
              <a:t>But blurred as most systems interconnect with others (i.e., the Internet)</a:t>
            </a:r>
          </a:p>
          <a:p>
            <a:r>
              <a:rPr lang="en-US" altLang="en-US" b="1" smtClean="0">
                <a:solidFill>
                  <a:srgbClr val="3366FF"/>
                </a:solidFill>
              </a:rPr>
              <a:t>Portals</a:t>
            </a:r>
            <a:r>
              <a:rPr lang="en-US" altLang="en-US" smtClean="0"/>
              <a:t> provide web access to internal systems</a:t>
            </a:r>
          </a:p>
          <a:p>
            <a:r>
              <a:rPr lang="en-US" altLang="en-US" b="1" smtClean="0">
                <a:solidFill>
                  <a:srgbClr val="3366FF"/>
                </a:solidFill>
              </a:rPr>
              <a:t>Network computers </a:t>
            </a:r>
            <a:r>
              <a:rPr lang="en-US" altLang="en-US" smtClean="0"/>
              <a:t>(</a:t>
            </a:r>
            <a:r>
              <a:rPr lang="en-US" altLang="en-US" b="1" smtClean="0">
                <a:solidFill>
                  <a:srgbClr val="3366FF"/>
                </a:solidFill>
              </a:rPr>
              <a:t>thin clients</a:t>
            </a:r>
            <a:r>
              <a:rPr lang="en-US" altLang="en-US" smtClean="0"/>
              <a:t>) are like Web terminals</a:t>
            </a:r>
          </a:p>
          <a:p>
            <a:r>
              <a:rPr lang="en-US" altLang="en-US" smtClean="0"/>
              <a:t>Mobile computers interconnect via </a:t>
            </a:r>
            <a:r>
              <a:rPr lang="en-US" altLang="en-US" b="1" smtClean="0">
                <a:solidFill>
                  <a:srgbClr val="3366FF"/>
                </a:solidFill>
              </a:rPr>
              <a:t>wireless networks</a:t>
            </a:r>
          </a:p>
          <a:p>
            <a:r>
              <a:rPr lang="en-US" altLang="en-US" smtClean="0"/>
              <a:t>Networking becoming ubiquitous – even home systems use </a:t>
            </a:r>
            <a:r>
              <a:rPr lang="en-US" altLang="en-US" b="1" smtClean="0">
                <a:solidFill>
                  <a:srgbClr val="3366FF"/>
                </a:solidFill>
              </a:rPr>
              <a:t>firewalls</a:t>
            </a:r>
            <a:r>
              <a:rPr lang="en-US" altLang="en-US" smtClean="0"/>
              <a:t> to protect home computers from Internet attacks</a:t>
            </a:r>
          </a:p>
        </p:txBody>
      </p:sp>
    </p:spTree>
    <p:extLst>
      <p:ext uri="{BB962C8B-B14F-4D97-AF65-F5344CB8AC3E}">
        <p14:creationId xmlns:p14="http://schemas.microsoft.com/office/powerpoint/2010/main" val="1260231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1981200" y="152401"/>
            <a:ext cx="8229600" cy="576263"/>
          </a:xfrm>
        </p:spPr>
        <p:txBody>
          <a:bodyPr/>
          <a:lstStyle/>
          <a:p>
            <a:r>
              <a:rPr lang="en-US" altLang="en-US" sz="2800"/>
              <a:t>Computing Environments - Mobile</a:t>
            </a:r>
          </a:p>
        </p:txBody>
      </p:sp>
      <p:sp>
        <p:nvSpPr>
          <p:cNvPr id="50179" name="Content Placeholder 2"/>
          <p:cNvSpPr>
            <a:spLocks noGrp="1"/>
          </p:cNvSpPr>
          <p:nvPr>
            <p:ph idx="4294967295"/>
          </p:nvPr>
        </p:nvSpPr>
        <p:spPr>
          <a:xfrm>
            <a:off x="2378076" y="1122364"/>
            <a:ext cx="6792913" cy="4530725"/>
          </a:xfrm>
        </p:spPr>
        <p:txBody>
          <a:bodyPr>
            <a:normAutofit lnSpcReduction="10000"/>
          </a:bodyPr>
          <a:lstStyle/>
          <a:p>
            <a:r>
              <a:rPr lang="en-US" altLang="en-US" smtClean="0"/>
              <a:t>Handheld smartphones, tablets, etc</a:t>
            </a:r>
          </a:p>
          <a:p>
            <a:r>
              <a:rPr lang="en-US" altLang="en-US" smtClean="0"/>
              <a:t>What is the functional difference between them and a “traditional” laptop?</a:t>
            </a:r>
          </a:p>
          <a:p>
            <a:r>
              <a:rPr lang="en-US" altLang="en-US" smtClean="0"/>
              <a:t>Extra feature – more OS features (GPS, gyroscope)</a:t>
            </a:r>
          </a:p>
          <a:p>
            <a:r>
              <a:rPr lang="en-US" altLang="en-US" smtClean="0"/>
              <a:t>Allows new types of apps like </a:t>
            </a:r>
            <a:r>
              <a:rPr lang="en-US" altLang="en-US" b="1" i="1" smtClean="0"/>
              <a:t>augmented reality</a:t>
            </a:r>
          </a:p>
          <a:p>
            <a:r>
              <a:rPr lang="en-US" altLang="en-US" smtClean="0"/>
              <a:t>Use IEEE 802.11 wireless, or cellular data networks for connectivity</a:t>
            </a:r>
          </a:p>
          <a:p>
            <a:r>
              <a:rPr lang="en-US" altLang="en-US" smtClean="0"/>
              <a:t>Leaders are </a:t>
            </a:r>
            <a:r>
              <a:rPr lang="en-US" altLang="en-US" b="1" smtClean="0">
                <a:solidFill>
                  <a:srgbClr val="3366FF"/>
                </a:solidFill>
              </a:rPr>
              <a:t>Apple iOS </a:t>
            </a:r>
            <a:r>
              <a:rPr lang="en-US" altLang="en-US" smtClean="0"/>
              <a:t>and </a:t>
            </a:r>
            <a:r>
              <a:rPr lang="en-US" altLang="en-US" b="1" smtClean="0">
                <a:solidFill>
                  <a:srgbClr val="3366FF"/>
                </a:solidFill>
              </a:rPr>
              <a:t>Google Android</a:t>
            </a:r>
          </a:p>
        </p:txBody>
      </p:sp>
    </p:spTree>
    <p:extLst>
      <p:ext uri="{BB962C8B-B14F-4D97-AF65-F5344CB8AC3E}">
        <p14:creationId xmlns:p14="http://schemas.microsoft.com/office/powerpoint/2010/main" val="3342309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2436813" y="152401"/>
            <a:ext cx="8229600" cy="576263"/>
          </a:xfrm>
        </p:spPr>
        <p:txBody>
          <a:bodyPr/>
          <a:lstStyle/>
          <a:p>
            <a:r>
              <a:rPr lang="en-US" altLang="en-US" sz="2800"/>
              <a:t>Computing Environments – Distributed</a:t>
            </a:r>
          </a:p>
        </p:txBody>
      </p:sp>
      <p:sp>
        <p:nvSpPr>
          <p:cNvPr id="51203" name="Content Placeholder 2"/>
          <p:cNvSpPr>
            <a:spLocks noGrp="1"/>
          </p:cNvSpPr>
          <p:nvPr>
            <p:ph idx="4294967295"/>
          </p:nvPr>
        </p:nvSpPr>
        <p:spPr>
          <a:xfrm>
            <a:off x="2362201" y="1092201"/>
            <a:ext cx="7313613" cy="4530725"/>
          </a:xfrm>
        </p:spPr>
        <p:txBody>
          <a:bodyPr/>
          <a:lstStyle/>
          <a:p>
            <a:r>
              <a:rPr lang="en-US" altLang="en-US" smtClean="0"/>
              <a:t>Distributed computiing</a:t>
            </a:r>
          </a:p>
          <a:p>
            <a:pPr lvl="1"/>
            <a:r>
              <a:rPr lang="en-US" altLang="en-US" smtClean="0"/>
              <a:t>Collection of separate, possibly heterogeneous, systems networked together</a:t>
            </a:r>
          </a:p>
          <a:p>
            <a:pPr lvl="2"/>
            <a:r>
              <a:rPr lang="en-US" altLang="en-US" b="1" smtClean="0">
                <a:solidFill>
                  <a:srgbClr val="3366FF"/>
                </a:solidFill>
              </a:rPr>
              <a:t>Network</a:t>
            </a:r>
            <a:r>
              <a:rPr lang="en-US" altLang="en-US" smtClean="0"/>
              <a:t> is a communications path, </a:t>
            </a:r>
            <a:r>
              <a:rPr lang="en-US" altLang="en-US" b="1" smtClean="0">
                <a:solidFill>
                  <a:srgbClr val="3366FF"/>
                </a:solidFill>
              </a:rPr>
              <a:t>TCP/IP </a:t>
            </a:r>
            <a:r>
              <a:rPr lang="en-US" altLang="en-US" smtClean="0"/>
              <a:t>most common</a:t>
            </a:r>
          </a:p>
          <a:p>
            <a:pPr lvl="3"/>
            <a:r>
              <a:rPr lang="en-US" altLang="en-US" b="1" smtClean="0">
                <a:solidFill>
                  <a:srgbClr val="3366FF"/>
                </a:solidFill>
              </a:rPr>
              <a:t>Local Area Network </a:t>
            </a:r>
            <a:r>
              <a:rPr lang="en-US" altLang="en-US" smtClean="0"/>
              <a:t>(</a:t>
            </a:r>
            <a:r>
              <a:rPr lang="en-US" altLang="en-US" b="1" smtClean="0">
                <a:solidFill>
                  <a:srgbClr val="3366FF"/>
                </a:solidFill>
              </a:rPr>
              <a:t>LAN</a:t>
            </a:r>
            <a:r>
              <a:rPr lang="en-US" altLang="en-US" smtClean="0"/>
              <a:t>)</a:t>
            </a:r>
          </a:p>
          <a:p>
            <a:pPr lvl="3"/>
            <a:r>
              <a:rPr lang="en-US" altLang="en-US" b="1" smtClean="0">
                <a:solidFill>
                  <a:srgbClr val="3366FF"/>
                </a:solidFill>
              </a:rPr>
              <a:t>Wide Area Network </a:t>
            </a:r>
            <a:r>
              <a:rPr lang="en-US" altLang="en-US" smtClean="0"/>
              <a:t>(</a:t>
            </a:r>
            <a:r>
              <a:rPr lang="en-US" altLang="en-US" b="1" smtClean="0">
                <a:solidFill>
                  <a:srgbClr val="3366FF"/>
                </a:solidFill>
              </a:rPr>
              <a:t>WAN</a:t>
            </a:r>
            <a:r>
              <a:rPr lang="en-US" altLang="en-US" smtClean="0"/>
              <a:t>)</a:t>
            </a:r>
          </a:p>
          <a:p>
            <a:pPr lvl="3"/>
            <a:r>
              <a:rPr lang="en-US" altLang="en-US" b="1" smtClean="0">
                <a:solidFill>
                  <a:srgbClr val="3366FF"/>
                </a:solidFill>
              </a:rPr>
              <a:t>Metropolitan Area Network </a:t>
            </a:r>
            <a:r>
              <a:rPr lang="en-US" altLang="en-US" smtClean="0"/>
              <a:t>(</a:t>
            </a:r>
            <a:r>
              <a:rPr lang="en-US" altLang="en-US" b="1" smtClean="0">
                <a:solidFill>
                  <a:srgbClr val="3366FF"/>
                </a:solidFill>
              </a:rPr>
              <a:t>MAN</a:t>
            </a:r>
            <a:r>
              <a:rPr lang="en-US" altLang="en-US" smtClean="0"/>
              <a:t>)</a:t>
            </a:r>
            <a:endParaRPr lang="en-US" altLang="en-US" b="1" smtClean="0">
              <a:solidFill>
                <a:srgbClr val="3366FF"/>
              </a:solidFill>
            </a:endParaRPr>
          </a:p>
          <a:p>
            <a:pPr lvl="3"/>
            <a:r>
              <a:rPr lang="en-US" altLang="en-US" b="1" smtClean="0">
                <a:solidFill>
                  <a:srgbClr val="3366FF"/>
                </a:solidFill>
              </a:rPr>
              <a:t>Personal Area Network </a:t>
            </a:r>
            <a:r>
              <a:rPr lang="en-US" altLang="en-US" smtClean="0"/>
              <a:t>(</a:t>
            </a:r>
            <a:r>
              <a:rPr lang="en-US" altLang="en-US" b="1" smtClean="0">
                <a:solidFill>
                  <a:srgbClr val="3366FF"/>
                </a:solidFill>
              </a:rPr>
              <a:t>PAN</a:t>
            </a:r>
            <a:r>
              <a:rPr lang="en-US" altLang="en-US" smtClean="0"/>
              <a:t>)</a:t>
            </a:r>
          </a:p>
          <a:p>
            <a:pPr lvl="1"/>
            <a:r>
              <a:rPr lang="en-US" altLang="en-US" b="1" smtClean="0">
                <a:solidFill>
                  <a:srgbClr val="3366FF"/>
                </a:solidFill>
              </a:rPr>
              <a:t>Network Operating System </a:t>
            </a:r>
            <a:r>
              <a:rPr lang="en-US" altLang="en-US" smtClean="0"/>
              <a:t>provides features between systems across network</a:t>
            </a:r>
          </a:p>
          <a:p>
            <a:pPr lvl="2"/>
            <a:r>
              <a:rPr lang="en-US" altLang="en-US" smtClean="0"/>
              <a:t>Communication scheme allows systems to exchange messages</a:t>
            </a:r>
          </a:p>
          <a:p>
            <a:pPr lvl="2"/>
            <a:r>
              <a:rPr lang="en-US" altLang="en-US" smtClean="0"/>
              <a:t>Illusion of a single system</a:t>
            </a:r>
          </a:p>
        </p:txBody>
      </p:sp>
    </p:spTree>
    <p:extLst>
      <p:ext uri="{BB962C8B-B14F-4D97-AF65-F5344CB8AC3E}">
        <p14:creationId xmlns:p14="http://schemas.microsoft.com/office/powerpoint/2010/main" val="676732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2820989" y="152401"/>
            <a:ext cx="7615237" cy="576263"/>
          </a:xfrm>
        </p:spPr>
        <p:txBody>
          <a:bodyPr/>
          <a:lstStyle/>
          <a:p>
            <a:pPr eaLnBrk="1" hangingPunct="1"/>
            <a:r>
              <a:rPr lang="en-US" altLang="en-US" sz="2800"/>
              <a:t>Computing Environments – Client-Server</a:t>
            </a:r>
          </a:p>
        </p:txBody>
      </p:sp>
      <p:sp>
        <p:nvSpPr>
          <p:cNvPr id="52227" name="Rectangle 4"/>
          <p:cNvSpPr>
            <a:spLocks noChangeArrowheads="1"/>
          </p:cNvSpPr>
          <p:nvPr/>
        </p:nvSpPr>
        <p:spPr bwMode="auto">
          <a:xfrm>
            <a:off x="2398713" y="1166813"/>
            <a:ext cx="7351712"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pPr>
            <a:r>
              <a:rPr lang="en-US" altLang="en-US"/>
              <a:t>Client-Server Computing</a:t>
            </a:r>
          </a:p>
          <a:p>
            <a:pPr lvl="1">
              <a:lnSpc>
                <a:spcPct val="90000"/>
              </a:lnSpc>
            </a:pPr>
            <a:r>
              <a:rPr lang="en-US" altLang="en-US"/>
              <a:t>Dumb terminals supplanted by smart PCs</a:t>
            </a:r>
          </a:p>
          <a:p>
            <a:pPr lvl="1">
              <a:lnSpc>
                <a:spcPct val="90000"/>
              </a:lnSpc>
            </a:pPr>
            <a:r>
              <a:rPr lang="en-US" altLang="en-US"/>
              <a:t>Many systems now </a:t>
            </a:r>
            <a:r>
              <a:rPr lang="en-US" altLang="en-US" b="1">
                <a:solidFill>
                  <a:srgbClr val="3366FF"/>
                </a:solidFill>
              </a:rPr>
              <a:t>servers</a:t>
            </a:r>
            <a:r>
              <a:rPr lang="en-US" altLang="en-US"/>
              <a:t>, responding to requests generated by </a:t>
            </a:r>
            <a:r>
              <a:rPr lang="en-US" altLang="en-US" b="1">
                <a:solidFill>
                  <a:srgbClr val="3366FF"/>
                </a:solidFill>
              </a:rPr>
              <a:t>clients</a:t>
            </a:r>
          </a:p>
          <a:p>
            <a:pPr lvl="2">
              <a:lnSpc>
                <a:spcPct val="90000"/>
              </a:lnSpc>
            </a:pPr>
            <a:r>
              <a:rPr lang="en-US" altLang="en-US" b="1">
                <a:solidFill>
                  <a:srgbClr val="3366FF"/>
                </a:solidFill>
              </a:rPr>
              <a:t>Compute-server system </a:t>
            </a:r>
            <a:r>
              <a:rPr lang="en-US" altLang="en-US"/>
              <a:t>provides an interface to client to request services (i.e., database)</a:t>
            </a:r>
          </a:p>
          <a:p>
            <a:pPr lvl="2">
              <a:lnSpc>
                <a:spcPct val="90000"/>
              </a:lnSpc>
            </a:pPr>
            <a:r>
              <a:rPr lang="en-US" altLang="en-US" b="1">
                <a:solidFill>
                  <a:srgbClr val="3366FF"/>
                </a:solidFill>
              </a:rPr>
              <a:t>File-server system </a:t>
            </a:r>
            <a:r>
              <a:rPr lang="en-US" altLang="en-US"/>
              <a:t>provides interface for clients to store and retrieve files</a:t>
            </a:r>
          </a:p>
        </p:txBody>
      </p:sp>
      <p:pic>
        <p:nvPicPr>
          <p:cNvPr id="52228" name="Picture 1" descr="1_1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19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2565400" y="182563"/>
            <a:ext cx="7645400" cy="576262"/>
          </a:xfrm>
        </p:spPr>
        <p:txBody>
          <a:bodyPr>
            <a:normAutofit fontScale="90000"/>
          </a:bodyPr>
          <a:lstStyle/>
          <a:p>
            <a:pPr eaLnBrk="1" hangingPunct="1"/>
            <a:r>
              <a:rPr lang="en-US" altLang="en-US" smtClean="0"/>
              <a:t>Computer System Structure</a:t>
            </a:r>
          </a:p>
        </p:txBody>
      </p:sp>
      <p:sp>
        <p:nvSpPr>
          <p:cNvPr id="7171" name="Rectangle 3"/>
          <p:cNvSpPr>
            <a:spLocks noGrp="1" noChangeArrowheads="1"/>
          </p:cNvSpPr>
          <p:nvPr>
            <p:ph type="body" idx="4294967295"/>
          </p:nvPr>
        </p:nvSpPr>
        <p:spPr>
          <a:xfrm>
            <a:off x="2414588" y="1204913"/>
            <a:ext cx="7351712" cy="4483100"/>
          </a:xfrm>
        </p:spPr>
        <p:txBody>
          <a:bodyPr>
            <a:normAutofit fontScale="92500" lnSpcReduction="10000"/>
          </a:bodyPr>
          <a:lstStyle/>
          <a:p>
            <a:r>
              <a:rPr lang="en-US" altLang="en-US" smtClean="0"/>
              <a:t>Computer system can be divided into four components:</a:t>
            </a:r>
          </a:p>
          <a:p>
            <a:pPr lvl="1"/>
            <a:r>
              <a:rPr lang="en-US" altLang="en-US" smtClean="0"/>
              <a:t>Hardware – provides basic computing resources</a:t>
            </a:r>
          </a:p>
          <a:p>
            <a:pPr lvl="2"/>
            <a:r>
              <a:rPr lang="en-US" altLang="en-US" smtClean="0"/>
              <a:t>CPU, memory, I/O devices</a:t>
            </a:r>
          </a:p>
          <a:p>
            <a:pPr lvl="1"/>
            <a:r>
              <a:rPr lang="en-US" altLang="en-US" smtClean="0"/>
              <a:t>Operating system</a:t>
            </a:r>
          </a:p>
          <a:p>
            <a:pPr lvl="2"/>
            <a:r>
              <a:rPr lang="en-US" altLang="en-US" smtClean="0"/>
              <a:t>Controls and coordinates use of hardware among various applications and users</a:t>
            </a:r>
          </a:p>
          <a:p>
            <a:pPr lvl="1"/>
            <a:r>
              <a:rPr lang="en-US" altLang="en-US" smtClean="0"/>
              <a:t>Application programs – define the ways in which the system resources are used to solve the computing problems of the users</a:t>
            </a:r>
          </a:p>
          <a:p>
            <a:pPr lvl="2"/>
            <a:r>
              <a:rPr lang="en-US" altLang="en-US" smtClean="0"/>
              <a:t>Word processors, compilers, web browsers, database systems, video games</a:t>
            </a:r>
          </a:p>
          <a:p>
            <a:pPr lvl="1"/>
            <a:r>
              <a:rPr lang="en-US" altLang="en-US" smtClean="0"/>
              <a:t>Users</a:t>
            </a:r>
          </a:p>
          <a:p>
            <a:pPr lvl="2"/>
            <a:r>
              <a:rPr lang="en-US" altLang="en-US" smtClean="0"/>
              <a:t>People, machines, other computers</a:t>
            </a:r>
          </a:p>
        </p:txBody>
      </p:sp>
    </p:spTree>
    <p:extLst>
      <p:ext uri="{BB962C8B-B14F-4D97-AF65-F5344CB8AC3E}">
        <p14:creationId xmlns:p14="http://schemas.microsoft.com/office/powerpoint/2010/main" val="29300785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2676525" y="166688"/>
            <a:ext cx="7645400" cy="576262"/>
          </a:xfrm>
        </p:spPr>
        <p:txBody>
          <a:bodyPr/>
          <a:lstStyle/>
          <a:p>
            <a:pPr eaLnBrk="1" hangingPunct="1"/>
            <a:r>
              <a:rPr lang="en-US" altLang="en-US" sz="2800"/>
              <a:t>Computing Environments - Peer-to-Peer</a:t>
            </a:r>
          </a:p>
        </p:txBody>
      </p:sp>
      <p:sp>
        <p:nvSpPr>
          <p:cNvPr id="53251" name="Rectangle 3"/>
          <p:cNvSpPr>
            <a:spLocks noGrp="1" noChangeArrowheads="1"/>
          </p:cNvSpPr>
          <p:nvPr>
            <p:ph type="body" idx="4294967295"/>
          </p:nvPr>
        </p:nvSpPr>
        <p:spPr>
          <a:xfrm>
            <a:off x="2330451" y="1233489"/>
            <a:ext cx="5057775" cy="4530725"/>
          </a:xfrm>
        </p:spPr>
        <p:txBody>
          <a:bodyPr>
            <a:normAutofit fontScale="85000" lnSpcReduction="10000"/>
          </a:bodyPr>
          <a:lstStyle/>
          <a:p>
            <a:r>
              <a:rPr lang="en-US" altLang="en-US" smtClean="0"/>
              <a:t>Another model of distributed system</a:t>
            </a:r>
          </a:p>
          <a:p>
            <a:r>
              <a:rPr lang="en-US" altLang="en-US" smtClean="0"/>
              <a:t>P2P does not distinguish clients and servers</a:t>
            </a:r>
          </a:p>
          <a:p>
            <a:pPr lvl="1"/>
            <a:r>
              <a:rPr lang="en-US" altLang="en-US" smtClean="0"/>
              <a:t>Instead all nodes are considered peers</a:t>
            </a:r>
          </a:p>
          <a:p>
            <a:pPr lvl="1"/>
            <a:r>
              <a:rPr lang="en-US" altLang="en-US" smtClean="0"/>
              <a:t>May each act as client, server or both</a:t>
            </a:r>
          </a:p>
          <a:p>
            <a:pPr lvl="1"/>
            <a:r>
              <a:rPr lang="en-US" altLang="en-US" smtClean="0"/>
              <a:t>Node must join P2P network</a:t>
            </a:r>
          </a:p>
          <a:p>
            <a:pPr lvl="2"/>
            <a:r>
              <a:rPr lang="en-US" altLang="en-US" smtClean="0"/>
              <a:t>Registers its service with central lookup service on network, or</a:t>
            </a:r>
          </a:p>
          <a:p>
            <a:pPr lvl="2"/>
            <a:r>
              <a:rPr lang="en-US" altLang="en-US" smtClean="0"/>
              <a:t>Broadcast request for service and respond to requests for service via </a:t>
            </a:r>
            <a:r>
              <a:rPr lang="en-US" altLang="en-US" b="1" i="1" smtClean="0"/>
              <a:t>discovery protocol</a:t>
            </a:r>
          </a:p>
          <a:p>
            <a:pPr lvl="1"/>
            <a:r>
              <a:rPr lang="en-US" altLang="en-US" smtClean="0"/>
              <a:t>Examples include</a:t>
            </a:r>
            <a:r>
              <a:rPr lang="en-US" altLang="en-US" i="1" smtClean="0"/>
              <a:t> </a:t>
            </a:r>
            <a:r>
              <a:rPr lang="en-US" altLang="en-US" smtClean="0"/>
              <a:t>Napster</a:t>
            </a:r>
            <a:r>
              <a:rPr lang="en-US" altLang="en-US" i="1" smtClean="0"/>
              <a:t> </a:t>
            </a:r>
            <a:r>
              <a:rPr lang="en-US" altLang="en-US" smtClean="0"/>
              <a:t>and</a:t>
            </a:r>
            <a:r>
              <a:rPr lang="en-US" altLang="en-US" i="1" smtClean="0"/>
              <a:t> </a:t>
            </a:r>
            <a:r>
              <a:rPr lang="en-US" altLang="en-US" smtClean="0"/>
              <a:t>Gnutella</a:t>
            </a:r>
            <a:r>
              <a:rPr lang="en-US" altLang="en-US" i="1" smtClean="0"/>
              <a:t>, </a:t>
            </a:r>
            <a:r>
              <a:rPr lang="en-US" altLang="en-US" b="1" smtClean="0">
                <a:solidFill>
                  <a:srgbClr val="3366FF"/>
                </a:solidFill>
              </a:rPr>
              <a:t>Voice over IP </a:t>
            </a:r>
            <a:r>
              <a:rPr lang="en-US" altLang="en-US" smtClean="0"/>
              <a:t>(</a:t>
            </a:r>
            <a:r>
              <a:rPr lang="en-US" altLang="en-US" b="1" smtClean="0">
                <a:solidFill>
                  <a:srgbClr val="3366FF"/>
                </a:solidFill>
              </a:rPr>
              <a:t>VoIP</a:t>
            </a:r>
            <a:r>
              <a:rPr lang="en-US" altLang="en-US" smtClean="0"/>
              <a:t>)</a:t>
            </a:r>
            <a:r>
              <a:rPr lang="en-US" altLang="en-US" i="1" smtClean="0"/>
              <a:t> </a:t>
            </a:r>
            <a:r>
              <a:rPr lang="en-US" altLang="en-US" smtClean="0"/>
              <a:t>such as Skype </a:t>
            </a:r>
          </a:p>
        </p:txBody>
      </p:sp>
      <p:pic>
        <p:nvPicPr>
          <p:cNvPr id="53252"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9"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4831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2792413" y="166688"/>
            <a:ext cx="7645400" cy="576262"/>
          </a:xfrm>
        </p:spPr>
        <p:txBody>
          <a:bodyPr/>
          <a:lstStyle/>
          <a:p>
            <a:pPr eaLnBrk="1" hangingPunct="1"/>
            <a:r>
              <a:rPr lang="en-US" altLang="en-US" sz="2800"/>
              <a:t>Computing Environments - Virtualization</a:t>
            </a:r>
          </a:p>
        </p:txBody>
      </p:sp>
      <p:sp>
        <p:nvSpPr>
          <p:cNvPr id="54275" name="Rectangle 3"/>
          <p:cNvSpPr>
            <a:spLocks noGrp="1" noChangeArrowheads="1"/>
          </p:cNvSpPr>
          <p:nvPr>
            <p:ph type="body" idx="4294967295"/>
          </p:nvPr>
        </p:nvSpPr>
        <p:spPr>
          <a:xfrm>
            <a:off x="2330451" y="1233489"/>
            <a:ext cx="6918325" cy="4530725"/>
          </a:xfrm>
        </p:spPr>
        <p:txBody>
          <a:bodyPr>
            <a:normAutofit fontScale="92500" lnSpcReduction="20000"/>
          </a:bodyPr>
          <a:lstStyle/>
          <a:p>
            <a:r>
              <a:rPr lang="en-US" altLang="en-US" smtClean="0"/>
              <a:t>Allows operating systems to run applications within other OSes</a:t>
            </a:r>
          </a:p>
          <a:p>
            <a:pPr lvl="1"/>
            <a:r>
              <a:rPr lang="en-US" altLang="en-US" smtClean="0"/>
              <a:t>Vast and growing industry</a:t>
            </a:r>
            <a:endParaRPr lang="en-US" altLang="en-US" sz="800"/>
          </a:p>
          <a:p>
            <a:r>
              <a:rPr lang="en-US" altLang="en-US" b="1" smtClean="0">
                <a:solidFill>
                  <a:srgbClr val="3366FF"/>
                </a:solidFill>
              </a:rPr>
              <a:t>Emulation</a:t>
            </a:r>
            <a:r>
              <a:rPr lang="en-US" altLang="en-US" smtClean="0"/>
              <a:t> used when source CPU type different from target type (i.e. PowerPC to Intel x86)</a:t>
            </a:r>
          </a:p>
          <a:p>
            <a:pPr lvl="1"/>
            <a:r>
              <a:rPr lang="en-US" altLang="en-US" smtClean="0"/>
              <a:t>Generally slowest method</a:t>
            </a:r>
          </a:p>
          <a:p>
            <a:pPr lvl="1"/>
            <a:r>
              <a:rPr lang="en-US" altLang="en-US" smtClean="0"/>
              <a:t>When computer language not compiled to native code – </a:t>
            </a:r>
            <a:r>
              <a:rPr lang="en-US" altLang="en-US" b="1" smtClean="0">
                <a:solidFill>
                  <a:srgbClr val="3366FF"/>
                </a:solidFill>
              </a:rPr>
              <a:t>Interpretation</a:t>
            </a:r>
          </a:p>
          <a:p>
            <a:r>
              <a:rPr lang="en-US" altLang="en-US" b="1" smtClean="0">
                <a:solidFill>
                  <a:srgbClr val="3366FF"/>
                </a:solidFill>
              </a:rPr>
              <a:t>Virtualization</a:t>
            </a:r>
            <a:r>
              <a:rPr lang="en-US" altLang="en-US" smtClean="0"/>
              <a:t> – OS natively compiled for CPU, running </a:t>
            </a:r>
            <a:r>
              <a:rPr lang="en-US" altLang="en-US" b="1" smtClean="0">
                <a:solidFill>
                  <a:srgbClr val="3366FF"/>
                </a:solidFill>
              </a:rPr>
              <a:t>guest</a:t>
            </a:r>
            <a:r>
              <a:rPr lang="en-US" altLang="en-US" smtClean="0"/>
              <a:t> OSes  also natively compiled </a:t>
            </a:r>
          </a:p>
          <a:p>
            <a:pPr lvl="1"/>
            <a:r>
              <a:rPr lang="en-US" altLang="en-US" smtClean="0"/>
              <a:t>Consider VMware running WinXP guests, each running applications, all on native WinXP </a:t>
            </a:r>
            <a:r>
              <a:rPr lang="en-US" altLang="en-US" b="1" smtClean="0">
                <a:solidFill>
                  <a:srgbClr val="3366FF"/>
                </a:solidFill>
              </a:rPr>
              <a:t>host</a:t>
            </a:r>
            <a:r>
              <a:rPr lang="en-US" altLang="en-US" smtClean="0"/>
              <a:t> OS</a:t>
            </a:r>
          </a:p>
          <a:p>
            <a:pPr lvl="1"/>
            <a:r>
              <a:rPr lang="en-US" altLang="en-US" b="1" smtClean="0">
                <a:solidFill>
                  <a:srgbClr val="3366FF"/>
                </a:solidFill>
              </a:rPr>
              <a:t>VMM</a:t>
            </a:r>
            <a:r>
              <a:rPr lang="en-US" altLang="en-US" smtClean="0"/>
              <a:t> (virtual machine Manager) provides virtualization services</a:t>
            </a:r>
          </a:p>
        </p:txBody>
      </p:sp>
    </p:spTree>
    <p:extLst>
      <p:ext uri="{BB962C8B-B14F-4D97-AF65-F5344CB8AC3E}">
        <p14:creationId xmlns:p14="http://schemas.microsoft.com/office/powerpoint/2010/main" val="1568227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2641600" y="150813"/>
            <a:ext cx="7645400" cy="576262"/>
          </a:xfrm>
        </p:spPr>
        <p:txBody>
          <a:bodyPr/>
          <a:lstStyle/>
          <a:p>
            <a:pPr eaLnBrk="1" hangingPunct="1"/>
            <a:r>
              <a:rPr lang="en-US" altLang="en-US" sz="2800"/>
              <a:t>Computing Environments - Virtualization</a:t>
            </a:r>
          </a:p>
        </p:txBody>
      </p:sp>
      <p:sp>
        <p:nvSpPr>
          <p:cNvPr id="55299" name="Rectangle 3"/>
          <p:cNvSpPr>
            <a:spLocks noGrp="1" noChangeArrowheads="1"/>
          </p:cNvSpPr>
          <p:nvPr>
            <p:ph type="body" idx="4294967295"/>
          </p:nvPr>
        </p:nvSpPr>
        <p:spPr>
          <a:xfrm>
            <a:off x="2330450" y="1233489"/>
            <a:ext cx="7061200" cy="4530725"/>
          </a:xfrm>
        </p:spPr>
        <p:txBody>
          <a:bodyPr>
            <a:normAutofit fontScale="92500" lnSpcReduction="10000"/>
          </a:bodyPr>
          <a:lstStyle/>
          <a:p>
            <a:r>
              <a:rPr lang="en-US" altLang="en-US" smtClean="0"/>
              <a:t>Use cases involve laptops and desktops running multiple OSes for exploration or compatibility</a:t>
            </a:r>
          </a:p>
          <a:p>
            <a:pPr lvl="1"/>
            <a:r>
              <a:rPr lang="en-US" altLang="en-US" smtClean="0"/>
              <a:t>Apple laptop running Mac OS X host, Windows as a guest</a:t>
            </a:r>
          </a:p>
          <a:p>
            <a:pPr lvl="1"/>
            <a:r>
              <a:rPr lang="en-US" altLang="en-US" smtClean="0"/>
              <a:t>Developing apps for multiple OSes without having multiple systems</a:t>
            </a:r>
          </a:p>
          <a:p>
            <a:pPr lvl="1"/>
            <a:r>
              <a:rPr lang="en-US" altLang="en-US" smtClean="0"/>
              <a:t>QA testing applications without having multiple systems</a:t>
            </a:r>
          </a:p>
          <a:p>
            <a:pPr lvl="1"/>
            <a:r>
              <a:rPr lang="en-US" altLang="en-US" smtClean="0"/>
              <a:t>Executing and managing compute environments within data centers</a:t>
            </a:r>
          </a:p>
          <a:p>
            <a:r>
              <a:rPr lang="en-US" altLang="en-US" smtClean="0"/>
              <a:t>VMM can run natively, in which case they are also the host</a:t>
            </a:r>
          </a:p>
          <a:p>
            <a:pPr lvl="1"/>
            <a:r>
              <a:rPr lang="en-US" altLang="en-US" smtClean="0"/>
              <a:t>There is no general purpose host then (VMware ESX and Citrix XenServer)</a:t>
            </a:r>
          </a:p>
          <a:p>
            <a:pPr lvl="2"/>
            <a:endParaRPr lang="en-US" altLang="en-US" smtClean="0"/>
          </a:p>
        </p:txBody>
      </p:sp>
    </p:spTree>
    <p:extLst>
      <p:ext uri="{BB962C8B-B14F-4D97-AF65-F5344CB8AC3E}">
        <p14:creationId xmlns:p14="http://schemas.microsoft.com/office/powerpoint/2010/main" val="3643154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2644775" y="136526"/>
            <a:ext cx="7645400" cy="576263"/>
          </a:xfrm>
        </p:spPr>
        <p:txBody>
          <a:bodyPr/>
          <a:lstStyle/>
          <a:p>
            <a:pPr eaLnBrk="1" hangingPunct="1"/>
            <a:r>
              <a:rPr lang="en-US" altLang="en-US" sz="2800"/>
              <a:t>Computing Environments - Virtualization</a:t>
            </a:r>
          </a:p>
        </p:txBody>
      </p:sp>
      <p:pic>
        <p:nvPicPr>
          <p:cNvPr id="56323"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32114" y="1554164"/>
            <a:ext cx="6396037"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315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2647950" y="114301"/>
            <a:ext cx="7645400" cy="576263"/>
          </a:xfrm>
        </p:spPr>
        <p:txBody>
          <a:bodyPr/>
          <a:lstStyle/>
          <a:p>
            <a:pPr eaLnBrk="1" hangingPunct="1"/>
            <a:r>
              <a:rPr lang="en-US" altLang="en-US" sz="2400"/>
              <a:t>Computing Environments – Cloud Computing</a:t>
            </a:r>
          </a:p>
        </p:txBody>
      </p:sp>
      <p:sp>
        <p:nvSpPr>
          <p:cNvPr id="57347" name="Rectangle 3"/>
          <p:cNvSpPr>
            <a:spLocks noGrp="1" noChangeArrowheads="1"/>
          </p:cNvSpPr>
          <p:nvPr>
            <p:ph type="body" idx="4294967295"/>
          </p:nvPr>
        </p:nvSpPr>
        <p:spPr>
          <a:xfrm>
            <a:off x="2330451" y="1060451"/>
            <a:ext cx="7439025" cy="5103813"/>
          </a:xfrm>
        </p:spPr>
        <p:txBody>
          <a:bodyPr/>
          <a:lstStyle/>
          <a:p>
            <a:r>
              <a:rPr lang="en-US" altLang="en-US" sz="1600"/>
              <a:t>Delivers computing, storage, even apps as a service across a network</a:t>
            </a:r>
          </a:p>
          <a:p>
            <a:r>
              <a:rPr lang="en-US" altLang="en-US" sz="1600"/>
              <a:t>Logical extension of virtualization because it uses virtualization as the base for it functionality.</a:t>
            </a:r>
          </a:p>
          <a:p>
            <a:pPr lvl="1"/>
            <a:r>
              <a:rPr lang="en-US" altLang="en-US" sz="1600"/>
              <a:t>Amazon </a:t>
            </a:r>
            <a:r>
              <a:rPr lang="en-US" altLang="en-US" sz="1600" b="1">
                <a:solidFill>
                  <a:srgbClr val="3366FF"/>
                </a:solidFill>
              </a:rPr>
              <a:t>EC2</a:t>
            </a:r>
            <a:r>
              <a:rPr lang="en-US" altLang="en-US" sz="1600"/>
              <a:t>  has thousands of servers, millions of virtual machines, petabytes of storage available across the Internet, pay based on usage</a:t>
            </a:r>
          </a:p>
          <a:p>
            <a:r>
              <a:rPr lang="en-US" altLang="en-US" sz="1600"/>
              <a:t>Many types</a:t>
            </a:r>
          </a:p>
          <a:p>
            <a:pPr lvl="1"/>
            <a:r>
              <a:rPr lang="en-US" altLang="en-US" sz="1600" b="1">
                <a:solidFill>
                  <a:srgbClr val="3366FF"/>
                </a:solidFill>
              </a:rPr>
              <a:t>Public cloud </a:t>
            </a:r>
            <a:r>
              <a:rPr lang="en-US" altLang="en-US" sz="1600"/>
              <a:t>– available via Internet to anyone willing to pay</a:t>
            </a:r>
          </a:p>
          <a:p>
            <a:pPr lvl="1"/>
            <a:r>
              <a:rPr lang="en-US" altLang="en-US" sz="1600" b="1">
                <a:solidFill>
                  <a:srgbClr val="3366FF"/>
                </a:solidFill>
              </a:rPr>
              <a:t>Private cloud </a:t>
            </a:r>
            <a:r>
              <a:rPr lang="en-US" altLang="en-US" sz="1600"/>
              <a:t>– run by a company for the company’s own use</a:t>
            </a:r>
          </a:p>
          <a:p>
            <a:pPr lvl="1"/>
            <a:r>
              <a:rPr lang="en-US" altLang="en-US" sz="1600" b="1">
                <a:solidFill>
                  <a:srgbClr val="3366FF"/>
                </a:solidFill>
              </a:rPr>
              <a:t>Hybrid cloud </a:t>
            </a:r>
            <a:r>
              <a:rPr lang="en-US" altLang="en-US" sz="1600"/>
              <a:t>– includes both public and private cloud components</a:t>
            </a:r>
          </a:p>
          <a:p>
            <a:pPr lvl="1"/>
            <a:r>
              <a:rPr lang="en-US" altLang="en-US" sz="1600"/>
              <a:t>Software as a Service (</a:t>
            </a:r>
            <a:r>
              <a:rPr lang="en-US" altLang="en-US" sz="1600" b="1">
                <a:solidFill>
                  <a:srgbClr val="3366FF"/>
                </a:solidFill>
              </a:rPr>
              <a:t>SaaS</a:t>
            </a:r>
            <a:r>
              <a:rPr lang="en-US" altLang="en-US" sz="1600"/>
              <a:t>) – one or more applications available via the Internet (i.e., word processor)</a:t>
            </a:r>
          </a:p>
          <a:p>
            <a:pPr lvl="1"/>
            <a:r>
              <a:rPr lang="en-US" altLang="en-US" sz="1600"/>
              <a:t>Platform as a Service (</a:t>
            </a:r>
            <a:r>
              <a:rPr lang="en-US" altLang="en-US" sz="1600" b="1">
                <a:solidFill>
                  <a:srgbClr val="3366FF"/>
                </a:solidFill>
              </a:rPr>
              <a:t>PaaS</a:t>
            </a:r>
            <a:r>
              <a:rPr lang="en-US" altLang="en-US" sz="1600"/>
              <a:t>) – software stack ready for application use via the Internet (i.e., a database server)</a:t>
            </a:r>
          </a:p>
          <a:p>
            <a:pPr lvl="1"/>
            <a:r>
              <a:rPr lang="en-US" altLang="en-US" sz="1600"/>
              <a:t>Infrastructure as a Service (</a:t>
            </a:r>
            <a:r>
              <a:rPr lang="en-US" altLang="en-US" sz="1600" b="1">
                <a:solidFill>
                  <a:srgbClr val="3366FF"/>
                </a:solidFill>
              </a:rPr>
              <a:t>IaaS</a:t>
            </a:r>
            <a:r>
              <a:rPr lang="en-US" altLang="en-US" sz="1600"/>
              <a:t>) – servers or storage available over Internet (i.e., storage available for backup use)</a:t>
            </a:r>
          </a:p>
        </p:txBody>
      </p:sp>
    </p:spTree>
    <p:extLst>
      <p:ext uri="{BB962C8B-B14F-4D97-AF65-F5344CB8AC3E}">
        <p14:creationId xmlns:p14="http://schemas.microsoft.com/office/powerpoint/2010/main" val="40997594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633663" y="73026"/>
            <a:ext cx="7645400" cy="576263"/>
          </a:xfrm>
        </p:spPr>
        <p:txBody>
          <a:bodyPr/>
          <a:lstStyle/>
          <a:p>
            <a:pPr eaLnBrk="1" hangingPunct="1"/>
            <a:r>
              <a:rPr lang="en-US" altLang="en-US" sz="2400"/>
              <a:t>Computing Environments – Cloud Computing</a:t>
            </a:r>
          </a:p>
        </p:txBody>
      </p:sp>
      <p:sp>
        <p:nvSpPr>
          <p:cNvPr id="58371" name="Rectangle 3"/>
          <p:cNvSpPr>
            <a:spLocks noGrp="1" noChangeArrowheads="1"/>
          </p:cNvSpPr>
          <p:nvPr>
            <p:ph type="body" idx="4294967295"/>
          </p:nvPr>
        </p:nvSpPr>
        <p:spPr>
          <a:xfrm>
            <a:off x="2378076" y="1092201"/>
            <a:ext cx="7154863" cy="1571625"/>
          </a:xfrm>
        </p:spPr>
        <p:txBody>
          <a:bodyPr>
            <a:normAutofit fontScale="85000" lnSpcReduction="20000"/>
          </a:bodyPr>
          <a:lstStyle/>
          <a:p>
            <a:r>
              <a:rPr lang="en-US" altLang="en-US" smtClean="0"/>
              <a:t>Cloud computing environments composed of traditional OSes, plus VMMs, plus cloud management tools</a:t>
            </a:r>
          </a:p>
          <a:p>
            <a:pPr lvl="1"/>
            <a:r>
              <a:rPr lang="en-US" altLang="en-US" smtClean="0"/>
              <a:t>Internet connectivity requires security like firewalls</a:t>
            </a:r>
            <a:endParaRPr lang="en-US" altLang="en-US" sz="800"/>
          </a:p>
          <a:p>
            <a:pPr lvl="1"/>
            <a:r>
              <a:rPr lang="en-US" altLang="en-US" smtClean="0"/>
              <a:t>Load balancers spread traffic across multiple applications</a:t>
            </a:r>
          </a:p>
        </p:txBody>
      </p:sp>
      <p:pic>
        <p:nvPicPr>
          <p:cNvPr id="58372"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1288" y="2800351"/>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5286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2582863" y="73026"/>
            <a:ext cx="8229600" cy="576263"/>
          </a:xfrm>
        </p:spPr>
        <p:txBody>
          <a:bodyPr/>
          <a:lstStyle/>
          <a:p>
            <a:r>
              <a:rPr lang="en-US" altLang="en-US" sz="2000"/>
              <a:t>Computing Environments – Real-Time Embedded Systems</a:t>
            </a:r>
          </a:p>
        </p:txBody>
      </p:sp>
      <p:sp>
        <p:nvSpPr>
          <p:cNvPr id="59395" name="Content Placeholder 2"/>
          <p:cNvSpPr>
            <a:spLocks noGrp="1"/>
          </p:cNvSpPr>
          <p:nvPr>
            <p:ph idx="4294967295"/>
          </p:nvPr>
        </p:nvSpPr>
        <p:spPr>
          <a:xfrm>
            <a:off x="2378075" y="1154114"/>
            <a:ext cx="7245350" cy="4530725"/>
          </a:xfrm>
        </p:spPr>
        <p:txBody>
          <a:bodyPr>
            <a:normAutofit fontScale="92500" lnSpcReduction="10000"/>
          </a:bodyPr>
          <a:lstStyle/>
          <a:p>
            <a:r>
              <a:rPr lang="en-US" altLang="en-US" smtClean="0"/>
              <a:t>Real-time embedded systems most prevalent form of computers</a:t>
            </a:r>
          </a:p>
          <a:p>
            <a:pPr lvl="1"/>
            <a:r>
              <a:rPr lang="en-US" altLang="en-US" smtClean="0"/>
              <a:t>Vary considerable, special purpose, limited purpose OS,    </a:t>
            </a:r>
            <a:r>
              <a:rPr lang="en-US" altLang="en-US" b="1" smtClean="0">
                <a:solidFill>
                  <a:srgbClr val="3366FF"/>
                </a:solidFill>
              </a:rPr>
              <a:t>real-time OS</a:t>
            </a:r>
          </a:p>
          <a:p>
            <a:pPr lvl="1"/>
            <a:r>
              <a:rPr lang="en-US" altLang="en-US" smtClean="0"/>
              <a:t>Use expanding</a:t>
            </a:r>
          </a:p>
          <a:p>
            <a:r>
              <a:rPr lang="en-US" altLang="en-US" smtClean="0"/>
              <a:t>Many other special computing environments as well</a:t>
            </a:r>
          </a:p>
          <a:p>
            <a:pPr lvl="1"/>
            <a:r>
              <a:rPr lang="en-US" altLang="en-US" smtClean="0"/>
              <a:t>Some have OSes, some perform tasks without an OS</a:t>
            </a:r>
          </a:p>
          <a:p>
            <a:r>
              <a:rPr lang="en-US" altLang="en-US" smtClean="0"/>
              <a:t>Real-time OS has well-defined fixed time constraints</a:t>
            </a:r>
          </a:p>
          <a:p>
            <a:pPr lvl="1"/>
            <a:r>
              <a:rPr lang="en-US" altLang="en-US" smtClean="0"/>
              <a:t>Processing </a:t>
            </a:r>
            <a:r>
              <a:rPr lang="en-US" altLang="en-US" b="1" i="1" smtClean="0"/>
              <a:t>must</a:t>
            </a:r>
            <a:r>
              <a:rPr lang="en-US" altLang="en-US" smtClean="0"/>
              <a:t> be done within constraint</a:t>
            </a:r>
          </a:p>
          <a:p>
            <a:pPr lvl="1"/>
            <a:r>
              <a:rPr lang="en-US" altLang="en-US" smtClean="0"/>
              <a:t>Correct operation only if constraints met</a:t>
            </a:r>
          </a:p>
          <a:p>
            <a:pPr lvl="1"/>
            <a:endParaRPr lang="en-US" altLang="en-US" smtClean="0"/>
          </a:p>
        </p:txBody>
      </p:sp>
    </p:spTree>
    <p:extLst>
      <p:ext uri="{BB962C8B-B14F-4D97-AF65-F5344CB8AC3E}">
        <p14:creationId xmlns:p14="http://schemas.microsoft.com/office/powerpoint/2010/main" val="2835737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2506664" y="127001"/>
            <a:ext cx="7704137" cy="576263"/>
          </a:xfrm>
        </p:spPr>
        <p:txBody>
          <a:bodyPr/>
          <a:lstStyle/>
          <a:p>
            <a:r>
              <a:rPr lang="en-US" altLang="en-US" sz="2800"/>
              <a:t>Open-Source Operating Systems</a:t>
            </a:r>
          </a:p>
        </p:txBody>
      </p:sp>
      <p:sp>
        <p:nvSpPr>
          <p:cNvPr id="60419" name="Content Placeholder 2"/>
          <p:cNvSpPr>
            <a:spLocks noGrp="1"/>
          </p:cNvSpPr>
          <p:nvPr>
            <p:ph idx="4294967295"/>
          </p:nvPr>
        </p:nvSpPr>
        <p:spPr>
          <a:xfrm>
            <a:off x="2330451" y="1233489"/>
            <a:ext cx="7186613" cy="4530725"/>
          </a:xfrm>
        </p:spPr>
        <p:txBody>
          <a:bodyPr>
            <a:normAutofit fontScale="92500" lnSpcReduction="10000"/>
          </a:bodyPr>
          <a:lstStyle/>
          <a:p>
            <a:r>
              <a:rPr lang="en-US" altLang="en-US" smtClean="0"/>
              <a:t>Operating systems made available in source-code format rather than just binary </a:t>
            </a:r>
            <a:r>
              <a:rPr lang="en-US" altLang="en-US" b="1" smtClean="0">
                <a:solidFill>
                  <a:srgbClr val="3366FF"/>
                </a:solidFill>
              </a:rPr>
              <a:t>closed-source</a:t>
            </a:r>
            <a:endParaRPr lang="en-US" altLang="en-US" sz="800" b="1">
              <a:solidFill>
                <a:srgbClr val="3366FF"/>
              </a:solidFill>
            </a:endParaRPr>
          </a:p>
          <a:p>
            <a:r>
              <a:rPr lang="en-US" altLang="en-US" smtClean="0"/>
              <a:t>Counter to the </a:t>
            </a:r>
            <a:r>
              <a:rPr lang="en-US" altLang="en-US" b="1" smtClean="0">
                <a:solidFill>
                  <a:srgbClr val="3366FF"/>
                </a:solidFill>
              </a:rPr>
              <a:t>copy protection</a:t>
            </a:r>
            <a:r>
              <a:rPr lang="en-US" altLang="en-US" smtClean="0">
                <a:solidFill>
                  <a:srgbClr val="3366FF"/>
                </a:solidFill>
              </a:rPr>
              <a:t> </a:t>
            </a:r>
            <a:r>
              <a:rPr lang="en-US" altLang="en-US" smtClean="0">
                <a:solidFill>
                  <a:srgbClr val="000000"/>
                </a:solidFill>
              </a:rPr>
              <a:t>and </a:t>
            </a:r>
            <a:r>
              <a:rPr lang="en-US" altLang="en-US" b="1" smtClean="0">
                <a:solidFill>
                  <a:srgbClr val="3366FF"/>
                </a:solidFill>
              </a:rPr>
              <a:t>Digital Rights Management (DRM)</a:t>
            </a:r>
            <a:r>
              <a:rPr lang="en-US" altLang="en-US" smtClean="0">
                <a:solidFill>
                  <a:srgbClr val="3366FF"/>
                </a:solidFill>
              </a:rPr>
              <a:t> </a:t>
            </a:r>
            <a:r>
              <a:rPr lang="en-US" altLang="en-US" smtClean="0">
                <a:solidFill>
                  <a:srgbClr val="000000"/>
                </a:solidFill>
              </a:rPr>
              <a:t>movement</a:t>
            </a:r>
            <a:endParaRPr lang="en-US" altLang="en-US" sz="800">
              <a:solidFill>
                <a:srgbClr val="000000"/>
              </a:solidFill>
            </a:endParaRPr>
          </a:p>
          <a:p>
            <a:r>
              <a:rPr lang="en-US" altLang="en-US" smtClean="0">
                <a:solidFill>
                  <a:srgbClr val="000000"/>
                </a:solidFill>
              </a:rPr>
              <a:t>Started by </a:t>
            </a:r>
            <a:r>
              <a:rPr lang="en-US" altLang="en-US" b="1" smtClean="0">
                <a:solidFill>
                  <a:srgbClr val="3366FF"/>
                </a:solidFill>
              </a:rPr>
              <a:t>Free Software Foundation (FSF)</a:t>
            </a:r>
            <a:r>
              <a:rPr lang="en-US" altLang="en-US" smtClean="0">
                <a:solidFill>
                  <a:srgbClr val="000000"/>
                </a:solidFill>
              </a:rPr>
              <a:t>, which has </a:t>
            </a:r>
            <a:r>
              <a:rPr lang="ja-JP" altLang="en-US" smtClean="0">
                <a:solidFill>
                  <a:srgbClr val="000000"/>
                </a:solidFill>
              </a:rPr>
              <a:t>“</a:t>
            </a:r>
            <a:r>
              <a:rPr lang="en-US" altLang="ja-JP" smtClean="0">
                <a:solidFill>
                  <a:srgbClr val="000000"/>
                </a:solidFill>
              </a:rPr>
              <a:t>copyleft</a:t>
            </a:r>
            <a:r>
              <a:rPr lang="ja-JP" altLang="en-US" smtClean="0">
                <a:solidFill>
                  <a:srgbClr val="000000"/>
                </a:solidFill>
              </a:rPr>
              <a:t>”</a:t>
            </a:r>
            <a:r>
              <a:rPr lang="en-US" altLang="ja-JP" smtClean="0">
                <a:solidFill>
                  <a:srgbClr val="000000"/>
                </a:solidFill>
              </a:rPr>
              <a:t> </a:t>
            </a:r>
            <a:r>
              <a:rPr lang="en-US" altLang="ja-JP" b="1" smtClean="0">
                <a:solidFill>
                  <a:srgbClr val="3366FF"/>
                </a:solidFill>
              </a:rPr>
              <a:t>GNU Public License (GPL)</a:t>
            </a:r>
            <a:endParaRPr lang="en-US" altLang="en-US" sz="800" b="1">
              <a:solidFill>
                <a:srgbClr val="3366FF"/>
              </a:solidFill>
            </a:endParaRPr>
          </a:p>
          <a:p>
            <a:r>
              <a:rPr lang="en-US" altLang="en-US" smtClean="0">
                <a:solidFill>
                  <a:srgbClr val="000000"/>
                </a:solidFill>
              </a:rPr>
              <a:t>Examples include </a:t>
            </a:r>
            <a:r>
              <a:rPr lang="en-US" altLang="en-US" b="1" smtClean="0">
                <a:solidFill>
                  <a:srgbClr val="3366FF"/>
                </a:solidFill>
              </a:rPr>
              <a:t>GNU/Linux</a:t>
            </a:r>
            <a:r>
              <a:rPr lang="en-US" altLang="en-US" smtClean="0"/>
              <a:t> and </a:t>
            </a:r>
            <a:r>
              <a:rPr lang="en-US" altLang="en-US" b="1" smtClean="0">
                <a:solidFill>
                  <a:srgbClr val="3366FF"/>
                </a:solidFill>
              </a:rPr>
              <a:t>BSD UNIX</a:t>
            </a:r>
            <a:r>
              <a:rPr lang="en-US" altLang="en-US" smtClean="0">
                <a:solidFill>
                  <a:srgbClr val="3366FF"/>
                </a:solidFill>
              </a:rPr>
              <a:t> </a:t>
            </a:r>
            <a:r>
              <a:rPr lang="en-US" altLang="en-US" smtClean="0">
                <a:solidFill>
                  <a:srgbClr val="000000"/>
                </a:solidFill>
              </a:rPr>
              <a:t>(including core of </a:t>
            </a:r>
            <a:r>
              <a:rPr lang="en-US" altLang="en-US" b="1" smtClean="0">
                <a:solidFill>
                  <a:srgbClr val="3366FF"/>
                </a:solidFill>
              </a:rPr>
              <a:t>Mac OS X</a:t>
            </a:r>
            <a:r>
              <a:rPr lang="en-US" altLang="en-US" smtClean="0">
                <a:solidFill>
                  <a:srgbClr val="000000"/>
                </a:solidFill>
              </a:rPr>
              <a:t>), and many more</a:t>
            </a:r>
          </a:p>
          <a:p>
            <a:r>
              <a:rPr lang="en-US" altLang="en-US" smtClean="0">
                <a:solidFill>
                  <a:srgbClr val="000000"/>
                </a:solidFill>
              </a:rPr>
              <a:t>Can use VMM like VMware Player (Free on Windows), Virtualbox (open source and free on many platforms - </a:t>
            </a:r>
            <a:r>
              <a:rPr lang="en-US" altLang="en-US" smtClean="0"/>
              <a:t>http://www.virtualbox.com) </a:t>
            </a:r>
          </a:p>
          <a:p>
            <a:pPr lvl="1"/>
            <a:r>
              <a:rPr lang="en-US" altLang="en-US" smtClean="0">
                <a:solidFill>
                  <a:srgbClr val="000000"/>
                </a:solidFill>
              </a:rPr>
              <a:t>Use to run guest operating systems for exploration</a:t>
            </a:r>
          </a:p>
        </p:txBody>
      </p:sp>
    </p:spTree>
    <p:extLst>
      <p:ext uri="{BB962C8B-B14F-4D97-AF65-F5344CB8AC3E}">
        <p14:creationId xmlns:p14="http://schemas.microsoft.com/office/powerpoint/2010/main" val="3517287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p:txBody>
          <a:bodyPr/>
          <a:lstStyle/>
          <a:p>
            <a:pPr eaLnBrk="1" hangingPunct="1"/>
            <a:r>
              <a:rPr lang="en-US" altLang="en-US" smtClean="0"/>
              <a:t>End of Chapter 1</a:t>
            </a:r>
          </a:p>
        </p:txBody>
      </p:sp>
    </p:spTree>
    <p:extLst>
      <p:ext uri="{BB962C8B-B14F-4D97-AF65-F5344CB8AC3E}">
        <p14:creationId xmlns:p14="http://schemas.microsoft.com/office/powerpoint/2010/main" val="45560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2368550" y="120651"/>
            <a:ext cx="8229600" cy="576263"/>
          </a:xfrm>
        </p:spPr>
        <p:txBody>
          <a:bodyPr/>
          <a:lstStyle/>
          <a:p>
            <a:pPr eaLnBrk="1" hangingPunct="1"/>
            <a:r>
              <a:rPr lang="en-US" altLang="en-US" sz="2800"/>
              <a:t>Four Components of a Computer System</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533526"/>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959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1981200" y="182563"/>
            <a:ext cx="8229600" cy="576262"/>
          </a:xfrm>
        </p:spPr>
        <p:txBody>
          <a:bodyPr>
            <a:normAutofit fontScale="90000"/>
          </a:bodyPr>
          <a:lstStyle/>
          <a:p>
            <a:r>
              <a:rPr lang="en-US" altLang="en-US" smtClean="0"/>
              <a:t>What Operating Systems Do</a:t>
            </a:r>
          </a:p>
        </p:txBody>
      </p:sp>
      <p:sp>
        <p:nvSpPr>
          <p:cNvPr id="9219" name="Content Placeholder 2"/>
          <p:cNvSpPr>
            <a:spLocks noGrp="1"/>
          </p:cNvSpPr>
          <p:nvPr>
            <p:ph idx="4294967295"/>
          </p:nvPr>
        </p:nvSpPr>
        <p:spPr>
          <a:xfrm>
            <a:off x="2330450" y="1233489"/>
            <a:ext cx="7245350" cy="4530725"/>
          </a:xfrm>
        </p:spPr>
        <p:txBody>
          <a:bodyPr>
            <a:normAutofit fontScale="85000" lnSpcReduction="20000"/>
          </a:bodyPr>
          <a:lstStyle/>
          <a:p>
            <a:r>
              <a:rPr lang="en-US" altLang="en-US" smtClean="0"/>
              <a:t>Depends on the point of view</a:t>
            </a:r>
          </a:p>
          <a:p>
            <a:r>
              <a:rPr lang="en-US" altLang="en-US" smtClean="0"/>
              <a:t>Users want convenience, </a:t>
            </a:r>
            <a:r>
              <a:rPr lang="en-US" altLang="en-US" b="1" smtClean="0">
                <a:solidFill>
                  <a:srgbClr val="3366FF"/>
                </a:solidFill>
              </a:rPr>
              <a:t>ease</a:t>
            </a:r>
            <a:r>
              <a:rPr lang="en-US" altLang="en-US" smtClean="0">
                <a:solidFill>
                  <a:srgbClr val="3366FF"/>
                </a:solidFill>
              </a:rPr>
              <a:t> </a:t>
            </a:r>
            <a:r>
              <a:rPr lang="en-US" altLang="en-US" b="1" smtClean="0">
                <a:solidFill>
                  <a:srgbClr val="3366FF"/>
                </a:solidFill>
              </a:rPr>
              <a:t>of</a:t>
            </a:r>
            <a:r>
              <a:rPr lang="en-US" altLang="en-US" smtClean="0">
                <a:solidFill>
                  <a:srgbClr val="3366FF"/>
                </a:solidFill>
              </a:rPr>
              <a:t> </a:t>
            </a:r>
            <a:r>
              <a:rPr lang="en-US" altLang="en-US" b="1" smtClean="0">
                <a:solidFill>
                  <a:srgbClr val="3366FF"/>
                </a:solidFill>
              </a:rPr>
              <a:t>use </a:t>
            </a:r>
            <a:r>
              <a:rPr lang="en-US" altLang="en-US" smtClean="0"/>
              <a:t>and</a:t>
            </a:r>
            <a:r>
              <a:rPr lang="en-US" altLang="en-US" b="1" smtClean="0">
                <a:solidFill>
                  <a:srgbClr val="3366FF"/>
                </a:solidFill>
              </a:rPr>
              <a:t> good performance </a:t>
            </a:r>
          </a:p>
          <a:p>
            <a:pPr lvl="1"/>
            <a:r>
              <a:rPr lang="en-US" altLang="en-US" smtClean="0"/>
              <a:t>Don</a:t>
            </a:r>
            <a:r>
              <a:rPr lang="ja-JP" altLang="en-US" smtClean="0"/>
              <a:t>’</a:t>
            </a:r>
            <a:r>
              <a:rPr lang="en-US" altLang="ja-JP" smtClean="0"/>
              <a:t>t care about </a:t>
            </a:r>
            <a:r>
              <a:rPr lang="en-US" altLang="ja-JP" b="1" smtClean="0">
                <a:solidFill>
                  <a:srgbClr val="3366FF"/>
                </a:solidFill>
              </a:rPr>
              <a:t>resource</a:t>
            </a:r>
            <a:r>
              <a:rPr lang="en-US" altLang="ja-JP" smtClean="0">
                <a:solidFill>
                  <a:srgbClr val="3366FF"/>
                </a:solidFill>
              </a:rPr>
              <a:t> </a:t>
            </a:r>
            <a:r>
              <a:rPr lang="en-US" altLang="ja-JP" b="1" smtClean="0">
                <a:solidFill>
                  <a:srgbClr val="3366FF"/>
                </a:solidFill>
              </a:rPr>
              <a:t>utilization</a:t>
            </a:r>
          </a:p>
          <a:p>
            <a:r>
              <a:rPr lang="en-US" altLang="en-US" smtClean="0"/>
              <a:t>But shared computer such as </a:t>
            </a:r>
            <a:r>
              <a:rPr lang="en-US" altLang="en-US" b="1" smtClean="0">
                <a:solidFill>
                  <a:srgbClr val="3366FF"/>
                </a:solidFill>
              </a:rPr>
              <a:t>mainframe</a:t>
            </a:r>
            <a:r>
              <a:rPr lang="en-US" altLang="en-US" smtClean="0"/>
              <a:t> or </a:t>
            </a:r>
            <a:r>
              <a:rPr lang="en-US" altLang="en-US" b="1" smtClean="0">
                <a:solidFill>
                  <a:srgbClr val="3366FF"/>
                </a:solidFill>
              </a:rPr>
              <a:t>minicomputer</a:t>
            </a:r>
            <a:r>
              <a:rPr lang="en-US" altLang="en-US" smtClean="0"/>
              <a:t> must keep all users happy</a:t>
            </a:r>
          </a:p>
          <a:p>
            <a:r>
              <a:rPr lang="en-US" altLang="en-US" smtClean="0"/>
              <a:t>Users of dedicate systems such as </a:t>
            </a:r>
            <a:r>
              <a:rPr lang="en-US" altLang="en-US" b="1" smtClean="0">
                <a:solidFill>
                  <a:srgbClr val="3366FF"/>
                </a:solidFill>
              </a:rPr>
              <a:t>workstations</a:t>
            </a:r>
            <a:r>
              <a:rPr lang="en-US" altLang="en-US" smtClean="0"/>
              <a:t> have dedicated resources but frequently use shared resources from </a:t>
            </a:r>
            <a:r>
              <a:rPr lang="en-US" altLang="en-US" b="1" smtClean="0">
                <a:solidFill>
                  <a:srgbClr val="3366FF"/>
                </a:solidFill>
              </a:rPr>
              <a:t>servers</a:t>
            </a:r>
          </a:p>
          <a:p>
            <a:r>
              <a:rPr lang="en-US" altLang="en-US" smtClean="0">
                <a:solidFill>
                  <a:srgbClr val="000000"/>
                </a:solidFill>
              </a:rPr>
              <a:t>Handheld computers are resource poor,  optimized for usability and battery life</a:t>
            </a:r>
          </a:p>
          <a:p>
            <a:r>
              <a:rPr lang="en-US" altLang="en-US" smtClean="0">
                <a:solidFill>
                  <a:srgbClr val="000000"/>
                </a:solidFill>
              </a:rPr>
              <a:t>Some computers have little or no user interface, such as embedded computers in devices and automobiles</a:t>
            </a:r>
          </a:p>
        </p:txBody>
      </p:sp>
    </p:spTree>
    <p:extLst>
      <p:ext uri="{BB962C8B-B14F-4D97-AF65-F5344CB8AC3E}">
        <p14:creationId xmlns:p14="http://schemas.microsoft.com/office/powerpoint/2010/main" val="1142381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700338" y="166688"/>
            <a:ext cx="7510462" cy="576262"/>
          </a:xfrm>
        </p:spPr>
        <p:txBody>
          <a:bodyPr>
            <a:normAutofit fontScale="90000"/>
          </a:bodyPr>
          <a:lstStyle/>
          <a:p>
            <a:pPr eaLnBrk="1" hangingPunct="1"/>
            <a:r>
              <a:rPr lang="en-US" altLang="en-US" smtClean="0"/>
              <a:t>Operating System Definition</a:t>
            </a:r>
          </a:p>
        </p:txBody>
      </p:sp>
      <p:sp>
        <p:nvSpPr>
          <p:cNvPr id="10243" name="Rectangle 3"/>
          <p:cNvSpPr>
            <a:spLocks noGrp="1" noChangeArrowheads="1"/>
          </p:cNvSpPr>
          <p:nvPr>
            <p:ph type="body" idx="4294967295"/>
          </p:nvPr>
        </p:nvSpPr>
        <p:spPr>
          <a:xfrm>
            <a:off x="2351089" y="1028701"/>
            <a:ext cx="6638925" cy="4265613"/>
          </a:xfrm>
        </p:spPr>
        <p:txBody>
          <a:bodyPr/>
          <a:lstStyle/>
          <a:p>
            <a:pPr>
              <a:buFont typeface="Monotype Sorts" pitchFamily="-84" charset="2"/>
              <a:buNone/>
            </a:pPr>
            <a:endParaRPr lang="en-US" altLang="en-US" smtClean="0"/>
          </a:p>
          <a:p>
            <a:r>
              <a:rPr lang="en-US" altLang="en-US" smtClean="0"/>
              <a:t>OS is a </a:t>
            </a:r>
            <a:r>
              <a:rPr lang="en-US" altLang="en-US" b="1" smtClean="0">
                <a:solidFill>
                  <a:srgbClr val="3366FF"/>
                </a:solidFill>
              </a:rPr>
              <a:t>resource allocator</a:t>
            </a:r>
          </a:p>
          <a:p>
            <a:pPr lvl="1"/>
            <a:r>
              <a:rPr lang="en-US" altLang="en-US" smtClean="0"/>
              <a:t>Manages all resources</a:t>
            </a:r>
          </a:p>
          <a:p>
            <a:pPr lvl="1"/>
            <a:r>
              <a:rPr lang="en-US" altLang="en-US" smtClean="0"/>
              <a:t>Decides between conflicting requests for efficient and fair resource use</a:t>
            </a:r>
          </a:p>
          <a:p>
            <a:r>
              <a:rPr lang="en-US" altLang="en-US" smtClean="0"/>
              <a:t>OS is a </a:t>
            </a:r>
            <a:r>
              <a:rPr lang="en-US" altLang="en-US" b="1" smtClean="0">
                <a:solidFill>
                  <a:srgbClr val="3366FF"/>
                </a:solidFill>
              </a:rPr>
              <a:t>control program</a:t>
            </a:r>
          </a:p>
          <a:p>
            <a:pPr lvl="1"/>
            <a:r>
              <a:rPr lang="en-US" altLang="en-US" smtClean="0"/>
              <a:t>Controls execution of programs to prevent errors and improper use of the computer</a:t>
            </a:r>
          </a:p>
        </p:txBody>
      </p:sp>
    </p:spTree>
    <p:extLst>
      <p:ext uri="{BB962C8B-B14F-4D97-AF65-F5344CB8AC3E}">
        <p14:creationId xmlns:p14="http://schemas.microsoft.com/office/powerpoint/2010/main" val="3840863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2557463" y="198438"/>
            <a:ext cx="8024812" cy="576262"/>
          </a:xfrm>
        </p:spPr>
        <p:txBody>
          <a:bodyPr>
            <a:normAutofit fontScale="90000"/>
          </a:bodyPr>
          <a:lstStyle/>
          <a:p>
            <a:pPr eaLnBrk="1" hangingPunct="1"/>
            <a:r>
              <a:rPr lang="en-US" altLang="en-US" smtClean="0"/>
              <a:t>Operating System Definition (Cont.)</a:t>
            </a:r>
          </a:p>
        </p:txBody>
      </p:sp>
      <p:sp>
        <p:nvSpPr>
          <p:cNvPr id="11267" name="Rectangle 3"/>
          <p:cNvSpPr>
            <a:spLocks noGrp="1" noChangeArrowheads="1"/>
          </p:cNvSpPr>
          <p:nvPr>
            <p:ph type="body" idx="4294967295"/>
          </p:nvPr>
        </p:nvSpPr>
        <p:spPr>
          <a:xfrm>
            <a:off x="2417764" y="1247776"/>
            <a:ext cx="6808787" cy="4545013"/>
          </a:xfrm>
        </p:spPr>
        <p:txBody>
          <a:bodyPr>
            <a:normAutofit lnSpcReduction="10000"/>
          </a:bodyPr>
          <a:lstStyle/>
          <a:p>
            <a:r>
              <a:rPr lang="en-US" altLang="en-US" smtClean="0"/>
              <a:t>No universally accepted definition</a:t>
            </a:r>
          </a:p>
          <a:p>
            <a:r>
              <a:rPr lang="ja-JP" altLang="en-US" smtClean="0"/>
              <a:t>“</a:t>
            </a:r>
            <a:r>
              <a:rPr lang="en-US" altLang="ja-JP" smtClean="0"/>
              <a:t>Everything a vendor ships when you order an operating system</a:t>
            </a:r>
            <a:r>
              <a:rPr lang="ja-JP" altLang="en-US" smtClean="0"/>
              <a:t>”</a:t>
            </a:r>
            <a:r>
              <a:rPr lang="en-US" altLang="ja-JP" smtClean="0"/>
              <a:t> is a good approximation</a:t>
            </a:r>
          </a:p>
          <a:p>
            <a:pPr lvl="1"/>
            <a:r>
              <a:rPr lang="en-US" altLang="en-US" smtClean="0"/>
              <a:t>But varies wildly</a:t>
            </a:r>
          </a:p>
          <a:p>
            <a:r>
              <a:rPr lang="ja-JP" altLang="en-US" smtClean="0"/>
              <a:t>“</a:t>
            </a:r>
            <a:r>
              <a:rPr lang="en-US" altLang="ja-JP" smtClean="0"/>
              <a:t>The one program running at all times on the computer</a:t>
            </a:r>
            <a:r>
              <a:rPr lang="ja-JP" altLang="en-US" smtClean="0"/>
              <a:t>”</a:t>
            </a:r>
            <a:r>
              <a:rPr lang="en-US" altLang="ja-JP" smtClean="0"/>
              <a:t> is the </a:t>
            </a:r>
            <a:r>
              <a:rPr lang="en-US" altLang="ja-JP" b="1" smtClean="0">
                <a:solidFill>
                  <a:srgbClr val="3366FF"/>
                </a:solidFill>
              </a:rPr>
              <a:t>kernel</a:t>
            </a:r>
            <a:r>
              <a:rPr lang="en-US" altLang="ja-JP" smtClean="0"/>
              <a:t>.</a:t>
            </a:r>
            <a:r>
              <a:rPr lang="en-US" altLang="ja-JP" b="1" smtClean="0"/>
              <a:t>  </a:t>
            </a:r>
            <a:endParaRPr lang="en-US" altLang="ja-JP" smtClean="0"/>
          </a:p>
          <a:p>
            <a:r>
              <a:rPr lang="en-US" altLang="ja-JP" smtClean="0"/>
              <a:t>Everything else is either</a:t>
            </a:r>
          </a:p>
          <a:p>
            <a:pPr lvl="1"/>
            <a:r>
              <a:rPr lang="en-US" altLang="ja-JP" smtClean="0"/>
              <a:t>a system program (ships with the operating system) , or</a:t>
            </a:r>
          </a:p>
          <a:p>
            <a:pPr lvl="1"/>
            <a:r>
              <a:rPr lang="en-US" altLang="ja-JP" smtClean="0"/>
              <a:t>an application program.</a:t>
            </a:r>
            <a:endParaRPr lang="en-US" altLang="en-US" smtClean="0"/>
          </a:p>
        </p:txBody>
      </p:sp>
    </p:spTree>
    <p:extLst>
      <p:ext uri="{BB962C8B-B14F-4D97-AF65-F5344CB8AC3E}">
        <p14:creationId xmlns:p14="http://schemas.microsoft.com/office/powerpoint/2010/main" val="2478741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3461</Words>
  <Application>Microsoft Office PowerPoint</Application>
  <PresentationFormat>Widescreen</PresentationFormat>
  <Paragraphs>432</Paragraphs>
  <Slides>58</Slides>
  <Notes>48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58</vt:i4>
      </vt:variant>
    </vt:vector>
  </HeadingPairs>
  <TitlesOfParts>
    <vt:vector size="71" baseType="lpstr">
      <vt:lpstr>MS PGothic</vt:lpstr>
      <vt:lpstr>MS PGothic</vt:lpstr>
      <vt:lpstr>Arial</vt:lpstr>
      <vt:lpstr>Calibri</vt:lpstr>
      <vt:lpstr>Calibri Light</vt:lpstr>
      <vt:lpstr>Courier New</vt:lpstr>
      <vt:lpstr>Helvetica</vt:lpstr>
      <vt:lpstr>Monotype Sorts</vt:lpstr>
      <vt:lpstr>Times New Roman</vt:lpstr>
      <vt:lpstr>Verdana</vt:lpstr>
      <vt:lpstr>Webdings</vt:lpstr>
      <vt:lpstr>Wingdings 3</vt:lpstr>
      <vt:lpstr>Office Theme</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Interrupt Timeline</vt:lpstr>
      <vt:lpstr>I/O Structure</vt:lpstr>
      <vt:lpstr>Storage Definitions and Notation Review</vt:lpstr>
      <vt:lpstr>Storage Structure</vt:lpstr>
      <vt:lpstr>Storage Hierarchy</vt:lpstr>
      <vt:lpstr>Storage-Device Hierarchy</vt:lpstr>
      <vt:lpstr>Caching</vt:lpstr>
      <vt:lpstr>Direct Memory Access Structure</vt:lpstr>
      <vt:lpstr>How a Modern Computer Works</vt:lpstr>
      <vt:lpstr>Computer-System Architecture</vt:lpstr>
      <vt:lpstr>Symmetric Multiprocessing Architecture</vt:lpstr>
      <vt:lpstr>A Dual-Core Design</vt:lpstr>
      <vt:lpstr>Clustered Systems</vt:lpstr>
      <vt:lpstr>Clustered Systems</vt:lpstr>
      <vt:lpstr>Operating System Structure</vt:lpstr>
      <vt:lpstr>Memory Layout for Multiprogrammed System</vt:lpstr>
      <vt:lpstr>Operating-System Operations</vt:lpstr>
      <vt:lpstr>Operating-System Operations (cont.)</vt:lpstr>
      <vt:lpstr>Transition from User to Kernel Mode</vt:lpstr>
      <vt:lpstr>Process Management</vt:lpstr>
      <vt:lpstr>Process Management Activities</vt:lpstr>
      <vt:lpstr>Memory Management</vt:lpstr>
      <vt:lpstr>Storage Management</vt:lpstr>
      <vt:lpstr>Mass-Storage Management</vt:lpstr>
      <vt:lpstr>Performance of Various Levels of Storage</vt:lpstr>
      <vt:lpstr>Migration of data “A” from Disk to Register</vt:lpstr>
      <vt:lpstr>I/O Subsystem</vt:lpstr>
      <vt:lpstr>Protection and Security</vt:lpstr>
      <vt:lpstr>Kernel Data Structures</vt:lpstr>
      <vt:lpstr>Kernel Data Structures</vt:lpstr>
      <vt:lpstr>Kernel Data Structures</vt:lpstr>
      <vt:lpstr>Computing Environments - Traditional</vt:lpstr>
      <vt:lpstr>Computing Environments - Mobile</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End of Chapter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2023-02-04T15:57:26Z</dcterms:created>
  <dcterms:modified xsi:type="dcterms:W3CDTF">2023-02-04T18:15:47Z</dcterms:modified>
</cp:coreProperties>
</file>