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16" r:id="rId1"/>
  </p:sldMasterIdLst>
  <p:notesMasterIdLst>
    <p:notesMasterId r:id="rId23"/>
  </p:notesMasterIdLst>
  <p:handoutMasterIdLst>
    <p:handoutMasterId r:id="rId24"/>
  </p:handoutMasterIdLst>
  <p:sldIdLst>
    <p:sldId id="396" r:id="rId2"/>
    <p:sldId id="327" r:id="rId3"/>
    <p:sldId id="366" r:id="rId4"/>
    <p:sldId id="367" r:id="rId5"/>
    <p:sldId id="380" r:id="rId6"/>
    <p:sldId id="381" r:id="rId7"/>
    <p:sldId id="382" r:id="rId8"/>
    <p:sldId id="383" r:id="rId9"/>
    <p:sldId id="384" r:id="rId10"/>
    <p:sldId id="385" r:id="rId11"/>
    <p:sldId id="386" r:id="rId12"/>
    <p:sldId id="387" r:id="rId13"/>
    <p:sldId id="388" r:id="rId14"/>
    <p:sldId id="389" r:id="rId15"/>
    <p:sldId id="390" r:id="rId16"/>
    <p:sldId id="391" r:id="rId17"/>
    <p:sldId id="392" r:id="rId18"/>
    <p:sldId id="393" r:id="rId19"/>
    <p:sldId id="394" r:id="rId20"/>
    <p:sldId id="395" r:id="rId21"/>
    <p:sldId id="379" r:id="rId22"/>
  </p:sldIdLst>
  <p:sldSz cx="9144000" cy="6858000" type="letter"/>
  <p:notesSz cx="6858000" cy="9144000"/>
  <p:defaultTextStyle>
    <a:defPPr>
      <a:defRPr lang="en-US"/>
    </a:defPPr>
    <a:lvl1pPr algn="l" rtl="0" fontAlgn="base">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2C55"/>
    <a:srgbClr val="B00000"/>
    <a:srgbClr val="D4D9C9"/>
    <a:srgbClr val="CC6600"/>
    <a:srgbClr val="000000"/>
    <a:srgbClr val="E8BE90"/>
    <a:srgbClr val="9AC3D2"/>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80" autoAdjust="0"/>
    <p:restoredTop sz="94640" autoAdjust="0"/>
  </p:normalViewPr>
  <p:slideViewPr>
    <p:cSldViewPr snapToGrid="0">
      <p:cViewPr>
        <p:scale>
          <a:sx n="50" d="100"/>
          <a:sy n="50" d="100"/>
        </p:scale>
        <p:origin x="-2136"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Header Placeholder 21505">
            <a:extLst>
              <a:ext uri="{FF2B5EF4-FFF2-40B4-BE49-F238E27FC236}">
                <a16:creationId xmlns:a16="http://schemas.microsoft.com/office/drawing/2014/main" id="{2F85AE40-A802-0446-1BF8-44D464BA7B91}"/>
              </a:ext>
            </a:extLst>
          </p:cNvPr>
          <p:cNvSpPr>
            <a:spLocks noGrp="1" noChangeArrowheads="1"/>
          </p:cNvSpPr>
          <p:nvPr>
            <p:ph type="hdr" sz="quarter"/>
          </p:nvPr>
        </p:nvSpPr>
        <p:spPr bwMode="auto">
          <a:xfrm>
            <a:off x="0" y="0"/>
            <a:ext cx="2971800" cy="50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1507" name="Date Placeholder 21506">
            <a:extLst>
              <a:ext uri="{FF2B5EF4-FFF2-40B4-BE49-F238E27FC236}">
                <a16:creationId xmlns:a16="http://schemas.microsoft.com/office/drawing/2014/main" id="{A6DB56F0-DAA5-CDF9-4FAA-5D592057D90B}"/>
              </a:ext>
            </a:extLst>
          </p:cNvPr>
          <p:cNvSpPr>
            <a:spLocks noGrp="1" noChangeArrowheads="1"/>
          </p:cNvSpPr>
          <p:nvPr>
            <p:ph type="dt" sz="quarter" idx="1"/>
          </p:nvPr>
        </p:nvSpPr>
        <p:spPr bwMode="auto">
          <a:xfrm>
            <a:off x="3886200" y="0"/>
            <a:ext cx="2971800" cy="50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1508" name="Footer Placeholder 21507">
            <a:extLst>
              <a:ext uri="{FF2B5EF4-FFF2-40B4-BE49-F238E27FC236}">
                <a16:creationId xmlns:a16="http://schemas.microsoft.com/office/drawing/2014/main" id="{8F1C2278-891A-A114-E94E-6624FC551CD1}"/>
              </a:ext>
            </a:extLst>
          </p:cNvPr>
          <p:cNvSpPr>
            <a:spLocks noGrp="1" noChangeArrowheads="1"/>
          </p:cNvSpPr>
          <p:nvPr>
            <p:ph type="ftr" sz="quarter" idx="2"/>
          </p:nvPr>
        </p:nvSpPr>
        <p:spPr bwMode="auto">
          <a:xfrm>
            <a:off x="0" y="8636000"/>
            <a:ext cx="2971800" cy="508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8437" name="Slide Number Placeholder 18436">
            <a:extLst>
              <a:ext uri="{FF2B5EF4-FFF2-40B4-BE49-F238E27FC236}">
                <a16:creationId xmlns:a16="http://schemas.microsoft.com/office/drawing/2014/main" id="{1E063CE2-A488-83C8-C535-A1655DA23062}"/>
              </a:ext>
            </a:extLst>
          </p:cNvPr>
          <p:cNvSpPr>
            <a:spLocks noGrp="1" noChangeArrowheads="1"/>
          </p:cNvSpPr>
          <p:nvPr>
            <p:ph type="sldNum" sz="quarter" idx="3"/>
          </p:nvPr>
        </p:nvSpPr>
        <p:spPr bwMode="auto">
          <a:xfrm>
            <a:off x="3886200" y="8636000"/>
            <a:ext cx="2971800" cy="5080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F52F1B43-CB95-4799-B713-4DD73DD6AAB1}"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Header Placeholder 20481">
            <a:extLst>
              <a:ext uri="{FF2B5EF4-FFF2-40B4-BE49-F238E27FC236}">
                <a16:creationId xmlns:a16="http://schemas.microsoft.com/office/drawing/2014/main" id="{36E80439-CF8A-4A77-5256-45AE3989FCA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0483" name="Date Placeholder 20482">
            <a:extLst>
              <a:ext uri="{FF2B5EF4-FFF2-40B4-BE49-F238E27FC236}">
                <a16:creationId xmlns:a16="http://schemas.microsoft.com/office/drawing/2014/main" id="{1D6905EF-7B94-EDC0-77EF-4BD6581FE36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22532" name="Rectangle 20483">
            <a:extLst>
              <a:ext uri="{FF2B5EF4-FFF2-40B4-BE49-F238E27FC236}">
                <a16:creationId xmlns:a16="http://schemas.microsoft.com/office/drawing/2014/main" id="{C6DEF9EF-9C67-5583-2DD3-F2444A998D9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lgn="ctr">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21" name="Notes Placeholder 111620">
            <a:extLst>
              <a:ext uri="{FF2B5EF4-FFF2-40B4-BE49-F238E27FC236}">
                <a16:creationId xmlns:a16="http://schemas.microsoft.com/office/drawing/2014/main" id="{3ED5B413-B822-C9D1-CB7B-2E1E4D5439EA}"/>
              </a:ext>
            </a:extLst>
          </p:cNvPr>
          <p:cNvSpPr>
            <a:spLocks noGrp="1" noChangeArrowheads="1"/>
          </p:cNvSpPr>
          <p:nvPr>
            <p:ph type="body" sz="quarter" idx="3"/>
          </p:nvPr>
        </p:nvSpPr>
        <p:spPr bwMode="auto">
          <a:xfrm>
            <a:off x="685800" y="4343400"/>
            <a:ext cx="5486400" cy="4114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6" name="Footer Placeholder 20485">
            <a:extLst>
              <a:ext uri="{FF2B5EF4-FFF2-40B4-BE49-F238E27FC236}">
                <a16:creationId xmlns:a16="http://schemas.microsoft.com/office/drawing/2014/main" id="{0D56AC1E-838F-1161-AAA1-1BC78CA754D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111623" name="Slide Number Placeholder 111622">
            <a:extLst>
              <a:ext uri="{FF2B5EF4-FFF2-40B4-BE49-F238E27FC236}">
                <a16:creationId xmlns:a16="http://schemas.microsoft.com/office/drawing/2014/main" id="{A13C6872-8CF5-F35D-B341-30D6F3BA16A3}"/>
              </a:ext>
            </a:extLst>
          </p:cNvPr>
          <p:cNvSpPr>
            <a:spLocks noGrp="1" noChangeArrowheads="1"/>
          </p:cNvSpPr>
          <p:nvPr>
            <p:ph type="sldNum" sz="quarter" idx="5"/>
          </p:nvPr>
        </p:nvSpPr>
        <p:spPr bwMode="auto">
          <a:xfrm>
            <a:off x="3884613" y="8685213"/>
            <a:ext cx="2971800" cy="457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b" anchorCtr="0" compatLnSpc="1">
            <a:prstTxWarp prst="textNoShape">
              <a:avLst/>
            </a:prstTxWarp>
          </a:bodyPr>
          <a:lstStyle>
            <a:lvl1pPr algn="r">
              <a:defRPr sz="1200"/>
            </a:lvl1pPr>
          </a:lstStyle>
          <a:p>
            <a:fld id="{89EA5622-BA47-4BA5-924C-02DF8752494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ahoma"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ahoma"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Tahoma"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Tahoma"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B89C7A8-C7C8-770F-6438-2E6BD5502112}"/>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31A1E2C4-61ED-83F5-2BAC-E99C12D8128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C6C4973-51C6-A7B8-0D6C-E7B8BA5778FD}"/>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36111112-11F9-0BD9-5BB4-5403AFDBAA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48146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153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0139109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416959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462294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62790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8085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949999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80636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title" preserve="1">
  <p:cSld name="1_Title Slide">
    <p:bg>
      <p:bgPr>
        <a:solidFill>
          <a:srgbClr val="006699"/>
        </a:solidFill>
        <a:effectLst/>
      </p:bgPr>
    </p:bg>
    <p:spTree>
      <p:nvGrpSpPr>
        <p:cNvPr id="1" name=""/>
        <p:cNvGrpSpPr/>
        <p:nvPr/>
      </p:nvGrpSpPr>
      <p:grpSpPr>
        <a:xfrm>
          <a:off x="0" y="0"/>
          <a:ext cx="0" cy="0"/>
          <a:chOff x="0" y="0"/>
          <a:chExt cx="0" cy="0"/>
        </a:xfrm>
      </p:grpSpPr>
      <p:pic>
        <p:nvPicPr>
          <p:cNvPr id="2" name="Picture 2" descr="Leap">
            <a:extLst>
              <a:ext uri="{FF2B5EF4-FFF2-40B4-BE49-F238E27FC236}">
                <a16:creationId xmlns:a16="http://schemas.microsoft.com/office/drawing/2014/main" id="{F0CA69F4-07EF-8456-E3DE-E84637803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ENT">
            <a:extLst>
              <a:ext uri="{FF2B5EF4-FFF2-40B4-BE49-F238E27FC236}">
                <a16:creationId xmlns:a16="http://schemas.microsoft.com/office/drawing/2014/main" id="{034C2E67-7709-FD51-B9D7-D6302AAC6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2163"/>
            <a:ext cx="6096000" cy="121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6">
            <a:extLst>
              <a:ext uri="{FF2B5EF4-FFF2-40B4-BE49-F238E27FC236}">
                <a16:creationId xmlns:a16="http://schemas.microsoft.com/office/drawing/2014/main" id="{90B118D7-78FC-E992-A3FB-69324E9A606E}"/>
              </a:ext>
            </a:extLst>
          </p:cNvPr>
          <p:cNvSpPr txBox="1">
            <a:spLocks noChangeArrowheads="1"/>
          </p:cNvSpPr>
          <p:nvPr/>
        </p:nvSpPr>
        <p:spPr bwMode="auto">
          <a:xfrm>
            <a:off x="7772400" y="5711825"/>
            <a:ext cx="1371600" cy="1069975"/>
          </a:xfrm>
          <a:prstGeom prst="rect">
            <a:avLst/>
          </a:prstGeom>
          <a:noFill/>
          <a:ln w="9525">
            <a:noFill/>
            <a:miter lim="800000"/>
            <a:headEnd/>
            <a:tailEnd/>
          </a:ln>
          <a:effectLst/>
        </p:spPr>
        <p:txBody>
          <a:bodyPr>
            <a:spAutoFit/>
          </a:bodyPr>
          <a:lstStyle/>
          <a:p>
            <a:pPr algn="r">
              <a:spcBef>
                <a:spcPct val="50000"/>
              </a:spcBef>
              <a:defRPr/>
            </a:pPr>
            <a:r>
              <a:rPr lang="en-US" sz="1600">
                <a:solidFill>
                  <a:schemeClr val="bg1"/>
                </a:solidFill>
                <a:latin typeface="Verdana" pitchFamily="34" charset="0"/>
              </a:rPr>
              <a:t>Hisrich </a:t>
            </a:r>
          </a:p>
          <a:p>
            <a:pPr algn="r">
              <a:spcBef>
                <a:spcPct val="50000"/>
              </a:spcBef>
              <a:defRPr/>
            </a:pPr>
            <a:r>
              <a:rPr lang="en-US" sz="1600">
                <a:solidFill>
                  <a:schemeClr val="bg1"/>
                </a:solidFill>
                <a:latin typeface="Verdana" pitchFamily="34" charset="0"/>
              </a:rPr>
              <a:t>Peters </a:t>
            </a:r>
          </a:p>
          <a:p>
            <a:pPr algn="r">
              <a:spcBef>
                <a:spcPct val="50000"/>
              </a:spcBef>
              <a:defRPr/>
            </a:pPr>
            <a:r>
              <a:rPr lang="en-US" sz="1600">
                <a:solidFill>
                  <a:schemeClr val="bg1"/>
                </a:solidFill>
                <a:latin typeface="Verdana" pitchFamily="34" charset="0"/>
              </a:rPr>
              <a:t>Shepherd</a:t>
            </a:r>
          </a:p>
        </p:txBody>
      </p:sp>
    </p:spTree>
    <p:extLst>
      <p:ext uri="{BB962C8B-B14F-4D97-AF65-F5344CB8AC3E}">
        <p14:creationId xmlns:p14="http://schemas.microsoft.com/office/powerpoint/2010/main" val="284381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4956CED-B3EE-49D9-9922-CBB48E543356}" type="datetimeFigureOut">
              <a:rPr lang="en-US" smtClean="0"/>
              <a:t>9/18/24</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32771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97340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6BC42F-EA91-460E-9436-9A6C9B1CB0C6}" type="datetimeFigureOut">
              <a:rPr lang="en-US" smtClean="0"/>
              <a:t>9/18/24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24161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9/18/24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093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8777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9/18/24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9176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9/18/24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99372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9/18/24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45569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84069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9/18/24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9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2">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9/18/24</a:t>
            </a:fld>
            <a:endParaRPr lang="en-US" dirty="0"/>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8784170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 id="2147483829" r:id="rId13"/>
    <p:sldLayoutId id="2147483830" r:id="rId14"/>
    <p:sldLayoutId id="2147483831" r:id="rId15"/>
    <p:sldLayoutId id="2147483832" r:id="rId16"/>
    <p:sldLayoutId id="2147483833" r:id="rId17"/>
    <p:sldLayoutId id="2147483834" r:id="rId18"/>
    <p:sldLayoutId id="2147483835" r:id="rId19"/>
    <p:sldLayoutId id="2147483836" r:id="rId20"/>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A525B-A6F7-4F77-0D76-287EB337BAFC}"/>
              </a:ext>
            </a:extLst>
          </p:cNvPr>
          <p:cNvSpPr>
            <a:spLocks noGrp="1"/>
          </p:cNvSpPr>
          <p:nvPr>
            <p:ph type="title"/>
          </p:nvPr>
        </p:nvSpPr>
        <p:spPr/>
        <p:txBody>
          <a:bodyPr/>
          <a:lstStyle/>
          <a:p>
            <a:r>
              <a:rPr lang="en-GB" dirty="0"/>
              <a:t>Entrepreneurship </a:t>
            </a:r>
            <a:endParaRPr lang="en-PK" dirty="0"/>
          </a:p>
        </p:txBody>
      </p:sp>
      <p:sp>
        <p:nvSpPr>
          <p:cNvPr id="3" name="Text Placeholder 2">
            <a:extLst>
              <a:ext uri="{FF2B5EF4-FFF2-40B4-BE49-F238E27FC236}">
                <a16:creationId xmlns:a16="http://schemas.microsoft.com/office/drawing/2014/main" id="{038A181C-06C7-9429-EF93-FFB0EA531AC5}"/>
              </a:ext>
            </a:extLst>
          </p:cNvPr>
          <p:cNvSpPr>
            <a:spLocks noGrp="1"/>
          </p:cNvSpPr>
          <p:nvPr>
            <p:ph type="body" sz="half" idx="2"/>
          </p:nvPr>
        </p:nvSpPr>
        <p:spPr/>
        <p:txBody>
          <a:bodyPr/>
          <a:lstStyle/>
          <a:p>
            <a:r>
              <a:rPr lang="en-GB" dirty="0"/>
              <a:t>Five pillars of technology entrepreneurship</a:t>
            </a:r>
            <a:endParaRPr lang="en-PK" dirty="0"/>
          </a:p>
        </p:txBody>
      </p:sp>
      <p:sp>
        <p:nvSpPr>
          <p:cNvPr id="4" name="Text Placeholder 3">
            <a:extLst>
              <a:ext uri="{FF2B5EF4-FFF2-40B4-BE49-F238E27FC236}">
                <a16:creationId xmlns:a16="http://schemas.microsoft.com/office/drawing/2014/main" id="{4A7E7DD3-702F-AA3D-FE71-07E88A0D8231}"/>
              </a:ext>
            </a:extLst>
          </p:cNvPr>
          <p:cNvSpPr>
            <a:spLocks noGrp="1"/>
          </p:cNvSpPr>
          <p:nvPr>
            <p:ph type="body" sz="half" idx="13"/>
          </p:nvPr>
        </p:nvSpPr>
        <p:spPr/>
        <p:txBody>
          <a:bodyPr/>
          <a:lstStyle/>
          <a:p>
            <a:r>
              <a:rPr lang="en-GB" dirty="0"/>
              <a:t>Chapter:2</a:t>
            </a:r>
            <a:endParaRPr lang="en-PK" dirty="0"/>
          </a:p>
        </p:txBody>
      </p:sp>
    </p:spTree>
    <p:extLst>
      <p:ext uri="{BB962C8B-B14F-4D97-AF65-F5344CB8AC3E}">
        <p14:creationId xmlns:p14="http://schemas.microsoft.com/office/powerpoint/2010/main" val="2445780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2AA6B-DD3B-4D91-D8C6-B2EADC136A07}"/>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A318BC5F-D961-484C-7B16-E26BEE0D5A86}"/>
              </a:ext>
            </a:extLst>
          </p:cNvPr>
          <p:cNvSpPr>
            <a:spLocks noGrp="1"/>
          </p:cNvSpPr>
          <p:nvPr>
            <p:ph idx="1"/>
          </p:nvPr>
        </p:nvSpPr>
        <p:spPr/>
        <p:txBody>
          <a:bodyPr/>
          <a:lstStyle/>
          <a:p>
            <a:r>
              <a:rPr lang="en-GB" dirty="0"/>
              <a:t>Customer Discovery:This process involves identifying potential customers and understanding their problems, needs, or desires. It is about deeply engaging with your target market to ensure that the product idea solves a relevant problem</a:t>
            </a:r>
            <a:endParaRPr lang="en-PK" dirty="0"/>
          </a:p>
        </p:txBody>
      </p:sp>
    </p:spTree>
    <p:extLst>
      <p:ext uri="{BB962C8B-B14F-4D97-AF65-F5344CB8AC3E}">
        <p14:creationId xmlns:p14="http://schemas.microsoft.com/office/powerpoint/2010/main" val="259995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08D45-1A84-607F-732C-C115A4AC7A73}"/>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3F326FBF-86FF-C47A-7048-FCF2EB4F5D4D}"/>
              </a:ext>
            </a:extLst>
          </p:cNvPr>
          <p:cNvSpPr>
            <a:spLocks noGrp="1"/>
          </p:cNvSpPr>
          <p:nvPr>
            <p:ph idx="1"/>
          </p:nvPr>
        </p:nvSpPr>
        <p:spPr/>
        <p:txBody>
          <a:bodyPr/>
          <a:lstStyle/>
          <a:p>
            <a:r>
              <a:rPr lang="en-GB" dirty="0"/>
              <a:t>Goal:To learn whether a problem worth solving exists and to develop a deep understanding of your customers.</a:t>
            </a:r>
          </a:p>
          <a:p>
            <a:r>
              <a:rPr lang="en-GB" dirty="0"/>
              <a:t>Actions: Entrepreneurs conduct interviews, surveys, or other research methods to gather insights directly from potential customers. The focus is on validating assumptions about the problem and customer needs.</a:t>
            </a:r>
            <a:endParaRPr lang="en-PK" dirty="0"/>
          </a:p>
        </p:txBody>
      </p:sp>
    </p:spTree>
    <p:extLst>
      <p:ext uri="{BB962C8B-B14F-4D97-AF65-F5344CB8AC3E}">
        <p14:creationId xmlns:p14="http://schemas.microsoft.com/office/powerpoint/2010/main" val="4280166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455E-6A1D-1B08-0C4B-2A9AD734D0CC}"/>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17D865BD-C958-826B-2327-1A86CD475BD5}"/>
              </a:ext>
            </a:extLst>
          </p:cNvPr>
          <p:cNvSpPr>
            <a:spLocks noGrp="1"/>
          </p:cNvSpPr>
          <p:nvPr>
            <p:ph idx="1"/>
          </p:nvPr>
        </p:nvSpPr>
        <p:spPr/>
        <p:txBody>
          <a:bodyPr/>
          <a:lstStyle/>
          <a:p>
            <a:r>
              <a:rPr lang="en-GB" dirty="0"/>
              <a:t>Example: Before launching Airbnb, the founders went door-to-door talking to potential users to understand their frustrations with existing travel options and gauge interest in short-term rentals.</a:t>
            </a:r>
            <a:endParaRPr lang="en-PK" dirty="0"/>
          </a:p>
        </p:txBody>
      </p:sp>
    </p:spTree>
    <p:extLst>
      <p:ext uri="{BB962C8B-B14F-4D97-AF65-F5344CB8AC3E}">
        <p14:creationId xmlns:p14="http://schemas.microsoft.com/office/powerpoint/2010/main" val="84518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F38BE-03E8-C314-7145-BBB2B5A03422}"/>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69A1E7F1-0E4F-736F-70B1-E91F14C04D3A}"/>
              </a:ext>
            </a:extLst>
          </p:cNvPr>
          <p:cNvSpPr>
            <a:spLocks noGrp="1"/>
          </p:cNvSpPr>
          <p:nvPr>
            <p:ph idx="1"/>
          </p:nvPr>
        </p:nvSpPr>
        <p:spPr>
          <a:xfrm>
            <a:off x="0" y="1782331"/>
            <a:ext cx="8541395" cy="4770869"/>
          </a:xfrm>
        </p:spPr>
        <p:txBody>
          <a:bodyPr/>
          <a:lstStyle/>
          <a:p>
            <a:r>
              <a:rPr lang="en-GB" sz="2200" dirty="0"/>
              <a:t>2. Customer Validation:Once a startup has identified a customer problem, Customer Validation tests whether the proposed solution (product/service) resonates with the target audience. This phase involves creating a Minimum Viable Product (MVP) and collecting feedback from early adopters.- </a:t>
            </a:r>
          </a:p>
          <a:p>
            <a:r>
              <a:rPr lang="en-GB" sz="2200" dirty="0"/>
              <a:t>Goal: To verify that customers are willing to pay for the product, ensuring there is a viable business model.- Actions: Entrepreneurs offer an MVP to early adopters and </a:t>
            </a:r>
            <a:r>
              <a:rPr lang="en-GB" sz="2200" dirty="0" err="1"/>
              <a:t>analyze</a:t>
            </a:r>
            <a:r>
              <a:rPr lang="en-GB" sz="2200" dirty="0"/>
              <a:t> their </a:t>
            </a:r>
            <a:r>
              <a:rPr lang="en-GB" sz="2200" dirty="0" err="1"/>
              <a:t>behavior</a:t>
            </a:r>
            <a:r>
              <a:rPr lang="en-GB" sz="2200" dirty="0"/>
              <a:t>, feedback, and readiness to pay. This feedback loop helps refine the product to meet market demand.</a:t>
            </a:r>
            <a:endParaRPr lang="en-PK" sz="2200" dirty="0"/>
          </a:p>
        </p:txBody>
      </p:sp>
    </p:spTree>
    <p:extLst>
      <p:ext uri="{BB962C8B-B14F-4D97-AF65-F5344CB8AC3E}">
        <p14:creationId xmlns:p14="http://schemas.microsoft.com/office/powerpoint/2010/main" val="3999489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4B0BB-708C-5BF5-7706-F6BB84FD8C25}"/>
              </a:ext>
            </a:extLst>
          </p:cNvPr>
          <p:cNvSpPr>
            <a:spLocks noGrp="1"/>
          </p:cNvSpPr>
          <p:nvPr>
            <p:ph type="title"/>
          </p:nvPr>
        </p:nvSpPr>
        <p:spPr/>
        <p:txBody>
          <a:bodyPr/>
          <a:lstStyle/>
          <a:p>
            <a:r>
              <a:rPr lang="en-GB"/>
              <a:t>Key Takeaway:</a:t>
            </a:r>
            <a:endParaRPr lang="en-PK"/>
          </a:p>
        </p:txBody>
      </p:sp>
      <p:sp>
        <p:nvSpPr>
          <p:cNvPr id="3" name="Content Placeholder 2">
            <a:extLst>
              <a:ext uri="{FF2B5EF4-FFF2-40B4-BE49-F238E27FC236}">
                <a16:creationId xmlns:a16="http://schemas.microsoft.com/office/drawing/2014/main" id="{C1848C0C-6E08-1F2B-BDBA-424C5578DB2C}"/>
              </a:ext>
            </a:extLst>
          </p:cNvPr>
          <p:cNvSpPr>
            <a:spLocks noGrp="1"/>
          </p:cNvSpPr>
          <p:nvPr>
            <p:ph idx="1"/>
          </p:nvPr>
        </p:nvSpPr>
        <p:spPr/>
        <p:txBody>
          <a:bodyPr/>
          <a:lstStyle/>
          <a:p>
            <a:r>
              <a:rPr lang="en-GB" dirty="0"/>
              <a:t>Customer Validation:focus on reducing risk by testing assumptions early in the product development process. This approach ensures that the startup builds something that customers truly want, </a:t>
            </a:r>
            <a:r>
              <a:rPr lang="en-GB" dirty="0" err="1"/>
              <a:t>minimizing</a:t>
            </a:r>
            <a:r>
              <a:rPr lang="en-GB" dirty="0"/>
              <a:t> wasted time and resources.</a:t>
            </a:r>
            <a:endParaRPr lang="en-PK" dirty="0"/>
          </a:p>
        </p:txBody>
      </p:sp>
    </p:spTree>
    <p:extLst>
      <p:ext uri="{BB962C8B-B14F-4D97-AF65-F5344CB8AC3E}">
        <p14:creationId xmlns:p14="http://schemas.microsoft.com/office/powerpoint/2010/main" val="1631029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AC356-B761-F157-E16E-84DFF75ED6AF}"/>
              </a:ext>
            </a:extLst>
          </p:cNvPr>
          <p:cNvSpPr>
            <a:spLocks noGrp="1"/>
          </p:cNvSpPr>
          <p:nvPr>
            <p:ph type="title"/>
          </p:nvPr>
        </p:nvSpPr>
        <p:spPr/>
        <p:txBody>
          <a:bodyPr/>
          <a:lstStyle/>
          <a:p>
            <a:r>
              <a:rPr lang="en-GB" dirty="0"/>
              <a:t>4. The Business Model Canvas</a:t>
            </a:r>
            <a:endParaRPr lang="en-PK" dirty="0"/>
          </a:p>
        </p:txBody>
      </p:sp>
      <p:sp>
        <p:nvSpPr>
          <p:cNvPr id="3" name="Content Placeholder 2">
            <a:extLst>
              <a:ext uri="{FF2B5EF4-FFF2-40B4-BE49-F238E27FC236}">
                <a16:creationId xmlns:a16="http://schemas.microsoft.com/office/drawing/2014/main" id="{D4757C9A-6BEA-B3C2-9E03-7C9E851B3096}"/>
              </a:ext>
            </a:extLst>
          </p:cNvPr>
          <p:cNvSpPr>
            <a:spLocks noGrp="1"/>
          </p:cNvSpPr>
          <p:nvPr>
            <p:ph idx="1"/>
          </p:nvPr>
        </p:nvSpPr>
        <p:spPr/>
        <p:txBody>
          <a:bodyPr/>
          <a:lstStyle/>
          <a:p>
            <a:pPr algn="just"/>
            <a:r>
              <a:rPr lang="en-GB" dirty="0"/>
              <a:t>The Business Model Canvas is a strategic tool used by entrepreneurs to visually outline the key components of a business. It helps in planning and developing a business model by focusing on nine key areas.</a:t>
            </a:r>
            <a:endParaRPr lang="en-PK" dirty="0"/>
          </a:p>
        </p:txBody>
      </p:sp>
    </p:spTree>
    <p:extLst>
      <p:ext uri="{BB962C8B-B14F-4D97-AF65-F5344CB8AC3E}">
        <p14:creationId xmlns:p14="http://schemas.microsoft.com/office/powerpoint/2010/main" val="41484839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3CDE0-D63F-23F2-F3CF-C291C84B780E}"/>
              </a:ext>
            </a:extLst>
          </p:cNvPr>
          <p:cNvSpPr>
            <a:spLocks noGrp="1"/>
          </p:cNvSpPr>
          <p:nvPr>
            <p:ph type="title"/>
          </p:nvPr>
        </p:nvSpPr>
        <p:spPr>
          <a:xfrm>
            <a:off x="685333" y="-169554"/>
            <a:ext cx="6399930" cy="1951808"/>
          </a:xfrm>
        </p:spPr>
        <p:txBody>
          <a:bodyPr/>
          <a:lstStyle/>
          <a:p>
            <a:r>
              <a:rPr lang="en-GB" sz="3600"/>
              <a:t>Components</a:t>
            </a:r>
            <a:endParaRPr lang="en-PK"/>
          </a:p>
        </p:txBody>
      </p:sp>
      <p:sp>
        <p:nvSpPr>
          <p:cNvPr id="3" name="Content Placeholder 2">
            <a:extLst>
              <a:ext uri="{FF2B5EF4-FFF2-40B4-BE49-F238E27FC236}">
                <a16:creationId xmlns:a16="http://schemas.microsoft.com/office/drawing/2014/main" id="{A4C4CAC7-DC07-A885-B727-DDEEDEEBE06F}"/>
              </a:ext>
            </a:extLst>
          </p:cNvPr>
          <p:cNvSpPr>
            <a:spLocks noGrp="1"/>
          </p:cNvSpPr>
          <p:nvPr>
            <p:ph idx="1"/>
          </p:nvPr>
        </p:nvSpPr>
        <p:spPr>
          <a:xfrm>
            <a:off x="83751" y="1488351"/>
            <a:ext cx="9613404" cy="5369649"/>
          </a:xfrm>
        </p:spPr>
        <p:txBody>
          <a:bodyPr>
            <a:normAutofit fontScale="92500"/>
          </a:bodyPr>
          <a:lstStyle/>
          <a:p>
            <a:r>
              <a:rPr lang="en-GB" sz="2000" dirty="0"/>
              <a:t>1. Customer Segments: Who are your customers?</a:t>
            </a:r>
          </a:p>
          <a:p>
            <a:r>
              <a:rPr lang="en-GB" sz="2000" dirty="0"/>
              <a:t>2. Value Propositions: What value do you offer to your customers?</a:t>
            </a:r>
          </a:p>
          <a:p>
            <a:r>
              <a:rPr lang="en-GB" sz="2000" dirty="0"/>
              <a:t>3. Channels: How do you deliver the value (e.g., online, in-store)?</a:t>
            </a:r>
          </a:p>
          <a:p>
            <a:r>
              <a:rPr lang="en-GB" sz="2000" dirty="0"/>
              <a:t>4.Customer Relationships: How do you interact with customers (e.g., support, engagement)?</a:t>
            </a:r>
          </a:p>
          <a:p>
            <a:r>
              <a:rPr lang="en-GB" sz="2000" dirty="0"/>
              <a:t>5. Revenue Streams :How does the business make money (e.g., sales, subscriptions)?</a:t>
            </a:r>
          </a:p>
          <a:p>
            <a:r>
              <a:rPr lang="en-GB" sz="2000" dirty="0"/>
              <a:t>6.Key Resources: What resources are needed (e.g., staff, tech)?</a:t>
            </a:r>
          </a:p>
          <a:p>
            <a:r>
              <a:rPr lang="en-GB" sz="2000" dirty="0"/>
              <a:t>7. Key Activities What does the business need to do (e.g., marketing, product development)?</a:t>
            </a:r>
          </a:p>
          <a:p>
            <a:r>
              <a:rPr lang="en-GB" sz="2000" dirty="0"/>
              <a:t>8. Key Partnerships: Who are your partners or suppliers?</a:t>
            </a:r>
          </a:p>
          <a:p>
            <a:r>
              <a:rPr lang="en-GB" sz="2000" dirty="0"/>
              <a:t>9. Cost Structure**: What are the major costs (e.g., production, marketing)?</a:t>
            </a:r>
            <a:endParaRPr lang="en-PK" sz="2000" dirty="0"/>
          </a:p>
        </p:txBody>
      </p:sp>
    </p:spTree>
    <p:extLst>
      <p:ext uri="{BB962C8B-B14F-4D97-AF65-F5344CB8AC3E}">
        <p14:creationId xmlns:p14="http://schemas.microsoft.com/office/powerpoint/2010/main" val="232535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F0BB1-F9D4-1B61-61D0-3123FC61BE01}"/>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D904CA01-8887-AF94-AA65-7AA8165B77DF}"/>
              </a:ext>
            </a:extLst>
          </p:cNvPr>
          <p:cNvSpPr>
            <a:spLocks noGrp="1"/>
          </p:cNvSpPr>
          <p:nvPr>
            <p:ph idx="1"/>
          </p:nvPr>
        </p:nvSpPr>
        <p:spPr/>
        <p:txBody>
          <a:bodyPr>
            <a:normAutofit lnSpcReduction="10000"/>
          </a:bodyPr>
          <a:lstStyle/>
          <a:p>
            <a:r>
              <a:rPr lang="en-GB" dirty="0"/>
              <a:t>Example:For Uber</a:t>
            </a:r>
          </a:p>
          <a:p>
            <a:r>
              <a:rPr lang="en-GB" dirty="0"/>
              <a:t>Customer Segments: Riders and drivers</a:t>
            </a:r>
          </a:p>
          <a:p>
            <a:r>
              <a:rPr lang="en-GB" dirty="0"/>
              <a:t>Value Proposition:Fast, convenient rides and flexible income for drivers</a:t>
            </a:r>
          </a:p>
          <a:p>
            <a:r>
              <a:rPr lang="en-GB" dirty="0"/>
              <a:t>Channels Mobile app</a:t>
            </a:r>
          </a:p>
          <a:p>
            <a:r>
              <a:rPr lang="en-GB" dirty="0"/>
              <a:t> Revenue Streams: Ride fares</a:t>
            </a:r>
          </a:p>
          <a:p>
            <a:r>
              <a:rPr lang="en-GB" dirty="0"/>
              <a:t>Key Activities: App development, driver management, marketing.</a:t>
            </a:r>
            <a:endParaRPr lang="en-PK" dirty="0"/>
          </a:p>
        </p:txBody>
      </p:sp>
    </p:spTree>
    <p:extLst>
      <p:ext uri="{BB962C8B-B14F-4D97-AF65-F5344CB8AC3E}">
        <p14:creationId xmlns:p14="http://schemas.microsoft.com/office/powerpoint/2010/main" val="4104076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F3F2-EB9D-12CD-5C87-58EFFEFB7AA3}"/>
              </a:ext>
            </a:extLst>
          </p:cNvPr>
          <p:cNvSpPr>
            <a:spLocks noGrp="1"/>
          </p:cNvSpPr>
          <p:nvPr>
            <p:ph type="title"/>
          </p:nvPr>
        </p:nvSpPr>
        <p:spPr>
          <a:xfrm>
            <a:off x="685332" y="618518"/>
            <a:ext cx="7773338" cy="1186219"/>
          </a:xfrm>
        </p:spPr>
        <p:txBody>
          <a:bodyPr/>
          <a:lstStyle/>
          <a:p>
            <a:r>
              <a:rPr lang="en-GB" dirty="0"/>
              <a:t> 5. The Entrepreneurial Method</a:t>
            </a:r>
            <a:endParaRPr lang="en-PK" dirty="0"/>
          </a:p>
        </p:txBody>
      </p:sp>
      <p:sp>
        <p:nvSpPr>
          <p:cNvPr id="3" name="Content Placeholder 2">
            <a:extLst>
              <a:ext uri="{FF2B5EF4-FFF2-40B4-BE49-F238E27FC236}">
                <a16:creationId xmlns:a16="http://schemas.microsoft.com/office/drawing/2014/main" id="{8BAD9D7F-00E7-2276-432B-C01E2E98558D}"/>
              </a:ext>
            </a:extLst>
          </p:cNvPr>
          <p:cNvSpPr>
            <a:spLocks noGrp="1"/>
          </p:cNvSpPr>
          <p:nvPr>
            <p:ph idx="1"/>
          </p:nvPr>
        </p:nvSpPr>
        <p:spPr>
          <a:xfrm>
            <a:off x="342900" y="2281106"/>
            <a:ext cx="8458200" cy="4724400"/>
          </a:xfrm>
        </p:spPr>
        <p:txBody>
          <a:bodyPr/>
          <a:lstStyle/>
          <a:p>
            <a:r>
              <a:rPr lang="en-GB" dirty="0"/>
              <a:t>The  Entrepreneurial Method is an approach to starting a business that focuses on experimentation, learning from failure, and continuous iteration. Rather than building a full product upfront, it </a:t>
            </a:r>
            <a:r>
              <a:rPr lang="en-GB" dirty="0" err="1"/>
              <a:t>emphasizes</a:t>
            </a:r>
            <a:r>
              <a:rPr lang="en-GB" dirty="0"/>
              <a:t> testing ideas, gathering feedback, and adapting quickly.</a:t>
            </a:r>
            <a:endParaRPr lang="en-PK" dirty="0"/>
          </a:p>
        </p:txBody>
      </p:sp>
    </p:spTree>
    <p:extLst>
      <p:ext uri="{BB962C8B-B14F-4D97-AF65-F5344CB8AC3E}">
        <p14:creationId xmlns:p14="http://schemas.microsoft.com/office/powerpoint/2010/main" val="457561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F8D19-63B5-4700-D164-4BA5B0E415A5}"/>
              </a:ext>
            </a:extLst>
          </p:cNvPr>
          <p:cNvSpPr>
            <a:spLocks noGrp="1"/>
          </p:cNvSpPr>
          <p:nvPr>
            <p:ph type="title"/>
          </p:nvPr>
        </p:nvSpPr>
        <p:spPr/>
        <p:txBody>
          <a:bodyPr/>
          <a:lstStyle/>
          <a:p>
            <a:r>
              <a:rPr lang="en-GB"/>
              <a:t>Key Steps:</a:t>
            </a:r>
            <a:endParaRPr lang="en-PK"/>
          </a:p>
        </p:txBody>
      </p:sp>
      <p:sp>
        <p:nvSpPr>
          <p:cNvPr id="3" name="Content Placeholder 2">
            <a:extLst>
              <a:ext uri="{FF2B5EF4-FFF2-40B4-BE49-F238E27FC236}">
                <a16:creationId xmlns:a16="http://schemas.microsoft.com/office/drawing/2014/main" id="{C03645EA-E4F3-07C5-B946-6D48B94F746C}"/>
              </a:ext>
            </a:extLst>
          </p:cNvPr>
          <p:cNvSpPr>
            <a:spLocks noGrp="1"/>
          </p:cNvSpPr>
          <p:nvPr>
            <p:ph idx="1"/>
          </p:nvPr>
        </p:nvSpPr>
        <p:spPr>
          <a:xfrm>
            <a:off x="138266" y="1600200"/>
            <a:ext cx="8867468" cy="4953000"/>
          </a:xfrm>
        </p:spPr>
        <p:txBody>
          <a:bodyPr>
            <a:normAutofit lnSpcReduction="10000"/>
          </a:bodyPr>
          <a:lstStyle/>
          <a:p>
            <a:r>
              <a:rPr lang="en-GB" dirty="0"/>
              <a:t>1. </a:t>
            </a:r>
            <a:r>
              <a:rPr lang="en-GB" sz="2600" dirty="0"/>
              <a:t>Identify an Opportunity: </a:t>
            </a:r>
            <a:r>
              <a:rPr lang="en-GB" sz="2600" dirty="0" err="1"/>
              <a:t>Recognize</a:t>
            </a:r>
            <a:r>
              <a:rPr lang="en-GB" sz="2600" dirty="0"/>
              <a:t> a problem or need in the market.</a:t>
            </a:r>
          </a:p>
          <a:p>
            <a:r>
              <a:rPr lang="en-GB" sz="2600" dirty="0"/>
              <a:t>2.Develop a Hypothesis: Create a solution (product/service) that addresses this problem.</a:t>
            </a:r>
          </a:p>
          <a:p>
            <a:r>
              <a:rPr lang="en-GB" sz="2600" dirty="0"/>
              <a:t>3.Build an MVP:Create a Minimum Viable Product with just enough features to test the idea.</a:t>
            </a:r>
          </a:p>
          <a:p>
            <a:r>
              <a:rPr lang="en-GB" sz="2600" dirty="0"/>
              <a:t>4. Test and Learn Get feedback from real customers to validate assumptions</a:t>
            </a:r>
          </a:p>
          <a:p>
            <a:r>
              <a:rPr lang="en-GB" sz="2600" dirty="0"/>
              <a:t>5. Iterate: Refine the product based on feedback and repeat the cycle.</a:t>
            </a:r>
            <a:endParaRPr lang="en-PK" sz="2600" dirty="0"/>
          </a:p>
        </p:txBody>
      </p:sp>
    </p:spTree>
    <p:extLst>
      <p:ext uri="{BB962C8B-B14F-4D97-AF65-F5344CB8AC3E}">
        <p14:creationId xmlns:p14="http://schemas.microsoft.com/office/powerpoint/2010/main" val="937647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Shape 116737">
            <a:extLst>
              <a:ext uri="{FF2B5EF4-FFF2-40B4-BE49-F238E27FC236}">
                <a16:creationId xmlns:a16="http://schemas.microsoft.com/office/drawing/2014/main" id="{5B0EF04E-286A-BD06-D27E-7A178A1DD20B}"/>
              </a:ext>
            </a:extLst>
          </p:cNvPr>
          <p:cNvSpPr>
            <a:spLocks noGrp="1" noChangeArrowheads="1"/>
          </p:cNvSpPr>
          <p:nvPr>
            <p:ph type="title" idx="4294967295"/>
          </p:nvPr>
        </p:nvSpPr>
        <p:spPr>
          <a:xfrm>
            <a:off x="0" y="304800"/>
            <a:ext cx="8458200" cy="1065213"/>
          </a:xfrm>
          <a:solidFill>
            <a:schemeClr val="bg1"/>
          </a:solidFill>
        </p:spPr>
        <p:txBody>
          <a:bodyPr>
            <a:normAutofit fontScale="90000"/>
          </a:bodyPr>
          <a:lstStyle/>
          <a:p>
            <a:pPr eaLnBrk="1" hangingPunct="1"/>
            <a:r>
              <a:rPr lang="en-US" altLang="en-US" dirty="0"/>
              <a:t>Five Pillars of Technology Entrepreneurship</a:t>
            </a:r>
          </a:p>
        </p:txBody>
      </p:sp>
      <p:sp>
        <p:nvSpPr>
          <p:cNvPr id="4099" name="Shape 116738">
            <a:extLst>
              <a:ext uri="{FF2B5EF4-FFF2-40B4-BE49-F238E27FC236}">
                <a16:creationId xmlns:a16="http://schemas.microsoft.com/office/drawing/2014/main" id="{0073FDE1-9702-9FE9-C554-69C3744FDE55}"/>
              </a:ext>
            </a:extLst>
          </p:cNvPr>
          <p:cNvSpPr>
            <a:spLocks noGrp="1" noChangeArrowheads="1"/>
          </p:cNvSpPr>
          <p:nvPr>
            <p:ph type="body" idx="4294967295"/>
          </p:nvPr>
        </p:nvSpPr>
        <p:spPr>
          <a:xfrm>
            <a:off x="766763" y="1693863"/>
            <a:ext cx="8377237" cy="4678362"/>
          </a:xfrm>
          <a:solidFill>
            <a:schemeClr val="bg1"/>
          </a:solidFill>
        </p:spPr>
        <p:txBody>
          <a:bodyPr>
            <a:normAutofit lnSpcReduction="10000"/>
          </a:bodyPr>
          <a:lstStyle/>
          <a:p>
            <a:pPr algn="just" eaLnBrk="1" hangingPunct="1"/>
            <a:r>
              <a:rPr lang="en-US" altLang="en-US" sz="2500" dirty="0"/>
              <a:t>The technology entrepreneurs have</a:t>
            </a:r>
            <a:r>
              <a:rPr lang="en-GB" altLang="en-US" sz="2500" dirty="0"/>
              <a:t> </a:t>
            </a:r>
            <a:r>
              <a:rPr lang="en-US" altLang="en-US" sz="2500" dirty="0"/>
              <a:t>become adept at certain specific skills and ways of thinking about products and</a:t>
            </a:r>
            <a:r>
              <a:rPr lang="en-GB" altLang="en-US" sz="2500" dirty="0"/>
              <a:t> </a:t>
            </a:r>
            <a:r>
              <a:rPr lang="en-US" altLang="en-US" sz="2500" dirty="0"/>
              <a:t>new ventures. These skill sets are referred to as the “five pillars of </a:t>
            </a:r>
            <a:r>
              <a:rPr lang="en-US" altLang="en-US" sz="2500" dirty="0" err="1"/>
              <a:t>entrepreneur-ial</a:t>
            </a:r>
            <a:r>
              <a:rPr lang="en-US" altLang="en-US" sz="2500" dirty="0"/>
              <a:t> expertise.” These five pillars are</a:t>
            </a:r>
            <a:r>
              <a:rPr lang="en-US" altLang="en-US" dirty="0"/>
              <a:t>:</a:t>
            </a:r>
            <a:endParaRPr lang="en-GB" altLang="en-US" dirty="0"/>
          </a:p>
          <a:p>
            <a:pPr eaLnBrk="1" hangingPunct="1"/>
            <a:r>
              <a:rPr lang="en-US" altLang="en-US" dirty="0"/>
              <a:t>1. Value Creation</a:t>
            </a:r>
            <a:endParaRPr lang="en-GB" altLang="en-US" dirty="0"/>
          </a:p>
          <a:p>
            <a:pPr eaLnBrk="1" hangingPunct="1"/>
            <a:r>
              <a:rPr lang="en-US" altLang="en-US" dirty="0"/>
              <a:t>2. The Lean Startup</a:t>
            </a:r>
            <a:endParaRPr lang="en-GB" altLang="en-US" dirty="0"/>
          </a:p>
          <a:p>
            <a:pPr eaLnBrk="1" hangingPunct="1"/>
            <a:r>
              <a:rPr lang="en-US" altLang="en-US" dirty="0"/>
              <a:t>3. Customer Discovery and Validation</a:t>
            </a:r>
            <a:endParaRPr lang="en-GB" altLang="en-US" dirty="0"/>
          </a:p>
          <a:p>
            <a:pPr eaLnBrk="1" hangingPunct="1"/>
            <a:r>
              <a:rPr lang="en-US" altLang="en-US" dirty="0"/>
              <a:t>4. The Business Model Canvas</a:t>
            </a:r>
            <a:endParaRPr lang="en-GB" altLang="en-US" dirty="0"/>
          </a:p>
          <a:p>
            <a:pPr eaLnBrk="1" hangingPunct="1"/>
            <a:r>
              <a:rPr lang="en-US" altLang="en-US" dirty="0"/>
              <a:t>5. The Entrepreneurial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26E6-512C-D7FD-DFA1-708C79CABDE9}"/>
              </a:ext>
            </a:extLst>
          </p:cNvPr>
          <p:cNvSpPr>
            <a:spLocks noGrp="1"/>
          </p:cNvSpPr>
          <p:nvPr>
            <p:ph type="title"/>
          </p:nvPr>
        </p:nvSpPr>
        <p:spPr/>
        <p:txBody>
          <a:bodyPr/>
          <a:lstStyle/>
          <a:p>
            <a:r>
              <a:rPr lang="en-GB"/>
              <a:t>Example:</a:t>
            </a:r>
            <a:endParaRPr lang="en-PK"/>
          </a:p>
        </p:txBody>
      </p:sp>
      <p:sp>
        <p:nvSpPr>
          <p:cNvPr id="3" name="Content Placeholder 2">
            <a:extLst>
              <a:ext uri="{FF2B5EF4-FFF2-40B4-BE49-F238E27FC236}">
                <a16:creationId xmlns:a16="http://schemas.microsoft.com/office/drawing/2014/main" id="{ED384991-251E-2CAE-07AD-0A7D8B70D567}"/>
              </a:ext>
            </a:extLst>
          </p:cNvPr>
          <p:cNvSpPr>
            <a:spLocks noGrp="1"/>
          </p:cNvSpPr>
          <p:nvPr>
            <p:ph idx="1"/>
          </p:nvPr>
        </p:nvSpPr>
        <p:spPr/>
        <p:txBody>
          <a:bodyPr/>
          <a:lstStyle/>
          <a:p>
            <a:r>
              <a:rPr lang="en-GB" dirty="0"/>
              <a:t>Dropbox used the entrepreneurial method by launching a simple demo video to validate whether people needed a cloud storage service. This allowed them to gather interest and feedback before fully building the product.</a:t>
            </a:r>
            <a:endParaRPr lang="en-PK" dirty="0"/>
          </a:p>
        </p:txBody>
      </p:sp>
    </p:spTree>
    <p:extLst>
      <p:ext uri="{BB962C8B-B14F-4D97-AF65-F5344CB8AC3E}">
        <p14:creationId xmlns:p14="http://schemas.microsoft.com/office/powerpoint/2010/main" val="1750635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B4E20F35-D406-4773-891D-D487A2FF2A29}"/>
              </a:ext>
            </a:extLst>
          </p:cNvPr>
          <p:cNvSpPr>
            <a:spLocks noGrp="1"/>
          </p:cNvSpPr>
          <p:nvPr>
            <p:ph type="title"/>
          </p:nvPr>
        </p:nvSpPr>
        <p:spPr/>
        <p:txBody>
          <a:bodyPr/>
          <a:lstStyle/>
          <a:p>
            <a:pPr eaLnBrk="1" hangingPunct="1"/>
            <a:endParaRPr lang="en-US" altLang="en-US"/>
          </a:p>
        </p:txBody>
      </p:sp>
      <p:pic>
        <p:nvPicPr>
          <p:cNvPr id="21507" name="Content Placeholder 3" descr="download.jpg">
            <a:extLst>
              <a:ext uri="{FF2B5EF4-FFF2-40B4-BE49-F238E27FC236}">
                <a16:creationId xmlns:a16="http://schemas.microsoft.com/office/drawing/2014/main" id="{A3FB2627-47AE-2745-D240-8E40B792BBF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79425" y="838200"/>
            <a:ext cx="7664450" cy="497205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B6BC65-CAAE-E15B-EA71-ABF560956486}"/>
              </a:ext>
            </a:extLst>
          </p:cNvPr>
          <p:cNvSpPr txBox="1"/>
          <p:nvPr/>
        </p:nvSpPr>
        <p:spPr>
          <a:xfrm>
            <a:off x="3664284" y="2516828"/>
            <a:ext cx="1828800" cy="1828800"/>
          </a:xfrm>
          <a:prstGeom prst="rect">
            <a:avLst/>
          </a:prstGeom>
          <a:noFill/>
        </p:spPr>
        <p:txBody>
          <a:bodyPr wrap="square" rtlCol="0">
            <a:spAutoFit/>
          </a:bodyPr>
          <a:lstStyle/>
          <a:p>
            <a:pPr algn="l"/>
            <a:endParaRPr lang="en-PK" dirty="0"/>
          </a:p>
        </p:txBody>
      </p:sp>
      <p:sp>
        <p:nvSpPr>
          <p:cNvPr id="12" name="TextBox 11">
            <a:extLst>
              <a:ext uri="{FF2B5EF4-FFF2-40B4-BE49-F238E27FC236}">
                <a16:creationId xmlns:a16="http://schemas.microsoft.com/office/drawing/2014/main" id="{8D643470-D736-E9AC-38F7-0D4F92EE2A30}"/>
              </a:ext>
            </a:extLst>
          </p:cNvPr>
          <p:cNvSpPr txBox="1"/>
          <p:nvPr/>
        </p:nvSpPr>
        <p:spPr>
          <a:xfrm>
            <a:off x="590438" y="1704473"/>
            <a:ext cx="7976492" cy="3970318"/>
          </a:xfrm>
          <a:prstGeom prst="rect">
            <a:avLst/>
          </a:prstGeom>
          <a:noFill/>
        </p:spPr>
        <p:txBody>
          <a:bodyPr wrap="square">
            <a:spAutoFit/>
          </a:bodyPr>
          <a:lstStyle/>
          <a:p>
            <a:pPr algn="just"/>
            <a:r>
              <a:rPr lang="en-GB" dirty="0"/>
              <a:t>Value creation is the process of providing products, services, or solutions that meet the needs or desires of customers, generating benefits for both the business and its users. In essence, it refers to delivering something of worth that enhances customer satisfaction, solves a problem, or improves their experience. Successful businesses focus on value creation to build long-term relationships with customers and gain a competitive edge.</a:t>
            </a:r>
            <a:endParaRPr lang="en-PK" dirty="0"/>
          </a:p>
        </p:txBody>
      </p:sp>
      <p:sp>
        <p:nvSpPr>
          <p:cNvPr id="14" name="TextBox 13">
            <a:extLst>
              <a:ext uri="{FF2B5EF4-FFF2-40B4-BE49-F238E27FC236}">
                <a16:creationId xmlns:a16="http://schemas.microsoft.com/office/drawing/2014/main" id="{5D967F12-7132-6DF1-EEF2-AD069DA39733}"/>
              </a:ext>
            </a:extLst>
          </p:cNvPr>
          <p:cNvSpPr txBox="1"/>
          <p:nvPr/>
        </p:nvSpPr>
        <p:spPr>
          <a:xfrm>
            <a:off x="583754" y="322472"/>
            <a:ext cx="7976492" cy="938719"/>
          </a:xfrm>
          <a:prstGeom prst="rect">
            <a:avLst/>
          </a:prstGeom>
          <a:noFill/>
        </p:spPr>
        <p:txBody>
          <a:bodyPr wrap="square">
            <a:spAutoFit/>
          </a:bodyPr>
          <a:lstStyle/>
          <a:p>
            <a:r>
              <a:rPr lang="en-GB" sz="5500" dirty="0"/>
              <a:t>1.Value creation</a:t>
            </a:r>
            <a:endParaRPr lang="en-PK" sz="5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87D802-9512-96F4-55AA-D8AB24504764}"/>
              </a:ext>
            </a:extLst>
          </p:cNvPr>
          <p:cNvSpPr>
            <a:spLocks noGrp="1"/>
          </p:cNvSpPr>
          <p:nvPr>
            <p:ph idx="1"/>
          </p:nvPr>
        </p:nvSpPr>
        <p:spPr/>
        <p:txBody>
          <a:bodyPr>
            <a:normAutofit lnSpcReduction="10000"/>
          </a:bodyPr>
          <a:lstStyle/>
          <a:p>
            <a:r>
              <a:rPr lang="en-GB" dirty="0"/>
              <a:t>1.Customer-Focused: Value is defined by how well a product or service meets the needs and expectations of customers</a:t>
            </a:r>
          </a:p>
          <a:p>
            <a:r>
              <a:rPr lang="en-GB" dirty="0"/>
              <a:t>2. Innovation and Differentiation:Creating unique solutions that provide better or more efficient outcomes for customers</a:t>
            </a:r>
          </a:p>
          <a:p>
            <a:r>
              <a:rPr lang="en-GB" dirty="0"/>
              <a:t>3.Sustainable: The value created should be sustainable over time, ensuring the business can continue to deliver it while growing.</a:t>
            </a:r>
            <a:endParaRPr lang="en-PK" dirty="0"/>
          </a:p>
        </p:txBody>
      </p:sp>
      <p:sp>
        <p:nvSpPr>
          <p:cNvPr id="5" name="TextBox 4">
            <a:extLst>
              <a:ext uri="{FF2B5EF4-FFF2-40B4-BE49-F238E27FC236}">
                <a16:creationId xmlns:a16="http://schemas.microsoft.com/office/drawing/2014/main" id="{62917C53-8C8E-DDD3-678A-F95D27E0B6FA}"/>
              </a:ext>
            </a:extLst>
          </p:cNvPr>
          <p:cNvSpPr txBox="1"/>
          <p:nvPr/>
        </p:nvSpPr>
        <p:spPr>
          <a:xfrm rot="10800000" flipV="1">
            <a:off x="462323" y="522036"/>
            <a:ext cx="7892939" cy="692497"/>
          </a:xfrm>
          <a:prstGeom prst="rect">
            <a:avLst/>
          </a:prstGeom>
          <a:noFill/>
        </p:spPr>
        <p:txBody>
          <a:bodyPr wrap="square">
            <a:spAutoFit/>
          </a:bodyPr>
          <a:lstStyle/>
          <a:p>
            <a:r>
              <a:rPr lang="en-GB" sz="3900" dirty="0"/>
              <a:t>Key Aspects of Value Creation:</a:t>
            </a:r>
            <a:endParaRPr lang="en-PK" sz="3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E6C09-13B5-F5C7-AE92-B82ADF8F73C9}"/>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43E3053-3215-CCEF-0AB2-C915FA3BFDAD}"/>
              </a:ext>
            </a:extLst>
          </p:cNvPr>
          <p:cNvSpPr>
            <a:spLocks noGrp="1"/>
          </p:cNvSpPr>
          <p:nvPr>
            <p:ph idx="1"/>
          </p:nvPr>
        </p:nvSpPr>
        <p:spPr/>
        <p:txBody>
          <a:bodyPr/>
          <a:lstStyle/>
          <a:p>
            <a:pPr algn="just"/>
            <a:r>
              <a:rPr lang="en-GB" b="1" dirty="0"/>
              <a:t>Example</a:t>
            </a:r>
            <a:r>
              <a:rPr lang="en-GB" dirty="0"/>
              <a:t>:Apple's iPhone is a classic example of value creation. The iPhone </a:t>
            </a:r>
            <a:r>
              <a:rPr lang="en-GB" dirty="0" err="1"/>
              <a:t>revolutionized</a:t>
            </a:r>
            <a:r>
              <a:rPr lang="en-GB" dirty="0"/>
              <a:t> mobile phones by combining a sleek design, intuitive user interface, and a wide range of applications, thus solving various communication, productivity, and entertainment needs in one device. The value provided by Apple wasn't just in the phone itself but also in the ecosystem of apps and services it unlocked, creating lasting value for its users and securing customer loyalty.</a:t>
            </a:r>
            <a:endParaRPr lang="en-PK" dirty="0"/>
          </a:p>
        </p:txBody>
      </p:sp>
    </p:spTree>
    <p:extLst>
      <p:ext uri="{BB962C8B-B14F-4D97-AF65-F5344CB8AC3E}">
        <p14:creationId xmlns:p14="http://schemas.microsoft.com/office/powerpoint/2010/main" val="1140521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4761-5F8B-D596-4A4E-B72351689B56}"/>
              </a:ext>
            </a:extLst>
          </p:cNvPr>
          <p:cNvSpPr>
            <a:spLocks noGrp="1"/>
          </p:cNvSpPr>
          <p:nvPr>
            <p:ph type="title"/>
          </p:nvPr>
        </p:nvSpPr>
        <p:spPr/>
        <p:txBody>
          <a:bodyPr/>
          <a:lstStyle/>
          <a:p>
            <a:r>
              <a:rPr lang="en-GB"/>
              <a:t>2. The Lean Startup</a:t>
            </a:r>
            <a:endParaRPr lang="en-PK"/>
          </a:p>
        </p:txBody>
      </p:sp>
      <p:sp>
        <p:nvSpPr>
          <p:cNvPr id="3" name="Content Placeholder 2">
            <a:extLst>
              <a:ext uri="{FF2B5EF4-FFF2-40B4-BE49-F238E27FC236}">
                <a16:creationId xmlns:a16="http://schemas.microsoft.com/office/drawing/2014/main" id="{A56346D8-7F1C-B455-978E-9D577523A93B}"/>
              </a:ext>
            </a:extLst>
          </p:cNvPr>
          <p:cNvSpPr>
            <a:spLocks noGrp="1"/>
          </p:cNvSpPr>
          <p:nvPr>
            <p:ph idx="1"/>
          </p:nvPr>
        </p:nvSpPr>
        <p:spPr/>
        <p:txBody>
          <a:bodyPr/>
          <a:lstStyle/>
          <a:p>
            <a:r>
              <a:rPr lang="en-GB" dirty="0"/>
              <a:t>2. The Lean Startup:In the context of lean startups, value creation is central to the business model. Lean startups focus on </a:t>
            </a:r>
            <a:r>
              <a:rPr lang="en-GB" dirty="0" err="1"/>
              <a:t>maximizing</a:t>
            </a:r>
            <a:r>
              <a:rPr lang="en-GB" dirty="0"/>
              <a:t> customer value while </a:t>
            </a:r>
            <a:r>
              <a:rPr lang="en-GB" dirty="0" err="1"/>
              <a:t>minimizing</a:t>
            </a:r>
            <a:r>
              <a:rPr lang="en-GB" dirty="0"/>
              <a:t> waste. Instead of creating a fully developed product upfront, lean startups:</a:t>
            </a:r>
          </a:p>
        </p:txBody>
      </p:sp>
    </p:spTree>
    <p:extLst>
      <p:ext uri="{BB962C8B-B14F-4D97-AF65-F5344CB8AC3E}">
        <p14:creationId xmlns:p14="http://schemas.microsoft.com/office/powerpoint/2010/main" val="3432462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4236C-6245-1C67-213A-9393070178C3}"/>
              </a:ext>
            </a:extLst>
          </p:cNvPr>
          <p:cNvSpPr>
            <a:spLocks noGrp="1"/>
          </p:cNvSpPr>
          <p:nvPr>
            <p:ph type="title"/>
          </p:nvPr>
        </p:nvSpPr>
        <p:spPr/>
        <p:txBody>
          <a:bodyPr/>
          <a:lstStyle/>
          <a:p>
            <a:r>
              <a:rPr lang="en-GB" dirty="0"/>
              <a:t>Conti:</a:t>
            </a:r>
            <a:endParaRPr lang="en-PK" dirty="0"/>
          </a:p>
        </p:txBody>
      </p:sp>
      <p:sp>
        <p:nvSpPr>
          <p:cNvPr id="3" name="Content Placeholder 2">
            <a:extLst>
              <a:ext uri="{FF2B5EF4-FFF2-40B4-BE49-F238E27FC236}">
                <a16:creationId xmlns:a16="http://schemas.microsoft.com/office/drawing/2014/main" id="{54084A20-3002-3784-1725-0015F6E44181}"/>
              </a:ext>
            </a:extLst>
          </p:cNvPr>
          <p:cNvSpPr>
            <a:spLocks noGrp="1"/>
          </p:cNvSpPr>
          <p:nvPr>
            <p:ph idx="1"/>
          </p:nvPr>
        </p:nvSpPr>
        <p:spPr/>
        <p:txBody>
          <a:bodyPr/>
          <a:lstStyle/>
          <a:p>
            <a:r>
              <a:rPr lang="en-GB" dirty="0"/>
              <a:t>1. Start Small</a:t>
            </a:r>
          </a:p>
          <a:p>
            <a:r>
              <a:rPr lang="en-GB" dirty="0"/>
              <a:t>2. Test and Learn</a:t>
            </a:r>
          </a:p>
          <a:p>
            <a:r>
              <a:rPr lang="en-GB" dirty="0"/>
              <a:t>3.Iterate Rapidly</a:t>
            </a:r>
          </a:p>
          <a:p>
            <a:endParaRPr lang="en-PK" dirty="0"/>
          </a:p>
        </p:txBody>
      </p:sp>
    </p:spTree>
    <p:extLst>
      <p:ext uri="{BB962C8B-B14F-4D97-AF65-F5344CB8AC3E}">
        <p14:creationId xmlns:p14="http://schemas.microsoft.com/office/powerpoint/2010/main" val="2450868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87B7FC-9419-9595-514B-97A47A148CB7}"/>
              </a:ext>
            </a:extLst>
          </p:cNvPr>
          <p:cNvSpPr>
            <a:spLocks noGrp="1"/>
          </p:cNvSpPr>
          <p:nvPr>
            <p:ph idx="1"/>
          </p:nvPr>
        </p:nvSpPr>
        <p:spPr>
          <a:xfrm>
            <a:off x="304800" y="1600200"/>
            <a:ext cx="8463784" cy="4727519"/>
          </a:xfrm>
        </p:spPr>
        <p:txBody>
          <a:bodyPr>
            <a:normAutofit lnSpcReduction="10000"/>
          </a:bodyPr>
          <a:lstStyle/>
          <a:p>
            <a:pPr algn="just"/>
            <a:r>
              <a:rPr lang="en-GB" sz="2600" b="1" i="1" dirty="0"/>
              <a:t>Example: </a:t>
            </a:r>
            <a:r>
              <a:rPr lang="en-GB" sz="2600" dirty="0"/>
              <a:t>Dropbox:followed the lean startup approach to value creation. Initially, Dropbox launched a simple MVP to test if people would find value in cloud storage and file </a:t>
            </a:r>
            <a:r>
              <a:rPr lang="en-GB" sz="2600" dirty="0" err="1"/>
              <a:t>synchronization</a:t>
            </a:r>
            <a:r>
              <a:rPr lang="en-GB" sz="2600" dirty="0"/>
              <a:t> . Through early feedback, the company refined its product, adding features that solved users’ problems, like easy access to files from multiple devices. This focus on creating tangible value for customers by solving file storage issues helped Dropbox grow into a widely used service.</a:t>
            </a:r>
            <a:endParaRPr lang="en-PK" sz="2600" dirty="0"/>
          </a:p>
        </p:txBody>
      </p:sp>
    </p:spTree>
    <p:extLst>
      <p:ext uri="{BB962C8B-B14F-4D97-AF65-F5344CB8AC3E}">
        <p14:creationId xmlns:p14="http://schemas.microsoft.com/office/powerpoint/2010/main" val="233678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D8BF4-73B5-F063-D012-8812C54FF245}"/>
              </a:ext>
            </a:extLst>
          </p:cNvPr>
          <p:cNvSpPr>
            <a:spLocks noGrp="1"/>
          </p:cNvSpPr>
          <p:nvPr>
            <p:ph type="title"/>
          </p:nvPr>
        </p:nvSpPr>
        <p:spPr/>
        <p:txBody>
          <a:bodyPr/>
          <a:lstStyle/>
          <a:p>
            <a:r>
              <a:rPr lang="en-GB" dirty="0"/>
              <a:t>3.Customer Discovery and Validation</a:t>
            </a:r>
            <a:endParaRPr lang="en-PK" dirty="0"/>
          </a:p>
        </p:txBody>
      </p:sp>
      <p:sp>
        <p:nvSpPr>
          <p:cNvPr id="3" name="Content Placeholder 2">
            <a:extLst>
              <a:ext uri="{FF2B5EF4-FFF2-40B4-BE49-F238E27FC236}">
                <a16:creationId xmlns:a16="http://schemas.microsoft.com/office/drawing/2014/main" id="{6CC542FF-DC95-1DC3-DB7B-82E06F661AB8}"/>
              </a:ext>
            </a:extLst>
          </p:cNvPr>
          <p:cNvSpPr>
            <a:spLocks noGrp="1"/>
          </p:cNvSpPr>
          <p:nvPr>
            <p:ph idx="1"/>
          </p:nvPr>
        </p:nvSpPr>
        <p:spPr/>
        <p:txBody>
          <a:bodyPr/>
          <a:lstStyle/>
          <a:p>
            <a:r>
              <a:rPr lang="en-GB" dirty="0"/>
              <a:t>Customer Discovery and Validation are crucial steps in the Lean Startup methodology, aimed at ensuring that a product or service meets real customer needs before significant resources are invested in development.</a:t>
            </a:r>
            <a:endParaRPr lang="en-PK" dirty="0"/>
          </a:p>
        </p:txBody>
      </p:sp>
    </p:spTree>
    <p:extLst>
      <p:ext uri="{BB962C8B-B14F-4D97-AF65-F5344CB8AC3E}">
        <p14:creationId xmlns:p14="http://schemas.microsoft.com/office/powerpoint/2010/main" val="42739068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5063</TotalTime>
  <Words>549</Words>
  <Application>Microsoft Office PowerPoint</Application>
  <PresentationFormat>Letter Paper (8.5x11 in)</PresentationFormat>
  <Paragraphs>77</Paragraphs>
  <Slides>21</Slides>
  <Notes>2</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Droplet</vt:lpstr>
      <vt:lpstr>Entrepreneurship </vt:lpstr>
      <vt:lpstr>Five Pillars of Technology Entrepreneurship</vt:lpstr>
      <vt:lpstr>PowerPoint Presentation</vt:lpstr>
      <vt:lpstr>PowerPoint Presentation</vt:lpstr>
      <vt:lpstr>PowerPoint Presentation</vt:lpstr>
      <vt:lpstr>2. The Lean Startup</vt:lpstr>
      <vt:lpstr>Conti:</vt:lpstr>
      <vt:lpstr>PowerPoint Presentation</vt:lpstr>
      <vt:lpstr>3.Customer Discovery and Validation</vt:lpstr>
      <vt:lpstr>PowerPoint Presentation</vt:lpstr>
      <vt:lpstr>PowerPoint Presentation</vt:lpstr>
      <vt:lpstr>PowerPoint Presentation</vt:lpstr>
      <vt:lpstr>PowerPoint Presentation</vt:lpstr>
      <vt:lpstr>Key Takeaway:</vt:lpstr>
      <vt:lpstr>4. The Business Model Canvas</vt:lpstr>
      <vt:lpstr>Components</vt:lpstr>
      <vt:lpstr>PowerPoint Presentation</vt:lpstr>
      <vt:lpstr> 5. The Entrepreneurial Method</vt:lpstr>
      <vt:lpstr>Key Steps:</vt:lpstr>
      <vt:lpstr>Example: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
  <dc:description/>
  <cp:lastModifiedBy>Abida Mustafa</cp:lastModifiedBy>
  <cp:revision>397</cp:revision>
  <dcterms:created xsi:type="dcterms:W3CDTF">2001-09-24T17:55:57Z</dcterms:created>
  <dcterms:modified xsi:type="dcterms:W3CDTF">2024-09-18T18:08:26Z</dcterms:modified>
</cp:coreProperties>
</file>