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2" r:id="rId2"/>
    <p:sldId id="256" r:id="rId3"/>
    <p:sldId id="266"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EFC"/>
    <a:srgbClr val="E1B2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10"/>
  </p:normalViewPr>
  <p:slideViewPr>
    <p:cSldViewPr snapToGrid="0" snapToObjects="1">
      <p:cViewPr varScale="1">
        <p:scale>
          <a:sx n="61" d="100"/>
          <a:sy n="61" d="100"/>
        </p:scale>
        <p:origin x="6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4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3581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web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9032" y="1432682"/>
            <a:ext cx="4746812" cy="1076577"/>
          </a:xfrm>
          <a:prstGeom prst="rect">
            <a:avLst/>
          </a:prstGeom>
        </p:spPr>
        <p:txBody>
          <a:bodyPr wrap="none">
            <a:spAutoFit/>
          </a:bodyPr>
          <a:lstStyle/>
          <a:p>
            <a:pPr>
              <a:lnSpc>
                <a:spcPts val="7545"/>
              </a:lnSpc>
            </a:pPr>
            <a:r>
              <a:rPr lang="en-US" sz="8000" dirty="0">
                <a:solidFill>
                  <a:schemeClr val="accent1">
                    <a:lumMod val="75000"/>
                  </a:schemeClr>
                </a:solidFill>
                <a:latin typeface="MuseoModerno" pitchFamily="34" charset="0"/>
                <a:ea typeface="MuseoModerno" pitchFamily="34" charset="-122"/>
                <a:cs typeface="MuseoModerno" pitchFamily="34" charset="-120"/>
              </a:rPr>
              <a:t>Proposals</a:t>
            </a:r>
            <a:endParaRPr lang="en-US" sz="8000" dirty="0">
              <a:solidFill>
                <a:schemeClr val="accent1">
                  <a:lumMod val="75000"/>
                </a:schemeClr>
              </a:solidFill>
            </a:endParaRPr>
          </a:p>
        </p:txBody>
      </p:sp>
      <p:sp>
        <p:nvSpPr>
          <p:cNvPr id="3" name="Flowchart: Data 2"/>
          <p:cNvSpPr/>
          <p:nvPr/>
        </p:nvSpPr>
        <p:spPr>
          <a:xfrm>
            <a:off x="8338088" y="0"/>
            <a:ext cx="6338807" cy="8229600"/>
          </a:xfrm>
          <a:prstGeom prst="flowChartInputOutput">
            <a:avLst/>
          </a:prstGeom>
          <a:blipFill dpi="0" rotWithShape="1">
            <a:blip r:embed="rId2">
              <a:extLst>
                <a:ext uri="{28A0092B-C50C-407E-A947-70E740481C1C}">
                  <a14:useLocalDpi xmlns:a14="http://schemas.microsoft.com/office/drawing/2010/main" val="0"/>
                </a:ext>
              </a:extLst>
            </a:blip>
            <a:srcRect/>
            <a:stretch>
              <a:fillRect l="7292" b="-3082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9032" y="3724652"/>
            <a:ext cx="7315200" cy="2251065"/>
          </a:xfrm>
          <a:prstGeom prst="rect">
            <a:avLst/>
          </a:prstGeom>
        </p:spPr>
        <p:txBody>
          <a:bodyPr>
            <a:spAutoFit/>
          </a:bodyPr>
          <a:lstStyle/>
          <a:p>
            <a:pPr>
              <a:lnSpc>
                <a:spcPct val="150000"/>
              </a:lnSpc>
            </a:pPr>
            <a:r>
              <a:rPr lang="en-US" sz="2400" dirty="0"/>
              <a:t>Presented By :Sineha Mandhan</a:t>
            </a:r>
          </a:p>
          <a:p>
            <a:pPr>
              <a:lnSpc>
                <a:spcPct val="150000"/>
              </a:lnSpc>
            </a:pPr>
            <a:r>
              <a:rPr lang="en-US" sz="2400" dirty="0"/>
              <a:t>                        :Sineha Chawla</a:t>
            </a:r>
          </a:p>
          <a:p>
            <a:pPr>
              <a:lnSpc>
                <a:spcPct val="150000"/>
              </a:lnSpc>
            </a:pPr>
            <a:r>
              <a:rPr lang="en-US" sz="2400" dirty="0"/>
              <a:t>                        :Sajida Khatoon</a:t>
            </a:r>
          </a:p>
          <a:p>
            <a:pPr>
              <a:lnSpc>
                <a:spcPct val="150000"/>
              </a:lnSpc>
            </a:pPr>
            <a:r>
              <a:rPr lang="en-US" sz="2400" dirty="0"/>
              <a:t>Assigned By  :Maria Fatima</a:t>
            </a:r>
          </a:p>
        </p:txBody>
      </p:sp>
      <p:sp>
        <p:nvSpPr>
          <p:cNvPr id="5" name="Rectangle 4"/>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50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CF5">
              <a:alpha val="85000"/>
            </a:srgbClr>
          </a:solidFill>
          <a:ln/>
        </p:spPr>
      </p:sp>
      <p:sp>
        <p:nvSpPr>
          <p:cNvPr id="6" name="Text 3"/>
          <p:cNvSpPr/>
          <p:nvPr/>
        </p:nvSpPr>
        <p:spPr>
          <a:xfrm>
            <a:off x="1247579" y="680442"/>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5.Abstract</a:t>
            </a:r>
            <a:endParaRPr lang="en-US" sz="4374" dirty="0"/>
          </a:p>
        </p:txBody>
      </p:sp>
      <p:sp>
        <p:nvSpPr>
          <p:cNvPr id="7" name="Text 4"/>
          <p:cNvSpPr/>
          <p:nvPr/>
        </p:nvSpPr>
        <p:spPr>
          <a:xfrm>
            <a:off x="395173" y="1652301"/>
            <a:ext cx="6548068" cy="4655509"/>
          </a:xfrm>
          <a:prstGeom prst="rect">
            <a:avLst/>
          </a:prstGeom>
          <a:noFill/>
          <a:ln/>
        </p:spPr>
        <p:txBody>
          <a:bodyPr wrap="square" rtlCol="0" anchor="t"/>
          <a:lstStyle/>
          <a:p>
            <a:pPr marL="0" indent="0">
              <a:lnSpc>
                <a:spcPct val="150000"/>
              </a:lnSpc>
              <a:buNone/>
            </a:pPr>
            <a:r>
              <a:rPr lang="en-US" sz="2800" dirty="0">
                <a:solidFill>
                  <a:srgbClr val="2B4150"/>
                </a:solidFill>
                <a:ea typeface="Source Sans Pro" pitchFamily="34" charset="-122"/>
                <a:cs typeface="Source Sans Pro" pitchFamily="34" charset="-120"/>
              </a:rPr>
              <a:t>The abstract provides a concise summary of the key points and highlights of the proposal. It outlines the problem statement, the proposed solution, and the key benefits the client can expect. The abstract is designed to capture the reader's attention and pique their interest in reviewing the full proposal.</a:t>
            </a:r>
            <a:endParaRPr lang="en-US" sz="2800" dirty="0"/>
          </a:p>
        </p:txBody>
      </p:sp>
      <p:sp>
        <p:nvSpPr>
          <p:cNvPr id="9" name="Rectangle 8"/>
          <p:cNvSpPr/>
          <p:nvPr/>
        </p:nvSpPr>
        <p:spPr>
          <a:xfrm>
            <a:off x="7904136" y="0"/>
            <a:ext cx="6726264" cy="822960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0"/>
            <a:ext cx="821410" cy="759417"/>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836128"/>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6.Introduction</a:t>
            </a:r>
            <a:endParaRPr lang="en-US" sz="4374" dirty="0"/>
          </a:p>
        </p:txBody>
      </p:sp>
      <p:sp>
        <p:nvSpPr>
          <p:cNvPr id="6" name="Text 3"/>
          <p:cNvSpPr/>
          <p:nvPr/>
        </p:nvSpPr>
        <p:spPr>
          <a:xfrm>
            <a:off x="6253796" y="2195453"/>
            <a:ext cx="7477601" cy="4360330"/>
          </a:xfrm>
          <a:prstGeom prst="rect">
            <a:avLst/>
          </a:prstGeom>
          <a:noFill/>
          <a:ln/>
        </p:spPr>
        <p:txBody>
          <a:bodyPr wrap="square" rtlCol="0" anchor="t"/>
          <a:lstStyle/>
          <a:p>
            <a:pPr marL="0" indent="0">
              <a:lnSpc>
                <a:spcPct val="150000"/>
              </a:lnSpc>
              <a:buNone/>
            </a:pPr>
            <a:r>
              <a:rPr lang="en-US" sz="2800" dirty="0">
                <a:solidFill>
                  <a:srgbClr val="2B4150"/>
                </a:solidFill>
                <a:latin typeface="Source Sans Pro" pitchFamily="34" charset="0"/>
                <a:ea typeface="Source Sans Pro" pitchFamily="34" charset="-122"/>
                <a:cs typeface="Source Sans Pro" pitchFamily="34" charset="-120"/>
              </a:rPr>
              <a:t>The introduction sets the stage for the proposal by providing context and outlining the key objectives. It should highlight the client's needs, the proposed solution, and the unique value your organization can deliver.</a:t>
            </a:r>
            <a:endParaRPr lang="en-US" sz="2800" dirty="0"/>
          </a:p>
        </p:txBody>
      </p:sp>
      <p:sp>
        <p:nvSpPr>
          <p:cNvPr id="8" name="Rectangle 7"/>
          <p:cNvSpPr/>
          <p:nvPr/>
        </p:nvSpPr>
        <p:spPr>
          <a:xfrm>
            <a:off x="13816610" y="0"/>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434" y="612691"/>
            <a:ext cx="3595607" cy="726481"/>
          </a:xfrm>
          <a:prstGeom prst="rect">
            <a:avLst/>
          </a:prstGeom>
        </p:spPr>
        <p:txBody>
          <a:bodyPr wrap="square">
            <a:spAutoFit/>
          </a:bodyPr>
          <a:lstStyle/>
          <a:p>
            <a:pPr>
              <a:lnSpc>
                <a:spcPts val="5468"/>
              </a:lnSpc>
            </a:pPr>
            <a:r>
              <a:rPr lang="en-US" sz="3200" b="1" dirty="0">
                <a:solidFill>
                  <a:srgbClr val="124E73"/>
                </a:solidFill>
                <a:latin typeface="MuseoModerno" pitchFamily="34" charset="0"/>
                <a:ea typeface="MuseoModerno" pitchFamily="34" charset="-122"/>
              </a:rPr>
              <a:t>7.Discussion</a:t>
            </a:r>
            <a:endParaRPr lang="en-US" sz="3200" b="1" dirty="0"/>
          </a:p>
        </p:txBody>
      </p:sp>
      <p:sp>
        <p:nvSpPr>
          <p:cNvPr id="3" name="Rectangle 2"/>
          <p:cNvSpPr/>
          <p:nvPr/>
        </p:nvSpPr>
        <p:spPr>
          <a:xfrm>
            <a:off x="340963" y="1594817"/>
            <a:ext cx="6989735" cy="6740307"/>
          </a:xfrm>
          <a:prstGeom prst="rect">
            <a:avLst/>
          </a:prstGeom>
        </p:spPr>
        <p:txBody>
          <a:bodyPr wrap="square">
            <a:spAutoFit/>
          </a:bodyPr>
          <a:lstStyle/>
          <a:p>
            <a:pPr>
              <a:lnSpc>
                <a:spcPct val="150000"/>
              </a:lnSpc>
            </a:pPr>
            <a:r>
              <a:rPr lang="en-US" sz="2400" dirty="0"/>
              <a:t>the discussion section serves as a critical component where the proposer can delve into the details of the proposed solution or approach. This section provides an opportunity to explain, analyze, and justify the proposed solution in depth. The discussion should effectively communicate the relevance, feasibility, and benefits of the proposed approach to the intended audience. </a:t>
            </a:r>
          </a:p>
          <a:p>
            <a:pPr>
              <a:lnSpc>
                <a:spcPct val="150000"/>
              </a:lnSpc>
            </a:pPr>
            <a:endParaRPr lang="en-US" sz="2400" dirty="0"/>
          </a:p>
          <a:p>
            <a:pPr>
              <a:lnSpc>
                <a:spcPct val="150000"/>
              </a:lnSpc>
            </a:pPr>
            <a:endParaRPr lang="en-US" sz="2400" dirty="0"/>
          </a:p>
          <a:p>
            <a:pPr>
              <a:lnSpc>
                <a:spcPct val="150000"/>
              </a:lnSpc>
            </a:pPr>
            <a:r>
              <a:rPr lang="en-US" sz="2400" b="1" dirty="0">
                <a:solidFill>
                  <a:srgbClr val="2B4150"/>
                </a:solidFill>
                <a:latin typeface="Source Sans Pro" pitchFamily="34" charset="0"/>
                <a:ea typeface="Source Sans Pro" pitchFamily="34" charset="-122"/>
                <a:cs typeface="Source Sans Pro" pitchFamily="34" charset="-120"/>
              </a:rPr>
              <a:t>by :Sajida Khatoon</a:t>
            </a:r>
            <a:endParaRPr lang="en-US" sz="2400" dirty="0"/>
          </a:p>
          <a:p>
            <a:pPr>
              <a:lnSpc>
                <a:spcPct val="150000"/>
              </a:lnSpc>
            </a:pPr>
            <a:endParaRPr lang="en-US" sz="2400" dirty="0"/>
          </a:p>
        </p:txBody>
      </p:sp>
      <p:sp>
        <p:nvSpPr>
          <p:cNvPr id="4" name="Rectangle 3"/>
          <p:cNvSpPr/>
          <p:nvPr/>
        </p:nvSpPr>
        <p:spPr>
          <a:xfrm>
            <a:off x="8198603" y="0"/>
            <a:ext cx="6431797" cy="8229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55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1910" y="507824"/>
            <a:ext cx="3265107" cy="756746"/>
          </a:xfrm>
          <a:prstGeom prst="rect">
            <a:avLst/>
          </a:prstGeom>
        </p:spPr>
        <p:txBody>
          <a:bodyPr wrap="square">
            <a:spAutoFit/>
          </a:bodyPr>
          <a:lstStyle/>
          <a:p>
            <a:pPr>
              <a:lnSpc>
                <a:spcPts val="5468"/>
              </a:lnSpc>
            </a:pPr>
            <a:r>
              <a:rPr lang="en-US" sz="4000" b="1" dirty="0">
                <a:solidFill>
                  <a:srgbClr val="124E73"/>
                </a:solidFill>
                <a:ea typeface="MuseoModerno"/>
              </a:rPr>
              <a:t>8.Conclusion</a:t>
            </a:r>
            <a:endParaRPr lang="en-US" sz="4000" b="1" dirty="0">
              <a:ea typeface="MuseoModerno"/>
            </a:endParaRPr>
          </a:p>
        </p:txBody>
      </p:sp>
      <p:sp>
        <p:nvSpPr>
          <p:cNvPr id="3" name="Rectangle 2"/>
          <p:cNvSpPr/>
          <p:nvPr/>
        </p:nvSpPr>
        <p:spPr>
          <a:xfrm>
            <a:off x="759417" y="1489285"/>
            <a:ext cx="6199322" cy="6046271"/>
          </a:xfrm>
          <a:prstGeom prst="rect">
            <a:avLst/>
          </a:prstGeom>
        </p:spPr>
        <p:txBody>
          <a:bodyPr wrap="square">
            <a:spAutoFit/>
          </a:bodyPr>
          <a:lstStyle/>
          <a:p>
            <a:pPr>
              <a:lnSpc>
                <a:spcPct val="150000"/>
              </a:lnSpc>
            </a:pPr>
            <a:r>
              <a:rPr lang="en-US" sz="2000" dirty="0"/>
              <a:t>In the conclusion of a proposal, the synthesis of key points culminates in a compelling call to action. By succinctly summarizing the proposal's main elements and highlighting its benefits, the conclusion reinforces the proposal's significance. It serves as a pivotal moment to inspire confidence in the proposed solution's ability to address the identified need or problem. A well-crafted conclusion not only articulates the vision of success but also outlines clear next steps for implementation. Expressed with gratitude for the reader's consideration, the conclusion leaves a lasting impression, compelling the recipient to take action and embrace the proposed solution.</a:t>
            </a:r>
          </a:p>
        </p:txBody>
      </p:sp>
      <p:sp>
        <p:nvSpPr>
          <p:cNvPr id="4" name="Rectangle 3"/>
          <p:cNvSpPr/>
          <p:nvPr/>
        </p:nvSpPr>
        <p:spPr>
          <a:xfrm>
            <a:off x="8973518" y="0"/>
            <a:ext cx="5656881" cy="82296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69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6394" y="706486"/>
            <a:ext cx="2820692" cy="646331"/>
          </a:xfrm>
          <a:prstGeom prst="rect">
            <a:avLst/>
          </a:prstGeom>
        </p:spPr>
        <p:txBody>
          <a:bodyPr wrap="square">
            <a:spAutoFit/>
          </a:bodyPr>
          <a:lstStyle/>
          <a:p>
            <a:r>
              <a:rPr lang="en-US" sz="3600" dirty="0"/>
              <a:t>9.Glossary</a:t>
            </a:r>
          </a:p>
        </p:txBody>
      </p:sp>
      <p:sp>
        <p:nvSpPr>
          <p:cNvPr id="4" name="Rectangle 3"/>
          <p:cNvSpPr/>
          <p:nvPr/>
        </p:nvSpPr>
        <p:spPr>
          <a:xfrm>
            <a:off x="929899" y="1780437"/>
            <a:ext cx="7315200" cy="3831818"/>
          </a:xfrm>
          <a:prstGeom prst="rect">
            <a:avLst/>
          </a:prstGeom>
        </p:spPr>
        <p:txBody>
          <a:bodyPr>
            <a:spAutoFit/>
          </a:bodyPr>
          <a:lstStyle/>
          <a:p>
            <a:pPr>
              <a:lnSpc>
                <a:spcPct val="150000"/>
              </a:lnSpc>
            </a:pPr>
            <a:r>
              <a:rPr lang="en-US" dirty="0"/>
              <a:t>In the conclusion of a proposal, the synthesis of key points culminates in a compelling call to action. By succinctly summarizing the proposal's main elements and highlighting its benefits, the conclusion reinforces the proposal's significance. It serves as a pivotal moment to inspire confidence in the proposed solution's ability to address the identified need or problem. A well-crafted conclusion not only articulates the vision of success but also outlines clear next steps for implementation. Expressed with gratitude for the reader's consideration, the conclusion leaves a lasting impression, compelling the recipient to take action and embrace the proposed solution.</a:t>
            </a:r>
          </a:p>
        </p:txBody>
      </p:sp>
      <p:sp>
        <p:nvSpPr>
          <p:cNvPr id="5" name="Rectangle 4"/>
          <p:cNvSpPr/>
          <p:nvPr/>
        </p:nvSpPr>
        <p:spPr>
          <a:xfrm>
            <a:off x="9066508" y="108488"/>
            <a:ext cx="5563892" cy="785764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5498"/>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47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6703" y="857662"/>
            <a:ext cx="3459858" cy="707886"/>
          </a:xfrm>
          <a:prstGeom prst="rect">
            <a:avLst/>
          </a:prstGeom>
        </p:spPr>
        <p:txBody>
          <a:bodyPr wrap="none">
            <a:spAutoFit/>
          </a:bodyPr>
          <a:lstStyle/>
          <a:p>
            <a:r>
              <a:rPr lang="en-US" sz="4000" dirty="0">
                <a:solidFill>
                  <a:schemeClr val="accent1">
                    <a:lumMod val="75000"/>
                  </a:schemeClr>
                </a:solidFill>
              </a:rPr>
              <a:t>10. Works Cited</a:t>
            </a:r>
          </a:p>
        </p:txBody>
      </p:sp>
      <p:sp>
        <p:nvSpPr>
          <p:cNvPr id="5" name="Rectangle 4"/>
          <p:cNvSpPr/>
          <p:nvPr/>
        </p:nvSpPr>
        <p:spPr>
          <a:xfrm>
            <a:off x="8570563" y="0"/>
            <a:ext cx="6059837" cy="7904136"/>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p:cNvSpPr>
            <a:spLocks noChangeArrowheads="1"/>
          </p:cNvSpPr>
          <p:nvPr/>
        </p:nvSpPr>
        <p:spPr bwMode="auto">
          <a:xfrm>
            <a:off x="1275755" y="2180450"/>
            <a:ext cx="58674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It not only acknowledges the sources that have contributed to the proposal's development but also provides readers with the opportunity to delve deeper into the referenced material. This section showcases the breadth and depth of research undertaken, demonstrating diligence and scholarly rigor. Furthermore, a comprehensive "Works Cited" instills confidence in the proposal's author, portraying them as knowledgeable and accountable. Ultimately, it upholds the principles of academic honesty and transparency, essential for fostering trust and respect in scholarly endeavors.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0"/>
            <a:ext cx="385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öhne"/>
              </a:rPr>
              <a:t/>
            </a: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26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3041" y="709005"/>
            <a:ext cx="2917786" cy="707886"/>
          </a:xfrm>
          <a:prstGeom prst="rect">
            <a:avLst/>
          </a:prstGeom>
        </p:spPr>
        <p:txBody>
          <a:bodyPr wrap="none">
            <a:spAutoFit/>
          </a:bodyPr>
          <a:lstStyle/>
          <a:p>
            <a:r>
              <a:rPr lang="en-US" sz="4000" dirty="0">
                <a:solidFill>
                  <a:schemeClr val="accent1">
                    <a:lumMod val="75000"/>
                  </a:schemeClr>
                </a:solidFill>
              </a:rPr>
              <a:t>11. Appendix</a:t>
            </a:r>
          </a:p>
        </p:txBody>
      </p:sp>
      <p:sp>
        <p:nvSpPr>
          <p:cNvPr id="3" name="Rectangle 2"/>
          <p:cNvSpPr/>
          <p:nvPr/>
        </p:nvSpPr>
        <p:spPr>
          <a:xfrm>
            <a:off x="7392692" y="394003"/>
            <a:ext cx="6927742" cy="6921197"/>
          </a:xfrm>
          <a:prstGeom prst="rect">
            <a:avLst/>
          </a:prstGeom>
          <a:blipFill dpi="0" rotWithShape="1">
            <a:blip r:embed="rId2">
              <a:extLst>
                <a:ext uri="{28A0092B-C50C-407E-A947-70E740481C1C}">
                  <a14:useLocalDpi xmlns:a14="http://schemas.microsoft.com/office/drawing/2010/main" val="0"/>
                </a:ext>
              </a:extLst>
            </a:blip>
            <a:srcRect/>
            <a:stretch>
              <a:fillRect t="-14036" b="-412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64949" y="2198891"/>
            <a:ext cx="6462793" cy="5493812"/>
          </a:xfrm>
          <a:prstGeom prst="rect">
            <a:avLst/>
          </a:prstGeom>
        </p:spPr>
        <p:txBody>
          <a:bodyPr wrap="square">
            <a:spAutoFit/>
          </a:bodyPr>
          <a:lstStyle/>
          <a:p>
            <a:pPr>
              <a:lnSpc>
                <a:spcPct val="150000"/>
              </a:lnSpc>
            </a:pPr>
            <a:r>
              <a:rPr lang="en-US" dirty="0"/>
              <a:t>The appendix of a proposal serves as a repository for supplementary information that enriches the main body of the document. It offers readers access to additional data, charts, graphs, or any material that might overwhelm the main text but is crucial for understanding the proposal's context or supporting its arguments. Organized and labeled systematically, the appendix ensures clarity and accessibility, allowing readers to navigate complex information effortlessly. Moreover, it provides a comprehensive view of the research process, offering transparency and aiding in the replication of studies or verification of findings. In essence, the appendix enhances the proposal's credibility by presenting a wealth of relevant information in a structured and accessible format.</a:t>
            </a:r>
          </a:p>
        </p:txBody>
      </p:sp>
      <p:sp>
        <p:nvSpPr>
          <p:cNvPr id="7" name="Rectangle 6"/>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80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472142" y="1628758"/>
            <a:ext cx="7477601" cy="958215"/>
          </a:xfrm>
          <a:prstGeom prst="rect">
            <a:avLst/>
          </a:prstGeom>
          <a:noFill/>
          <a:ln/>
        </p:spPr>
        <p:txBody>
          <a:bodyPr wrap="none" rtlCol="0" anchor="t"/>
          <a:lstStyle/>
          <a:p>
            <a:pPr marL="0" indent="0">
              <a:lnSpc>
                <a:spcPts val="7545"/>
              </a:lnSpc>
              <a:buNone/>
            </a:pPr>
            <a:r>
              <a:rPr lang="en-US" sz="6036" dirty="0">
                <a:solidFill>
                  <a:srgbClr val="124E73"/>
                </a:solidFill>
                <a:latin typeface="MuseoModerno" pitchFamily="34" charset="0"/>
                <a:ea typeface="MuseoModerno" pitchFamily="34" charset="-122"/>
                <a:cs typeface="MuseoModerno" pitchFamily="34" charset="-120"/>
              </a:rPr>
              <a:t>What is Proposals?</a:t>
            </a:r>
            <a:endParaRPr lang="en-US" sz="6036" dirty="0"/>
          </a:p>
        </p:txBody>
      </p:sp>
      <p:sp>
        <p:nvSpPr>
          <p:cNvPr id="6" name="Text 3"/>
          <p:cNvSpPr/>
          <p:nvPr/>
        </p:nvSpPr>
        <p:spPr>
          <a:xfrm>
            <a:off x="472142" y="3149526"/>
            <a:ext cx="7477601" cy="1066205"/>
          </a:xfrm>
          <a:prstGeom prst="rect">
            <a:avLst/>
          </a:prstGeom>
          <a:noFill/>
          <a:ln/>
        </p:spPr>
        <p:txBody>
          <a:bodyPr wrap="square" rtlCol="0" anchor="t"/>
          <a:lstStyle/>
          <a:p>
            <a:pPr marL="0" indent="0">
              <a:buNone/>
            </a:pPr>
            <a:r>
              <a:rPr lang="en-US" sz="3200" dirty="0">
                <a:solidFill>
                  <a:srgbClr val="2B4150"/>
                </a:solidFill>
                <a:latin typeface="Source Sans Pro" pitchFamily="34" charset="0"/>
                <a:ea typeface="Source Sans Pro" pitchFamily="34" charset="-122"/>
                <a:cs typeface="Source Sans Pro" pitchFamily="34" charset="-120"/>
              </a:rPr>
              <a:t>Proposals are formal written documents that outline a plan or solution to a specific problem or need. They are used to pitch ideas, secure funding, or win business opportunities across various industries and sectors.</a:t>
            </a:r>
            <a:endParaRPr lang="en-US" sz="3200" dirty="0"/>
          </a:p>
        </p:txBody>
      </p:sp>
      <p:sp>
        <p:nvSpPr>
          <p:cNvPr id="7" name="Shape 4"/>
          <p:cNvSpPr/>
          <p:nvPr/>
        </p:nvSpPr>
        <p:spPr>
          <a:xfrm>
            <a:off x="833199" y="5240774"/>
            <a:ext cx="355402" cy="355402"/>
          </a:xfrm>
          <a:prstGeom prst="roundRect">
            <a:avLst>
              <a:gd name="adj" fmla="val 25726039"/>
            </a:avLst>
          </a:prstGeom>
          <a:noFill/>
          <a:ln w="7620">
            <a:solidFill>
              <a:srgbClr val="FFFFFF"/>
            </a:solidFill>
            <a:prstDash val="solid"/>
          </a:ln>
        </p:spPr>
      </p:sp>
      <p:sp>
        <p:nvSpPr>
          <p:cNvPr id="9" name="Text 5"/>
          <p:cNvSpPr/>
          <p:nvPr/>
        </p:nvSpPr>
        <p:spPr>
          <a:xfrm>
            <a:off x="833199" y="7187401"/>
            <a:ext cx="3024341" cy="525766"/>
          </a:xfrm>
          <a:prstGeom prst="rect">
            <a:avLst/>
          </a:prstGeom>
          <a:noFill/>
          <a:ln/>
        </p:spPr>
        <p:txBody>
          <a:bodyPr wrap="none" rtlCol="0" anchor="t"/>
          <a:lstStyle/>
          <a:p>
            <a:pPr marL="0" indent="0" algn="l">
              <a:lnSpc>
                <a:spcPts val="3062"/>
              </a:lnSpc>
              <a:buNone/>
            </a:pPr>
            <a:r>
              <a:rPr lang="en-US" sz="2187" b="1" dirty="0">
                <a:solidFill>
                  <a:srgbClr val="2B4150"/>
                </a:solidFill>
                <a:latin typeface="Source Sans Pro" pitchFamily="34" charset="0"/>
                <a:ea typeface="Source Sans Pro" pitchFamily="34" charset="-122"/>
                <a:cs typeface="Source Sans Pro" pitchFamily="34" charset="-120"/>
              </a:rPr>
              <a:t>by Sineha Mandhan</a:t>
            </a:r>
            <a:endParaRPr lang="en-US" sz="2187" dirty="0"/>
          </a:p>
        </p:txBody>
      </p:sp>
      <p:sp>
        <p:nvSpPr>
          <p:cNvPr id="11" name="Rectangle 10"/>
          <p:cNvSpPr/>
          <p:nvPr/>
        </p:nvSpPr>
        <p:spPr>
          <a:xfrm>
            <a:off x="8421884" y="0"/>
            <a:ext cx="6319600" cy="8227253"/>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9248"/>
            <a:ext cx="14630400" cy="8229600"/>
          </a:xfrm>
          <a:prstGeom prst="rect">
            <a:avLst/>
          </a:prstGeom>
          <a:solidFill>
            <a:srgbClr val="FFFFFF">
              <a:alpha val="75000"/>
            </a:srgbClr>
          </a:solidFill>
          <a:ln/>
        </p:spPr>
      </p:sp>
      <p:sp>
        <p:nvSpPr>
          <p:cNvPr id="4" name="Text 1"/>
          <p:cNvSpPr/>
          <p:nvPr/>
        </p:nvSpPr>
        <p:spPr>
          <a:xfrm>
            <a:off x="1464986" y="606980"/>
            <a:ext cx="9933503" cy="1388745"/>
          </a:xfrm>
          <a:prstGeom prst="rect">
            <a:avLst/>
          </a:prstGeom>
          <a:noFill/>
          <a:ln/>
        </p:spPr>
        <p:txBody>
          <a:bodyPr wrap="square" rtlCol="0" anchor="t"/>
          <a:lstStyle/>
          <a:p>
            <a:pPr>
              <a:lnSpc>
                <a:spcPts val="5468"/>
              </a:lnSpc>
            </a:pPr>
            <a:r>
              <a:rPr lang="en-US" sz="6000" dirty="0">
                <a:solidFill>
                  <a:schemeClr val="accent1">
                    <a:lumMod val="75000"/>
                  </a:schemeClr>
                </a:solidFill>
              </a:rPr>
              <a:t>   Two Types of Proposals</a:t>
            </a:r>
          </a:p>
          <a:p>
            <a:pPr marL="0" indent="0">
              <a:lnSpc>
                <a:spcPts val="5468"/>
              </a:lnSpc>
              <a:buNone/>
            </a:pPr>
            <a:r>
              <a:rPr lang="en-US" sz="6000" dirty="0">
                <a:solidFill>
                  <a:schemeClr val="accent1">
                    <a:lumMod val="75000"/>
                  </a:schemeClr>
                </a:solidFill>
              </a:rPr>
              <a:t>  </a:t>
            </a:r>
          </a:p>
        </p:txBody>
      </p:sp>
      <p:sp>
        <p:nvSpPr>
          <p:cNvPr id="5" name="Text 2"/>
          <p:cNvSpPr/>
          <p:nvPr/>
        </p:nvSpPr>
        <p:spPr>
          <a:xfrm>
            <a:off x="1588972" y="2874877"/>
            <a:ext cx="2777490" cy="347186"/>
          </a:xfrm>
          <a:prstGeom prst="rect">
            <a:avLst/>
          </a:prstGeom>
          <a:noFill/>
          <a:ln/>
        </p:spPr>
        <p:txBody>
          <a:bodyPr wrap="none" rtlCol="0" anchor="t"/>
          <a:lstStyle/>
          <a:p>
            <a:pPr marL="0" indent="0">
              <a:lnSpc>
                <a:spcPts val="2734"/>
              </a:lnSpc>
              <a:buNone/>
            </a:pPr>
            <a:r>
              <a:rPr lang="en-US" sz="2800" b="1" kern="0" spc="-35" dirty="0">
                <a:solidFill>
                  <a:schemeClr val="accent1">
                    <a:lumMod val="75000"/>
                  </a:schemeClr>
                </a:solidFill>
                <a:latin typeface="adonis-web" pitchFamily="34" charset="0"/>
                <a:ea typeface="adonis-web" pitchFamily="34" charset="-122"/>
              </a:rPr>
              <a:t>Internal proposal</a:t>
            </a:r>
            <a:endParaRPr lang="en-US" sz="2800" dirty="0">
              <a:solidFill>
                <a:schemeClr val="accent1">
                  <a:lumMod val="75000"/>
                </a:schemeClr>
              </a:solidFill>
            </a:endParaRPr>
          </a:p>
        </p:txBody>
      </p:sp>
      <p:sp>
        <p:nvSpPr>
          <p:cNvPr id="6" name="Text 3"/>
          <p:cNvSpPr/>
          <p:nvPr/>
        </p:nvSpPr>
        <p:spPr>
          <a:xfrm>
            <a:off x="1464986" y="3454241"/>
            <a:ext cx="4811828" cy="2683088"/>
          </a:xfrm>
          <a:prstGeom prst="rect">
            <a:avLst/>
          </a:prstGeom>
          <a:noFill/>
          <a:ln/>
        </p:spPr>
        <p:txBody>
          <a:bodyPr wrap="square" rtlCol="0" anchor="t"/>
          <a:lstStyle/>
          <a:p>
            <a:pPr>
              <a:lnSpc>
                <a:spcPts val="2799"/>
              </a:lnSpc>
            </a:pPr>
            <a:r>
              <a:rPr lang="en-US" sz="2400" dirty="0"/>
              <a:t>internal proposals serve as a mechanism for generating and implementing innovative ideas, solving problems, improving efficiency, and driving positive change within an organization.</a:t>
            </a:r>
          </a:p>
        </p:txBody>
      </p:sp>
      <p:sp>
        <p:nvSpPr>
          <p:cNvPr id="7" name="Text 4"/>
          <p:cNvSpPr/>
          <p:nvPr/>
        </p:nvSpPr>
        <p:spPr>
          <a:xfrm>
            <a:off x="8109686" y="2931080"/>
            <a:ext cx="2777490" cy="347186"/>
          </a:xfrm>
          <a:prstGeom prst="rect">
            <a:avLst/>
          </a:prstGeom>
          <a:noFill/>
          <a:ln/>
        </p:spPr>
        <p:txBody>
          <a:bodyPr wrap="none" rtlCol="0" anchor="t"/>
          <a:lstStyle/>
          <a:p>
            <a:pPr marL="0" indent="0">
              <a:lnSpc>
                <a:spcPts val="2734"/>
              </a:lnSpc>
              <a:buNone/>
            </a:pPr>
            <a:r>
              <a:rPr lang="en-US" sz="2800" b="1" kern="0" spc="-35" dirty="0">
                <a:solidFill>
                  <a:schemeClr val="accent1">
                    <a:lumMod val="75000"/>
                  </a:schemeClr>
                </a:solidFill>
                <a:latin typeface="adonis-web" pitchFamily="34" charset="0"/>
                <a:ea typeface="adonis-web" pitchFamily="34" charset="-122"/>
              </a:rPr>
              <a:t>External proposal</a:t>
            </a:r>
            <a:endParaRPr lang="en-US" sz="2800" dirty="0">
              <a:solidFill>
                <a:schemeClr val="accent1">
                  <a:lumMod val="75000"/>
                </a:schemeClr>
              </a:solidFill>
            </a:endParaRPr>
          </a:p>
        </p:txBody>
      </p:sp>
      <p:sp>
        <p:nvSpPr>
          <p:cNvPr id="8" name="Text 5"/>
          <p:cNvSpPr/>
          <p:nvPr/>
        </p:nvSpPr>
        <p:spPr>
          <a:xfrm>
            <a:off x="7888637" y="3454241"/>
            <a:ext cx="4353516" cy="2683088"/>
          </a:xfrm>
          <a:prstGeom prst="rect">
            <a:avLst/>
          </a:prstGeom>
          <a:noFill/>
          <a:ln/>
        </p:spPr>
        <p:txBody>
          <a:bodyPr wrap="square" rtlCol="0" anchor="t"/>
          <a:lstStyle/>
          <a:p>
            <a:pPr>
              <a:lnSpc>
                <a:spcPts val="2799"/>
              </a:lnSpc>
            </a:pPr>
            <a:r>
              <a:rPr lang="en-US" sz="2400" dirty="0"/>
              <a:t>An external proposal is a formal document prepared by one organization and presented to another organization, typically with the aim of winning business, securing funding, or establishing a partnership..</a:t>
            </a:r>
          </a:p>
        </p:txBody>
      </p:sp>
      <p:sp>
        <p:nvSpPr>
          <p:cNvPr id="9" name="Rectangle 8"/>
          <p:cNvSpPr/>
          <p:nvPr/>
        </p:nvSpPr>
        <p:spPr>
          <a:xfrm>
            <a:off x="0" y="15498"/>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529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833199" y="680322"/>
            <a:ext cx="5917049" cy="694373"/>
          </a:xfrm>
          <a:prstGeom prst="rect">
            <a:avLst/>
          </a:prstGeom>
          <a:noFill/>
          <a:ln/>
        </p:spPr>
        <p:txBody>
          <a:bodyPr wrap="none" rtlCol="0" anchor="t"/>
          <a:lstStyle/>
          <a:p>
            <a:pPr marL="0" indent="0">
              <a:lnSpc>
                <a:spcPts val="5468"/>
              </a:lnSpc>
              <a:buNone/>
            </a:pPr>
            <a:r>
              <a:rPr lang="en-US" sz="4800" dirty="0">
                <a:solidFill>
                  <a:srgbClr val="124E73"/>
                </a:solidFill>
                <a:latin typeface="MuseoModerno" pitchFamily="34" charset="0"/>
                <a:ea typeface="MuseoModerno" pitchFamily="34" charset="-122"/>
                <a:cs typeface="MuseoModerno" pitchFamily="34" charset="-120"/>
              </a:rPr>
              <a:t>Request for Proposals</a:t>
            </a:r>
            <a:endParaRPr lang="en-US" sz="4800" dirty="0"/>
          </a:p>
        </p:txBody>
      </p:sp>
      <p:sp>
        <p:nvSpPr>
          <p:cNvPr id="6" name="Text 3"/>
          <p:cNvSpPr/>
          <p:nvPr/>
        </p:nvSpPr>
        <p:spPr>
          <a:xfrm>
            <a:off x="833199" y="2213997"/>
            <a:ext cx="7477601" cy="2132409"/>
          </a:xfrm>
          <a:prstGeom prst="rect">
            <a:avLst/>
          </a:prstGeom>
          <a:noFill/>
          <a:ln/>
        </p:spPr>
        <p:txBody>
          <a:bodyPr wrap="square" rtlCol="0" anchor="t"/>
          <a:lstStyle/>
          <a:p>
            <a:pPr marL="0" indent="0">
              <a:lnSpc>
                <a:spcPts val="2799"/>
              </a:lnSpc>
              <a:buNone/>
            </a:pPr>
            <a:r>
              <a:rPr lang="en-US" sz="2000" dirty="0">
                <a:solidFill>
                  <a:srgbClr val="2B4150"/>
                </a:solidFill>
                <a:latin typeface="Source Sans Pro" pitchFamily="34" charset="0"/>
                <a:ea typeface="Source Sans Pro" pitchFamily="34" charset="-122"/>
                <a:cs typeface="Source Sans Pro" pitchFamily="34" charset="-120"/>
              </a:rPr>
              <a:t>A Request for Proposal (RFP) is a formal document issued by an organization, government agency, or client that outlines a specific problem or need they are looking to address. The RFP invites qualified vendors, service providers, or contractors to submit a detailed proposal outlining their solution and approach. This competitive process allows the client to evaluate multiple proposals and select the best fit.</a:t>
            </a:r>
            <a:endParaRPr lang="en-US" sz="2000" dirty="0"/>
          </a:p>
        </p:txBody>
      </p:sp>
      <p:sp>
        <p:nvSpPr>
          <p:cNvPr id="8" name="Rectangle 7"/>
          <p:cNvSpPr/>
          <p:nvPr/>
        </p:nvSpPr>
        <p:spPr>
          <a:xfrm>
            <a:off x="8310800" y="0"/>
            <a:ext cx="6319600" cy="82296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Shape 1"/>
          <p:cNvSpPr/>
          <p:nvPr/>
        </p:nvSpPr>
        <p:spPr>
          <a:xfrm>
            <a:off x="0" y="-31531"/>
            <a:ext cx="14630400" cy="8229600"/>
          </a:xfrm>
          <a:prstGeom prst="rect">
            <a:avLst/>
          </a:prstGeom>
          <a:solidFill>
            <a:srgbClr val="FFFCF5"/>
          </a:solidFill>
          <a:ln/>
        </p:spPr>
      </p:sp>
      <p:sp>
        <p:nvSpPr>
          <p:cNvPr id="4" name="Text 2"/>
          <p:cNvSpPr/>
          <p:nvPr/>
        </p:nvSpPr>
        <p:spPr>
          <a:xfrm>
            <a:off x="1715179" y="586139"/>
            <a:ext cx="9169003"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Criteria for a Successful Proposal</a:t>
            </a:r>
            <a:endParaRPr lang="en-US" sz="4374" dirty="0"/>
          </a:p>
        </p:txBody>
      </p:sp>
      <p:sp>
        <p:nvSpPr>
          <p:cNvPr id="7" name="Text 5"/>
          <p:cNvSpPr/>
          <p:nvPr/>
        </p:nvSpPr>
        <p:spPr>
          <a:xfrm>
            <a:off x="3048172" y="1576030"/>
            <a:ext cx="6120422" cy="5638563"/>
          </a:xfrm>
          <a:prstGeom prst="rect">
            <a:avLst/>
          </a:prstGeom>
          <a:noFill/>
          <a:ln/>
        </p:spPr>
        <p:txBody>
          <a:bodyPr wrap="none" rtlCol="0" anchor="t"/>
          <a:lstStyle/>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Title Page</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Cover Letter</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Table of Content</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List of Illustration</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Abstract</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Introduction</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Discussion</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Conclusion</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Glossary</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Works Cited</a:t>
            </a:r>
          </a:p>
          <a:p>
            <a:pPr marL="457200" indent="-457200">
              <a:lnSpc>
                <a:spcPct val="150000"/>
              </a:lnSpc>
              <a:buAutoNum type="arabicPeriod"/>
            </a:pPr>
            <a:r>
              <a:rPr lang="en-US" sz="2400" dirty="0">
                <a:solidFill>
                  <a:srgbClr val="124E73"/>
                </a:solidFill>
                <a:latin typeface="MuseoModerno" pitchFamily="34" charset="0"/>
                <a:ea typeface="MuseoModerno" pitchFamily="34" charset="-122"/>
                <a:cs typeface="MuseoModerno" pitchFamily="34" charset="-120"/>
              </a:rPr>
              <a:t>Appendix</a:t>
            </a:r>
          </a:p>
          <a:p>
            <a:pPr marL="457200" indent="-457200">
              <a:lnSpc>
                <a:spcPct val="150000"/>
              </a:lnSpc>
              <a:buAutoNum type="arabicPeriod"/>
            </a:pPr>
            <a:endParaRPr lang="en-US" sz="2400" dirty="0"/>
          </a:p>
        </p:txBody>
      </p:sp>
      <p:sp>
        <p:nvSpPr>
          <p:cNvPr id="8" name="Text 6"/>
          <p:cNvSpPr/>
          <p:nvPr/>
        </p:nvSpPr>
        <p:spPr>
          <a:xfrm>
            <a:off x="2760107" y="3329107"/>
            <a:ext cx="4444008" cy="1066205"/>
          </a:xfrm>
          <a:prstGeom prst="rect">
            <a:avLst/>
          </a:prstGeom>
          <a:noFill/>
          <a:ln/>
        </p:spPr>
        <p:txBody>
          <a:bodyPr wrap="square" rtlCol="0" anchor="t"/>
          <a:lstStyle/>
          <a:p>
            <a:pPr marL="0" indent="0">
              <a:lnSpc>
                <a:spcPts val="2799"/>
              </a:lnSpc>
              <a:buNone/>
            </a:pPr>
            <a:endParaRPr lang="en-US" sz="1750" dirty="0"/>
          </a:p>
        </p:txBody>
      </p:sp>
      <p:sp>
        <p:nvSpPr>
          <p:cNvPr id="15" name="Text 13"/>
          <p:cNvSpPr/>
          <p:nvPr/>
        </p:nvSpPr>
        <p:spPr>
          <a:xfrm>
            <a:off x="2760107" y="4867394"/>
            <a:ext cx="3348276"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2760107" y="5347811"/>
            <a:ext cx="4444008" cy="1421606"/>
          </a:xfrm>
          <a:prstGeom prst="rect">
            <a:avLst/>
          </a:prstGeom>
          <a:noFill/>
          <a:ln/>
        </p:spPr>
        <p:txBody>
          <a:bodyPr wrap="square" rtlCol="0" anchor="t"/>
          <a:lstStyle/>
          <a:p>
            <a:pPr marL="0" indent="0">
              <a:lnSpc>
                <a:spcPts val="2799"/>
              </a:lnSpc>
              <a:buNone/>
            </a:pPr>
            <a:endParaRPr lang="en-US" sz="1750" dirty="0"/>
          </a:p>
        </p:txBody>
      </p:sp>
      <p:sp>
        <p:nvSpPr>
          <p:cNvPr id="22" name="Rectangle 21"/>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sp>
        <p:nvSpPr>
          <p:cNvPr id="5" name="Text 2"/>
          <p:cNvSpPr/>
          <p:nvPr/>
        </p:nvSpPr>
        <p:spPr>
          <a:xfrm>
            <a:off x="1220657" y="1005416"/>
            <a:ext cx="5554980" cy="694373"/>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1.Title Page</a:t>
            </a:r>
            <a:endParaRPr lang="en-US" sz="4374" dirty="0"/>
          </a:p>
        </p:txBody>
      </p:sp>
      <p:sp>
        <p:nvSpPr>
          <p:cNvPr id="6" name="Text 3"/>
          <p:cNvSpPr/>
          <p:nvPr/>
        </p:nvSpPr>
        <p:spPr>
          <a:xfrm>
            <a:off x="837010" y="2194738"/>
            <a:ext cx="7477601" cy="4064172"/>
          </a:xfrm>
          <a:prstGeom prst="rect">
            <a:avLst/>
          </a:prstGeom>
          <a:noFill/>
          <a:ln/>
        </p:spPr>
        <p:txBody>
          <a:bodyPr wrap="square" rtlCol="0" anchor="t"/>
          <a:lstStyle/>
          <a:p>
            <a:pPr marL="0" indent="0">
              <a:lnSpc>
                <a:spcPct val="150000"/>
              </a:lnSpc>
              <a:buNone/>
            </a:pPr>
            <a:r>
              <a:rPr lang="en-US" sz="2800" dirty="0">
                <a:ea typeface="Source Sans Pro" pitchFamily="34" charset="-122"/>
                <a:cs typeface="Source Sans Pro" pitchFamily="34" charset="-120"/>
              </a:rPr>
              <a:t>The title page sets the tone and introduces the key elements of the proposal. </a:t>
            </a:r>
            <a:r>
              <a:rPr lang="en-GB" sz="2800" b="0" i="0" dirty="0">
                <a:solidFill>
                  <a:srgbClr val="040C28"/>
                </a:solidFill>
                <a:effectLst/>
              </a:rPr>
              <a:t>the first page of a paper or report that lists basic information, such as the title, author(s), course name, instructor, date, and sometimes the name of the institution</a:t>
            </a:r>
            <a:r>
              <a:rPr lang="en-GB" sz="2800" b="0" i="0" dirty="0">
                <a:solidFill>
                  <a:srgbClr val="202124"/>
                </a:solidFill>
                <a:effectLst/>
              </a:rPr>
              <a:t>.</a:t>
            </a:r>
            <a:endParaRPr lang="en-US" sz="2800" dirty="0"/>
          </a:p>
          <a:p>
            <a:pPr>
              <a:lnSpc>
                <a:spcPct val="150000"/>
              </a:lnSpc>
            </a:pPr>
            <a:endParaRPr lang="en-US" sz="2800" dirty="0">
              <a:solidFill>
                <a:schemeClr val="accent1">
                  <a:lumMod val="75000"/>
                </a:schemeClr>
              </a:solidFill>
            </a:endParaRPr>
          </a:p>
          <a:p>
            <a:pPr marL="0" indent="0">
              <a:lnSpc>
                <a:spcPct val="150000"/>
              </a:lnSpc>
              <a:buNone/>
            </a:pPr>
            <a:endParaRPr lang="en-US" sz="2800" dirty="0"/>
          </a:p>
        </p:txBody>
      </p:sp>
      <p:sp>
        <p:nvSpPr>
          <p:cNvPr id="9" name="Rectangle 8"/>
          <p:cNvSpPr/>
          <p:nvPr/>
        </p:nvSpPr>
        <p:spPr>
          <a:xfrm>
            <a:off x="0" y="0"/>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xmlns="" id="{5459216E-7A29-483B-B3A0-8F69F6D79B63}"/>
              </a:ext>
            </a:extLst>
          </p:cNvPr>
          <p:cNvPicPr>
            <a:picLocks noChangeAspect="1"/>
          </p:cNvPicPr>
          <p:nvPr/>
        </p:nvPicPr>
        <p:blipFill>
          <a:blip r:embed="rId4"/>
          <a:stretch>
            <a:fillRect/>
          </a:stretch>
        </p:blipFill>
        <p:spPr>
          <a:xfrm>
            <a:off x="8314612" y="15765"/>
            <a:ext cx="6315788" cy="82296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33904" y="0"/>
            <a:ext cx="14630400" cy="8229600"/>
          </a:xfrm>
          <a:prstGeom prst="rect">
            <a:avLst/>
          </a:prstGeom>
          <a:solidFill>
            <a:srgbClr val="FFFCF5"/>
          </a:solidFill>
          <a:ln>
            <a:noFill/>
          </a:ln>
        </p:spPr>
      </p:sp>
      <p:sp>
        <p:nvSpPr>
          <p:cNvPr id="5" name="Text 2"/>
          <p:cNvSpPr/>
          <p:nvPr/>
        </p:nvSpPr>
        <p:spPr>
          <a:xfrm>
            <a:off x="1205158" y="909257"/>
            <a:ext cx="5554980" cy="694373"/>
          </a:xfrm>
          <a:prstGeom prst="rect">
            <a:avLst/>
          </a:prstGeom>
          <a:noFill/>
          <a:ln/>
        </p:spPr>
        <p:txBody>
          <a:bodyPr wrap="none" rtlCol="0" anchor="t"/>
          <a:lstStyle/>
          <a:p>
            <a:pPr marL="0" indent="0">
              <a:lnSpc>
                <a:spcPts val="5468"/>
              </a:lnSpc>
              <a:buNone/>
            </a:pPr>
            <a:r>
              <a:rPr lang="en-US" sz="4800" dirty="0">
                <a:solidFill>
                  <a:srgbClr val="124E73"/>
                </a:solidFill>
                <a:latin typeface="MuseoModerno" pitchFamily="34" charset="0"/>
                <a:ea typeface="MuseoModerno" pitchFamily="34" charset="-122"/>
                <a:cs typeface="MuseoModerno" pitchFamily="34" charset="-120"/>
              </a:rPr>
              <a:t>2.Cover Letter</a:t>
            </a:r>
            <a:endParaRPr lang="en-US" sz="4800" dirty="0"/>
          </a:p>
        </p:txBody>
      </p:sp>
      <p:sp>
        <p:nvSpPr>
          <p:cNvPr id="6" name="Text 3"/>
          <p:cNvSpPr/>
          <p:nvPr/>
        </p:nvSpPr>
        <p:spPr>
          <a:xfrm>
            <a:off x="833199" y="2168604"/>
            <a:ext cx="7477601" cy="3459686"/>
          </a:xfrm>
          <a:prstGeom prst="rect">
            <a:avLst/>
          </a:prstGeom>
          <a:noFill/>
          <a:ln/>
        </p:spPr>
        <p:txBody>
          <a:bodyPr wrap="square" rtlCol="0" anchor="t"/>
          <a:lstStyle/>
          <a:p>
            <a:pPr marL="0" indent="0">
              <a:lnSpc>
                <a:spcPct val="150000"/>
              </a:lnSpc>
              <a:buNone/>
            </a:pPr>
            <a:r>
              <a:rPr lang="en-US" sz="2800" dirty="0">
                <a:ea typeface="Source Sans Pro" panose="020B0503030403020204" pitchFamily="34" charset="0"/>
                <a:cs typeface="Source Sans Pro" pitchFamily="34" charset="-120"/>
              </a:rPr>
              <a:t>The cover letter is a concise, personalized introduction that highlights the key points of the proposal. It establishes a connection with the reader, showcases your understanding of their needs, and outlines the unique value your solution can provide.</a:t>
            </a:r>
            <a:endParaRPr lang="en-US" sz="2800" dirty="0">
              <a:ea typeface="Source Sans Pro" panose="020B0503030403020204" pitchFamily="34" charset="0"/>
            </a:endParaRPr>
          </a:p>
        </p:txBody>
      </p:sp>
      <p:sp>
        <p:nvSpPr>
          <p:cNvPr id="8" name="Rectangle 7"/>
          <p:cNvSpPr/>
          <p:nvPr/>
        </p:nvSpPr>
        <p:spPr>
          <a:xfrm>
            <a:off x="8310800" y="0"/>
            <a:ext cx="6319600" cy="822960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1100044"/>
            <a:ext cx="14630400" cy="8229600"/>
          </a:xfrm>
          <a:prstGeom prst="rect">
            <a:avLst/>
          </a:prstGeom>
          <a:solidFill>
            <a:srgbClr val="50738C"/>
          </a:solidFill>
          <a:ln/>
        </p:spPr>
      </p:sp>
      <p:sp>
        <p:nvSpPr>
          <p:cNvPr id="3" name="Shape 1"/>
          <p:cNvSpPr/>
          <p:nvPr/>
        </p:nvSpPr>
        <p:spPr>
          <a:xfrm>
            <a:off x="-62261" y="-1100044"/>
            <a:ext cx="14630400" cy="9753170"/>
          </a:xfrm>
          <a:prstGeom prst="rect">
            <a:avLst/>
          </a:prstGeom>
          <a:solidFill>
            <a:srgbClr val="FFFCF5"/>
          </a:solidFill>
          <a:ln/>
        </p:spPr>
        <p:txBody>
          <a:bodyPr/>
          <a:lstStyle/>
          <a:p>
            <a:endParaRPr lang="en-US" sz="3200" dirty="0"/>
          </a:p>
        </p:txBody>
      </p:sp>
      <p:sp>
        <p:nvSpPr>
          <p:cNvPr id="4" name="Text 2"/>
          <p:cNvSpPr/>
          <p:nvPr/>
        </p:nvSpPr>
        <p:spPr>
          <a:xfrm>
            <a:off x="2037993" y="-205236"/>
            <a:ext cx="5554980" cy="694373"/>
          </a:xfrm>
          <a:prstGeom prst="rect">
            <a:avLst/>
          </a:prstGeom>
          <a:noFill/>
          <a:ln/>
        </p:spPr>
        <p:txBody>
          <a:bodyPr wrap="none" rtlCol="0" anchor="t"/>
          <a:lstStyle/>
          <a:p>
            <a:pPr marL="0" indent="0">
              <a:lnSpc>
                <a:spcPts val="5468"/>
              </a:lnSpc>
              <a:buNone/>
            </a:pPr>
            <a:r>
              <a:rPr lang="en-US" sz="6000" dirty="0">
                <a:ea typeface="MuseoModerno" pitchFamily="34" charset="-122"/>
                <a:cs typeface="MuseoModerno" pitchFamily="34" charset="-120"/>
              </a:rPr>
              <a:t>3.Table Of Content</a:t>
            </a:r>
            <a:endParaRPr lang="en-US" sz="6000" dirty="0"/>
          </a:p>
        </p:txBody>
      </p:sp>
      <p:sp>
        <p:nvSpPr>
          <p:cNvPr id="5" name="Text 3"/>
          <p:cNvSpPr/>
          <p:nvPr/>
        </p:nvSpPr>
        <p:spPr>
          <a:xfrm>
            <a:off x="2393393" y="1083731"/>
            <a:ext cx="9793422" cy="4630399"/>
          </a:xfrm>
          <a:prstGeom prst="rect">
            <a:avLst/>
          </a:prstGeom>
          <a:noFill/>
          <a:ln/>
        </p:spPr>
        <p:txBody>
          <a:bodyPr wrap="none" rtlCol="0" anchor="t"/>
          <a:lstStyle/>
          <a:p>
            <a:pPr marL="342900" indent="-342900" algn="l">
              <a:lnSpc>
                <a:spcPts val="2799"/>
              </a:lnSpc>
              <a:buSzPct val="100000"/>
              <a:buFont typeface="+mj-lt"/>
              <a:buAutoNum type="arabicPeriod"/>
            </a:pPr>
            <a:r>
              <a:rPr lang="en-US" sz="2800" dirty="0">
                <a:ea typeface="Source Sans Pro" pitchFamily="34" charset="-122"/>
                <a:cs typeface="Source Sans Pro" pitchFamily="34" charset="-120"/>
              </a:rPr>
              <a:t>Executive Summary</a:t>
            </a:r>
            <a:endParaRPr lang="en-US" sz="2800" dirty="0"/>
          </a:p>
        </p:txBody>
      </p:sp>
      <p:sp>
        <p:nvSpPr>
          <p:cNvPr id="6" name="Text 4"/>
          <p:cNvSpPr/>
          <p:nvPr/>
        </p:nvSpPr>
        <p:spPr>
          <a:xfrm>
            <a:off x="2393393" y="1650750"/>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2800" dirty="0">
                <a:ea typeface="Source Sans Pro" pitchFamily="34" charset="-122"/>
                <a:cs typeface="Source Sans Pro" pitchFamily="34" charset="-120"/>
              </a:rPr>
              <a:t>Project Overview</a:t>
            </a:r>
            <a:endParaRPr lang="en-US" sz="2800" dirty="0"/>
          </a:p>
        </p:txBody>
      </p:sp>
      <p:sp>
        <p:nvSpPr>
          <p:cNvPr id="7" name="Text 5"/>
          <p:cNvSpPr/>
          <p:nvPr/>
        </p:nvSpPr>
        <p:spPr>
          <a:xfrm>
            <a:off x="2393394" y="2337850"/>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3"/>
            </a:pPr>
            <a:r>
              <a:rPr lang="en-US" sz="2800" dirty="0">
                <a:ea typeface="Source Sans Pro" pitchFamily="34" charset="-122"/>
                <a:cs typeface="Source Sans Pro" pitchFamily="34" charset="-120"/>
              </a:rPr>
              <a:t>Proposed Solution</a:t>
            </a:r>
            <a:endParaRPr lang="en-US" sz="2800" dirty="0"/>
          </a:p>
        </p:txBody>
      </p:sp>
      <p:sp>
        <p:nvSpPr>
          <p:cNvPr id="8" name="Text 6"/>
          <p:cNvSpPr/>
          <p:nvPr/>
        </p:nvSpPr>
        <p:spPr>
          <a:xfrm>
            <a:off x="2393394" y="2951878"/>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4"/>
            </a:pPr>
            <a:r>
              <a:rPr lang="en-US" sz="2800" dirty="0">
                <a:ea typeface="Source Sans Pro" pitchFamily="34" charset="-122"/>
                <a:cs typeface="Source Sans Pro" pitchFamily="34" charset="-120"/>
              </a:rPr>
              <a:t>Implementation Plan</a:t>
            </a:r>
            <a:endParaRPr lang="en-US" sz="2800" dirty="0"/>
          </a:p>
        </p:txBody>
      </p:sp>
      <p:sp>
        <p:nvSpPr>
          <p:cNvPr id="9" name="Text 7"/>
          <p:cNvSpPr/>
          <p:nvPr/>
        </p:nvSpPr>
        <p:spPr>
          <a:xfrm>
            <a:off x="2393394" y="3554084"/>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5"/>
            </a:pPr>
            <a:r>
              <a:rPr lang="en-US" sz="2800" dirty="0">
                <a:ea typeface="Source Sans Pro" pitchFamily="34" charset="-122"/>
                <a:cs typeface="Source Sans Pro" pitchFamily="34" charset="-120"/>
              </a:rPr>
              <a:t>Team Qualifications</a:t>
            </a:r>
            <a:endParaRPr lang="en-US" sz="2800" dirty="0"/>
          </a:p>
        </p:txBody>
      </p:sp>
      <p:sp>
        <p:nvSpPr>
          <p:cNvPr id="10" name="Text 8"/>
          <p:cNvSpPr/>
          <p:nvPr/>
        </p:nvSpPr>
        <p:spPr>
          <a:xfrm>
            <a:off x="2393394" y="410096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6"/>
            </a:pPr>
            <a:r>
              <a:rPr lang="en-US" sz="2800" dirty="0">
                <a:ea typeface="Source Sans Pro" pitchFamily="34" charset="-122"/>
                <a:cs typeface="Source Sans Pro" pitchFamily="34" charset="-120"/>
              </a:rPr>
              <a:t>Project Timeline</a:t>
            </a:r>
            <a:endParaRPr lang="en-US" sz="2800" dirty="0"/>
          </a:p>
        </p:txBody>
      </p:sp>
      <p:sp>
        <p:nvSpPr>
          <p:cNvPr id="11" name="Text 9"/>
          <p:cNvSpPr/>
          <p:nvPr/>
        </p:nvSpPr>
        <p:spPr>
          <a:xfrm>
            <a:off x="2393394" y="4736473"/>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7"/>
            </a:pPr>
            <a:r>
              <a:rPr lang="en-US" sz="2800" dirty="0">
                <a:ea typeface="Source Sans Pro" pitchFamily="34" charset="-122"/>
                <a:cs typeface="Source Sans Pro" pitchFamily="34" charset="-120"/>
              </a:rPr>
              <a:t>Budget and Pricing</a:t>
            </a:r>
            <a:endParaRPr lang="en-US" sz="2800" dirty="0"/>
          </a:p>
        </p:txBody>
      </p:sp>
      <p:sp>
        <p:nvSpPr>
          <p:cNvPr id="12" name="Text 10"/>
          <p:cNvSpPr/>
          <p:nvPr/>
        </p:nvSpPr>
        <p:spPr>
          <a:xfrm>
            <a:off x="2393394" y="5358729"/>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8"/>
            </a:pPr>
            <a:r>
              <a:rPr lang="en-US" sz="2800" dirty="0">
                <a:ea typeface="Source Sans Pro" pitchFamily="34" charset="-122"/>
                <a:cs typeface="Source Sans Pro" pitchFamily="34" charset="-120"/>
              </a:rPr>
              <a:t>Supporting Documentation</a:t>
            </a:r>
            <a:endParaRPr lang="en-US" sz="2800" dirty="0"/>
          </a:p>
        </p:txBody>
      </p:sp>
      <p:sp>
        <p:nvSpPr>
          <p:cNvPr id="14" name="Rectangle 13"/>
          <p:cNvSpPr/>
          <p:nvPr/>
        </p:nvSpPr>
        <p:spPr>
          <a:xfrm>
            <a:off x="62261" y="-617467"/>
            <a:ext cx="821410" cy="75941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7620" y="15498"/>
            <a:ext cx="14630400" cy="8387953"/>
          </a:xfrm>
          <a:prstGeom prst="rect">
            <a:avLst/>
          </a:prstGeom>
          <a:solidFill>
            <a:srgbClr val="FFFCF5"/>
          </a:solidFill>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313143"/>
            <a:ext cx="5554980" cy="1044056"/>
          </a:xfrm>
          <a:prstGeom prst="rect">
            <a:avLst/>
          </a:prstGeom>
          <a:noFill/>
          <a:ln/>
        </p:spPr>
        <p:txBody>
          <a:bodyPr wrap="none" rtlCol="0" anchor="t"/>
          <a:lstStyle/>
          <a:p>
            <a:pPr marL="0" indent="0">
              <a:lnSpc>
                <a:spcPts val="5468"/>
              </a:lnSpc>
              <a:buNone/>
            </a:pPr>
            <a:r>
              <a:rPr lang="en-US" sz="4374" dirty="0">
                <a:solidFill>
                  <a:srgbClr val="124E73"/>
                </a:solidFill>
                <a:latin typeface="MuseoModerno" pitchFamily="34" charset="0"/>
                <a:ea typeface="MuseoModerno" pitchFamily="34" charset="-122"/>
                <a:cs typeface="MuseoModerno" pitchFamily="34" charset="-120"/>
              </a:rPr>
              <a:t>4.List Of Illustrations</a:t>
            </a:r>
            <a:endParaRPr lang="en-US" sz="4374" dirty="0"/>
          </a:p>
        </p:txBody>
      </p:sp>
      <p:sp>
        <p:nvSpPr>
          <p:cNvPr id="6" name="Text 3"/>
          <p:cNvSpPr/>
          <p:nvPr/>
        </p:nvSpPr>
        <p:spPr>
          <a:xfrm>
            <a:off x="6675001" y="3473529"/>
            <a:ext cx="7122200" cy="710803"/>
          </a:xfrm>
          <a:prstGeom prst="rect">
            <a:avLst/>
          </a:prstGeom>
          <a:noFill/>
          <a:ln/>
        </p:spPr>
        <p:txBody>
          <a:bodyPr wrap="square" rtlCol="0" anchor="t"/>
          <a:lstStyle/>
          <a:p>
            <a:pPr marL="342900" indent="-342900" algn="l">
              <a:lnSpc>
                <a:spcPts val="2799"/>
              </a:lnSpc>
              <a:buSzPct val="100000"/>
              <a:buChar char="•"/>
            </a:pPr>
            <a:endParaRPr lang="en-US" sz="1750" dirty="0"/>
          </a:p>
        </p:txBody>
      </p:sp>
      <p:sp>
        <p:nvSpPr>
          <p:cNvPr id="7" name="Text 4"/>
          <p:cNvSpPr/>
          <p:nvPr/>
        </p:nvSpPr>
        <p:spPr>
          <a:xfrm>
            <a:off x="6319598" y="2743200"/>
            <a:ext cx="7497011" cy="4173257"/>
          </a:xfrm>
          <a:prstGeom prst="rect">
            <a:avLst/>
          </a:prstGeom>
          <a:noFill/>
          <a:ln/>
        </p:spPr>
        <p:txBody>
          <a:bodyPr wrap="square" rtlCol="0" anchor="t"/>
          <a:lstStyle/>
          <a:p>
            <a:pPr algn="l">
              <a:lnSpc>
                <a:spcPts val="2799"/>
              </a:lnSpc>
              <a:buSzPct val="100000"/>
            </a:pPr>
            <a:r>
              <a:rPr lang="en-GB" sz="2800" b="0" i="0" dirty="0">
                <a:effectLst/>
              </a:rPr>
              <a:t>In proposal writing, a list of illustrations typically includes any visual aids or graphics referenced within the proposal document. This list helps readers quickly locate and reference the visual elements included in the proposal. </a:t>
            </a:r>
            <a:endParaRPr lang="en-GB" sz="2800" dirty="0"/>
          </a:p>
          <a:p>
            <a:pPr algn="l">
              <a:lnSpc>
                <a:spcPts val="2799"/>
              </a:lnSpc>
              <a:buSzPct val="100000"/>
            </a:pPr>
            <a:endParaRPr lang="en-GB" sz="2800" dirty="0"/>
          </a:p>
          <a:p>
            <a:pPr algn="l">
              <a:lnSpc>
                <a:spcPts val="2799"/>
              </a:lnSpc>
              <a:buSzPct val="100000"/>
            </a:pPr>
            <a:r>
              <a:rPr lang="en-GB" sz="2800" dirty="0"/>
              <a:t>The list should be clear and informative.</a:t>
            </a:r>
          </a:p>
          <a:p>
            <a:pPr algn="l">
              <a:lnSpc>
                <a:spcPts val="2799"/>
              </a:lnSpc>
              <a:buSzPct val="100000"/>
            </a:pPr>
            <a:endParaRPr lang="en-GB" sz="2800" dirty="0"/>
          </a:p>
          <a:p>
            <a:pPr algn="l">
              <a:lnSpc>
                <a:spcPts val="2799"/>
              </a:lnSpc>
              <a:buSzPct val="100000"/>
            </a:pPr>
            <a:r>
              <a:rPr lang="en-GB" sz="2800" dirty="0"/>
              <a:t>Do not waste your and your reader’s time by providing a poor list of illustration</a:t>
            </a:r>
            <a:endParaRPr lang="en-US" sz="2800" dirty="0"/>
          </a:p>
        </p:txBody>
      </p:sp>
      <p:sp>
        <p:nvSpPr>
          <p:cNvPr id="8" name="Text 5"/>
          <p:cNvSpPr/>
          <p:nvPr/>
        </p:nvSpPr>
        <p:spPr>
          <a:xfrm>
            <a:off x="6675001" y="5072777"/>
            <a:ext cx="7122200" cy="710803"/>
          </a:xfrm>
          <a:prstGeom prst="rect">
            <a:avLst/>
          </a:prstGeom>
          <a:noFill/>
          <a:ln/>
        </p:spPr>
        <p:txBody>
          <a:bodyPr wrap="square" rtlCol="0" anchor="t"/>
          <a:lstStyle/>
          <a:p>
            <a:pPr algn="l">
              <a:lnSpc>
                <a:spcPts val="2799"/>
              </a:lnSpc>
              <a:buSzPct val="100000"/>
            </a:pPr>
            <a:endParaRPr lang="en-US" sz="1750" dirty="0"/>
          </a:p>
        </p:txBody>
      </p:sp>
      <p:sp>
        <p:nvSpPr>
          <p:cNvPr id="10" name="Rectangle 9"/>
          <p:cNvSpPr/>
          <p:nvPr/>
        </p:nvSpPr>
        <p:spPr>
          <a:xfrm>
            <a:off x="13816610" y="0"/>
            <a:ext cx="821410" cy="759417"/>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1018</Words>
  <Application>Microsoft Office PowerPoint</Application>
  <PresentationFormat>Custom</PresentationFormat>
  <Paragraphs>75</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adonis-web</vt:lpstr>
      <vt:lpstr>Arial</vt:lpstr>
      <vt:lpstr>Calibri</vt:lpstr>
      <vt:lpstr>MuseoModerno</vt:lpstr>
      <vt:lpstr>Söhne</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24</cp:revision>
  <dcterms:created xsi:type="dcterms:W3CDTF">2024-05-03T17:43:54Z</dcterms:created>
  <dcterms:modified xsi:type="dcterms:W3CDTF">2024-05-18T19:45:01Z</dcterms:modified>
</cp:coreProperties>
</file>