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93" r:id="rId2"/>
    <p:sldId id="313" r:id="rId3"/>
    <p:sldId id="256" r:id="rId4"/>
    <p:sldId id="295" r:id="rId5"/>
    <p:sldId id="298" r:id="rId6"/>
    <p:sldId id="294" r:id="rId7"/>
    <p:sldId id="30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5" r:id="rId24"/>
    <p:sldId id="274" r:id="rId25"/>
    <p:sldId id="275" r:id="rId26"/>
    <p:sldId id="276" r:id="rId27"/>
    <p:sldId id="277" r:id="rId28"/>
    <p:sldId id="278" r:id="rId29"/>
    <p:sldId id="279" r:id="rId30"/>
    <p:sldId id="306" r:id="rId31"/>
    <p:sldId id="307" r:id="rId32"/>
    <p:sldId id="280" r:id="rId33"/>
    <p:sldId id="308" r:id="rId34"/>
    <p:sldId id="309" r:id="rId35"/>
    <p:sldId id="310" r:id="rId36"/>
    <p:sldId id="281" r:id="rId37"/>
    <p:sldId id="282" r:id="rId38"/>
    <p:sldId id="311" r:id="rId39"/>
    <p:sldId id="312" r:id="rId4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2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C617D-D620-4DCF-ABCC-625D9E8F8D3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CF6F8-0ED7-4C03-BF16-A3D719D0D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Thank You!</a:t>
          </a:r>
        </a:p>
      </dgm:t>
    </dgm:pt>
    <dgm:pt modelId="{7FC36F42-4ABB-438E-8AD8-04BBA861FC66}" type="parTrans" cxnId="{AC25A1E2-F959-486E-A511-83F6B1A78CF8}">
      <dgm:prSet/>
      <dgm:spPr/>
      <dgm:t>
        <a:bodyPr/>
        <a:lstStyle/>
        <a:p>
          <a:endParaRPr lang="en-US"/>
        </a:p>
      </dgm:t>
    </dgm:pt>
    <dgm:pt modelId="{F36442FA-0FC8-497C-BAE1-30FB1D7FC5CB}" type="sibTrans" cxnId="{AC25A1E2-F959-486E-A511-83F6B1A78CF8}">
      <dgm:prSet/>
      <dgm:spPr/>
      <dgm:t>
        <a:bodyPr/>
        <a:lstStyle/>
        <a:p>
          <a:endParaRPr lang="en-US"/>
        </a:p>
      </dgm:t>
    </dgm:pt>
    <dgm:pt modelId="{6F78018E-3AD0-4E39-89E7-E9EBE23C45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RADHE RADHE </a:t>
          </a:r>
        </a:p>
      </dgm:t>
    </dgm:pt>
    <dgm:pt modelId="{B5B645BF-D2D6-492B-B25A-37FACEB76D57}" type="parTrans" cxnId="{B1BA3CAF-9D88-4E39-9B69-7A862B581786}">
      <dgm:prSet/>
      <dgm:spPr/>
      <dgm:t>
        <a:bodyPr/>
        <a:lstStyle/>
        <a:p>
          <a:endParaRPr lang="en-US"/>
        </a:p>
      </dgm:t>
    </dgm:pt>
    <dgm:pt modelId="{9DF01F27-DC51-48DB-97B2-0A2DC2CA8679}" type="sibTrans" cxnId="{B1BA3CAF-9D88-4E39-9B69-7A862B581786}">
      <dgm:prSet/>
      <dgm:spPr/>
      <dgm:t>
        <a:bodyPr/>
        <a:lstStyle/>
        <a:p>
          <a:endParaRPr lang="en-US"/>
        </a:p>
      </dgm:t>
    </dgm:pt>
    <dgm:pt modelId="{A1E0FF5A-6715-405C-BABA-C4A2751B4DC1}" type="pres">
      <dgm:prSet presAssocID="{50AC617D-D620-4DCF-ABCC-625D9E8F8D3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5CB9E5B7-218E-4B58-B689-08FCEFF71B95}" type="pres">
      <dgm:prSet presAssocID="{9E2CF6F8-0ED7-4C03-BF16-A3D719D0DFD7}" presName="compNode" presStyleCnt="0"/>
      <dgm:spPr/>
    </dgm:pt>
    <dgm:pt modelId="{0C00BC18-73C5-4D45-85AB-EF8923F470D1}" type="pres">
      <dgm:prSet presAssocID="{9E2CF6F8-0ED7-4C03-BF16-A3D719D0DF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6708A466-621E-4E87-9984-A19492F48DF3}" type="pres">
      <dgm:prSet presAssocID="{9E2CF6F8-0ED7-4C03-BF16-A3D719D0DFD7}" presName="spaceRect" presStyleCnt="0"/>
      <dgm:spPr/>
    </dgm:pt>
    <dgm:pt modelId="{2B23DCC1-F3B3-49CA-846F-1C0DCB47FEEA}" type="pres">
      <dgm:prSet presAssocID="{9E2CF6F8-0ED7-4C03-BF16-A3D719D0DFD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CA"/>
        </a:p>
      </dgm:t>
    </dgm:pt>
    <dgm:pt modelId="{F1EB5CD0-CD99-481B-A38D-90B7B24706EB}" type="pres">
      <dgm:prSet presAssocID="{F36442FA-0FC8-497C-BAE1-30FB1D7FC5CB}" presName="sibTrans" presStyleCnt="0"/>
      <dgm:spPr/>
    </dgm:pt>
    <dgm:pt modelId="{8FDAC5A1-10D4-486B-9FA2-B99722C2CBF2}" type="pres">
      <dgm:prSet presAssocID="{6F78018E-3AD0-4E39-89E7-E9EBE23C455B}" presName="compNode" presStyleCnt="0"/>
      <dgm:spPr/>
    </dgm:pt>
    <dgm:pt modelId="{3CF56C5C-D4BC-4501-A83D-EC3CD76CBCFB}" type="pres">
      <dgm:prSet presAssocID="{6F78018E-3AD0-4E39-89E7-E9EBE23C455B}" presName="iconRect" presStyleLbl="node1" presStyleIdx="1" presStyleCnt="2" custLinFactNeighborX="13225" custLinFactNeighborY="-324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>
          <a:noFill/>
        </a:ln>
      </dgm:spPr>
    </dgm:pt>
    <dgm:pt modelId="{7504CE0C-C5AA-46BC-B5E0-FED6D60CE8F9}" type="pres">
      <dgm:prSet presAssocID="{6F78018E-3AD0-4E39-89E7-E9EBE23C455B}" presName="spaceRect" presStyleCnt="0"/>
      <dgm:spPr/>
    </dgm:pt>
    <dgm:pt modelId="{E98A6D02-F819-43FE-B62B-21D3B09FA6B1}" type="pres">
      <dgm:prSet presAssocID="{6F78018E-3AD0-4E39-89E7-E9EBE23C455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8F9A6D6-56DF-45CB-8ADB-1358577D806F}" type="presOf" srcId="{9E2CF6F8-0ED7-4C03-BF16-A3D719D0DFD7}" destId="{2B23DCC1-F3B3-49CA-846F-1C0DCB47FEEA}" srcOrd="0" destOrd="0" presId="urn:microsoft.com/office/officeart/2018/2/layout/IconLabelList"/>
    <dgm:cxn modelId="{B1BA3CAF-9D88-4E39-9B69-7A862B581786}" srcId="{50AC617D-D620-4DCF-ABCC-625D9E8F8D3D}" destId="{6F78018E-3AD0-4E39-89E7-E9EBE23C455B}" srcOrd="1" destOrd="0" parTransId="{B5B645BF-D2D6-492B-B25A-37FACEB76D57}" sibTransId="{9DF01F27-DC51-48DB-97B2-0A2DC2CA8679}"/>
    <dgm:cxn modelId="{89223892-B1E1-42B8-86DA-2D3F2B6B08EA}" type="presOf" srcId="{6F78018E-3AD0-4E39-89E7-E9EBE23C455B}" destId="{E98A6D02-F819-43FE-B62B-21D3B09FA6B1}" srcOrd="0" destOrd="0" presId="urn:microsoft.com/office/officeart/2018/2/layout/IconLabelList"/>
    <dgm:cxn modelId="{AC25A1E2-F959-486E-A511-83F6B1A78CF8}" srcId="{50AC617D-D620-4DCF-ABCC-625D9E8F8D3D}" destId="{9E2CF6F8-0ED7-4C03-BF16-A3D719D0DFD7}" srcOrd="0" destOrd="0" parTransId="{7FC36F42-4ABB-438E-8AD8-04BBA861FC66}" sibTransId="{F36442FA-0FC8-497C-BAE1-30FB1D7FC5CB}"/>
    <dgm:cxn modelId="{2C3E1E06-D063-44D0-8575-4FA4A181E3BE}" type="presOf" srcId="{50AC617D-D620-4DCF-ABCC-625D9E8F8D3D}" destId="{A1E0FF5A-6715-405C-BABA-C4A2751B4DC1}" srcOrd="0" destOrd="0" presId="urn:microsoft.com/office/officeart/2018/2/layout/IconLabelList"/>
    <dgm:cxn modelId="{3E05A456-1C09-46C2-9402-E04434F21865}" type="presParOf" srcId="{A1E0FF5A-6715-405C-BABA-C4A2751B4DC1}" destId="{5CB9E5B7-218E-4B58-B689-08FCEFF71B95}" srcOrd="0" destOrd="0" presId="urn:microsoft.com/office/officeart/2018/2/layout/IconLabelList"/>
    <dgm:cxn modelId="{DD574C85-AE78-4724-AB2C-4FF14682673A}" type="presParOf" srcId="{5CB9E5B7-218E-4B58-B689-08FCEFF71B95}" destId="{0C00BC18-73C5-4D45-85AB-EF8923F470D1}" srcOrd="0" destOrd="0" presId="urn:microsoft.com/office/officeart/2018/2/layout/IconLabelList"/>
    <dgm:cxn modelId="{A05211F3-7C82-40C0-B1E2-EF41089E7251}" type="presParOf" srcId="{5CB9E5B7-218E-4B58-B689-08FCEFF71B95}" destId="{6708A466-621E-4E87-9984-A19492F48DF3}" srcOrd="1" destOrd="0" presId="urn:microsoft.com/office/officeart/2018/2/layout/IconLabelList"/>
    <dgm:cxn modelId="{FD2FFE3E-9803-4749-B5B8-4CAC3A5D1A62}" type="presParOf" srcId="{5CB9E5B7-218E-4B58-B689-08FCEFF71B95}" destId="{2B23DCC1-F3B3-49CA-846F-1C0DCB47FEEA}" srcOrd="2" destOrd="0" presId="urn:microsoft.com/office/officeart/2018/2/layout/IconLabelList"/>
    <dgm:cxn modelId="{55233650-08F1-4A6B-9E3D-AB8BEB78AA21}" type="presParOf" srcId="{A1E0FF5A-6715-405C-BABA-C4A2751B4DC1}" destId="{F1EB5CD0-CD99-481B-A38D-90B7B24706EB}" srcOrd="1" destOrd="0" presId="urn:microsoft.com/office/officeart/2018/2/layout/IconLabelList"/>
    <dgm:cxn modelId="{CD70F1CF-8117-4F8C-9BAF-E3541DDAE0A0}" type="presParOf" srcId="{A1E0FF5A-6715-405C-BABA-C4A2751B4DC1}" destId="{8FDAC5A1-10D4-486B-9FA2-B99722C2CBF2}" srcOrd="2" destOrd="0" presId="urn:microsoft.com/office/officeart/2018/2/layout/IconLabelList"/>
    <dgm:cxn modelId="{9855ADE2-9849-4C73-AFE6-1A425B24EAA9}" type="presParOf" srcId="{8FDAC5A1-10D4-486B-9FA2-B99722C2CBF2}" destId="{3CF56C5C-D4BC-4501-A83D-EC3CD76CBCFB}" srcOrd="0" destOrd="0" presId="urn:microsoft.com/office/officeart/2018/2/layout/IconLabelList"/>
    <dgm:cxn modelId="{5AE68CFF-FE01-4B19-A5EE-B940947A9088}" type="presParOf" srcId="{8FDAC5A1-10D4-486B-9FA2-B99722C2CBF2}" destId="{7504CE0C-C5AA-46BC-B5E0-FED6D60CE8F9}" srcOrd="1" destOrd="0" presId="urn:microsoft.com/office/officeart/2018/2/layout/IconLabelList"/>
    <dgm:cxn modelId="{D4562794-09C1-46A7-86A6-C806922A8B76}" type="presParOf" srcId="{8FDAC5A1-10D4-486B-9FA2-B99722C2CBF2}" destId="{E98A6D02-F819-43FE-B62B-21D3B09FA6B1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19904-386A-46A5-8D1B-9A62EC41EC06}" type="datetimeFigureOut">
              <a:rPr lang="aa-ET" smtClean="0"/>
              <a:t>26/05/2024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CF570-45CC-43BE-9730-67434BED29D4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26567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identify what number 11001101 represents in the integer/fractional ratio, we need to divide the binary number into two parts based on the given ratio. Let's analyze each case:</a:t>
            </a:r>
          </a:p>
          <a:p>
            <a:endParaRPr lang="en-US" dirty="0"/>
          </a:p>
          <a:p>
            <a:r>
              <a:rPr lang="en-US" dirty="0"/>
              <a:t>a. For the ratio 6:2:</a:t>
            </a:r>
          </a:p>
          <a:p>
            <a:endParaRPr lang="en-US" dirty="0"/>
          </a:p>
          <a:p>
            <a:r>
              <a:rPr lang="en-US" dirty="0"/>
              <a:t>The first 6 digits represent the integer part, and the remaining 2 digits represent the fractional part.</a:t>
            </a:r>
          </a:p>
          <a:p>
            <a:r>
              <a:rPr lang="en-US" dirty="0"/>
              <a:t>Integer part: 110011</a:t>
            </a:r>
          </a:p>
          <a:p>
            <a:r>
              <a:rPr lang="en-US" dirty="0"/>
              <a:t>Fractional part: 01</a:t>
            </a:r>
          </a:p>
          <a:p>
            <a:r>
              <a:rPr lang="en-US" dirty="0"/>
              <a:t>Converting these parts to decimal:</a:t>
            </a:r>
          </a:p>
          <a:p>
            <a:r>
              <a:rPr lang="en-US" dirty="0"/>
              <a:t>Integer part: 110011 in binary is 51 in decimal.</a:t>
            </a:r>
          </a:p>
          <a:p>
            <a:r>
              <a:rPr lang="en-US" dirty="0"/>
              <a:t>Fractional part: 01 in binary is 1/4 in decimal.</a:t>
            </a:r>
          </a:p>
          <a:p>
            <a:r>
              <a:rPr lang="en-US" dirty="0"/>
              <a:t>Combining both parts:</a:t>
            </a:r>
          </a:p>
          <a:p>
            <a:r>
              <a:rPr lang="en-US" dirty="0"/>
              <a:t>Integer part: 51</a:t>
            </a:r>
          </a:p>
          <a:p>
            <a:r>
              <a:rPr lang="en-US" dirty="0"/>
              <a:t>Fractional part: 1/4</a:t>
            </a:r>
          </a:p>
          <a:p>
            <a:r>
              <a:rPr lang="en-US" dirty="0"/>
              <a:t>So, the number represented by 11001101 in the ratio 6:2 is 51 + 1/4 = 51.25.</a:t>
            </a:r>
          </a:p>
          <a:p>
            <a:r>
              <a:rPr lang="en-US" dirty="0"/>
              <a:t>b. For the ratio 5:3:</a:t>
            </a:r>
          </a:p>
          <a:p>
            <a:endParaRPr lang="en-US" dirty="0"/>
          </a:p>
          <a:p>
            <a:r>
              <a:rPr lang="en-US" dirty="0"/>
              <a:t>The first 5 digits represent the integer part, and the remaining 3 digits represent the fractional part.</a:t>
            </a:r>
          </a:p>
          <a:p>
            <a:r>
              <a:rPr lang="en-US" dirty="0"/>
              <a:t>Integer part: 11001</a:t>
            </a:r>
          </a:p>
          <a:p>
            <a:r>
              <a:rPr lang="en-US" dirty="0"/>
              <a:t>Fractional part: 101</a:t>
            </a:r>
          </a:p>
          <a:p>
            <a:r>
              <a:rPr lang="en-US" dirty="0"/>
              <a:t>Converting these parts to decimal:</a:t>
            </a:r>
          </a:p>
          <a:p>
            <a:r>
              <a:rPr lang="en-US" dirty="0"/>
              <a:t>Integer part: 11001 in binary is 25 in decimal.</a:t>
            </a:r>
          </a:p>
          <a:p>
            <a:r>
              <a:rPr lang="en-US" dirty="0"/>
              <a:t>Fractional part: 101 in binary is 5/8 in decimal.</a:t>
            </a:r>
          </a:p>
          <a:p>
            <a:r>
              <a:rPr lang="en-US" dirty="0"/>
              <a:t>Combining both parts:</a:t>
            </a:r>
          </a:p>
          <a:p>
            <a:r>
              <a:rPr lang="en-US" dirty="0"/>
              <a:t>Integer part: 25</a:t>
            </a:r>
          </a:p>
          <a:p>
            <a:r>
              <a:rPr lang="en-US" dirty="0"/>
              <a:t>Fractional part: 5/8</a:t>
            </a:r>
          </a:p>
          <a:p>
            <a:r>
              <a:rPr lang="en-US" dirty="0"/>
              <a:t>So, the number represented by 11001101 in the ratio 5:3 is 25 + 5/8 = 25.625.</a:t>
            </a:r>
          </a:p>
          <a:p>
            <a:r>
              <a:rPr lang="en-US" dirty="0"/>
              <a:t>c. For the ratio 4:4:</a:t>
            </a:r>
          </a:p>
          <a:p>
            <a:endParaRPr lang="en-US" dirty="0"/>
          </a:p>
          <a:p>
            <a:r>
              <a:rPr lang="en-US" dirty="0"/>
              <a:t>The first 4 digits represent the integer part, and the next 4 digits represent the fractional part.</a:t>
            </a:r>
          </a:p>
          <a:p>
            <a:r>
              <a:rPr lang="en-US" dirty="0"/>
              <a:t>Integer part: 1100</a:t>
            </a:r>
          </a:p>
          <a:p>
            <a:r>
              <a:rPr lang="en-US" dirty="0"/>
              <a:t>Fractional part: 1101</a:t>
            </a:r>
          </a:p>
          <a:p>
            <a:r>
              <a:rPr lang="en-US" dirty="0"/>
              <a:t>Converting these parts to decimal:</a:t>
            </a:r>
          </a:p>
          <a:p>
            <a:r>
              <a:rPr lang="en-US" dirty="0"/>
              <a:t>Integer part: 1100 in binary is 12 in decimal.</a:t>
            </a:r>
          </a:p>
          <a:p>
            <a:r>
              <a:rPr lang="en-US" dirty="0"/>
              <a:t>Fractional part: 1101 in binary is 13/16 in decimal.</a:t>
            </a:r>
          </a:p>
          <a:p>
            <a:r>
              <a:rPr lang="en-US" dirty="0"/>
              <a:t>Combining both parts:</a:t>
            </a:r>
          </a:p>
          <a:p>
            <a:r>
              <a:rPr lang="en-US" dirty="0"/>
              <a:t>Integer part: 12</a:t>
            </a:r>
          </a:p>
          <a:p>
            <a:r>
              <a:rPr lang="en-US" dirty="0"/>
              <a:t>Fractional part: 13/16</a:t>
            </a:r>
          </a:p>
          <a:p>
            <a:r>
              <a:rPr lang="en-US" dirty="0"/>
              <a:t>So, the number represented by 11001101 in the ratio 4:4 is 12 + 13/16 = 12.8125.</a:t>
            </a:r>
          </a:p>
          <a:p>
            <a:r>
              <a:rPr lang="en-US" dirty="0"/>
              <a:t>In summary:</a:t>
            </a:r>
          </a:p>
          <a:p>
            <a:r>
              <a:rPr lang="en-US" dirty="0"/>
              <a:t>a. 6:2 ratio represents 51.25.</a:t>
            </a:r>
          </a:p>
          <a:p>
            <a:r>
              <a:rPr lang="en-US" dirty="0"/>
              <a:t>b. 5:3 ratio represents 25.625.</a:t>
            </a:r>
          </a:p>
          <a:p>
            <a:r>
              <a:rPr lang="en-US" dirty="0"/>
              <a:t>c. 4:4 ratio represents 12.8125.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CF570-45CC-43BE-9730-67434BED29D4}" type="slidenum">
              <a:rPr lang="aa-ET" smtClean="0"/>
              <a:t>32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5344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7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95325"/>
            <a:ext cx="7886700" cy="99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A88C-64B4-4026-AC1B-7F8640834060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41A7-4375-4842-9903-BF27C9B327F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"/>
            <a:ext cx="7334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A0A2B7F3-65A0-4CC5-8310-3252C59E0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976025D-6999-F1BA-05D7-A8F6322D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950725"/>
            <a:ext cx="7886700" cy="1132696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Bahnschrift" panose="020B0502040204020203" pitchFamily="34" charset="0"/>
              </a:rPr>
              <a:t>Computer Architecture and Assembly Language Presentation</a:t>
            </a:r>
            <a:endParaRPr lang="aa-ET" sz="3500" dirty="0">
              <a:latin typeface="Bahnschrift" panose="020B0502040204020203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="" xmlns:a16="http://schemas.microsoft.com/office/drawing/2014/main" id="{96CF2138-B220-5FB9-811B-D974BD6C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50" y="5145583"/>
            <a:ext cx="7886700" cy="1132696"/>
          </a:xfrm>
        </p:spPr>
        <p:txBody>
          <a:bodyPr>
            <a:normAutofit/>
          </a:bodyPr>
          <a:lstStyle/>
          <a:p>
            <a:r>
              <a:rPr lang="en-US"/>
              <a:t>Sagar Chhabriya</a:t>
            </a:r>
            <a:endParaRPr lang="aa-ET"/>
          </a:p>
        </p:txBody>
      </p:sp>
      <p:pic>
        <p:nvPicPr>
          <p:cNvPr id="11" name="Picture 10" descr="A colorful background with different shapes&#10;&#10;Description automatically generated">
            <a:extLst>
              <a:ext uri="{FF2B5EF4-FFF2-40B4-BE49-F238E27FC236}">
                <a16:creationId xmlns="" xmlns:a16="http://schemas.microsoft.com/office/drawing/2014/main" id="{A4E7914D-76DE-2C4D-6F33-5F48D75A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" r="-2" b="1839"/>
          <a:stretch/>
        </p:blipFill>
        <p:spPr>
          <a:xfrm>
            <a:off x="1065195" y="304800"/>
            <a:ext cx="7044135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0868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="" xmlns:a16="http://schemas.microsoft.com/office/drawing/2014/main" id="{92468898-5A6E-4D55-85EC-308E785EE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26" y="411480"/>
            <a:ext cx="8401050" cy="1106424"/>
          </a:xfrm>
          <a:prstGeom prst="rect">
            <a:avLst/>
          </a:prstGeom>
        </p:spPr>
        <p:txBody>
          <a:bodyPr vert="horz" lIns="0" tIns="64769" rIns="0" bIns="0" rtlCol="0">
            <a:normAutofit/>
          </a:bodyPr>
          <a:lstStyle/>
          <a:p>
            <a:pPr marL="12700" marR="5080">
              <a:spcBef>
                <a:spcPts val="509"/>
              </a:spcBef>
            </a:pPr>
            <a:r>
              <a:rPr lang="en-US" sz="3100">
                <a:latin typeface="Bahnschrift" panose="020B0502040204020203" pitchFamily="34" charset="0"/>
              </a:rPr>
              <a:t>How can we </a:t>
            </a:r>
            <a:r>
              <a:rPr lang="en-US" sz="3100" spc="-5">
                <a:latin typeface="Bahnschrift" panose="020B0502040204020203" pitchFamily="34" charset="0"/>
              </a:rPr>
              <a:t>represent </a:t>
            </a:r>
            <a:r>
              <a:rPr lang="en-US" sz="3100">
                <a:latin typeface="Bahnschrift" panose="020B0502040204020203" pitchFamily="34" charset="0"/>
              </a:rPr>
              <a:t>a</a:t>
            </a:r>
            <a:r>
              <a:rPr lang="en-US" sz="3100" spc="-60">
                <a:latin typeface="Bahnschrift" panose="020B0502040204020203" pitchFamily="34" charset="0"/>
              </a:rPr>
              <a:t> </a:t>
            </a:r>
            <a:r>
              <a:rPr lang="en-US" sz="3100" spc="-5">
                <a:latin typeface="Bahnschrift" panose="020B0502040204020203" pitchFamily="34" charset="0"/>
              </a:rPr>
              <a:t>binary number?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3E23A947-2D45-4208-AE2B-64948C87A3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9845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="" xmlns:a16="http://schemas.microsoft.com/office/drawing/2014/main" id="{E5BBB0F9-6A59-4D02-A9C7-A2D6516684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7850" y="1721922"/>
            <a:ext cx="3163824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0683" y="2527829"/>
            <a:ext cx="1834742" cy="675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" defTabSz="877824">
              <a:spcBef>
                <a:spcPts val="96"/>
              </a:spcBef>
            </a:pPr>
            <a:r>
              <a:rPr lang="aa-ET" sz="4224" kern="1200" spc="-5">
                <a:solidFill>
                  <a:schemeClr val="tx1"/>
                </a:solidFill>
                <a:latin typeface="Arial"/>
                <a:ea typeface="+mn-ea"/>
                <a:cs typeface="Arial"/>
              </a:rPr>
              <a:t>??????</a:t>
            </a:r>
            <a:endParaRPr lang="aa-ET"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602" y="3269364"/>
            <a:ext cx="1654287" cy="675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" defTabSz="877824">
              <a:spcBef>
                <a:spcPts val="96"/>
              </a:spcBef>
            </a:pPr>
            <a:r>
              <a:rPr lang="en-US" sz="4224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</a:t>
            </a:r>
            <a:r>
              <a:rPr lang="en-US" sz="4224" kern="1200" spc="5">
                <a:solidFill>
                  <a:schemeClr val="tx1"/>
                </a:solidFill>
                <a:latin typeface="Arial"/>
                <a:ea typeface="+mn-ea"/>
                <a:cs typeface="Arial"/>
              </a:rPr>
              <a:t>y</a:t>
            </a:r>
            <a:r>
              <a:rPr lang="en-US" sz="4224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endParaRPr lang="en-US"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26" y="4752433"/>
            <a:ext cx="3070839" cy="675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" defTabSz="877824">
              <a:spcBef>
                <a:spcPts val="96"/>
              </a:spcBef>
            </a:pPr>
            <a:r>
              <a:rPr lang="aa-ET" sz="4224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-</a:t>
            </a:r>
            <a:r>
              <a:rPr lang="aa-ET" sz="4224" kern="1200" spc="-6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aa-ET" sz="4224" kern="1200" spc="-5">
                <a:solidFill>
                  <a:schemeClr val="tx1"/>
                </a:solidFill>
                <a:latin typeface="Arial"/>
                <a:ea typeface="+mn-ea"/>
                <a:cs typeface="Arial"/>
              </a:rPr>
              <a:t>000111001</a:t>
            </a:r>
            <a:endParaRPr lang="aa-ET"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484" y="2877657"/>
            <a:ext cx="2129756" cy="1676459"/>
          </a:xfrm>
          <a:custGeom>
            <a:avLst/>
            <a:gdLst/>
            <a:ahLst/>
            <a:cxnLst/>
            <a:rect l="l" t="t" r="r" b="b"/>
            <a:pathLst>
              <a:path w="2195829" h="1728470">
                <a:moveTo>
                  <a:pt x="1405636" y="1560829"/>
                </a:moveTo>
                <a:lnTo>
                  <a:pt x="834389" y="1560829"/>
                </a:lnTo>
                <a:lnTo>
                  <a:pt x="864610" y="1602506"/>
                </a:lnTo>
                <a:lnTo>
                  <a:pt x="899341" y="1639051"/>
                </a:lnTo>
                <a:lnTo>
                  <a:pt x="937959" y="1669998"/>
                </a:lnTo>
                <a:lnTo>
                  <a:pt x="979843" y="1694879"/>
                </a:lnTo>
                <a:lnTo>
                  <a:pt x="1024371" y="1713230"/>
                </a:lnTo>
                <a:lnTo>
                  <a:pt x="1070921" y="1724582"/>
                </a:lnTo>
                <a:lnTo>
                  <a:pt x="1118870" y="1728470"/>
                </a:lnTo>
                <a:lnTo>
                  <a:pt x="1163638" y="1725258"/>
                </a:lnTo>
                <a:lnTo>
                  <a:pt x="1206967" y="1715881"/>
                </a:lnTo>
                <a:lnTo>
                  <a:pt x="1248406" y="1700729"/>
                </a:lnTo>
                <a:lnTo>
                  <a:pt x="1287505" y="1680189"/>
                </a:lnTo>
                <a:lnTo>
                  <a:pt x="1323816" y="1654651"/>
                </a:lnTo>
                <a:lnTo>
                  <a:pt x="1356888" y="1624502"/>
                </a:lnTo>
                <a:lnTo>
                  <a:pt x="1386272" y="1590132"/>
                </a:lnTo>
                <a:lnTo>
                  <a:pt x="1405636" y="1560829"/>
                </a:lnTo>
                <a:close/>
              </a:path>
              <a:path w="2195829" h="1728470">
                <a:moveTo>
                  <a:pt x="535939" y="157479"/>
                </a:moveTo>
                <a:lnTo>
                  <a:pt x="492105" y="160957"/>
                </a:lnTo>
                <a:lnTo>
                  <a:pt x="448939" y="171048"/>
                </a:lnTo>
                <a:lnTo>
                  <a:pt x="407067" y="187243"/>
                </a:lnTo>
                <a:lnTo>
                  <a:pt x="367113" y="209033"/>
                </a:lnTo>
                <a:lnTo>
                  <a:pt x="329702" y="235908"/>
                </a:lnTo>
                <a:lnTo>
                  <a:pt x="295457" y="267357"/>
                </a:lnTo>
                <a:lnTo>
                  <a:pt x="265003" y="302872"/>
                </a:lnTo>
                <a:lnTo>
                  <a:pt x="238964" y="341941"/>
                </a:lnTo>
                <a:lnTo>
                  <a:pt x="217965" y="384056"/>
                </a:lnTo>
                <a:lnTo>
                  <a:pt x="202630" y="428706"/>
                </a:lnTo>
                <a:lnTo>
                  <a:pt x="193582" y="475381"/>
                </a:lnTo>
                <a:lnTo>
                  <a:pt x="191448" y="523572"/>
                </a:lnTo>
                <a:lnTo>
                  <a:pt x="196850" y="572769"/>
                </a:lnTo>
                <a:lnTo>
                  <a:pt x="151155" y="583455"/>
                </a:lnTo>
                <a:lnTo>
                  <a:pt x="109505" y="603827"/>
                </a:lnTo>
                <a:lnTo>
                  <a:pt x="72986" y="632685"/>
                </a:lnTo>
                <a:lnTo>
                  <a:pt x="42687" y="668830"/>
                </a:lnTo>
                <a:lnTo>
                  <a:pt x="19697" y="711063"/>
                </a:lnTo>
                <a:lnTo>
                  <a:pt x="5105" y="758182"/>
                </a:lnTo>
                <a:lnTo>
                  <a:pt x="0" y="808989"/>
                </a:lnTo>
                <a:lnTo>
                  <a:pt x="4653" y="859983"/>
                </a:lnTo>
                <a:lnTo>
                  <a:pt x="18328" y="906952"/>
                </a:lnTo>
                <a:lnTo>
                  <a:pt x="40599" y="948618"/>
                </a:lnTo>
                <a:lnTo>
                  <a:pt x="71038" y="983701"/>
                </a:lnTo>
                <a:lnTo>
                  <a:pt x="109219" y="1010919"/>
                </a:lnTo>
                <a:lnTo>
                  <a:pt x="83284" y="1046837"/>
                </a:lnTo>
                <a:lnTo>
                  <a:pt x="64611" y="1085850"/>
                </a:lnTo>
                <a:lnTo>
                  <a:pt x="53320" y="1127720"/>
                </a:lnTo>
                <a:lnTo>
                  <a:pt x="49529" y="1172210"/>
                </a:lnTo>
                <a:lnTo>
                  <a:pt x="53394" y="1220286"/>
                </a:lnTo>
                <a:lnTo>
                  <a:pt x="64968" y="1264880"/>
                </a:lnTo>
                <a:lnTo>
                  <a:pt x="84221" y="1305128"/>
                </a:lnTo>
                <a:lnTo>
                  <a:pt x="111125" y="1340167"/>
                </a:lnTo>
                <a:lnTo>
                  <a:pt x="145648" y="1369134"/>
                </a:lnTo>
                <a:lnTo>
                  <a:pt x="187761" y="1391165"/>
                </a:lnTo>
                <a:lnTo>
                  <a:pt x="237435" y="1405398"/>
                </a:lnTo>
                <a:lnTo>
                  <a:pt x="294639" y="1410969"/>
                </a:lnTo>
                <a:lnTo>
                  <a:pt x="319691" y="1453029"/>
                </a:lnTo>
                <a:lnTo>
                  <a:pt x="348861" y="1491002"/>
                </a:lnTo>
                <a:lnTo>
                  <a:pt x="381752" y="1524658"/>
                </a:lnTo>
                <a:lnTo>
                  <a:pt x="417967" y="1553767"/>
                </a:lnTo>
                <a:lnTo>
                  <a:pt x="457109" y="1578099"/>
                </a:lnTo>
                <a:lnTo>
                  <a:pt x="498780" y="1597424"/>
                </a:lnTo>
                <a:lnTo>
                  <a:pt x="542584" y="1611513"/>
                </a:lnTo>
                <a:lnTo>
                  <a:pt x="588123" y="1620134"/>
                </a:lnTo>
                <a:lnTo>
                  <a:pt x="635000" y="1623059"/>
                </a:lnTo>
                <a:lnTo>
                  <a:pt x="705155" y="1621184"/>
                </a:lnTo>
                <a:lnTo>
                  <a:pt x="749629" y="1615675"/>
                </a:lnTo>
                <a:lnTo>
                  <a:pt x="776605" y="1606708"/>
                </a:lnTo>
                <a:lnTo>
                  <a:pt x="794267" y="1594461"/>
                </a:lnTo>
                <a:lnTo>
                  <a:pt x="810800" y="1579109"/>
                </a:lnTo>
                <a:lnTo>
                  <a:pt x="834389" y="1560829"/>
                </a:lnTo>
                <a:lnTo>
                  <a:pt x="1405636" y="1560829"/>
                </a:lnTo>
                <a:lnTo>
                  <a:pt x="1411518" y="1551929"/>
                </a:lnTo>
                <a:lnTo>
                  <a:pt x="1432177" y="1510282"/>
                </a:lnTo>
                <a:lnTo>
                  <a:pt x="1447800" y="1465579"/>
                </a:lnTo>
                <a:lnTo>
                  <a:pt x="1758959" y="1465579"/>
                </a:lnTo>
                <a:lnTo>
                  <a:pt x="1810384" y="1423193"/>
                </a:lnTo>
                <a:lnTo>
                  <a:pt x="1839661" y="1386829"/>
                </a:lnTo>
                <a:lnTo>
                  <a:pt x="1863465" y="1345756"/>
                </a:lnTo>
                <a:lnTo>
                  <a:pt x="1881205" y="1300561"/>
                </a:lnTo>
                <a:lnTo>
                  <a:pt x="1892284" y="1251830"/>
                </a:lnTo>
                <a:lnTo>
                  <a:pt x="1896109" y="1200150"/>
                </a:lnTo>
                <a:lnTo>
                  <a:pt x="1941162" y="1190087"/>
                </a:lnTo>
                <a:lnTo>
                  <a:pt x="1983906" y="1174059"/>
                </a:lnTo>
                <a:lnTo>
                  <a:pt x="2023926" y="1152523"/>
                </a:lnTo>
                <a:lnTo>
                  <a:pt x="2060803" y="1125938"/>
                </a:lnTo>
                <a:lnTo>
                  <a:pt x="2094119" y="1094761"/>
                </a:lnTo>
                <a:lnTo>
                  <a:pt x="2123456" y="1059451"/>
                </a:lnTo>
                <a:lnTo>
                  <a:pt x="2148396" y="1020466"/>
                </a:lnTo>
                <a:lnTo>
                  <a:pt x="2168521" y="978263"/>
                </a:lnTo>
                <a:lnTo>
                  <a:pt x="2183414" y="933301"/>
                </a:lnTo>
                <a:lnTo>
                  <a:pt x="2192656" y="886037"/>
                </a:lnTo>
                <a:lnTo>
                  <a:pt x="2195829" y="836929"/>
                </a:lnTo>
                <a:lnTo>
                  <a:pt x="2192395" y="788558"/>
                </a:lnTo>
                <a:lnTo>
                  <a:pt x="2182378" y="741344"/>
                </a:lnTo>
                <a:lnTo>
                  <a:pt x="2166203" y="695838"/>
                </a:lnTo>
                <a:lnTo>
                  <a:pt x="2144298" y="652586"/>
                </a:lnTo>
                <a:lnTo>
                  <a:pt x="2117089" y="612139"/>
                </a:lnTo>
                <a:lnTo>
                  <a:pt x="2128361" y="584279"/>
                </a:lnTo>
                <a:lnTo>
                  <a:pt x="2135822" y="555942"/>
                </a:lnTo>
                <a:lnTo>
                  <a:pt x="2139950" y="527129"/>
                </a:lnTo>
                <a:lnTo>
                  <a:pt x="2141220" y="497839"/>
                </a:lnTo>
                <a:lnTo>
                  <a:pt x="2137395" y="449262"/>
                </a:lnTo>
                <a:lnTo>
                  <a:pt x="2126337" y="403066"/>
                </a:lnTo>
                <a:lnTo>
                  <a:pt x="2108671" y="359965"/>
                </a:lnTo>
                <a:lnTo>
                  <a:pt x="2085022" y="320675"/>
                </a:lnTo>
                <a:lnTo>
                  <a:pt x="2056015" y="285908"/>
                </a:lnTo>
                <a:lnTo>
                  <a:pt x="2022276" y="256381"/>
                </a:lnTo>
                <a:lnTo>
                  <a:pt x="1984429" y="232806"/>
                </a:lnTo>
                <a:lnTo>
                  <a:pt x="1943100" y="215900"/>
                </a:lnTo>
                <a:lnTo>
                  <a:pt x="1940813" y="207010"/>
                </a:lnTo>
                <a:lnTo>
                  <a:pt x="708659" y="207010"/>
                </a:lnTo>
                <a:lnTo>
                  <a:pt x="668635" y="186055"/>
                </a:lnTo>
                <a:lnTo>
                  <a:pt x="625633" y="169862"/>
                </a:lnTo>
                <a:lnTo>
                  <a:pt x="580965" y="159861"/>
                </a:lnTo>
                <a:lnTo>
                  <a:pt x="535939" y="157479"/>
                </a:lnTo>
                <a:close/>
              </a:path>
              <a:path w="2195829" h="1728470">
                <a:moveTo>
                  <a:pt x="1758959" y="1465579"/>
                </a:moveTo>
                <a:lnTo>
                  <a:pt x="1447800" y="1465579"/>
                </a:lnTo>
                <a:lnTo>
                  <a:pt x="1483975" y="1486515"/>
                </a:lnTo>
                <a:lnTo>
                  <a:pt x="1521936" y="1501616"/>
                </a:lnTo>
                <a:lnTo>
                  <a:pt x="1561564" y="1510764"/>
                </a:lnTo>
                <a:lnTo>
                  <a:pt x="1602739" y="1513839"/>
                </a:lnTo>
                <a:lnTo>
                  <a:pt x="1650456" y="1509822"/>
                </a:lnTo>
                <a:lnTo>
                  <a:pt x="1695673" y="1498163"/>
                </a:lnTo>
                <a:lnTo>
                  <a:pt x="1737796" y="1479447"/>
                </a:lnTo>
                <a:lnTo>
                  <a:pt x="1758959" y="1465579"/>
                </a:lnTo>
                <a:close/>
              </a:path>
              <a:path w="2195829" h="1728470">
                <a:moveTo>
                  <a:pt x="949959" y="50800"/>
                </a:moveTo>
                <a:lnTo>
                  <a:pt x="900159" y="55668"/>
                </a:lnTo>
                <a:lnTo>
                  <a:pt x="852969" y="69850"/>
                </a:lnTo>
                <a:lnTo>
                  <a:pt x="809307" y="92710"/>
                </a:lnTo>
                <a:lnTo>
                  <a:pt x="770090" y="123613"/>
                </a:lnTo>
                <a:lnTo>
                  <a:pt x="736235" y="161925"/>
                </a:lnTo>
                <a:lnTo>
                  <a:pt x="708659" y="207010"/>
                </a:lnTo>
                <a:lnTo>
                  <a:pt x="1940813" y="207010"/>
                </a:lnTo>
                <a:lnTo>
                  <a:pt x="1931429" y="170524"/>
                </a:lnTo>
                <a:lnTo>
                  <a:pt x="1916076" y="135889"/>
                </a:lnTo>
                <a:lnTo>
                  <a:pt x="1140459" y="135889"/>
                </a:lnTo>
                <a:lnTo>
                  <a:pt x="1098728" y="101163"/>
                </a:lnTo>
                <a:lnTo>
                  <a:pt x="1051401" y="75247"/>
                </a:lnTo>
                <a:lnTo>
                  <a:pt x="1000978" y="58380"/>
                </a:lnTo>
                <a:lnTo>
                  <a:pt x="949959" y="50800"/>
                </a:lnTo>
                <a:close/>
              </a:path>
              <a:path w="2195829" h="1728470">
                <a:moveTo>
                  <a:pt x="1337309" y="0"/>
                </a:moveTo>
                <a:lnTo>
                  <a:pt x="1288064" y="5841"/>
                </a:lnTo>
                <a:lnTo>
                  <a:pt x="1242049" y="22961"/>
                </a:lnTo>
                <a:lnTo>
                  <a:pt x="1200972" y="50749"/>
                </a:lnTo>
                <a:lnTo>
                  <a:pt x="1166540" y="88595"/>
                </a:lnTo>
                <a:lnTo>
                  <a:pt x="1140459" y="135889"/>
                </a:lnTo>
                <a:lnTo>
                  <a:pt x="1916076" y="135889"/>
                </a:lnTo>
                <a:lnTo>
                  <a:pt x="1913076" y="129123"/>
                </a:lnTo>
                <a:lnTo>
                  <a:pt x="1888740" y="92335"/>
                </a:lnTo>
                <a:lnTo>
                  <a:pt x="1887899" y="91439"/>
                </a:lnTo>
                <a:lnTo>
                  <a:pt x="1511300" y="91439"/>
                </a:lnTo>
                <a:lnTo>
                  <a:pt x="1476791" y="53578"/>
                </a:lnTo>
                <a:lnTo>
                  <a:pt x="1435258" y="24765"/>
                </a:lnTo>
                <a:lnTo>
                  <a:pt x="1388248" y="6429"/>
                </a:lnTo>
                <a:lnTo>
                  <a:pt x="1337309" y="0"/>
                </a:lnTo>
                <a:close/>
              </a:path>
              <a:path w="2195829" h="1728470">
                <a:moveTo>
                  <a:pt x="1701800" y="0"/>
                </a:moveTo>
                <a:lnTo>
                  <a:pt x="1647567" y="6250"/>
                </a:lnTo>
                <a:lnTo>
                  <a:pt x="1596548" y="24288"/>
                </a:lnTo>
                <a:lnTo>
                  <a:pt x="1550531" y="53042"/>
                </a:lnTo>
                <a:lnTo>
                  <a:pt x="1511300" y="91439"/>
                </a:lnTo>
                <a:lnTo>
                  <a:pt x="1887899" y="91439"/>
                </a:lnTo>
                <a:lnTo>
                  <a:pt x="1859121" y="60801"/>
                </a:lnTo>
                <a:lnTo>
                  <a:pt x="1824918" y="35160"/>
                </a:lnTo>
                <a:lnTo>
                  <a:pt x="1786830" y="16053"/>
                </a:lnTo>
                <a:lnTo>
                  <a:pt x="1745557" y="4120"/>
                </a:lnTo>
                <a:lnTo>
                  <a:pt x="170180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9484" y="2877657"/>
            <a:ext cx="2129756" cy="1676459"/>
          </a:xfrm>
          <a:custGeom>
            <a:avLst/>
            <a:gdLst/>
            <a:ahLst/>
            <a:cxnLst/>
            <a:rect l="l" t="t" r="r" b="b"/>
            <a:pathLst>
              <a:path w="2195829" h="1728470">
                <a:moveTo>
                  <a:pt x="196850" y="572769"/>
                </a:moveTo>
                <a:lnTo>
                  <a:pt x="191448" y="523572"/>
                </a:lnTo>
                <a:lnTo>
                  <a:pt x="193582" y="475381"/>
                </a:lnTo>
                <a:lnTo>
                  <a:pt x="202630" y="428706"/>
                </a:lnTo>
                <a:lnTo>
                  <a:pt x="217965" y="384056"/>
                </a:lnTo>
                <a:lnTo>
                  <a:pt x="238964" y="341941"/>
                </a:lnTo>
                <a:lnTo>
                  <a:pt x="265003" y="302872"/>
                </a:lnTo>
                <a:lnTo>
                  <a:pt x="295457" y="267357"/>
                </a:lnTo>
                <a:lnTo>
                  <a:pt x="329702" y="235908"/>
                </a:lnTo>
                <a:lnTo>
                  <a:pt x="367113" y="209033"/>
                </a:lnTo>
                <a:lnTo>
                  <a:pt x="407067" y="187243"/>
                </a:lnTo>
                <a:lnTo>
                  <a:pt x="448939" y="171048"/>
                </a:lnTo>
                <a:lnTo>
                  <a:pt x="492105" y="160957"/>
                </a:lnTo>
                <a:lnTo>
                  <a:pt x="535939" y="157479"/>
                </a:lnTo>
                <a:lnTo>
                  <a:pt x="580965" y="159861"/>
                </a:lnTo>
                <a:lnTo>
                  <a:pt x="625633" y="169862"/>
                </a:lnTo>
                <a:lnTo>
                  <a:pt x="668635" y="186055"/>
                </a:lnTo>
                <a:lnTo>
                  <a:pt x="708659" y="207010"/>
                </a:lnTo>
                <a:lnTo>
                  <a:pt x="736235" y="161925"/>
                </a:lnTo>
                <a:lnTo>
                  <a:pt x="770090" y="123613"/>
                </a:lnTo>
                <a:lnTo>
                  <a:pt x="809307" y="92710"/>
                </a:lnTo>
                <a:lnTo>
                  <a:pt x="852969" y="69850"/>
                </a:lnTo>
                <a:lnTo>
                  <a:pt x="900159" y="55668"/>
                </a:lnTo>
                <a:lnTo>
                  <a:pt x="949959" y="50800"/>
                </a:lnTo>
                <a:lnTo>
                  <a:pt x="1000978" y="58380"/>
                </a:lnTo>
                <a:lnTo>
                  <a:pt x="1051401" y="75247"/>
                </a:lnTo>
                <a:lnTo>
                  <a:pt x="1098728" y="101163"/>
                </a:lnTo>
                <a:lnTo>
                  <a:pt x="1140459" y="135889"/>
                </a:lnTo>
                <a:lnTo>
                  <a:pt x="1166540" y="88595"/>
                </a:lnTo>
                <a:lnTo>
                  <a:pt x="1200972" y="50749"/>
                </a:lnTo>
                <a:lnTo>
                  <a:pt x="1242049" y="22961"/>
                </a:lnTo>
                <a:lnTo>
                  <a:pt x="1288064" y="5841"/>
                </a:lnTo>
                <a:lnTo>
                  <a:pt x="1337309" y="0"/>
                </a:lnTo>
                <a:lnTo>
                  <a:pt x="1388248" y="6429"/>
                </a:lnTo>
                <a:lnTo>
                  <a:pt x="1435258" y="24765"/>
                </a:lnTo>
                <a:lnTo>
                  <a:pt x="1476791" y="53578"/>
                </a:lnTo>
                <a:lnTo>
                  <a:pt x="1511300" y="91439"/>
                </a:lnTo>
                <a:lnTo>
                  <a:pt x="1550531" y="53042"/>
                </a:lnTo>
                <a:lnTo>
                  <a:pt x="1596548" y="24288"/>
                </a:lnTo>
                <a:lnTo>
                  <a:pt x="1647567" y="6250"/>
                </a:lnTo>
                <a:lnTo>
                  <a:pt x="1701800" y="0"/>
                </a:lnTo>
                <a:lnTo>
                  <a:pt x="1745557" y="4120"/>
                </a:lnTo>
                <a:lnTo>
                  <a:pt x="1786830" y="16053"/>
                </a:lnTo>
                <a:lnTo>
                  <a:pt x="1824918" y="35160"/>
                </a:lnTo>
                <a:lnTo>
                  <a:pt x="1859121" y="60801"/>
                </a:lnTo>
                <a:lnTo>
                  <a:pt x="1888740" y="92335"/>
                </a:lnTo>
                <a:lnTo>
                  <a:pt x="1913076" y="129123"/>
                </a:lnTo>
                <a:lnTo>
                  <a:pt x="1931429" y="170524"/>
                </a:lnTo>
                <a:lnTo>
                  <a:pt x="1943100" y="215900"/>
                </a:lnTo>
                <a:lnTo>
                  <a:pt x="1984429" y="232806"/>
                </a:lnTo>
                <a:lnTo>
                  <a:pt x="2022276" y="256381"/>
                </a:lnTo>
                <a:lnTo>
                  <a:pt x="2056015" y="285908"/>
                </a:lnTo>
                <a:lnTo>
                  <a:pt x="2085022" y="320675"/>
                </a:lnTo>
                <a:lnTo>
                  <a:pt x="2108671" y="359965"/>
                </a:lnTo>
                <a:lnTo>
                  <a:pt x="2126337" y="403066"/>
                </a:lnTo>
                <a:lnTo>
                  <a:pt x="2137395" y="449262"/>
                </a:lnTo>
                <a:lnTo>
                  <a:pt x="2141220" y="497839"/>
                </a:lnTo>
                <a:lnTo>
                  <a:pt x="2139950" y="527129"/>
                </a:lnTo>
                <a:lnTo>
                  <a:pt x="2135822" y="555942"/>
                </a:lnTo>
                <a:lnTo>
                  <a:pt x="2128361" y="584279"/>
                </a:lnTo>
                <a:lnTo>
                  <a:pt x="2117089" y="612139"/>
                </a:lnTo>
                <a:lnTo>
                  <a:pt x="2144298" y="652586"/>
                </a:lnTo>
                <a:lnTo>
                  <a:pt x="2166203" y="695838"/>
                </a:lnTo>
                <a:lnTo>
                  <a:pt x="2182378" y="741344"/>
                </a:lnTo>
                <a:lnTo>
                  <a:pt x="2192395" y="788558"/>
                </a:lnTo>
                <a:lnTo>
                  <a:pt x="2195829" y="836929"/>
                </a:lnTo>
                <a:lnTo>
                  <a:pt x="2192656" y="886037"/>
                </a:lnTo>
                <a:lnTo>
                  <a:pt x="2183414" y="933301"/>
                </a:lnTo>
                <a:lnTo>
                  <a:pt x="2168521" y="978263"/>
                </a:lnTo>
                <a:lnTo>
                  <a:pt x="2148396" y="1020466"/>
                </a:lnTo>
                <a:lnTo>
                  <a:pt x="2123456" y="1059451"/>
                </a:lnTo>
                <a:lnTo>
                  <a:pt x="2094119" y="1094761"/>
                </a:lnTo>
                <a:lnTo>
                  <a:pt x="2060803" y="1125938"/>
                </a:lnTo>
                <a:lnTo>
                  <a:pt x="2023926" y="1152523"/>
                </a:lnTo>
                <a:lnTo>
                  <a:pt x="1983906" y="1174059"/>
                </a:lnTo>
                <a:lnTo>
                  <a:pt x="1941162" y="1190087"/>
                </a:lnTo>
                <a:lnTo>
                  <a:pt x="1896109" y="1200150"/>
                </a:lnTo>
                <a:lnTo>
                  <a:pt x="1892284" y="1251830"/>
                </a:lnTo>
                <a:lnTo>
                  <a:pt x="1881205" y="1300561"/>
                </a:lnTo>
                <a:lnTo>
                  <a:pt x="1863465" y="1345756"/>
                </a:lnTo>
                <a:lnTo>
                  <a:pt x="1839661" y="1386829"/>
                </a:lnTo>
                <a:lnTo>
                  <a:pt x="1810384" y="1423193"/>
                </a:lnTo>
                <a:lnTo>
                  <a:pt x="1776232" y="1454261"/>
                </a:lnTo>
                <a:lnTo>
                  <a:pt x="1737796" y="1479447"/>
                </a:lnTo>
                <a:lnTo>
                  <a:pt x="1695673" y="1498163"/>
                </a:lnTo>
                <a:lnTo>
                  <a:pt x="1650456" y="1509822"/>
                </a:lnTo>
                <a:lnTo>
                  <a:pt x="1602739" y="1513839"/>
                </a:lnTo>
                <a:lnTo>
                  <a:pt x="1561564" y="1510764"/>
                </a:lnTo>
                <a:lnTo>
                  <a:pt x="1521936" y="1501616"/>
                </a:lnTo>
                <a:lnTo>
                  <a:pt x="1483975" y="1486515"/>
                </a:lnTo>
                <a:lnTo>
                  <a:pt x="1447800" y="1465579"/>
                </a:lnTo>
                <a:lnTo>
                  <a:pt x="1432177" y="1510282"/>
                </a:lnTo>
                <a:lnTo>
                  <a:pt x="1411518" y="1551929"/>
                </a:lnTo>
                <a:lnTo>
                  <a:pt x="1386272" y="1590132"/>
                </a:lnTo>
                <a:lnTo>
                  <a:pt x="1356888" y="1624502"/>
                </a:lnTo>
                <a:lnTo>
                  <a:pt x="1323816" y="1654651"/>
                </a:lnTo>
                <a:lnTo>
                  <a:pt x="1287505" y="1680189"/>
                </a:lnTo>
                <a:lnTo>
                  <a:pt x="1248406" y="1700729"/>
                </a:lnTo>
                <a:lnTo>
                  <a:pt x="1206967" y="1715881"/>
                </a:lnTo>
                <a:lnTo>
                  <a:pt x="1163638" y="1725258"/>
                </a:lnTo>
                <a:lnTo>
                  <a:pt x="1118870" y="1728470"/>
                </a:lnTo>
                <a:lnTo>
                  <a:pt x="1070921" y="1724582"/>
                </a:lnTo>
                <a:lnTo>
                  <a:pt x="1024371" y="1713230"/>
                </a:lnTo>
                <a:lnTo>
                  <a:pt x="979843" y="1694879"/>
                </a:lnTo>
                <a:lnTo>
                  <a:pt x="937959" y="1669998"/>
                </a:lnTo>
                <a:lnTo>
                  <a:pt x="899341" y="1639051"/>
                </a:lnTo>
                <a:lnTo>
                  <a:pt x="864610" y="1602506"/>
                </a:lnTo>
                <a:lnTo>
                  <a:pt x="834389" y="1560829"/>
                </a:lnTo>
                <a:lnTo>
                  <a:pt x="810800" y="1579109"/>
                </a:lnTo>
                <a:lnTo>
                  <a:pt x="776605" y="1606708"/>
                </a:lnTo>
                <a:lnTo>
                  <a:pt x="705155" y="1621184"/>
                </a:lnTo>
                <a:lnTo>
                  <a:pt x="635000" y="1623059"/>
                </a:lnTo>
                <a:lnTo>
                  <a:pt x="588123" y="1620134"/>
                </a:lnTo>
                <a:lnTo>
                  <a:pt x="542584" y="1611513"/>
                </a:lnTo>
                <a:lnTo>
                  <a:pt x="498780" y="1597424"/>
                </a:lnTo>
                <a:lnTo>
                  <a:pt x="457109" y="1578099"/>
                </a:lnTo>
                <a:lnTo>
                  <a:pt x="417967" y="1553767"/>
                </a:lnTo>
                <a:lnTo>
                  <a:pt x="381752" y="1524658"/>
                </a:lnTo>
                <a:lnTo>
                  <a:pt x="348861" y="1491002"/>
                </a:lnTo>
                <a:lnTo>
                  <a:pt x="319691" y="1453029"/>
                </a:lnTo>
                <a:lnTo>
                  <a:pt x="294639" y="1410969"/>
                </a:lnTo>
                <a:lnTo>
                  <a:pt x="237435" y="1405398"/>
                </a:lnTo>
                <a:lnTo>
                  <a:pt x="187761" y="1391165"/>
                </a:lnTo>
                <a:lnTo>
                  <a:pt x="145648" y="1369134"/>
                </a:lnTo>
                <a:lnTo>
                  <a:pt x="111125" y="1340167"/>
                </a:lnTo>
                <a:lnTo>
                  <a:pt x="84221" y="1305128"/>
                </a:lnTo>
                <a:lnTo>
                  <a:pt x="64968" y="1264880"/>
                </a:lnTo>
                <a:lnTo>
                  <a:pt x="53394" y="1220286"/>
                </a:lnTo>
                <a:lnTo>
                  <a:pt x="49529" y="1172210"/>
                </a:lnTo>
                <a:lnTo>
                  <a:pt x="53320" y="1127720"/>
                </a:lnTo>
                <a:lnTo>
                  <a:pt x="64611" y="1085850"/>
                </a:lnTo>
                <a:lnTo>
                  <a:pt x="83284" y="1046837"/>
                </a:lnTo>
                <a:lnTo>
                  <a:pt x="109219" y="1010919"/>
                </a:lnTo>
                <a:lnTo>
                  <a:pt x="71038" y="983701"/>
                </a:lnTo>
                <a:lnTo>
                  <a:pt x="40599" y="948618"/>
                </a:lnTo>
                <a:lnTo>
                  <a:pt x="18328" y="906952"/>
                </a:lnTo>
                <a:lnTo>
                  <a:pt x="4653" y="859983"/>
                </a:lnTo>
                <a:lnTo>
                  <a:pt x="0" y="808989"/>
                </a:lnTo>
                <a:lnTo>
                  <a:pt x="5105" y="758182"/>
                </a:lnTo>
                <a:lnTo>
                  <a:pt x="19697" y="711063"/>
                </a:lnTo>
                <a:lnTo>
                  <a:pt x="42687" y="668830"/>
                </a:lnTo>
                <a:lnTo>
                  <a:pt x="72986" y="632685"/>
                </a:lnTo>
                <a:lnTo>
                  <a:pt x="109505" y="603827"/>
                </a:lnTo>
                <a:lnTo>
                  <a:pt x="151155" y="583455"/>
                </a:lnTo>
                <a:lnTo>
                  <a:pt x="196850" y="57276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0411" y="3433191"/>
            <a:ext cx="16013" cy="59126"/>
          </a:xfrm>
          <a:custGeom>
            <a:avLst/>
            <a:gdLst/>
            <a:ahLst/>
            <a:cxnLst/>
            <a:rect l="l" t="t" r="r" b="b"/>
            <a:pathLst>
              <a:path w="16510" h="60960">
                <a:moveTo>
                  <a:pt x="0" y="0"/>
                </a:moveTo>
                <a:lnTo>
                  <a:pt x="2401" y="14882"/>
                </a:lnTo>
                <a:lnTo>
                  <a:pt x="6826" y="30479"/>
                </a:lnTo>
                <a:lnTo>
                  <a:pt x="11965" y="46077"/>
                </a:lnTo>
                <a:lnTo>
                  <a:pt x="16509" y="609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6820" y="3078438"/>
            <a:ext cx="68980" cy="55430"/>
          </a:xfrm>
          <a:custGeom>
            <a:avLst/>
            <a:gdLst/>
            <a:ahLst/>
            <a:cxnLst/>
            <a:rect l="l" t="t" r="r" b="b"/>
            <a:pathLst>
              <a:path w="71120" h="57150">
                <a:moveTo>
                  <a:pt x="0" y="0"/>
                </a:moveTo>
                <a:lnTo>
                  <a:pt x="18613" y="12501"/>
                </a:lnTo>
                <a:lnTo>
                  <a:pt x="37465" y="26670"/>
                </a:lnTo>
                <a:lnTo>
                  <a:pt x="55364" y="41790"/>
                </a:lnTo>
                <a:lnTo>
                  <a:pt x="71120" y="571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07150" y="3009458"/>
            <a:ext cx="18477" cy="54199"/>
          </a:xfrm>
          <a:custGeom>
            <a:avLst/>
            <a:gdLst/>
            <a:ahLst/>
            <a:cxnLst/>
            <a:rect l="l" t="t" r="r" b="b"/>
            <a:pathLst>
              <a:path w="19050" h="55880">
                <a:moveTo>
                  <a:pt x="19050" y="0"/>
                </a:moveTo>
                <a:lnTo>
                  <a:pt x="13037" y="13017"/>
                </a:lnTo>
                <a:lnTo>
                  <a:pt x="8096" y="26987"/>
                </a:lnTo>
                <a:lnTo>
                  <a:pt x="3869" y="41433"/>
                </a:lnTo>
                <a:lnTo>
                  <a:pt x="0" y="558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53282" y="2966345"/>
            <a:ext cx="32026" cy="66516"/>
          </a:xfrm>
          <a:custGeom>
            <a:avLst/>
            <a:gdLst/>
            <a:ahLst/>
            <a:cxnLst/>
            <a:rect l="l" t="t" r="r" b="b"/>
            <a:pathLst>
              <a:path w="33020" h="68580">
                <a:moveTo>
                  <a:pt x="33020" y="0"/>
                </a:moveTo>
                <a:lnTo>
                  <a:pt x="22859" y="16073"/>
                </a:lnTo>
                <a:lnTo>
                  <a:pt x="14604" y="33337"/>
                </a:lnTo>
                <a:lnTo>
                  <a:pt x="7302" y="51077"/>
                </a:lnTo>
                <a:lnTo>
                  <a:pt x="0" y="685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4114" y="3087060"/>
            <a:ext cx="8007" cy="51735"/>
          </a:xfrm>
          <a:custGeom>
            <a:avLst/>
            <a:gdLst/>
            <a:ahLst/>
            <a:cxnLst/>
            <a:rect l="l" t="t" r="r" b="b"/>
            <a:pathLst>
              <a:path w="8254" h="53339">
                <a:moveTo>
                  <a:pt x="0" y="0"/>
                </a:moveTo>
                <a:lnTo>
                  <a:pt x="2262" y="13870"/>
                </a:lnTo>
                <a:lnTo>
                  <a:pt x="5715" y="30003"/>
                </a:lnTo>
                <a:lnTo>
                  <a:pt x="8215" y="44469"/>
                </a:lnTo>
                <a:lnTo>
                  <a:pt x="7620" y="5333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02657" y="3471377"/>
            <a:ext cx="70212" cy="103470"/>
          </a:xfrm>
          <a:custGeom>
            <a:avLst/>
            <a:gdLst/>
            <a:ahLst/>
            <a:cxnLst/>
            <a:rect l="l" t="t" r="r" b="b"/>
            <a:pathLst>
              <a:path w="72390" h="106680">
                <a:moveTo>
                  <a:pt x="72389" y="0"/>
                </a:moveTo>
                <a:lnTo>
                  <a:pt x="58578" y="29706"/>
                </a:lnTo>
                <a:lnTo>
                  <a:pt x="41909" y="57626"/>
                </a:lnTo>
                <a:lnTo>
                  <a:pt x="22383" y="83403"/>
                </a:lnTo>
                <a:lnTo>
                  <a:pt x="0" y="10667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5943" y="3765773"/>
            <a:ext cx="163827" cy="275920"/>
          </a:xfrm>
          <a:custGeom>
            <a:avLst/>
            <a:gdLst/>
            <a:ahLst/>
            <a:cxnLst/>
            <a:rect l="l" t="t" r="r" b="b"/>
            <a:pathLst>
              <a:path w="168909" h="284479">
                <a:moveTo>
                  <a:pt x="168909" y="284480"/>
                </a:moveTo>
                <a:lnTo>
                  <a:pt x="161415" y="210197"/>
                </a:lnTo>
                <a:lnTo>
                  <a:pt x="146416" y="164115"/>
                </a:lnTo>
                <a:lnTo>
                  <a:pt x="123264" y="116632"/>
                </a:lnTo>
                <a:lnTo>
                  <a:pt x="91469" y="71171"/>
                </a:lnTo>
                <a:lnTo>
                  <a:pt x="50544" y="31153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23718" y="4225229"/>
            <a:ext cx="12318" cy="73907"/>
          </a:xfrm>
          <a:custGeom>
            <a:avLst/>
            <a:gdLst/>
            <a:ahLst/>
            <a:cxnLst/>
            <a:rect l="l" t="t" r="r" b="b"/>
            <a:pathLst>
              <a:path w="12700" h="76200">
                <a:moveTo>
                  <a:pt x="0" y="76200"/>
                </a:moveTo>
                <a:lnTo>
                  <a:pt x="5020" y="56614"/>
                </a:lnTo>
                <a:lnTo>
                  <a:pt x="8731" y="37623"/>
                </a:lnTo>
                <a:lnTo>
                  <a:pt x="11251" y="18871"/>
                </a:lnTo>
                <a:lnTo>
                  <a:pt x="127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94277" y="4323772"/>
            <a:ext cx="35722" cy="67748"/>
          </a:xfrm>
          <a:custGeom>
            <a:avLst/>
            <a:gdLst/>
            <a:ahLst/>
            <a:cxnLst/>
            <a:rect l="l" t="t" r="r" b="b"/>
            <a:pathLst>
              <a:path w="36829" h="69850">
                <a:moveTo>
                  <a:pt x="36829" y="69850"/>
                </a:moveTo>
                <a:lnTo>
                  <a:pt x="25538" y="53935"/>
                </a:lnTo>
                <a:lnTo>
                  <a:pt x="16033" y="36829"/>
                </a:lnTo>
                <a:lnTo>
                  <a:pt x="7719" y="18772"/>
                </a:ln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5257" y="4231388"/>
            <a:ext cx="55430" cy="14781"/>
          </a:xfrm>
          <a:custGeom>
            <a:avLst/>
            <a:gdLst/>
            <a:ahLst/>
            <a:cxnLst/>
            <a:rect l="l" t="t" r="r" b="b"/>
            <a:pathLst>
              <a:path w="57150" h="15239">
                <a:moveTo>
                  <a:pt x="0" y="15239"/>
                </a:moveTo>
                <a:lnTo>
                  <a:pt x="15001" y="12858"/>
                </a:lnTo>
                <a:lnTo>
                  <a:pt x="29527" y="9525"/>
                </a:lnTo>
                <a:lnTo>
                  <a:pt x="43576" y="5238"/>
                </a:lnTo>
                <a:lnTo>
                  <a:pt x="5715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25418" y="3858156"/>
            <a:ext cx="124410" cy="32642"/>
          </a:xfrm>
          <a:custGeom>
            <a:avLst/>
            <a:gdLst/>
            <a:ahLst/>
            <a:cxnLst/>
            <a:rect l="l" t="t" r="r" b="b"/>
            <a:pathLst>
              <a:path w="128270" h="33655">
                <a:moveTo>
                  <a:pt x="0" y="0"/>
                </a:moveTo>
                <a:lnTo>
                  <a:pt x="26114" y="15140"/>
                </a:lnTo>
                <a:lnTo>
                  <a:pt x="55562" y="26828"/>
                </a:lnTo>
                <a:lnTo>
                  <a:pt x="89296" y="33039"/>
                </a:lnTo>
                <a:lnTo>
                  <a:pt x="128270" y="3175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5404" y="4413692"/>
            <a:ext cx="354754" cy="279615"/>
          </a:xfrm>
          <a:custGeom>
            <a:avLst/>
            <a:gdLst/>
            <a:ahLst/>
            <a:cxnLst/>
            <a:rect l="l" t="t" r="r" b="b"/>
            <a:pathLst>
              <a:path w="365759" h="288289">
                <a:moveTo>
                  <a:pt x="182879" y="0"/>
                </a:moveTo>
                <a:lnTo>
                  <a:pt x="133173" y="4985"/>
                </a:lnTo>
                <a:lnTo>
                  <a:pt x="89182" y="19144"/>
                </a:lnTo>
                <a:lnTo>
                  <a:pt x="52387" y="41275"/>
                </a:lnTo>
                <a:lnTo>
                  <a:pt x="24271" y="70179"/>
                </a:lnTo>
                <a:lnTo>
                  <a:pt x="6314" y="104657"/>
                </a:lnTo>
                <a:lnTo>
                  <a:pt x="0" y="143510"/>
                </a:lnTo>
                <a:lnTo>
                  <a:pt x="6314" y="182897"/>
                </a:lnTo>
                <a:lnTo>
                  <a:pt x="24271" y="217734"/>
                </a:lnTo>
                <a:lnTo>
                  <a:pt x="52387" y="246856"/>
                </a:lnTo>
                <a:lnTo>
                  <a:pt x="89182" y="269098"/>
                </a:lnTo>
                <a:lnTo>
                  <a:pt x="133173" y="283298"/>
                </a:lnTo>
                <a:lnTo>
                  <a:pt x="182879" y="288289"/>
                </a:lnTo>
                <a:lnTo>
                  <a:pt x="232586" y="283298"/>
                </a:lnTo>
                <a:lnTo>
                  <a:pt x="276577" y="269098"/>
                </a:lnTo>
                <a:lnTo>
                  <a:pt x="313372" y="246856"/>
                </a:lnTo>
                <a:lnTo>
                  <a:pt x="341488" y="217734"/>
                </a:lnTo>
                <a:lnTo>
                  <a:pt x="359445" y="182897"/>
                </a:lnTo>
                <a:lnTo>
                  <a:pt x="365759" y="143510"/>
                </a:lnTo>
                <a:lnTo>
                  <a:pt x="359445" y="104657"/>
                </a:lnTo>
                <a:lnTo>
                  <a:pt x="341488" y="70179"/>
                </a:lnTo>
                <a:lnTo>
                  <a:pt x="313372" y="41275"/>
                </a:lnTo>
                <a:lnTo>
                  <a:pt x="276577" y="19144"/>
                </a:lnTo>
                <a:lnTo>
                  <a:pt x="232586" y="4985"/>
                </a:lnTo>
                <a:lnTo>
                  <a:pt x="18287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95404" y="4413692"/>
            <a:ext cx="354754" cy="279615"/>
          </a:xfrm>
          <a:custGeom>
            <a:avLst/>
            <a:gdLst/>
            <a:ahLst/>
            <a:cxnLst/>
            <a:rect l="l" t="t" r="r" b="b"/>
            <a:pathLst>
              <a:path w="365759" h="288289">
                <a:moveTo>
                  <a:pt x="182879" y="0"/>
                </a:moveTo>
                <a:lnTo>
                  <a:pt x="232586" y="4985"/>
                </a:lnTo>
                <a:lnTo>
                  <a:pt x="276577" y="19144"/>
                </a:lnTo>
                <a:lnTo>
                  <a:pt x="313372" y="41275"/>
                </a:lnTo>
                <a:lnTo>
                  <a:pt x="341488" y="70179"/>
                </a:lnTo>
                <a:lnTo>
                  <a:pt x="359445" y="104657"/>
                </a:lnTo>
                <a:lnTo>
                  <a:pt x="365759" y="143510"/>
                </a:lnTo>
                <a:lnTo>
                  <a:pt x="359445" y="182897"/>
                </a:lnTo>
                <a:lnTo>
                  <a:pt x="341488" y="217734"/>
                </a:lnTo>
                <a:lnTo>
                  <a:pt x="313372" y="246856"/>
                </a:lnTo>
                <a:lnTo>
                  <a:pt x="276577" y="269098"/>
                </a:lnTo>
                <a:lnTo>
                  <a:pt x="232586" y="283298"/>
                </a:lnTo>
                <a:lnTo>
                  <a:pt x="182879" y="288289"/>
                </a:lnTo>
                <a:lnTo>
                  <a:pt x="133173" y="283298"/>
                </a:lnTo>
                <a:lnTo>
                  <a:pt x="89182" y="269098"/>
                </a:lnTo>
                <a:lnTo>
                  <a:pt x="52387" y="246856"/>
                </a:lnTo>
                <a:lnTo>
                  <a:pt x="24271" y="217734"/>
                </a:lnTo>
                <a:lnTo>
                  <a:pt x="6314" y="182897"/>
                </a:lnTo>
                <a:lnTo>
                  <a:pt x="0" y="143510"/>
                </a:lnTo>
                <a:lnTo>
                  <a:pt x="6314" y="104657"/>
                </a:lnTo>
                <a:lnTo>
                  <a:pt x="24271" y="70179"/>
                </a:lnTo>
                <a:lnTo>
                  <a:pt x="52387" y="41275"/>
                </a:lnTo>
                <a:lnTo>
                  <a:pt x="89182" y="19144"/>
                </a:lnTo>
                <a:lnTo>
                  <a:pt x="133173" y="4985"/>
                </a:lnTo>
                <a:lnTo>
                  <a:pt x="18287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4872" y="4688775"/>
            <a:ext cx="320704" cy="32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66170" y="3700489"/>
            <a:ext cx="689799" cy="55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" defTabSz="877824">
              <a:spcBef>
                <a:spcPts val="96"/>
              </a:spcBef>
            </a:pPr>
            <a:r>
              <a:rPr lang="en-US" sz="3456" b="1" kern="1200" spc="-5">
                <a:solidFill>
                  <a:schemeClr val="tx1"/>
                </a:solidFill>
                <a:latin typeface="Arial"/>
                <a:ea typeface="+mn-ea"/>
                <a:cs typeface="Arial"/>
              </a:rPr>
              <a:t>NO</a:t>
            </a:r>
            <a:endParaRPr lang="en-US"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905108"/>
            <a:ext cx="7886700" cy="57579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09"/>
              </a:spcBef>
            </a:pPr>
            <a:r>
              <a:rPr dirty="0">
                <a:latin typeface="Bahnschrift" panose="020B0502040204020203" pitchFamily="34" charset="0"/>
              </a:rPr>
              <a:t>How can we </a:t>
            </a:r>
            <a:r>
              <a:rPr spc="-5" dirty="0">
                <a:latin typeface="Bahnschrift" panose="020B0502040204020203" pitchFamily="34" charset="0"/>
              </a:rPr>
              <a:t>represent </a:t>
            </a:r>
            <a:r>
              <a:rPr dirty="0">
                <a:latin typeface="Bahnschrift" panose="020B0502040204020203" pitchFamily="34" charset="0"/>
              </a:rPr>
              <a:t>a</a:t>
            </a:r>
            <a:r>
              <a:rPr spc="-60"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binary  number?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717040"/>
            <a:ext cx="7910830" cy="357020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94665" marR="30480" indent="-4572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Binary number </a:t>
            </a:r>
            <a:r>
              <a:rPr sz="2400" dirty="0">
                <a:latin typeface="Bahnschrift" panose="020B0502040204020203" pitchFamily="34" charset="0"/>
                <a:cs typeface="Arial"/>
              </a:rPr>
              <a:t>can only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be represented </a:t>
            </a:r>
            <a:r>
              <a:rPr sz="2400" dirty="0">
                <a:latin typeface="Bahnschrift" panose="020B0502040204020203" pitchFamily="34" charset="0"/>
                <a:cs typeface="Arial"/>
              </a:rPr>
              <a:t>by a  0 or 1, so we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cannot </a:t>
            </a:r>
            <a:r>
              <a:rPr sz="2400" dirty="0">
                <a:latin typeface="Bahnschrift" panose="020B0502040204020203" pitchFamily="34" charset="0"/>
                <a:cs typeface="Arial"/>
              </a:rPr>
              <a:t>use a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(-) to denote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</a:t>
            </a:r>
            <a:r>
              <a:rPr lang="en-US" sz="2400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negative number.</a:t>
            </a:r>
            <a:endParaRPr sz="2400" dirty="0">
              <a:latin typeface="Bahnschrift" panose="020B0502040204020203" pitchFamily="34" charset="0"/>
              <a:cs typeface="Arial"/>
            </a:endParaRPr>
          </a:p>
          <a:p>
            <a:pPr marL="494665" marR="897255" indent="-4572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Therefore, </a:t>
            </a:r>
            <a:r>
              <a:rPr sz="2400" dirty="0">
                <a:latin typeface="Bahnschrift" panose="020B0502040204020203" pitchFamily="34" charset="0"/>
                <a:cs typeface="Arial"/>
              </a:rPr>
              <a:t>we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cannot use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speciali</a:t>
            </a:r>
            <a:r>
              <a:rPr lang="en-US" sz="2400" spc="-5" dirty="0">
                <a:latin typeface="Bahnschrift" panose="020B0502040204020203" pitchFamily="34" charset="0"/>
                <a:cs typeface="Arial"/>
              </a:rPr>
              <a:t>z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ed</a:t>
            </a:r>
            <a:r>
              <a:rPr lang="en-US" sz="24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symbol </a:t>
            </a:r>
            <a:r>
              <a:rPr sz="2400" dirty="0">
                <a:latin typeface="Bahnschrift" panose="020B0502040204020203" pitchFamily="34" charset="0"/>
                <a:cs typeface="Arial"/>
              </a:rPr>
              <a:t>so it must be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either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 0 or</a:t>
            </a:r>
            <a:r>
              <a:rPr sz="2400" spc="-100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dirty="0">
                <a:latin typeface="Bahnschrift" panose="020B0502040204020203" pitchFamily="34" charset="0"/>
                <a:cs typeface="Arial"/>
              </a:rPr>
              <a:t>1.</a:t>
            </a:r>
          </a:p>
          <a:p>
            <a:pPr marL="495300" indent="-45720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There are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THREE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methods used, they</a:t>
            </a:r>
            <a:r>
              <a:rPr sz="2400" spc="-4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are:</a:t>
            </a:r>
            <a:endParaRPr lang="en-US" sz="2400" dirty="0">
              <a:latin typeface="Bahnschrift" panose="020B0502040204020203" pitchFamily="34" charset="0"/>
              <a:cs typeface="Arial"/>
            </a:endParaRPr>
          </a:p>
          <a:p>
            <a:pPr marL="495300" indent="-45720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  <a:cs typeface="Arial"/>
              </a:rPr>
              <a:t>Sign and Modulus/Magnitude</a:t>
            </a:r>
          </a:p>
          <a:p>
            <a:pPr marL="495300" indent="-45720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  <a:cs typeface="Arial"/>
              </a:rPr>
              <a:t>One’s Complement</a:t>
            </a:r>
          </a:p>
          <a:p>
            <a:pPr marL="495300" indent="-45720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0000"/>
              <a:buFont typeface="Wingdings" panose="05000000000000000000" pitchFamily="2" charset="2"/>
              <a:buChar char="§"/>
              <a:tabLst>
                <a:tab pos="380365" algn="l"/>
                <a:tab pos="381000" algn="l"/>
              </a:tabLst>
            </a:pPr>
            <a:r>
              <a:rPr lang="en-US" sz="2400" dirty="0">
                <a:solidFill>
                  <a:srgbClr val="0070C0"/>
                </a:solidFill>
                <a:latin typeface="Bahnschrift" panose="020B0502040204020203" pitchFamily="34" charset="0"/>
                <a:cs typeface="Arial"/>
              </a:rPr>
              <a:t>Two’s Complement</a:t>
            </a:r>
            <a:endParaRPr sz="2400" dirty="0">
              <a:solidFill>
                <a:srgbClr val="0070C0"/>
              </a:solidFill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2964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Sign and</a:t>
            </a:r>
            <a:r>
              <a:rPr spc="-7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Modulus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717040"/>
            <a:ext cx="7807325" cy="287219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93065" marR="43180" indent="-342900" algn="just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7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This method uses the far left-hand </a:t>
            </a:r>
            <a:r>
              <a:rPr sz="2400" dirty="0">
                <a:latin typeface="Bahnschrift" panose="020B0502040204020203" pitchFamily="34" charset="0"/>
                <a:cs typeface="Arial"/>
              </a:rPr>
              <a:t>bit which  is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often referred to as the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sign</a:t>
            </a:r>
            <a:r>
              <a:rPr sz="2400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bit.</a:t>
            </a:r>
            <a:endParaRPr sz="2400" dirty="0">
              <a:latin typeface="Bahnschrift" panose="020B0502040204020203" pitchFamily="34" charset="0"/>
              <a:cs typeface="Arial"/>
            </a:endParaRPr>
          </a:p>
          <a:p>
            <a:pPr marL="393065" marR="339725" indent="-342900" algn="just">
              <a:lnSpc>
                <a:spcPct val="92900"/>
              </a:lnSpc>
              <a:spcBef>
                <a:spcPts val="6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7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The general </a:t>
            </a:r>
            <a:r>
              <a:rPr sz="2400" dirty="0">
                <a:latin typeface="Bahnschrift" panose="020B0502040204020203" pitchFamily="34" charset="0"/>
                <a:cs typeface="Arial"/>
              </a:rPr>
              <a:t>rule is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that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positive number  starts </a:t>
            </a:r>
            <a:r>
              <a:rPr sz="2400" dirty="0">
                <a:latin typeface="Bahnschrift" panose="020B0502040204020203" pitchFamily="34" charset="0"/>
                <a:cs typeface="Arial"/>
              </a:rPr>
              <a:t>with 0 and a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negative number</a:t>
            </a:r>
            <a:r>
              <a:rPr sz="2400" spc="-7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starts  with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</a:t>
            </a:r>
            <a:r>
              <a:rPr sz="24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dirty="0">
                <a:latin typeface="Bahnschrift" panose="020B0502040204020203" pitchFamily="34" charset="0"/>
                <a:cs typeface="Arial"/>
              </a:rPr>
              <a:t>1.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 dirty="0">
              <a:latin typeface="Bahnschrift" panose="020B0502040204020203" pitchFamily="34" charset="0"/>
              <a:cs typeface="Times New Roman"/>
            </a:endParaRPr>
          </a:p>
          <a:p>
            <a:pPr marR="230504" algn="ctr">
              <a:lnSpc>
                <a:spcPct val="100000"/>
              </a:lnSpc>
              <a:tabLst>
                <a:tab pos="1795145" algn="l"/>
                <a:tab pos="3264535" algn="l"/>
                <a:tab pos="4178935" algn="l"/>
              </a:tabLst>
            </a:pPr>
            <a:r>
              <a:rPr sz="3200" b="1" dirty="0">
                <a:latin typeface="Bahnschrift" panose="020B0502040204020203" pitchFamily="34" charset="0"/>
                <a:cs typeface="Arial"/>
              </a:rPr>
              <a:t>+ 28	=</a:t>
            </a:r>
            <a:r>
              <a:rPr lang="en-US" sz="3200" b="1" dirty="0">
                <a:latin typeface="Bahnschrift" panose="020B0502040204020203" pitchFamily="34" charset="0"/>
                <a:cs typeface="Arial"/>
              </a:rPr>
              <a:t>        </a:t>
            </a:r>
            <a:r>
              <a:rPr sz="3200" b="1" dirty="0">
                <a:latin typeface="Bahnschrift" panose="020B0502040204020203" pitchFamily="34" charset="0"/>
                <a:cs typeface="Arial"/>
              </a:rPr>
              <a:t>0	</a:t>
            </a:r>
            <a:r>
              <a:rPr lang="en-US" sz="3200" b="1" dirty="0">
                <a:latin typeface="Bahnschrift" panose="020B0502040204020203" pitchFamily="34" charset="0"/>
                <a:cs typeface="Arial"/>
              </a:rPr>
              <a:t>     </a:t>
            </a:r>
            <a:r>
              <a:rPr sz="3200" b="1" dirty="0" smtClean="0">
                <a:latin typeface="Bahnschrift" panose="020B0502040204020203" pitchFamily="34" charset="0"/>
                <a:cs typeface="Arial"/>
              </a:rPr>
              <a:t>001</a:t>
            </a:r>
            <a:r>
              <a:rPr lang="en-CA" sz="3200" b="1" dirty="0" smtClean="0">
                <a:latin typeface="Bahnschrift" panose="020B0502040204020203" pitchFamily="34" charset="0"/>
                <a:cs typeface="Arial"/>
              </a:rPr>
              <a:t> </a:t>
            </a:r>
            <a:r>
              <a:rPr sz="3200" b="1" dirty="0" smtClean="0">
                <a:latin typeface="Bahnschrift" panose="020B0502040204020203" pitchFamily="34" charset="0"/>
                <a:cs typeface="Arial"/>
              </a:rPr>
              <a:t>1100</a:t>
            </a:r>
            <a:endParaRPr sz="32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4979" y="5157470"/>
            <a:ext cx="937260" cy="505459"/>
          </a:xfrm>
          <a:custGeom>
            <a:avLst/>
            <a:gdLst/>
            <a:ahLst/>
            <a:cxnLst/>
            <a:rect l="l" t="t" r="r" b="b"/>
            <a:pathLst>
              <a:path w="937260" h="505460">
                <a:moveTo>
                  <a:pt x="0" y="505459"/>
                </a:moveTo>
                <a:lnTo>
                  <a:pt x="3004" y="442642"/>
                </a:lnTo>
                <a:lnTo>
                  <a:pt x="11335" y="383492"/>
                </a:lnTo>
                <a:lnTo>
                  <a:pt x="23971" y="331469"/>
                </a:lnTo>
                <a:lnTo>
                  <a:pt x="39887" y="290030"/>
                </a:lnTo>
                <a:lnTo>
                  <a:pt x="77470" y="252729"/>
                </a:lnTo>
                <a:lnTo>
                  <a:pt x="389890" y="252729"/>
                </a:lnTo>
                <a:lnTo>
                  <a:pt x="409392" y="242740"/>
                </a:lnTo>
                <a:lnTo>
                  <a:pt x="444023" y="173513"/>
                </a:lnTo>
                <a:lnTo>
                  <a:pt x="456964" y="121402"/>
                </a:lnTo>
                <a:lnTo>
                  <a:pt x="465531" y="62376"/>
                </a:lnTo>
                <a:lnTo>
                  <a:pt x="468630" y="0"/>
                </a:lnTo>
                <a:lnTo>
                  <a:pt x="471634" y="62376"/>
                </a:lnTo>
                <a:lnTo>
                  <a:pt x="479965" y="121402"/>
                </a:lnTo>
                <a:lnTo>
                  <a:pt x="492601" y="173513"/>
                </a:lnTo>
                <a:lnTo>
                  <a:pt x="508517" y="215147"/>
                </a:lnTo>
                <a:lnTo>
                  <a:pt x="546100" y="252729"/>
                </a:lnTo>
                <a:lnTo>
                  <a:pt x="858520" y="252729"/>
                </a:lnTo>
                <a:lnTo>
                  <a:pt x="878022" y="262631"/>
                </a:lnTo>
                <a:lnTo>
                  <a:pt x="896431" y="290030"/>
                </a:lnTo>
                <a:lnTo>
                  <a:pt x="912653" y="331469"/>
                </a:lnTo>
                <a:lnTo>
                  <a:pt x="925594" y="383492"/>
                </a:lnTo>
                <a:lnTo>
                  <a:pt x="934161" y="442642"/>
                </a:lnTo>
                <a:lnTo>
                  <a:pt x="937260" y="50545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240" y="5839459"/>
            <a:ext cx="584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Bahnschrift" panose="020B0502040204020203" pitchFamily="34" charset="0"/>
                <a:cs typeface="Arial"/>
              </a:rPr>
              <a:t>SIGN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7990" y="5157470"/>
            <a:ext cx="1871980" cy="505459"/>
          </a:xfrm>
          <a:custGeom>
            <a:avLst/>
            <a:gdLst/>
            <a:ahLst/>
            <a:cxnLst/>
            <a:rect l="l" t="t" r="r" b="b"/>
            <a:pathLst>
              <a:path w="1871979" h="505460">
                <a:moveTo>
                  <a:pt x="0" y="505459"/>
                </a:moveTo>
                <a:lnTo>
                  <a:pt x="4587" y="451472"/>
                </a:lnTo>
                <a:lnTo>
                  <a:pt x="17417" y="399816"/>
                </a:lnTo>
                <a:lnTo>
                  <a:pt x="37089" y="352671"/>
                </a:lnTo>
                <a:lnTo>
                  <a:pt x="62204" y="312212"/>
                </a:lnTo>
                <a:lnTo>
                  <a:pt x="91362" y="280618"/>
                </a:lnTo>
                <a:lnTo>
                  <a:pt x="156210" y="252729"/>
                </a:lnTo>
                <a:lnTo>
                  <a:pt x="779780" y="252729"/>
                </a:lnTo>
                <a:lnTo>
                  <a:pt x="813225" y="245328"/>
                </a:lnTo>
                <a:lnTo>
                  <a:pt x="874319" y="192847"/>
                </a:lnTo>
                <a:lnTo>
                  <a:pt x="899300" y="152255"/>
                </a:lnTo>
                <a:lnTo>
                  <a:pt x="918795" y="105087"/>
                </a:lnTo>
                <a:lnTo>
                  <a:pt x="931469" y="53588"/>
                </a:lnTo>
                <a:lnTo>
                  <a:pt x="935989" y="0"/>
                </a:lnTo>
                <a:lnTo>
                  <a:pt x="940577" y="53588"/>
                </a:lnTo>
                <a:lnTo>
                  <a:pt x="953407" y="105087"/>
                </a:lnTo>
                <a:lnTo>
                  <a:pt x="973079" y="152255"/>
                </a:lnTo>
                <a:lnTo>
                  <a:pt x="998194" y="192847"/>
                </a:lnTo>
                <a:lnTo>
                  <a:pt x="1027352" y="224619"/>
                </a:lnTo>
                <a:lnTo>
                  <a:pt x="1092200" y="252729"/>
                </a:lnTo>
                <a:lnTo>
                  <a:pt x="1715769" y="252729"/>
                </a:lnTo>
                <a:lnTo>
                  <a:pt x="1749215" y="260064"/>
                </a:lnTo>
                <a:lnTo>
                  <a:pt x="1810309" y="312212"/>
                </a:lnTo>
                <a:lnTo>
                  <a:pt x="1835290" y="352671"/>
                </a:lnTo>
                <a:lnTo>
                  <a:pt x="1854785" y="399816"/>
                </a:lnTo>
                <a:lnTo>
                  <a:pt x="1867459" y="451472"/>
                </a:lnTo>
                <a:lnTo>
                  <a:pt x="1871980" y="505459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4550" y="5839459"/>
            <a:ext cx="9696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Bahnschrift" panose="020B0502040204020203" pitchFamily="34" charset="0"/>
                <a:cs typeface="Arial"/>
              </a:rPr>
              <a:t>Modulus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68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>
                <a:latin typeface="Bahnschrift" panose="020B0502040204020203" pitchFamily="34" charset="0"/>
              </a:rPr>
              <a:t>ACTIVITY</a:t>
            </a:r>
            <a:r>
              <a:rPr lang="en-US" spc="-95">
                <a:latin typeface="Bahnschrift" panose="020B0502040204020203" pitchFamily="34" charset="0"/>
              </a:rPr>
              <a:t> </a:t>
            </a:r>
            <a:r>
              <a:rPr lang="en-US">
                <a:latin typeface="Bahnschrift" panose="020B0502040204020203" pitchFamily="34" charset="0"/>
              </a:rPr>
              <a:t>1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7306945" cy="232371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3565" marR="302895" indent="-571500" algn="just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AutoNum type="arabicPeriod"/>
              <a:tabLst>
                <a:tab pos="584200" algn="l"/>
              </a:tabLst>
            </a:pPr>
            <a:r>
              <a:rPr lang="en-US" sz="2400">
                <a:latin typeface="Bahnschrift" panose="020B0502040204020203" pitchFamily="34" charset="0"/>
                <a:cs typeface="Arial"/>
              </a:rPr>
              <a:t>Using ONE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byte </a:t>
            </a:r>
            <a:r>
              <a:rPr lang="en-US" sz="2400">
                <a:latin typeface="Bahnschrift" panose="020B0502040204020203" pitchFamily="34" charset="0"/>
                <a:cs typeface="Arial"/>
              </a:rPr>
              <a:t>what </a:t>
            </a:r>
            <a:r>
              <a:rPr lang="en-US" sz="2400" spc="5">
                <a:latin typeface="Bahnschrift" panose="020B0502040204020203" pitchFamily="34" charset="0"/>
                <a:cs typeface="Arial"/>
              </a:rPr>
              <a:t>is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the</a:t>
            </a:r>
            <a:r>
              <a:rPr lang="en-US" sz="2400" spc="-125">
                <a:latin typeface="Bahnschrift" panose="020B0502040204020203" pitchFamily="34" charset="0"/>
                <a:cs typeface="Arial"/>
              </a:rPr>
              <a:t>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maximum positive </a:t>
            </a:r>
            <a:r>
              <a:rPr lang="en-US" sz="2400">
                <a:latin typeface="Bahnschrift" panose="020B0502040204020203" pitchFamily="34" charset="0"/>
                <a:cs typeface="Arial"/>
              </a:rPr>
              <a:t>and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negative integer that can represented </a:t>
            </a:r>
            <a:r>
              <a:rPr lang="en-US" sz="2400">
                <a:latin typeface="Bahnschrift" panose="020B0502040204020203" pitchFamily="34" charset="0"/>
                <a:cs typeface="Arial"/>
              </a:rPr>
              <a:t>using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sign </a:t>
            </a:r>
            <a:r>
              <a:rPr lang="en-US" sz="2400">
                <a:latin typeface="Bahnschrift" panose="020B0502040204020203" pitchFamily="34" charset="0"/>
                <a:cs typeface="Arial"/>
              </a:rPr>
              <a:t>and</a:t>
            </a:r>
            <a:r>
              <a:rPr lang="en-US" sz="2400" spc="-45">
                <a:latin typeface="Bahnschrift" panose="020B0502040204020203" pitchFamily="34" charset="0"/>
                <a:cs typeface="Arial"/>
              </a:rPr>
              <a:t>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modulus?</a:t>
            </a:r>
            <a:endParaRPr lang="en-US" sz="2400">
              <a:latin typeface="Bahnschrift" panose="020B0502040204020203" pitchFamily="34" charset="0"/>
              <a:cs typeface="Arial"/>
            </a:endParaRPr>
          </a:p>
          <a:p>
            <a:pPr marL="583565" marR="5080" indent="-571500" algn="just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AutoNum type="arabicPeriod"/>
              <a:tabLst>
                <a:tab pos="584200" algn="l"/>
              </a:tabLst>
            </a:pPr>
            <a:r>
              <a:rPr lang="en-US" sz="2400" spc="-5">
                <a:latin typeface="Bahnschrift" panose="020B0502040204020203" pitchFamily="34" charset="0"/>
                <a:cs typeface="Arial"/>
              </a:rPr>
              <a:t>Convert the following numbers </a:t>
            </a:r>
            <a:r>
              <a:rPr lang="en-US" sz="2400" spc="-10">
                <a:latin typeface="Bahnschrift" panose="020B0502040204020203" pitchFamily="34" charset="0"/>
                <a:cs typeface="Arial"/>
              </a:rPr>
              <a:t>to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binary using </a:t>
            </a:r>
            <a:r>
              <a:rPr lang="en-US" sz="2400">
                <a:latin typeface="Bahnschrift" panose="020B0502040204020203" pitchFamily="34" charset="0"/>
                <a:cs typeface="Arial"/>
              </a:rPr>
              <a:t>sign </a:t>
            </a:r>
            <a:r>
              <a:rPr lang="en-US" sz="2400" spc="-5">
                <a:latin typeface="Bahnschrift" panose="020B0502040204020203" pitchFamily="34" charset="0"/>
                <a:cs typeface="Arial"/>
              </a:rPr>
              <a:t>and modulus.</a:t>
            </a:r>
            <a:endParaRPr lang="en-US" sz="24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089" y="4076700"/>
            <a:ext cx="178435" cy="1072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aa-ET" sz="1600" spc="5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6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lang="aa-ET" sz="1600" spc="5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6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aa-ET" sz="1600" spc="5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6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239" y="3971290"/>
            <a:ext cx="772161" cy="122725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aa-ET" sz="2300">
                <a:latin typeface="Bahnschrift" panose="020B0502040204020203" pitchFamily="34" charset="0"/>
                <a:cs typeface="Arial"/>
              </a:rPr>
              <a:t>122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aa-ET" sz="2300">
                <a:latin typeface="Bahnschrift" panose="020B0502040204020203" pitchFamily="34" charset="0"/>
                <a:cs typeface="Arial"/>
              </a:rPr>
              <a:t>-1</a:t>
            </a:r>
            <a:r>
              <a:rPr lang="aa-ET" sz="2300" spc="10">
                <a:latin typeface="Bahnschrift" panose="020B0502040204020203" pitchFamily="34" charset="0"/>
                <a:cs typeface="Arial"/>
              </a:rPr>
              <a:t>0</a:t>
            </a:r>
            <a:r>
              <a:rPr lang="aa-ET" sz="2300">
                <a:latin typeface="Bahnschrift" panose="020B0502040204020203" pitchFamily="34" charset="0"/>
                <a:cs typeface="Arial"/>
              </a:rPr>
              <a:t>0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aa-ET" sz="2300">
                <a:latin typeface="Bahnschrift" panose="020B0502040204020203" pitchFamily="34" charset="0"/>
                <a:cs typeface="Arial"/>
              </a:rPr>
              <a:t>-2</a:t>
            </a:r>
            <a:r>
              <a:rPr lang="aa-ET" sz="2300" spc="10">
                <a:latin typeface="Bahnschrift" panose="020B0502040204020203" pitchFamily="34" charset="0"/>
                <a:cs typeface="Arial"/>
              </a:rPr>
              <a:t>6</a:t>
            </a:r>
            <a:r>
              <a:rPr lang="aa-ET" sz="2300">
                <a:latin typeface="Bahnschrift" panose="020B0502040204020203" pitchFamily="34" charset="0"/>
                <a:cs typeface="Arial"/>
              </a:rPr>
              <a:t>4</a:t>
            </a:r>
            <a:endParaRPr lang="aa-ET" sz="2300" dirty="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54088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One’s</a:t>
            </a:r>
            <a:r>
              <a:rPr spc="-60"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653540"/>
            <a:ext cx="7666990" cy="2244782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What is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a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complement</a:t>
            </a:r>
            <a:r>
              <a:rPr sz="2400" b="1" spc="-5" dirty="0">
                <a:latin typeface="Bahnschrift" panose="020B0502040204020203" pitchFamily="34" charset="0"/>
                <a:cs typeface="Arial"/>
              </a:rPr>
              <a:t>?</a:t>
            </a:r>
            <a:endParaRPr sz="2400" dirty="0">
              <a:latin typeface="Bahnschrift" panose="020B0502040204020203" pitchFamily="34" charset="0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spc="-10" dirty="0">
                <a:latin typeface="Bahnschrift" panose="020B0502040204020203" pitchFamily="34" charset="0"/>
                <a:cs typeface="Arial"/>
              </a:rPr>
              <a:t>It </a:t>
            </a:r>
            <a:r>
              <a:rPr sz="2400" dirty="0">
                <a:latin typeface="Bahnschrift" panose="020B0502040204020203" pitchFamily="34" charset="0"/>
                <a:cs typeface="Arial"/>
              </a:rPr>
              <a:t>is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the opposite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of</a:t>
            </a:r>
            <a:r>
              <a:rPr sz="2400" spc="-4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something.</a:t>
            </a:r>
            <a:endParaRPr sz="2400" dirty="0">
              <a:latin typeface="Bahnschrift" panose="020B0502040204020203" pitchFamily="34" charset="0"/>
              <a:cs typeface="Arial"/>
            </a:endParaRPr>
          </a:p>
          <a:p>
            <a:pPr marL="380365" marR="17780" indent="-342900">
              <a:lnSpc>
                <a:spcPts val="3350"/>
              </a:lnSpc>
              <a:spcBef>
                <a:spcPts val="81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Because computers </a:t>
            </a:r>
            <a:r>
              <a:rPr sz="2400" dirty="0">
                <a:latin typeface="Bahnschrift" panose="020B0502040204020203" pitchFamily="34" charset="0"/>
                <a:cs typeface="Arial"/>
              </a:rPr>
              <a:t>do not like </a:t>
            </a:r>
            <a:r>
              <a:rPr sz="2400" spc="-10" dirty="0">
                <a:latin typeface="Bahnschrift" panose="020B0502040204020203" pitchFamily="34" charset="0"/>
                <a:cs typeface="Arial"/>
              </a:rPr>
              <a:t>to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subtract,  this method finds the complement </a:t>
            </a:r>
            <a:r>
              <a:rPr sz="2400" dirty="0">
                <a:latin typeface="Bahnschrift" panose="020B0502040204020203" pitchFamily="34" charset="0"/>
                <a:cs typeface="Arial"/>
              </a:rPr>
              <a:t>of a 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positive number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and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then addition </a:t>
            </a:r>
            <a:r>
              <a:rPr sz="2400" dirty="0">
                <a:latin typeface="Bahnschrift" panose="020B0502040204020203" pitchFamily="34" charset="0"/>
                <a:cs typeface="Arial"/>
              </a:rPr>
              <a:t>can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take  place.</a:t>
            </a:r>
            <a:endParaRPr sz="24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029" y="508507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4029" y="5299709"/>
            <a:ext cx="5471160" cy="0"/>
          </a:xfrm>
          <a:custGeom>
            <a:avLst/>
            <a:gdLst/>
            <a:ahLst/>
            <a:cxnLst/>
            <a:rect l="l" t="t" r="r" b="b"/>
            <a:pathLst>
              <a:path w="5471159">
                <a:moveTo>
                  <a:pt x="0" y="0"/>
                </a:moveTo>
                <a:lnTo>
                  <a:pt x="5471160" y="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5479" y="508507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508507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68670" y="508507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36459" y="5085079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ln w="283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819" y="5549900"/>
            <a:ext cx="48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 panose="020B0502040204020203" pitchFamily="34" charset="0"/>
                <a:cs typeface="Arial"/>
              </a:rPr>
              <a:t>-1</a:t>
            </a:r>
            <a:r>
              <a:rPr sz="1800" spc="-15" dirty="0">
                <a:latin typeface="Bahnschrift" panose="020B0502040204020203" pitchFamily="34" charset="0"/>
                <a:cs typeface="Arial"/>
              </a:rPr>
              <a:t>2</a:t>
            </a:r>
            <a:r>
              <a:rPr sz="1800" dirty="0">
                <a:latin typeface="Bahnschrift" panose="020B0502040204020203" pitchFamily="34" charset="0"/>
                <a:cs typeface="Arial"/>
              </a:rPr>
              <a:t>7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8460" y="5549900"/>
            <a:ext cx="5607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 panose="020B0502040204020203" pitchFamily="34" charset="0"/>
                <a:cs typeface="Arial"/>
              </a:rPr>
              <a:t>-75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5800" y="554990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Bahnschrift" panose="020B0502040204020203" pitchFamily="34" charset="0"/>
                <a:cs typeface="Arial"/>
              </a:rPr>
              <a:t>0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8809" y="554990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ahnschrift" panose="020B0502040204020203" pitchFamily="34" charset="0"/>
                <a:cs typeface="Arial"/>
              </a:rPr>
              <a:t>75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15480" y="5549900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ahnschrift" panose="020B0502040204020203" pitchFamily="34" charset="0"/>
                <a:cs typeface="Arial"/>
              </a:rPr>
              <a:t>127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68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ACTIVITY</a:t>
            </a:r>
            <a:r>
              <a:rPr spc="-9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7920990" cy="9258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3565" marR="5080" indent="-571500">
              <a:lnSpc>
                <a:spcPts val="3350"/>
              </a:lnSpc>
              <a:spcBef>
                <a:spcPts val="420"/>
              </a:spcBef>
              <a:tabLst>
                <a:tab pos="583565" algn="l"/>
              </a:tabLst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Arial"/>
              </a:rPr>
              <a:t>1.	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Convert the following binary numbers into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</a:t>
            </a:r>
            <a:r>
              <a:rPr lang="en-US"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negative using </a:t>
            </a:r>
            <a:r>
              <a:rPr sz="3000" dirty="0">
                <a:latin typeface="Bahnschrift" panose="020B0502040204020203" pitchFamily="34" charset="0"/>
                <a:cs typeface="Arial"/>
              </a:rPr>
              <a:t>one’s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complement.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3276600"/>
            <a:ext cx="2092961" cy="1411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lang="en-US" sz="3200" dirty="0">
                <a:latin typeface="Bahnschrift" panose="020B0502040204020203" pitchFamily="34" charset="0"/>
                <a:cs typeface="Arial"/>
              </a:rPr>
              <a:t>0</a:t>
            </a:r>
            <a:r>
              <a:rPr sz="3200" dirty="0">
                <a:latin typeface="Bahnschrift" panose="020B0502040204020203" pitchFamily="34" charset="0"/>
                <a:cs typeface="Arial"/>
              </a:rPr>
              <a:t>0</a:t>
            </a:r>
            <a:r>
              <a:rPr sz="3200" spc="10" dirty="0">
                <a:latin typeface="Bahnschrift" panose="020B0502040204020203" pitchFamily="34" charset="0"/>
                <a:cs typeface="Arial"/>
              </a:rPr>
              <a:t>1</a:t>
            </a:r>
            <a:r>
              <a:rPr sz="3200" dirty="0">
                <a:latin typeface="Bahnschrift" panose="020B0502040204020203" pitchFamily="34" charset="0"/>
                <a:cs typeface="Arial"/>
              </a:rPr>
              <a:t>1</a:t>
            </a:r>
            <a:r>
              <a:rPr lang="en-US" sz="3200" dirty="0">
                <a:latin typeface="Bahnschrift" panose="020B0502040204020203" pitchFamily="34" charset="0"/>
                <a:cs typeface="Arial"/>
              </a:rPr>
              <a:t> </a:t>
            </a:r>
            <a:r>
              <a:rPr sz="3200" spc="10" dirty="0">
                <a:latin typeface="Bahnschrift" panose="020B0502040204020203" pitchFamily="34" charset="0"/>
                <a:cs typeface="Arial"/>
              </a:rPr>
              <a:t>0</a:t>
            </a:r>
            <a:r>
              <a:rPr sz="3200" dirty="0">
                <a:latin typeface="Bahnschrift" panose="020B0502040204020203" pitchFamily="34" charset="0"/>
                <a:cs typeface="Arial"/>
              </a:rPr>
              <a:t>1</a:t>
            </a:r>
            <a:r>
              <a:rPr sz="3200" spc="10" dirty="0">
                <a:latin typeface="Bahnschrift" panose="020B0502040204020203" pitchFamily="34" charset="0"/>
                <a:cs typeface="Arial"/>
              </a:rPr>
              <a:t>1</a:t>
            </a:r>
            <a:r>
              <a:rPr sz="3200" spc="-5" dirty="0">
                <a:latin typeface="Bahnschrift" panose="020B0502040204020203" pitchFamily="34" charset="0"/>
                <a:cs typeface="Arial"/>
              </a:rPr>
              <a:t>1</a:t>
            </a:r>
            <a:r>
              <a:rPr sz="1600" baseline="-22222" dirty="0">
                <a:latin typeface="Bahnschrift" panose="020B0502040204020203" pitchFamily="34" charset="0"/>
                <a:cs typeface="Arial"/>
              </a:rPr>
              <a:t>2</a:t>
            </a:r>
            <a:endParaRPr lang="en-US" sz="1600" baseline="-22222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endParaRPr lang="en-US" sz="1600" baseline="-22222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endParaRPr lang="en-US" sz="1600" baseline="-22222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endParaRPr sz="1600" baseline="-22222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ts val="2320"/>
              </a:lnSpc>
              <a:spcBef>
                <a:spcPts val="140"/>
              </a:spcBef>
            </a:pPr>
            <a:r>
              <a:rPr sz="3200" dirty="0">
                <a:latin typeface="Bahnschrift" panose="020B0502040204020203" pitchFamily="34" charset="0"/>
                <a:cs typeface="Arial"/>
              </a:rPr>
              <a:t>0011</a:t>
            </a:r>
            <a:r>
              <a:rPr lang="en-US" sz="3200" dirty="0">
                <a:latin typeface="Bahnschrift" panose="020B0502040204020203" pitchFamily="34" charset="0"/>
                <a:cs typeface="Arial"/>
              </a:rPr>
              <a:t> </a:t>
            </a:r>
            <a:r>
              <a:rPr sz="3200" dirty="0">
                <a:latin typeface="Bahnschrift" panose="020B0502040204020203" pitchFamily="34" charset="0"/>
                <a:cs typeface="Arial"/>
              </a:rPr>
              <a:t>001</a:t>
            </a:r>
            <a:r>
              <a:rPr lang="aa-ET" sz="3200" dirty="0">
                <a:latin typeface="Bahnschrift" panose="020B0502040204020203" pitchFamily="34" charset="0"/>
                <a:cs typeface="Arial"/>
              </a:rPr>
              <a:t>1</a:t>
            </a:r>
            <a:r>
              <a:rPr lang="aa-ET" sz="1000" dirty="0">
                <a:latin typeface="Bahnschrift" panose="020B0502040204020203" pitchFamily="34" charset="0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5694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Two’s</a:t>
            </a:r>
            <a:r>
              <a:rPr spc="-8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717040"/>
            <a:ext cx="8044815" cy="3765711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0365" marR="17780" indent="-3429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endParaRPr lang="en-US" sz="2400" spc="-5" dirty="0">
              <a:latin typeface="Bahnschrift" panose="020B0502040204020203" pitchFamily="34" charset="0"/>
              <a:cs typeface="Arial"/>
            </a:endParaRPr>
          </a:p>
          <a:p>
            <a:pPr marL="380365" marR="17780" indent="-3429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lang="en-US" sz="2400" spc="-5" dirty="0">
                <a:latin typeface="Bahnschrift" panose="020B0502040204020203" pitchFamily="34" charset="0"/>
                <a:cs typeface="Arial"/>
              </a:rPr>
              <a:t>Two's complement is a binary representation method for both positive and negative integers, obtained by flipping all bits and adding 1 to the result.</a:t>
            </a:r>
          </a:p>
          <a:p>
            <a:pPr marL="380365" marR="17780" indent="-3429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endParaRPr lang="en-US" sz="2400" spc="-5" dirty="0">
              <a:latin typeface="Bahnschrift" panose="020B0502040204020203" pitchFamily="34" charset="0"/>
              <a:cs typeface="Arial"/>
            </a:endParaRPr>
          </a:p>
          <a:p>
            <a:pPr marL="380365" marR="17780" indent="-3429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400" spc="-5" dirty="0">
                <a:latin typeface="Bahnschrift" panose="020B0502040204020203" pitchFamily="34" charset="0"/>
                <a:cs typeface="Arial"/>
              </a:rPr>
              <a:t>The process for two’s complement </a:t>
            </a:r>
            <a:r>
              <a:rPr sz="2400" spc="5" dirty="0">
                <a:latin typeface="Bahnschrift" panose="020B0502040204020203" pitchFamily="34" charset="0"/>
                <a:cs typeface="Arial"/>
              </a:rPr>
              <a:t>is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the same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as one’s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complement, however</a:t>
            </a:r>
            <a:r>
              <a:rPr lang="en-US" sz="2400" spc="-5" dirty="0">
                <a:latin typeface="Bahnschrift" panose="020B0502040204020203" pitchFamily="34" charset="0"/>
                <a:cs typeface="Arial"/>
              </a:rPr>
              <a:t>,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 you</a:t>
            </a:r>
            <a:r>
              <a:rPr lang="en-US" sz="24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are then required to </a:t>
            </a:r>
            <a:r>
              <a:rPr sz="2400" dirty="0">
                <a:latin typeface="Bahnschrift" panose="020B0502040204020203" pitchFamily="34" charset="0"/>
                <a:cs typeface="Arial"/>
              </a:rPr>
              <a:t>add 1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to the</a:t>
            </a:r>
            <a:r>
              <a:rPr sz="2400" spc="-40" dirty="0">
                <a:latin typeface="Bahnschrift" panose="020B0502040204020203" pitchFamily="34" charset="0"/>
                <a:cs typeface="Arial"/>
              </a:rPr>
              <a:t> </a:t>
            </a:r>
            <a:r>
              <a:rPr sz="2400" spc="-5" dirty="0">
                <a:latin typeface="Bahnschrift" panose="020B0502040204020203" pitchFamily="34" charset="0"/>
                <a:cs typeface="Arial"/>
              </a:rPr>
              <a:t>results.</a:t>
            </a:r>
            <a:endParaRPr sz="2400" dirty="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5694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Two’s</a:t>
            </a:r>
            <a:r>
              <a:rPr spc="-8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717040"/>
            <a:ext cx="5885180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Example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0"/>
              </a:spcBef>
            </a:pPr>
            <a:r>
              <a:rPr sz="3000" spc="5" dirty="0">
                <a:latin typeface="Bahnschrift" panose="020B0502040204020203" pitchFamily="34" charset="0"/>
                <a:cs typeface="Arial"/>
              </a:rPr>
              <a:t>F</a:t>
            </a:r>
            <a:r>
              <a:rPr sz="3000" dirty="0">
                <a:latin typeface="Bahnschrift" panose="020B0502040204020203" pitchFamily="34" charset="0"/>
                <a:cs typeface="Arial"/>
              </a:rPr>
              <a:t>i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n</a:t>
            </a:r>
            <a:r>
              <a:rPr sz="3000" dirty="0">
                <a:latin typeface="Bahnschrift" panose="020B0502040204020203" pitchFamily="34" charset="0"/>
                <a:cs typeface="Arial"/>
              </a:rPr>
              <a:t>d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he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wo’s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co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m</a:t>
            </a:r>
            <a:r>
              <a:rPr sz="3000" dirty="0">
                <a:latin typeface="Bahnschrift" panose="020B0502040204020203" pitchFamily="34" charset="0"/>
                <a:cs typeface="Arial"/>
              </a:rPr>
              <a:t>p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l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e</a:t>
            </a:r>
            <a:r>
              <a:rPr sz="3000" dirty="0">
                <a:latin typeface="Bahnschrift" panose="020B0502040204020203" pitchFamily="34" charset="0"/>
                <a:cs typeface="Arial"/>
              </a:rPr>
              <a:t>me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n</a:t>
            </a:r>
            <a:r>
              <a:rPr sz="3000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of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+</a:t>
            </a:r>
            <a:r>
              <a:rPr sz="300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5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10</a:t>
            </a:r>
            <a:endParaRPr sz="1350" baseline="-24691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307079"/>
            <a:ext cx="224790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769" y="3169920"/>
            <a:ext cx="3963035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3900"/>
              </a:lnSpc>
              <a:spcBef>
                <a:spcPts val="100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Co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n</a:t>
            </a:r>
            <a:r>
              <a:rPr sz="3000" dirty="0">
                <a:latin typeface="Bahnschrift" panose="020B0502040204020203" pitchFamily="34" charset="0"/>
                <a:cs typeface="Arial"/>
              </a:rPr>
              <a:t>vert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+</a:t>
            </a:r>
            <a:r>
              <a:rPr sz="300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5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10</a:t>
            </a:r>
            <a:r>
              <a:rPr sz="1350" baseline="-24691" dirty="0">
                <a:latin typeface="Bahnschrift" panose="020B0502040204020203" pitchFamily="34" charset="0"/>
                <a:cs typeface="Arial"/>
              </a:rPr>
              <a:t>  </a:t>
            </a:r>
            <a:r>
              <a:rPr sz="1350" spc="104" baseline="-24691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o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b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i</a:t>
            </a:r>
            <a:r>
              <a:rPr sz="3000" dirty="0">
                <a:latin typeface="Bahnschrift" panose="020B0502040204020203" pitchFamily="34" charset="0"/>
                <a:cs typeface="Arial"/>
              </a:rPr>
              <a:t>n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dirty="0">
                <a:latin typeface="Bahnschrift" panose="020B0502040204020203" pitchFamily="34" charset="0"/>
                <a:cs typeface="Arial"/>
              </a:rPr>
              <a:t>ry.  Swap all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the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bits.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9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Add 1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to the</a:t>
            </a:r>
            <a:r>
              <a:rPr sz="3000" spc="-5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result.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5694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Two’s</a:t>
            </a:r>
            <a:r>
              <a:rPr spc="-8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1592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Exa</a:t>
            </a: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m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p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le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2110739"/>
            <a:ext cx="224790" cy="97790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769" y="2193290"/>
            <a:ext cx="291592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+</a:t>
            </a:r>
            <a:r>
              <a:rPr sz="3000" dirty="0">
                <a:latin typeface="Bahnschrift" panose="020B0502040204020203" pitchFamily="34" charset="0"/>
                <a:cs typeface="Arial"/>
              </a:rPr>
              <a:t>15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0000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111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endParaRPr sz="1350" baseline="-24691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0"/>
              </a:spcBef>
            </a:pPr>
            <a:r>
              <a:rPr sz="3000" spc="-10" dirty="0">
                <a:latin typeface="Bahnschrift" panose="020B0502040204020203" pitchFamily="34" charset="0"/>
                <a:cs typeface="Arial"/>
              </a:rPr>
              <a:t>0</a:t>
            </a:r>
            <a:r>
              <a:rPr sz="3000" dirty="0">
                <a:latin typeface="Bahnschrift" panose="020B0502040204020203" pitchFamily="34" charset="0"/>
                <a:cs typeface="Arial"/>
              </a:rPr>
              <a:t>00011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1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endParaRPr sz="1350" baseline="-24691" dirty="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11100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0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0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endParaRPr sz="1350" baseline="-24691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738879"/>
            <a:ext cx="224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69" y="3601720"/>
            <a:ext cx="2176145" cy="1603003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lang="en-US" sz="3000" spc="-10" dirty="0">
                <a:latin typeface="Bahnschrift" panose="020B0502040204020203" pitchFamily="34" charset="0"/>
                <a:cs typeface="Arial"/>
              </a:rPr>
              <a:t>   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11100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0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0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r>
              <a:rPr sz="1350" baseline="-24691" dirty="0">
                <a:latin typeface="Bahnschrift" panose="020B0502040204020203" pitchFamily="34" charset="0"/>
                <a:cs typeface="Arial"/>
              </a:rPr>
              <a:t>  </a:t>
            </a:r>
            <a:r>
              <a:rPr sz="1350" spc="104" baseline="-24691" dirty="0">
                <a:latin typeface="Bahnschrift" panose="020B0502040204020203" pitchFamily="34" charset="0"/>
                <a:cs typeface="Arial"/>
              </a:rPr>
              <a:t> </a:t>
            </a:r>
            <a:endParaRPr lang="en-US" sz="1350" spc="104" baseline="-24691" dirty="0">
              <a:latin typeface="Bahnschrift" panose="020B0502040204020203" pitchFamily="34" charset="0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lang="en-US" sz="1350" spc="104" baseline="-24691" dirty="0">
                <a:latin typeface="Bahnschrift" panose="020B0502040204020203" pitchFamily="34" charset="0"/>
                <a:cs typeface="Arial"/>
              </a:rPr>
              <a:t>                                    </a:t>
            </a:r>
            <a:r>
              <a:rPr sz="3000" dirty="0">
                <a:latin typeface="Bahnschrift" panose="020B0502040204020203" pitchFamily="34" charset="0"/>
                <a:cs typeface="Arial"/>
              </a:rPr>
              <a:t>+</a:t>
            </a:r>
            <a:r>
              <a:rPr lang="aa-ET" sz="3000" dirty="0">
                <a:latin typeface="Bahnschrift" panose="020B0502040204020203" pitchFamily="34" charset="0"/>
                <a:cs typeface="Arial"/>
              </a:rPr>
              <a:t>1</a:t>
            </a:r>
          </a:p>
          <a:p>
            <a:pPr marR="422275" algn="r">
              <a:lnSpc>
                <a:spcPct val="100000"/>
              </a:lnSpc>
              <a:spcBef>
                <a:spcPts val="489"/>
              </a:spcBef>
            </a:pPr>
            <a:r>
              <a:rPr lang="aa-ET"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lang="aa-ET" sz="3000" dirty="0">
                <a:latin typeface="Bahnschrift" panose="020B0502040204020203" pitchFamily="34" charset="0"/>
                <a:cs typeface="Arial"/>
              </a:rPr>
              <a:t>11100</a:t>
            </a:r>
            <a:r>
              <a:rPr lang="aa-ET" sz="3000" spc="-10" dirty="0">
                <a:latin typeface="Bahnschrift" panose="020B0502040204020203" pitchFamily="34" charset="0"/>
                <a:cs typeface="Arial"/>
              </a:rPr>
              <a:t>0</a:t>
            </a:r>
            <a:r>
              <a:rPr lang="aa-ET" sz="3000" dirty="0">
                <a:latin typeface="Bahnschrift" panose="020B0502040204020203" pitchFamily="34" charset="0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45694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Two’s</a:t>
            </a:r>
            <a:r>
              <a:rPr spc="-8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3766185" cy="2595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Rules for</a:t>
            </a:r>
            <a:r>
              <a:rPr sz="3000" b="1" u="heavy" spc="-2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Adding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Bahnschrift" panose="020B0502040204020203" pitchFamily="34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Bahnschrift" panose="020B0502040204020203" pitchFamily="34" charset="0"/>
                <a:cs typeface="Arial"/>
              </a:rPr>
              <a:t>1 + 1 = 0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(Carry the</a:t>
            </a:r>
            <a:r>
              <a:rPr sz="3000" spc="-13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1)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0 + 0 =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0 + 1 =</a:t>
            </a:r>
            <a:r>
              <a:rPr sz="3000" spc="-13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="" xmlns:a16="http://schemas.microsoft.com/office/drawing/2014/main" id="{A0A2B7F3-65A0-4CC5-8310-3252C59E02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4976025D-6999-F1BA-05D7-A8F6322D5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3950725"/>
            <a:ext cx="7886700" cy="1132696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Bahnschrift" panose="020B0502040204020203" pitchFamily="34" charset="0"/>
              </a:rPr>
              <a:t>Computer Mathematics</a:t>
            </a:r>
            <a:endParaRPr lang="aa-ET" sz="3500" dirty="0">
              <a:latin typeface="Bahnschrift" panose="020B0502040204020203" pitchFamily="34" charset="0"/>
            </a:endParaRPr>
          </a:p>
        </p:txBody>
      </p:sp>
      <p:pic>
        <p:nvPicPr>
          <p:cNvPr id="11" name="Picture 10" descr="A colorful background with different shapes&#10;&#10;Description automatically generated">
            <a:extLst>
              <a:ext uri="{FF2B5EF4-FFF2-40B4-BE49-F238E27FC236}">
                <a16:creationId xmlns="" xmlns:a16="http://schemas.microsoft.com/office/drawing/2014/main" id="{A4E7914D-76DE-2C4D-6F33-5F48D75A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" r="-2" b="1839"/>
          <a:stretch/>
        </p:blipFill>
        <p:spPr>
          <a:xfrm>
            <a:off x="1065195" y="304800"/>
            <a:ext cx="7044135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14495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68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ACTIVITY</a:t>
            </a:r>
            <a:r>
              <a:rPr spc="-9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7920990" cy="9258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3565" marR="5080" indent="-571500">
              <a:lnSpc>
                <a:spcPts val="3350"/>
              </a:lnSpc>
              <a:spcBef>
                <a:spcPts val="420"/>
              </a:spcBef>
              <a:tabLst>
                <a:tab pos="583565" algn="l"/>
              </a:tabLst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Arial"/>
              </a:rPr>
              <a:t>1.	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Convert the following binary numbers into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negative using two’s</a:t>
            </a:r>
            <a:r>
              <a:rPr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complement.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089" y="2551684"/>
            <a:ext cx="178435" cy="113157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600" spc="5" dirty="0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6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600" spc="5" dirty="0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6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600" spc="5" dirty="0">
                <a:solidFill>
                  <a:srgbClr val="CCCC00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6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0839" y="2600960"/>
            <a:ext cx="1433830" cy="11315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230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spc="-5" dirty="0">
                <a:latin typeface="Bahnschrift" panose="020B0502040204020203" pitchFamily="34" charset="0"/>
                <a:cs typeface="Arial"/>
              </a:rPr>
              <a:t>0</a:t>
            </a:r>
            <a:r>
              <a:rPr sz="1125" baseline="-22222" dirty="0">
                <a:latin typeface="Bahnschrift" panose="020B0502040204020203" pitchFamily="34" charset="0"/>
                <a:cs typeface="Arial"/>
              </a:rPr>
              <a:t>2</a:t>
            </a:r>
            <a:endParaRPr sz="1125" baseline="-22222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ts val="2320"/>
              </a:lnSpc>
              <a:spcBef>
                <a:spcPts val="140"/>
              </a:spcBef>
            </a:pPr>
            <a:r>
              <a:rPr sz="2300" dirty="0">
                <a:latin typeface="Bahnschrift" panose="020B0502040204020203" pitchFamily="34" charset="0"/>
                <a:cs typeface="Arial"/>
              </a:rPr>
              <a:t>01101000</a:t>
            </a:r>
            <a:endParaRPr sz="2300">
              <a:latin typeface="Bahnschrift" panose="020B0502040204020203" pitchFamily="34" charset="0"/>
              <a:cs typeface="Arial"/>
            </a:endParaRPr>
          </a:p>
          <a:p>
            <a:pPr marR="30480" algn="r">
              <a:lnSpc>
                <a:spcPts val="459"/>
              </a:lnSpc>
            </a:pPr>
            <a:r>
              <a:rPr sz="750" dirty="0">
                <a:latin typeface="Bahnschrift" panose="020B0502040204020203" pitchFamily="34" charset="0"/>
                <a:cs typeface="Arial"/>
              </a:rPr>
              <a:t>2</a:t>
            </a:r>
            <a:endParaRPr sz="75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0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spc="10" dirty="0">
                <a:latin typeface="Bahnschrift" panose="020B0502040204020203" pitchFamily="34" charset="0"/>
                <a:cs typeface="Arial"/>
              </a:rPr>
              <a:t>0</a:t>
            </a:r>
            <a:r>
              <a:rPr sz="2300" dirty="0">
                <a:latin typeface="Bahnschrift" panose="020B0502040204020203" pitchFamily="34" charset="0"/>
                <a:cs typeface="Arial"/>
              </a:rPr>
              <a:t>1</a:t>
            </a:r>
            <a:r>
              <a:rPr sz="2300" spc="-5" dirty="0">
                <a:latin typeface="Bahnschrift" panose="020B0502040204020203" pitchFamily="34" charset="0"/>
                <a:cs typeface="Arial"/>
              </a:rPr>
              <a:t>1</a:t>
            </a:r>
            <a:r>
              <a:rPr sz="1125" baseline="-22222" dirty="0">
                <a:latin typeface="Bahnschrift" panose="020B0502040204020203" pitchFamily="34" charset="0"/>
                <a:cs typeface="Arial"/>
              </a:rPr>
              <a:t>2</a:t>
            </a:r>
            <a:endParaRPr sz="1125" baseline="-22222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3843020"/>
            <a:ext cx="2247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769" y="3769359"/>
            <a:ext cx="7462520" cy="2233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100" marR="476250">
              <a:lnSpc>
                <a:spcPts val="3350"/>
              </a:lnSpc>
              <a:spcBef>
                <a:spcPts val="420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A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computer </a:t>
            </a:r>
            <a:r>
              <a:rPr sz="3000" dirty="0">
                <a:latin typeface="Bahnschrift" panose="020B0502040204020203" pitchFamily="34" charset="0"/>
                <a:cs typeface="Arial"/>
              </a:rPr>
              <a:t>has a word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length </a:t>
            </a:r>
            <a:r>
              <a:rPr sz="3000" dirty="0">
                <a:latin typeface="Bahnschrift" panose="020B0502040204020203" pitchFamily="34" charset="0"/>
                <a:cs typeface="Arial"/>
              </a:rPr>
              <a:t>of 8</a:t>
            </a:r>
            <a:r>
              <a:rPr sz="3000" spc="-1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binary  digits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and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uses two’s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complement.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100" marR="30480">
              <a:lnSpc>
                <a:spcPts val="3350"/>
              </a:lnSpc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Tr</a:t>
            </a:r>
            <a:r>
              <a:rPr sz="3000" dirty="0">
                <a:latin typeface="Bahnschrift" panose="020B0502040204020203" pitchFamily="34" charset="0"/>
                <a:cs typeface="Arial"/>
              </a:rPr>
              <a:t>an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s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l</a:t>
            </a:r>
            <a:r>
              <a:rPr sz="300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e -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8</a:t>
            </a:r>
            <a:r>
              <a:rPr sz="3000" dirty="0">
                <a:latin typeface="Bahnschrift" panose="020B0502040204020203" pitchFamily="34" charset="0"/>
                <a:cs typeface="Arial"/>
              </a:rPr>
              <a:t>2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10</a:t>
            </a:r>
            <a:r>
              <a:rPr sz="1350" baseline="-24691" dirty="0">
                <a:latin typeface="Bahnschrift" panose="020B0502040204020203" pitchFamily="34" charset="0"/>
                <a:cs typeface="Arial"/>
              </a:rPr>
              <a:t>  </a:t>
            </a:r>
            <a:r>
              <a:rPr sz="1350" spc="104" baseline="-24691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in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o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f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o</a:t>
            </a:r>
            <a:r>
              <a:rPr sz="3000" dirty="0">
                <a:latin typeface="Bahnschrift" panose="020B0502040204020203" pitchFamily="34" charset="0"/>
                <a:cs typeface="Arial"/>
              </a:rPr>
              <a:t>rm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 com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p</a:t>
            </a:r>
            <a:r>
              <a:rPr sz="3000" dirty="0">
                <a:latin typeface="Bahnschrift" panose="020B0502040204020203" pitchFamily="34" charset="0"/>
                <a:cs typeface="Arial"/>
              </a:rPr>
              <a:t>u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er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would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use.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09168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Answers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653540"/>
            <a:ext cx="4121150" cy="15862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00101110 </a:t>
            </a:r>
            <a:r>
              <a:rPr sz="3000" dirty="0">
                <a:latin typeface="Bahnschrift" panose="020B0502040204020203" pitchFamily="34" charset="0"/>
                <a:cs typeface="Arial"/>
              </a:rPr>
              <a:t>-</a:t>
            </a:r>
            <a:r>
              <a:rPr sz="3000" spc="-6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11010010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01101000 </a:t>
            </a:r>
            <a:r>
              <a:rPr sz="3000" dirty="0">
                <a:latin typeface="Bahnschrift" panose="020B0502040204020203" pitchFamily="34" charset="0"/>
                <a:cs typeface="Arial"/>
              </a:rPr>
              <a:t>-</a:t>
            </a:r>
            <a:r>
              <a:rPr sz="3000" spc="-6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10011000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89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01011011 </a:t>
            </a:r>
            <a:r>
              <a:rPr sz="3000" dirty="0">
                <a:latin typeface="Bahnschrift" panose="020B0502040204020203" pitchFamily="34" charset="0"/>
                <a:cs typeface="Arial"/>
              </a:rPr>
              <a:t>-</a:t>
            </a:r>
            <a:r>
              <a:rPr sz="3000" spc="-6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10100101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22885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ANS</a:t>
            </a:r>
            <a:r>
              <a:rPr spc="5" dirty="0">
                <a:latin typeface="Bahnschrift" panose="020B0502040204020203" pitchFamily="34" charset="0"/>
              </a:rPr>
              <a:t>W</a:t>
            </a:r>
            <a:r>
              <a:rPr dirty="0">
                <a:latin typeface="Bahnschrift" panose="020B0502040204020203" pitchFamily="34" charset="0"/>
              </a:rPr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90700"/>
            <a:ext cx="224790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669" y="3256279"/>
            <a:ext cx="22479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769" y="1653540"/>
            <a:ext cx="7207884" cy="30086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Tr</a:t>
            </a:r>
            <a:r>
              <a:rPr sz="3000" dirty="0">
                <a:latin typeface="Bahnschrift" panose="020B0502040204020203" pitchFamily="34" charset="0"/>
                <a:cs typeface="Arial"/>
              </a:rPr>
              <a:t>an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s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l</a:t>
            </a:r>
            <a:r>
              <a:rPr sz="3000" dirty="0">
                <a:latin typeface="Bahnschrift" panose="020B0502040204020203" pitchFamily="34" charset="0"/>
                <a:cs typeface="Arial"/>
              </a:rPr>
              <a:t>a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e 8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2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10</a:t>
            </a:r>
            <a:r>
              <a:rPr sz="1350" baseline="-24691" dirty="0">
                <a:latin typeface="Bahnschrift" panose="020B0502040204020203" pitchFamily="34" charset="0"/>
                <a:cs typeface="Arial"/>
              </a:rPr>
              <a:t>  </a:t>
            </a:r>
            <a:r>
              <a:rPr sz="1350" spc="104" baseline="-24691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10" dirty="0">
                <a:latin typeface="Bahnschrift" panose="020B0502040204020203" pitchFamily="34" charset="0"/>
                <a:cs typeface="Arial"/>
              </a:rPr>
              <a:t>i</a:t>
            </a:r>
            <a:r>
              <a:rPr sz="3000" dirty="0">
                <a:latin typeface="Bahnschrift" panose="020B0502040204020203" pitchFamily="34" charset="0"/>
                <a:cs typeface="Arial"/>
              </a:rPr>
              <a:t>n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t</a:t>
            </a:r>
            <a:r>
              <a:rPr sz="3000" dirty="0">
                <a:latin typeface="Bahnschrift" panose="020B0502040204020203" pitchFamily="34" charset="0"/>
                <a:cs typeface="Arial"/>
              </a:rPr>
              <a:t>o bina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r</a:t>
            </a:r>
            <a:r>
              <a:rPr sz="3000" dirty="0">
                <a:latin typeface="Bahnschrift" panose="020B0502040204020203" pitchFamily="34" charset="0"/>
                <a:cs typeface="Arial"/>
              </a:rPr>
              <a:t>y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0100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0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endParaRPr sz="1350" baseline="-24691">
              <a:latin typeface="Bahnschrift" panose="020B0502040204020203" pitchFamily="34" charset="0"/>
              <a:cs typeface="Arial"/>
            </a:endParaRPr>
          </a:p>
          <a:p>
            <a:pPr marL="38100" marR="30480">
              <a:lnSpc>
                <a:spcPts val="3350"/>
              </a:lnSpc>
              <a:spcBef>
                <a:spcPts val="820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Reverse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all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the bits so that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0’s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become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1’s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and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1’s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become</a:t>
            </a:r>
            <a:r>
              <a:rPr sz="3000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0’s.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100" marR="648335">
              <a:lnSpc>
                <a:spcPts val="4100"/>
              </a:lnSpc>
              <a:spcBef>
                <a:spcPts val="140"/>
              </a:spcBef>
            </a:pP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01011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0</a:t>
            </a:r>
            <a:r>
              <a:rPr sz="3000" dirty="0">
                <a:latin typeface="Bahnschrift" panose="020B0502040204020203" pitchFamily="34" charset="0"/>
                <a:cs typeface="Arial"/>
              </a:rPr>
              <a:t>1 =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-</a:t>
            </a:r>
            <a:r>
              <a:rPr sz="3000" dirty="0">
                <a:latin typeface="Bahnschrift" panose="020B0502040204020203" pitchFamily="34" charset="0"/>
                <a:cs typeface="Arial"/>
              </a:rPr>
              <a:t>8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2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10</a:t>
            </a:r>
            <a:r>
              <a:rPr sz="1350" baseline="-24691" dirty="0">
                <a:latin typeface="Bahnschrift" panose="020B0502040204020203" pitchFamily="34" charset="0"/>
                <a:cs typeface="Arial"/>
              </a:rPr>
              <a:t>  </a:t>
            </a:r>
            <a:r>
              <a:rPr sz="1350" spc="104" baseline="-24691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in on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e</a:t>
            </a:r>
            <a:r>
              <a:rPr sz="3000" dirty="0">
                <a:latin typeface="Bahnschrift" panose="020B0502040204020203" pitchFamily="34" charset="0"/>
                <a:cs typeface="Arial"/>
              </a:rPr>
              <a:t>’s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compl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e</a:t>
            </a:r>
            <a:r>
              <a:rPr sz="3000" dirty="0">
                <a:latin typeface="Bahnschrift" panose="020B0502040204020203" pitchFamily="34" charset="0"/>
                <a:cs typeface="Arial"/>
              </a:rPr>
              <a:t>men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t.  Complete two’s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complement.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100">
              <a:lnSpc>
                <a:spcPts val="3529"/>
              </a:lnSpc>
            </a:pPr>
            <a:r>
              <a:rPr sz="3000" dirty="0">
                <a:latin typeface="Bahnschrift" panose="020B0502040204020203" pitchFamily="34" charset="0"/>
                <a:cs typeface="Arial"/>
              </a:rPr>
              <a:t>Answer</a:t>
            </a:r>
            <a:r>
              <a:rPr sz="30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1010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1</a:t>
            </a:r>
            <a:r>
              <a:rPr sz="3000" dirty="0">
                <a:latin typeface="Bahnschrift" panose="020B0502040204020203" pitchFamily="34" charset="0"/>
                <a:cs typeface="Arial"/>
              </a:rPr>
              <a:t>11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0</a:t>
            </a:r>
            <a:r>
              <a:rPr sz="1350" spc="22" baseline="-24691" dirty="0">
                <a:latin typeface="Bahnschrift" panose="020B0502040204020203" pitchFamily="34" charset="0"/>
                <a:cs typeface="Arial"/>
              </a:rPr>
              <a:t>2</a:t>
            </a:r>
            <a:endParaRPr sz="1350" baseline="-24691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A59F003-E00A-43F9-91DC-CC54E3B87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angle view of rulers against a white background">
            <a:extLst>
              <a:ext uri="{FF2B5EF4-FFF2-40B4-BE49-F238E27FC236}">
                <a16:creationId xmlns="" xmlns:a16="http://schemas.microsoft.com/office/drawing/2014/main" id="{5A06B6FD-244C-7982-0D53-7B906EBA4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74A4382-E3AD-430A-9A1F-DFA3E0E77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739D4-CF49-6CCC-2A7F-3D66328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latin typeface="+mj-lt"/>
                <a:cs typeface="+mj-cs"/>
              </a:rPr>
              <a:t>Fractions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79F40191-0F44-4FD1-82CC-ACB507C14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0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660463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Representation of</a:t>
            </a:r>
            <a:r>
              <a:rPr spc="-20" dirty="0">
                <a:latin typeface="Bahnschrift" panose="020B0502040204020203" pitchFamily="34" charset="0"/>
              </a:rPr>
              <a:t> </a:t>
            </a:r>
            <a:r>
              <a:rPr spc="-5" dirty="0">
                <a:latin typeface="Bahnschrift" panose="020B0502040204020203" pitchFamily="34" charset="0"/>
              </a:rPr>
              <a:t>Fractions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569" y="1653540"/>
            <a:ext cx="7808595" cy="39027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What are they?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93065" marR="43180" indent="-342900">
              <a:lnSpc>
                <a:spcPts val="3350"/>
              </a:lnSpc>
              <a:spcBef>
                <a:spcPts val="8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Fractional numbers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are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numbers between </a:t>
            </a:r>
            <a:r>
              <a:rPr sz="3000" dirty="0">
                <a:latin typeface="Bahnschrift" panose="020B0502040204020203" pitchFamily="34" charset="0"/>
                <a:cs typeface="Arial"/>
              </a:rPr>
              <a:t>0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and </a:t>
            </a:r>
            <a:r>
              <a:rPr sz="3000" dirty="0">
                <a:latin typeface="Bahnschrift" panose="020B0502040204020203" pitchFamily="34" charset="0"/>
                <a:cs typeface="Arial"/>
              </a:rPr>
              <a:t>1.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93065" marR="210820" indent="-342900">
              <a:lnSpc>
                <a:spcPts val="3350"/>
              </a:lnSpc>
              <a:spcBef>
                <a:spcPts val="74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They are </a:t>
            </a:r>
            <a:r>
              <a:rPr sz="3000" dirty="0">
                <a:latin typeface="Bahnschrift" panose="020B0502040204020203" pitchFamily="34" charset="0"/>
                <a:cs typeface="Arial"/>
              </a:rPr>
              <a:t>called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real numbers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in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computing  terms.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93065" marR="317500" indent="-342900">
              <a:lnSpc>
                <a:spcPts val="3340"/>
              </a:lnSpc>
              <a:spcBef>
                <a:spcPts val="75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Real numbers contain both an integer and  fractional part.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93700" indent="-342900">
              <a:lnSpc>
                <a:spcPct val="100000"/>
              </a:lnSpc>
              <a:spcBef>
                <a:spcPts val="434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93065" algn="l"/>
                <a:tab pos="3937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E.g. 23.714 OR</a:t>
            </a:r>
            <a:r>
              <a:rPr sz="3000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01101.1001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357886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Bahnschrift" panose="020B0502040204020203" pitchFamily="34" charset="0"/>
              </a:rPr>
              <a:t>Methods</a:t>
            </a:r>
            <a:r>
              <a:rPr spc="-8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Used: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717040"/>
            <a:ext cx="6591934" cy="14287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7665" marR="17780" indent="-3429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Computers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use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two main methods</a:t>
            </a:r>
            <a:r>
              <a:rPr sz="3000" spc="-6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to  represent </a:t>
            </a:r>
            <a:r>
              <a:rPr sz="3000" dirty="0">
                <a:latin typeface="Bahnschrift" panose="020B0502040204020203" pitchFamily="34" charset="0"/>
                <a:cs typeface="Arial"/>
              </a:rPr>
              <a:t>real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numbers: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8300" indent="-342900">
              <a:lnSpc>
                <a:spcPct val="100000"/>
              </a:lnSpc>
              <a:spcBef>
                <a:spcPts val="43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They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are: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239769"/>
            <a:ext cx="198120" cy="753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8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1800" spc="10" dirty="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8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19" y="3119119"/>
            <a:ext cx="2012950" cy="1335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600" dirty="0">
                <a:latin typeface="Bahnschrift" panose="020B0502040204020203" pitchFamily="34" charset="0"/>
                <a:cs typeface="Arial"/>
              </a:rPr>
              <a:t>Fixed point  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Floating</a:t>
            </a:r>
            <a:r>
              <a:rPr sz="2600" spc="-60" dirty="0">
                <a:latin typeface="Bahnschrift" panose="020B0502040204020203" pitchFamily="34" charset="0"/>
                <a:cs typeface="Arial"/>
              </a:rPr>
              <a:t> </a:t>
            </a:r>
            <a:r>
              <a:rPr sz="2600" dirty="0">
                <a:latin typeface="Bahnschrift" panose="020B0502040204020203" pitchFamily="34" charset="0"/>
                <a:cs typeface="Arial"/>
              </a:rPr>
              <a:t>point</a:t>
            </a:r>
            <a:endParaRPr sz="26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1909" y="2923539"/>
            <a:ext cx="3902710" cy="312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74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Fixed</a:t>
            </a:r>
            <a:r>
              <a:rPr spc="-7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717040"/>
            <a:ext cx="7910830" cy="34137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0365" marR="30480" indent="-3429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This method assumes the </a:t>
            </a:r>
            <a:r>
              <a:rPr sz="3000" dirty="0">
                <a:latin typeface="Bahnschrift" panose="020B0502040204020203" pitchFamily="34" charset="0"/>
                <a:cs typeface="Arial"/>
              </a:rPr>
              <a:t>decimal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point </a:t>
            </a:r>
            <a:r>
              <a:rPr sz="3000" dirty="0">
                <a:latin typeface="Bahnschrift" panose="020B0502040204020203" pitchFamily="34" charset="0"/>
                <a:cs typeface="Arial"/>
              </a:rPr>
              <a:t>is in  a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fixed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position.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0365" marR="624840" indent="-342900">
              <a:lnSpc>
                <a:spcPts val="3340"/>
              </a:lnSpc>
              <a:spcBef>
                <a:spcPts val="75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3000" dirty="0">
                <a:latin typeface="Bahnschrift" panose="020B0502040204020203" pitchFamily="34" charset="0"/>
                <a:cs typeface="Arial"/>
              </a:rPr>
              <a:t>Relies on using a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fixed number of bits</a:t>
            </a:r>
            <a:r>
              <a:rPr sz="3000" spc="-1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for  both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the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integer and fractional</a:t>
            </a:r>
            <a:r>
              <a:rPr sz="300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parts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434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i.e. </a:t>
            </a:r>
            <a:r>
              <a:rPr sz="3000" dirty="0">
                <a:latin typeface="Bahnschrift" panose="020B0502040204020203" pitchFamily="34" charset="0"/>
                <a:cs typeface="Arial"/>
              </a:rPr>
              <a:t>5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and</a:t>
            </a:r>
            <a:r>
              <a:rPr sz="3000" spc="-2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dirty="0">
                <a:latin typeface="Bahnschrift" panose="020B0502040204020203" pitchFamily="34" charset="0"/>
                <a:cs typeface="Arial"/>
              </a:rPr>
              <a:t>3.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5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Example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80365">
              <a:lnSpc>
                <a:spcPct val="100000"/>
              </a:lnSpc>
              <a:spcBef>
                <a:spcPts val="489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10011101 </a:t>
            </a:r>
            <a:r>
              <a:rPr sz="3000" dirty="0">
                <a:latin typeface="Bahnschrift" panose="020B0502040204020203" pitchFamily="34" charset="0"/>
                <a:cs typeface="Arial"/>
              </a:rPr>
              <a:t>=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10011.101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74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Fixed</a:t>
            </a:r>
            <a:r>
              <a:rPr spc="-7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Point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73" y="1705383"/>
          <a:ext cx="8075929" cy="2580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96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309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071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725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1620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859790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Integer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267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Fractional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10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16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0.25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0.125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9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40" y="4400550"/>
            <a:ext cx="3126740" cy="16929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Therefore</a:t>
            </a:r>
            <a:endParaRPr sz="18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10" dirty="0">
                <a:latin typeface="Bahnschrift" panose="020B0502040204020203" pitchFamily="34" charset="0"/>
                <a:cs typeface="Arial"/>
              </a:rPr>
              <a:t>16 </a:t>
            </a:r>
            <a:r>
              <a:rPr sz="1800" b="1" dirty="0">
                <a:latin typeface="Bahnschrift" panose="020B0502040204020203" pitchFamily="34" charset="0"/>
                <a:cs typeface="Arial"/>
              </a:rPr>
              <a:t>+ 2 + 1 = </a:t>
            </a:r>
            <a:r>
              <a:rPr sz="1800" b="1" spc="-10" dirty="0">
                <a:latin typeface="Bahnschrift" panose="020B0502040204020203" pitchFamily="34" charset="0"/>
                <a:cs typeface="Arial"/>
              </a:rPr>
              <a:t>19</a:t>
            </a:r>
            <a:r>
              <a:rPr sz="1800" b="1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1800" b="1" spc="-5" dirty="0">
                <a:latin typeface="Bahnschrift" panose="020B0502040204020203" pitchFamily="34" charset="0"/>
                <a:cs typeface="Arial"/>
              </a:rPr>
              <a:t>(Integer)</a:t>
            </a:r>
            <a:endParaRPr sz="18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Bahnschrift" panose="020B0502040204020203" pitchFamily="34" charset="0"/>
                <a:cs typeface="Arial"/>
              </a:rPr>
              <a:t>0.5 </a:t>
            </a:r>
            <a:r>
              <a:rPr sz="1800" b="1" dirty="0">
                <a:latin typeface="Bahnschrift" panose="020B0502040204020203" pitchFamily="34" charset="0"/>
                <a:cs typeface="Arial"/>
              </a:rPr>
              <a:t>+ </a:t>
            </a:r>
            <a:r>
              <a:rPr sz="1800" b="1" spc="-10" dirty="0">
                <a:latin typeface="Bahnschrift" panose="020B0502040204020203" pitchFamily="34" charset="0"/>
                <a:cs typeface="Arial"/>
              </a:rPr>
              <a:t>0.125 </a:t>
            </a:r>
            <a:r>
              <a:rPr sz="1800" b="1" dirty="0">
                <a:latin typeface="Bahnschrift" panose="020B0502040204020203" pitchFamily="34" charset="0"/>
                <a:cs typeface="Arial"/>
              </a:rPr>
              <a:t>= </a:t>
            </a:r>
            <a:r>
              <a:rPr sz="1800" b="1" spc="-5" dirty="0">
                <a:latin typeface="Bahnschrift" panose="020B0502040204020203" pitchFamily="34" charset="0"/>
                <a:cs typeface="Arial"/>
              </a:rPr>
              <a:t>0.625</a:t>
            </a:r>
            <a:r>
              <a:rPr sz="1800" b="1" spc="-25" dirty="0">
                <a:latin typeface="Bahnschrift" panose="020B0502040204020203" pitchFamily="34" charset="0"/>
                <a:cs typeface="Arial"/>
              </a:rPr>
              <a:t> </a:t>
            </a:r>
            <a:r>
              <a:rPr sz="1800" b="1" spc="-5" dirty="0">
                <a:latin typeface="Bahnschrift" panose="020B0502040204020203" pitchFamily="34" charset="0"/>
                <a:cs typeface="Arial"/>
              </a:rPr>
              <a:t>(Fraction)</a:t>
            </a:r>
            <a:endParaRPr sz="1800">
              <a:latin typeface="Bahnschrift" panose="020B0502040204020203" pitchFamily="34" charset="0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latin typeface="Bahnschrift" panose="020B0502040204020203" pitchFamily="34" charset="0"/>
                <a:cs typeface="Arial"/>
              </a:rPr>
              <a:t>So </a:t>
            </a:r>
            <a:r>
              <a:rPr sz="1800" b="1" spc="-10" dirty="0">
                <a:latin typeface="Bahnschrift" panose="020B0502040204020203" pitchFamily="34" charset="0"/>
                <a:cs typeface="Arial"/>
              </a:rPr>
              <a:t>10011.101 </a:t>
            </a:r>
            <a:r>
              <a:rPr sz="1800" b="1" dirty="0">
                <a:latin typeface="Bahnschrift" panose="020B0502040204020203" pitchFamily="34" charset="0"/>
                <a:cs typeface="Arial"/>
              </a:rPr>
              <a:t>= </a:t>
            </a:r>
            <a:r>
              <a:rPr sz="1800" b="1" spc="-10" dirty="0">
                <a:latin typeface="Bahnschrift" panose="020B0502040204020203" pitchFamily="34" charset="0"/>
                <a:cs typeface="Arial"/>
              </a:rPr>
              <a:t>19.625</a:t>
            </a:r>
            <a:endParaRPr sz="18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69748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Fixed</a:t>
            </a:r>
            <a:r>
              <a:rPr spc="-7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653540"/>
            <a:ext cx="8028940" cy="19164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Problems are: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8300" indent="-342900">
              <a:lnSpc>
                <a:spcPts val="3475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dirty="0">
                <a:latin typeface="Bahnschrift" panose="020B0502040204020203" pitchFamily="34" charset="0"/>
                <a:cs typeface="Arial"/>
              </a:rPr>
              <a:t>You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fix the numbers that you </a:t>
            </a:r>
            <a:r>
              <a:rPr sz="3000" dirty="0">
                <a:latin typeface="Bahnschrift" panose="020B0502040204020203" pitchFamily="34" charset="0"/>
                <a:cs typeface="Arial"/>
              </a:rPr>
              <a:t>can</a:t>
            </a:r>
            <a:r>
              <a:rPr sz="3000" spc="-3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represent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7665" marR="17780">
              <a:lnSpc>
                <a:spcPts val="3340"/>
              </a:lnSpc>
              <a:spcBef>
                <a:spcPts val="200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i.e. </a:t>
            </a:r>
            <a:r>
              <a:rPr sz="3000" dirty="0">
                <a:latin typeface="Bahnschrift" panose="020B0502040204020203" pitchFamily="34" charset="0"/>
                <a:cs typeface="Arial"/>
              </a:rPr>
              <a:t>you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are limited to amount </a:t>
            </a:r>
            <a:r>
              <a:rPr sz="3000" dirty="0">
                <a:latin typeface="Bahnschrift" panose="020B0502040204020203" pitchFamily="34" charset="0"/>
                <a:cs typeface="Arial"/>
              </a:rPr>
              <a:t>of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numbers that  </a:t>
            </a:r>
            <a:r>
              <a:rPr sz="3000" dirty="0">
                <a:latin typeface="Bahnschrift" panose="020B0502040204020203" pitchFamily="34" charset="0"/>
                <a:cs typeface="Arial"/>
              </a:rPr>
              <a:t>you can actually</a:t>
            </a:r>
            <a:r>
              <a:rPr sz="3000" spc="-4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represent.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7720" y="3816350"/>
            <a:ext cx="2132329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2269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Activity</a:t>
            </a:r>
            <a:r>
              <a:rPr spc="-9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7582534" cy="338201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583565" marR="281305" indent="-571500">
              <a:lnSpc>
                <a:spcPts val="3010"/>
              </a:lnSpc>
              <a:spcBef>
                <a:spcPts val="690"/>
              </a:spcBef>
              <a:buClr>
                <a:srgbClr val="330066"/>
              </a:buClr>
              <a:buSzPct val="70000"/>
              <a:buAutoNum type="arabicPeriod"/>
              <a:tabLst>
                <a:tab pos="583565" algn="l"/>
                <a:tab pos="5842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Convert the following binary numbers </a:t>
            </a:r>
            <a:r>
              <a:rPr sz="3000" spc="-10" dirty="0">
                <a:latin typeface="Bahnschrift" panose="020B0502040204020203" pitchFamily="34" charset="0"/>
                <a:cs typeface="Arial"/>
              </a:rPr>
              <a:t>to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decimal.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150"/>
              </a:spcBef>
              <a:tabLst>
                <a:tab pos="1052195" algn="l"/>
              </a:tabLst>
            </a:pPr>
            <a:r>
              <a:rPr sz="1800" spc="5" dirty="0">
                <a:solidFill>
                  <a:srgbClr val="669898"/>
                </a:solidFill>
                <a:latin typeface="Bahnschrift" panose="020B0502040204020203" pitchFamily="34" charset="0"/>
                <a:cs typeface="Arial"/>
              </a:rPr>
              <a:t>a.	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101.11</a:t>
            </a:r>
            <a:endParaRPr sz="2600" dirty="0">
              <a:latin typeface="Bahnschrift" panose="020B0502040204020203" pitchFamily="34" charset="0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140"/>
              </a:spcBef>
              <a:tabLst>
                <a:tab pos="1052195" algn="l"/>
              </a:tabLst>
            </a:pPr>
            <a:r>
              <a:rPr sz="1800" spc="5" dirty="0">
                <a:solidFill>
                  <a:srgbClr val="669898"/>
                </a:solidFill>
                <a:latin typeface="Bahnschrift" panose="020B0502040204020203" pitchFamily="34" charset="0"/>
                <a:cs typeface="Arial"/>
              </a:rPr>
              <a:t>b.	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110.101</a:t>
            </a:r>
            <a:endParaRPr sz="2600" dirty="0">
              <a:latin typeface="Bahnschrift" panose="020B0502040204020203" pitchFamily="34" charset="0"/>
              <a:cs typeface="Arial"/>
            </a:endParaRPr>
          </a:p>
          <a:p>
            <a:pPr marL="583565" marR="5080" indent="-571500">
              <a:lnSpc>
                <a:spcPts val="3010"/>
              </a:lnSpc>
              <a:spcBef>
                <a:spcPts val="750"/>
              </a:spcBef>
              <a:buClr>
                <a:srgbClr val="330066"/>
              </a:buClr>
              <a:buSzPct val="70000"/>
              <a:buAutoNum type="arabicPeriod" startAt="2"/>
              <a:tabLst>
                <a:tab pos="583565" algn="l"/>
                <a:tab pos="5842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Convert the following </a:t>
            </a:r>
            <a:r>
              <a:rPr sz="3000" dirty="0">
                <a:latin typeface="Bahnschrift" panose="020B0502040204020203" pitchFamily="34" charset="0"/>
                <a:cs typeface="Arial"/>
              </a:rPr>
              <a:t>decimal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numbers to  binary.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140"/>
              </a:spcBef>
              <a:tabLst>
                <a:tab pos="1052195" algn="l"/>
              </a:tabLst>
            </a:pPr>
            <a:r>
              <a:rPr sz="1800" spc="5" dirty="0">
                <a:solidFill>
                  <a:srgbClr val="669898"/>
                </a:solidFill>
                <a:latin typeface="Bahnschrift" panose="020B0502040204020203" pitchFamily="34" charset="0"/>
                <a:cs typeface="Arial"/>
              </a:rPr>
              <a:t>a.	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2.25</a:t>
            </a:r>
            <a:endParaRPr sz="2600" dirty="0">
              <a:latin typeface="Bahnschrift" panose="020B0502040204020203" pitchFamily="34" charset="0"/>
              <a:cs typeface="Arial"/>
            </a:endParaRPr>
          </a:p>
          <a:p>
            <a:pPr marL="556260">
              <a:lnSpc>
                <a:spcPct val="100000"/>
              </a:lnSpc>
              <a:spcBef>
                <a:spcPts val="140"/>
              </a:spcBef>
              <a:tabLst>
                <a:tab pos="1052195" algn="l"/>
              </a:tabLst>
            </a:pPr>
            <a:r>
              <a:rPr sz="1800" spc="5" dirty="0">
                <a:solidFill>
                  <a:srgbClr val="669898"/>
                </a:solidFill>
                <a:latin typeface="Bahnschrift" panose="020B0502040204020203" pitchFamily="34" charset="0"/>
                <a:cs typeface="Arial"/>
              </a:rPr>
              <a:t>b.	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0.875</a:t>
            </a:r>
            <a:endParaRPr sz="2600" dirty="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=""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 b="1">
                <a:latin typeface="Bahnschrift" panose="020B0502040204020203" pitchFamily="34" charset="0"/>
              </a:rPr>
              <a:t>Topics</a:t>
            </a:r>
          </a:p>
        </p:txBody>
      </p:sp>
      <p:pic>
        <p:nvPicPr>
          <p:cNvPr id="10" name="Picture 9" descr="Yellow paper aeroplane flying the opposite way as many grey paper aeroplanes">
            <a:extLst>
              <a:ext uri="{FF2B5EF4-FFF2-40B4-BE49-F238E27FC236}">
                <a16:creationId xmlns="" xmlns:a16="http://schemas.microsoft.com/office/drawing/2014/main" id="{7A318A3F-D78D-87CB-F4F3-5F13B4AF3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2" r="43959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sketchy line">
            <a:extLst>
              <a:ext uri="{FF2B5EF4-FFF2-40B4-BE49-F238E27FC236}">
                <a16:creationId xmlns="" xmlns:a16="http://schemas.microsoft.com/office/drawing/2014/main" id="{21540236-BFD5-4A9D-8840-4703E7F76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 Integer Representation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Integer Arithmetic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Floating point representation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 Floating point arithmetic</a:t>
            </a:r>
          </a:p>
          <a:p>
            <a:pPr marL="0" indent="0">
              <a:buNone/>
            </a:pPr>
            <a:endParaRPr lang="en-US" sz="18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3E648-4413-ED47-0E06-62D35031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995364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Answers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8775CD-3D61-1320-5762-730BA8F6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75"/>
            <a:ext cx="7886700" cy="47291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a. For 2.25:</a:t>
            </a:r>
          </a:p>
          <a:p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2 * 2       =  4     → 1 (integer part) - first bit from left to right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0.25 * 2  =  0.5  → 0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0.5 * 2    =  1.0   → 1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0 (since there's no fractional part anymore)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So, 2.25 in binary is 10.01.</a:t>
            </a:r>
          </a:p>
          <a:p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8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E56968-7655-92F1-DCF1-19A3F5C0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Answers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55DB01F-EB0D-2964-AA51-CC470240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Bahnschrift" panose="020B0502040204020203" pitchFamily="34" charset="0"/>
              </a:rPr>
              <a:t>b. For 0.875: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0 * 2        = 0     → 0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0.875 * 2 = 1.75 → 1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0.75 * 2   = 1.5   → 1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0.5 * 2     = 1.0   → 1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0 (since there's no fractional part anymore)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So, 0.875 in binary is 0.111.</a:t>
            </a:r>
          </a:p>
          <a:p>
            <a:endParaRPr lang="aa-ET" sz="2400" dirty="0">
              <a:latin typeface="Bahnschrift" panose="020B0502040204020203" pitchFamily="34" charset="0"/>
            </a:endParaRPr>
          </a:p>
          <a:p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77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22269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Activity</a:t>
            </a:r>
            <a:r>
              <a:rPr spc="-90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717040"/>
            <a:ext cx="8001634" cy="24904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3565" marR="5080" indent="-571500">
              <a:lnSpc>
                <a:spcPts val="3350"/>
              </a:lnSpc>
              <a:spcBef>
                <a:spcPts val="420"/>
              </a:spcBef>
              <a:tabLst>
                <a:tab pos="583565" algn="l"/>
              </a:tabLst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Arial"/>
              </a:rPr>
              <a:t>1.	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Identify what number 11001101 </a:t>
            </a:r>
            <a:r>
              <a:rPr sz="3000" dirty="0">
                <a:latin typeface="Bahnschrift" panose="020B0502040204020203" pitchFamily="34" charset="0"/>
                <a:cs typeface="Arial"/>
              </a:rPr>
              <a:t>would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represent </a:t>
            </a:r>
            <a:r>
              <a:rPr sz="3000" spc="5" dirty="0">
                <a:latin typeface="Bahnschrift" panose="020B0502040204020203" pitchFamily="34" charset="0"/>
                <a:cs typeface="Arial"/>
              </a:rPr>
              <a:t>in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the integer /fractional ratio: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a.</a:t>
            </a:r>
            <a:r>
              <a:rPr sz="3000" spc="-10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6:2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489"/>
              </a:spcBef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b.</a:t>
            </a:r>
            <a:r>
              <a:rPr sz="3000" spc="-105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5:3</a:t>
            </a:r>
            <a:endParaRPr sz="3000" dirty="0">
              <a:latin typeface="Bahnschrift" panose="020B0502040204020203" pitchFamily="34" charset="0"/>
              <a:cs typeface="Arial"/>
            </a:endParaRPr>
          </a:p>
          <a:p>
            <a:pPr marL="583565">
              <a:lnSpc>
                <a:spcPct val="100000"/>
              </a:lnSpc>
              <a:spcBef>
                <a:spcPts val="500"/>
              </a:spcBef>
            </a:pPr>
            <a:r>
              <a:rPr sz="3000" dirty="0">
                <a:latin typeface="Bahnschrift" panose="020B0502040204020203" pitchFamily="34" charset="0"/>
                <a:cs typeface="Arial"/>
              </a:rPr>
              <a:t>c:</a:t>
            </a:r>
            <a:r>
              <a:rPr sz="3000" spc="-11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4:4</a:t>
            </a:r>
            <a:endParaRPr sz="3000" dirty="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0844FB-5497-2CEF-D96F-3B66DAB7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Answers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8E9C16-AA8F-1B99-C394-FD84538A7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a. For the ratio 6:2: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first 6 digits represent the integer part, and the remaining 2 digits represent the fractional part.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110011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01</a:t>
            </a:r>
          </a:p>
          <a:p>
            <a:r>
              <a:rPr lang="en-US" dirty="0">
                <a:latin typeface="Bahnschrift" panose="020B0502040204020203" pitchFamily="34" charset="0"/>
              </a:rPr>
              <a:t>Converting these parts to decimal: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110011 in binary is 51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01 in binary is 1/4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Combining both parts: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51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1/4</a:t>
            </a:r>
          </a:p>
          <a:p>
            <a:r>
              <a:rPr lang="en-US" dirty="0">
                <a:latin typeface="Bahnschrift" panose="020B0502040204020203" pitchFamily="34" charset="0"/>
              </a:rPr>
              <a:t>So, the number represented by 11001101 in the ratio 6:2 is 51 + 1/4 = 51.25.</a:t>
            </a:r>
          </a:p>
          <a:p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4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3C793B-C618-D2B7-0C00-E4D63732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Answer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718B3A-E465-C099-EA91-9ADEB2A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b. For the ratio 5:3: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first 5 digits represent the integer part, and the remaining 3 digits represent the fractional part.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11001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101</a:t>
            </a:r>
          </a:p>
          <a:p>
            <a:r>
              <a:rPr lang="en-US" dirty="0">
                <a:latin typeface="Bahnschrift" panose="020B0502040204020203" pitchFamily="34" charset="0"/>
              </a:rPr>
              <a:t>Converting these parts to decimal: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11001 in binary is 25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101 in binary is 5/8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Combining both parts: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25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5/8</a:t>
            </a:r>
          </a:p>
          <a:p>
            <a:r>
              <a:rPr lang="en-US" dirty="0">
                <a:latin typeface="Bahnschrift" panose="020B0502040204020203" pitchFamily="34" charset="0"/>
              </a:rPr>
              <a:t>So, the number represented by 11001101 in the ratio 5:3 is 25 + 5/8 = 25.625.</a:t>
            </a:r>
          </a:p>
          <a:p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43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06A90-8756-5D23-B221-00AEB424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Answer</a:t>
            </a:r>
            <a:endParaRPr lang="aa-ET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CB3AB4-E07E-6A4C-B11B-632A0746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c. For the ratio 4:4: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The first 4 digits represent the integer part, and the next 4 digits represent the fractional part.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1101</a:t>
            </a:r>
          </a:p>
          <a:p>
            <a:r>
              <a:rPr lang="en-US" dirty="0">
                <a:latin typeface="Bahnschrift" panose="020B0502040204020203" pitchFamily="34" charset="0"/>
              </a:rPr>
              <a:t>Converting these parts to decimal: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1100 in binary is 12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1101 in binary is 13/16 in decimal.</a:t>
            </a:r>
          </a:p>
          <a:p>
            <a:r>
              <a:rPr lang="en-US" dirty="0">
                <a:latin typeface="Bahnschrift" panose="020B0502040204020203" pitchFamily="34" charset="0"/>
              </a:rPr>
              <a:t>Combining both parts:</a:t>
            </a:r>
          </a:p>
          <a:p>
            <a:r>
              <a:rPr lang="en-US" dirty="0">
                <a:latin typeface="Bahnschrift" panose="020B0502040204020203" pitchFamily="34" charset="0"/>
              </a:rPr>
              <a:t>Integer part: 12</a:t>
            </a:r>
          </a:p>
          <a:p>
            <a:r>
              <a:rPr lang="en-US" dirty="0">
                <a:latin typeface="Bahnschrift" panose="020B0502040204020203" pitchFamily="34" charset="0"/>
              </a:rPr>
              <a:t>Fractional part: 13/16</a:t>
            </a:r>
          </a:p>
          <a:p>
            <a:r>
              <a:rPr lang="en-US" dirty="0">
                <a:latin typeface="Bahnschrift" panose="020B0502040204020203" pitchFamily="34" charset="0"/>
              </a:rPr>
              <a:t>So, the number represented by 11001101 in the ratio 4:4 is 12 + 13/16 = 12.8125.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aa-ET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6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333057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Floating</a:t>
            </a:r>
            <a:r>
              <a:rPr spc="-5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717040"/>
            <a:ext cx="7419340" cy="230370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67665" marR="17780" indent="-3429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This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is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the preferred method because </a:t>
            </a:r>
            <a:r>
              <a:rPr sz="3000" dirty="0">
                <a:latin typeface="Bahnschrift" panose="020B0502040204020203" pitchFamily="34" charset="0"/>
                <a:cs typeface="Arial"/>
              </a:rPr>
              <a:t>you  can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represent large</a:t>
            </a:r>
            <a:r>
              <a:rPr sz="3000" spc="-30" dirty="0">
                <a:latin typeface="Bahnschrift" panose="020B0502040204020203" pitchFamily="34" charset="0"/>
                <a:cs typeface="Arial"/>
              </a:rPr>
              <a:t>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numbers.</a:t>
            </a:r>
            <a:endParaRPr sz="3000">
              <a:latin typeface="Bahnschrift" panose="020B0502040204020203" pitchFamily="34" charset="0"/>
              <a:cs typeface="Arial"/>
            </a:endParaRPr>
          </a:p>
          <a:p>
            <a:pPr marL="367665" marR="250190" indent="-342900">
              <a:lnSpc>
                <a:spcPct val="92900"/>
              </a:lnSpc>
              <a:spcBef>
                <a:spcPts val="68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sz="3000" spc="-5" dirty="0">
                <a:latin typeface="Bahnschrift" panose="020B0502040204020203" pitchFamily="34" charset="0"/>
                <a:cs typeface="Arial"/>
              </a:rPr>
              <a:t>This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uses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exponential notation </a:t>
            </a:r>
            <a:r>
              <a:rPr sz="3000" dirty="0">
                <a:latin typeface="Bahnschrift" panose="020B0502040204020203" pitchFamily="34" charset="0"/>
                <a:cs typeface="Arial"/>
              </a:rPr>
              <a:t>which 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highlights two specific parts </a:t>
            </a:r>
            <a:r>
              <a:rPr sz="3000" dirty="0">
                <a:latin typeface="Bahnschrift" panose="020B0502040204020203" pitchFamily="34" charset="0"/>
                <a:cs typeface="Arial"/>
              </a:rPr>
              <a:t>of a </a:t>
            </a:r>
            <a:r>
              <a:rPr sz="3000" spc="-5" dirty="0">
                <a:latin typeface="Bahnschrift" panose="020B0502040204020203" pitchFamily="34" charset="0"/>
                <a:cs typeface="Arial"/>
              </a:rPr>
              <a:t>decimal  number:</a:t>
            </a:r>
            <a:endParaRPr sz="300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089400"/>
            <a:ext cx="198120" cy="755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8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800" spc="10" dirty="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18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19" y="3971290"/>
            <a:ext cx="6097905" cy="12966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600" b="1" dirty="0">
                <a:latin typeface="Bahnschrift" panose="020B0502040204020203" pitchFamily="34" charset="0"/>
                <a:cs typeface="Arial"/>
              </a:rPr>
              <a:t>Mantissa – </a:t>
            </a:r>
            <a:r>
              <a:rPr sz="2600" dirty="0">
                <a:latin typeface="Bahnschrift" panose="020B0502040204020203" pitchFamily="34" charset="0"/>
                <a:cs typeface="Arial"/>
              </a:rPr>
              <a:t>Fractional</a:t>
            </a:r>
            <a:r>
              <a:rPr sz="2600" spc="-15" dirty="0">
                <a:latin typeface="Bahnschrift" panose="020B0502040204020203" pitchFamily="34" charset="0"/>
                <a:cs typeface="Arial"/>
              </a:rPr>
              <a:t> 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part.</a:t>
            </a:r>
            <a:endParaRPr sz="2600">
              <a:latin typeface="Bahnschrift" panose="020B0502040204020203" pitchFamily="34" charset="0"/>
              <a:cs typeface="Arial"/>
            </a:endParaRPr>
          </a:p>
          <a:p>
            <a:pPr marL="12700" marR="5080">
              <a:lnSpc>
                <a:spcPts val="2910"/>
              </a:lnSpc>
              <a:spcBef>
                <a:spcPts val="700"/>
              </a:spcBef>
            </a:pPr>
            <a:r>
              <a:rPr sz="2600" b="1" dirty="0">
                <a:latin typeface="Bahnschrift" panose="020B0502040204020203" pitchFamily="34" charset="0"/>
                <a:cs typeface="Arial"/>
              </a:rPr>
              <a:t>Exponent – 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Is the </a:t>
            </a:r>
            <a:r>
              <a:rPr sz="2600" dirty="0">
                <a:latin typeface="Bahnschrift" panose="020B0502040204020203" pitchFamily="34" charset="0"/>
                <a:cs typeface="Arial"/>
              </a:rPr>
              <a:t>power by 10 which 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the  </a:t>
            </a:r>
            <a:r>
              <a:rPr sz="2600" dirty="0">
                <a:latin typeface="Bahnschrift" panose="020B0502040204020203" pitchFamily="34" charset="0"/>
                <a:cs typeface="Arial"/>
              </a:rPr>
              <a:t>mantissa </a:t>
            </a:r>
            <a:r>
              <a:rPr sz="2600" spc="-5" dirty="0">
                <a:latin typeface="Bahnschrift" panose="020B0502040204020203" pitchFamily="34" charset="0"/>
                <a:cs typeface="Arial"/>
              </a:rPr>
              <a:t>is</a:t>
            </a:r>
            <a:r>
              <a:rPr sz="2600" dirty="0">
                <a:latin typeface="Bahnschrift" panose="020B0502040204020203" pitchFamily="34" charset="0"/>
                <a:cs typeface="Arial"/>
              </a:rPr>
              <a:t> multiplied.</a:t>
            </a:r>
            <a:endParaRPr sz="260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7742"/>
            <a:ext cx="333057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Bahnschrift" panose="020B0502040204020203" pitchFamily="34" charset="0"/>
              </a:rPr>
              <a:t>Floating</a:t>
            </a:r>
            <a:r>
              <a:rPr spc="-55" dirty="0">
                <a:latin typeface="Bahnschrift" panose="020B0502040204020203" pitchFamily="34" charset="0"/>
              </a:rPr>
              <a:t> </a:t>
            </a:r>
            <a:r>
              <a:rPr dirty="0">
                <a:latin typeface="Bahnschrift" panose="020B0502040204020203" pitchFamily="34" charset="0"/>
              </a:rPr>
              <a:t>Point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Bahnschrift" panose="020B0502040204020203" pitchFamily="34" charset="0"/>
                <a:cs typeface="Arial"/>
              </a:rPr>
              <a:t>Example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00" dirty="0">
              <a:latin typeface="Bahnschrift" panose="020B0502040204020203" pitchFamily="34" charset="0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 dirty="0">
              <a:latin typeface="Bahnschrift" panose="020B0502040204020203" pitchFamily="34" charset="0"/>
              <a:cs typeface="Wingdings"/>
            </a:endParaRPr>
          </a:p>
          <a:p>
            <a:pPr marL="25400">
              <a:lnSpc>
                <a:spcPct val="100000"/>
              </a:lnSpc>
              <a:spcBef>
                <a:spcPts val="157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 dirty="0">
              <a:latin typeface="Bahnschrift" panose="020B0502040204020203" pitchFamily="34" charset="0"/>
              <a:cs typeface="Wingdings"/>
            </a:endParaRPr>
          </a:p>
          <a:p>
            <a:pPr marL="25400">
              <a:lnSpc>
                <a:spcPct val="100000"/>
              </a:lnSpc>
              <a:spcBef>
                <a:spcPts val="1580"/>
              </a:spcBef>
            </a:pPr>
            <a:r>
              <a:rPr sz="2100" dirty="0">
                <a:solidFill>
                  <a:srgbClr val="330066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sz="2100" dirty="0">
              <a:latin typeface="Bahnschrift" panose="020B0502040204020203" pitchFamily="34" charset="0"/>
              <a:cs typeface="Wingdings"/>
            </a:endParaRPr>
          </a:p>
          <a:p>
            <a:pPr marL="367665" marR="5080" indent="-342900">
              <a:lnSpc>
                <a:spcPts val="3350"/>
              </a:lnSpc>
              <a:spcBef>
                <a:spcPts val="131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lang="en-US" sz="3000" spc="-5" dirty="0">
                <a:latin typeface="Bahnschrift" panose="020B0502040204020203" pitchFamily="34" charset="0"/>
              </a:rPr>
              <a:t> floating-point representation aims</a:t>
            </a:r>
            <a:r>
              <a:rPr lang="en-US" sz="3000" dirty="0">
                <a:latin typeface="Bahnschrift" panose="020B0502040204020203" pitchFamily="34" charset="0"/>
              </a:rPr>
              <a:t> </a:t>
            </a:r>
            <a:r>
              <a:rPr lang="en-US" sz="3000" spc="-5" dirty="0">
                <a:latin typeface="Bahnschrift" panose="020B0502040204020203" pitchFamily="34" charset="0"/>
              </a:rPr>
              <a:t>to show</a:t>
            </a:r>
            <a:r>
              <a:rPr sz="3000" spc="-5" dirty="0">
                <a:latin typeface="Bahnschrift" panose="020B0502040204020203" pitchFamily="34" charset="0"/>
              </a:rPr>
              <a:t> </a:t>
            </a:r>
            <a:r>
              <a:rPr sz="3000" dirty="0">
                <a:latin typeface="Bahnschrift" panose="020B0502040204020203" pitchFamily="34" charset="0"/>
              </a:rPr>
              <a:t>how </a:t>
            </a:r>
            <a:r>
              <a:rPr sz="3000" spc="-5" dirty="0">
                <a:latin typeface="Bahnschrift" panose="020B0502040204020203" pitchFamily="34" charset="0"/>
              </a:rPr>
              <a:t>many numbers </a:t>
            </a:r>
            <a:r>
              <a:rPr lang="en-US" sz="3000" spc="-5" dirty="0">
                <a:latin typeface="Bahnschrift" panose="020B0502040204020203" pitchFamily="34" charset="0"/>
              </a:rPr>
              <a:t>are </a:t>
            </a:r>
            <a:r>
              <a:rPr sz="3000" spc="-5" dirty="0">
                <a:latin typeface="Bahnschrift" panose="020B0502040204020203" pitchFamily="34" charset="0"/>
              </a:rPr>
              <a:t>before </a:t>
            </a:r>
            <a:r>
              <a:rPr sz="3000" dirty="0">
                <a:latin typeface="Bahnschrift" panose="020B0502040204020203" pitchFamily="34" charset="0"/>
              </a:rPr>
              <a:t>or </a:t>
            </a:r>
            <a:r>
              <a:rPr sz="3000" spc="-5" dirty="0">
                <a:latin typeface="Bahnschrift" panose="020B0502040204020203" pitchFamily="34" charset="0"/>
              </a:rPr>
              <a:t>after the</a:t>
            </a:r>
            <a:r>
              <a:rPr lang="en-US" sz="3000" spc="-5" dirty="0">
                <a:latin typeface="Bahnschrift" panose="020B0502040204020203" pitchFamily="34" charset="0"/>
              </a:rPr>
              <a:t> </a:t>
            </a:r>
            <a:r>
              <a:rPr sz="3000" spc="-5" dirty="0">
                <a:latin typeface="Bahnschrift" panose="020B0502040204020203" pitchFamily="34" charset="0"/>
              </a:rPr>
              <a:t>decimal point.</a:t>
            </a:r>
            <a:endParaRPr lang="en-US" sz="3000" spc="-5" dirty="0">
              <a:latin typeface="Bahnschrift" panose="020B0502040204020203" pitchFamily="34" charset="0"/>
            </a:endParaRPr>
          </a:p>
          <a:p>
            <a:pPr marL="367665" marR="5080" indent="-342900">
              <a:lnSpc>
                <a:spcPts val="3350"/>
              </a:lnSpc>
              <a:spcBef>
                <a:spcPts val="131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67665" algn="l"/>
                <a:tab pos="368300" algn="l"/>
              </a:tabLst>
            </a:pPr>
            <a:r>
              <a:rPr lang="en-US" sz="3000" spc="-5" dirty="0">
                <a:latin typeface="Bahnschrift" panose="020B0502040204020203" pitchFamily="34" charset="0"/>
              </a:rPr>
              <a:t>Left and Right Hand Rule.</a:t>
            </a:r>
            <a:endParaRPr sz="3000" dirty="0">
              <a:latin typeface="Bahnschrift" panose="020B0502040204020203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68677"/>
              </p:ext>
            </p:extLst>
          </p:nvPr>
        </p:nvGraphicFramePr>
        <p:xfrm>
          <a:off x="1295400" y="2952553"/>
          <a:ext cx="6741794" cy="1467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7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05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84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73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-241.65</a:t>
                      </a:r>
                      <a:endParaRPr sz="3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3315"/>
                        </a:lnSpc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=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2640">
                        <a:lnSpc>
                          <a:spcPts val="3315"/>
                        </a:lnSpc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-0.24165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3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25" spc="-15" baseline="28571" dirty="0">
                          <a:latin typeface="Arial"/>
                          <a:cs typeface="Arial"/>
                        </a:rPr>
                        <a:t>3</a:t>
                      </a:r>
                      <a:endParaRPr sz="2625" baseline="28571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06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0.0028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=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8026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0.28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3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625" spc="-7" baseline="28571" dirty="0">
                          <a:latin typeface="Arial"/>
                          <a:cs typeface="Arial"/>
                        </a:rPr>
                        <a:t>-2</a:t>
                      </a:r>
                      <a:endParaRPr sz="2625" baseline="28571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174">
                <a:tc>
                  <a:txBody>
                    <a:bodyPr/>
                    <a:lstStyle/>
                    <a:p>
                      <a:pPr marL="31750">
                        <a:lnSpc>
                          <a:spcPts val="3535"/>
                        </a:lnSpc>
                        <a:spcBef>
                          <a:spcPts val="9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110.11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3535"/>
                        </a:lnSpc>
                        <a:spcBef>
                          <a:spcPts val="90"/>
                        </a:spcBef>
                      </a:pPr>
                      <a:r>
                        <a:rPr sz="3000" dirty="0">
                          <a:latin typeface="Arial"/>
                          <a:cs typeface="Arial"/>
                        </a:rPr>
                        <a:t>=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802640">
                        <a:lnSpc>
                          <a:spcPts val="3535"/>
                        </a:lnSpc>
                        <a:spcBef>
                          <a:spcPts val="90"/>
                        </a:spcBef>
                      </a:pPr>
                      <a:r>
                        <a:rPr sz="3000" spc="-5" dirty="0">
                          <a:latin typeface="Arial"/>
                          <a:cs typeface="Arial"/>
                        </a:rPr>
                        <a:t>0.11011 </a:t>
                      </a:r>
                      <a:r>
                        <a:rPr sz="30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3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625" spc="-15" baseline="28571" dirty="0">
                          <a:latin typeface="Arial"/>
                          <a:cs typeface="Arial"/>
                        </a:rPr>
                        <a:t>3</a:t>
                      </a:r>
                      <a:endParaRPr sz="2625" baseline="28571" dirty="0">
                        <a:latin typeface="Arial"/>
                        <a:cs typeface="Arial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421857-EE8A-295C-5877-3D9881AF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Fixed VS Floating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8A1742A5-6663-016D-3CC1-E379D8343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49838"/>
              </p:ext>
            </p:extLst>
          </p:nvPr>
        </p:nvGraphicFramePr>
        <p:xfrm>
          <a:off x="324168" y="2143451"/>
          <a:ext cx="8495663" cy="40978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37199">
                  <a:extLst>
                    <a:ext uri="{9D8B030D-6E8A-4147-A177-3AD203B41FA5}">
                      <a16:colId xmlns="" xmlns:a16="http://schemas.microsoft.com/office/drawing/2014/main" val="3781932350"/>
                    </a:ext>
                  </a:extLst>
                </a:gridCol>
                <a:gridCol w="4258464">
                  <a:extLst>
                    <a:ext uri="{9D8B030D-6E8A-4147-A177-3AD203B41FA5}">
                      <a16:colId xmlns="" xmlns:a16="http://schemas.microsoft.com/office/drawing/2014/main" val="3900570551"/>
                    </a:ext>
                  </a:extLst>
                </a:gridCol>
              </a:tblGrid>
              <a:tr h="511731">
                <a:tc>
                  <a:txBody>
                    <a:bodyPr/>
                    <a:lstStyle/>
                    <a:p>
                      <a:pPr fontAlgn="b"/>
                      <a:r>
                        <a:rPr lang="en-US" sz="2100" b="0" cap="none" spc="0">
                          <a:solidFill>
                            <a:schemeClr val="tx1"/>
                          </a:solidFill>
                          <a:effectLst/>
                        </a:rPr>
                        <a:t>Fixed Point Numbers</a:t>
                      </a:r>
                    </a:p>
                  </a:txBody>
                  <a:tcPr marL="0" marR="119937" marT="23987" marB="1199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2100" b="0" cap="none" spc="0">
                          <a:solidFill>
                            <a:schemeClr val="tx1"/>
                          </a:solidFill>
                          <a:effectLst/>
                        </a:rPr>
                        <a:t>Floating Point Numbers</a:t>
                      </a:r>
                    </a:p>
                  </a:txBody>
                  <a:tcPr marL="0" marR="119937" marT="23987" marB="1199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1047898"/>
                  </a:ext>
                </a:extLst>
              </a:tr>
              <a:tr h="443767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Limited precision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Higher precision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43327803"/>
                  </a:ext>
                </a:extLst>
              </a:tr>
              <a:tr h="443767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Constant number of decimal places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Variable number of decimal places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59728898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Suitable for applications requiring consistent precision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Suitable for scientific calculations, engineering, and simulations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4308034"/>
                  </a:ext>
                </a:extLst>
              </a:tr>
              <a:tr h="443767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Simple implementation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More complex implementation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94068129"/>
                  </a:ext>
                </a:extLst>
              </a:tr>
              <a:tr h="443767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Limited range of values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Wider range of values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3327200"/>
                  </a:ext>
                </a:extLst>
              </a:tr>
              <a:tr h="443767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More efficient for integer operations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More efficient for real number operations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15628243"/>
                  </a:ext>
                </a:extLst>
              </a:tr>
              <a:tr h="683641"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Examples: Currency values, percentages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Examples: Scientific measurements, financial modeling</a:t>
                      </a:r>
                    </a:p>
                  </a:txBody>
                  <a:tcPr marL="0" marR="119937" marT="35981" marB="1199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465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81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n 6">
            <a:extLst>
              <a:ext uri="{FF2B5EF4-FFF2-40B4-BE49-F238E27FC236}">
                <a16:creationId xmlns="" xmlns:a16="http://schemas.microsoft.com/office/drawing/2014/main" id="{17AF5650-4786-5D3C-7C53-2101349410CF}"/>
              </a:ext>
            </a:extLst>
          </p:cNvPr>
          <p:cNvSpPr/>
          <p:nvPr/>
        </p:nvSpPr>
        <p:spPr>
          <a:xfrm>
            <a:off x="5514975" y="2057400"/>
            <a:ext cx="2895600" cy="2743200"/>
          </a:xfrm>
          <a:prstGeom prst="su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6" name="Isosceles Triangle 5">
            <a:extLst>
              <a:ext uri="{FF2B5EF4-FFF2-40B4-BE49-F238E27FC236}">
                <a16:creationId xmlns="" xmlns:a16="http://schemas.microsoft.com/office/drawing/2014/main" id="{6F28CE8A-6B16-A8AE-8515-66EC2D213B9B}"/>
              </a:ext>
            </a:extLst>
          </p:cNvPr>
          <p:cNvSpPr/>
          <p:nvPr/>
        </p:nvSpPr>
        <p:spPr>
          <a:xfrm rot="5400000">
            <a:off x="1485900" y="2171700"/>
            <a:ext cx="2743200" cy="251460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13B9ED28-7D89-DC1F-C983-04D072873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8968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0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 b="1">
                <a:latin typeface="Bahnschrift" panose="020B0502040204020203" pitchFamily="34" charset="0"/>
              </a:rPr>
              <a:t>CPU</a:t>
            </a:r>
            <a:r>
              <a:rPr lang="" sz="4300" b="1">
                <a:latin typeface="Bahnschrift" panose="020B0502040204020203" pitchFamily="34" charset="0"/>
              </a:rPr>
              <a:t> &amp;</a:t>
            </a:r>
            <a:r>
              <a:rPr lang="en-US" sz="4300" b="1">
                <a:latin typeface="Bahnschrift" panose="020B0502040204020203" pitchFamily="34" charset="0"/>
              </a:rPr>
              <a:t> GPU</a:t>
            </a:r>
            <a:br>
              <a:rPr lang="en-US" sz="4300" b="1">
                <a:latin typeface="Bahnschrift" panose="020B0502040204020203" pitchFamily="34" charset="0"/>
              </a:rPr>
            </a:br>
            <a:endParaRPr lang="en-US" sz="4300">
              <a:latin typeface="Bahnschrift" panose="020B0502040204020203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=""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>
                <a:latin typeface="Bahnschrift" panose="020B0502040204020203" pitchFamily="34" charset="0"/>
              </a:rPr>
              <a:t>A Central Processing Unit (CPU) is the brain of your computer. </a:t>
            </a:r>
          </a:p>
          <a:p>
            <a:r>
              <a:rPr lang="en-US" sz="1900" dirty="0" smtClean="0">
                <a:latin typeface="Bahnschrift" panose="020B0502040204020203" pitchFamily="34" charset="0"/>
              </a:rPr>
              <a:t>Whose is job is to Carry </a:t>
            </a:r>
            <a:r>
              <a:rPr lang="en-US" sz="1900" dirty="0">
                <a:latin typeface="Bahnschrift" panose="020B0502040204020203" pitchFamily="34" charset="0"/>
              </a:rPr>
              <a:t>out a diverse set of instructions </a:t>
            </a:r>
            <a:endParaRPr lang="en-US" sz="1900" dirty="0" smtClean="0">
              <a:latin typeface="Bahnschrift" panose="020B0502040204020203" pitchFamily="34" charset="0"/>
            </a:endParaRPr>
          </a:p>
          <a:p>
            <a:endParaRPr lang="" sz="1900" dirty="0">
              <a:latin typeface="Bahnschrift" panose="020B0502040204020203" pitchFamily="34" charset="0"/>
            </a:endParaRPr>
          </a:p>
          <a:p>
            <a:endParaRPr lang="" sz="1900" dirty="0">
              <a:latin typeface="Bahnschrift" panose="020B0502040204020203" pitchFamily="34" charset="0"/>
            </a:endParaRPr>
          </a:p>
          <a:p>
            <a:r>
              <a:rPr lang="en-US" sz="1900" dirty="0">
                <a:latin typeface="Bahnschrift" panose="020B0502040204020203" pitchFamily="34" charset="0"/>
              </a:rPr>
              <a:t>A Graphics Processing Unit (GPU) is a specialized processor </a:t>
            </a:r>
            <a:endParaRPr lang="en-US" sz="1900" dirty="0" smtClean="0">
              <a:latin typeface="Bahnschrift" panose="020B0502040204020203" pitchFamily="34" charset="0"/>
            </a:endParaRPr>
          </a:p>
          <a:p>
            <a:r>
              <a:rPr lang="en-US" sz="1900" dirty="0" smtClean="0">
                <a:latin typeface="Bahnschrift" panose="020B0502040204020203" pitchFamily="34" charset="0"/>
              </a:rPr>
              <a:t>Whose </a:t>
            </a:r>
            <a:r>
              <a:rPr lang="en-US" sz="1900" dirty="0">
                <a:latin typeface="Bahnschrift" panose="020B0502040204020203" pitchFamily="34" charset="0"/>
              </a:rPr>
              <a:t>job is to rapidly manipulate memory </a:t>
            </a:r>
            <a:endParaRPr lang="en-US" sz="1900" dirty="0" smtClean="0">
              <a:latin typeface="Bahnschrift" panose="020B0502040204020203" pitchFamily="34" charset="0"/>
            </a:endParaRPr>
          </a:p>
          <a:p>
            <a:endParaRPr lang="en-US" sz="19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=""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334" t="33696" r="30833" b="18874"/>
          <a:stretch/>
        </p:blipFill>
        <p:spPr>
          <a:xfrm>
            <a:off x="482600" y="1048561"/>
            <a:ext cx="8178799" cy="4760876"/>
          </a:xfrm>
          <a:prstGeom prst="rect">
            <a:avLst/>
          </a:prstGeom>
          <a:ln>
            <a:noFill/>
          </a:ln>
        </p:spPr>
      </p:pic>
      <p:sp>
        <p:nvSpPr>
          <p:cNvPr id="29" name="Isosceles Triangle 28">
            <a:extLst>
              <a:ext uri="{FF2B5EF4-FFF2-40B4-BE49-F238E27FC236}">
                <a16:creationId xmlns=""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6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7" name="Rectangle 4116">
            <a:extLst>
              <a:ext uri="{FF2B5EF4-FFF2-40B4-BE49-F238E27FC236}">
                <a16:creationId xmlns="" xmlns:a16="http://schemas.microsoft.com/office/drawing/2014/main" id="{DA2E7C1E-2B5A-4BBA-AE51-1CD8C19309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6">
            <a:extLst>
              <a:ext uri="{FF2B5EF4-FFF2-40B4-BE49-F238E27FC236}">
                <a16:creationId xmlns="" xmlns:a16="http://schemas.microsoft.com/office/drawing/2014/main" id="{43DF76B1-5174-4FAF-9D19-FFEE98426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GPU Computing and How is it Applied Today? | Cherry Servers">
            <a:extLst>
              <a:ext uri="{FF2B5EF4-FFF2-40B4-BE49-F238E27FC236}">
                <a16:creationId xmlns="" xmlns:a16="http://schemas.microsoft.com/office/drawing/2014/main" id="{3CAC3DE1-8C9F-56B4-0520-0144B4E79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12"/>
          <a:stretch/>
        </p:blipFill>
        <p:spPr bwMode="auto">
          <a:xfrm>
            <a:off x="1302317" y="914400"/>
            <a:ext cx="6482215" cy="49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3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A3363022-C969-41E9-8EB2-E4C94908C1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D1AD6B3-BE88-4CEB-BA17-790657CC47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D03962-311F-9DEB-585F-81599DA8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dive into computer Math.</a:t>
            </a:r>
          </a:p>
        </p:txBody>
      </p:sp>
      <p:pic>
        <p:nvPicPr>
          <p:cNvPr id="7" name="Graphic 6" descr="Dive">
            <a:extLst>
              <a:ext uri="{FF2B5EF4-FFF2-40B4-BE49-F238E27FC236}">
                <a16:creationId xmlns="" xmlns:a16="http://schemas.microsoft.com/office/drawing/2014/main" id="{79F63520-29CF-D857-E108-E913FB2FC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9D1390B-7E13-4B4F-9CB2-391063412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9E720206-AA49-4786-A932-A2650DE09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C72F6EE6-EDE9-45A5-8F6D-02B9B7CB2C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093DC50-3BD7-46B1-A300-CD207E152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045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23AAC9B5-8015-485C-ACF9-A750390E9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3"/>
          <p:cNvSpPr txBox="1"/>
          <p:nvPr/>
        </p:nvSpPr>
        <p:spPr>
          <a:xfrm>
            <a:off x="3941445" y="1648870"/>
            <a:ext cx="3527136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08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spc="-5"/>
              <a:t>Integer Representation,</a:t>
            </a:r>
            <a:r>
              <a:rPr lang="en-US" sz="2100" b="1" spc="-30"/>
              <a:t> </a:t>
            </a:r>
            <a:r>
              <a:rPr lang="en-US" sz="2100" b="1" spc="-5"/>
              <a:t>including:</a:t>
            </a:r>
            <a:endParaRPr lang="en-US" sz="2100"/>
          </a:p>
          <a:p>
            <a:pPr marL="393700" indent="-228600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2100"/>
              <a:t>Sign </a:t>
            </a:r>
            <a:r>
              <a:rPr lang="en-US" sz="2100" spc="-5"/>
              <a:t>and modulus</a:t>
            </a:r>
            <a:endParaRPr lang="en-US" sz="2100"/>
          </a:p>
          <a:p>
            <a:pPr marL="393700" indent="-228600">
              <a:lnSpc>
                <a:spcPct val="90000"/>
              </a:lnSpc>
              <a:spcBef>
                <a:spcPts val="489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2100" spc="-5"/>
              <a:t>One’s</a:t>
            </a:r>
            <a:r>
              <a:rPr lang="en-US" sz="2100" spc="-55"/>
              <a:t> </a:t>
            </a:r>
            <a:r>
              <a:rPr lang="en-US" sz="2100" spc="-5"/>
              <a:t>complement</a:t>
            </a:r>
            <a:endParaRPr lang="en-US" sz="2100"/>
          </a:p>
          <a:p>
            <a:pPr marL="393700" indent="-228600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2100" spc="-5"/>
              <a:t>Two’s</a:t>
            </a:r>
            <a:r>
              <a:rPr lang="en-US" sz="2100" spc="-50"/>
              <a:t> </a:t>
            </a:r>
            <a:r>
              <a:rPr lang="en-US" sz="2100" spc="-5"/>
              <a:t>complement</a:t>
            </a:r>
            <a:endParaRPr lang="en-US" sz="2100"/>
          </a:p>
          <a:p>
            <a:pPr indent="-228600">
              <a:lnSpc>
                <a:spcPct val="90000"/>
              </a:lnSpc>
              <a:spcBef>
                <a:spcPts val="45"/>
              </a:spcBef>
              <a:buClr>
                <a:srgbClr val="330066"/>
              </a:buClr>
              <a:buFont typeface="Arial" panose="020B0604020202020204" pitchFamily="34" charset="0"/>
              <a:buChar char="•"/>
            </a:pPr>
            <a:endParaRPr lang="en-US" sz="2100"/>
          </a:p>
          <a:p>
            <a:pPr marL="508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b="1" spc="-5"/>
              <a:t>Representation of Fractions</a:t>
            </a:r>
            <a:endParaRPr lang="en-US" sz="2100"/>
          </a:p>
          <a:p>
            <a:pPr marL="393700" indent="-228600">
              <a:lnSpc>
                <a:spcPct val="9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2100" spc="-5"/>
              <a:t>Floating point </a:t>
            </a:r>
            <a:r>
              <a:rPr lang="en-US" sz="2100"/>
              <a:t>or</a:t>
            </a:r>
            <a:r>
              <a:rPr lang="en-US" sz="2100" spc="-20"/>
              <a:t> </a:t>
            </a:r>
            <a:r>
              <a:rPr lang="en-US" sz="2100" spc="-5"/>
              <a:t>real.</a:t>
            </a:r>
            <a:endParaRPr lang="en-US" sz="2100"/>
          </a:p>
          <a:p>
            <a:pPr marL="393700" indent="-228600">
              <a:lnSpc>
                <a:spcPct val="90000"/>
              </a:lnSpc>
              <a:spcBef>
                <a:spcPts val="490"/>
              </a:spcBef>
              <a:buClr>
                <a:srgbClr val="330066"/>
              </a:buClr>
              <a:buSzPct val="70000"/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en-US" sz="2100" spc="-5"/>
              <a:t>IEEE</a:t>
            </a:r>
            <a:endParaRPr lang="en-US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905108"/>
            <a:ext cx="7886700" cy="57579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09"/>
              </a:spcBef>
            </a:pPr>
            <a:r>
              <a:rPr lang="en-US">
                <a:latin typeface="Bahnschrift" panose="020B0502040204020203" pitchFamily="34" charset="0"/>
              </a:rPr>
              <a:t>What </a:t>
            </a:r>
            <a:r>
              <a:rPr lang="en-US" spc="-5">
                <a:latin typeface="Bahnschrift" panose="020B0502040204020203" pitchFamily="34" charset="0"/>
              </a:rPr>
              <a:t>is </a:t>
            </a:r>
            <a:r>
              <a:rPr lang="en-US">
                <a:latin typeface="Bahnschrift" panose="020B0502040204020203" pitchFamily="34" charset="0"/>
              </a:rPr>
              <a:t>Integer </a:t>
            </a:r>
            <a:r>
              <a:rPr lang="en-US" spc="-5">
                <a:latin typeface="Bahnschrift" panose="020B0502040204020203" pitchFamily="34" charset="0"/>
              </a:rPr>
              <a:t>Representation  About?</a:t>
            </a:r>
            <a:endParaRPr lang="en-US" spc="-5" dirty="0">
              <a:latin typeface="Bahnschrift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1717040"/>
            <a:ext cx="8103870" cy="141320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0365" marR="30480" indent="-3429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lang="en-US" sz="3000" spc="-5">
                <a:latin typeface="Bahnschrift" panose="020B0502040204020203" pitchFamily="34" charset="0"/>
                <a:cs typeface="Arial"/>
              </a:rPr>
              <a:t>Let’s understand how computers handle integers.</a:t>
            </a:r>
          </a:p>
          <a:p>
            <a:pPr marL="380365" marR="30480" indent="-342900">
              <a:lnSpc>
                <a:spcPts val="3350"/>
              </a:lnSpc>
              <a:spcBef>
                <a:spcPts val="4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lang="en-US" sz="3000" spc="-5">
                <a:latin typeface="Bahnschrift" panose="020B0502040204020203" pitchFamily="34" charset="0"/>
                <a:cs typeface="Arial"/>
              </a:rPr>
              <a:t>Ex:</a:t>
            </a:r>
            <a:endParaRPr lang="en-US" sz="3000" dirty="0">
              <a:latin typeface="Bahnschrift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665220"/>
            <a:ext cx="198120" cy="1204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aa-ET" sz="1800" spc="1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8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aa-ET" sz="1800" spc="1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800">
              <a:latin typeface="Bahnschrift" panose="020B0502040204020203" pitchFamily="34" charset="0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lang="aa-ET" sz="1800" spc="10">
                <a:solidFill>
                  <a:srgbClr val="669898"/>
                </a:solidFill>
                <a:latin typeface="Bahnschrift" panose="020B0502040204020203" pitchFamily="34" charset="0"/>
                <a:cs typeface="Wingdings"/>
              </a:rPr>
              <a:t></a:t>
            </a:r>
            <a:endParaRPr lang="aa-ET" sz="1800">
              <a:latin typeface="Bahnschrift" panose="020B0502040204020203" pitchFamily="34" charset="0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6818" y="3544570"/>
            <a:ext cx="7612381" cy="13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4535">
              <a:lnSpc>
                <a:spcPct val="114100"/>
              </a:lnSpc>
              <a:spcBef>
                <a:spcPts val="100"/>
              </a:spcBef>
            </a:pPr>
            <a:r>
              <a:rPr lang="en-US" sz="2600" dirty="0">
                <a:latin typeface="Bahnschrift" panose="020B0502040204020203" pitchFamily="34" charset="0"/>
                <a:cs typeface="Arial"/>
              </a:rPr>
              <a:t>How </a:t>
            </a:r>
            <a:r>
              <a:rPr lang="en-US" sz="2600" spc="-5" dirty="0">
                <a:latin typeface="Bahnschrift" panose="020B0502040204020203" pitchFamily="34" charset="0"/>
                <a:cs typeface="Arial"/>
              </a:rPr>
              <a:t>are </a:t>
            </a:r>
            <a:r>
              <a:rPr lang="en-US" sz="2600" dirty="0">
                <a:latin typeface="Bahnschrift" panose="020B0502040204020203" pitchFamily="34" charset="0"/>
                <a:cs typeface="Arial"/>
              </a:rPr>
              <a:t>negative numbers represented?  How </a:t>
            </a:r>
            <a:r>
              <a:rPr lang="en-US" sz="2600" spc="-5" dirty="0">
                <a:latin typeface="Bahnschrift" panose="020B0502040204020203" pitchFamily="34" charset="0"/>
                <a:cs typeface="Arial"/>
              </a:rPr>
              <a:t>are floating </a:t>
            </a:r>
            <a:r>
              <a:rPr lang="en-US" sz="2600" dirty="0">
                <a:latin typeface="Bahnschrift" panose="020B0502040204020203" pitchFamily="34" charset="0"/>
                <a:cs typeface="Arial"/>
              </a:rPr>
              <a:t>point </a:t>
            </a:r>
            <a:r>
              <a:rPr lang="en-US" sz="2600" dirty="0" smtClean="0">
                <a:latin typeface="Bahnschrift" panose="020B0502040204020203" pitchFamily="34" charset="0"/>
                <a:cs typeface="Arial"/>
              </a:rPr>
              <a:t>numbers</a:t>
            </a:r>
            <a:r>
              <a:rPr lang="en-US" sz="2600" spc="-10" dirty="0">
                <a:latin typeface="Bahnschrift" panose="020B0502040204020203" pitchFamily="34" charset="0"/>
                <a:cs typeface="Arial"/>
              </a:rPr>
              <a:t> </a:t>
            </a:r>
            <a:r>
              <a:rPr lang="en-US" sz="2600" dirty="0" smtClean="0">
                <a:latin typeface="Bahnschrift" panose="020B0502040204020203" pitchFamily="34" charset="0"/>
                <a:cs typeface="Arial"/>
              </a:rPr>
              <a:t>represented</a:t>
            </a:r>
            <a:r>
              <a:rPr lang="en-US" sz="2600" dirty="0">
                <a:latin typeface="Bahnschrift" panose="020B0502040204020203" pitchFamily="34" charset="0"/>
                <a:cs typeface="Arial"/>
              </a:rPr>
              <a:t>?</a:t>
            </a:r>
          </a:p>
          <a:p>
            <a:pPr marL="12700" marR="5080">
              <a:lnSpc>
                <a:spcPts val="2910"/>
              </a:lnSpc>
              <a:spcBef>
                <a:spcPts val="700"/>
              </a:spcBef>
            </a:pPr>
            <a:r>
              <a:rPr lang="en-US" sz="2600" dirty="0">
                <a:latin typeface="Bahnschrift" panose="020B0502040204020203" pitchFamily="34" charset="0"/>
                <a:cs typeface="Arial"/>
              </a:rPr>
              <a:t>Processing – How do </a:t>
            </a:r>
            <a:r>
              <a:rPr lang="en-US" sz="2600" spc="5" dirty="0">
                <a:latin typeface="Bahnschrift" panose="020B0502040204020203" pitchFamily="34" charset="0"/>
                <a:cs typeface="Arial"/>
              </a:rPr>
              <a:t>we </a:t>
            </a:r>
            <a:r>
              <a:rPr lang="en-US" sz="2600" dirty="0">
                <a:latin typeface="Bahnschrift" panose="020B0502040204020203" pitchFamily="34" charset="0"/>
                <a:cs typeface="Arial"/>
              </a:rPr>
              <a:t>add, subtract</a:t>
            </a:r>
            <a:r>
              <a:rPr lang="en-US" sz="2600" dirty="0" smtClean="0">
                <a:latin typeface="Bahnschrift" panose="020B0502040204020203" pitchFamily="34" charset="0"/>
                <a:cs typeface="Arial"/>
              </a:rPr>
              <a:t>,…?</a:t>
            </a:r>
            <a:endParaRPr lang="en-US" sz="2600" dirty="0">
              <a:latin typeface="Bahnschrift" panose="020B0502040204020203" pitchFamily="34" charset="0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</TotalTime>
  <Words>1653</Words>
  <Application>Microsoft Office PowerPoint</Application>
  <PresentationFormat>On-screen Show (4:3)</PresentationFormat>
  <Paragraphs>337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Aptos</vt:lpstr>
      <vt:lpstr>Arial</vt:lpstr>
      <vt:lpstr>Bahnschrift</vt:lpstr>
      <vt:lpstr>Calibri</vt:lpstr>
      <vt:lpstr>Calibri Light</vt:lpstr>
      <vt:lpstr>Times New Roman</vt:lpstr>
      <vt:lpstr>Wingdings</vt:lpstr>
      <vt:lpstr>Office Theme</vt:lpstr>
      <vt:lpstr>Computer Architecture and Assembly Language Presentation</vt:lpstr>
      <vt:lpstr>Computer Mathematics</vt:lpstr>
      <vt:lpstr>Topics</vt:lpstr>
      <vt:lpstr>CPU &amp; GPU </vt:lpstr>
      <vt:lpstr>PowerPoint Presentation</vt:lpstr>
      <vt:lpstr>PowerPoint Presentation</vt:lpstr>
      <vt:lpstr>Let’s dive into computer Math.</vt:lpstr>
      <vt:lpstr>PowerPoint Presentation</vt:lpstr>
      <vt:lpstr>What is Integer Representation  About?</vt:lpstr>
      <vt:lpstr>How can we represent a binary number?</vt:lpstr>
      <vt:lpstr>How can we represent a binary  number?</vt:lpstr>
      <vt:lpstr>Sign and Modulus</vt:lpstr>
      <vt:lpstr>ACTIVITY 1</vt:lpstr>
      <vt:lpstr>One’s Complement</vt:lpstr>
      <vt:lpstr>ACTIVITY 2</vt:lpstr>
      <vt:lpstr>Two’s Complement</vt:lpstr>
      <vt:lpstr>Two’s Complement</vt:lpstr>
      <vt:lpstr>Two’s Complement</vt:lpstr>
      <vt:lpstr>Two’s Complement</vt:lpstr>
      <vt:lpstr>ACTIVITY 3</vt:lpstr>
      <vt:lpstr>Answers</vt:lpstr>
      <vt:lpstr>ANSWER</vt:lpstr>
      <vt:lpstr>Fractions</vt:lpstr>
      <vt:lpstr>Representation of Fractions</vt:lpstr>
      <vt:lpstr>Methods Used:</vt:lpstr>
      <vt:lpstr>Fixed Point</vt:lpstr>
      <vt:lpstr>Fixed Point</vt:lpstr>
      <vt:lpstr>Fixed Point</vt:lpstr>
      <vt:lpstr>Activity 4</vt:lpstr>
      <vt:lpstr>Answers</vt:lpstr>
      <vt:lpstr>Answers</vt:lpstr>
      <vt:lpstr>Activity 4</vt:lpstr>
      <vt:lpstr>Answers</vt:lpstr>
      <vt:lpstr>Answer</vt:lpstr>
      <vt:lpstr>Answer</vt:lpstr>
      <vt:lpstr>Floating Point</vt:lpstr>
      <vt:lpstr>Floating Point</vt:lpstr>
      <vt:lpstr>Fixed VS Floating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Representation</dc:title>
  <dc:creator>GAVIN</dc:creator>
  <cp:lastModifiedBy>Microsoft account</cp:lastModifiedBy>
  <cp:revision>15</cp:revision>
  <dcterms:created xsi:type="dcterms:W3CDTF">2020-02-24T05:27:25Z</dcterms:created>
  <dcterms:modified xsi:type="dcterms:W3CDTF">2024-05-26T07:22:32Z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2009-07-26T00:00:00Z</vt:filetime>
  </property>
  <property fmtid="{D5CDD505-2E9C-101B-9397-08002B2CF9AE}" pid="3" name="Creator">
    <vt:lpwstr>Impress</vt:lpwstr>
  </property>
  <property fmtid="{D5CDD505-2E9C-101B-9397-08002B2CF9AE}" pid="4" name="LastSaved">
    <vt:filetime>2009-07-26T00:00:00Z</vt:filetime>
  </property>
</Properties>
</file>