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22-Nov-22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913" y="956147"/>
            <a:ext cx="10571998" cy="9704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Reforms Brought by </a:t>
            </a:r>
            <a:r>
              <a:rPr lang="en-US" dirty="0">
                <a:solidFill>
                  <a:srgbClr val="FF0000"/>
                </a:solidFill>
              </a:rPr>
              <a:t>Dayanand Saraswati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	</a:t>
            </a:r>
            <a:r>
              <a:rPr lang="en-US" sz="2800" b="1" dirty="0"/>
              <a:t>By</a:t>
            </a:r>
          </a:p>
          <a:p>
            <a:pPr marL="0" indent="0">
              <a:buNone/>
            </a:pPr>
            <a:r>
              <a:rPr lang="en-US" sz="2800" b="1" dirty="0"/>
              <a:t>		</a:t>
            </a:r>
            <a:r>
              <a:rPr lang="en-US" sz="2800" b="1" dirty="0">
                <a:solidFill>
                  <a:srgbClr val="00B050"/>
                </a:solidFill>
              </a:rPr>
              <a:t>Muhammad Sajid</a:t>
            </a:r>
          </a:p>
          <a:p>
            <a:pPr marL="0" indent="0">
              <a:buNone/>
            </a:pPr>
            <a:r>
              <a:rPr lang="en-US" sz="2800" b="1" dirty="0"/>
              <a:t>		Lecturer Ethics</a:t>
            </a:r>
          </a:p>
          <a:p>
            <a:pPr marL="0" indent="0">
              <a:buNone/>
            </a:pPr>
            <a:r>
              <a:rPr lang="en-US" sz="2800" b="1" dirty="0"/>
              <a:t>		SIBA University Kandhkot Campus</a:t>
            </a:r>
          </a:p>
        </p:txBody>
      </p:sp>
    </p:spTree>
    <p:extLst>
      <p:ext uri="{BB962C8B-B14F-4D97-AF65-F5344CB8AC3E}">
        <p14:creationId xmlns:p14="http://schemas.microsoft.com/office/powerpoint/2010/main" val="182550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0"/>
            <a:ext cx="10571998" cy="1811547"/>
          </a:xfrm>
        </p:spPr>
        <p:txBody>
          <a:bodyPr/>
          <a:lstStyle/>
          <a:p>
            <a:r>
              <a:rPr lang="en-US" dirty="0"/>
              <a:t>Believer of Democracy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He  </a:t>
            </a:r>
            <a:r>
              <a:rPr lang="en-US" dirty="0"/>
              <a:t>was </a:t>
            </a:r>
            <a:r>
              <a:rPr lang="en-US" dirty="0">
                <a:solidFill>
                  <a:srgbClr val="FFFF00"/>
                </a:solidFill>
              </a:rPr>
              <a:t>a firm believer in </a:t>
            </a:r>
            <a:r>
              <a:rPr lang="en-US" dirty="0"/>
              <a:t>the concept of </a:t>
            </a:r>
            <a:r>
              <a:rPr lang="en-US" dirty="0">
                <a:solidFill>
                  <a:srgbClr val="FFFF00"/>
                </a:solidFill>
              </a:rPr>
              <a:t>democracy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He </a:t>
            </a:r>
            <a:r>
              <a:rPr lang="en-US" dirty="0" smtClean="0"/>
              <a:t>condemned </a:t>
            </a:r>
            <a:r>
              <a:rPr lang="en-US" dirty="0">
                <a:solidFill>
                  <a:srgbClr val="FFFF00"/>
                </a:solidFill>
              </a:rPr>
              <a:t>imperialism and colonialism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He </a:t>
            </a:r>
            <a:r>
              <a:rPr lang="en-US" dirty="0"/>
              <a:t>believed in the </a:t>
            </a:r>
            <a:r>
              <a:rPr lang="en-US" dirty="0">
                <a:solidFill>
                  <a:srgbClr val="FFFF00"/>
                </a:solidFill>
              </a:rPr>
              <a:t>process of </a:t>
            </a:r>
            <a:r>
              <a:rPr lang="en-US" dirty="0" smtClean="0">
                <a:solidFill>
                  <a:srgbClr val="FFFF00"/>
                </a:solidFill>
              </a:rPr>
              <a:t>election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An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elected body </a:t>
            </a:r>
            <a:r>
              <a:rPr lang="en-US" dirty="0"/>
              <a:t>according to him, would definitely protect the interest of the common men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 </a:t>
            </a:r>
            <a:r>
              <a:rPr lang="en-US" b="1" dirty="0" smtClean="0"/>
              <a:t>He</a:t>
            </a:r>
            <a:r>
              <a:rPr lang="en-US" dirty="0" smtClean="0"/>
              <a:t> </a:t>
            </a:r>
            <a:r>
              <a:rPr lang="en-US" dirty="0"/>
              <a:t>cited Veda and told that </a:t>
            </a:r>
            <a:r>
              <a:rPr lang="en-US" dirty="0">
                <a:solidFill>
                  <a:srgbClr val="FFFF00"/>
                </a:solidFill>
              </a:rPr>
              <a:t>everybody was equal before the law</a:t>
            </a:r>
            <a:r>
              <a:rPr lang="en-US" dirty="0"/>
              <a:t>—the king and the subjects.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39075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 his words —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	“…the relationship between the ruler and the ruled should be based on </a:t>
            </a:r>
            <a:r>
              <a:rPr lang="en-US" dirty="0">
                <a:solidFill>
                  <a:srgbClr val="FFFF00"/>
                </a:solidFill>
              </a:rPr>
              <a:t>mutual respect </a:t>
            </a:r>
            <a:r>
              <a:rPr lang="en-US" dirty="0"/>
              <a:t>and responsibility. </a:t>
            </a:r>
            <a:r>
              <a:rPr lang="en-US" dirty="0">
                <a:solidFill>
                  <a:srgbClr val="FFFF00"/>
                </a:solidFill>
              </a:rPr>
              <a:t>The ruler</a:t>
            </a:r>
            <a:r>
              <a:rPr lang="en-US" dirty="0"/>
              <a:t> should treat their people as their </a:t>
            </a:r>
            <a:r>
              <a:rPr lang="en-US" dirty="0">
                <a:solidFill>
                  <a:srgbClr val="FFFF00"/>
                </a:solidFill>
              </a:rPr>
              <a:t>own sons and daughters</a:t>
            </a:r>
            <a:r>
              <a:rPr lang="en-US" dirty="0"/>
              <a:t>, the latter should respect the former as their </a:t>
            </a:r>
            <a:r>
              <a:rPr lang="en-US" dirty="0">
                <a:solidFill>
                  <a:srgbClr val="FFFF00"/>
                </a:solidFill>
              </a:rPr>
              <a:t>father</a:t>
            </a:r>
            <a:r>
              <a:rPr lang="en-US" dirty="0" smtClean="0"/>
              <a:t>…”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Dayanand was well aware of the fact that </a:t>
            </a:r>
            <a:r>
              <a:rPr lang="en-US" dirty="0">
                <a:solidFill>
                  <a:srgbClr val="FFFF00"/>
                </a:solidFill>
              </a:rPr>
              <a:t>absolute power tends to corrupt a </a:t>
            </a:r>
            <a:r>
              <a:rPr lang="en-US" dirty="0" smtClean="0">
                <a:solidFill>
                  <a:srgbClr val="FFFF00"/>
                </a:solidFill>
              </a:rPr>
              <a:t>man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So, he was against it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He championed </a:t>
            </a:r>
            <a:r>
              <a:rPr lang="en-US" dirty="0">
                <a:solidFill>
                  <a:srgbClr val="FFFF00"/>
                </a:solidFill>
              </a:rPr>
              <a:t>liberalism and democracy</a:t>
            </a:r>
            <a:r>
              <a:rPr lang="en-US" dirty="0"/>
              <a:t>. He also advocated about the decentralization of power.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Answers and Class Discussion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71400" lvl="8" indent="0">
              <a:buNone/>
            </a:pPr>
            <a:r>
              <a:rPr lang="en-US" sz="9600" dirty="0" smtClean="0"/>
              <a:t>			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6360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14" y="1352961"/>
            <a:ext cx="10571998" cy="63111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Reforms Brought by Dayanand Saraswati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FFFF00"/>
                </a:solidFill>
              </a:rPr>
              <a:t>Veda</a:t>
            </a:r>
            <a:r>
              <a:rPr lang="en-US" b="1" dirty="0"/>
              <a:t> – The mine of </a:t>
            </a:r>
            <a:r>
              <a:rPr lang="en-US" b="1" dirty="0" smtClean="0"/>
              <a:t>knowledge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Religious</a:t>
            </a:r>
            <a:r>
              <a:rPr lang="en-US" b="1" dirty="0"/>
              <a:t> </a:t>
            </a:r>
            <a:r>
              <a:rPr lang="en-US" b="1" dirty="0" smtClean="0"/>
              <a:t>Reforms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Opposition to </a:t>
            </a:r>
            <a:r>
              <a:rPr lang="en-US" b="1" dirty="0">
                <a:solidFill>
                  <a:srgbClr val="FFFF00"/>
                </a:solidFill>
              </a:rPr>
              <a:t>Caste System </a:t>
            </a:r>
            <a:r>
              <a:rPr lang="en-US" b="1" dirty="0"/>
              <a:t>and </a:t>
            </a:r>
            <a:r>
              <a:rPr lang="en-US" b="1" dirty="0" smtClean="0"/>
              <a:t>Untouchability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/>
              <a:t>On Status of </a:t>
            </a:r>
            <a:r>
              <a:rPr lang="en-US" b="1" dirty="0" smtClean="0">
                <a:solidFill>
                  <a:srgbClr val="FFFF00"/>
                </a:solidFill>
              </a:rPr>
              <a:t>Women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b="1" dirty="0">
                <a:solidFill>
                  <a:srgbClr val="FFFF00"/>
                </a:solidFill>
              </a:rPr>
              <a:t>Educational</a:t>
            </a:r>
            <a:r>
              <a:rPr lang="en-US" b="1" dirty="0"/>
              <a:t> </a:t>
            </a:r>
            <a:r>
              <a:rPr lang="en-US" b="1" dirty="0" smtClean="0"/>
              <a:t>Reforms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Dayanand and </a:t>
            </a:r>
            <a:r>
              <a:rPr lang="en-US" b="1" dirty="0" smtClean="0">
                <a:solidFill>
                  <a:srgbClr val="FFFF00"/>
                </a:solidFill>
              </a:rPr>
              <a:t>Nationalism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Believer of </a:t>
            </a:r>
            <a:r>
              <a:rPr lang="en-US" b="1" dirty="0">
                <a:solidFill>
                  <a:srgbClr val="FFFF00"/>
                </a:solidFill>
              </a:rPr>
              <a:t>Democracy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Veda – The mine of knowledge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b="1" dirty="0" smtClean="0"/>
              <a:t>He</a:t>
            </a:r>
            <a:r>
              <a:rPr lang="en-US" sz="2400" dirty="0" smtClean="0"/>
              <a:t> </a:t>
            </a:r>
            <a:r>
              <a:rPr lang="en-US" sz="2400" dirty="0"/>
              <a:t>gave the slogan— </a:t>
            </a:r>
            <a:r>
              <a:rPr lang="en-US" sz="2400" dirty="0">
                <a:solidFill>
                  <a:srgbClr val="FF0000"/>
                </a:solidFill>
              </a:rPr>
              <a:t>“</a:t>
            </a:r>
            <a:r>
              <a:rPr lang="en-US" sz="2400" dirty="0">
                <a:solidFill>
                  <a:srgbClr val="FFFF00"/>
                </a:solidFill>
              </a:rPr>
              <a:t>Go back to the Vedas</a:t>
            </a:r>
            <a:r>
              <a:rPr lang="en-US" sz="2400" dirty="0" smtClean="0">
                <a:solidFill>
                  <a:srgbClr val="FF0000"/>
                </a:solidFill>
              </a:rPr>
              <a:t>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</a:t>
            </a:r>
            <a:r>
              <a:rPr lang="en-US" sz="2400" dirty="0" smtClean="0"/>
              <a:t>he </a:t>
            </a:r>
            <a:r>
              <a:rPr lang="en-US" sz="2400" dirty="0"/>
              <a:t>Vedas contained the </a:t>
            </a:r>
            <a:r>
              <a:rPr lang="en-US" sz="2400" dirty="0">
                <a:solidFill>
                  <a:srgbClr val="FFFF00"/>
                </a:solidFill>
              </a:rPr>
              <a:t>message of equality, parity </a:t>
            </a:r>
            <a:r>
              <a:rPr lang="en-US" sz="2400" dirty="0"/>
              <a:t>and several </a:t>
            </a:r>
            <a:r>
              <a:rPr lang="en-US" sz="2400" dirty="0" smtClean="0"/>
              <a:t>reforms.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The Vedas contain </a:t>
            </a:r>
            <a:r>
              <a:rPr lang="en-US" sz="2400" dirty="0">
                <a:solidFill>
                  <a:srgbClr val="FFFF00"/>
                </a:solidFill>
              </a:rPr>
              <a:t>scientific knowledge</a:t>
            </a:r>
            <a:r>
              <a:rPr lang="en-US" sz="2400" dirty="0"/>
              <a:t>, several reforms, philosophy and </a:t>
            </a:r>
            <a:r>
              <a:rPr lang="en-US" sz="2400" dirty="0">
                <a:solidFill>
                  <a:srgbClr val="FFFF00"/>
                </a:solidFill>
              </a:rPr>
              <a:t>doctrines of morality</a:t>
            </a:r>
            <a:r>
              <a:rPr lang="en-US" sz="2400" dirty="0" smtClean="0">
                <a:solidFill>
                  <a:srgbClr val="FFFF00"/>
                </a:solidFill>
              </a:rPr>
              <a:t>.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11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Religious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517" y="1931730"/>
            <a:ext cx="10554574" cy="373413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</a:t>
            </a:r>
            <a:r>
              <a:rPr lang="en-US" dirty="0" smtClean="0"/>
              <a:t> </a:t>
            </a:r>
            <a:r>
              <a:rPr lang="en-US" dirty="0"/>
              <a:t>raised voice against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ritualistic religious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practices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Which lead </a:t>
            </a:r>
            <a:r>
              <a:rPr lang="en-US" dirty="0"/>
              <a:t>to social, economic, political and religious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degeneration</a:t>
            </a:r>
            <a:r>
              <a:rPr lang="en-US" dirty="0"/>
              <a:t> of </a:t>
            </a:r>
            <a:r>
              <a:rPr lang="en-US" dirty="0" smtClean="0"/>
              <a:t>India.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rejected </a:t>
            </a:r>
            <a:r>
              <a:rPr lang="en-US" dirty="0"/>
              <a:t>the ideas contained in Indian 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mythology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denounced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polytheism</a:t>
            </a:r>
            <a:r>
              <a:rPr lang="en-US" dirty="0"/>
              <a:t> or worship of God in different </a:t>
            </a:r>
            <a:r>
              <a:rPr lang="en-US" dirty="0" smtClean="0"/>
              <a:t>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emphasized </a:t>
            </a:r>
            <a:r>
              <a:rPr lang="en-US" dirty="0"/>
              <a:t>on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monotheism</a:t>
            </a:r>
            <a:r>
              <a:rPr lang="en-US" dirty="0"/>
              <a:t> and to devote oneself to the formless </a:t>
            </a:r>
            <a:r>
              <a:rPr lang="en-US" dirty="0" smtClean="0"/>
              <a:t>God.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Religious </a:t>
            </a:r>
            <a:r>
              <a:rPr lang="en-US" dirty="0" smtClean="0"/>
              <a:t>Reforms		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341" y="1632627"/>
            <a:ext cx="10554574" cy="41870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sz="2400" b="1" dirty="0" smtClean="0"/>
              <a:t>He</a:t>
            </a:r>
            <a:r>
              <a:rPr lang="en-US" sz="2400" dirty="0" smtClean="0"/>
              <a:t> </a:t>
            </a:r>
            <a:r>
              <a:rPr lang="en-US" sz="2400" dirty="0"/>
              <a:t>wrote in the ‘</a:t>
            </a:r>
            <a:r>
              <a:rPr lang="en-US" sz="2400" dirty="0">
                <a:solidFill>
                  <a:srgbClr val="FFFF00"/>
                </a:solidFill>
              </a:rPr>
              <a:t>Satyartha </a:t>
            </a:r>
            <a:r>
              <a:rPr lang="en-US" sz="2400" dirty="0" smtClean="0">
                <a:solidFill>
                  <a:srgbClr val="FFFF00"/>
                </a:solidFill>
              </a:rPr>
              <a:t>Prakash</a:t>
            </a:r>
            <a:r>
              <a:rPr lang="en-US" sz="2400" dirty="0" smtClean="0">
                <a:solidFill>
                  <a:srgbClr val="FFFF00"/>
                </a:solidFill>
              </a:rPr>
              <a:t>’,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” …. there is </a:t>
            </a:r>
            <a:r>
              <a:rPr lang="en-US" sz="2400" dirty="0">
                <a:solidFill>
                  <a:srgbClr val="FFFF00"/>
                </a:solidFill>
              </a:rPr>
              <a:t>only one god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FFF00"/>
                </a:solidFill>
              </a:rPr>
              <a:t>all those attributes </a:t>
            </a:r>
            <a:r>
              <a:rPr lang="en-US" sz="2400" dirty="0"/>
              <a:t>generally ascribed to him by monotheists. He is the creator first of the Vedas, then of the world, hence the Vedas are </a:t>
            </a:r>
            <a:r>
              <a:rPr lang="en-US" sz="2400" dirty="0">
                <a:solidFill>
                  <a:srgbClr val="FFFF00"/>
                </a:solidFill>
              </a:rPr>
              <a:t>eternal</a:t>
            </a:r>
            <a:r>
              <a:rPr lang="en-US" sz="2400" dirty="0"/>
              <a:t> as compared with the world, but </a:t>
            </a:r>
            <a:r>
              <a:rPr lang="en-US" sz="2400" dirty="0">
                <a:solidFill>
                  <a:srgbClr val="FFFF00"/>
                </a:solidFill>
              </a:rPr>
              <a:t>non-internal</a:t>
            </a:r>
            <a:r>
              <a:rPr lang="en-US" sz="2400" dirty="0"/>
              <a:t> as compared with God</a:t>
            </a:r>
            <a:r>
              <a:rPr lang="en-US" sz="2400" dirty="0" smtClean="0"/>
              <a:t>.”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en-US" sz="2400" b="1" dirty="0" smtClean="0"/>
              <a:t>He</a:t>
            </a:r>
            <a:r>
              <a:rPr lang="en-US" sz="2400" dirty="0" smtClean="0"/>
              <a:t> </a:t>
            </a:r>
            <a:r>
              <a:rPr lang="en-US" sz="2400" dirty="0"/>
              <a:t>told that </a:t>
            </a:r>
            <a:r>
              <a:rPr lang="en-US" sz="2400" dirty="0">
                <a:solidFill>
                  <a:srgbClr val="FFFF00"/>
                </a:solidFill>
              </a:rPr>
              <a:t>inner purity </a:t>
            </a:r>
            <a:r>
              <a:rPr lang="en-US" sz="2400" dirty="0"/>
              <a:t>is essential for </a:t>
            </a:r>
            <a:r>
              <a:rPr lang="en-US" sz="2400" dirty="0">
                <a:solidFill>
                  <a:srgbClr val="FFFF00"/>
                </a:solidFill>
              </a:rPr>
              <a:t>spiritual </a:t>
            </a:r>
            <a:r>
              <a:rPr lang="en-US" sz="2400" dirty="0" smtClean="0">
                <a:solidFill>
                  <a:srgbClr val="FFFF00"/>
                </a:solidFill>
              </a:rPr>
              <a:t>development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42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62" y="705981"/>
            <a:ext cx="10571998" cy="970450"/>
          </a:xfrm>
        </p:spPr>
        <p:txBody>
          <a:bodyPr/>
          <a:lstStyle/>
          <a:p>
            <a:r>
              <a:rPr lang="en-US" dirty="0"/>
              <a:t>Opposition to Caste System and Untouchability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He</a:t>
            </a:r>
            <a:r>
              <a:rPr lang="en-US" dirty="0" smtClean="0"/>
              <a:t> </a:t>
            </a:r>
            <a:r>
              <a:rPr lang="en-US" dirty="0"/>
              <a:t>reinterpreted the </a:t>
            </a:r>
            <a:r>
              <a:rPr lang="en-US" dirty="0">
                <a:solidFill>
                  <a:srgbClr val="FFFF00"/>
                </a:solidFill>
              </a:rPr>
              <a:t>system of Varna </a:t>
            </a:r>
            <a:r>
              <a:rPr lang="en-US" dirty="0"/>
              <a:t>mentioned in the Veda. It was meant for </a:t>
            </a:r>
            <a:r>
              <a:rPr lang="en-US" dirty="0" smtClean="0"/>
              <a:t>	</a:t>
            </a:r>
            <a:r>
              <a:rPr lang="en-US" dirty="0" smtClean="0">
                <a:solidFill>
                  <a:srgbClr val="FFFF00"/>
                </a:solidFill>
              </a:rPr>
              <a:t>occupational </a:t>
            </a:r>
            <a:r>
              <a:rPr lang="en-US" dirty="0">
                <a:solidFill>
                  <a:srgbClr val="FFFF00"/>
                </a:solidFill>
              </a:rPr>
              <a:t>purpose </a:t>
            </a:r>
            <a:r>
              <a:rPr lang="en-US" dirty="0"/>
              <a:t>in the society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/>
              <a:t>society was divided into different varnas like the </a:t>
            </a:r>
            <a:r>
              <a:rPr lang="en-US" dirty="0">
                <a:solidFill>
                  <a:srgbClr val="00B0F0"/>
                </a:solidFill>
              </a:rPr>
              <a:t>Brahmins, Kshatriyas, </a:t>
            </a:r>
            <a:r>
              <a:rPr lang="en-US" dirty="0" smtClean="0">
                <a:solidFill>
                  <a:srgbClr val="00B0F0"/>
                </a:solidFill>
              </a:rPr>
              <a:t>Vaishyas </a:t>
            </a:r>
            <a:r>
              <a:rPr lang="en-US" dirty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	Sudras </a:t>
            </a:r>
            <a:r>
              <a:rPr lang="en-US" dirty="0">
                <a:solidFill>
                  <a:srgbClr val="00B0F0"/>
                </a:solidFill>
              </a:rPr>
              <a:t>with their respective occupation like worship, protecting the country, carrying on </a:t>
            </a:r>
            <a:r>
              <a:rPr lang="en-US" dirty="0" smtClean="0">
                <a:solidFill>
                  <a:srgbClr val="00B0F0"/>
                </a:solidFill>
              </a:rPr>
              <a:t>	trade </a:t>
            </a:r>
            <a:r>
              <a:rPr lang="en-US" dirty="0">
                <a:solidFill>
                  <a:srgbClr val="00B0F0"/>
                </a:solidFill>
              </a:rPr>
              <a:t>and commerce and to serve the other three castes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These occupations </a:t>
            </a:r>
            <a:r>
              <a:rPr lang="en-US" dirty="0"/>
              <a:t>were </a:t>
            </a:r>
            <a:r>
              <a:rPr lang="en-US" dirty="0">
                <a:solidFill>
                  <a:srgbClr val="FFFF00"/>
                </a:solidFill>
              </a:rPr>
              <a:t>interchangeable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Castes system is mentioned </a:t>
            </a:r>
            <a:r>
              <a:rPr lang="en-US" dirty="0" smtClean="0">
                <a:solidFill>
                  <a:srgbClr val="FFFF00"/>
                </a:solidFill>
              </a:rPr>
              <a:t>for </a:t>
            </a:r>
            <a:r>
              <a:rPr lang="en-US" dirty="0">
                <a:solidFill>
                  <a:srgbClr val="FFFF00"/>
                </a:solidFill>
              </a:rPr>
              <a:t>the common good of the society </a:t>
            </a:r>
            <a:r>
              <a:rPr lang="en-US" dirty="0"/>
              <a:t>and </a:t>
            </a:r>
            <a:r>
              <a:rPr lang="en-US" dirty="0" smtClean="0"/>
              <a:t>not for </a:t>
            </a:r>
            <a:r>
              <a:rPr lang="en-US" dirty="0"/>
              <a:t>a natural or </a:t>
            </a:r>
            <a:r>
              <a:rPr lang="en-US" dirty="0" smtClean="0"/>
              <a:t>	religious distinction, because the </a:t>
            </a:r>
            <a:r>
              <a:rPr lang="en-US" dirty="0"/>
              <a:t>four castes were </a:t>
            </a:r>
            <a:r>
              <a:rPr lang="en-US" dirty="0">
                <a:solidFill>
                  <a:srgbClr val="FFFF00"/>
                </a:solidFill>
              </a:rPr>
              <a:t>not created by </a:t>
            </a:r>
            <a:r>
              <a:rPr lang="en-US" dirty="0" smtClean="0">
                <a:solidFill>
                  <a:srgbClr val="FFFF00"/>
                </a:solidFill>
              </a:rPr>
              <a:t>God.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denounced </a:t>
            </a:r>
            <a:r>
              <a:rPr lang="en-US" dirty="0">
                <a:solidFill>
                  <a:srgbClr val="FFFF00"/>
                </a:solidFill>
              </a:rPr>
              <a:t>untouchability</a:t>
            </a:r>
            <a:r>
              <a:rPr lang="en-US" dirty="0"/>
              <a:t> and labeled it as </a:t>
            </a:r>
            <a:r>
              <a:rPr lang="en-US" dirty="0">
                <a:solidFill>
                  <a:srgbClr val="FFFF00"/>
                </a:solidFill>
              </a:rPr>
              <a:t>inhuman and unsocial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He</a:t>
            </a:r>
            <a:r>
              <a:rPr lang="en-US" dirty="0" smtClean="0"/>
              <a:t> </a:t>
            </a:r>
            <a:r>
              <a:rPr lang="en-US" dirty="0"/>
              <a:t>cited the Vedas where the practice of </a:t>
            </a:r>
            <a:r>
              <a:rPr lang="en-US" dirty="0">
                <a:solidFill>
                  <a:srgbClr val="FFFF00"/>
                </a:solidFill>
              </a:rPr>
              <a:t>untouchability was not at all present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63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Status of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>
                <a:solidFill>
                  <a:srgbClr val="FFFF00"/>
                </a:solidFill>
              </a:rPr>
              <a:t>Child marriage </a:t>
            </a:r>
            <a:r>
              <a:rPr lang="en-US" dirty="0"/>
              <a:t>and </a:t>
            </a:r>
            <a:r>
              <a:rPr lang="en-US" dirty="0">
                <a:solidFill>
                  <a:srgbClr val="FFFF00"/>
                </a:solidFill>
              </a:rPr>
              <a:t>Purdah system </a:t>
            </a:r>
            <a:r>
              <a:rPr lang="en-US" dirty="0"/>
              <a:t>were the orders of the Hindu </a:t>
            </a:r>
            <a:r>
              <a:rPr lang="en-US" dirty="0" smtClean="0"/>
              <a:t>society.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Women education </a:t>
            </a:r>
            <a:r>
              <a:rPr lang="en-US" dirty="0"/>
              <a:t>was restricted and </a:t>
            </a:r>
            <a:r>
              <a:rPr lang="en-US" dirty="0">
                <a:solidFill>
                  <a:srgbClr val="FFFF00"/>
                </a:solidFill>
              </a:rPr>
              <a:t>widow remarriage </a:t>
            </a:r>
            <a:r>
              <a:rPr lang="en-US" dirty="0"/>
              <a:t>was not </a:t>
            </a:r>
            <a:r>
              <a:rPr lang="en-US" dirty="0" smtClean="0"/>
              <a:t>allowed.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</a:t>
            </a:r>
            <a:r>
              <a:rPr lang="en-US" dirty="0" smtClean="0"/>
              <a:t> </a:t>
            </a:r>
            <a:r>
              <a:rPr lang="en-US" dirty="0"/>
              <a:t>argued in favor of the </a:t>
            </a:r>
            <a:r>
              <a:rPr lang="en-US" dirty="0">
                <a:solidFill>
                  <a:srgbClr val="FFFF00"/>
                </a:solidFill>
              </a:rPr>
              <a:t>equal rights of women </a:t>
            </a:r>
            <a:r>
              <a:rPr lang="en-US" dirty="0"/>
              <a:t>with </a:t>
            </a:r>
            <a:r>
              <a:rPr lang="en-US" dirty="0" smtClean="0"/>
              <a:t>men.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explained </a:t>
            </a:r>
            <a:r>
              <a:rPr lang="en-US" dirty="0"/>
              <a:t>that </a:t>
            </a:r>
            <a:r>
              <a:rPr lang="en-US" dirty="0">
                <a:solidFill>
                  <a:srgbClr val="FFFF00"/>
                </a:solidFill>
              </a:rPr>
              <a:t>an illiterate woman will be a liability </a:t>
            </a:r>
            <a:r>
              <a:rPr lang="en-US" dirty="0"/>
              <a:t>to her husband, children and for the whole </a:t>
            </a:r>
            <a:r>
              <a:rPr lang="en-US" dirty="0" smtClean="0"/>
              <a:t>family.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asserted </a:t>
            </a:r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right of women over </a:t>
            </a:r>
            <a:r>
              <a:rPr lang="en-US" dirty="0" smtClean="0">
                <a:solidFill>
                  <a:srgbClr val="FFFF00"/>
                </a:solidFill>
              </a:rPr>
              <a:t>property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 He</a:t>
            </a:r>
            <a:r>
              <a:rPr lang="en-US" dirty="0" smtClean="0"/>
              <a:t> </a:t>
            </a:r>
            <a:r>
              <a:rPr lang="en-US" dirty="0"/>
              <a:t>emphasized on women education and created </a:t>
            </a:r>
            <a:r>
              <a:rPr lang="en-US" dirty="0">
                <a:solidFill>
                  <a:srgbClr val="FFFF00"/>
                </a:solidFill>
              </a:rPr>
              <a:t>provisions for them to read in DAV schools and colleges</a:t>
            </a:r>
            <a:r>
              <a:rPr lang="en-US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 smtClean="0"/>
              <a:t>He </a:t>
            </a:r>
            <a:r>
              <a:rPr lang="en-US" dirty="0" smtClean="0"/>
              <a:t>condemned </a:t>
            </a:r>
            <a:r>
              <a:rPr lang="en-US" dirty="0">
                <a:solidFill>
                  <a:srgbClr val="FFFF00"/>
                </a:solidFill>
              </a:rPr>
              <a:t>polygamy and polyandry</a:t>
            </a:r>
            <a:r>
              <a:rPr lang="en-US" dirty="0"/>
              <a:t>. His reforms, gave a </a:t>
            </a:r>
            <a:r>
              <a:rPr lang="en-US" dirty="0">
                <a:solidFill>
                  <a:srgbClr val="FFFF00"/>
                </a:solidFill>
              </a:rPr>
              <a:t>moral boost </a:t>
            </a:r>
            <a:r>
              <a:rPr lang="en-US" dirty="0"/>
              <a:t>to the women and helped in their upliftment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74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Reforms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Dayanand gave </a:t>
            </a:r>
            <a:r>
              <a:rPr lang="en-US" dirty="0">
                <a:solidFill>
                  <a:srgbClr val="FFFF00"/>
                </a:solidFill>
              </a:rPr>
              <a:t>a terrible blow to Lord Macaulay’s idea on English education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00"/>
                </a:solidFill>
              </a:rPr>
              <a:t>Equality of treatment in the educational institution </a:t>
            </a:r>
            <a:r>
              <a:rPr lang="en-US" dirty="0"/>
              <a:t>was advocated by Dayanand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				He	wrote </a:t>
            </a:r>
            <a:r>
              <a:rPr lang="en-US" dirty="0"/>
              <a:t>in the Satyartha </a:t>
            </a:r>
            <a:r>
              <a:rPr lang="en-US" dirty="0" smtClean="0"/>
              <a:t>Prakash—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“It is the highest duty of parents, tutors and relatives to adorn children with good, sound education, nobility of character, refinement of manner and amiability of </a:t>
            </a:r>
            <a:r>
              <a:rPr lang="en-US" dirty="0" smtClean="0"/>
              <a:t>temper...”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b="1" dirty="0" smtClean="0"/>
              <a:t>He </a:t>
            </a:r>
            <a:r>
              <a:rPr lang="en-US" dirty="0" smtClean="0">
                <a:solidFill>
                  <a:srgbClr val="FFFF00"/>
                </a:solidFill>
              </a:rPr>
              <a:t>recruited</a:t>
            </a:r>
            <a:r>
              <a:rPr lang="en-US" dirty="0" smtClean="0"/>
              <a:t> </a:t>
            </a:r>
            <a:r>
              <a:rPr lang="en-US" dirty="0"/>
              <a:t>the good, noble and kind-hearted teachers having mastery over </a:t>
            </a:r>
            <a:r>
              <a:rPr lang="en-US" dirty="0" smtClean="0"/>
              <a:t>their subjects.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</a:t>
            </a:r>
            <a:r>
              <a:rPr lang="en-US" dirty="0" smtClean="0"/>
              <a:t>he </a:t>
            </a:r>
            <a:r>
              <a:rPr lang="en-US" dirty="0">
                <a:solidFill>
                  <a:srgbClr val="FFFF00"/>
                </a:solidFill>
              </a:rPr>
              <a:t>motto of education</a:t>
            </a:r>
            <a:r>
              <a:rPr lang="en-US" dirty="0"/>
              <a:t>, according to Dayanand, was </a:t>
            </a:r>
            <a:r>
              <a:rPr lang="en-US" dirty="0">
                <a:solidFill>
                  <a:srgbClr val="FFFF00"/>
                </a:solidFill>
              </a:rPr>
              <a:t>self-control and character-building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Dayanand and Nationalism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He</a:t>
            </a:r>
            <a:r>
              <a:rPr lang="en-US" dirty="0" smtClean="0"/>
              <a:t> </a:t>
            </a:r>
            <a:r>
              <a:rPr lang="en-US" dirty="0"/>
              <a:t>injected </a:t>
            </a:r>
            <a:r>
              <a:rPr lang="en-US" dirty="0">
                <a:solidFill>
                  <a:srgbClr val="FFFF00"/>
                </a:solidFill>
              </a:rPr>
              <a:t>a sense of pride and dignity </a:t>
            </a:r>
            <a:r>
              <a:rPr lang="en-US" dirty="0"/>
              <a:t>in every Indian by unfolding the glorious cultural 	</a:t>
            </a:r>
            <a:r>
              <a:rPr lang="en-US" dirty="0" smtClean="0"/>
              <a:t>heritage </a:t>
            </a:r>
            <a:r>
              <a:rPr lang="en-US" dirty="0"/>
              <a:t>of this land before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“India for Indians” </a:t>
            </a:r>
            <a:r>
              <a:rPr lang="en-US" dirty="0"/>
              <a:t>was his doctrine. He </a:t>
            </a:r>
            <a:r>
              <a:rPr lang="en-US" dirty="0">
                <a:solidFill>
                  <a:srgbClr val="FFFF00"/>
                </a:solidFill>
              </a:rPr>
              <a:t>wanted to get rid of European </a:t>
            </a:r>
            <a:r>
              <a:rPr lang="en-US" dirty="0" smtClean="0">
                <a:solidFill>
                  <a:srgbClr val="FFFF00"/>
                </a:solidFill>
              </a:rPr>
              <a:t>	influence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73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245</TotalTime>
  <Words>478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2</vt:lpstr>
      <vt:lpstr>Quotable</vt:lpstr>
      <vt:lpstr>   Reforms Brought by Dayanand Saraswati </vt:lpstr>
      <vt:lpstr>   Reforms Brought by Dayanand Saraswati </vt:lpstr>
      <vt:lpstr>Veda – The mine of knowledge </vt:lpstr>
      <vt:lpstr>Religious Reforms</vt:lpstr>
      <vt:lpstr>Religious Reforms  (cont.)</vt:lpstr>
      <vt:lpstr>Opposition to Caste System and Untouchability</vt:lpstr>
      <vt:lpstr>On Status of Women</vt:lpstr>
      <vt:lpstr>Educational Reforms</vt:lpstr>
      <vt:lpstr>Dayanand and Nationalism</vt:lpstr>
      <vt:lpstr>Believer of Democracy</vt:lpstr>
      <vt:lpstr>Cont.</vt:lpstr>
      <vt:lpstr>Questions Answers and Class Discussion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ooops</dc:creator>
  <cp:lastModifiedBy>Microsoft</cp:lastModifiedBy>
  <cp:revision>28</cp:revision>
  <dcterms:created xsi:type="dcterms:W3CDTF">2018-11-22T04:31:44Z</dcterms:created>
  <dcterms:modified xsi:type="dcterms:W3CDTF">2022-11-22T11:06:33Z</dcterms:modified>
</cp:coreProperties>
</file>