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303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77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9" r:id="rId39"/>
    <p:sldId id="300" r:id="rId40"/>
    <p:sldId id="301" r:id="rId41"/>
    <p:sldId id="302" r:id="rId42"/>
    <p:sldId id="30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6B5D1F-AD31-4D05-9EF1-931C0C9B5ACD}" type="doc">
      <dgm:prSet loTypeId="urn:microsoft.com/office/officeart/2005/8/layout/chevron1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59C0CAAB-C359-414F-9EBE-E2BBBA770C57}">
      <dgm:prSet phldrT="[Text]"/>
      <dgm:spPr/>
      <dgm:t>
        <a:bodyPr/>
        <a:lstStyle/>
        <a:p>
          <a:r>
            <a:rPr lang="en-US" dirty="0" smtClean="0"/>
            <a:t>Program Counter (PC)</a:t>
          </a:r>
          <a:endParaRPr lang="en-US" dirty="0"/>
        </a:p>
      </dgm:t>
    </dgm:pt>
    <dgm:pt modelId="{B39816C2-274E-42DC-927F-09210F350687}" type="parTrans" cxnId="{D8B1C6A7-9EEA-46BE-A87C-6FE8C149DEDD}">
      <dgm:prSet/>
      <dgm:spPr/>
      <dgm:t>
        <a:bodyPr/>
        <a:lstStyle/>
        <a:p>
          <a:endParaRPr lang="en-US"/>
        </a:p>
      </dgm:t>
    </dgm:pt>
    <dgm:pt modelId="{86B9E0A0-D970-4B28-82A2-2AB452DEE631}" type="sibTrans" cxnId="{D8B1C6A7-9EEA-46BE-A87C-6FE8C149DEDD}">
      <dgm:prSet/>
      <dgm:spPr/>
      <dgm:t>
        <a:bodyPr/>
        <a:lstStyle/>
        <a:p>
          <a:endParaRPr lang="en-US"/>
        </a:p>
      </dgm:t>
    </dgm:pt>
    <dgm:pt modelId="{5AABB24F-A863-4C45-B3DC-315BAA479CDD}">
      <dgm:prSet phldrT="[Text]"/>
      <dgm:spPr/>
      <dgm:t>
        <a:bodyPr/>
        <a:lstStyle/>
        <a:p>
          <a:r>
            <a:rPr lang="en-US" dirty="0" smtClean="0"/>
            <a:t>Holds address of next instruction to fetch</a:t>
          </a:r>
          <a:endParaRPr lang="en-US" dirty="0"/>
        </a:p>
      </dgm:t>
    </dgm:pt>
    <dgm:pt modelId="{9DD7E74D-A709-4C91-8253-1518BEE0E863}" type="parTrans" cxnId="{50C745D4-9540-4191-99BF-B3C14F334493}">
      <dgm:prSet/>
      <dgm:spPr/>
      <dgm:t>
        <a:bodyPr/>
        <a:lstStyle/>
        <a:p>
          <a:endParaRPr lang="en-US"/>
        </a:p>
      </dgm:t>
    </dgm:pt>
    <dgm:pt modelId="{4A6DB5FD-71C3-4E7B-AF04-68228A96C498}" type="sibTrans" cxnId="{50C745D4-9540-4191-99BF-B3C14F334493}">
      <dgm:prSet/>
      <dgm:spPr/>
      <dgm:t>
        <a:bodyPr/>
        <a:lstStyle/>
        <a:p>
          <a:endParaRPr lang="en-US"/>
        </a:p>
      </dgm:t>
    </dgm:pt>
    <dgm:pt modelId="{12D624E8-9FD4-46CD-A5F6-7BBD975F52A5}">
      <dgm:prSet phldrT="[Text]"/>
      <dgm:spPr/>
      <dgm:t>
        <a:bodyPr/>
        <a:lstStyle/>
        <a:p>
          <a:r>
            <a:rPr lang="en-US" dirty="0" smtClean="0"/>
            <a:t>Processor</a:t>
          </a:r>
          <a:endParaRPr lang="en-US" dirty="0"/>
        </a:p>
      </dgm:t>
    </dgm:pt>
    <dgm:pt modelId="{2575A650-F35A-4D5D-9A61-5CD59E95F5FE}" type="parTrans" cxnId="{866B2F92-4D06-49FA-8FD7-9BCE1829CE1C}">
      <dgm:prSet/>
      <dgm:spPr/>
      <dgm:t>
        <a:bodyPr/>
        <a:lstStyle/>
        <a:p>
          <a:endParaRPr lang="en-US"/>
        </a:p>
      </dgm:t>
    </dgm:pt>
    <dgm:pt modelId="{2559CC5C-7DB4-4EAA-8A1E-0A51C94C1958}" type="sibTrans" cxnId="{866B2F92-4D06-49FA-8FD7-9BCE1829CE1C}">
      <dgm:prSet/>
      <dgm:spPr/>
      <dgm:t>
        <a:bodyPr/>
        <a:lstStyle/>
        <a:p>
          <a:endParaRPr lang="en-US"/>
        </a:p>
      </dgm:t>
    </dgm:pt>
    <dgm:pt modelId="{A0D29F53-5062-43F9-ACBB-FF65F53526F3}">
      <dgm:prSet phldrT="[Text]"/>
      <dgm:spPr/>
      <dgm:t>
        <a:bodyPr/>
        <a:lstStyle/>
        <a:p>
          <a:r>
            <a:rPr lang="en-US" dirty="0" smtClean="0"/>
            <a:t>Fetch instruction from memory location pointed to by PC</a:t>
          </a:r>
          <a:endParaRPr lang="en-US" dirty="0"/>
        </a:p>
      </dgm:t>
    </dgm:pt>
    <dgm:pt modelId="{993F16DE-3E31-40A3-93A6-C97BF61E8128}" type="parTrans" cxnId="{D5E13FBD-E083-41AD-8EC4-C45BAE5AB2EF}">
      <dgm:prSet/>
      <dgm:spPr/>
      <dgm:t>
        <a:bodyPr/>
        <a:lstStyle/>
        <a:p>
          <a:endParaRPr lang="en-US"/>
        </a:p>
      </dgm:t>
    </dgm:pt>
    <dgm:pt modelId="{22F65A34-805A-4D85-977A-36A04B3E7850}" type="sibTrans" cxnId="{D5E13FBD-E083-41AD-8EC4-C45BAE5AB2EF}">
      <dgm:prSet/>
      <dgm:spPr/>
      <dgm:t>
        <a:bodyPr/>
        <a:lstStyle/>
        <a:p>
          <a:endParaRPr lang="en-US"/>
        </a:p>
      </dgm:t>
    </dgm:pt>
    <dgm:pt modelId="{5E9BB26D-7656-4D5F-A55C-7AED4ED8319A}">
      <dgm:prSet phldrT="[Text]"/>
      <dgm:spPr/>
      <dgm:t>
        <a:bodyPr/>
        <a:lstStyle/>
        <a:p>
          <a:r>
            <a:rPr lang="en-US" dirty="0" smtClean="0"/>
            <a:t>Increment PC</a:t>
          </a:r>
          <a:endParaRPr lang="en-US" dirty="0"/>
        </a:p>
      </dgm:t>
    </dgm:pt>
    <dgm:pt modelId="{0C614B57-A0B2-4C0C-80FD-D5D0718B0A9A}" type="parTrans" cxnId="{74538564-0DA0-4169-9B9D-3978AB02C3F1}">
      <dgm:prSet/>
      <dgm:spPr/>
      <dgm:t>
        <a:bodyPr/>
        <a:lstStyle/>
        <a:p>
          <a:endParaRPr lang="en-US"/>
        </a:p>
      </dgm:t>
    </dgm:pt>
    <dgm:pt modelId="{4ACA3CFB-04BC-4F28-AADC-2E8F1B230FD2}" type="sibTrans" cxnId="{74538564-0DA0-4169-9B9D-3978AB02C3F1}">
      <dgm:prSet/>
      <dgm:spPr/>
      <dgm:t>
        <a:bodyPr/>
        <a:lstStyle/>
        <a:p>
          <a:endParaRPr lang="en-US"/>
        </a:p>
      </dgm:t>
    </dgm:pt>
    <dgm:pt modelId="{C972615C-266F-4104-A9D9-FA7454854C9B}">
      <dgm:prSet phldrT="[Text]"/>
      <dgm:spPr/>
      <dgm:t>
        <a:bodyPr/>
        <a:lstStyle/>
        <a:p>
          <a:r>
            <a:rPr lang="en-US" dirty="0" smtClean="0"/>
            <a:t>Instruction Register (IR)</a:t>
          </a:r>
          <a:endParaRPr lang="en-US" dirty="0"/>
        </a:p>
      </dgm:t>
    </dgm:pt>
    <dgm:pt modelId="{9CD8043E-4261-4385-B553-2E2A36B6A437}" type="parTrans" cxnId="{4EC7F780-1E55-4AA4-96A3-B9BED833FB97}">
      <dgm:prSet/>
      <dgm:spPr/>
      <dgm:t>
        <a:bodyPr/>
        <a:lstStyle/>
        <a:p>
          <a:endParaRPr lang="en-US"/>
        </a:p>
      </dgm:t>
    </dgm:pt>
    <dgm:pt modelId="{6698CC74-3758-4924-B43B-BB91141D7B8E}" type="sibTrans" cxnId="{4EC7F780-1E55-4AA4-96A3-B9BED833FB97}">
      <dgm:prSet/>
      <dgm:spPr/>
      <dgm:t>
        <a:bodyPr/>
        <a:lstStyle/>
        <a:p>
          <a:endParaRPr lang="en-US"/>
        </a:p>
      </dgm:t>
    </dgm:pt>
    <dgm:pt modelId="{D4EE5007-1D19-4BA6-B992-7183A11E1B87}">
      <dgm:prSet phldrT="[Text]"/>
      <dgm:spPr/>
      <dgm:t>
        <a:bodyPr/>
        <a:lstStyle/>
        <a:p>
          <a:r>
            <a:rPr lang="en-US" dirty="0" smtClean="0"/>
            <a:t>Load the instruction</a:t>
          </a:r>
          <a:endParaRPr lang="en-US" dirty="0"/>
        </a:p>
      </dgm:t>
    </dgm:pt>
    <dgm:pt modelId="{D524293E-5FE7-4158-9753-9F56BE00A88E}" type="parTrans" cxnId="{87B21AFD-261E-4FD4-9014-554C333EFB43}">
      <dgm:prSet/>
      <dgm:spPr/>
      <dgm:t>
        <a:bodyPr/>
        <a:lstStyle/>
        <a:p>
          <a:endParaRPr lang="en-US"/>
        </a:p>
      </dgm:t>
    </dgm:pt>
    <dgm:pt modelId="{CD227C79-7C5B-4274-A26A-B6755DB8E80E}" type="sibTrans" cxnId="{87B21AFD-261E-4FD4-9014-554C333EFB43}">
      <dgm:prSet/>
      <dgm:spPr/>
      <dgm:t>
        <a:bodyPr/>
        <a:lstStyle/>
        <a:p>
          <a:endParaRPr lang="en-US"/>
        </a:p>
      </dgm:t>
    </dgm:pt>
    <dgm:pt modelId="{83598EAC-9D41-4238-8FAA-262A54E4D3D7}">
      <dgm:prSet phldrT="[Text]"/>
      <dgm:spPr/>
      <dgm:t>
        <a:bodyPr/>
        <a:lstStyle/>
        <a:p>
          <a:r>
            <a:rPr lang="en-US" dirty="0" smtClean="0"/>
            <a:t>Processor</a:t>
          </a:r>
          <a:endParaRPr lang="en-US" dirty="0"/>
        </a:p>
      </dgm:t>
    </dgm:pt>
    <dgm:pt modelId="{5CC5456C-E1D2-4245-8BA4-697D737B1C15}" type="parTrans" cxnId="{64CFED81-F5B9-43C8-9EFF-6EBB3BD35E52}">
      <dgm:prSet/>
      <dgm:spPr/>
      <dgm:t>
        <a:bodyPr/>
        <a:lstStyle/>
        <a:p>
          <a:endParaRPr lang="en-US"/>
        </a:p>
      </dgm:t>
    </dgm:pt>
    <dgm:pt modelId="{903D2792-F40E-4813-8611-23FFCE747561}" type="sibTrans" cxnId="{64CFED81-F5B9-43C8-9EFF-6EBB3BD35E52}">
      <dgm:prSet/>
      <dgm:spPr/>
      <dgm:t>
        <a:bodyPr/>
        <a:lstStyle/>
        <a:p>
          <a:endParaRPr lang="en-US"/>
        </a:p>
      </dgm:t>
    </dgm:pt>
    <dgm:pt modelId="{BC3C9C46-24BB-4F63-8836-2F187F9F7AFC}">
      <dgm:prSet phldrT="[Text]"/>
      <dgm:spPr/>
      <dgm:t>
        <a:bodyPr/>
        <a:lstStyle/>
        <a:p>
          <a:r>
            <a:rPr lang="en-US" dirty="0" smtClean="0"/>
            <a:t>Interprets instruction</a:t>
          </a:r>
          <a:endParaRPr lang="en-US" dirty="0"/>
        </a:p>
      </dgm:t>
    </dgm:pt>
    <dgm:pt modelId="{7CC45ABC-3F99-433F-A1C2-0C609CF6777E}" type="parTrans" cxnId="{080FECB6-4798-4599-B5A0-06BCB8E56836}">
      <dgm:prSet/>
      <dgm:spPr/>
      <dgm:t>
        <a:bodyPr/>
        <a:lstStyle/>
        <a:p>
          <a:endParaRPr lang="en-US"/>
        </a:p>
      </dgm:t>
    </dgm:pt>
    <dgm:pt modelId="{E387ECFE-A392-4F7E-AE42-145F7FFC813F}" type="sibTrans" cxnId="{080FECB6-4798-4599-B5A0-06BCB8E56836}">
      <dgm:prSet/>
      <dgm:spPr/>
      <dgm:t>
        <a:bodyPr/>
        <a:lstStyle/>
        <a:p>
          <a:endParaRPr lang="en-US"/>
        </a:p>
      </dgm:t>
    </dgm:pt>
    <dgm:pt modelId="{8C73AFAB-F86B-4086-92CE-CE50DFDB3083}">
      <dgm:prSet phldrT="[Text]"/>
      <dgm:spPr/>
      <dgm:t>
        <a:bodyPr/>
        <a:lstStyle/>
        <a:p>
          <a:r>
            <a:rPr lang="en-US" dirty="0" smtClean="0"/>
            <a:t>Perform required actions</a:t>
          </a:r>
          <a:endParaRPr lang="en-US" dirty="0"/>
        </a:p>
      </dgm:t>
    </dgm:pt>
    <dgm:pt modelId="{9BCF4DF5-CAAD-4628-844D-1472D2EBBC96}" type="parTrans" cxnId="{CB2AFEB2-D131-4196-9279-B04EED45BC05}">
      <dgm:prSet/>
      <dgm:spPr/>
      <dgm:t>
        <a:bodyPr/>
        <a:lstStyle/>
        <a:p>
          <a:endParaRPr lang="en-US"/>
        </a:p>
      </dgm:t>
    </dgm:pt>
    <dgm:pt modelId="{C06820C8-1717-4589-979C-1B6558E9ADF8}" type="sibTrans" cxnId="{CB2AFEB2-D131-4196-9279-B04EED45BC05}">
      <dgm:prSet/>
      <dgm:spPr/>
      <dgm:t>
        <a:bodyPr/>
        <a:lstStyle/>
        <a:p>
          <a:endParaRPr lang="en-US"/>
        </a:p>
      </dgm:t>
    </dgm:pt>
    <dgm:pt modelId="{74A50D6B-B889-4005-B23F-98365636F625}" type="pres">
      <dgm:prSet presAssocID="{766B5D1F-AD31-4D05-9EF1-931C0C9B5AC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2C76EB-EB54-497C-BF49-C87303454234}" type="pres">
      <dgm:prSet presAssocID="{59C0CAAB-C359-414F-9EBE-E2BBBA770C57}" presName="composite" presStyleCnt="0"/>
      <dgm:spPr/>
    </dgm:pt>
    <dgm:pt modelId="{0235785C-23BB-4F85-9929-7DF330C28A0D}" type="pres">
      <dgm:prSet presAssocID="{59C0CAAB-C359-414F-9EBE-E2BBBA770C57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13D56-2978-4258-8A42-E62227A6DB41}" type="pres">
      <dgm:prSet presAssocID="{59C0CAAB-C359-414F-9EBE-E2BBBA770C57}" presName="desTx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E115BC-E985-4CD9-BFF6-16549695A4B9}" type="pres">
      <dgm:prSet presAssocID="{86B9E0A0-D970-4B28-82A2-2AB452DEE631}" presName="space" presStyleCnt="0"/>
      <dgm:spPr/>
    </dgm:pt>
    <dgm:pt modelId="{8EDAF928-487E-4A21-A11E-C2D602F6A19A}" type="pres">
      <dgm:prSet presAssocID="{12D624E8-9FD4-46CD-A5F6-7BBD975F52A5}" presName="composite" presStyleCnt="0"/>
      <dgm:spPr/>
    </dgm:pt>
    <dgm:pt modelId="{625015C1-3350-4650-A14A-472684589BF3}" type="pres">
      <dgm:prSet presAssocID="{12D624E8-9FD4-46CD-A5F6-7BBD975F52A5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18DBF6-40BE-49E4-96EF-332095224298}" type="pres">
      <dgm:prSet presAssocID="{12D624E8-9FD4-46CD-A5F6-7BBD975F52A5}" presName="desTx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EEACDA-FF1F-47EA-8D5C-D85C4507A0FE}" type="pres">
      <dgm:prSet presAssocID="{2559CC5C-7DB4-4EAA-8A1E-0A51C94C1958}" presName="space" presStyleCnt="0"/>
      <dgm:spPr/>
    </dgm:pt>
    <dgm:pt modelId="{41410FA0-AA71-417B-86B4-1CD465371BE1}" type="pres">
      <dgm:prSet presAssocID="{C972615C-266F-4104-A9D9-FA7454854C9B}" presName="composite" presStyleCnt="0"/>
      <dgm:spPr/>
    </dgm:pt>
    <dgm:pt modelId="{AEC290E4-8258-4D07-9749-6EEB7838456B}" type="pres">
      <dgm:prSet presAssocID="{C972615C-266F-4104-A9D9-FA7454854C9B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F85319-ED3D-4334-87B7-5156B634FEDC}" type="pres">
      <dgm:prSet presAssocID="{C972615C-266F-4104-A9D9-FA7454854C9B}" presName="desTx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3E1F97-9E04-4BEA-8B97-7F4EBFB336D5}" type="pres">
      <dgm:prSet presAssocID="{6698CC74-3758-4924-B43B-BB91141D7B8E}" presName="space" presStyleCnt="0"/>
      <dgm:spPr/>
    </dgm:pt>
    <dgm:pt modelId="{194BE516-319D-4C85-B560-EACED146AD3B}" type="pres">
      <dgm:prSet presAssocID="{83598EAC-9D41-4238-8FAA-262A54E4D3D7}" presName="composite" presStyleCnt="0"/>
      <dgm:spPr/>
    </dgm:pt>
    <dgm:pt modelId="{A104CEEC-F6E1-4AC4-B789-E39E1E6AC551}" type="pres">
      <dgm:prSet presAssocID="{83598EAC-9D41-4238-8FAA-262A54E4D3D7}" presName="par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40C6FF-0F5D-4E8F-B062-D81C827BD548}" type="pres">
      <dgm:prSet presAssocID="{83598EAC-9D41-4238-8FAA-262A54E4D3D7}" presName="desTx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B1C6A7-9EEA-46BE-A87C-6FE8C149DEDD}" srcId="{766B5D1F-AD31-4D05-9EF1-931C0C9B5ACD}" destId="{59C0CAAB-C359-414F-9EBE-E2BBBA770C57}" srcOrd="0" destOrd="0" parTransId="{B39816C2-274E-42DC-927F-09210F350687}" sibTransId="{86B9E0A0-D970-4B28-82A2-2AB452DEE631}"/>
    <dgm:cxn modelId="{50C745D4-9540-4191-99BF-B3C14F334493}" srcId="{59C0CAAB-C359-414F-9EBE-E2BBBA770C57}" destId="{5AABB24F-A863-4C45-B3DC-315BAA479CDD}" srcOrd="0" destOrd="0" parTransId="{9DD7E74D-A709-4C91-8253-1518BEE0E863}" sibTransId="{4A6DB5FD-71C3-4E7B-AF04-68228A96C498}"/>
    <dgm:cxn modelId="{64CFED81-F5B9-43C8-9EFF-6EBB3BD35E52}" srcId="{766B5D1F-AD31-4D05-9EF1-931C0C9B5ACD}" destId="{83598EAC-9D41-4238-8FAA-262A54E4D3D7}" srcOrd="3" destOrd="0" parTransId="{5CC5456C-E1D2-4245-8BA4-697D737B1C15}" sibTransId="{903D2792-F40E-4813-8611-23FFCE747561}"/>
    <dgm:cxn modelId="{866B2F92-4D06-49FA-8FD7-9BCE1829CE1C}" srcId="{766B5D1F-AD31-4D05-9EF1-931C0C9B5ACD}" destId="{12D624E8-9FD4-46CD-A5F6-7BBD975F52A5}" srcOrd="1" destOrd="0" parTransId="{2575A650-F35A-4D5D-9A61-5CD59E95F5FE}" sibTransId="{2559CC5C-7DB4-4EAA-8A1E-0A51C94C1958}"/>
    <dgm:cxn modelId="{CB2AFEB2-D131-4196-9279-B04EED45BC05}" srcId="{83598EAC-9D41-4238-8FAA-262A54E4D3D7}" destId="{8C73AFAB-F86B-4086-92CE-CE50DFDB3083}" srcOrd="1" destOrd="0" parTransId="{9BCF4DF5-CAAD-4628-844D-1472D2EBBC96}" sibTransId="{C06820C8-1717-4589-979C-1B6558E9ADF8}"/>
    <dgm:cxn modelId="{080FECB6-4798-4599-B5A0-06BCB8E56836}" srcId="{83598EAC-9D41-4238-8FAA-262A54E4D3D7}" destId="{BC3C9C46-24BB-4F63-8836-2F187F9F7AFC}" srcOrd="0" destOrd="0" parTransId="{7CC45ABC-3F99-433F-A1C2-0C609CF6777E}" sibTransId="{E387ECFE-A392-4F7E-AE42-145F7FFC813F}"/>
    <dgm:cxn modelId="{CD9B6620-9C0B-4A6E-958B-4D1F654E5CFC}" type="presOf" srcId="{C972615C-266F-4104-A9D9-FA7454854C9B}" destId="{AEC290E4-8258-4D07-9749-6EEB7838456B}" srcOrd="0" destOrd="0" presId="urn:microsoft.com/office/officeart/2005/8/layout/chevron1"/>
    <dgm:cxn modelId="{87B21AFD-261E-4FD4-9014-554C333EFB43}" srcId="{C972615C-266F-4104-A9D9-FA7454854C9B}" destId="{D4EE5007-1D19-4BA6-B992-7183A11E1B87}" srcOrd="0" destOrd="0" parTransId="{D524293E-5FE7-4158-9753-9F56BE00A88E}" sibTransId="{CD227C79-7C5B-4274-A26A-B6755DB8E80E}"/>
    <dgm:cxn modelId="{B50B8744-0932-4DFE-91D8-517C7F7B18CE}" type="presOf" srcId="{59C0CAAB-C359-414F-9EBE-E2BBBA770C57}" destId="{0235785C-23BB-4F85-9929-7DF330C28A0D}" srcOrd="0" destOrd="0" presId="urn:microsoft.com/office/officeart/2005/8/layout/chevron1"/>
    <dgm:cxn modelId="{74538564-0DA0-4169-9B9D-3978AB02C3F1}" srcId="{12D624E8-9FD4-46CD-A5F6-7BBD975F52A5}" destId="{5E9BB26D-7656-4D5F-A55C-7AED4ED8319A}" srcOrd="1" destOrd="0" parTransId="{0C614B57-A0B2-4C0C-80FD-D5D0718B0A9A}" sibTransId="{4ACA3CFB-04BC-4F28-AADC-2E8F1B230FD2}"/>
    <dgm:cxn modelId="{16815763-97CA-4D1A-934B-D86EBBAF21AC}" type="presOf" srcId="{5E9BB26D-7656-4D5F-A55C-7AED4ED8319A}" destId="{1118DBF6-40BE-49E4-96EF-332095224298}" srcOrd="0" destOrd="1" presId="urn:microsoft.com/office/officeart/2005/8/layout/chevron1"/>
    <dgm:cxn modelId="{32CBDD8F-0EE6-4796-B194-C75FD075B8D7}" type="presOf" srcId="{D4EE5007-1D19-4BA6-B992-7183A11E1B87}" destId="{ECF85319-ED3D-4334-87B7-5156B634FEDC}" srcOrd="0" destOrd="0" presId="urn:microsoft.com/office/officeart/2005/8/layout/chevron1"/>
    <dgm:cxn modelId="{4EC7F780-1E55-4AA4-96A3-B9BED833FB97}" srcId="{766B5D1F-AD31-4D05-9EF1-931C0C9B5ACD}" destId="{C972615C-266F-4104-A9D9-FA7454854C9B}" srcOrd="2" destOrd="0" parTransId="{9CD8043E-4261-4385-B553-2E2A36B6A437}" sibTransId="{6698CC74-3758-4924-B43B-BB91141D7B8E}"/>
    <dgm:cxn modelId="{FBC02A2E-4A8D-4A7B-B7C5-E606627C94A5}" type="presOf" srcId="{A0D29F53-5062-43F9-ACBB-FF65F53526F3}" destId="{1118DBF6-40BE-49E4-96EF-332095224298}" srcOrd="0" destOrd="0" presId="urn:microsoft.com/office/officeart/2005/8/layout/chevron1"/>
    <dgm:cxn modelId="{15929982-EB3E-46F3-A671-40E12A9BA244}" type="presOf" srcId="{766B5D1F-AD31-4D05-9EF1-931C0C9B5ACD}" destId="{74A50D6B-B889-4005-B23F-98365636F625}" srcOrd="0" destOrd="0" presId="urn:microsoft.com/office/officeart/2005/8/layout/chevron1"/>
    <dgm:cxn modelId="{26E09D2B-B027-4472-A284-44CE4595B351}" type="presOf" srcId="{83598EAC-9D41-4238-8FAA-262A54E4D3D7}" destId="{A104CEEC-F6E1-4AC4-B789-E39E1E6AC551}" srcOrd="0" destOrd="0" presId="urn:microsoft.com/office/officeart/2005/8/layout/chevron1"/>
    <dgm:cxn modelId="{92A42E0B-0EDC-4A80-A58A-5FF317A21EE2}" type="presOf" srcId="{5AABB24F-A863-4C45-B3DC-315BAA479CDD}" destId="{3C713D56-2978-4258-8A42-E62227A6DB41}" srcOrd="0" destOrd="0" presId="urn:microsoft.com/office/officeart/2005/8/layout/chevron1"/>
    <dgm:cxn modelId="{3AE9153B-3014-42B7-BCF3-3DDDBF94B531}" type="presOf" srcId="{8C73AFAB-F86B-4086-92CE-CE50DFDB3083}" destId="{AB40C6FF-0F5D-4E8F-B062-D81C827BD548}" srcOrd="0" destOrd="1" presId="urn:microsoft.com/office/officeart/2005/8/layout/chevron1"/>
    <dgm:cxn modelId="{26C7C956-33B1-4B3A-8397-857B5BB989E3}" type="presOf" srcId="{BC3C9C46-24BB-4F63-8836-2F187F9F7AFC}" destId="{AB40C6FF-0F5D-4E8F-B062-D81C827BD548}" srcOrd="0" destOrd="0" presId="urn:microsoft.com/office/officeart/2005/8/layout/chevron1"/>
    <dgm:cxn modelId="{9160C043-104A-4A9A-AF18-4B4C054C7CE0}" type="presOf" srcId="{12D624E8-9FD4-46CD-A5F6-7BBD975F52A5}" destId="{625015C1-3350-4650-A14A-472684589BF3}" srcOrd="0" destOrd="0" presId="urn:microsoft.com/office/officeart/2005/8/layout/chevron1"/>
    <dgm:cxn modelId="{D5E13FBD-E083-41AD-8EC4-C45BAE5AB2EF}" srcId="{12D624E8-9FD4-46CD-A5F6-7BBD975F52A5}" destId="{A0D29F53-5062-43F9-ACBB-FF65F53526F3}" srcOrd="0" destOrd="0" parTransId="{993F16DE-3E31-40A3-93A6-C97BF61E8128}" sibTransId="{22F65A34-805A-4D85-977A-36A04B3E7850}"/>
    <dgm:cxn modelId="{4EE9A653-70D8-40E3-8C0C-40EADA70E2D9}" type="presParOf" srcId="{74A50D6B-B889-4005-B23F-98365636F625}" destId="{5C2C76EB-EB54-497C-BF49-C87303454234}" srcOrd="0" destOrd="0" presId="urn:microsoft.com/office/officeart/2005/8/layout/chevron1"/>
    <dgm:cxn modelId="{70C3CCEB-EDAF-4546-B06F-53C9A56DEDE5}" type="presParOf" srcId="{5C2C76EB-EB54-497C-BF49-C87303454234}" destId="{0235785C-23BB-4F85-9929-7DF330C28A0D}" srcOrd="0" destOrd="0" presId="urn:microsoft.com/office/officeart/2005/8/layout/chevron1"/>
    <dgm:cxn modelId="{3D2C8C5B-E770-4AB1-8A31-F89667B279E0}" type="presParOf" srcId="{5C2C76EB-EB54-497C-BF49-C87303454234}" destId="{3C713D56-2978-4258-8A42-E62227A6DB41}" srcOrd="1" destOrd="0" presId="urn:microsoft.com/office/officeart/2005/8/layout/chevron1"/>
    <dgm:cxn modelId="{2A74F25B-84CC-42CB-AAE1-47565C1EABAD}" type="presParOf" srcId="{74A50D6B-B889-4005-B23F-98365636F625}" destId="{55E115BC-E985-4CD9-BFF6-16549695A4B9}" srcOrd="1" destOrd="0" presId="urn:microsoft.com/office/officeart/2005/8/layout/chevron1"/>
    <dgm:cxn modelId="{0A7DC301-D046-4A9A-BF52-E2FC5555A507}" type="presParOf" srcId="{74A50D6B-B889-4005-B23F-98365636F625}" destId="{8EDAF928-487E-4A21-A11E-C2D602F6A19A}" srcOrd="2" destOrd="0" presId="urn:microsoft.com/office/officeart/2005/8/layout/chevron1"/>
    <dgm:cxn modelId="{ABA18A1F-D86B-4447-94C0-84E936F72698}" type="presParOf" srcId="{8EDAF928-487E-4A21-A11E-C2D602F6A19A}" destId="{625015C1-3350-4650-A14A-472684589BF3}" srcOrd="0" destOrd="0" presId="urn:microsoft.com/office/officeart/2005/8/layout/chevron1"/>
    <dgm:cxn modelId="{2D4C7A7E-3C5C-4A1C-9EFF-EE22CB9C0296}" type="presParOf" srcId="{8EDAF928-487E-4A21-A11E-C2D602F6A19A}" destId="{1118DBF6-40BE-49E4-96EF-332095224298}" srcOrd="1" destOrd="0" presId="urn:microsoft.com/office/officeart/2005/8/layout/chevron1"/>
    <dgm:cxn modelId="{033C58D9-9DEA-42F7-ADF1-58F1C7BDF63D}" type="presParOf" srcId="{74A50D6B-B889-4005-B23F-98365636F625}" destId="{EDEEACDA-FF1F-47EA-8D5C-D85C4507A0FE}" srcOrd="3" destOrd="0" presId="urn:microsoft.com/office/officeart/2005/8/layout/chevron1"/>
    <dgm:cxn modelId="{36FAC4C4-A51B-4363-83DB-4CEF37AD9541}" type="presParOf" srcId="{74A50D6B-B889-4005-B23F-98365636F625}" destId="{41410FA0-AA71-417B-86B4-1CD465371BE1}" srcOrd="4" destOrd="0" presId="urn:microsoft.com/office/officeart/2005/8/layout/chevron1"/>
    <dgm:cxn modelId="{51F9EF3B-61FF-4CAA-AF0C-16FBA4C8D785}" type="presParOf" srcId="{41410FA0-AA71-417B-86B4-1CD465371BE1}" destId="{AEC290E4-8258-4D07-9749-6EEB7838456B}" srcOrd="0" destOrd="0" presId="urn:microsoft.com/office/officeart/2005/8/layout/chevron1"/>
    <dgm:cxn modelId="{30905E49-D2AB-4FB0-9750-35B2525FF029}" type="presParOf" srcId="{41410FA0-AA71-417B-86B4-1CD465371BE1}" destId="{ECF85319-ED3D-4334-87B7-5156B634FEDC}" srcOrd="1" destOrd="0" presId="urn:microsoft.com/office/officeart/2005/8/layout/chevron1"/>
    <dgm:cxn modelId="{53702C3C-9E48-42CF-8368-1F7CBF41123F}" type="presParOf" srcId="{74A50D6B-B889-4005-B23F-98365636F625}" destId="{F93E1F97-9E04-4BEA-8B97-7F4EBFB336D5}" srcOrd="5" destOrd="0" presId="urn:microsoft.com/office/officeart/2005/8/layout/chevron1"/>
    <dgm:cxn modelId="{1916CCDE-C6A4-4C1E-9C49-7FB57D895CED}" type="presParOf" srcId="{74A50D6B-B889-4005-B23F-98365636F625}" destId="{194BE516-319D-4C85-B560-EACED146AD3B}" srcOrd="6" destOrd="0" presId="urn:microsoft.com/office/officeart/2005/8/layout/chevron1"/>
    <dgm:cxn modelId="{23F1AC50-B860-41A8-92E2-75B8BD210704}" type="presParOf" srcId="{194BE516-319D-4C85-B560-EACED146AD3B}" destId="{A104CEEC-F6E1-4AC4-B789-E39E1E6AC551}" srcOrd="0" destOrd="0" presId="urn:microsoft.com/office/officeart/2005/8/layout/chevron1"/>
    <dgm:cxn modelId="{7359DC87-F596-4BF6-A9D3-B3C102942B87}" type="presParOf" srcId="{194BE516-319D-4C85-B560-EACED146AD3B}" destId="{AB40C6FF-0F5D-4E8F-B062-D81C827BD548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5785C-23BB-4F85-9929-7DF330C28A0D}">
      <dsp:nvSpPr>
        <dsp:cNvPr id="0" name=""/>
        <dsp:cNvSpPr/>
      </dsp:nvSpPr>
      <dsp:spPr>
        <a:xfrm>
          <a:off x="2531" y="945639"/>
          <a:ext cx="2218134" cy="8872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Program Counter (PC)</a:t>
          </a:r>
          <a:endParaRPr lang="en-US" sz="1900" kern="1200" dirty="0"/>
        </a:p>
      </dsp:txBody>
      <dsp:txXfrm>
        <a:off x="446158" y="945639"/>
        <a:ext cx="1330881" cy="887253"/>
      </dsp:txXfrm>
    </dsp:sp>
    <dsp:sp modelId="{3C713D56-2978-4258-8A42-E62227A6DB41}">
      <dsp:nvSpPr>
        <dsp:cNvPr id="0" name=""/>
        <dsp:cNvSpPr/>
      </dsp:nvSpPr>
      <dsp:spPr>
        <a:xfrm>
          <a:off x="2531" y="1943800"/>
          <a:ext cx="1774507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Holds address of next instruction to fetch</a:t>
          </a:r>
          <a:endParaRPr lang="en-US" sz="1900" kern="1200" dirty="0"/>
        </a:p>
      </dsp:txBody>
      <dsp:txXfrm>
        <a:off x="2531" y="1943800"/>
        <a:ext cx="1774507" cy="1636523"/>
      </dsp:txXfrm>
    </dsp:sp>
    <dsp:sp modelId="{625015C1-3350-4650-A14A-472684589BF3}">
      <dsp:nvSpPr>
        <dsp:cNvPr id="0" name=""/>
        <dsp:cNvSpPr/>
      </dsp:nvSpPr>
      <dsp:spPr>
        <a:xfrm>
          <a:off x="2004665" y="945639"/>
          <a:ext cx="2218134" cy="8872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Processor</a:t>
          </a:r>
          <a:endParaRPr lang="en-US" sz="1900" kern="1200" dirty="0"/>
        </a:p>
      </dsp:txBody>
      <dsp:txXfrm>
        <a:off x="2448292" y="945639"/>
        <a:ext cx="1330881" cy="887253"/>
      </dsp:txXfrm>
    </dsp:sp>
    <dsp:sp modelId="{1118DBF6-40BE-49E4-96EF-332095224298}">
      <dsp:nvSpPr>
        <dsp:cNvPr id="0" name=""/>
        <dsp:cNvSpPr/>
      </dsp:nvSpPr>
      <dsp:spPr>
        <a:xfrm>
          <a:off x="2004665" y="1943800"/>
          <a:ext cx="1774507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Fetch instruction from memory location pointed to by PC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Increment PC</a:t>
          </a:r>
          <a:endParaRPr lang="en-US" sz="1900" kern="1200" dirty="0"/>
        </a:p>
      </dsp:txBody>
      <dsp:txXfrm>
        <a:off x="2004665" y="1943800"/>
        <a:ext cx="1774507" cy="1636523"/>
      </dsp:txXfrm>
    </dsp:sp>
    <dsp:sp modelId="{AEC290E4-8258-4D07-9749-6EEB7838456B}">
      <dsp:nvSpPr>
        <dsp:cNvPr id="0" name=""/>
        <dsp:cNvSpPr/>
      </dsp:nvSpPr>
      <dsp:spPr>
        <a:xfrm>
          <a:off x="4006800" y="945639"/>
          <a:ext cx="2218134" cy="8872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Instruction Register (IR)</a:t>
          </a:r>
          <a:endParaRPr lang="en-US" sz="1900" kern="1200" dirty="0"/>
        </a:p>
      </dsp:txBody>
      <dsp:txXfrm>
        <a:off x="4450427" y="945639"/>
        <a:ext cx="1330881" cy="887253"/>
      </dsp:txXfrm>
    </dsp:sp>
    <dsp:sp modelId="{ECF85319-ED3D-4334-87B7-5156B634FEDC}">
      <dsp:nvSpPr>
        <dsp:cNvPr id="0" name=""/>
        <dsp:cNvSpPr/>
      </dsp:nvSpPr>
      <dsp:spPr>
        <a:xfrm>
          <a:off x="4006800" y="1943800"/>
          <a:ext cx="1774507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Load the instruction</a:t>
          </a:r>
          <a:endParaRPr lang="en-US" sz="1900" kern="1200" dirty="0"/>
        </a:p>
      </dsp:txBody>
      <dsp:txXfrm>
        <a:off x="4006800" y="1943800"/>
        <a:ext cx="1774507" cy="1636523"/>
      </dsp:txXfrm>
    </dsp:sp>
    <dsp:sp modelId="{A104CEEC-F6E1-4AC4-B789-E39E1E6AC551}">
      <dsp:nvSpPr>
        <dsp:cNvPr id="0" name=""/>
        <dsp:cNvSpPr/>
      </dsp:nvSpPr>
      <dsp:spPr>
        <a:xfrm>
          <a:off x="6008934" y="945639"/>
          <a:ext cx="2218134" cy="88725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Processor</a:t>
          </a:r>
          <a:endParaRPr lang="en-US" sz="1900" kern="1200" dirty="0"/>
        </a:p>
      </dsp:txBody>
      <dsp:txXfrm>
        <a:off x="6452561" y="945639"/>
        <a:ext cx="1330881" cy="887253"/>
      </dsp:txXfrm>
    </dsp:sp>
    <dsp:sp modelId="{AB40C6FF-0F5D-4E8F-B062-D81C827BD548}">
      <dsp:nvSpPr>
        <dsp:cNvPr id="0" name=""/>
        <dsp:cNvSpPr/>
      </dsp:nvSpPr>
      <dsp:spPr>
        <a:xfrm>
          <a:off x="6008934" y="1943800"/>
          <a:ext cx="1774507" cy="163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Interprets instruction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Perform required actions</a:t>
          </a:r>
          <a:endParaRPr lang="en-US" sz="1900" kern="1200" dirty="0"/>
        </a:p>
      </dsp:txBody>
      <dsp:txXfrm>
        <a:off x="6008934" y="1943800"/>
        <a:ext cx="1774507" cy="1636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64C-FD22-4ABE-A126-D5B58801A08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BAA2F-1F7C-4FB6-AE42-EE8EF936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678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D71EA-CC93-4B37-8343-89760AF8151C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E543F-13FE-4473-B421-BF45A4CC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664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9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8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114A-C408-49C3-B7B1-C6C8AE10F22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2F98E-EDE6-4D3E-A30C-D7B86896D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4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26-80CE-498F-AB32-7EB3B9E1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9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26-80CE-498F-AB32-7EB3B9E1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4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26-80CE-498F-AB32-7EB3B9E1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4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26-80CE-498F-AB32-7EB3B9E1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4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26-80CE-498F-AB32-7EB3B9E1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08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26-80CE-498F-AB32-7EB3B9E1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9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26-80CE-498F-AB32-7EB3B9E1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3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26-80CE-498F-AB32-7EB3B9E1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26-80CE-498F-AB32-7EB3B9E1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2/7/2020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9A26-80CE-498F-AB32-7EB3B9E1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2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3114A-C408-49C3-B7B1-C6C8AE10F22A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2F98E-EDE6-4D3E-A30C-D7B86896D72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4525" cy="6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975" y="1380530"/>
            <a:ext cx="8115300" cy="1790700"/>
          </a:xfrm>
        </p:spPr>
        <p:txBody>
          <a:bodyPr>
            <a:normAutofit/>
          </a:bodyPr>
          <a:lstStyle/>
          <a:p>
            <a:r>
              <a:rPr lang="en-US" sz="3000" dirty="0"/>
              <a:t>  Computer Architecture &amp; Assembly Language</a:t>
            </a:r>
            <a:br>
              <a:rPr lang="en-US" sz="3000" dirty="0"/>
            </a:br>
            <a:r>
              <a:rPr lang="en-US" sz="3000" dirty="0"/>
              <a:t> </a:t>
            </a:r>
            <a:br>
              <a:rPr lang="en-US" sz="3000" dirty="0"/>
            </a:br>
            <a:r>
              <a:rPr lang="en-US" sz="3000" b="1" dirty="0"/>
              <a:t>CSC-250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571280"/>
            <a:ext cx="6858000" cy="1241822"/>
          </a:xfrm>
        </p:spPr>
        <p:txBody>
          <a:bodyPr>
            <a:normAutofit fontScale="70000" lnSpcReduction="2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 LECTURE </a:t>
            </a:r>
          </a:p>
          <a:p>
            <a:endParaRPr lang="en-US" dirty="0"/>
          </a:p>
          <a:p>
            <a:r>
              <a:rPr lang="en-US" sz="2100" dirty="0"/>
              <a:t>COMPUTER SCIENCE DEPARTMENT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SIBAU KANDHKOT CAMPUS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7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</a:t>
            </a:r>
          </a:p>
          <a:p>
            <a:pPr lvl="1"/>
            <a:r>
              <a:rPr lang="en-US" dirty="0"/>
              <a:t>Stack overflow, division by zero</a:t>
            </a:r>
          </a:p>
          <a:p>
            <a:r>
              <a:rPr lang="en-US" dirty="0"/>
              <a:t>Timer</a:t>
            </a:r>
          </a:p>
          <a:p>
            <a:pPr marL="730250" lvl="1" indent="-273050">
              <a:buFont typeface="Wingdings" pitchFamily="2" charset="2"/>
              <a:buChar char=""/>
            </a:pPr>
            <a:r>
              <a:rPr lang="en-GB" dirty="0"/>
              <a:t>Generated by internal processor timer</a:t>
            </a:r>
          </a:p>
          <a:p>
            <a:pPr marL="730250" lvl="1" indent="-273050">
              <a:buFont typeface="Wingdings" pitchFamily="2" charset="2"/>
              <a:buChar char=""/>
            </a:pPr>
            <a:r>
              <a:rPr lang="en-GB" dirty="0"/>
              <a:t>Used in pre-emptive multi-tasking</a:t>
            </a:r>
          </a:p>
          <a:p>
            <a:r>
              <a:rPr lang="en-US" dirty="0"/>
              <a:t>I/O</a:t>
            </a:r>
          </a:p>
          <a:p>
            <a:pPr lvl="1"/>
            <a:r>
              <a:rPr lang="en-US" dirty="0"/>
              <a:t>I/O </a:t>
            </a:r>
            <a:r>
              <a:rPr lang="en-US" dirty="0" smtClean="0"/>
              <a:t>controller – signal the error condition</a:t>
            </a:r>
            <a:endParaRPr lang="en-US" dirty="0"/>
          </a:p>
          <a:p>
            <a:r>
              <a:rPr lang="en-US" dirty="0"/>
              <a:t>Hardware failure</a:t>
            </a:r>
          </a:p>
          <a:p>
            <a:pPr lvl="1"/>
            <a:r>
              <a:rPr lang="en-US" dirty="0" smtClean="0"/>
              <a:t>Power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2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– Program Flow Control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3"/>
          <a:stretch>
            <a:fillRect/>
          </a:stretch>
        </p:blipFill>
        <p:spPr bwMode="auto">
          <a:xfrm>
            <a:off x="749300" y="1473200"/>
            <a:ext cx="10909300" cy="4941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537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to instruction cycle</a:t>
            </a:r>
          </a:p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676400" y="3808402"/>
            <a:ext cx="14478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Rectangle 7"/>
          <p:cNvSpPr/>
          <p:nvPr/>
        </p:nvSpPr>
        <p:spPr>
          <a:xfrm>
            <a:off x="3575224" y="3655507"/>
            <a:ext cx="1752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Fetch Next Instruction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711912" y="3659693"/>
            <a:ext cx="17526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Execute Instruction</a:t>
            </a:r>
          </a:p>
        </p:txBody>
      </p:sp>
      <p:sp>
        <p:nvSpPr>
          <p:cNvPr id="10" name="Oval 9"/>
          <p:cNvSpPr/>
          <p:nvPr/>
        </p:nvSpPr>
        <p:spPr>
          <a:xfrm>
            <a:off x="5864312" y="5179828"/>
            <a:ext cx="14478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Halt</a:t>
            </a:r>
          </a:p>
        </p:txBody>
      </p:sp>
      <p:cxnSp>
        <p:nvCxnSpPr>
          <p:cNvPr id="11" name="Straight Arrow Connector 10"/>
          <p:cNvCxnSpPr>
            <a:stCxn id="7" idx="6"/>
            <a:endCxn id="8" idx="1"/>
          </p:cNvCxnSpPr>
          <p:nvPr/>
        </p:nvCxnSpPr>
        <p:spPr>
          <a:xfrm flipV="1">
            <a:off x="3124200" y="4112708"/>
            <a:ext cx="451024" cy="49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5327824" y="4112707"/>
            <a:ext cx="384088" cy="418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>
            <a:off x="6588212" y="4574094"/>
            <a:ext cx="0" cy="60573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4800" y="2360652"/>
            <a:ext cx="121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 cycle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72201" y="2408277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cycle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382000" y="3659693"/>
            <a:ext cx="1905000" cy="9144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for interrupt; process interrupt</a:t>
            </a:r>
          </a:p>
        </p:txBody>
      </p:sp>
      <p:cxnSp>
        <p:nvCxnSpPr>
          <p:cNvPr id="28" name="Straight Arrow Connector 27"/>
          <p:cNvCxnSpPr>
            <a:stCxn id="9" idx="3"/>
            <a:endCxn id="21" idx="1"/>
          </p:cNvCxnSpPr>
          <p:nvPr/>
        </p:nvCxnSpPr>
        <p:spPr>
          <a:xfrm>
            <a:off x="7464512" y="4116893"/>
            <a:ext cx="917488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Freeform 32"/>
          <p:cNvSpPr/>
          <p:nvPr/>
        </p:nvSpPr>
        <p:spPr>
          <a:xfrm>
            <a:off x="3276601" y="2828260"/>
            <a:ext cx="6051698" cy="1254642"/>
          </a:xfrm>
          <a:custGeom>
            <a:avLst/>
            <a:gdLst>
              <a:gd name="connsiteX0" fmla="*/ 5911703 w 5911703"/>
              <a:gd name="connsiteY0" fmla="*/ 818707 h 1254642"/>
              <a:gd name="connsiteX1" fmla="*/ 5911703 w 5911703"/>
              <a:gd name="connsiteY1" fmla="*/ 0 h 1254642"/>
              <a:gd name="connsiteX2" fmla="*/ 0 w 5911703"/>
              <a:gd name="connsiteY2" fmla="*/ 0 h 1254642"/>
              <a:gd name="connsiteX3" fmla="*/ 0 w 5911703"/>
              <a:gd name="connsiteY3" fmla="*/ 1254642 h 125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11703" h="1254642">
                <a:moveTo>
                  <a:pt x="5911703" y="818707"/>
                </a:moveTo>
                <a:lnTo>
                  <a:pt x="5911703" y="0"/>
                </a:lnTo>
                <a:lnTo>
                  <a:pt x="0" y="0"/>
                </a:lnTo>
                <a:lnTo>
                  <a:pt x="0" y="1254642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3276601" y="3274829"/>
            <a:ext cx="3712534" cy="372139"/>
          </a:xfrm>
          <a:custGeom>
            <a:avLst/>
            <a:gdLst>
              <a:gd name="connsiteX0" fmla="*/ 3572540 w 3572540"/>
              <a:gd name="connsiteY0" fmla="*/ 372139 h 372139"/>
              <a:gd name="connsiteX1" fmla="*/ 3572540 w 3572540"/>
              <a:gd name="connsiteY1" fmla="*/ 0 h 372139"/>
              <a:gd name="connsiteX2" fmla="*/ 0 w 3572540"/>
              <a:gd name="connsiteY2" fmla="*/ 0 h 37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2540" h="372139">
                <a:moveTo>
                  <a:pt x="3572540" y="372139"/>
                </a:moveTo>
                <a:lnTo>
                  <a:pt x="3572540" y="0"/>
                </a:lnTo>
                <a:lnTo>
                  <a:pt x="0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519935" y="2403700"/>
            <a:ext cx="15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Interrupt cycle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40238" y="3051707"/>
            <a:ext cx="1113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Interrupts disabled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30573" y="4116894"/>
            <a:ext cx="1189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Interrupts enabled</a:t>
            </a:r>
          </a:p>
        </p:txBody>
      </p:sp>
    </p:spTree>
    <p:extLst>
      <p:ext uri="{BB962C8B-B14F-4D97-AF65-F5344CB8AC3E}">
        <p14:creationId xmlns:p14="http://schemas.microsoft.com/office/powerpoint/2010/main" val="105295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Cycle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Processor checks for interrupt</a:t>
            </a:r>
          </a:p>
          <a:p>
            <a:pPr lvl="1"/>
            <a:r>
              <a:rPr lang="en-US" dirty="0"/>
              <a:t>Indicated by an interrupt signal</a:t>
            </a:r>
          </a:p>
          <a:p>
            <a:r>
              <a:rPr lang="en-US" dirty="0"/>
              <a:t>If no interrupt, fetch next instruction</a:t>
            </a:r>
          </a:p>
          <a:p>
            <a:r>
              <a:rPr lang="en-US" dirty="0"/>
              <a:t>If interrupt pending:</a:t>
            </a:r>
          </a:p>
          <a:p>
            <a:pPr lvl="1"/>
            <a:r>
              <a:rPr lang="en-US" dirty="0"/>
              <a:t>Suspend execution of current program </a:t>
            </a:r>
          </a:p>
          <a:p>
            <a:pPr lvl="1"/>
            <a:r>
              <a:rPr lang="en-US" dirty="0"/>
              <a:t>Save context</a:t>
            </a:r>
          </a:p>
          <a:p>
            <a:pPr lvl="1"/>
            <a:r>
              <a:rPr lang="en-US" dirty="0"/>
              <a:t>Set PC to start address of interrupt handler routine</a:t>
            </a:r>
          </a:p>
          <a:p>
            <a:pPr lvl="1"/>
            <a:r>
              <a:rPr lang="en-US" dirty="0"/>
              <a:t>Process interrupt</a:t>
            </a:r>
          </a:p>
          <a:p>
            <a:pPr lvl="1"/>
            <a:r>
              <a:rPr lang="en-US" dirty="0"/>
              <a:t>Restore context and continue interrupted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0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of Control via Interrupts</a:t>
            </a: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4" t="12746" r="28029" b="35559"/>
          <a:stretch>
            <a:fillRect/>
          </a:stretch>
        </p:blipFill>
        <p:spPr bwMode="auto">
          <a:xfrm>
            <a:off x="2743201" y="1537055"/>
            <a:ext cx="6705599" cy="4652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08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Interrupts -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interrupts</a:t>
            </a:r>
          </a:p>
          <a:p>
            <a:pPr lvl="1"/>
            <a:r>
              <a:rPr lang="en-US" dirty="0"/>
              <a:t>Processor </a:t>
            </a:r>
            <a:r>
              <a:rPr lang="en-US" dirty="0" smtClean="0"/>
              <a:t>- ignore that interrupt request signal</a:t>
            </a:r>
            <a:endParaRPr lang="en-US" dirty="0"/>
          </a:p>
          <a:p>
            <a:pPr lvl="2"/>
            <a:r>
              <a:rPr lang="en-US" dirty="0"/>
              <a:t>Situation: executing the program and interrupt occurs – interrupts are disable immediately</a:t>
            </a:r>
          </a:p>
          <a:p>
            <a:pPr lvl="1"/>
            <a:r>
              <a:rPr lang="en-US" dirty="0" smtClean="0"/>
              <a:t>Pending - </a:t>
            </a:r>
            <a:r>
              <a:rPr lang="en-US" dirty="0"/>
              <a:t>checked after </a:t>
            </a:r>
            <a:r>
              <a:rPr lang="en-US" dirty="0" smtClean="0"/>
              <a:t>the processor has enabled interrupts</a:t>
            </a:r>
          </a:p>
          <a:p>
            <a:pPr lvl="2"/>
            <a:r>
              <a:rPr lang="en-US" dirty="0" smtClean="0"/>
              <a:t>After interrupt handler routine completes</a:t>
            </a:r>
          </a:p>
          <a:p>
            <a:pPr lvl="3"/>
            <a:r>
              <a:rPr lang="en-US" dirty="0" smtClean="0"/>
              <a:t>Enable interrupts before resume</a:t>
            </a:r>
          </a:p>
          <a:p>
            <a:pPr lvl="3"/>
            <a:r>
              <a:rPr lang="en-US" dirty="0" smtClean="0"/>
              <a:t>Check additional interrupt</a:t>
            </a:r>
          </a:p>
          <a:p>
            <a:pPr lvl="3"/>
            <a:r>
              <a:rPr lang="en-US" dirty="0" smtClean="0"/>
              <a:t>Handle interrupt in strict sequential order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73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Interrupts – Sequential Interrupt Processing</a:t>
            </a:r>
            <a:endParaRPr lang="en-US" dirty="0"/>
          </a:p>
        </p:txBody>
      </p:sp>
      <p:pic>
        <p:nvPicPr>
          <p:cNvPr id="7" name="Picture 102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898" y="1825625"/>
            <a:ext cx="284020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015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Interrupts – Nested Interrupt Processing</a:t>
            </a:r>
            <a:endParaRPr lang="en-US" dirty="0"/>
          </a:p>
        </p:txBody>
      </p:sp>
      <p:pic>
        <p:nvPicPr>
          <p:cNvPr id="7" name="Picture 102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898" y="1825625"/>
            <a:ext cx="284020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69" b="9605"/>
          <a:stretch>
            <a:fillRect/>
          </a:stretch>
        </p:blipFill>
        <p:spPr bwMode="auto">
          <a:xfrm>
            <a:off x="2286000" y="1676400"/>
            <a:ext cx="7467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6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Interrupts </a:t>
            </a:r>
            <a:r>
              <a:rPr lang="en-US" dirty="0" smtClean="0"/>
              <a:t>– Approaches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priorities</a:t>
            </a:r>
          </a:p>
          <a:p>
            <a:pPr lvl="1"/>
            <a:r>
              <a:rPr lang="en-US" dirty="0"/>
              <a:t>Low priority interrupts can be interrupted by higher priority interrupts</a:t>
            </a:r>
          </a:p>
          <a:p>
            <a:pPr lvl="1"/>
            <a:r>
              <a:rPr lang="en-US" dirty="0"/>
              <a:t>When higher priority interrupt has been processed, processor returns to previous interrupt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7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Sequence of Multiple </a:t>
            </a:r>
            <a:r>
              <a:rPr lang="en-US" dirty="0" smtClean="0"/>
              <a:t>Interrupts - Example</a:t>
            </a:r>
            <a:endParaRPr lang="en-US" dirty="0"/>
          </a:p>
        </p:txBody>
      </p:sp>
      <p:pic>
        <p:nvPicPr>
          <p:cNvPr id="7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4" t="14706" r="19698" b="33333"/>
          <a:stretch>
            <a:fillRect/>
          </a:stretch>
        </p:blipFill>
        <p:spPr bwMode="auto">
          <a:xfrm>
            <a:off x="2438400" y="1828801"/>
            <a:ext cx="7229510" cy="440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21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37612" y="1828800"/>
            <a:ext cx="6006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 sequence of </a:t>
            </a:r>
            <a:r>
              <a:rPr lang="en-US" sz="5400" b="1" u="sng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1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steps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5271212" y="3048000"/>
            <a:ext cx="3352800" cy="1219200"/>
          </a:xfrm>
          <a:prstGeom prst="borderCallout1">
            <a:avLst>
              <a:gd name="adj1" fmla="val -1705"/>
              <a:gd name="adj2" fmla="val 93712"/>
              <a:gd name="adj3" fmla="val -36526"/>
              <a:gd name="adj4" fmla="val 935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arithmetic or logical </a:t>
            </a:r>
            <a:r>
              <a:rPr lang="en-US" sz="2800" u="sng" dirty="0"/>
              <a:t>operation</a:t>
            </a:r>
            <a:r>
              <a:rPr lang="en-US" sz="2800" dirty="0"/>
              <a:t> is done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2971800" y="4495800"/>
            <a:ext cx="3886200" cy="1219200"/>
          </a:xfrm>
          <a:prstGeom prst="borderCallout1">
            <a:avLst>
              <a:gd name="adj1" fmla="val -1705"/>
              <a:gd name="adj2" fmla="val 93712"/>
              <a:gd name="adj3" fmla="val -36526"/>
              <a:gd name="adj4" fmla="val 93502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different set of </a:t>
            </a:r>
          </a:p>
          <a:p>
            <a:pPr algn="ctr"/>
            <a:r>
              <a:rPr lang="en-US" sz="2800" u="sng" dirty="0">
                <a:solidFill>
                  <a:schemeClr val="tx1"/>
                </a:solidFill>
              </a:rPr>
              <a:t>control signals</a:t>
            </a:r>
            <a:r>
              <a:rPr lang="en-US" sz="2800" dirty="0">
                <a:solidFill>
                  <a:schemeClr val="tx1"/>
                </a:solidFill>
              </a:rPr>
              <a:t> is needed</a:t>
            </a:r>
          </a:p>
        </p:txBody>
      </p:sp>
    </p:spTree>
    <p:extLst>
      <p:ext uri="{BB962C8B-B14F-4D97-AF65-F5344CB8AC3E}">
        <p14:creationId xmlns:p14="http://schemas.microsoft.com/office/powerpoint/2010/main" val="155508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Interconnection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paths connecting the various modules</a:t>
            </a:r>
          </a:p>
          <a:p>
            <a:r>
              <a:rPr lang="en-US" dirty="0" smtClean="0"/>
              <a:t>Modules:</a:t>
            </a:r>
          </a:p>
          <a:p>
            <a:pPr lvl="1"/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Processor</a:t>
            </a:r>
          </a:p>
          <a:p>
            <a:pPr lvl="1"/>
            <a:r>
              <a:rPr lang="en-US" dirty="0" smtClean="0"/>
              <a:t>I/O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8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Modules: Major </a:t>
            </a:r>
            <a:r>
              <a:rPr lang="en-US" dirty="0"/>
              <a:t>Form of Input and </a:t>
            </a:r>
            <a:r>
              <a:rPr lang="en-US" dirty="0" smtClean="0"/>
              <a:t>Output - Memory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981200" y="1981201"/>
            <a:ext cx="4038600" cy="4144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Word</a:t>
            </a:r>
            <a:r>
              <a:rPr lang="en-US" dirty="0" smtClean="0"/>
              <a:t> of data - Read from or written into the memory</a:t>
            </a:r>
            <a:endParaRPr lang="en-US" dirty="0"/>
          </a:p>
          <a:p>
            <a:pPr lvl="1"/>
            <a:r>
              <a:rPr lang="en-US" dirty="0" smtClean="0"/>
              <a:t>Assigned a unique numerical address</a:t>
            </a:r>
          </a:p>
          <a:p>
            <a:r>
              <a:rPr lang="en-US" dirty="0" smtClean="0"/>
              <a:t>Nature of the operation – indicated by read and write control signals</a:t>
            </a:r>
          </a:p>
          <a:p>
            <a:r>
              <a:rPr lang="en-US" dirty="0" smtClean="0"/>
              <a:t>Address – specify the location for the operation</a:t>
            </a:r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9" t="9848" r="24510" b="68088"/>
          <a:stretch/>
        </p:blipFill>
        <p:spPr bwMode="auto">
          <a:xfrm>
            <a:off x="6172200" y="2774084"/>
            <a:ext cx="4038600" cy="2178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55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Modules: Major </a:t>
            </a:r>
            <a:r>
              <a:rPr lang="en-US" dirty="0"/>
              <a:t>Form of Input and </a:t>
            </a:r>
            <a:r>
              <a:rPr lang="en-US" dirty="0" smtClean="0"/>
              <a:t>Output - Processor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981200" y="1981201"/>
            <a:ext cx="4038600" cy="4144963"/>
          </a:xfrm>
        </p:spPr>
        <p:txBody>
          <a:bodyPr/>
          <a:lstStyle/>
          <a:p>
            <a:r>
              <a:rPr lang="en-US" dirty="0"/>
              <a:t>Reads instruction and data</a:t>
            </a:r>
          </a:p>
          <a:p>
            <a:r>
              <a:rPr lang="en-US" dirty="0"/>
              <a:t>Writes out data (after processing)</a:t>
            </a:r>
          </a:p>
          <a:p>
            <a:r>
              <a:rPr lang="en-US" dirty="0"/>
              <a:t>Sends control signals to other units</a:t>
            </a:r>
          </a:p>
          <a:p>
            <a:r>
              <a:rPr lang="en-US" dirty="0"/>
              <a:t>Receives (&amp; acts on) interrupts</a:t>
            </a:r>
          </a:p>
          <a:p>
            <a:endParaRPr lang="en-US" dirty="0"/>
          </a:p>
        </p:txBody>
      </p:sp>
      <p:pic>
        <p:nvPicPr>
          <p:cNvPr id="9" name="Picture 4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9" t="64091" r="24510" b="15909"/>
          <a:stretch/>
        </p:blipFill>
        <p:spPr bwMode="auto">
          <a:xfrm>
            <a:off x="6172200" y="2875966"/>
            <a:ext cx="4038600" cy="197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325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Modules: Major </a:t>
            </a:r>
            <a:r>
              <a:rPr lang="en-US" dirty="0"/>
              <a:t>Form of Input and </a:t>
            </a:r>
            <a:r>
              <a:rPr lang="en-US" dirty="0" smtClean="0"/>
              <a:t>Output – I/O Module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981200" y="1981201"/>
            <a:ext cx="4038600" cy="4144963"/>
          </a:xfrm>
        </p:spPr>
        <p:txBody>
          <a:bodyPr>
            <a:normAutofit/>
          </a:bodyPr>
          <a:lstStyle/>
          <a:p>
            <a:r>
              <a:rPr lang="en-US" dirty="0" smtClean="0"/>
              <a:t>Operations;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</a:t>
            </a:r>
          </a:p>
          <a:p>
            <a:r>
              <a:rPr lang="en-US" dirty="0" smtClean="0"/>
              <a:t>Control more than one external device</a:t>
            </a:r>
          </a:p>
          <a:p>
            <a:r>
              <a:rPr lang="en-US" dirty="0" smtClean="0"/>
              <a:t>External data path – input and output of data</a:t>
            </a:r>
          </a:p>
          <a:p>
            <a:r>
              <a:rPr lang="en-US" dirty="0" smtClean="0"/>
              <a:t>Send interrupt signals to CPU</a:t>
            </a:r>
            <a:endParaRPr lang="en-US" dirty="0"/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9" t="34963" r="24510" b="40474"/>
          <a:stretch/>
        </p:blipFill>
        <p:spPr bwMode="auto">
          <a:xfrm>
            <a:off x="6172200" y="2650731"/>
            <a:ext cx="4038600" cy="242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18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Modules: </a:t>
            </a:r>
            <a:br>
              <a:rPr lang="en-US" dirty="0" smtClean="0"/>
            </a:br>
            <a:r>
              <a:rPr lang="en-US" dirty="0" smtClean="0"/>
              <a:t>Major Form of Input and Output</a:t>
            </a:r>
            <a:endParaRPr lang="en-US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9" t="64091" r="24510" b="15909"/>
          <a:stretch/>
        </p:blipFill>
        <p:spPr bwMode="auto">
          <a:xfrm>
            <a:off x="1981200" y="1887243"/>
            <a:ext cx="4269974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9" t="9848" r="24510" b="68088"/>
          <a:stretch/>
        </p:blipFill>
        <p:spPr bwMode="auto">
          <a:xfrm>
            <a:off x="6540501" y="1887243"/>
            <a:ext cx="4202115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49" t="34963" r="24510" b="40474"/>
          <a:stretch/>
        </p:blipFill>
        <p:spPr bwMode="auto">
          <a:xfrm>
            <a:off x="1981200" y="4073747"/>
            <a:ext cx="4187879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81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Memory to processor</a:t>
            </a:r>
            <a:r>
              <a:rPr lang="en-US" dirty="0" smtClean="0"/>
              <a:t>: Processor reads instruction/data from memory</a:t>
            </a:r>
          </a:p>
          <a:p>
            <a:r>
              <a:rPr lang="en-US" b="1" dirty="0" smtClean="0"/>
              <a:t>Processor to memory</a:t>
            </a:r>
            <a:r>
              <a:rPr lang="en-US" dirty="0" smtClean="0"/>
              <a:t>: Processor writes data to memory</a:t>
            </a:r>
          </a:p>
          <a:p>
            <a:r>
              <a:rPr lang="en-US" b="1" dirty="0" smtClean="0"/>
              <a:t>I/O to processor</a:t>
            </a:r>
            <a:r>
              <a:rPr lang="en-US" dirty="0" smtClean="0"/>
              <a:t>: Processor reads data from I/O device (via I/O module)</a:t>
            </a:r>
          </a:p>
          <a:p>
            <a:r>
              <a:rPr lang="en-US" b="1" dirty="0" smtClean="0"/>
              <a:t>Processor to I/O</a:t>
            </a:r>
            <a:r>
              <a:rPr lang="en-US" dirty="0" smtClean="0"/>
              <a:t>: Processor sends data to I/O device</a:t>
            </a:r>
          </a:p>
          <a:p>
            <a:r>
              <a:rPr lang="en-US" b="1" dirty="0" smtClean="0"/>
              <a:t>I/O to/from memory</a:t>
            </a:r>
            <a:r>
              <a:rPr lang="en-US" dirty="0" smtClean="0"/>
              <a:t>: allowed to exchange data using Direct Memory Access (DMA) – exclude processor</a:t>
            </a:r>
          </a:p>
        </p:txBody>
      </p:sp>
    </p:spTree>
    <p:extLst>
      <p:ext uri="{BB962C8B-B14F-4D97-AF65-F5344CB8AC3E}">
        <p14:creationId xmlns:p14="http://schemas.microsoft.com/office/powerpoint/2010/main" val="228384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Interconnection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Communication pathway connecting two or more devices</a:t>
            </a:r>
          </a:p>
          <a:p>
            <a:r>
              <a:rPr lang="en-US" dirty="0" smtClean="0"/>
              <a:t>Key characteristic: shared transmission medium</a:t>
            </a:r>
          </a:p>
          <a:p>
            <a:r>
              <a:rPr lang="en-US" dirty="0" smtClean="0"/>
              <a:t>Consists of multiple communication pathways/lines</a:t>
            </a:r>
          </a:p>
          <a:p>
            <a:pPr lvl="1"/>
            <a:r>
              <a:rPr lang="en-US" dirty="0" smtClean="0"/>
              <a:t>Lines – transmit signals representing binary 1 and 0 – one data at a time</a:t>
            </a:r>
          </a:p>
        </p:txBody>
      </p:sp>
    </p:spTree>
    <p:extLst>
      <p:ext uri="{BB962C8B-B14F-4D97-AF65-F5344CB8AC3E}">
        <p14:creationId xmlns:p14="http://schemas.microsoft.com/office/powerpoint/2010/main" val="54571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bus that connects major computer components (CPU, memory, I/O)</a:t>
            </a:r>
          </a:p>
          <a:p>
            <a:r>
              <a:rPr lang="en-US" dirty="0" smtClean="0"/>
              <a:t>Computer interconnection structures – use one or more system buses</a:t>
            </a:r>
          </a:p>
          <a:p>
            <a:r>
              <a:rPr lang="en-US" dirty="0" smtClean="0"/>
              <a:t>Consists of 50 to hundreds of separate lines</a:t>
            </a:r>
          </a:p>
          <a:p>
            <a:pPr lvl="1"/>
            <a:r>
              <a:rPr lang="en-US" dirty="0" smtClean="0"/>
              <a:t>Each line – function. </a:t>
            </a:r>
            <a:r>
              <a:rPr lang="en-US" dirty="0" err="1" smtClean="0"/>
              <a:t>E.g</a:t>
            </a:r>
            <a:r>
              <a:rPr lang="en-US" dirty="0" smtClean="0"/>
              <a:t>: power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1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a path for moving data among system modules</a:t>
            </a:r>
          </a:p>
          <a:p>
            <a:r>
              <a:rPr lang="en-US" dirty="0" smtClean="0"/>
              <a:t>Collective – data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05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Collective of data lines</a:t>
            </a:r>
          </a:p>
          <a:p>
            <a:r>
              <a:rPr lang="en-US" b="1" dirty="0" smtClean="0"/>
              <a:t>Width</a:t>
            </a:r>
            <a:r>
              <a:rPr lang="en-US" dirty="0" smtClean="0"/>
              <a:t> of the data bus - Number of lines;</a:t>
            </a:r>
          </a:p>
          <a:p>
            <a:pPr lvl="1"/>
            <a:r>
              <a:rPr lang="en-US" dirty="0" smtClean="0"/>
              <a:t>32, 64, 128 …</a:t>
            </a:r>
          </a:p>
          <a:p>
            <a:pPr lvl="1"/>
            <a:r>
              <a:rPr lang="en-US" dirty="0" smtClean="0"/>
              <a:t>Key factor in determining overall system performance</a:t>
            </a:r>
          </a:p>
          <a:p>
            <a:r>
              <a:rPr lang="en-US" dirty="0" smtClean="0"/>
              <a:t>Number of data lines – represents number of data can be transferred at a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15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of Control Unit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219200"/>
          </a:xfrm>
        </p:spPr>
        <p:txBody>
          <a:bodyPr/>
          <a:lstStyle/>
          <a:p>
            <a:r>
              <a:rPr lang="en-US" dirty="0" smtClean="0"/>
              <a:t>A unique code for each operation</a:t>
            </a:r>
          </a:p>
          <a:p>
            <a:pPr lvl="1"/>
            <a:r>
              <a:rPr lang="en-US" dirty="0" smtClean="0"/>
              <a:t>Example: ADD, MOVE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3200400"/>
            <a:ext cx="1447800" cy="212370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Hardware Segment</a:t>
            </a:r>
          </a:p>
        </p:txBody>
      </p:sp>
      <p:sp>
        <p:nvSpPr>
          <p:cNvPr id="9" name="Left Arrow 8"/>
          <p:cNvSpPr/>
          <p:nvPr/>
        </p:nvSpPr>
        <p:spPr>
          <a:xfrm flipH="1">
            <a:off x="6934200" y="3686175"/>
            <a:ext cx="1828800" cy="11331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Issues control signals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352800" y="3695700"/>
            <a:ext cx="1828800" cy="1133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 codes </a:t>
            </a:r>
          </a:p>
        </p:txBody>
      </p:sp>
    </p:spTree>
    <p:extLst>
      <p:ext uri="{BB962C8B-B14F-4D97-AF65-F5344CB8AC3E}">
        <p14:creationId xmlns:p14="http://schemas.microsoft.com/office/powerpoint/2010/main" val="25270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Designate the source or destination of the data on data bus</a:t>
            </a:r>
          </a:p>
        </p:txBody>
      </p:sp>
    </p:spTree>
    <p:extLst>
      <p:ext uri="{BB962C8B-B14F-4D97-AF65-F5344CB8AC3E}">
        <p14:creationId xmlns:p14="http://schemas.microsoft.com/office/powerpoint/2010/main" val="277529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Collective of address lines</a:t>
            </a:r>
          </a:p>
          <a:p>
            <a:r>
              <a:rPr lang="en-US" dirty="0" smtClean="0"/>
              <a:t>Width of the address bus determines the maximum possible memory capacity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1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control the access to and the use of the </a:t>
            </a:r>
            <a:r>
              <a:rPr lang="en-US" b="1" dirty="0" smtClean="0"/>
              <a:t>data</a:t>
            </a:r>
            <a:r>
              <a:rPr lang="en-US" dirty="0" smtClean="0"/>
              <a:t> and </a:t>
            </a:r>
            <a:r>
              <a:rPr lang="en-US" b="1" dirty="0" smtClean="0"/>
              <a:t>address lines</a:t>
            </a:r>
          </a:p>
          <a:p>
            <a:r>
              <a:rPr lang="en-US" dirty="0" smtClean="0"/>
              <a:t>Control signals transmit both command and timing information among system modules</a:t>
            </a:r>
          </a:p>
          <a:p>
            <a:pPr lvl="1"/>
            <a:r>
              <a:rPr lang="en-US" dirty="0" smtClean="0"/>
              <a:t>Command signals – specify operations to be performed</a:t>
            </a:r>
          </a:p>
          <a:p>
            <a:pPr lvl="1"/>
            <a:r>
              <a:rPr lang="en-US" dirty="0" smtClean="0"/>
              <a:t>Timing signals – validity of data and address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7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Interconnection Scheme</a:t>
            </a:r>
            <a:endParaRPr lang="en-US" dirty="0"/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87"/>
          <a:stretch>
            <a:fillRect/>
          </a:stretch>
        </p:blipFill>
        <p:spPr bwMode="auto">
          <a:xfrm>
            <a:off x="2057401" y="2133601"/>
            <a:ext cx="8259399" cy="228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95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of the Bus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data</a:t>
            </a:r>
          </a:p>
          <a:p>
            <a:pPr lvl="1"/>
            <a:r>
              <a:rPr lang="en-US" dirty="0" smtClean="0"/>
              <a:t>Obtain the use of the bus</a:t>
            </a:r>
          </a:p>
          <a:p>
            <a:pPr lvl="1"/>
            <a:r>
              <a:rPr lang="en-US" dirty="0" smtClean="0"/>
              <a:t>Transfer data via the bus</a:t>
            </a:r>
          </a:p>
          <a:p>
            <a:r>
              <a:rPr lang="en-US" dirty="0" smtClean="0"/>
              <a:t>Request data</a:t>
            </a:r>
          </a:p>
          <a:p>
            <a:pPr lvl="1"/>
            <a:r>
              <a:rPr lang="en-US" dirty="0" smtClean="0"/>
              <a:t>Obtain the use of the bus</a:t>
            </a:r>
          </a:p>
          <a:p>
            <a:pPr lvl="1"/>
            <a:r>
              <a:rPr lang="en-US" dirty="0"/>
              <a:t>Transfer </a:t>
            </a:r>
            <a:r>
              <a:rPr lang="en-US" dirty="0" smtClean="0"/>
              <a:t>a request to the other module over appropriate control and address lines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36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Bus - Physical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742122" y="1981201"/>
            <a:ext cx="5277678" cy="4144963"/>
          </a:xfrm>
        </p:spPr>
        <p:txBody>
          <a:bodyPr/>
          <a:lstStyle/>
          <a:p>
            <a:r>
              <a:rPr lang="en-US" dirty="0" smtClean="0"/>
              <a:t>Number of parallel electrical conductors – metal lines on the circuit board</a:t>
            </a:r>
            <a:endParaRPr lang="en-US" dirty="0"/>
          </a:p>
        </p:txBody>
      </p:sp>
      <p:pic>
        <p:nvPicPr>
          <p:cNvPr id="1026" name="Picture 2" descr="http://www.visualphotos.com/photo/2x2653447/close-up_of_a_circuit_board_BUS07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948" y="1981201"/>
            <a:ext cx="5575852" cy="452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91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Realization of Bus A</a:t>
            </a:r>
            <a:r>
              <a:rPr lang="en-US" dirty="0" smtClean="0"/>
              <a:t>rchitecture</a:t>
            </a:r>
            <a:endParaRPr lang="en-US" dirty="0"/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69"/>
          <a:stretch>
            <a:fillRect/>
          </a:stretch>
        </p:blipFill>
        <p:spPr bwMode="auto">
          <a:xfrm>
            <a:off x="3030103" y="1600201"/>
            <a:ext cx="613179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0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Bus -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</a:t>
            </a:r>
            <a:r>
              <a:rPr lang="en-US" dirty="0"/>
              <a:t>devices </a:t>
            </a:r>
            <a:r>
              <a:rPr lang="en-US" dirty="0" smtClean="0"/>
              <a:t>on </a:t>
            </a:r>
            <a:r>
              <a:rPr lang="en-US" dirty="0"/>
              <a:t>one bus leads to:</a:t>
            </a:r>
          </a:p>
          <a:p>
            <a:pPr lvl="1"/>
            <a:r>
              <a:rPr lang="en-US" dirty="0"/>
              <a:t>Propagation delays</a:t>
            </a:r>
          </a:p>
          <a:p>
            <a:pPr lvl="2"/>
            <a:r>
              <a:rPr lang="en-US" dirty="0"/>
              <a:t>Long data paths mean that co-ordination of bus use can adversely affect performance</a:t>
            </a:r>
          </a:p>
          <a:p>
            <a:pPr lvl="2"/>
            <a:r>
              <a:rPr lang="en-US" dirty="0"/>
              <a:t>If aggregate data transfer approaches bus capacity</a:t>
            </a:r>
          </a:p>
          <a:p>
            <a:r>
              <a:rPr lang="en-US" dirty="0"/>
              <a:t>Most systems use multiple buses to overcome these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Dedicated</a:t>
            </a:r>
          </a:p>
          <a:p>
            <a:pPr lvl="1"/>
            <a:r>
              <a:rPr lang="en-US" dirty="0"/>
              <a:t>Separate data &amp; address lines</a:t>
            </a:r>
          </a:p>
          <a:p>
            <a:r>
              <a:rPr lang="en-US" dirty="0"/>
              <a:t>Multiplexed</a:t>
            </a:r>
          </a:p>
          <a:p>
            <a:pPr lvl="1"/>
            <a:r>
              <a:rPr lang="en-US" dirty="0"/>
              <a:t>Shared lines</a:t>
            </a:r>
          </a:p>
          <a:p>
            <a:pPr lvl="1"/>
            <a:r>
              <a:rPr lang="en-US" dirty="0"/>
              <a:t>Address valid or data valid control line</a:t>
            </a:r>
          </a:p>
          <a:p>
            <a:pPr lvl="1"/>
            <a:r>
              <a:rPr lang="en-US" dirty="0" smtClean="0"/>
              <a:t>Advantage</a:t>
            </a:r>
          </a:p>
          <a:p>
            <a:pPr lvl="2"/>
            <a:r>
              <a:rPr lang="en-US" dirty="0"/>
              <a:t>Fewer lines</a:t>
            </a:r>
          </a:p>
          <a:p>
            <a:pPr lvl="1"/>
            <a:r>
              <a:rPr lang="en-US" dirty="0"/>
              <a:t>Disadvantages</a:t>
            </a:r>
          </a:p>
          <a:p>
            <a:pPr lvl="2"/>
            <a:r>
              <a:rPr lang="en-US" dirty="0"/>
              <a:t>More complex control</a:t>
            </a:r>
          </a:p>
          <a:p>
            <a:pPr lvl="2"/>
            <a:r>
              <a:rPr lang="en-US" dirty="0" smtClean="0"/>
              <a:t>Reduction in performance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9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</a:t>
            </a:r>
            <a:r>
              <a:rPr lang="en-US" dirty="0" smtClean="0"/>
              <a:t>Arbitration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Process of insuring only 1 devices places information onto the bus at a time</a:t>
            </a:r>
          </a:p>
          <a:p>
            <a:pPr>
              <a:defRPr/>
            </a:pPr>
            <a:r>
              <a:rPr lang="en-US" dirty="0"/>
              <a:t>Master - slave mechanism</a:t>
            </a:r>
          </a:p>
          <a:p>
            <a:pPr lvl="2">
              <a:defRPr/>
            </a:pPr>
            <a:r>
              <a:rPr lang="en-US" dirty="0"/>
              <a:t>Master is given control of the bus and can place information onto it</a:t>
            </a:r>
          </a:p>
          <a:p>
            <a:pPr lvl="2">
              <a:defRPr/>
            </a:pPr>
            <a:r>
              <a:rPr lang="en-US" dirty="0"/>
              <a:t>Slave receives the information from the master</a:t>
            </a:r>
          </a:p>
          <a:p>
            <a:pPr lvl="1">
              <a:defRPr/>
            </a:pPr>
            <a:r>
              <a:rPr lang="en-US" dirty="0"/>
              <a:t>Two methods</a:t>
            </a:r>
          </a:p>
          <a:p>
            <a:pPr lvl="2">
              <a:defRPr/>
            </a:pPr>
            <a:r>
              <a:rPr lang="en-US" dirty="0"/>
              <a:t>Centralized</a:t>
            </a:r>
          </a:p>
          <a:p>
            <a:pPr lvl="2">
              <a:defRPr/>
            </a:pPr>
            <a:r>
              <a:rPr lang="en-US" dirty="0" smtClean="0"/>
              <a:t>Decentralized</a:t>
            </a:r>
            <a:endParaRPr lang="en-US" dirty="0"/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5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914400"/>
          </a:xfrm>
        </p:spPr>
        <p:txBody>
          <a:bodyPr/>
          <a:lstStyle/>
          <a:p>
            <a:r>
              <a:rPr lang="en-US" dirty="0" smtClean="0"/>
              <a:t>Computer Components</a:t>
            </a:r>
            <a:endParaRPr lang="en-US" dirty="0"/>
          </a:p>
        </p:txBody>
      </p:sp>
      <p:sp>
        <p:nvSpPr>
          <p:cNvPr id="66" name="Content Placeholder 65"/>
          <p:cNvSpPr>
            <a:spLocks noGrp="1"/>
          </p:cNvSpPr>
          <p:nvPr>
            <p:ph idx="4294967295"/>
          </p:nvPr>
        </p:nvSpPr>
        <p:spPr>
          <a:xfrm>
            <a:off x="10058400" y="1600200"/>
            <a:ext cx="2133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PC</a:t>
            </a:r>
            <a:r>
              <a:rPr lang="en-US" sz="2000" dirty="0"/>
              <a:t> = Program Counter</a:t>
            </a:r>
          </a:p>
          <a:p>
            <a:pPr marL="0" indent="0">
              <a:buNone/>
            </a:pPr>
            <a:r>
              <a:rPr lang="en-US" sz="2000" b="1" dirty="0"/>
              <a:t>IR</a:t>
            </a:r>
            <a:r>
              <a:rPr lang="en-US" sz="2000" dirty="0"/>
              <a:t> = Instruction Register</a:t>
            </a:r>
          </a:p>
          <a:p>
            <a:pPr marL="0" indent="0">
              <a:buNone/>
            </a:pPr>
            <a:r>
              <a:rPr lang="en-US" sz="2000" b="1" dirty="0"/>
              <a:t>MAR</a:t>
            </a:r>
            <a:r>
              <a:rPr lang="en-US" sz="2000" dirty="0"/>
              <a:t> = Memory Address Register</a:t>
            </a:r>
          </a:p>
          <a:p>
            <a:pPr marL="0" indent="0">
              <a:buNone/>
            </a:pPr>
            <a:r>
              <a:rPr lang="en-US" sz="2000" b="1" dirty="0"/>
              <a:t>MBR</a:t>
            </a:r>
            <a:r>
              <a:rPr lang="en-US" sz="2000" dirty="0"/>
              <a:t> = Memory Buffer Register</a:t>
            </a:r>
          </a:p>
          <a:p>
            <a:pPr marL="0" indent="0">
              <a:buNone/>
            </a:pPr>
            <a:r>
              <a:rPr lang="en-US" sz="2000" b="1" dirty="0"/>
              <a:t>I/O AR </a:t>
            </a:r>
            <a:r>
              <a:rPr lang="en-US" sz="2000" dirty="0"/>
              <a:t>= </a:t>
            </a:r>
            <a:r>
              <a:rPr lang="en-US" sz="2000" dirty="0" err="1"/>
              <a:t>Input/Output</a:t>
            </a:r>
            <a:r>
              <a:rPr lang="en-US" sz="2000" dirty="0"/>
              <a:t> Address Register</a:t>
            </a:r>
          </a:p>
          <a:p>
            <a:pPr marL="0" indent="0">
              <a:buNone/>
            </a:pPr>
            <a:r>
              <a:rPr lang="en-US" sz="2000" b="1" dirty="0"/>
              <a:t>I/O BR </a:t>
            </a:r>
            <a:r>
              <a:rPr lang="en-US" sz="2000" dirty="0"/>
              <a:t>= </a:t>
            </a:r>
            <a:r>
              <a:rPr lang="en-US" sz="2000" dirty="0" err="1"/>
              <a:t>Input/Output</a:t>
            </a:r>
            <a:r>
              <a:rPr lang="en-US" sz="2000" dirty="0"/>
              <a:t> Buffer Register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96419" y="1447800"/>
            <a:ext cx="6524325" cy="4953000"/>
            <a:chOff x="152400" y="1752600"/>
            <a:chExt cx="3823368" cy="4191000"/>
          </a:xfrm>
        </p:grpSpPr>
        <p:sp>
          <p:nvSpPr>
            <p:cNvPr id="9" name="Oval 5" descr="50%"/>
            <p:cNvSpPr>
              <a:spLocks noChangeArrowheads="1"/>
            </p:cNvSpPr>
            <p:nvPr/>
          </p:nvSpPr>
          <p:spPr bwMode="auto">
            <a:xfrm>
              <a:off x="152400" y="1752600"/>
              <a:ext cx="3823368" cy="41910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 lIns="90000" tIns="46800" rIns="90000" bIns="46800" anchor="ctr"/>
            <a:lstStyle/>
            <a:p>
              <a:pPr algn="ctr" eaLnBrk="0" hangingPunct="0"/>
              <a:endParaRPr lang="en-GB" sz="1600" dirty="0">
                <a:latin typeface="Arial" charset="0"/>
              </a:endParaRPr>
            </a:p>
          </p:txBody>
        </p:sp>
        <p:sp>
          <p:nvSpPr>
            <p:cNvPr id="10" name="Text Box 24"/>
            <p:cNvSpPr txBox="1">
              <a:spLocks noChangeArrowheads="1"/>
            </p:cNvSpPr>
            <p:nvPr/>
          </p:nvSpPr>
          <p:spPr bwMode="auto">
            <a:xfrm>
              <a:off x="2785737" y="1962757"/>
              <a:ext cx="788188" cy="376613"/>
            </a:xfrm>
            <a:prstGeom prst="round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/>
              <a:r>
                <a:rPr lang="en-US" sz="2000" dirty="0">
                  <a:latin typeface="Arial" charset="0"/>
                </a:rPr>
                <a:t>Computer</a:t>
              </a:r>
              <a:endParaRPr lang="en-US" sz="1600" dirty="0">
                <a:latin typeface="Arial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2188973" y="1752600"/>
            <a:ext cx="2916427" cy="2455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Central Processing Unit (CPU)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88972" y="4638800"/>
            <a:ext cx="2916427" cy="15739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I/O Module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Buffers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5943601" y="2373607"/>
            <a:ext cx="2177143" cy="3262812"/>
            <a:chOff x="4419600" y="2373607"/>
            <a:chExt cx="2177143" cy="3262812"/>
          </a:xfrm>
        </p:grpSpPr>
        <p:sp>
          <p:nvSpPr>
            <p:cNvPr id="11" name="Rectangle 10"/>
            <p:cNvSpPr/>
            <p:nvPr/>
          </p:nvSpPr>
          <p:spPr>
            <a:xfrm>
              <a:off x="4419600" y="2373607"/>
              <a:ext cx="1752600" cy="326281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Main Memory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19600" y="3505200"/>
              <a:ext cx="1757053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Instruction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4463143" y="2590800"/>
              <a:ext cx="1752600" cy="533400"/>
              <a:chOff x="6400800" y="2514600"/>
              <a:chExt cx="1752600" cy="5334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6400800" y="2590800"/>
                <a:ext cx="17526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.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400800" y="2514600"/>
                <a:ext cx="17526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.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400800" y="2667000"/>
                <a:ext cx="17526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.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455720" y="3733800"/>
              <a:ext cx="1752600" cy="533400"/>
              <a:chOff x="6400800" y="2514600"/>
              <a:chExt cx="1752600" cy="5334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400800" y="2590800"/>
                <a:ext cx="17526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.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00800" y="2514600"/>
                <a:ext cx="17526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.</a:t>
                </a: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400800" y="2667000"/>
                <a:ext cx="17526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.</a:t>
                </a: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4419600" y="3124200"/>
              <a:ext cx="1757053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Instruction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19600" y="4257799"/>
              <a:ext cx="1757053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19600" y="4638799"/>
              <a:ext cx="1757053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Data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4443351" y="5019799"/>
              <a:ext cx="1752600" cy="533400"/>
              <a:chOff x="6400800" y="2514600"/>
              <a:chExt cx="1752600" cy="5334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6400800" y="2590800"/>
                <a:ext cx="17526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.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400800" y="2514600"/>
                <a:ext cx="17526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.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400800" y="2667000"/>
                <a:ext cx="17526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dirty="0"/>
                  <a:t>.</a:t>
                </a:r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6215742" y="2857500"/>
              <a:ext cx="381001" cy="21622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0</a:t>
              </a:r>
            </a:p>
            <a:p>
              <a:pPr algn="ctr"/>
              <a:r>
                <a:rPr lang="en-US" dirty="0"/>
                <a:t>1</a:t>
              </a:r>
            </a:p>
            <a:p>
              <a:pPr algn="ctr"/>
              <a:r>
                <a:rPr lang="en-US" dirty="0"/>
                <a:t>2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</p:txBody>
        </p:sp>
      </p:grpSp>
      <p:sp>
        <p:nvSpPr>
          <p:cNvPr id="54" name="Rectangle 53"/>
          <p:cNvSpPr/>
          <p:nvPr/>
        </p:nvSpPr>
        <p:spPr>
          <a:xfrm>
            <a:off x="2438402" y="2236493"/>
            <a:ext cx="990599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886200" y="2236493"/>
            <a:ext cx="990599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MAR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873335" y="2731298"/>
            <a:ext cx="990599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MBR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86202" y="3193506"/>
            <a:ext cx="990599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I/O AR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886201" y="3673407"/>
            <a:ext cx="990599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I/O BR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438402" y="2769893"/>
            <a:ext cx="990599" cy="38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38401" y="3384006"/>
            <a:ext cx="990599" cy="6337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/>
              <a:t>Execution Unit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3124200" y="5181600"/>
            <a:ext cx="1752600" cy="533400"/>
            <a:chOff x="6400800" y="2514600"/>
            <a:chExt cx="1752600" cy="533400"/>
          </a:xfrm>
        </p:grpSpPr>
        <p:sp>
          <p:nvSpPr>
            <p:cNvPr id="63" name="Rectangle 62"/>
            <p:cNvSpPr/>
            <p:nvPr/>
          </p:nvSpPr>
          <p:spPr>
            <a:xfrm>
              <a:off x="6400800" y="2590800"/>
              <a:ext cx="1752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.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00800" y="2514600"/>
              <a:ext cx="1752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.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00800" y="2667000"/>
              <a:ext cx="1752600" cy="381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en-US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105398" y="2980446"/>
            <a:ext cx="838202" cy="2445314"/>
            <a:chOff x="3581398" y="2980446"/>
            <a:chExt cx="838202" cy="2445314"/>
          </a:xfrm>
        </p:grpSpPr>
        <p:cxnSp>
          <p:nvCxnSpPr>
            <p:cNvPr id="69" name="Elbow Connector 68"/>
            <p:cNvCxnSpPr>
              <a:stCxn id="12" idx="3"/>
              <a:endCxn id="42" idx="1"/>
            </p:cNvCxnSpPr>
            <p:nvPr/>
          </p:nvCxnSpPr>
          <p:spPr>
            <a:xfrm>
              <a:off x="3581399" y="2980446"/>
              <a:ext cx="838201" cy="334254"/>
            </a:xfrm>
            <a:prstGeom prst="bentConnector3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Elbow Connector 70"/>
            <p:cNvCxnSpPr>
              <a:stCxn id="42" idx="1"/>
              <a:endCxn id="13" idx="3"/>
            </p:cNvCxnSpPr>
            <p:nvPr/>
          </p:nvCxnSpPr>
          <p:spPr>
            <a:xfrm rot="10800000" flipV="1">
              <a:off x="3581398" y="3314700"/>
              <a:ext cx="838202" cy="2111060"/>
            </a:xfrm>
            <a:prstGeom prst="bentConnector3">
              <a:avLst/>
            </a:prstGeom>
            <a:ln w="76200">
              <a:headEnd type="triangl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098933" y="2236494"/>
            <a:ext cx="851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System</a:t>
            </a:r>
          </a:p>
          <a:p>
            <a:pPr algn="ctr"/>
            <a:r>
              <a:rPr lang="en-US" dirty="0"/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233892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build="p"/>
      <p:bldP spid="12" grpId="0" animBg="1"/>
      <p:bldP spid="1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7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Master–Slave Mechanism: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Centralized</a:t>
            </a:r>
            <a:endParaRPr lang="en-US" dirty="0"/>
          </a:p>
          <a:p>
            <a:pPr lvl="1">
              <a:defRPr/>
            </a:pPr>
            <a:r>
              <a:rPr lang="en-US" dirty="0"/>
              <a:t>Central bus controller mediates all device requests for the bus</a:t>
            </a:r>
          </a:p>
          <a:p>
            <a:pPr lvl="1">
              <a:defRPr/>
            </a:pPr>
            <a:r>
              <a:rPr lang="en-US" dirty="0"/>
              <a:t>May be part of CPU or a hardware of its own (arbiter)</a:t>
            </a:r>
          </a:p>
          <a:p>
            <a:pPr>
              <a:defRPr/>
            </a:pPr>
            <a:r>
              <a:rPr lang="en-US" dirty="0"/>
              <a:t>Decentralized</a:t>
            </a:r>
          </a:p>
          <a:p>
            <a:pPr lvl="1">
              <a:defRPr/>
            </a:pPr>
            <a:r>
              <a:rPr lang="en-US" dirty="0"/>
              <a:t>No centralized controller</a:t>
            </a:r>
          </a:p>
          <a:p>
            <a:pPr lvl="1">
              <a:defRPr/>
            </a:pPr>
            <a:r>
              <a:rPr lang="en-US" dirty="0"/>
              <a:t>All devices contain logic to control access to the bus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88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Timing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Synchronous</a:t>
            </a:r>
          </a:p>
          <a:p>
            <a:pPr lvl="1">
              <a:defRPr/>
            </a:pPr>
            <a:r>
              <a:rPr lang="en-US" dirty="0" smtClean="0"/>
              <a:t>Occurrence </a:t>
            </a:r>
            <a:r>
              <a:rPr lang="en-US" dirty="0"/>
              <a:t>of events on the bus is determined by the clock</a:t>
            </a:r>
          </a:p>
          <a:p>
            <a:pPr lvl="1">
              <a:defRPr/>
            </a:pPr>
            <a:r>
              <a:rPr lang="en-US" dirty="0"/>
              <a:t>All events start at the beginning of a clock cycle</a:t>
            </a:r>
          </a:p>
          <a:p>
            <a:pPr lvl="1">
              <a:defRPr/>
            </a:pPr>
            <a:r>
              <a:rPr lang="en-US" dirty="0"/>
              <a:t>Example: PCI bus (Peripheral Component Interface bus</a:t>
            </a:r>
          </a:p>
          <a:p>
            <a:pPr>
              <a:defRPr/>
            </a:pPr>
            <a:r>
              <a:rPr lang="en-US" dirty="0"/>
              <a:t>Asynchronous</a:t>
            </a:r>
          </a:p>
          <a:p>
            <a:pPr lvl="1">
              <a:defRPr/>
            </a:pPr>
            <a:r>
              <a:rPr lang="en-US" dirty="0"/>
              <a:t>The occurrence of one event follows and depends on the occurrence of a previous event</a:t>
            </a:r>
          </a:p>
          <a:p>
            <a:pPr lvl="1">
              <a:defRPr/>
            </a:pPr>
            <a:r>
              <a:rPr lang="en-US" dirty="0"/>
              <a:t>More flexible than synchronous bus but more complicated as well</a:t>
            </a:r>
          </a:p>
          <a:p>
            <a:pPr lvl="1">
              <a:defRPr/>
            </a:pPr>
            <a:r>
              <a:rPr lang="en-US" dirty="0"/>
              <a:t>Accommodates wider range of device speeds</a:t>
            </a:r>
          </a:p>
          <a:p>
            <a:pPr lvl="1">
              <a:defRPr/>
            </a:pPr>
            <a:r>
              <a:rPr lang="en-US" dirty="0"/>
              <a:t>Example: </a:t>
            </a:r>
            <a:r>
              <a:rPr lang="en-US" dirty="0" smtClean="0"/>
              <a:t>Future bus</a:t>
            </a:r>
            <a:r>
              <a:rPr lang="en-US" dirty="0"/>
              <a:t>+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4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Assignment for Reading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7226" y="2872547"/>
            <a:ext cx="10515600" cy="970584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Traditional (ISA)  </a:t>
            </a:r>
            <a:r>
              <a:rPr lang="en-US" b="1" dirty="0" smtClean="0">
                <a:solidFill>
                  <a:srgbClr val="7030A0"/>
                </a:solidFill>
              </a:rPr>
              <a:t>VS  </a:t>
            </a:r>
            <a:r>
              <a:rPr lang="en-US" b="1" dirty="0">
                <a:solidFill>
                  <a:srgbClr val="7030A0"/>
                </a:solidFill>
              </a:rPr>
              <a:t>High Performance </a:t>
            </a:r>
            <a:r>
              <a:rPr lang="en-US" b="1" dirty="0" smtClean="0">
                <a:solidFill>
                  <a:srgbClr val="7030A0"/>
                </a:solidFill>
              </a:rPr>
              <a:t>Bus Structure  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1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Cycle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68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stCxn id="12" idx="2"/>
            <a:endCxn id="3" idx="3"/>
          </p:cNvCxnSpPr>
          <p:nvPr/>
        </p:nvCxnSpPr>
        <p:spPr>
          <a:xfrm flipH="1">
            <a:off x="4038600" y="3994769"/>
            <a:ext cx="8382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  <a:endCxn id="21" idx="2"/>
          </p:cNvCxnSpPr>
          <p:nvPr/>
        </p:nvCxnSpPr>
        <p:spPr>
          <a:xfrm flipH="1" flipV="1">
            <a:off x="6063217" y="2514600"/>
            <a:ext cx="1" cy="5219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6"/>
            <a:endCxn id="22" idx="1"/>
          </p:cNvCxnSpPr>
          <p:nvPr/>
        </p:nvCxnSpPr>
        <p:spPr>
          <a:xfrm>
            <a:off x="7249634" y="3994769"/>
            <a:ext cx="75136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4"/>
            <a:endCxn id="23" idx="0"/>
          </p:cNvCxnSpPr>
          <p:nvPr/>
        </p:nvCxnSpPr>
        <p:spPr>
          <a:xfrm>
            <a:off x="6063217" y="4953000"/>
            <a:ext cx="0" cy="4572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Cycle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981200" y="3537569"/>
            <a:ext cx="20574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 -Memory</a:t>
            </a:r>
          </a:p>
        </p:txBody>
      </p:sp>
      <p:sp>
        <p:nvSpPr>
          <p:cNvPr id="12" name="Oval 11"/>
          <p:cNvSpPr/>
          <p:nvPr/>
        </p:nvSpPr>
        <p:spPr>
          <a:xfrm>
            <a:off x="4876801" y="3036538"/>
            <a:ext cx="2372833" cy="191646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Execution Cycle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034516" y="1600200"/>
            <a:ext cx="20574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  I/O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001000" y="3537569"/>
            <a:ext cx="20574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034517" y="5410200"/>
            <a:ext cx="2057400" cy="914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227452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21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913" y="282978"/>
            <a:ext cx="10190922" cy="914400"/>
          </a:xfrm>
        </p:spPr>
        <p:txBody>
          <a:bodyPr/>
          <a:lstStyle/>
          <a:p>
            <a:r>
              <a:rPr lang="en-US" dirty="0" smtClean="0"/>
              <a:t>Addition Program Execution - Example</a:t>
            </a:r>
            <a:endParaRPr lang="en-US" dirty="0"/>
          </a:p>
        </p:txBody>
      </p:sp>
      <p:pic>
        <p:nvPicPr>
          <p:cNvPr id="6" name="Picture 102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34"/>
          <a:stretch>
            <a:fillRect/>
          </a:stretch>
        </p:blipFill>
        <p:spPr bwMode="auto">
          <a:xfrm>
            <a:off x="1974573" y="1197378"/>
            <a:ext cx="8163339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10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Cycle State Diagram</a:t>
            </a:r>
          </a:p>
        </p:txBody>
      </p:sp>
      <p:sp>
        <p:nvSpPr>
          <p:cNvPr id="6" name="Flowchart: Connector 5"/>
          <p:cNvSpPr/>
          <p:nvPr/>
        </p:nvSpPr>
        <p:spPr>
          <a:xfrm>
            <a:off x="1770321" y="1605073"/>
            <a:ext cx="1524001" cy="151735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Instruction Fetch</a:t>
            </a:r>
          </a:p>
        </p:txBody>
      </p:sp>
      <p:sp>
        <p:nvSpPr>
          <p:cNvPr id="7" name="Flowchart: Connector 6"/>
          <p:cNvSpPr/>
          <p:nvPr/>
        </p:nvSpPr>
        <p:spPr>
          <a:xfrm>
            <a:off x="1770321" y="3717851"/>
            <a:ext cx="1524001" cy="14619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Instruction Address Calculation</a:t>
            </a:r>
          </a:p>
        </p:txBody>
      </p:sp>
      <p:sp>
        <p:nvSpPr>
          <p:cNvPr id="8" name="Flowchart: Connector 7"/>
          <p:cNvSpPr/>
          <p:nvPr/>
        </p:nvSpPr>
        <p:spPr>
          <a:xfrm>
            <a:off x="3522921" y="3733800"/>
            <a:ext cx="1524001" cy="14619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Instruction Operation Decoding</a:t>
            </a:r>
          </a:p>
        </p:txBody>
      </p:sp>
      <p:sp>
        <p:nvSpPr>
          <p:cNvPr id="9" name="Flowchart: Connector 8"/>
          <p:cNvSpPr/>
          <p:nvPr/>
        </p:nvSpPr>
        <p:spPr>
          <a:xfrm>
            <a:off x="5334000" y="3733800"/>
            <a:ext cx="1524001" cy="146197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Operand Address Calculation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7090144" y="3717851"/>
            <a:ext cx="1524001" cy="14619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Operation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8856921" y="3717851"/>
            <a:ext cx="1524001" cy="146197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Operand Address Calculation</a:t>
            </a:r>
          </a:p>
        </p:txBody>
      </p:sp>
      <p:sp>
        <p:nvSpPr>
          <p:cNvPr id="12" name="Flowchart: Connector 11"/>
          <p:cNvSpPr/>
          <p:nvPr/>
        </p:nvSpPr>
        <p:spPr>
          <a:xfrm>
            <a:off x="5334000" y="1615705"/>
            <a:ext cx="1524001" cy="151735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Operand Fetch</a:t>
            </a:r>
          </a:p>
        </p:txBody>
      </p:sp>
      <p:sp>
        <p:nvSpPr>
          <p:cNvPr id="13" name="Flowchart: Connector 12"/>
          <p:cNvSpPr/>
          <p:nvPr/>
        </p:nvSpPr>
        <p:spPr>
          <a:xfrm>
            <a:off x="8849833" y="1610389"/>
            <a:ext cx="1524001" cy="1517355"/>
          </a:xfrm>
          <a:prstGeom prst="flowChart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Operand Store</a:t>
            </a:r>
          </a:p>
        </p:txBody>
      </p:sp>
      <p:cxnSp>
        <p:nvCxnSpPr>
          <p:cNvPr id="15" name="Straight Arrow Connector 14"/>
          <p:cNvCxnSpPr>
            <a:stCxn id="7" idx="0"/>
            <a:endCxn id="6" idx="4"/>
          </p:cNvCxnSpPr>
          <p:nvPr/>
        </p:nvCxnSpPr>
        <p:spPr>
          <a:xfrm flipV="1">
            <a:off x="2532321" y="3122428"/>
            <a:ext cx="0" cy="59542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6"/>
            <a:endCxn id="8" idx="0"/>
          </p:cNvCxnSpPr>
          <p:nvPr/>
        </p:nvCxnSpPr>
        <p:spPr>
          <a:xfrm>
            <a:off x="3294321" y="2363751"/>
            <a:ext cx="990600" cy="137004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6"/>
            <a:endCxn id="9" idx="2"/>
          </p:cNvCxnSpPr>
          <p:nvPr/>
        </p:nvCxnSpPr>
        <p:spPr>
          <a:xfrm>
            <a:off x="5046921" y="4464788"/>
            <a:ext cx="287078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1"/>
            <a:endCxn id="12" idx="3"/>
          </p:cNvCxnSpPr>
          <p:nvPr/>
        </p:nvCxnSpPr>
        <p:spPr>
          <a:xfrm flipV="1">
            <a:off x="5557184" y="2910849"/>
            <a:ext cx="0" cy="103705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5"/>
            <a:endCxn id="9" idx="7"/>
          </p:cNvCxnSpPr>
          <p:nvPr/>
        </p:nvCxnSpPr>
        <p:spPr>
          <a:xfrm>
            <a:off x="6634815" y="2910849"/>
            <a:ext cx="0" cy="103705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6"/>
            <a:endCxn id="10" idx="0"/>
          </p:cNvCxnSpPr>
          <p:nvPr/>
        </p:nvCxnSpPr>
        <p:spPr>
          <a:xfrm>
            <a:off x="6858000" y="2374382"/>
            <a:ext cx="994144" cy="134346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6"/>
            <a:endCxn id="11" idx="2"/>
          </p:cNvCxnSpPr>
          <p:nvPr/>
        </p:nvCxnSpPr>
        <p:spPr>
          <a:xfrm>
            <a:off x="8614144" y="4448839"/>
            <a:ext cx="242776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1"/>
            <a:endCxn id="13" idx="3"/>
          </p:cNvCxnSpPr>
          <p:nvPr/>
        </p:nvCxnSpPr>
        <p:spPr>
          <a:xfrm flipH="1" flipV="1">
            <a:off x="9073017" y="2905532"/>
            <a:ext cx="7088" cy="1026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5"/>
            <a:endCxn id="11" idx="7"/>
          </p:cNvCxnSpPr>
          <p:nvPr/>
        </p:nvCxnSpPr>
        <p:spPr>
          <a:xfrm>
            <a:off x="10150648" y="2905532"/>
            <a:ext cx="7088" cy="102642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486400" y="3211124"/>
            <a:ext cx="118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Multiple Operands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852144" y="2643922"/>
            <a:ext cx="1184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Multiple Results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77516" y="5463844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Return for string or vector data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84721" y="5463844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Instruction complete, Fetch next instruction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2615821" y="2347415"/>
            <a:ext cx="7902054" cy="3671248"/>
            <a:chOff x="1091821" y="2347415"/>
            <a:chExt cx="7902054" cy="3671248"/>
          </a:xfrm>
        </p:grpSpPr>
        <p:sp>
          <p:nvSpPr>
            <p:cNvPr id="69" name="Freeform 68"/>
            <p:cNvSpPr/>
            <p:nvPr/>
          </p:nvSpPr>
          <p:spPr>
            <a:xfrm>
              <a:off x="1091821" y="2347415"/>
              <a:ext cx="7902054" cy="3671248"/>
            </a:xfrm>
            <a:custGeom>
              <a:avLst/>
              <a:gdLst>
                <a:gd name="connsiteX0" fmla="*/ 7738280 w 7902054"/>
                <a:gd name="connsiteY0" fmla="*/ 0 h 3671248"/>
                <a:gd name="connsiteX1" fmla="*/ 7902054 w 7902054"/>
                <a:gd name="connsiteY1" fmla="*/ 0 h 3671248"/>
                <a:gd name="connsiteX2" fmla="*/ 7902054 w 7902054"/>
                <a:gd name="connsiteY2" fmla="*/ 3671248 h 3671248"/>
                <a:gd name="connsiteX3" fmla="*/ 0 w 7902054"/>
                <a:gd name="connsiteY3" fmla="*/ 3671248 h 3671248"/>
                <a:gd name="connsiteX4" fmla="*/ 0 w 7902054"/>
                <a:gd name="connsiteY4" fmla="*/ 2825086 h 3671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02054" h="3671248">
                  <a:moveTo>
                    <a:pt x="7738280" y="0"/>
                  </a:moveTo>
                  <a:lnTo>
                    <a:pt x="7902054" y="0"/>
                  </a:lnTo>
                  <a:lnTo>
                    <a:pt x="7902054" y="3671248"/>
                  </a:lnTo>
                  <a:lnTo>
                    <a:pt x="0" y="3671248"/>
                  </a:lnTo>
                  <a:lnTo>
                    <a:pt x="0" y="2825086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4571999" y="5179828"/>
              <a:ext cx="0" cy="838835"/>
            </a:xfrm>
            <a:prstGeom prst="straightConnector1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62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Mechanism by which other modules (e.g. I/O) may interrupt normal sequence of </a:t>
            </a:r>
            <a:r>
              <a:rPr lang="en-GB" dirty="0" smtClean="0"/>
              <a:t>processing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744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1187</Words>
  <Application>Microsoft Office PowerPoint</Application>
  <PresentationFormat>Widescreen</PresentationFormat>
  <Paragraphs>258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Wingdings</vt:lpstr>
      <vt:lpstr>Office Theme</vt:lpstr>
      <vt:lpstr>  Computer Architecture &amp; Assembly Language   CSC-250</vt:lpstr>
      <vt:lpstr>What is a program?</vt:lpstr>
      <vt:lpstr>Function of Control Unit</vt:lpstr>
      <vt:lpstr>Computer Components</vt:lpstr>
      <vt:lpstr>Fetch Cycle</vt:lpstr>
      <vt:lpstr>Execute Cycle</vt:lpstr>
      <vt:lpstr>Addition Program Execution - Example</vt:lpstr>
      <vt:lpstr>Instruction Cycle State Diagram</vt:lpstr>
      <vt:lpstr>Interrupts</vt:lpstr>
      <vt:lpstr>Classes of Interrupts</vt:lpstr>
      <vt:lpstr>Interrupt – Program Flow Control</vt:lpstr>
      <vt:lpstr>Interrupt Cycle</vt:lpstr>
      <vt:lpstr>Interrupt Cycle (Cont.)</vt:lpstr>
      <vt:lpstr>Transfer of Control via Interrupts</vt:lpstr>
      <vt:lpstr>Multiple Interrupts - Approaches</vt:lpstr>
      <vt:lpstr>Multiple Interrupts – Sequential Interrupt Processing</vt:lpstr>
      <vt:lpstr>Multiple Interrupts – Nested Interrupt Processing</vt:lpstr>
      <vt:lpstr>Multiple Interrupts – Approaches (Cont.)</vt:lpstr>
      <vt:lpstr>Time Sequence of Multiple Interrupts - Example</vt:lpstr>
      <vt:lpstr>Interconnection Structures</vt:lpstr>
      <vt:lpstr>Modules: Major Form of Input and Output - Memory</vt:lpstr>
      <vt:lpstr>Modules: Major Form of Input and Output - Processor</vt:lpstr>
      <vt:lpstr>Modules: Major Form of Input and Output – I/O Module</vt:lpstr>
      <vt:lpstr>Modules:  Major Form of Input and Output</vt:lpstr>
      <vt:lpstr>Types of Transfers</vt:lpstr>
      <vt:lpstr>Bus Interconnection</vt:lpstr>
      <vt:lpstr>System Bus</vt:lpstr>
      <vt:lpstr>Data Line</vt:lpstr>
      <vt:lpstr>Data Bus</vt:lpstr>
      <vt:lpstr>Address Lines</vt:lpstr>
      <vt:lpstr>Address Bus</vt:lpstr>
      <vt:lpstr>Control Lines</vt:lpstr>
      <vt:lpstr>Bus Interconnection Scheme</vt:lpstr>
      <vt:lpstr>Operation of the Bus</vt:lpstr>
      <vt:lpstr>System Bus - Physical</vt:lpstr>
      <vt:lpstr>Physical Realization of Bus Architecture</vt:lpstr>
      <vt:lpstr>Single Bus - Problem</vt:lpstr>
      <vt:lpstr>Types of Bus</vt:lpstr>
      <vt:lpstr>Bus Arbitration</vt:lpstr>
      <vt:lpstr>Master–Slave Mechanism: Methods</vt:lpstr>
      <vt:lpstr>Bus Timing</vt:lpstr>
      <vt:lpstr>Assignment for Reading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program?</dc:title>
  <dc:creator>Noor Nabi</dc:creator>
  <cp:lastModifiedBy>Microsoft account</cp:lastModifiedBy>
  <cp:revision>18</cp:revision>
  <dcterms:created xsi:type="dcterms:W3CDTF">2020-02-07T06:56:06Z</dcterms:created>
  <dcterms:modified xsi:type="dcterms:W3CDTF">2024-05-26T06:45:26Z</dcterms:modified>
</cp:coreProperties>
</file>