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08" r:id="rId6"/>
    <p:sldId id="309" r:id="rId7"/>
    <p:sldId id="310" r:id="rId8"/>
    <p:sldId id="311" r:id="rId9"/>
    <p:sldId id="318" r:id="rId10"/>
    <p:sldId id="313" r:id="rId11"/>
    <p:sldId id="312" r:id="rId12"/>
    <p:sldId id="319" r:id="rId13"/>
    <p:sldId id="314" r:id="rId14"/>
    <p:sldId id="315" r:id="rId15"/>
    <p:sldId id="317" r:id="rId16"/>
    <p:sldId id="320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9541831" cy="2843784"/>
          </a:xfrm>
        </p:spPr>
        <p:txBody>
          <a:bodyPr/>
          <a:lstStyle/>
          <a:p>
            <a:r>
              <a:rPr lang="en-US" u="sng" spc="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pipeline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Presented by:</a:t>
            </a:r>
          </a:p>
          <a:p>
            <a:r>
              <a:rPr lang="en-US" sz="2400" dirty="0"/>
              <a:t>Zahid </a:t>
            </a:r>
            <a:r>
              <a:rPr lang="en-US" sz="2400" dirty="0" err="1"/>
              <a:t>ali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967409"/>
            <a:ext cx="11834191" cy="107342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Structural hazard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6191B-7075-7BF9-8724-72229157CF62}"/>
              </a:ext>
            </a:extLst>
          </p:cNvPr>
          <p:cNvSpPr txBox="1"/>
          <p:nvPr/>
        </p:nvSpPr>
        <p:spPr>
          <a:xfrm>
            <a:off x="954156" y="2197160"/>
            <a:ext cx="106116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When two or more than two instructions need same resource </a:t>
            </a:r>
          </a:p>
        </p:txBody>
      </p:sp>
      <p:pic>
        <p:nvPicPr>
          <p:cNvPr id="5" name="Picture 4" descr="A picture containing text, crossword puzzle, screenshot, diagram&#10;&#10;Description automatically generated">
            <a:extLst>
              <a:ext uri="{FF2B5EF4-FFF2-40B4-BE49-F238E27FC236}">
                <a16:creationId xmlns:a16="http://schemas.microsoft.com/office/drawing/2014/main" id="{39E039CD-8D6B-05F2-EBED-8E2EAA6F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781" y="2813538"/>
            <a:ext cx="6296341" cy="40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6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967409"/>
            <a:ext cx="11834191" cy="107342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data hazard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6191B-7075-7BF9-8724-72229157CF62}"/>
              </a:ext>
            </a:extLst>
          </p:cNvPr>
          <p:cNvSpPr txBox="1"/>
          <p:nvPr/>
        </p:nvSpPr>
        <p:spPr>
          <a:xfrm>
            <a:off x="954156" y="2197160"/>
            <a:ext cx="106116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3200" dirty="0">
                <a:solidFill>
                  <a:srgbClr val="4D5156"/>
                </a:solidFill>
                <a:latin typeface="Roboto" panose="02000000000000000000" pitchFamily="2" charset="0"/>
              </a:rPr>
              <a:t>data hazard </a:t>
            </a:r>
            <a:r>
              <a:rPr lang="en-US" sz="32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arises when one instruction is dependent on the results of a preceding instruction</a:t>
            </a:r>
          </a:p>
          <a:p>
            <a:endParaRPr lang="en-US" sz="3200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4D5156"/>
                </a:solidFill>
                <a:latin typeface="Roboto" panose="02000000000000000000" pitchFamily="2" charset="0"/>
              </a:rPr>
              <a:t>Attempt to use data before is ready</a:t>
            </a:r>
            <a:endParaRPr lang="en-US" sz="3200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86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" name="Picture 12" descr="Different coloured organisers">
            <a:extLst>
              <a:ext uri="{FF2B5EF4-FFF2-40B4-BE49-F238E27FC236}">
                <a16:creationId xmlns:a16="http://schemas.microsoft.com/office/drawing/2014/main" id="{BB536A22-F36B-082F-68ED-6A15D0C69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7025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68" y="698643"/>
            <a:ext cx="5243394" cy="5189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hazard types </a:t>
            </a:r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5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76191B-7075-7BF9-8724-72229157CF62}"/>
              </a:ext>
            </a:extLst>
          </p:cNvPr>
          <p:cNvSpPr txBox="1"/>
          <p:nvPr/>
        </p:nvSpPr>
        <p:spPr>
          <a:xfrm>
            <a:off x="7184974" y="356813"/>
            <a:ext cx="4124758" cy="64021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 after write (RAW), or true dependency: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A hazard occurs if the read takes place before the write operation is complete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Write after read (RAW), or anti dependency: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A hazard occurs if the write operation completes before the read operation takes place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Write after write (RAW), or output dependency: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A hazard occurs if the write operations take place in the reverse order of the intended sequence.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7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DBF2F9D-983F-4E90-827D-5A23216D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350" y="381935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</a:t>
            </a:r>
          </a:p>
        </p:txBody>
      </p:sp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4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4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4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347754EB-1AE5-D88A-5717-C5FF4E83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" y="4202180"/>
            <a:ext cx="4823805" cy="2519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76191B-7075-7BF9-8724-72229157CF62}"/>
              </a:ext>
            </a:extLst>
          </p:cNvPr>
          <p:cNvSpPr txBox="1"/>
          <p:nvPr/>
        </p:nvSpPr>
        <p:spPr>
          <a:xfrm>
            <a:off x="5446350" y="3175552"/>
            <a:ext cx="5366041" cy="2809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ADD EAX, EBX                  /* EAX = EAX + EBX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SUB ECX, EAX                  /* ECX = ECX - EAX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0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7C7AC0-6764-C9D6-D460-219E522AB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000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 hazard </a:t>
            </a:r>
          </a:p>
        </p:txBody>
      </p:sp>
      <p:sp>
        <p:nvSpPr>
          <p:cNvPr id="2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59C11D-7490-A065-ED2F-E3DA59FA1C71}"/>
              </a:ext>
            </a:extLst>
          </p:cNvPr>
          <p:cNvSpPr txBox="1"/>
          <p:nvPr/>
        </p:nvSpPr>
        <p:spPr>
          <a:xfrm>
            <a:off x="1188069" y="3175552"/>
            <a:ext cx="5366041" cy="2809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A control hazard, also known as a branch hazard, occurs when the pipeline makes the wrong decision on a branch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text, screenshot, line, number&#10;&#10;Description automatically generated">
            <a:extLst>
              <a:ext uri="{FF2B5EF4-FFF2-40B4-BE49-F238E27FC236}">
                <a16:creationId xmlns:a16="http://schemas.microsoft.com/office/drawing/2014/main" id="{1442C707-1C71-3461-C899-16B2BAFE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584" y="2504048"/>
            <a:ext cx="5077416" cy="4076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F3BA59-D574-A0FE-1FE1-711401D5A2D7}"/>
              </a:ext>
            </a:extLst>
          </p:cNvPr>
          <p:cNvSpPr txBox="1"/>
          <p:nvPr/>
        </p:nvSpPr>
        <p:spPr>
          <a:xfrm>
            <a:off x="10761067" y="4245533"/>
            <a:ext cx="111134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3E4D0-6BF2-9FF3-8444-E427D86B276F}"/>
              </a:ext>
            </a:extLst>
          </p:cNvPr>
          <p:cNvSpPr txBox="1"/>
          <p:nvPr/>
        </p:nvSpPr>
        <p:spPr>
          <a:xfrm>
            <a:off x="8117058" y="5193369"/>
            <a:ext cx="872197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stall</a:t>
            </a:r>
          </a:p>
        </p:txBody>
      </p:sp>
    </p:spTree>
    <p:extLst>
      <p:ext uri="{BB962C8B-B14F-4D97-AF65-F5344CB8AC3E}">
        <p14:creationId xmlns:p14="http://schemas.microsoft.com/office/powerpoint/2010/main" val="19079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9" y="937459"/>
            <a:ext cx="8601110" cy="117957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Instruction Pipelining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626"/>
            <a:ext cx="11088757" cy="428045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pipelining is the process of arrangement of hardware elements of CPU such that its over all performance can be increased.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new inputs are accepted at one end before previously accepted inputs appear as outputs at the other end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Not implementing new hardware but rearranging the existing hardware components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simultaneous execution of more than one instructions take place in pipelined processor.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sz="2400" dirty="0"/>
              <a:t>multiple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sz="2400" dirty="0"/>
              <a:t>instructions are overlapped during execution.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967409"/>
            <a:ext cx="11834191" cy="107342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Decomposition of instructions/Stages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6191B-7075-7BF9-8724-72229157CF62}"/>
              </a:ext>
            </a:extLst>
          </p:cNvPr>
          <p:cNvSpPr txBox="1"/>
          <p:nvPr/>
        </p:nvSpPr>
        <p:spPr>
          <a:xfrm>
            <a:off x="742121" y="2411896"/>
            <a:ext cx="106116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u="sng" dirty="0">
                <a:solidFill>
                  <a:schemeClr val="bg2">
                    <a:lumMod val="50000"/>
                  </a:schemeClr>
                </a:solidFill>
              </a:rPr>
              <a:t> Fetch instruction (FI): </a:t>
            </a:r>
            <a:r>
              <a:rPr lang="en-US" sz="3200" dirty="0"/>
              <a:t>Read the next expected instruction into a buffer.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u="sng" dirty="0">
                <a:solidFill>
                  <a:schemeClr val="bg2">
                    <a:lumMod val="50000"/>
                  </a:schemeClr>
                </a:solidFill>
              </a:rPr>
              <a:t>Decode instruction (DI): </a:t>
            </a:r>
            <a:r>
              <a:rPr lang="en-US" sz="3200" dirty="0"/>
              <a:t>Determine the opcode and the operand specifiers.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b="1" u="sng" dirty="0">
                <a:solidFill>
                  <a:schemeClr val="bg2">
                    <a:lumMod val="50000"/>
                  </a:schemeClr>
                </a:solidFill>
              </a:rPr>
              <a:t>Calculate operands (CO): </a:t>
            </a:r>
            <a:r>
              <a:rPr lang="en-US" sz="3200" dirty="0"/>
              <a:t>Calculate the effective address of each source operand. </a:t>
            </a:r>
          </a:p>
        </p:txBody>
      </p:sp>
    </p:spTree>
    <p:extLst>
      <p:ext uri="{BB962C8B-B14F-4D97-AF65-F5344CB8AC3E}">
        <p14:creationId xmlns:p14="http://schemas.microsoft.com/office/powerpoint/2010/main" val="406646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967409"/>
            <a:ext cx="11834191" cy="107342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Decomposition of instructions/Stages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6191B-7075-7BF9-8724-72229157CF62}"/>
              </a:ext>
            </a:extLst>
          </p:cNvPr>
          <p:cNvSpPr txBox="1"/>
          <p:nvPr/>
        </p:nvSpPr>
        <p:spPr>
          <a:xfrm>
            <a:off x="954156" y="2197160"/>
            <a:ext cx="106116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u="sng" dirty="0">
                <a:solidFill>
                  <a:schemeClr val="bg2">
                    <a:lumMod val="50000"/>
                  </a:schemeClr>
                </a:solidFill>
              </a:rPr>
              <a:t>Fetch operands (FO):</a:t>
            </a:r>
            <a:r>
              <a:rPr lang="en-US" sz="3200" dirty="0"/>
              <a:t> Fetch each operand from memory 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b="1" u="sng" dirty="0">
                <a:solidFill>
                  <a:schemeClr val="bg2">
                    <a:lumMod val="50000"/>
                  </a:schemeClr>
                </a:solidFill>
              </a:rPr>
              <a:t>Execute instruction (EI): </a:t>
            </a:r>
            <a:r>
              <a:rPr lang="en-US" sz="3200" dirty="0"/>
              <a:t>Perform the indicated operation and store the result in the specified destination operand location.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u="sng" dirty="0">
                <a:solidFill>
                  <a:schemeClr val="bg2">
                    <a:lumMod val="50000"/>
                  </a:schemeClr>
                </a:solidFill>
              </a:rPr>
              <a:t>Write operand (WO): </a:t>
            </a:r>
            <a:r>
              <a:rPr lang="en-US" sz="3200" dirty="0"/>
              <a:t>Store the result in memory</a:t>
            </a:r>
          </a:p>
        </p:txBody>
      </p:sp>
    </p:spTree>
    <p:extLst>
      <p:ext uri="{BB962C8B-B14F-4D97-AF65-F5344CB8AC3E}">
        <p14:creationId xmlns:p14="http://schemas.microsoft.com/office/powerpoint/2010/main" val="252599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8546" y="224937"/>
            <a:ext cx="1465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crossword puzzle, number, screenshot&#10;&#10;Description automatically generated">
            <a:extLst>
              <a:ext uri="{FF2B5EF4-FFF2-40B4-BE49-F238E27FC236}">
                <a16:creationId xmlns:a16="http://schemas.microsoft.com/office/drawing/2014/main" id="{39D74095-086B-061D-BFC1-E28FCC4E95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5891" y="1589155"/>
            <a:ext cx="10098588" cy="4754939"/>
          </a:xfrm>
          <a:prstGeom prst="rect">
            <a:avLst/>
          </a:prstGeom>
        </p:spPr>
      </p:pic>
      <p:sp>
        <p:nvSpPr>
          <p:cNvPr id="2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8" y="81499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8" y="104429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42198" y="126872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1A6D82-E3CD-90AB-37AA-82F438BF2FAF}"/>
              </a:ext>
            </a:extLst>
          </p:cNvPr>
          <p:cNvSpPr txBox="1"/>
          <p:nvPr/>
        </p:nvSpPr>
        <p:spPr>
          <a:xfrm>
            <a:off x="492367" y="337624"/>
            <a:ext cx="99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diagram for instruction pipeline operation </a:t>
            </a:r>
          </a:p>
        </p:txBody>
      </p:sp>
    </p:spTree>
    <p:extLst>
      <p:ext uri="{BB962C8B-B14F-4D97-AF65-F5344CB8AC3E}">
        <p14:creationId xmlns:p14="http://schemas.microsoft.com/office/powerpoint/2010/main" val="305151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967410"/>
            <a:ext cx="11834191" cy="83325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Pipelined                        vs              non pipelined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0CF78-6E0D-AF28-8397-36922CE928FE}"/>
              </a:ext>
            </a:extLst>
          </p:cNvPr>
          <p:cNvSpPr txBox="1"/>
          <p:nvPr/>
        </p:nvSpPr>
        <p:spPr>
          <a:xfrm>
            <a:off x="159026" y="0"/>
            <a:ext cx="6720076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/>
              <a:t>Performance for pipeline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DB85B3C-A020-6B16-B716-F3FA99392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16604"/>
              </p:ext>
            </p:extLst>
          </p:nvPr>
        </p:nvGraphicFramePr>
        <p:xfrm>
          <a:off x="6096001" y="2232990"/>
          <a:ext cx="5897217" cy="30305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7268">
                  <a:extLst>
                    <a:ext uri="{9D8B030D-6E8A-4147-A177-3AD203B41FA5}">
                      <a16:colId xmlns:a16="http://schemas.microsoft.com/office/drawing/2014/main" val="1395347886"/>
                    </a:ext>
                  </a:extLst>
                </a:gridCol>
                <a:gridCol w="600228">
                  <a:extLst>
                    <a:ext uri="{9D8B030D-6E8A-4147-A177-3AD203B41FA5}">
                      <a16:colId xmlns:a16="http://schemas.microsoft.com/office/drawing/2014/main" val="2742483453"/>
                    </a:ext>
                  </a:extLst>
                </a:gridCol>
                <a:gridCol w="522566">
                  <a:extLst>
                    <a:ext uri="{9D8B030D-6E8A-4147-A177-3AD203B41FA5}">
                      <a16:colId xmlns:a16="http://schemas.microsoft.com/office/drawing/2014/main" val="3466938752"/>
                    </a:ext>
                  </a:extLst>
                </a:gridCol>
                <a:gridCol w="647613">
                  <a:extLst>
                    <a:ext uri="{9D8B030D-6E8A-4147-A177-3AD203B41FA5}">
                      <a16:colId xmlns:a16="http://schemas.microsoft.com/office/drawing/2014/main" val="1913552492"/>
                    </a:ext>
                  </a:extLst>
                </a:gridCol>
                <a:gridCol w="600228">
                  <a:extLst>
                    <a:ext uri="{9D8B030D-6E8A-4147-A177-3AD203B41FA5}">
                      <a16:colId xmlns:a16="http://schemas.microsoft.com/office/drawing/2014/main" val="1134165490"/>
                    </a:ext>
                  </a:extLst>
                </a:gridCol>
                <a:gridCol w="442273">
                  <a:extLst>
                    <a:ext uri="{9D8B030D-6E8A-4147-A177-3AD203B41FA5}">
                      <a16:colId xmlns:a16="http://schemas.microsoft.com/office/drawing/2014/main" val="781399578"/>
                    </a:ext>
                  </a:extLst>
                </a:gridCol>
                <a:gridCol w="797041">
                  <a:extLst>
                    <a:ext uri="{9D8B030D-6E8A-4147-A177-3AD203B41FA5}">
                      <a16:colId xmlns:a16="http://schemas.microsoft.com/office/drawing/2014/main" val="456263154"/>
                    </a:ext>
                  </a:extLst>
                </a:gridCol>
              </a:tblGrid>
              <a:tr h="303058">
                <a:tc>
                  <a:txBody>
                    <a:bodyPr/>
                    <a:lstStyle/>
                    <a:p>
                      <a:r>
                        <a:rPr lang="en-US" sz="1200" b="1" dirty="0"/>
                        <a:t>INSTRUCTIONS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087949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r>
                        <a:rPr lang="en-US" sz="1200" b="1" dirty="0"/>
                        <a:t>INSTRUCTION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996167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r>
                        <a:rPr lang="en-US" sz="1200" b="1" dirty="0"/>
                        <a:t>INSTRUCTION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83840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r>
                        <a:rPr lang="en-US" sz="1200" b="1" dirty="0"/>
                        <a:t>INSTRUCTION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81623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r>
                        <a:rPr lang="en-US" sz="1200" b="1" dirty="0"/>
                        <a:t>INSTRUCTION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91206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r>
                        <a:rPr lang="en-US" sz="1200" b="1" dirty="0"/>
                        <a:t>INSTRUCTION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47795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r>
                        <a:rPr lang="en-US" sz="1200" b="1" dirty="0"/>
                        <a:t>INSTRUCTION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3339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r>
                        <a:rPr lang="en-US" sz="1200" b="1" dirty="0"/>
                        <a:t>INSTRUCTION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093966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r>
                        <a:rPr lang="en-US" sz="1200" b="1" dirty="0"/>
                        <a:t>INSTRUCTION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55272"/>
                  </a:ext>
                </a:extLst>
              </a:tr>
              <a:tr h="303058">
                <a:tc>
                  <a:txBody>
                    <a:bodyPr/>
                    <a:lstStyle/>
                    <a:p>
                      <a:r>
                        <a:rPr lang="en-US" sz="1200" b="1" dirty="0"/>
                        <a:t>INSTRUCTION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06892"/>
                  </a:ext>
                </a:extLst>
              </a:tr>
            </a:tbl>
          </a:graphicData>
        </a:graphic>
      </p:graphicFrame>
      <p:pic>
        <p:nvPicPr>
          <p:cNvPr id="14" name="Picture 13" descr="A picture containing text, crossword puzzle, number, screenshot&#10;&#10;Description automatically generated">
            <a:extLst>
              <a:ext uri="{FF2B5EF4-FFF2-40B4-BE49-F238E27FC236}">
                <a16:creationId xmlns:a16="http://schemas.microsoft.com/office/drawing/2014/main" id="{71ADB6D6-7904-7541-6E4E-A1B1CEC4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7" y="2232990"/>
            <a:ext cx="5936974" cy="30305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7E0B89-82AB-A30D-1258-689E20B3D9BC}"/>
              </a:ext>
            </a:extLst>
          </p:cNvPr>
          <p:cNvSpPr txBox="1"/>
          <p:nvPr/>
        </p:nvSpPr>
        <p:spPr>
          <a:xfrm>
            <a:off x="590434" y="5416062"/>
            <a:ext cx="10931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SPEED UP=K+(N-1)t                                                      SPEED UP=N*Kt </a:t>
            </a:r>
          </a:p>
          <a:p>
            <a:r>
              <a:rPr lang="en-US" dirty="0"/>
              <a:t>                   =6+(9-1)                                                         SPEED UP=9*6</a:t>
            </a:r>
          </a:p>
          <a:p>
            <a:r>
              <a:rPr lang="en-US" dirty="0"/>
              <a:t>                   =14                                                                 SPEED UP=54     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4519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3BD7D4-1437-ADF2-5DDA-121B0C27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294737" cy="79194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Six stage </a:t>
            </a:r>
            <a:r>
              <a:rPr lang="en-US" dirty="0" err="1"/>
              <a:t>cpu</a:t>
            </a:r>
            <a:r>
              <a:rPr lang="en-US" dirty="0"/>
              <a:t> instruction pipeline</a:t>
            </a:r>
          </a:p>
        </p:txBody>
      </p:sp>
      <p:pic>
        <p:nvPicPr>
          <p:cNvPr id="6" name="Picture 5" descr="A picture containing diagram, plan, technical drawing, sketch&#10;&#10;Description automatically generated">
            <a:extLst>
              <a:ext uri="{FF2B5EF4-FFF2-40B4-BE49-F238E27FC236}">
                <a16:creationId xmlns:a16="http://schemas.microsoft.com/office/drawing/2014/main" id="{840623C5-C784-1819-C77B-6FBAA986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809" y="1041008"/>
            <a:ext cx="7424928" cy="58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4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967409"/>
            <a:ext cx="11834191" cy="107342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Pipeline hazards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6191B-7075-7BF9-8724-72229157CF62}"/>
              </a:ext>
            </a:extLst>
          </p:cNvPr>
          <p:cNvSpPr txBox="1"/>
          <p:nvPr/>
        </p:nvSpPr>
        <p:spPr>
          <a:xfrm>
            <a:off x="954156" y="2197160"/>
            <a:ext cx="106116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Problems in pipelining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A pipeline hazard occurs when the pipeline, or some portion of the pipeline, must stall because conditions do not permit continued execution. Such a pipeline stall is also referred to as a pipeline bubble.</a:t>
            </a:r>
          </a:p>
        </p:txBody>
      </p:sp>
    </p:spTree>
    <p:extLst>
      <p:ext uri="{BB962C8B-B14F-4D97-AF65-F5344CB8AC3E}">
        <p14:creationId xmlns:p14="http://schemas.microsoft.com/office/powerpoint/2010/main" val="183277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967409"/>
            <a:ext cx="11834191" cy="107342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Types of Pipeline hazards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6191B-7075-7BF9-8724-72229157CF62}"/>
              </a:ext>
            </a:extLst>
          </p:cNvPr>
          <p:cNvSpPr txBox="1"/>
          <p:nvPr/>
        </p:nvSpPr>
        <p:spPr>
          <a:xfrm>
            <a:off x="954156" y="2197160"/>
            <a:ext cx="10611679" cy="25545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Structural/resource hazard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 control hazard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Data hazard</a:t>
            </a:r>
          </a:p>
        </p:txBody>
      </p:sp>
    </p:spTree>
    <p:extLst>
      <p:ext uri="{BB962C8B-B14F-4D97-AF65-F5344CB8AC3E}">
        <p14:creationId xmlns:p14="http://schemas.microsoft.com/office/powerpoint/2010/main" val="29288554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{7A909D22-4E37-44DC-B1D8-6F2CAB8DC41A}tf89338750_win32</Template>
  <TotalTime>375</TotalTime>
  <Words>539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Univers</vt:lpstr>
      <vt:lpstr>Wingdings</vt:lpstr>
      <vt:lpstr>GradientUnivers</vt:lpstr>
      <vt:lpstr>Instruction pipeline</vt:lpstr>
      <vt:lpstr>Instruction Pipelining </vt:lpstr>
      <vt:lpstr>Decomposition of instructions/Stages</vt:lpstr>
      <vt:lpstr>Decomposition of instructions/Stages</vt:lpstr>
      <vt:lpstr>PowerPoint Presentation</vt:lpstr>
      <vt:lpstr>    Pipelined                        vs              non pipelined</vt:lpstr>
      <vt:lpstr>Six stage cpu instruction pipeline</vt:lpstr>
      <vt:lpstr>Pipeline hazards </vt:lpstr>
      <vt:lpstr>Types of Pipeline hazards </vt:lpstr>
      <vt:lpstr>Structural hazard </vt:lpstr>
      <vt:lpstr>data hazard </vt:lpstr>
      <vt:lpstr>data hazard types </vt:lpstr>
      <vt:lpstr>Example:</vt:lpstr>
      <vt:lpstr>Control hazard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pipeline</dc:title>
  <dc:creator>Abdul Wajid</dc:creator>
  <cp:lastModifiedBy>Abdul Wajid</cp:lastModifiedBy>
  <cp:revision>5</cp:revision>
  <dcterms:created xsi:type="dcterms:W3CDTF">2023-05-16T15:07:12Z</dcterms:created>
  <dcterms:modified xsi:type="dcterms:W3CDTF">2023-05-21T09:46:38Z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2023-05-16T22:34:29Z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8f42f027-46d3-4aab-806b-c5dd5b8f3b71</vt:lpwstr>
  </property>
  <property fmtid="{D5CDD505-2E9C-101B-9397-08002B2CF9AE}" pid="8" name="MSIP_Label_defa4170-0d19-0005-0004-bc88714345d2_ActionId">
    <vt:lpwstr>990b06ef-e052-4221-aff7-d55a534cb802</vt:lpwstr>
  </property>
  <property fmtid="{D5CDD505-2E9C-101B-9397-08002B2CF9AE}" pid="9" name="MSIP_Label_defa4170-0d19-0005-0004-bc88714345d2_ContentBits">
    <vt:lpwstr>0</vt:lpwstr>
  </property>
</Properties>
</file>