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DB92-8892-40E8-B5ED-B4FC59C2900D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FF78-8F75-4275-8321-EDF621F8D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50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DB92-8892-40E8-B5ED-B4FC59C2900D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FF78-8F75-4275-8321-EDF621F8D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07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DB92-8892-40E8-B5ED-B4FC59C2900D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FF78-8F75-4275-8321-EDF621F8D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DB92-8892-40E8-B5ED-B4FC59C2900D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FF78-8F75-4275-8321-EDF621F8D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17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DB92-8892-40E8-B5ED-B4FC59C2900D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FF78-8F75-4275-8321-EDF621F8D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97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DB92-8892-40E8-B5ED-B4FC59C2900D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FF78-8F75-4275-8321-EDF621F8D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4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DB92-8892-40E8-B5ED-B4FC59C2900D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FF78-8F75-4275-8321-EDF621F8D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09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DB92-8892-40E8-B5ED-B4FC59C2900D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FF78-8F75-4275-8321-EDF621F8D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39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DB92-8892-40E8-B5ED-B4FC59C2900D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FF78-8F75-4275-8321-EDF621F8D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6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DB92-8892-40E8-B5ED-B4FC59C2900D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FF78-8F75-4275-8321-EDF621F8D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8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DB92-8892-40E8-B5ED-B4FC59C2900D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FF78-8F75-4275-8321-EDF621F8D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0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DB92-8892-40E8-B5ED-B4FC59C2900D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7FF78-8F75-4275-8321-EDF621F8D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90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44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latin typeface="Arial Black" panose="020B0A04020102020204" pitchFamily="34" charset="0"/>
              </a:rPr>
              <a:t>Electronics </a:t>
            </a:r>
            <a:r>
              <a:rPr lang="en-GB" sz="4000" b="1" dirty="0">
                <a:latin typeface="Arial Black" panose="020B0A04020102020204" pitchFamily="34" charset="0"/>
              </a:rPr>
              <a:t>Components</a:t>
            </a:r>
            <a:r>
              <a:rPr lang="en-GB" sz="3600" b="1" dirty="0"/>
              <a:t/>
            </a:r>
            <a:br>
              <a:rPr lang="en-GB" sz="3600" b="1" dirty="0"/>
            </a:b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 smtClean="0"/>
              <a:t>Applied Physics</a:t>
            </a:r>
          </a:p>
          <a:p>
            <a:pPr marL="0" indent="0" algn="ctr">
              <a:buNone/>
            </a:pPr>
            <a:r>
              <a:rPr lang="en-GB" sz="4000" dirty="0" smtClean="0"/>
              <a:t>Labs-01</a:t>
            </a:r>
          </a:p>
          <a:p>
            <a:pPr marL="0" indent="0" algn="ctr">
              <a:buNone/>
            </a:pPr>
            <a:r>
              <a:rPr lang="en-GB" sz="4000" dirty="0" smtClean="0"/>
              <a:t>BSCS-II</a:t>
            </a:r>
          </a:p>
        </p:txBody>
      </p:sp>
    </p:spTree>
    <p:extLst>
      <p:ext uri="{BB962C8B-B14F-4D97-AF65-F5344CB8AC3E}">
        <p14:creationId xmlns:p14="http://schemas.microsoft.com/office/powerpoint/2010/main" val="197767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9032" y="1452589"/>
            <a:ext cx="33458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GB" sz="2400" b="1" dirty="0" smtClean="0"/>
              <a:t>Electronics Components</a:t>
            </a:r>
            <a:endParaRPr lang="en-GB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983591" y="3241901"/>
            <a:ext cx="2671565" cy="4616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GB" sz="2400" b="1" dirty="0" smtClean="0"/>
              <a:t>Active </a:t>
            </a:r>
            <a:r>
              <a:rPr lang="en-GB" sz="2400" b="1" dirty="0"/>
              <a:t>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2747" y="3179369"/>
            <a:ext cx="2806602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GB" sz="2400" b="1" dirty="0" smtClean="0"/>
              <a:t>Passive Components</a:t>
            </a:r>
            <a:endParaRPr lang="en-GB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45405" y="464473"/>
            <a:ext cx="11297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dirty="0" smtClean="0">
                <a:solidFill>
                  <a:srgbClr val="222222"/>
                </a:solidFill>
                <a:effectLst/>
                <a:latin typeface="Nunito Sans"/>
              </a:rPr>
              <a:t>The active and passive components are differentiated on various factors like the nature of the source, its functions, power gain, controlling the flow of current.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65332" y="4051665"/>
            <a:ext cx="27303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i="0" dirty="0" smtClean="0">
                <a:solidFill>
                  <a:schemeClr val="accent6"/>
                </a:solidFill>
                <a:effectLst/>
                <a:latin typeface="Nunito Sans"/>
              </a:rPr>
              <a:t>Active components deliver power or energy to the circuit.</a:t>
            </a:r>
            <a:endParaRPr lang="en-GB" sz="2000" b="1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12747" y="4064851"/>
            <a:ext cx="2920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0" dirty="0" smtClean="0">
                <a:solidFill>
                  <a:schemeClr val="accent4"/>
                </a:solidFill>
                <a:effectLst/>
                <a:latin typeface="Nunito Sans"/>
              </a:rPr>
              <a:t>Passive elements utilizes power or energy from the circuit.</a:t>
            </a:r>
            <a:endParaRPr lang="en-GB" b="1" dirty="0">
              <a:solidFill>
                <a:schemeClr val="accent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5332" y="5420607"/>
            <a:ext cx="24829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6"/>
                </a:solidFill>
                <a:latin typeface="Nunito Sans"/>
              </a:rPr>
              <a:t>They require an external source for the operations.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2747" y="5109434"/>
            <a:ext cx="22065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  <a:latin typeface="Nunito Sans"/>
              </a:rPr>
              <a:t>They do not require any external source for the operations.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52294" y="1914254"/>
            <a:ext cx="1970467" cy="12651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66704" y="1914254"/>
            <a:ext cx="2086378" cy="12651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30620"/>
              </p:ext>
            </p:extLst>
          </p:nvPr>
        </p:nvGraphicFramePr>
        <p:xfrm>
          <a:off x="695460" y="679176"/>
          <a:ext cx="9879774" cy="5497787"/>
        </p:xfrm>
        <a:graphic>
          <a:graphicData uri="http://schemas.openxmlformats.org/drawingml/2006/table">
            <a:tbl>
              <a:tblPr/>
              <a:tblGrid>
                <a:gridCol w="3293258"/>
                <a:gridCol w="3293258"/>
                <a:gridCol w="3293258"/>
              </a:tblGrid>
              <a:tr h="4614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dirty="0">
                          <a:effectLst/>
                        </a:rPr>
                        <a:t>BASIS</a:t>
                      </a:r>
                    </a:p>
                  </a:txBody>
                  <a:tcPr marL="39702" marR="39702" marT="39702" marB="39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dirty="0">
                          <a:solidFill>
                            <a:schemeClr val="accent6"/>
                          </a:solidFill>
                          <a:effectLst/>
                        </a:rPr>
                        <a:t>ACTIVE COMPONENTS</a:t>
                      </a:r>
                    </a:p>
                  </a:txBody>
                  <a:tcPr marL="39702" marR="39702" marT="39702" marB="39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dirty="0">
                          <a:solidFill>
                            <a:schemeClr val="accent4"/>
                          </a:solidFill>
                          <a:effectLst/>
                        </a:rPr>
                        <a:t>PASSIVE COMPONENT</a:t>
                      </a:r>
                    </a:p>
                  </a:txBody>
                  <a:tcPr marL="39702" marR="39702" marT="39702" marB="39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</a:tr>
              <a:tr h="822662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 dirty="0">
                          <a:effectLst/>
                        </a:rPr>
                        <a:t>Nature of source</a:t>
                      </a:r>
                    </a:p>
                  </a:txBody>
                  <a:tcPr marL="39702" marR="39702" marT="39702" marB="397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 dirty="0">
                          <a:solidFill>
                            <a:schemeClr val="accent6"/>
                          </a:solidFill>
                          <a:effectLst/>
                        </a:rPr>
                        <a:t>Active components deliver power or energy to the circuit.</a:t>
                      </a:r>
                    </a:p>
                  </a:txBody>
                  <a:tcPr marL="39702" marR="39702" marT="39702" marB="397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 dirty="0">
                          <a:solidFill>
                            <a:schemeClr val="accent4"/>
                          </a:solidFill>
                          <a:effectLst/>
                        </a:rPr>
                        <a:t>Passive elements utilizes power or energy from the circuit.</a:t>
                      </a:r>
                    </a:p>
                  </a:txBody>
                  <a:tcPr marL="39702" marR="39702" marT="39702" marB="397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2077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>
                          <a:effectLst/>
                        </a:rPr>
                        <a:t>Examples</a:t>
                      </a:r>
                    </a:p>
                  </a:txBody>
                  <a:tcPr marL="39702" marR="39702" marT="39702" marB="397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1" dirty="0">
                          <a:solidFill>
                            <a:schemeClr val="accent6"/>
                          </a:solidFill>
                          <a:effectLst/>
                        </a:rPr>
                        <a:t>Diodes, Transistors</a:t>
                      </a:r>
                      <a:r>
                        <a:rPr lang="fr-FR" sz="1800" b="1" dirty="0" smtClean="0">
                          <a:solidFill>
                            <a:schemeClr val="accent6"/>
                          </a:solidFill>
                          <a:effectLst/>
                        </a:rPr>
                        <a:t>, </a:t>
                      </a:r>
                      <a:r>
                        <a:rPr lang="fr-FR" sz="1800" b="1" dirty="0">
                          <a:solidFill>
                            <a:schemeClr val="accent6"/>
                          </a:solidFill>
                          <a:effectLst/>
                        </a:rPr>
                        <a:t>Integrated circuits etc.</a:t>
                      </a:r>
                    </a:p>
                  </a:txBody>
                  <a:tcPr marL="39702" marR="39702" marT="39702" marB="397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 dirty="0">
                          <a:solidFill>
                            <a:schemeClr val="accent4"/>
                          </a:solidFill>
                          <a:effectLst/>
                        </a:rPr>
                        <a:t>Resistor, Capacitor, Inductor etc.</a:t>
                      </a:r>
                    </a:p>
                  </a:txBody>
                  <a:tcPr marL="39702" marR="39702" marT="39702" marB="397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2662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 dirty="0">
                          <a:effectLst/>
                        </a:rPr>
                        <a:t>Function of the component</a:t>
                      </a:r>
                    </a:p>
                  </a:txBody>
                  <a:tcPr marL="39702" marR="39702" marT="39702" marB="397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 dirty="0">
                          <a:solidFill>
                            <a:schemeClr val="accent6"/>
                          </a:solidFill>
                          <a:effectLst/>
                        </a:rPr>
                        <a:t>Devices which produce energy in the form of voltage or current.</a:t>
                      </a:r>
                    </a:p>
                  </a:txBody>
                  <a:tcPr marL="39702" marR="39702" marT="39702" marB="397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 dirty="0">
                          <a:solidFill>
                            <a:schemeClr val="accent4"/>
                          </a:solidFill>
                          <a:effectLst/>
                        </a:rPr>
                        <a:t>Devices which stores energy in the form of voltage or current.</a:t>
                      </a:r>
                    </a:p>
                  </a:txBody>
                  <a:tcPr marL="39702" marR="39702" marT="39702" marB="397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2077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>
                          <a:effectLst/>
                        </a:rPr>
                        <a:t>Power Gain</a:t>
                      </a:r>
                    </a:p>
                  </a:txBody>
                  <a:tcPr marL="39702" marR="39702" marT="39702" marB="397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 dirty="0">
                          <a:solidFill>
                            <a:schemeClr val="accent6"/>
                          </a:solidFill>
                          <a:effectLst/>
                        </a:rPr>
                        <a:t>They are capable of providing power gain.</a:t>
                      </a:r>
                    </a:p>
                  </a:txBody>
                  <a:tcPr marL="39702" marR="39702" marT="39702" marB="397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 dirty="0">
                          <a:solidFill>
                            <a:schemeClr val="accent4"/>
                          </a:solidFill>
                          <a:effectLst/>
                        </a:rPr>
                        <a:t>They are incapable of providing power gain.</a:t>
                      </a:r>
                    </a:p>
                  </a:txBody>
                  <a:tcPr marL="39702" marR="39702" marT="39702" marB="397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2662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>
                          <a:effectLst/>
                        </a:rPr>
                        <a:t>Flow of current</a:t>
                      </a:r>
                    </a:p>
                  </a:txBody>
                  <a:tcPr marL="39702" marR="39702" marT="39702" marB="397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 dirty="0">
                          <a:solidFill>
                            <a:schemeClr val="accent6"/>
                          </a:solidFill>
                          <a:effectLst/>
                        </a:rPr>
                        <a:t>Active components can control the flow of current.</a:t>
                      </a:r>
                    </a:p>
                  </a:txBody>
                  <a:tcPr marL="39702" marR="39702" marT="39702" marB="397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 dirty="0">
                          <a:solidFill>
                            <a:schemeClr val="accent4"/>
                          </a:solidFill>
                          <a:effectLst/>
                        </a:rPr>
                        <a:t>Passive components cannot control the flow of the current.</a:t>
                      </a:r>
                    </a:p>
                  </a:txBody>
                  <a:tcPr marL="39702" marR="39702" marT="39702" marB="397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2077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>
                          <a:effectLst/>
                        </a:rPr>
                        <a:t>Requirement of external source</a:t>
                      </a:r>
                    </a:p>
                  </a:txBody>
                  <a:tcPr marL="39702" marR="39702" marT="39702" marB="397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 dirty="0">
                          <a:solidFill>
                            <a:schemeClr val="accent6"/>
                          </a:solidFill>
                          <a:effectLst/>
                        </a:rPr>
                        <a:t>They require an external source for the operations.</a:t>
                      </a:r>
                    </a:p>
                  </a:txBody>
                  <a:tcPr marL="39702" marR="39702" marT="39702" marB="397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 dirty="0">
                          <a:solidFill>
                            <a:schemeClr val="accent4"/>
                          </a:solidFill>
                          <a:effectLst/>
                        </a:rPr>
                        <a:t>They do not require any external source for the operations.</a:t>
                      </a:r>
                    </a:p>
                  </a:txBody>
                  <a:tcPr marL="39702" marR="39702" marT="39702" marB="397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42077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>
                          <a:effectLst/>
                        </a:rPr>
                        <a:t>Nature of energy</a:t>
                      </a:r>
                    </a:p>
                  </a:txBody>
                  <a:tcPr marL="39702" marR="39702" marT="39702" marB="397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 dirty="0">
                          <a:solidFill>
                            <a:schemeClr val="accent6"/>
                          </a:solidFill>
                          <a:effectLst/>
                        </a:rPr>
                        <a:t>Active components are energy donor.</a:t>
                      </a:r>
                    </a:p>
                  </a:txBody>
                  <a:tcPr marL="39702" marR="39702" marT="39702" marB="397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 dirty="0">
                          <a:solidFill>
                            <a:schemeClr val="accent4"/>
                          </a:solidFill>
                          <a:effectLst/>
                        </a:rPr>
                        <a:t>Passive components are energy acceptor.</a:t>
                      </a:r>
                    </a:p>
                  </a:txBody>
                  <a:tcPr marL="39702" marR="39702" marT="39702" marB="397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11024" y="183337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ubik"/>
              </a:rPr>
              <a:t>omparison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ubik"/>
              </a:rPr>
              <a:t>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6470" y="550217"/>
            <a:ext cx="2671565" cy="4616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GB" sz="2400" b="1" dirty="0" smtClean="0"/>
              <a:t>Active </a:t>
            </a:r>
            <a:r>
              <a:rPr lang="en-GB" sz="2400" b="1" dirty="0"/>
              <a:t>Components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626" y="1722783"/>
            <a:ext cx="10800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/>
              <a:t>It has Ability / capacity to provide power (source) to the circuit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/>
              <a:t>It also control (limit) current flowing in circuit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/>
              <a:t>Power gain / Amplification. 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2400" dirty="0" smtClean="0"/>
              <a:t>Example – </a:t>
            </a:r>
          </a:p>
          <a:p>
            <a:r>
              <a:rPr lang="en-GB" sz="2400" dirty="0" smtClean="0"/>
              <a:t>Voltage </a:t>
            </a:r>
            <a:r>
              <a:rPr lang="en-GB" sz="2400" dirty="0" smtClean="0"/>
              <a:t>Source , Current source , Generator  (AC , DC ) All type of transistor, Zener diode , Photodiode , LED and etc.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01" y="5311379"/>
            <a:ext cx="1390001" cy="15466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12" y="5210878"/>
            <a:ext cx="1796294" cy="14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416" y="621699"/>
            <a:ext cx="2806602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GB" sz="2400" b="1" dirty="0" smtClean="0"/>
              <a:t>Passive Components</a:t>
            </a:r>
            <a:endParaRPr lang="en-GB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841" y="5113707"/>
            <a:ext cx="5086105" cy="16811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6416" y="1364974"/>
            <a:ext cx="1080052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/>
              <a:t>It has Ability to Dissolve/absorb or store power which is follow circuit.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/>
              <a:t>It has no need of extra source 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/>
              <a:t>It hasn’t ability to amplify or power gain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/>
              <a:t>It can only receive energy.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sz="2400" dirty="0" smtClean="0"/>
              <a:t>Example – </a:t>
            </a:r>
          </a:p>
          <a:p>
            <a:r>
              <a:rPr lang="en-GB" sz="2400" dirty="0" smtClean="0"/>
              <a:t>Resistor , inductor , Capacitor , Transformer , diode and etc.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932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345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Nunito Sans</vt:lpstr>
      <vt:lpstr>Rubik</vt:lpstr>
      <vt:lpstr>Office Theme</vt:lpstr>
      <vt:lpstr>Electronics Components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ahmed</dc:creator>
  <cp:lastModifiedBy>farhan ahmed</cp:lastModifiedBy>
  <cp:revision>11</cp:revision>
  <dcterms:created xsi:type="dcterms:W3CDTF">2023-02-10T08:10:53Z</dcterms:created>
  <dcterms:modified xsi:type="dcterms:W3CDTF">2023-02-13T04:45:59Z</dcterms:modified>
</cp:coreProperties>
</file>