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377" r:id="rId22"/>
    <p:sldId id="379" r:id="rId23"/>
    <p:sldId id="276" r:id="rId24"/>
    <p:sldId id="378" r:id="rId25"/>
    <p:sldId id="380" r:id="rId26"/>
    <p:sldId id="277" r:id="rId27"/>
    <p:sldId id="381" r:id="rId28"/>
    <p:sldId id="391" r:id="rId29"/>
    <p:sldId id="382" r:id="rId30"/>
    <p:sldId id="383" r:id="rId31"/>
    <p:sldId id="384" r:id="rId32"/>
    <p:sldId id="385" r:id="rId33"/>
    <p:sldId id="386" r:id="rId34"/>
    <p:sldId id="387" r:id="rId35"/>
    <p:sldId id="388" r:id="rId36"/>
    <p:sldId id="389" r:id="rId37"/>
    <p:sldId id="390" r:id="rId3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6D5D0-8D6E-A284-018C-5534CDDEC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56A50-DCFB-F802-9A81-A18EF6BC6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1B713-F626-4BC7-C1E7-C3DE0469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C8C7-F983-4DDB-BA09-B0168222B600}" type="datetimeFigureOut">
              <a:rPr lang="en-PK" smtClean="0"/>
              <a:t>07/03/2023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2D20F-CC06-0712-312F-1E02549C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C1DC1-3280-472B-3343-DC4E2B9C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FCE2-B6E2-468E-B31F-41D04D29BC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4682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B0542-2608-F15B-8743-35EB743D9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2035D-58CB-48F1-0AF9-2EE1D2D72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48662-A2F6-0F7E-B4F5-4BD081135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C8C7-F983-4DDB-BA09-B0168222B600}" type="datetimeFigureOut">
              <a:rPr lang="en-PK" smtClean="0"/>
              <a:t>07/03/2023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515A3-0B00-F03F-10BF-97D25860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7373E-2FA9-70A7-90C4-58B72781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FCE2-B6E2-468E-B31F-41D04D29BC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6785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611A3-9830-4CD0-1CA8-A9247268B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36DE0-552B-83AF-8108-1B5028805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BFEF7-B43C-63C8-5B73-4E7EECE2A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C8C7-F983-4DDB-BA09-B0168222B600}" type="datetimeFigureOut">
              <a:rPr lang="en-PK" smtClean="0"/>
              <a:t>07/03/2023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914A8-9B59-E332-8A8B-8433FA64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92E7A-8A21-26E4-60EB-AAF70304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FCE2-B6E2-468E-B31F-41D04D29BC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75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789C-0764-B321-E3EE-83837100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D920F-BBB1-0441-75CA-A361E4C80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7510B-3673-6412-A878-3D1B6158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C8C7-F983-4DDB-BA09-B0168222B600}" type="datetimeFigureOut">
              <a:rPr lang="en-PK" smtClean="0"/>
              <a:t>07/03/2023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1EC90-C9C8-51EB-9685-3B51C801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93ED6-23EE-3537-4CFA-A3D5ACBC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FCE2-B6E2-468E-B31F-41D04D29BC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9144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5B95-9AA2-D02F-8F92-23CA32D5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34EB7-1E0F-4809-0C03-FB4FF3E0E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64EE1-8263-2301-0E63-13C8E12A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C8C7-F983-4DDB-BA09-B0168222B600}" type="datetimeFigureOut">
              <a:rPr lang="en-PK" smtClean="0"/>
              <a:t>07/03/2023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0A858-B4D3-DEA5-2220-075B2D46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E72E4-B238-5F81-DF94-2FCB1704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FCE2-B6E2-468E-B31F-41D04D29BC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4466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6783-D80E-058A-72C5-047D9469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5A59B-78DC-FC9F-57A0-E03278A1D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DBBDE-6FAC-2E53-E6B3-C00A5065F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67F9C-1920-8B1E-2138-6AEC5077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C8C7-F983-4DDB-BA09-B0168222B600}" type="datetimeFigureOut">
              <a:rPr lang="en-PK" smtClean="0"/>
              <a:t>07/03/2023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0831F-71DD-EB3F-2BF2-690479AC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116EB-E000-9679-33F9-36F2F912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FCE2-B6E2-468E-B31F-41D04D29BC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5976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3248-EA9E-9E0A-3E5E-CEAFBB1FE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61A3-F963-3C7C-5B2D-9747F8327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E89D3-432E-A089-F360-B02F9FA18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A16C8-3DD3-C8B5-37E7-76ECF0C52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97B146-64EA-56E9-4034-472EA345C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528C8B-061F-4C75-A1D6-D7DBF0E8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C8C7-F983-4DDB-BA09-B0168222B600}" type="datetimeFigureOut">
              <a:rPr lang="en-PK" smtClean="0"/>
              <a:t>07/03/2023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15C723-C5CE-8DEB-F2DA-487809D4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9A4E65-7F50-DAE8-5FC8-677BB5FE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FCE2-B6E2-468E-B31F-41D04D29BC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0028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4677-AACE-9C7C-0076-9DBDE3E62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A1891-AFBF-6132-444E-AB916D85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C8C7-F983-4DDB-BA09-B0168222B600}" type="datetimeFigureOut">
              <a:rPr lang="en-PK" smtClean="0"/>
              <a:t>07/03/2023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601D6-F031-082C-3617-8D0D08347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51FAD-E20E-B976-5D6F-4DE0C103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FCE2-B6E2-468E-B31F-41D04D29BC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3914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6FFF84-EF6F-036C-48BF-FE2CF84F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C8C7-F983-4DDB-BA09-B0168222B600}" type="datetimeFigureOut">
              <a:rPr lang="en-PK" smtClean="0"/>
              <a:t>07/03/2023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E45349-CF7A-A4E7-9ADC-D5D000C4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23FEF-DC9E-01F1-D5AB-7DC6855F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FCE2-B6E2-468E-B31F-41D04D29BC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9816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5727-9D1D-9DE5-8E17-FC1A8A529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FF2DF-5FE5-B702-28B6-F298A7C25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43F03-4766-2CDD-0A23-246991DC8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14110-E90F-12A2-4FF8-0A3C7CF3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C8C7-F983-4DDB-BA09-B0168222B600}" type="datetimeFigureOut">
              <a:rPr lang="en-PK" smtClean="0"/>
              <a:t>07/03/2023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1767B-687A-15B2-5D2E-5DA489808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21430-7901-6032-5882-D9404C8A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FCE2-B6E2-468E-B31F-41D04D29BC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529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7ABEB-1A8B-9233-41BE-73A821065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D9425D-5F40-615F-FEE8-E7F7005E4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7B178-6B30-C54F-609D-87BDE760B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F5CFE-0CF7-D587-19B5-AB29DBB39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C8C7-F983-4DDB-BA09-B0168222B600}" type="datetimeFigureOut">
              <a:rPr lang="en-PK" smtClean="0"/>
              <a:t>07/03/2023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C119F-478D-7C30-C461-97418F82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272EE-8C54-16E5-8C8A-6E6289DE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DFCE2-B6E2-468E-B31F-41D04D29BC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5771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23748-1EE3-2EE8-2755-6F6D26B1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065EC-2F62-8D0E-D9CF-8FAEE3E00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EEE96-9154-4773-CD31-2F93E91B7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BC8C7-F983-4DDB-BA09-B0168222B600}" type="datetimeFigureOut">
              <a:rPr lang="en-PK" smtClean="0"/>
              <a:t>07/03/2023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6DDC3-A031-C87F-D597-BCFEABA57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92284-BB99-58C9-231C-149387014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DFCE2-B6E2-468E-B31F-41D04D29BC6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9021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334F-E803-A366-5403-6E930C3EA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Logic Shift and Rotate Instructions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601B4-7114-36DA-6A8E-8F3E6E676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Abdul Haseeb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87477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1594-0E4E-D5B0-BEEE-026E07CB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Converting Lowercase to Uppercase Letters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8C7E-7FBC-EE42-2504-0B3F07F0C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 DL,20h</a:t>
            </a:r>
          </a:p>
          <a:p>
            <a:r>
              <a:rPr lang="en-US" dirty="0"/>
              <a:t>AND DL,0DFH</a:t>
            </a:r>
          </a:p>
          <a:p>
            <a:pPr lvl="1"/>
            <a:r>
              <a:rPr lang="en-US" dirty="0"/>
              <a:t>ODFH is our mask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05123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9B4F-0FF3-0A40-CB21-7C1D3181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A8BDB-56DF-1CD6-BD42-AAA309D3F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out mask for Uppercase to Lowercase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57625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F6E5-A1D4-44AF-9537-F1482E7D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1D227-B679-F5E3-D5EA-704A268EA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the name of your city as input, using function number 1, All letters should be lowercase</a:t>
            </a:r>
          </a:p>
          <a:p>
            <a:r>
              <a:rPr lang="en-US" dirty="0"/>
              <a:t>Display it over console, in </a:t>
            </a:r>
            <a:r>
              <a:rPr lang="en-US" dirty="0" err="1"/>
              <a:t>UpperCase</a:t>
            </a:r>
            <a:endParaRPr lang="en-US" dirty="0"/>
          </a:p>
          <a:p>
            <a:r>
              <a:rPr lang="en-US" dirty="0"/>
              <a:t>Note: You will use AND Masks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03467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2AA8-F461-827F-19BD-6E04643D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a Register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50227-CCC6-3C7E-2DE1-AF257FE21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Way:</a:t>
            </a:r>
          </a:p>
          <a:p>
            <a:pPr lvl="1"/>
            <a:r>
              <a:rPr lang="en-US" dirty="0"/>
              <a:t>MOV AX,0</a:t>
            </a:r>
          </a:p>
          <a:p>
            <a:r>
              <a:rPr lang="en-US" dirty="0"/>
              <a:t>Other Way:</a:t>
            </a:r>
          </a:p>
          <a:p>
            <a:pPr lvl="1"/>
            <a:r>
              <a:rPr lang="en-US" dirty="0"/>
              <a:t>SUB AX,AX</a:t>
            </a:r>
          </a:p>
          <a:p>
            <a:r>
              <a:rPr lang="en-US" dirty="0"/>
              <a:t>New Way:</a:t>
            </a:r>
          </a:p>
          <a:p>
            <a:pPr lvl="1"/>
            <a:r>
              <a:rPr lang="en-US" dirty="0"/>
              <a:t>XOR AX,AX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9933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67CA-144A-B62D-FB34-872A98733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 Register for Zero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7D63-52FF-D6D3-F837-0DDC0605E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CMP CX,0</a:t>
            </a:r>
          </a:p>
          <a:p>
            <a:r>
              <a:rPr lang="en-US" dirty="0"/>
              <a:t>Alternative:</a:t>
            </a:r>
          </a:p>
          <a:p>
            <a:pPr lvl="1"/>
            <a:r>
              <a:rPr lang="en-US" dirty="0"/>
              <a:t>OR CX,CX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80045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106A-B1DF-B076-D903-8292B569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A76CF-262A-B85F-225A-1EAD09DA7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one’s complement:</a:t>
            </a:r>
          </a:p>
          <a:p>
            <a:pPr lvl="1"/>
            <a:r>
              <a:rPr lang="en-US" dirty="0"/>
              <a:t>NOT AX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19407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B52F7-6C80-5BF7-DB12-EB14E925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clearing, testing for zero and NOT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D61EB-9994-09D1-0648-77EADDC19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48283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5E21-AB6A-C962-9D05-924C002B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FE808-8190-78ED-9FDD-8437A6800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Instruction performs AND, but doesn’t change destination contents</a:t>
            </a:r>
          </a:p>
          <a:p>
            <a:r>
              <a:rPr lang="en-US" dirty="0"/>
              <a:t>Used for checking individual bits</a:t>
            </a:r>
          </a:p>
          <a:p>
            <a:r>
              <a:rPr lang="en-US" dirty="0"/>
              <a:t>We determine such a mask that the bits which we want to check, we set 1 in the mask for those bits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22059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01E9B-687E-A7D9-1BB8-BDFF85C6A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E6260-C5B8-B880-0426-21DADC0C4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the message:</a:t>
            </a:r>
          </a:p>
          <a:p>
            <a:pPr lvl="1"/>
            <a:r>
              <a:rPr lang="en-US" dirty="0"/>
              <a:t>0011011</a:t>
            </a:r>
          </a:p>
          <a:p>
            <a:pPr lvl="1"/>
            <a:r>
              <a:rPr lang="en-US" dirty="0"/>
              <a:t>We want to test the bits 2 and 3 so the mask would be:</a:t>
            </a:r>
          </a:p>
          <a:p>
            <a:pPr lvl="2"/>
            <a:r>
              <a:rPr lang="en-US" dirty="0"/>
              <a:t>0000110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71432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C108-1941-5E2D-2E76-0EC531A5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Even Numbers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76B8B-55A2-CF33-CECE-605E81E00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Numbers have zero in bit 0, so the mask will be:</a:t>
            </a:r>
          </a:p>
          <a:p>
            <a:pPr lvl="1"/>
            <a:r>
              <a:rPr lang="en-US" dirty="0"/>
              <a:t>00000001=1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381B5-C793-68BC-F05E-B2C041B3D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15" y="3609229"/>
            <a:ext cx="10708361" cy="137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5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0A86-DDAC-75F3-F3BD-42516B934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Operations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D0DE5-AD13-E223-A29D-9E1715981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Individual bits of the Data</a:t>
            </a:r>
          </a:p>
          <a:p>
            <a:r>
              <a:rPr lang="en-US" dirty="0"/>
              <a:t>AND, OR, XOR, NOT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71180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3A86-BD74-1C75-CBC0-9EDB8AD5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Instruction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85FDD-BABD-68D1-1374-E4074FAFD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Shift the bits by one or more places</a:t>
            </a:r>
          </a:p>
          <a:p>
            <a:r>
              <a:rPr lang="en-US" dirty="0"/>
              <a:t>Shifted bits are lost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509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3540-CFDA-4FE8-8CE8-0B635856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SHIFT</a:t>
            </a:r>
            <a:endParaRPr lang="x-non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5F6B3C-DB26-47F6-9BEE-0853765FB9C8}"/>
              </a:ext>
            </a:extLst>
          </p:cNvPr>
          <p:cNvGraphicFramePr>
            <a:graphicFrameLocks noGrp="1"/>
          </p:cNvGraphicFramePr>
          <p:nvPr/>
        </p:nvGraphicFramePr>
        <p:xfrm>
          <a:off x="331019" y="2733368"/>
          <a:ext cx="4840752" cy="382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094">
                  <a:extLst>
                    <a:ext uri="{9D8B030D-6E8A-4147-A177-3AD203B41FA5}">
                      <a16:colId xmlns:a16="http://schemas.microsoft.com/office/drawing/2014/main" val="2909105491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940467096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74239314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345965069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2877708280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810293683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406599203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440771609"/>
                    </a:ext>
                  </a:extLst>
                </a:gridCol>
              </a:tblGrid>
              <a:tr h="38258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480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279D875-744C-4503-8411-8BC2B1E0D8A5}"/>
              </a:ext>
            </a:extLst>
          </p:cNvPr>
          <p:cNvSpPr txBox="1"/>
          <p:nvPr/>
        </p:nvSpPr>
        <p:spPr>
          <a:xfrm>
            <a:off x="2821858" y="1995948"/>
            <a:ext cx="412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 Left Shifting Two places to the left</a:t>
            </a:r>
            <a:endParaRPr lang="x-none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A2230D5-DB04-4B78-AB36-AEF9FE77E8F7}"/>
              </a:ext>
            </a:extLst>
          </p:cNvPr>
          <p:cNvGraphicFramePr>
            <a:graphicFrameLocks noGrp="1"/>
          </p:cNvGraphicFramePr>
          <p:nvPr/>
        </p:nvGraphicFramePr>
        <p:xfrm>
          <a:off x="331019" y="3386733"/>
          <a:ext cx="4840752" cy="382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094">
                  <a:extLst>
                    <a:ext uri="{9D8B030D-6E8A-4147-A177-3AD203B41FA5}">
                      <a16:colId xmlns:a16="http://schemas.microsoft.com/office/drawing/2014/main" val="2909105491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940467096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74239314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345965069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2877708280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810293683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406599203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440771609"/>
                    </a:ext>
                  </a:extLst>
                </a:gridCol>
              </a:tblGrid>
              <a:tr h="382583"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4802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80A8890-AD1F-4C8F-B7D4-A6A7E165C6A8}"/>
              </a:ext>
            </a:extLst>
          </p:cNvPr>
          <p:cNvGraphicFramePr>
            <a:graphicFrameLocks noGrp="1"/>
          </p:cNvGraphicFramePr>
          <p:nvPr/>
        </p:nvGraphicFramePr>
        <p:xfrm>
          <a:off x="331019" y="3942071"/>
          <a:ext cx="4840752" cy="382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094">
                  <a:extLst>
                    <a:ext uri="{9D8B030D-6E8A-4147-A177-3AD203B41FA5}">
                      <a16:colId xmlns:a16="http://schemas.microsoft.com/office/drawing/2014/main" val="2909105491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940467096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74239314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345965069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2877708280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810293683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406599203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440771609"/>
                    </a:ext>
                  </a:extLst>
                </a:gridCol>
              </a:tblGrid>
              <a:tr h="38258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48020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E8DACC0-BF3C-48C9-8BE4-3CCE82DE659A}"/>
              </a:ext>
            </a:extLst>
          </p:cNvPr>
          <p:cNvGraphicFramePr>
            <a:graphicFrameLocks noGrp="1"/>
          </p:cNvGraphicFramePr>
          <p:nvPr/>
        </p:nvGraphicFramePr>
        <p:xfrm>
          <a:off x="331019" y="4511765"/>
          <a:ext cx="4840752" cy="382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094">
                  <a:extLst>
                    <a:ext uri="{9D8B030D-6E8A-4147-A177-3AD203B41FA5}">
                      <a16:colId xmlns:a16="http://schemas.microsoft.com/office/drawing/2014/main" val="2909105491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940467096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74239314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345965069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2877708280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810293683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406599203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440771609"/>
                    </a:ext>
                  </a:extLst>
                </a:gridCol>
              </a:tblGrid>
              <a:tr h="38258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4802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094C58A-FC02-4235-AAFF-027D3BB95302}"/>
              </a:ext>
            </a:extLst>
          </p:cNvPr>
          <p:cNvSpPr txBox="1"/>
          <p:nvPr/>
        </p:nvSpPr>
        <p:spPr>
          <a:xfrm>
            <a:off x="511277" y="5097704"/>
            <a:ext cx="395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Left Shift Done</a:t>
            </a:r>
            <a:endParaRPr lang="x-non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800F51-A45B-4C89-B3E1-35F02CC0AF63}"/>
              </a:ext>
            </a:extLst>
          </p:cNvPr>
          <p:cNvSpPr txBox="1"/>
          <p:nvPr/>
        </p:nvSpPr>
        <p:spPr>
          <a:xfrm>
            <a:off x="511277" y="5706900"/>
            <a:ext cx="395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Denary of Original Number is: 56</a:t>
            </a:r>
            <a:endParaRPr lang="x-non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D9565B-AF5E-4DFA-8205-8C6F3AEFDFCD}"/>
              </a:ext>
            </a:extLst>
          </p:cNvPr>
          <p:cNvSpPr txBox="1"/>
          <p:nvPr/>
        </p:nvSpPr>
        <p:spPr>
          <a:xfrm>
            <a:off x="511277" y="6018089"/>
            <a:ext cx="395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should be the denary after first left shift?</a:t>
            </a:r>
            <a:endParaRPr lang="x-non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F6A9EC-8D1F-4A1D-A9CE-BDBFD9B62F8D}"/>
              </a:ext>
            </a:extLst>
          </p:cNvPr>
          <p:cNvCxnSpPr/>
          <p:nvPr/>
        </p:nvCxnSpPr>
        <p:spPr>
          <a:xfrm flipV="1">
            <a:off x="5171771" y="2812026"/>
            <a:ext cx="1779635" cy="189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5C5497EE-BDBE-4A64-9E04-3094D9A2FA65}"/>
              </a:ext>
            </a:extLst>
          </p:cNvPr>
          <p:cNvGraphicFramePr>
            <a:graphicFrameLocks noGrp="1"/>
          </p:cNvGraphicFramePr>
          <p:nvPr/>
        </p:nvGraphicFramePr>
        <p:xfrm>
          <a:off x="6951406" y="2620734"/>
          <a:ext cx="4840752" cy="382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094">
                  <a:extLst>
                    <a:ext uri="{9D8B030D-6E8A-4147-A177-3AD203B41FA5}">
                      <a16:colId xmlns:a16="http://schemas.microsoft.com/office/drawing/2014/main" val="2909105491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940467096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74239314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345965069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2877708280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810293683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406599203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440771609"/>
                    </a:ext>
                  </a:extLst>
                </a:gridCol>
              </a:tblGrid>
              <a:tr h="38258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48020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AD5BC540-2DD9-4FEE-9C12-D9D10C8DA1E2}"/>
              </a:ext>
            </a:extLst>
          </p:cNvPr>
          <p:cNvGraphicFramePr>
            <a:graphicFrameLocks noGrp="1"/>
          </p:cNvGraphicFramePr>
          <p:nvPr/>
        </p:nvGraphicFramePr>
        <p:xfrm>
          <a:off x="6951406" y="3237708"/>
          <a:ext cx="4840752" cy="382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094">
                  <a:extLst>
                    <a:ext uri="{9D8B030D-6E8A-4147-A177-3AD203B41FA5}">
                      <a16:colId xmlns:a16="http://schemas.microsoft.com/office/drawing/2014/main" val="2909105491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940467096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74239314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345965069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2877708280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810293683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406599203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440771609"/>
                    </a:ext>
                  </a:extLst>
                </a:gridCol>
              </a:tblGrid>
              <a:tr h="382583"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48020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8FCC31C9-0DAE-46A1-9F28-97D5AA177125}"/>
              </a:ext>
            </a:extLst>
          </p:cNvPr>
          <p:cNvGraphicFramePr>
            <a:graphicFrameLocks noGrp="1"/>
          </p:cNvGraphicFramePr>
          <p:nvPr/>
        </p:nvGraphicFramePr>
        <p:xfrm>
          <a:off x="6951406" y="3891992"/>
          <a:ext cx="4840752" cy="382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094">
                  <a:extLst>
                    <a:ext uri="{9D8B030D-6E8A-4147-A177-3AD203B41FA5}">
                      <a16:colId xmlns:a16="http://schemas.microsoft.com/office/drawing/2014/main" val="2909105491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940467096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74239314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345965069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2877708280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810293683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406599203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440771609"/>
                    </a:ext>
                  </a:extLst>
                </a:gridCol>
              </a:tblGrid>
              <a:tr h="38258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48020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6E1C184D-BFC1-4469-A99A-813F2D7CB063}"/>
              </a:ext>
            </a:extLst>
          </p:cNvPr>
          <p:cNvGraphicFramePr>
            <a:graphicFrameLocks noGrp="1"/>
          </p:cNvGraphicFramePr>
          <p:nvPr/>
        </p:nvGraphicFramePr>
        <p:xfrm>
          <a:off x="6951406" y="4511764"/>
          <a:ext cx="4840752" cy="382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094">
                  <a:extLst>
                    <a:ext uri="{9D8B030D-6E8A-4147-A177-3AD203B41FA5}">
                      <a16:colId xmlns:a16="http://schemas.microsoft.com/office/drawing/2014/main" val="2909105491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940467096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74239314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345965069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2877708280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810293683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406599203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440771609"/>
                    </a:ext>
                  </a:extLst>
                </a:gridCol>
              </a:tblGrid>
              <a:tr h="38258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4802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AB2D5FC8-759C-48CF-927B-FD2B4F93E96D}"/>
              </a:ext>
            </a:extLst>
          </p:cNvPr>
          <p:cNvSpPr txBox="1"/>
          <p:nvPr/>
        </p:nvSpPr>
        <p:spPr>
          <a:xfrm>
            <a:off x="6867832" y="5149802"/>
            <a:ext cx="395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Left Shift Done</a:t>
            </a:r>
            <a:endParaRPr lang="x-non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AE57A2-62C5-4A55-9657-74D9FAD1D54A}"/>
              </a:ext>
            </a:extLst>
          </p:cNvPr>
          <p:cNvSpPr txBox="1"/>
          <p:nvPr/>
        </p:nvSpPr>
        <p:spPr>
          <a:xfrm>
            <a:off x="6867832" y="5509513"/>
            <a:ext cx="395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Denary After Second Right Shift will be:</a:t>
            </a:r>
          </a:p>
          <a:p>
            <a:r>
              <a:rPr lang="en-US" dirty="0"/>
              <a:t>56*2</a:t>
            </a:r>
            <a:r>
              <a:rPr lang="en-US" baseline="30000" dirty="0"/>
              <a:t>2=</a:t>
            </a:r>
            <a:r>
              <a:rPr lang="en-US" dirty="0"/>
              <a:t>224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1349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70DC-C54B-92E3-1F72-605A5959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E9BC5-DC5F-47B7-A7CB-1C7C33991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45 to 8 bit Binary Number and perform left shit three places to the left, show the binary</a:t>
            </a:r>
          </a:p>
          <a:p>
            <a:r>
              <a:rPr lang="en-US" dirty="0"/>
              <a:t>Convert 38 to 8 bit binary Number and perform left shit two places to the left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04621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DBAB-F2A0-C708-878C-A51A029B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SHL Instruction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40F46-551D-5E0F-AA2E-7DC4F0850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left shift</a:t>
            </a:r>
          </a:p>
          <a:p>
            <a:r>
              <a:rPr lang="en-US" dirty="0"/>
              <a:t>CL Contains the count</a:t>
            </a:r>
          </a:p>
          <a:p>
            <a:r>
              <a:rPr lang="en-US" dirty="0"/>
              <a:t>The last bit which is shifted out is stored in CF Flag</a:t>
            </a: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86CE0-B155-F008-D20D-AB7904CB9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588" y="3582707"/>
            <a:ext cx="7376183" cy="83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47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3540-CFDA-4FE8-8CE8-0B635856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SHIFT</a:t>
            </a:r>
            <a:endParaRPr lang="x-non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5F6B3C-DB26-47F6-9BEE-0853765FB9C8}"/>
              </a:ext>
            </a:extLst>
          </p:cNvPr>
          <p:cNvGraphicFramePr>
            <a:graphicFrameLocks noGrp="1"/>
          </p:cNvGraphicFramePr>
          <p:nvPr/>
        </p:nvGraphicFramePr>
        <p:xfrm>
          <a:off x="331019" y="2733368"/>
          <a:ext cx="4840752" cy="382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094">
                  <a:extLst>
                    <a:ext uri="{9D8B030D-6E8A-4147-A177-3AD203B41FA5}">
                      <a16:colId xmlns:a16="http://schemas.microsoft.com/office/drawing/2014/main" val="2909105491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940467096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74239314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345965069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2877708280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810293683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406599203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440771609"/>
                    </a:ext>
                  </a:extLst>
                </a:gridCol>
              </a:tblGrid>
              <a:tr h="38258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480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279D875-744C-4503-8411-8BC2B1E0D8A5}"/>
              </a:ext>
            </a:extLst>
          </p:cNvPr>
          <p:cNvSpPr txBox="1"/>
          <p:nvPr/>
        </p:nvSpPr>
        <p:spPr>
          <a:xfrm>
            <a:off x="2821858" y="1995948"/>
            <a:ext cx="4129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 RIGHT Shifting Two places to the RIGHT</a:t>
            </a:r>
            <a:endParaRPr lang="x-none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A2230D5-DB04-4B78-AB36-AEF9FE77E8F7}"/>
              </a:ext>
            </a:extLst>
          </p:cNvPr>
          <p:cNvGraphicFramePr>
            <a:graphicFrameLocks noGrp="1"/>
          </p:cNvGraphicFramePr>
          <p:nvPr/>
        </p:nvGraphicFramePr>
        <p:xfrm>
          <a:off x="331019" y="3386733"/>
          <a:ext cx="4840752" cy="382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094">
                  <a:extLst>
                    <a:ext uri="{9D8B030D-6E8A-4147-A177-3AD203B41FA5}">
                      <a16:colId xmlns:a16="http://schemas.microsoft.com/office/drawing/2014/main" val="2909105491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940467096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74239314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345965069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2877708280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810293683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406599203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440771609"/>
                    </a:ext>
                  </a:extLst>
                </a:gridCol>
              </a:tblGrid>
              <a:tr h="38258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4802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80A8890-AD1F-4C8F-B7D4-A6A7E165C6A8}"/>
              </a:ext>
            </a:extLst>
          </p:cNvPr>
          <p:cNvGraphicFramePr>
            <a:graphicFrameLocks noGrp="1"/>
          </p:cNvGraphicFramePr>
          <p:nvPr/>
        </p:nvGraphicFramePr>
        <p:xfrm>
          <a:off x="331019" y="3970650"/>
          <a:ext cx="4840752" cy="382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094">
                  <a:extLst>
                    <a:ext uri="{9D8B030D-6E8A-4147-A177-3AD203B41FA5}">
                      <a16:colId xmlns:a16="http://schemas.microsoft.com/office/drawing/2014/main" val="2909105491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940467096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74239314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345965069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2877708280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810293683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406599203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440771609"/>
                    </a:ext>
                  </a:extLst>
                </a:gridCol>
              </a:tblGrid>
              <a:tr h="382583"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48020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E8DACC0-BF3C-48C9-8BE4-3CCE82DE659A}"/>
              </a:ext>
            </a:extLst>
          </p:cNvPr>
          <p:cNvGraphicFramePr>
            <a:graphicFrameLocks noGrp="1"/>
          </p:cNvGraphicFramePr>
          <p:nvPr/>
        </p:nvGraphicFramePr>
        <p:xfrm>
          <a:off x="331019" y="4511765"/>
          <a:ext cx="4840752" cy="382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094">
                  <a:extLst>
                    <a:ext uri="{9D8B030D-6E8A-4147-A177-3AD203B41FA5}">
                      <a16:colId xmlns:a16="http://schemas.microsoft.com/office/drawing/2014/main" val="2909105491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940467096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74239314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345965069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2877708280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810293683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406599203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440771609"/>
                    </a:ext>
                  </a:extLst>
                </a:gridCol>
              </a:tblGrid>
              <a:tr h="38258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4802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094C58A-FC02-4235-AAFF-027D3BB95302}"/>
              </a:ext>
            </a:extLst>
          </p:cNvPr>
          <p:cNvSpPr txBox="1"/>
          <p:nvPr/>
        </p:nvSpPr>
        <p:spPr>
          <a:xfrm>
            <a:off x="511277" y="5097704"/>
            <a:ext cx="395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Right Shift Done</a:t>
            </a:r>
            <a:endParaRPr lang="x-non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800F51-A45B-4C89-B3E1-35F02CC0AF63}"/>
              </a:ext>
            </a:extLst>
          </p:cNvPr>
          <p:cNvSpPr txBox="1"/>
          <p:nvPr/>
        </p:nvSpPr>
        <p:spPr>
          <a:xfrm>
            <a:off x="511277" y="5706900"/>
            <a:ext cx="395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Denary of Original Number is: 56</a:t>
            </a:r>
            <a:endParaRPr lang="x-non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D9565B-AF5E-4DFA-8205-8C6F3AEFDFCD}"/>
              </a:ext>
            </a:extLst>
          </p:cNvPr>
          <p:cNvSpPr txBox="1"/>
          <p:nvPr/>
        </p:nvSpPr>
        <p:spPr>
          <a:xfrm>
            <a:off x="511277" y="6018089"/>
            <a:ext cx="395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should be the denary after first Right shift?</a:t>
            </a:r>
            <a:endParaRPr lang="x-non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F6A9EC-8D1F-4A1D-A9CE-BDBFD9B62F8D}"/>
              </a:ext>
            </a:extLst>
          </p:cNvPr>
          <p:cNvCxnSpPr/>
          <p:nvPr/>
        </p:nvCxnSpPr>
        <p:spPr>
          <a:xfrm flipV="1">
            <a:off x="5171771" y="2812026"/>
            <a:ext cx="1779635" cy="189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5C5497EE-BDBE-4A64-9E04-3094D9A2FA65}"/>
              </a:ext>
            </a:extLst>
          </p:cNvPr>
          <p:cNvGraphicFramePr>
            <a:graphicFrameLocks noGrp="1"/>
          </p:cNvGraphicFramePr>
          <p:nvPr/>
        </p:nvGraphicFramePr>
        <p:xfrm>
          <a:off x="6951406" y="2620734"/>
          <a:ext cx="4840752" cy="382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094">
                  <a:extLst>
                    <a:ext uri="{9D8B030D-6E8A-4147-A177-3AD203B41FA5}">
                      <a16:colId xmlns:a16="http://schemas.microsoft.com/office/drawing/2014/main" val="2909105491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940467096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74239314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345965069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2877708280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810293683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406599203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440771609"/>
                    </a:ext>
                  </a:extLst>
                </a:gridCol>
              </a:tblGrid>
              <a:tr h="38258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48020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AD5BC540-2DD9-4FEE-9C12-D9D10C8DA1E2}"/>
              </a:ext>
            </a:extLst>
          </p:cNvPr>
          <p:cNvGraphicFramePr>
            <a:graphicFrameLocks noGrp="1"/>
          </p:cNvGraphicFramePr>
          <p:nvPr/>
        </p:nvGraphicFramePr>
        <p:xfrm>
          <a:off x="6951406" y="3237708"/>
          <a:ext cx="4840752" cy="382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094">
                  <a:extLst>
                    <a:ext uri="{9D8B030D-6E8A-4147-A177-3AD203B41FA5}">
                      <a16:colId xmlns:a16="http://schemas.microsoft.com/office/drawing/2014/main" val="2909105491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940467096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74239314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345965069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2877708280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810293683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406599203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440771609"/>
                    </a:ext>
                  </a:extLst>
                </a:gridCol>
              </a:tblGrid>
              <a:tr h="38258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48020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8FCC31C9-0DAE-46A1-9F28-97D5AA177125}"/>
              </a:ext>
            </a:extLst>
          </p:cNvPr>
          <p:cNvGraphicFramePr>
            <a:graphicFrameLocks noGrp="1"/>
          </p:cNvGraphicFramePr>
          <p:nvPr/>
        </p:nvGraphicFramePr>
        <p:xfrm>
          <a:off x="6951406" y="3891992"/>
          <a:ext cx="4840752" cy="382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094">
                  <a:extLst>
                    <a:ext uri="{9D8B030D-6E8A-4147-A177-3AD203B41FA5}">
                      <a16:colId xmlns:a16="http://schemas.microsoft.com/office/drawing/2014/main" val="2909105491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940467096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74239314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345965069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2877708280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810293683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406599203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440771609"/>
                    </a:ext>
                  </a:extLst>
                </a:gridCol>
              </a:tblGrid>
              <a:tr h="382583">
                <a:tc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48020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6E1C184D-BFC1-4469-A99A-813F2D7CB063}"/>
              </a:ext>
            </a:extLst>
          </p:cNvPr>
          <p:cNvGraphicFramePr>
            <a:graphicFrameLocks noGrp="1"/>
          </p:cNvGraphicFramePr>
          <p:nvPr/>
        </p:nvGraphicFramePr>
        <p:xfrm>
          <a:off x="6951406" y="4511764"/>
          <a:ext cx="4840752" cy="382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094">
                  <a:extLst>
                    <a:ext uri="{9D8B030D-6E8A-4147-A177-3AD203B41FA5}">
                      <a16:colId xmlns:a16="http://schemas.microsoft.com/office/drawing/2014/main" val="2909105491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940467096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74239314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345965069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2877708280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1810293683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406599203"/>
                    </a:ext>
                  </a:extLst>
                </a:gridCol>
                <a:gridCol w="605094">
                  <a:extLst>
                    <a:ext uri="{9D8B030D-6E8A-4147-A177-3AD203B41FA5}">
                      <a16:colId xmlns:a16="http://schemas.microsoft.com/office/drawing/2014/main" val="3440771609"/>
                    </a:ext>
                  </a:extLst>
                </a:gridCol>
              </a:tblGrid>
              <a:tr h="38258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4802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AB2D5FC8-759C-48CF-927B-FD2B4F93E96D}"/>
              </a:ext>
            </a:extLst>
          </p:cNvPr>
          <p:cNvSpPr txBox="1"/>
          <p:nvPr/>
        </p:nvSpPr>
        <p:spPr>
          <a:xfrm>
            <a:off x="6867832" y="5149802"/>
            <a:ext cx="395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Left Shift Done</a:t>
            </a:r>
            <a:endParaRPr lang="x-non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AE57A2-62C5-4A55-9657-74D9FAD1D54A}"/>
              </a:ext>
            </a:extLst>
          </p:cNvPr>
          <p:cNvSpPr txBox="1"/>
          <p:nvPr/>
        </p:nvSpPr>
        <p:spPr>
          <a:xfrm>
            <a:off x="6867832" y="5509513"/>
            <a:ext cx="395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Denary After Second Right Shift will be:</a:t>
            </a:r>
          </a:p>
          <a:p>
            <a:r>
              <a:rPr lang="en-US" dirty="0"/>
              <a:t>56/2</a:t>
            </a:r>
            <a:r>
              <a:rPr lang="en-US" baseline="30000" dirty="0"/>
              <a:t>2=</a:t>
            </a:r>
            <a:r>
              <a:rPr lang="en-US" dirty="0"/>
              <a:t>14</a:t>
            </a:r>
            <a:endParaRPr lang="x-none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A2A307F-E632-453D-8AE9-0C4339E9FDCC}"/>
              </a:ext>
            </a:extLst>
          </p:cNvPr>
          <p:cNvCxnSpPr/>
          <p:nvPr/>
        </p:nvCxnSpPr>
        <p:spPr>
          <a:xfrm>
            <a:off x="581192" y="3769316"/>
            <a:ext cx="569182" cy="1226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BE1F91B-4A2F-4A8E-BCF5-D808DD8194AA}"/>
              </a:ext>
            </a:extLst>
          </p:cNvPr>
          <p:cNvCxnSpPr>
            <a:cxnSpLocks/>
          </p:cNvCxnSpPr>
          <p:nvPr/>
        </p:nvCxnSpPr>
        <p:spPr>
          <a:xfrm>
            <a:off x="1225747" y="3786636"/>
            <a:ext cx="524395" cy="1053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8B9B051-D596-4C6E-826F-90D88349636D}"/>
              </a:ext>
            </a:extLst>
          </p:cNvPr>
          <p:cNvCxnSpPr>
            <a:cxnSpLocks/>
          </p:cNvCxnSpPr>
          <p:nvPr/>
        </p:nvCxnSpPr>
        <p:spPr>
          <a:xfrm>
            <a:off x="1825515" y="3795904"/>
            <a:ext cx="524395" cy="1053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63889B0-7746-4726-876B-F02910F3712D}"/>
              </a:ext>
            </a:extLst>
          </p:cNvPr>
          <p:cNvCxnSpPr>
            <a:cxnSpLocks/>
          </p:cNvCxnSpPr>
          <p:nvPr/>
        </p:nvCxnSpPr>
        <p:spPr>
          <a:xfrm>
            <a:off x="2458053" y="3795904"/>
            <a:ext cx="524395" cy="1053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145F942-A317-4E5C-94AA-0F53213C2B1D}"/>
              </a:ext>
            </a:extLst>
          </p:cNvPr>
          <p:cNvCxnSpPr>
            <a:cxnSpLocks/>
          </p:cNvCxnSpPr>
          <p:nvPr/>
        </p:nvCxnSpPr>
        <p:spPr>
          <a:xfrm>
            <a:off x="3025051" y="3782159"/>
            <a:ext cx="524395" cy="1053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C78B544-2248-427D-8421-256281A41FE0}"/>
              </a:ext>
            </a:extLst>
          </p:cNvPr>
          <p:cNvCxnSpPr>
            <a:cxnSpLocks/>
          </p:cNvCxnSpPr>
          <p:nvPr/>
        </p:nvCxnSpPr>
        <p:spPr>
          <a:xfrm>
            <a:off x="3624819" y="3796623"/>
            <a:ext cx="524395" cy="1053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83A4866-02AB-40BD-80E6-B51CCF7FE59C}"/>
              </a:ext>
            </a:extLst>
          </p:cNvPr>
          <p:cNvCxnSpPr>
            <a:cxnSpLocks/>
          </p:cNvCxnSpPr>
          <p:nvPr/>
        </p:nvCxnSpPr>
        <p:spPr>
          <a:xfrm>
            <a:off x="4224587" y="3771049"/>
            <a:ext cx="524395" cy="1053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6C0E564-2FBE-46C2-9B5F-623A4EC37436}"/>
              </a:ext>
            </a:extLst>
          </p:cNvPr>
          <p:cNvCxnSpPr/>
          <p:nvPr/>
        </p:nvCxnSpPr>
        <p:spPr>
          <a:xfrm>
            <a:off x="7538604" y="3666330"/>
            <a:ext cx="569182" cy="1226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B7156E1-317F-48BA-8B23-C041D8D23992}"/>
              </a:ext>
            </a:extLst>
          </p:cNvPr>
          <p:cNvCxnSpPr>
            <a:cxnSpLocks/>
          </p:cNvCxnSpPr>
          <p:nvPr/>
        </p:nvCxnSpPr>
        <p:spPr>
          <a:xfrm>
            <a:off x="8183159" y="3683650"/>
            <a:ext cx="524395" cy="1053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4F1A0EC-0EC0-47C9-B4A2-345A9AFBF3AF}"/>
              </a:ext>
            </a:extLst>
          </p:cNvPr>
          <p:cNvCxnSpPr>
            <a:cxnSpLocks/>
          </p:cNvCxnSpPr>
          <p:nvPr/>
        </p:nvCxnSpPr>
        <p:spPr>
          <a:xfrm>
            <a:off x="8782927" y="3692918"/>
            <a:ext cx="524395" cy="1053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259E9F9-544A-4F76-B0B6-2DBF5458037D}"/>
              </a:ext>
            </a:extLst>
          </p:cNvPr>
          <p:cNvCxnSpPr>
            <a:cxnSpLocks/>
          </p:cNvCxnSpPr>
          <p:nvPr/>
        </p:nvCxnSpPr>
        <p:spPr>
          <a:xfrm>
            <a:off x="9415465" y="3692918"/>
            <a:ext cx="524395" cy="1053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F5C7FC6-3CD5-405A-A586-7DB947834C8F}"/>
              </a:ext>
            </a:extLst>
          </p:cNvPr>
          <p:cNvCxnSpPr>
            <a:cxnSpLocks/>
          </p:cNvCxnSpPr>
          <p:nvPr/>
        </p:nvCxnSpPr>
        <p:spPr>
          <a:xfrm>
            <a:off x="9982463" y="3679173"/>
            <a:ext cx="524395" cy="1053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E0371ED-635D-4212-A34E-273BCAF7B5EB}"/>
              </a:ext>
            </a:extLst>
          </p:cNvPr>
          <p:cNvCxnSpPr>
            <a:cxnSpLocks/>
          </p:cNvCxnSpPr>
          <p:nvPr/>
        </p:nvCxnSpPr>
        <p:spPr>
          <a:xfrm>
            <a:off x="10582231" y="3693637"/>
            <a:ext cx="524395" cy="1053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597F909-0F28-4B5F-BCA9-7080591B3BFB}"/>
              </a:ext>
            </a:extLst>
          </p:cNvPr>
          <p:cNvCxnSpPr>
            <a:cxnSpLocks/>
          </p:cNvCxnSpPr>
          <p:nvPr/>
        </p:nvCxnSpPr>
        <p:spPr>
          <a:xfrm>
            <a:off x="11181999" y="3668063"/>
            <a:ext cx="524395" cy="1053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12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B96D-8C49-C2A4-EC3C-CE9DAF5B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7ED3D-58CD-CC3D-2669-B1C0A2713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100 to binary and perform right shift two places to the right</a:t>
            </a:r>
          </a:p>
          <a:p>
            <a:r>
              <a:rPr lang="en-US" dirty="0"/>
              <a:t>Convert 240 to binary and perform right shift three places to the right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36435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B017D-3ECB-6C67-1839-95CD9BF6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 Instruction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EDF5B-40DF-D8FA-F10E-F590B36C3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Performs left shift</a:t>
            </a:r>
          </a:p>
          <a:p>
            <a:r>
              <a:rPr lang="en-US"/>
              <a:t>CL Contains the count</a:t>
            </a:r>
          </a:p>
          <a:p>
            <a:r>
              <a:rPr lang="en-US"/>
              <a:t>The last bit which is shifted out is stored in CF Flag</a:t>
            </a:r>
          </a:p>
          <a:p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A28D21-BF36-31C0-2F08-7841CE1B8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831" y="4001294"/>
            <a:ext cx="8199793" cy="73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82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97E7-3535-3872-7CE1-48B965E3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 Instructions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90429-CB8D-45D7-7C97-A15A431FD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ROR (Rotate Right):</a:t>
            </a:r>
          </a:p>
          <a:p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5A6D0B-A64E-5BDB-7684-48D79D817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599" y="2466887"/>
            <a:ext cx="6479638" cy="402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80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0A73-9B1B-4580-4095-81243E9A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PK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EE7481-C95B-CAEA-5451-6CC99806B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808442"/>
              </p:ext>
            </p:extLst>
          </p:nvPr>
        </p:nvGraphicFramePr>
        <p:xfrm>
          <a:off x="703119" y="2895888"/>
          <a:ext cx="8607136" cy="5331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75892">
                  <a:extLst>
                    <a:ext uri="{9D8B030D-6E8A-4147-A177-3AD203B41FA5}">
                      <a16:colId xmlns:a16="http://schemas.microsoft.com/office/drawing/2014/main" val="2062136215"/>
                    </a:ext>
                  </a:extLst>
                </a:gridCol>
                <a:gridCol w="1075892">
                  <a:extLst>
                    <a:ext uri="{9D8B030D-6E8A-4147-A177-3AD203B41FA5}">
                      <a16:colId xmlns:a16="http://schemas.microsoft.com/office/drawing/2014/main" val="3771565706"/>
                    </a:ext>
                  </a:extLst>
                </a:gridCol>
                <a:gridCol w="1075892">
                  <a:extLst>
                    <a:ext uri="{9D8B030D-6E8A-4147-A177-3AD203B41FA5}">
                      <a16:colId xmlns:a16="http://schemas.microsoft.com/office/drawing/2014/main" val="766353751"/>
                    </a:ext>
                  </a:extLst>
                </a:gridCol>
                <a:gridCol w="1075892">
                  <a:extLst>
                    <a:ext uri="{9D8B030D-6E8A-4147-A177-3AD203B41FA5}">
                      <a16:colId xmlns:a16="http://schemas.microsoft.com/office/drawing/2014/main" val="1477344558"/>
                    </a:ext>
                  </a:extLst>
                </a:gridCol>
                <a:gridCol w="1075892">
                  <a:extLst>
                    <a:ext uri="{9D8B030D-6E8A-4147-A177-3AD203B41FA5}">
                      <a16:colId xmlns:a16="http://schemas.microsoft.com/office/drawing/2014/main" val="3771337393"/>
                    </a:ext>
                  </a:extLst>
                </a:gridCol>
                <a:gridCol w="1075892">
                  <a:extLst>
                    <a:ext uri="{9D8B030D-6E8A-4147-A177-3AD203B41FA5}">
                      <a16:colId xmlns:a16="http://schemas.microsoft.com/office/drawing/2014/main" val="2151911064"/>
                    </a:ext>
                  </a:extLst>
                </a:gridCol>
                <a:gridCol w="1075892">
                  <a:extLst>
                    <a:ext uri="{9D8B030D-6E8A-4147-A177-3AD203B41FA5}">
                      <a16:colId xmlns:a16="http://schemas.microsoft.com/office/drawing/2014/main" val="2020640526"/>
                    </a:ext>
                  </a:extLst>
                </a:gridCol>
                <a:gridCol w="1075892">
                  <a:extLst>
                    <a:ext uri="{9D8B030D-6E8A-4147-A177-3AD203B41FA5}">
                      <a16:colId xmlns:a16="http://schemas.microsoft.com/office/drawing/2014/main" val="2242083871"/>
                    </a:ext>
                  </a:extLst>
                </a:gridCol>
              </a:tblGrid>
              <a:tr h="5331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46350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820AF8E-187A-B14D-5A97-BE06859A1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562591"/>
              </p:ext>
            </p:extLst>
          </p:nvPr>
        </p:nvGraphicFramePr>
        <p:xfrm>
          <a:off x="10390909" y="2979564"/>
          <a:ext cx="117186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864">
                  <a:extLst>
                    <a:ext uri="{9D8B030D-6E8A-4147-A177-3AD203B41FA5}">
                      <a16:colId xmlns:a16="http://schemas.microsoft.com/office/drawing/2014/main" val="35400657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91097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2E94BF-652D-5694-2301-25941F75EFE1}"/>
              </a:ext>
            </a:extLst>
          </p:cNvPr>
          <p:cNvCxnSpPr>
            <a:endCxn id="5" idx="1"/>
          </p:cNvCxnSpPr>
          <p:nvPr/>
        </p:nvCxnSpPr>
        <p:spPr>
          <a:xfrm>
            <a:off x="9060873" y="3162444"/>
            <a:ext cx="133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3239A55-278D-8E8B-2B1B-E5CCA6D04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597176"/>
              </p:ext>
            </p:extLst>
          </p:nvPr>
        </p:nvGraphicFramePr>
        <p:xfrm>
          <a:off x="703119" y="3961629"/>
          <a:ext cx="8492840" cy="533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605">
                  <a:extLst>
                    <a:ext uri="{9D8B030D-6E8A-4147-A177-3AD203B41FA5}">
                      <a16:colId xmlns:a16="http://schemas.microsoft.com/office/drawing/2014/main" val="2876402967"/>
                    </a:ext>
                  </a:extLst>
                </a:gridCol>
                <a:gridCol w="1061605">
                  <a:extLst>
                    <a:ext uri="{9D8B030D-6E8A-4147-A177-3AD203B41FA5}">
                      <a16:colId xmlns:a16="http://schemas.microsoft.com/office/drawing/2014/main" val="2518516527"/>
                    </a:ext>
                  </a:extLst>
                </a:gridCol>
                <a:gridCol w="1061605">
                  <a:extLst>
                    <a:ext uri="{9D8B030D-6E8A-4147-A177-3AD203B41FA5}">
                      <a16:colId xmlns:a16="http://schemas.microsoft.com/office/drawing/2014/main" val="1155815373"/>
                    </a:ext>
                  </a:extLst>
                </a:gridCol>
                <a:gridCol w="1061605">
                  <a:extLst>
                    <a:ext uri="{9D8B030D-6E8A-4147-A177-3AD203B41FA5}">
                      <a16:colId xmlns:a16="http://schemas.microsoft.com/office/drawing/2014/main" val="1282073340"/>
                    </a:ext>
                  </a:extLst>
                </a:gridCol>
                <a:gridCol w="1061605">
                  <a:extLst>
                    <a:ext uri="{9D8B030D-6E8A-4147-A177-3AD203B41FA5}">
                      <a16:colId xmlns:a16="http://schemas.microsoft.com/office/drawing/2014/main" val="2821058657"/>
                    </a:ext>
                  </a:extLst>
                </a:gridCol>
                <a:gridCol w="1061605">
                  <a:extLst>
                    <a:ext uri="{9D8B030D-6E8A-4147-A177-3AD203B41FA5}">
                      <a16:colId xmlns:a16="http://schemas.microsoft.com/office/drawing/2014/main" val="2075083958"/>
                    </a:ext>
                  </a:extLst>
                </a:gridCol>
                <a:gridCol w="1061605">
                  <a:extLst>
                    <a:ext uri="{9D8B030D-6E8A-4147-A177-3AD203B41FA5}">
                      <a16:colId xmlns:a16="http://schemas.microsoft.com/office/drawing/2014/main" val="1261700690"/>
                    </a:ext>
                  </a:extLst>
                </a:gridCol>
                <a:gridCol w="1061605">
                  <a:extLst>
                    <a:ext uri="{9D8B030D-6E8A-4147-A177-3AD203B41FA5}">
                      <a16:colId xmlns:a16="http://schemas.microsoft.com/office/drawing/2014/main" val="1952604724"/>
                    </a:ext>
                  </a:extLst>
                </a:gridCol>
              </a:tblGrid>
              <a:tr h="533112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954756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CD07A5-F9D2-32F8-BC89-4DC418C064A5}"/>
              </a:ext>
            </a:extLst>
          </p:cNvPr>
          <p:cNvCxnSpPr/>
          <p:nvPr/>
        </p:nvCxnSpPr>
        <p:spPr>
          <a:xfrm>
            <a:off x="1350818" y="3345324"/>
            <a:ext cx="613064" cy="616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1389D5-E4DA-E152-1B71-27E0797E85D2}"/>
              </a:ext>
            </a:extLst>
          </p:cNvPr>
          <p:cNvCxnSpPr/>
          <p:nvPr/>
        </p:nvCxnSpPr>
        <p:spPr>
          <a:xfrm>
            <a:off x="2545773" y="3345324"/>
            <a:ext cx="633845" cy="616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508AF6-E17A-E877-B663-ECB208A57255}"/>
              </a:ext>
            </a:extLst>
          </p:cNvPr>
          <p:cNvCxnSpPr/>
          <p:nvPr/>
        </p:nvCxnSpPr>
        <p:spPr>
          <a:xfrm>
            <a:off x="3564082" y="3428517"/>
            <a:ext cx="592282" cy="53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A389D0-D7F5-CB04-F871-79B170567011}"/>
              </a:ext>
            </a:extLst>
          </p:cNvPr>
          <p:cNvCxnSpPr/>
          <p:nvPr/>
        </p:nvCxnSpPr>
        <p:spPr>
          <a:xfrm>
            <a:off x="4644736" y="3428517"/>
            <a:ext cx="613064" cy="53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125240-03E2-7E33-FDF2-3203590DC314}"/>
              </a:ext>
            </a:extLst>
          </p:cNvPr>
          <p:cNvCxnSpPr/>
          <p:nvPr/>
        </p:nvCxnSpPr>
        <p:spPr>
          <a:xfrm>
            <a:off x="5663045" y="3428517"/>
            <a:ext cx="675410" cy="53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2204DC-F708-0565-065E-160E73A4AE26}"/>
              </a:ext>
            </a:extLst>
          </p:cNvPr>
          <p:cNvCxnSpPr/>
          <p:nvPr/>
        </p:nvCxnSpPr>
        <p:spPr>
          <a:xfrm>
            <a:off x="6774873" y="3428517"/>
            <a:ext cx="529936" cy="53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956F53-0668-A646-5B87-360E5C8D760A}"/>
              </a:ext>
            </a:extLst>
          </p:cNvPr>
          <p:cNvCxnSpPr/>
          <p:nvPr/>
        </p:nvCxnSpPr>
        <p:spPr>
          <a:xfrm>
            <a:off x="7855527" y="3428517"/>
            <a:ext cx="571500" cy="53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E7388A5B-C5F5-60CF-1826-035E6002D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572733"/>
              </p:ext>
            </p:extLst>
          </p:nvPr>
        </p:nvGraphicFramePr>
        <p:xfrm>
          <a:off x="838200" y="5225856"/>
          <a:ext cx="8492840" cy="5331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1605">
                  <a:extLst>
                    <a:ext uri="{9D8B030D-6E8A-4147-A177-3AD203B41FA5}">
                      <a16:colId xmlns:a16="http://schemas.microsoft.com/office/drawing/2014/main" val="2876402967"/>
                    </a:ext>
                  </a:extLst>
                </a:gridCol>
                <a:gridCol w="1061605">
                  <a:extLst>
                    <a:ext uri="{9D8B030D-6E8A-4147-A177-3AD203B41FA5}">
                      <a16:colId xmlns:a16="http://schemas.microsoft.com/office/drawing/2014/main" val="2518516527"/>
                    </a:ext>
                  </a:extLst>
                </a:gridCol>
                <a:gridCol w="1061605">
                  <a:extLst>
                    <a:ext uri="{9D8B030D-6E8A-4147-A177-3AD203B41FA5}">
                      <a16:colId xmlns:a16="http://schemas.microsoft.com/office/drawing/2014/main" val="1155815373"/>
                    </a:ext>
                  </a:extLst>
                </a:gridCol>
                <a:gridCol w="1061605">
                  <a:extLst>
                    <a:ext uri="{9D8B030D-6E8A-4147-A177-3AD203B41FA5}">
                      <a16:colId xmlns:a16="http://schemas.microsoft.com/office/drawing/2014/main" val="1282073340"/>
                    </a:ext>
                  </a:extLst>
                </a:gridCol>
                <a:gridCol w="1061605">
                  <a:extLst>
                    <a:ext uri="{9D8B030D-6E8A-4147-A177-3AD203B41FA5}">
                      <a16:colId xmlns:a16="http://schemas.microsoft.com/office/drawing/2014/main" val="2821058657"/>
                    </a:ext>
                  </a:extLst>
                </a:gridCol>
                <a:gridCol w="1061605">
                  <a:extLst>
                    <a:ext uri="{9D8B030D-6E8A-4147-A177-3AD203B41FA5}">
                      <a16:colId xmlns:a16="http://schemas.microsoft.com/office/drawing/2014/main" val="2075083958"/>
                    </a:ext>
                  </a:extLst>
                </a:gridCol>
                <a:gridCol w="1061605">
                  <a:extLst>
                    <a:ext uri="{9D8B030D-6E8A-4147-A177-3AD203B41FA5}">
                      <a16:colId xmlns:a16="http://schemas.microsoft.com/office/drawing/2014/main" val="1261700690"/>
                    </a:ext>
                  </a:extLst>
                </a:gridCol>
                <a:gridCol w="1061605">
                  <a:extLst>
                    <a:ext uri="{9D8B030D-6E8A-4147-A177-3AD203B41FA5}">
                      <a16:colId xmlns:a16="http://schemas.microsoft.com/office/drawing/2014/main" val="1952604724"/>
                    </a:ext>
                  </a:extLst>
                </a:gridCol>
              </a:tblGrid>
              <a:tr h="5331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954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542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5443E-E0A8-8B4F-DB83-3FB45E28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 Instructions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8CA4B-6E2E-155A-F2ED-5C0609506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Rotate Left:</a:t>
            </a:r>
          </a:p>
          <a:p>
            <a:pPr lvl="1"/>
            <a:r>
              <a:rPr lang="en-US" dirty="0"/>
              <a:t>MSB is shifted to rightmost bit</a:t>
            </a:r>
          </a:p>
          <a:p>
            <a:pPr lvl="1"/>
            <a:r>
              <a:rPr lang="en-US" dirty="0"/>
              <a:t>Opposite of RCL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EF288-2983-3856-B7DB-E69049A2C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022" y="3238853"/>
            <a:ext cx="7910245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9311-43F5-050B-BD19-86F0BA80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255D83-11D9-D4F6-4AC7-F8FEA7620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831" y="2057573"/>
            <a:ext cx="10972337" cy="4114627"/>
          </a:xfrm>
        </p:spPr>
      </p:pic>
    </p:spTree>
    <p:extLst>
      <p:ext uri="{BB962C8B-B14F-4D97-AF65-F5344CB8AC3E}">
        <p14:creationId xmlns:p14="http://schemas.microsoft.com/office/powerpoint/2010/main" val="2040836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59D1-29C6-11FA-865C-701ADD38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4D0B1-9A38-F56A-49FD-D30C2C950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 destination,1 or ROL </a:t>
            </a:r>
            <a:r>
              <a:rPr lang="en-US" dirty="0" err="1"/>
              <a:t>destination,CL</a:t>
            </a:r>
            <a:endParaRPr lang="en-US" dirty="0"/>
          </a:p>
          <a:p>
            <a:r>
              <a:rPr lang="en-US" dirty="0"/>
              <a:t>ROR destination,1 or ROR </a:t>
            </a:r>
            <a:r>
              <a:rPr lang="en-US" dirty="0" err="1"/>
              <a:t>destination,CL</a:t>
            </a:r>
            <a:endParaRPr lang="en-PK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33746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59D1-29C6-11FA-865C-701ADD38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RCL (Rotate Carry Left)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4D0B1-9A38-F56A-49FD-D30C2C950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ROL</a:t>
            </a:r>
          </a:p>
          <a:p>
            <a:r>
              <a:rPr lang="en-US" dirty="0"/>
              <a:t>Except the MSB gets copied into CF, and the value of CF is copied to rightmost bit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23940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2450-18DF-D97E-930B-F787D0C9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RCL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561E16-FE01-BD8C-F500-2D5C2BB2B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357" y="2116229"/>
            <a:ext cx="8760198" cy="4255743"/>
          </a:xfrm>
        </p:spPr>
      </p:pic>
    </p:spTree>
    <p:extLst>
      <p:ext uri="{BB962C8B-B14F-4D97-AF65-F5344CB8AC3E}">
        <p14:creationId xmlns:p14="http://schemas.microsoft.com/office/powerpoint/2010/main" val="1805701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EBB2-8D66-19F8-2E0A-1E39982B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RCR (Rotate Carry Right)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B29D3-742D-2A13-AFB1-465B00B75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ROL</a:t>
            </a:r>
          </a:p>
          <a:p>
            <a:r>
              <a:rPr lang="en-US" dirty="0"/>
              <a:t>Except the rightmost bit gets copied into CF, and the value of CF is copied to MSB</a:t>
            </a:r>
            <a:endParaRPr lang="en-PK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73752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EBB2-8D66-19F8-2E0A-1E39982B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RCR (Rotate Carry Right)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7973AE-1AE0-16A9-DBD8-1586B330C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3233" y="1632308"/>
            <a:ext cx="6725533" cy="486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52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E3018-19BA-0A13-9492-EEFB84DE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problem using ROL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99F06-D16F-FC1B-8C53-A2A6DF0CA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perform ROL CF also gets the value shifted out of MSB</a:t>
            </a:r>
          </a:p>
          <a:p>
            <a:r>
              <a:rPr lang="en-US" dirty="0"/>
              <a:t>JNC: Jump if no carry, causes a jump when value of CF=0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07227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5CCBA-702F-8CC9-1F85-E8DA5BDA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number of ones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FC777A-2076-26EA-FED5-2BD1C442D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959043"/>
            <a:ext cx="11023380" cy="3589702"/>
          </a:xfrm>
        </p:spPr>
      </p:pic>
    </p:spTree>
    <p:extLst>
      <p:ext uri="{BB962C8B-B14F-4D97-AF65-F5344CB8AC3E}">
        <p14:creationId xmlns:p14="http://schemas.microsoft.com/office/powerpoint/2010/main" val="2118357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91BA-20DA-57A8-A77C-28D96EF6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83E7D-A81E-7807-9013-A62D7C52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a 16 bit binary number</a:t>
            </a:r>
          </a:p>
          <a:p>
            <a:r>
              <a:rPr lang="en-US" dirty="0"/>
              <a:t>Display it on console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498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9095-7F2F-DBE1-5C5E-DBAF4B8B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857EB2-0951-23D9-38F1-E73678714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132" y="2277373"/>
            <a:ext cx="9727648" cy="2897300"/>
          </a:xfrm>
        </p:spPr>
      </p:pic>
    </p:spTree>
    <p:extLst>
      <p:ext uri="{BB962C8B-B14F-4D97-AF65-F5344CB8AC3E}">
        <p14:creationId xmlns:p14="http://schemas.microsoft.com/office/powerpoint/2010/main" val="213309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0FE2-D4F9-C2AF-6DEA-16543B1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43753-ACFA-B3EF-5DF8-3564383AB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881" y="656200"/>
            <a:ext cx="7949046" cy="606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F3B7-5369-E395-BDA0-D77CA012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AND, OR, XOR Instructions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62E779-D7C7-8786-FDC7-DE5CBE0B8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281" y="2617851"/>
            <a:ext cx="7097557" cy="1622298"/>
          </a:xfrm>
        </p:spPr>
      </p:pic>
    </p:spTree>
    <p:extLst>
      <p:ext uri="{BB962C8B-B14F-4D97-AF65-F5344CB8AC3E}">
        <p14:creationId xmlns:p14="http://schemas.microsoft.com/office/powerpoint/2010/main" val="3297089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ACCE-A465-9E5B-E72C-6EAC3C13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A3975-4AE7-3F58-94B4-82843F570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AND,OR,XOR instructions can be used with certain masks to perform some useful tasks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6237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5D429-2F55-B9CF-37AE-32FF036E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Converting ASCII Digit to a Number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34F0C-F26C-58AC-5F21-C42B498C2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 gets ASCII code, when character input is taken</a:t>
            </a:r>
          </a:p>
          <a:p>
            <a:r>
              <a:rPr lang="en-US" dirty="0"/>
              <a:t>SUB   AL,30h is one of the methods</a:t>
            </a:r>
          </a:p>
          <a:p>
            <a:r>
              <a:rPr lang="en-US" dirty="0"/>
              <a:t>AND  AL,0FH</a:t>
            </a:r>
          </a:p>
          <a:p>
            <a:pPr lvl="1"/>
            <a:r>
              <a:rPr lang="en-US" dirty="0"/>
              <a:t>0FH is our mask to convert from ASCII code, to alphanumeric value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38003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FF1D-EA0F-8AF0-29A8-EF60D988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52AAA-9D73-ED49-FBB2-FE36F42C8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two numbers as Input from user(numbers must be such numbers, that their sum doesn’t exceed 9)</a:t>
            </a:r>
          </a:p>
          <a:p>
            <a:r>
              <a:rPr lang="en-US" dirty="0"/>
              <a:t>Display the sum of their Addition</a:t>
            </a:r>
          </a:p>
          <a:p>
            <a:r>
              <a:rPr lang="en-US" dirty="0"/>
              <a:t>Note: you will use AND Masks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48765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829</Words>
  <Application>Microsoft Office PowerPoint</Application>
  <PresentationFormat>Widescreen</PresentationFormat>
  <Paragraphs>259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Logic Shift and Rotate Instructions</vt:lpstr>
      <vt:lpstr>Logic Operations</vt:lpstr>
      <vt:lpstr>Truth Tables</vt:lpstr>
      <vt:lpstr>Task</vt:lpstr>
      <vt:lpstr>Solution</vt:lpstr>
      <vt:lpstr>AND, OR, XOR Instructions</vt:lpstr>
      <vt:lpstr>Masks</vt:lpstr>
      <vt:lpstr>1. Converting ASCII Digit to a Number</vt:lpstr>
      <vt:lpstr>Task</vt:lpstr>
      <vt:lpstr>2. Converting Lowercase to Uppercase Letters</vt:lpstr>
      <vt:lpstr>Assignment</vt:lpstr>
      <vt:lpstr>Task</vt:lpstr>
      <vt:lpstr>Clearing a Register</vt:lpstr>
      <vt:lpstr>Testing a Register for Zero</vt:lpstr>
      <vt:lpstr>NOT</vt:lpstr>
      <vt:lpstr>Try clearing, testing for zero and NOT</vt:lpstr>
      <vt:lpstr>Test</vt:lpstr>
      <vt:lpstr>Example</vt:lpstr>
      <vt:lpstr>Check for Even Numbers</vt:lpstr>
      <vt:lpstr>Shift Instruction</vt:lpstr>
      <vt:lpstr>LEFT SHIFT</vt:lpstr>
      <vt:lpstr>Tasks</vt:lpstr>
      <vt:lpstr>SHL Instruction</vt:lpstr>
      <vt:lpstr>RIGHT SHIFT</vt:lpstr>
      <vt:lpstr>Task</vt:lpstr>
      <vt:lpstr>SHR Instruction</vt:lpstr>
      <vt:lpstr>Rotate Instructions</vt:lpstr>
      <vt:lpstr>Demo</vt:lpstr>
      <vt:lpstr>Rotate Instructions</vt:lpstr>
      <vt:lpstr>Syntax</vt:lpstr>
      <vt:lpstr>RCL (Rotate Carry Left)</vt:lpstr>
      <vt:lpstr>RCL</vt:lpstr>
      <vt:lpstr>RCR (Rotate Carry Right)</vt:lpstr>
      <vt:lpstr>RCR (Rotate Carry Right)</vt:lpstr>
      <vt:lpstr>Solving a problem using ROL</vt:lpstr>
      <vt:lpstr>Count number of ones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Shift and Rotate Instructions</dc:title>
  <dc:creator>923068372744</dc:creator>
  <cp:lastModifiedBy>923068372744</cp:lastModifiedBy>
  <cp:revision>74</cp:revision>
  <dcterms:created xsi:type="dcterms:W3CDTF">2023-03-07T04:05:49Z</dcterms:created>
  <dcterms:modified xsi:type="dcterms:W3CDTF">2023-03-07T06:50:09Z</dcterms:modified>
</cp:coreProperties>
</file>