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2"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5/2/2023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5/2/2023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5/2/2023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5/2/2023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5/2/2023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5/2/2023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5/2/2023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DEADLOCKS</a:t>
            </a:r>
            <a:endParaRPr lang="en-IN" dirty="0"/>
          </a:p>
        </p:txBody>
      </p:sp>
      <p:sp>
        <p:nvSpPr>
          <p:cNvPr id="3" name="Subtitle 2"/>
          <p:cNvSpPr>
            <a:spLocks noGrp="1"/>
          </p:cNvSpPr>
          <p:nvPr>
            <p:ph type="subTitle" idx="1"/>
          </p:nvPr>
        </p:nvSpPr>
        <p:spPr/>
        <p:txBody>
          <a:bodyPr/>
          <a:lstStyle/>
          <a:p>
            <a:pPr algn="ctr"/>
            <a:r>
              <a:rPr lang="en-IN" dirty="0" smtClean="0"/>
              <a:t>BSCS-IV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Methods of Handling Deadlocks in Operating System</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Normally you can deal with the deadlock issues and situations in one of the three ways mentioned below:</a:t>
            </a:r>
          </a:p>
          <a:p>
            <a:pPr algn="just">
              <a:buNone/>
            </a:pPr>
            <a:r>
              <a:rPr lang="en-IN" dirty="0" smtClean="0"/>
              <a:t>1. You can employ a protocol for preventing or avoiding deadlocks, and ensure that the system will never go into a deadlock state.</a:t>
            </a:r>
          </a:p>
          <a:p>
            <a:pPr algn="just">
              <a:buNone/>
            </a:pPr>
            <a:r>
              <a:rPr lang="en-IN" dirty="0" smtClean="0"/>
              <a:t>2. You can let the system to enter any deadlock condition, detect it, and then recover.</a:t>
            </a:r>
          </a:p>
          <a:p>
            <a:pPr algn="just">
              <a:buNone/>
            </a:pPr>
            <a:r>
              <a:rPr lang="en-IN" dirty="0" smtClean="0"/>
              <a:t>3. You can overlook the issue altogether and assume that deadlocks never occur within the system.</a:t>
            </a:r>
          </a:p>
          <a:p>
            <a:pPr algn="just"/>
            <a:r>
              <a:rPr lang="en-IN" dirty="0" smtClean="0"/>
              <a:t>But is recommended to deal with deadlock, from the 1</a:t>
            </a:r>
            <a:r>
              <a:rPr lang="en-IN" baseline="30000" dirty="0" smtClean="0"/>
              <a:t>st</a:t>
            </a:r>
            <a:r>
              <a:rPr lang="en-IN" dirty="0" smtClean="0"/>
              <a:t> option</a:t>
            </a:r>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t>
            </a:r>
            <a:r>
              <a:rPr lang="en-IN" b="1" dirty="0" smtClean="0"/>
              <a:t>Deadlock Prevention</a:t>
            </a:r>
            <a:br>
              <a:rPr lang="en-IN" b="1" dirty="0" smtClean="0"/>
            </a:br>
            <a:endParaRPr lang="en-IN" dirty="0"/>
          </a:p>
        </p:txBody>
      </p:sp>
      <p:sp>
        <p:nvSpPr>
          <p:cNvPr id="3" name="Content Placeholder 2"/>
          <p:cNvSpPr>
            <a:spLocks noGrp="1"/>
          </p:cNvSpPr>
          <p:nvPr>
            <p:ph sz="quarter" idx="1"/>
          </p:nvPr>
        </p:nvSpPr>
        <p:spPr/>
        <p:txBody>
          <a:bodyPr/>
          <a:lstStyle/>
          <a:p>
            <a:pPr fontAlgn="base"/>
            <a:r>
              <a:rPr lang="en-IN" dirty="0" smtClean="0"/>
              <a:t>Deadlocks can be avoided by avoiding at least one of the four necessary conditions: as follows.</a:t>
            </a:r>
          </a:p>
          <a:p>
            <a:pPr fontAlgn="base">
              <a:buNone/>
            </a:pPr>
            <a:endParaRPr lang="en-IN" dirty="0" smtClean="0"/>
          </a:p>
          <a:p>
            <a:pPr fontAlgn="base"/>
            <a:r>
              <a:rPr lang="en-IN" b="1" dirty="0" smtClean="0"/>
              <a:t>Condition-1 : </a:t>
            </a:r>
            <a:r>
              <a:rPr lang="en-IN" dirty="0" smtClean="0"/>
              <a:t/>
            </a:r>
            <a:br>
              <a:rPr lang="en-IN" dirty="0" smtClean="0"/>
            </a:br>
            <a:r>
              <a:rPr lang="en-IN" b="1" dirty="0" smtClean="0"/>
              <a:t>Mutual Exclusion :</a:t>
            </a:r>
            <a:endParaRPr lang="en-IN" dirty="0" smtClean="0"/>
          </a:p>
          <a:p>
            <a:pPr fontAlgn="base"/>
            <a:r>
              <a:rPr lang="en-IN" dirty="0" smtClean="0"/>
              <a:t>Read-only files, for example, do not cause deadlocks.</a:t>
            </a:r>
          </a:p>
          <a:p>
            <a:pPr fontAlgn="base"/>
            <a:r>
              <a:rPr lang="en-IN" dirty="0" smtClean="0"/>
              <a:t>Unfortunately, some resources, such as printers and tape drives, require a single process to have exclusive access to them.</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411162"/>
          </a:xfrm>
        </p:spPr>
        <p:txBody>
          <a:bodyPr>
            <a:normAutofit fontScale="90000"/>
          </a:bodyPr>
          <a:lstStyle/>
          <a:p>
            <a:r>
              <a:rPr lang="en-IN" dirty="0" smtClean="0"/>
              <a:t>1. </a:t>
            </a:r>
            <a:r>
              <a:rPr lang="en-IN" b="1" dirty="0" smtClean="0"/>
              <a:t>Deadlock Prevention</a:t>
            </a:r>
            <a:br>
              <a:rPr lang="en-IN" b="1" dirty="0" smtClean="0"/>
            </a:br>
            <a:endParaRPr lang="en-IN" dirty="0"/>
          </a:p>
        </p:txBody>
      </p:sp>
      <p:sp>
        <p:nvSpPr>
          <p:cNvPr id="3" name="Content Placeholder 2"/>
          <p:cNvSpPr>
            <a:spLocks noGrp="1"/>
          </p:cNvSpPr>
          <p:nvPr>
            <p:ph sz="quarter" idx="1"/>
          </p:nvPr>
        </p:nvSpPr>
        <p:spPr>
          <a:xfrm>
            <a:off x="457200" y="762000"/>
            <a:ext cx="7848600" cy="5943600"/>
          </a:xfrm>
        </p:spPr>
        <p:txBody>
          <a:bodyPr>
            <a:normAutofit fontScale="92500" lnSpcReduction="20000"/>
          </a:bodyPr>
          <a:lstStyle/>
          <a:p>
            <a:pPr fontAlgn="base"/>
            <a:r>
              <a:rPr lang="en-IN" b="1" dirty="0" smtClean="0"/>
              <a:t>Condition-2 : </a:t>
            </a:r>
          </a:p>
          <a:p>
            <a:pPr algn="just" fontAlgn="base"/>
            <a:r>
              <a:rPr lang="en-IN" b="1" dirty="0" smtClean="0"/>
              <a:t>Hold and Wait :</a:t>
            </a:r>
          </a:p>
          <a:p>
            <a:pPr algn="just" fontAlgn="base">
              <a:buNone/>
            </a:pPr>
            <a:r>
              <a:rPr lang="en-IN" dirty="0" smtClean="0"/>
              <a:t/>
            </a:r>
            <a:br>
              <a:rPr lang="en-IN" dirty="0" smtClean="0"/>
            </a:br>
            <a:r>
              <a:rPr lang="en-IN" dirty="0" smtClean="0"/>
              <a:t>To avoid this condition, processes must be prevented from holding one or more resources while also waiting for one or more others. There are a few possibilities here:</a:t>
            </a:r>
          </a:p>
          <a:p>
            <a:pPr algn="just" fontAlgn="base"/>
            <a:r>
              <a:rPr lang="en-IN" dirty="0" smtClean="0"/>
              <a:t>Make it a requirement that all processes request all resources at the same time. This can be a waste of system resources if a process requires one resource early in its execution but does not require another until much later.</a:t>
            </a:r>
          </a:p>
          <a:p>
            <a:pPr algn="just" fontAlgn="base"/>
            <a:r>
              <a:rPr lang="en-IN" dirty="0" smtClean="0"/>
              <a:t>Processes that hold resources must release them prior to requesting new ones, and then re-acquire the released resources alongside the new ones in a single new request. This can be a problem if a process uses a resource to partially complete an operation and then fails to re-allocate it after it is released.</a:t>
            </a:r>
          </a:p>
          <a:p>
            <a:pPr algn="just" fontAlgn="base"/>
            <a:r>
              <a:rPr lang="en-IN" dirty="0" smtClean="0"/>
              <a:t>If a process necessitates the use of one or more popular resources, either of the methods described above can result in starvation.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t>
            </a:r>
            <a:r>
              <a:rPr lang="en-IN" b="1" dirty="0" smtClean="0"/>
              <a:t>Deadlock Prevention</a:t>
            </a:r>
            <a:br>
              <a:rPr lang="en-IN" b="1" dirty="0" smtClean="0"/>
            </a:br>
            <a:endParaRPr lang="en-IN" dirty="0"/>
          </a:p>
        </p:txBody>
      </p:sp>
      <p:sp>
        <p:nvSpPr>
          <p:cNvPr id="3" name="Content Placeholder 2"/>
          <p:cNvSpPr>
            <a:spLocks noGrp="1"/>
          </p:cNvSpPr>
          <p:nvPr>
            <p:ph sz="quarter" idx="1"/>
          </p:nvPr>
        </p:nvSpPr>
        <p:spPr>
          <a:xfrm>
            <a:off x="457200" y="1066800"/>
            <a:ext cx="8077200" cy="5791200"/>
          </a:xfrm>
        </p:spPr>
        <p:txBody>
          <a:bodyPr>
            <a:normAutofit fontScale="85000" lnSpcReduction="20000"/>
          </a:bodyPr>
          <a:lstStyle/>
          <a:p>
            <a:pPr algn="just" fontAlgn="base"/>
            <a:r>
              <a:rPr lang="en-IN" b="1" dirty="0" smtClean="0"/>
              <a:t>Condition-3 : </a:t>
            </a:r>
            <a:r>
              <a:rPr lang="en-IN" dirty="0" smtClean="0"/>
              <a:t/>
            </a:r>
            <a:br>
              <a:rPr lang="en-IN" dirty="0" smtClean="0"/>
            </a:br>
            <a:r>
              <a:rPr lang="en-IN" b="1" dirty="0" smtClean="0"/>
              <a:t>No </a:t>
            </a:r>
            <a:r>
              <a:rPr lang="en-IN" b="1" dirty="0" err="1" smtClean="0"/>
              <a:t>Preemption</a:t>
            </a:r>
            <a:r>
              <a:rPr lang="en-IN" b="1" dirty="0" smtClean="0"/>
              <a:t> :</a:t>
            </a:r>
          </a:p>
          <a:p>
            <a:pPr algn="just" fontAlgn="base">
              <a:buNone/>
            </a:pPr>
            <a:r>
              <a:rPr lang="en-IN" dirty="0" smtClean="0"/>
              <a:t/>
            </a:r>
            <a:br>
              <a:rPr lang="en-IN" dirty="0" smtClean="0"/>
            </a:br>
            <a:r>
              <a:rPr lang="en-IN" dirty="0" smtClean="0"/>
              <a:t>When possible, </a:t>
            </a:r>
            <a:r>
              <a:rPr lang="en-IN" dirty="0" err="1" smtClean="0"/>
              <a:t>preemption</a:t>
            </a:r>
            <a:r>
              <a:rPr lang="en-IN" dirty="0" smtClean="0"/>
              <a:t> of process resource allocations can help to avoid deadlocks.</a:t>
            </a:r>
          </a:p>
          <a:p>
            <a:pPr algn="just" fontAlgn="base"/>
            <a:r>
              <a:rPr lang="en-IN" dirty="0" smtClean="0"/>
              <a:t>One approach is that if a process is forced to wait when requesting a new resource, all other resources previously held by this process are implicitly released (</a:t>
            </a:r>
            <a:r>
              <a:rPr lang="en-IN" dirty="0" err="1" smtClean="0"/>
              <a:t>preempted</a:t>
            </a:r>
            <a:r>
              <a:rPr lang="en-IN" dirty="0" smtClean="0"/>
              <a:t>), forcing this process to re-acquire the old resources alongside the new resources in a single request, as discussed previously.</a:t>
            </a:r>
          </a:p>
          <a:p>
            <a:pPr algn="just" fontAlgn="base"/>
            <a:r>
              <a:rPr lang="en-IN" dirty="0" smtClean="0"/>
              <a:t>Another approach is that when a resource is requested, and it is not available, the system looks to see what other processes are currently using those resources and are themselves blocked while waiting for another resource. If such a process is discovered, some of their resources may be </a:t>
            </a:r>
            <a:r>
              <a:rPr lang="en-IN" dirty="0" err="1" smtClean="0"/>
              <a:t>preempted</a:t>
            </a:r>
            <a:r>
              <a:rPr lang="en-IN" dirty="0" smtClean="0"/>
              <a:t> and added to the list of resources that the process is looking for.</a:t>
            </a:r>
          </a:p>
          <a:p>
            <a:pPr algn="just" fontAlgn="base"/>
            <a:r>
              <a:rPr lang="en-IN" dirty="0" smtClean="0"/>
              <a:t>Either of these approaches may be appropriate for resources whose states can be easily saved and restored, such as registers and memory, but they are generally inapplicable to other devices, such as printers and tape drives.</a:t>
            </a:r>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IN" dirty="0" smtClean="0"/>
              <a:t>1. </a:t>
            </a:r>
            <a:r>
              <a:rPr lang="en-IN" b="1" dirty="0" smtClean="0"/>
              <a:t>Deadlock Prevention</a:t>
            </a:r>
            <a:br>
              <a:rPr lang="en-IN" b="1" dirty="0" smtClean="0"/>
            </a:br>
            <a:endParaRPr lang="en-IN" dirty="0"/>
          </a:p>
        </p:txBody>
      </p:sp>
      <p:sp>
        <p:nvSpPr>
          <p:cNvPr id="3" name="Content Placeholder 2"/>
          <p:cNvSpPr>
            <a:spLocks noGrp="1"/>
          </p:cNvSpPr>
          <p:nvPr>
            <p:ph sz="quarter" idx="1"/>
          </p:nvPr>
        </p:nvSpPr>
        <p:spPr>
          <a:xfrm>
            <a:off x="457200" y="1219200"/>
            <a:ext cx="8001000" cy="5254752"/>
          </a:xfrm>
        </p:spPr>
        <p:txBody>
          <a:bodyPr/>
          <a:lstStyle/>
          <a:p>
            <a:pPr fontAlgn="base"/>
            <a:r>
              <a:rPr lang="en-IN" b="1" dirty="0" smtClean="0"/>
              <a:t>Condition-4 : </a:t>
            </a:r>
            <a:r>
              <a:rPr lang="en-IN" dirty="0" smtClean="0"/>
              <a:t/>
            </a:r>
            <a:br>
              <a:rPr lang="en-IN" dirty="0" smtClean="0"/>
            </a:br>
            <a:r>
              <a:rPr lang="en-IN" b="1" dirty="0" smtClean="0"/>
              <a:t>Circular Wait :</a:t>
            </a:r>
          </a:p>
          <a:p>
            <a:pPr fontAlgn="base">
              <a:buNone/>
            </a:pPr>
            <a:endParaRPr lang="en-IN" dirty="0" smtClean="0"/>
          </a:p>
          <a:p>
            <a:pPr fontAlgn="base"/>
            <a:r>
              <a:rPr lang="en-IN" dirty="0" smtClean="0"/>
              <a:t>To avoid circular waits, number all resources and insist that processes request resources is strictly increasing ( or decreasing) order.</a:t>
            </a:r>
          </a:p>
          <a:p>
            <a:pPr fontAlgn="base">
              <a:buNone/>
            </a:pPr>
            <a:endParaRPr lang="en-IN" dirty="0" smtClean="0"/>
          </a:p>
          <a:p>
            <a:pPr fontAlgn="base"/>
            <a:r>
              <a:rPr lang="en-IN" dirty="0" smtClean="0"/>
              <a:t>To put it another way, before requesting resource </a:t>
            </a:r>
            <a:r>
              <a:rPr lang="en-IN" dirty="0" err="1" smtClean="0"/>
              <a:t>Rj</a:t>
            </a:r>
            <a:r>
              <a:rPr lang="en-IN" dirty="0" smtClean="0"/>
              <a:t>, a process must first release all </a:t>
            </a:r>
            <a:r>
              <a:rPr lang="en-IN" dirty="0" err="1" smtClean="0"/>
              <a:t>Ri</a:t>
            </a:r>
            <a:r>
              <a:rPr lang="en-IN" dirty="0" smtClean="0"/>
              <a:t> such that I &gt;= j.</a:t>
            </a:r>
          </a:p>
          <a:p>
            <a:pPr fontAlgn="base">
              <a:buNone/>
            </a:pPr>
            <a:endParaRPr lang="en-IN" dirty="0" smtClean="0"/>
          </a:p>
          <a:p>
            <a:pPr fontAlgn="base"/>
            <a:r>
              <a:rPr lang="en-IN" dirty="0" smtClean="0"/>
              <a:t>The relative ordering of the various resources is a significant challenge in this scheme.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DEADLOCK AVOIDANCE</a:t>
            </a:r>
            <a:endParaRPr lang="en-IN" dirty="0"/>
          </a:p>
        </p:txBody>
      </p:sp>
      <p:sp>
        <p:nvSpPr>
          <p:cNvPr id="3" name="Content Placeholder 2"/>
          <p:cNvSpPr>
            <a:spLocks noGrp="1"/>
          </p:cNvSpPr>
          <p:nvPr>
            <p:ph sz="quarter" idx="1"/>
          </p:nvPr>
        </p:nvSpPr>
        <p:spPr>
          <a:xfrm>
            <a:off x="457200" y="1752600"/>
            <a:ext cx="7467600" cy="4721352"/>
          </a:xfrm>
        </p:spPr>
        <p:txBody>
          <a:bodyPr/>
          <a:lstStyle/>
          <a:p>
            <a:pPr fontAlgn="base"/>
            <a:r>
              <a:rPr lang="en-IN" dirty="0" smtClean="0"/>
              <a:t>By using the strategy of “Avoidance”, we have to make an assumption. We need to ensure that all information about resources that the process will need is known to us before the execution of the process.  </a:t>
            </a:r>
          </a:p>
          <a:p>
            <a:pPr fontAlgn="base">
              <a:buNone/>
            </a:pPr>
            <a:endParaRPr lang="en-IN" dirty="0" smtClean="0"/>
          </a:p>
          <a:p>
            <a:pPr fontAlgn="base"/>
            <a:r>
              <a:rPr lang="en-IN" dirty="0" smtClean="0"/>
              <a:t>In prevention and avoidance, we get the correctness of data but performance decreases.</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DEADLOCK AVOIDANCE</a:t>
            </a:r>
            <a:br>
              <a:rPr lang="en-IN" dirty="0" smtClean="0"/>
            </a:br>
            <a:endParaRPr lang="en-IN" dirty="0"/>
          </a:p>
        </p:txBody>
      </p:sp>
      <p:sp>
        <p:nvSpPr>
          <p:cNvPr id="3" name="Content Placeholder 2"/>
          <p:cNvSpPr>
            <a:spLocks noGrp="1"/>
          </p:cNvSpPr>
          <p:nvPr>
            <p:ph sz="quarter" idx="1"/>
          </p:nvPr>
        </p:nvSpPr>
        <p:spPr/>
        <p:txBody>
          <a:bodyPr/>
          <a:lstStyle/>
          <a:p>
            <a:pPr algn="just"/>
            <a:r>
              <a:rPr lang="en-IN" dirty="0" smtClean="0"/>
              <a:t>Operating System avoids Deadlock by knowing the maximum resources requirements of the processes initially, and also Operating System knows the free resources available at that time.</a:t>
            </a:r>
          </a:p>
          <a:p>
            <a:pPr algn="just"/>
            <a:r>
              <a:rPr lang="en-IN" dirty="0" smtClean="0"/>
              <a:t> Operating System tries to allocate the resources according to the process requirements and checks if the allocation can lead to a safe state or an unsafe state.</a:t>
            </a:r>
          </a:p>
          <a:p>
            <a:pPr algn="just"/>
            <a:r>
              <a:rPr lang="en-IN" dirty="0" smtClean="0"/>
              <a:t> If the resource allocation leads to an unsafe state, then Operating System does not proceed further with the allocation sequence.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DEADLOCK AVOIDANCE</a:t>
            </a:r>
            <a:br>
              <a:rPr lang="en-IN" dirty="0" smtClean="0"/>
            </a:br>
            <a:endParaRPr lang="en-IN" dirty="0"/>
          </a:p>
        </p:txBody>
      </p:sp>
      <p:pic>
        <p:nvPicPr>
          <p:cNvPr id="19458" name="Picture 2" descr="C:\Users\Samreen Detho\Pictures\Deadlock avoidance.JPG"/>
          <p:cNvPicPr>
            <a:picLocks noChangeAspect="1" noChangeArrowheads="1"/>
          </p:cNvPicPr>
          <p:nvPr/>
        </p:nvPicPr>
        <p:blipFill>
          <a:blip r:embed="rId2"/>
          <a:srcRect/>
          <a:stretch>
            <a:fillRect/>
          </a:stretch>
        </p:blipFill>
        <p:spPr bwMode="auto">
          <a:xfrm>
            <a:off x="304800" y="1371600"/>
            <a:ext cx="8153400" cy="460690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DEADLOCK AVOIDANCE</a:t>
            </a:r>
            <a:br>
              <a:rPr lang="en-IN" dirty="0" smtClean="0"/>
            </a:br>
            <a:endParaRPr lang="en-IN" dirty="0"/>
          </a:p>
        </p:txBody>
      </p:sp>
      <p:sp>
        <p:nvSpPr>
          <p:cNvPr id="3" name="Content Placeholder 2"/>
          <p:cNvSpPr>
            <a:spLocks noGrp="1"/>
          </p:cNvSpPr>
          <p:nvPr>
            <p:ph sz="quarter" idx="1"/>
          </p:nvPr>
        </p:nvSpPr>
        <p:spPr>
          <a:xfrm>
            <a:off x="457200" y="1143000"/>
            <a:ext cx="7467600" cy="5330952"/>
          </a:xfrm>
        </p:spPr>
        <p:txBody>
          <a:bodyPr>
            <a:normAutofit fontScale="92500" lnSpcReduction="20000"/>
          </a:bodyPr>
          <a:lstStyle/>
          <a:p>
            <a:pPr algn="ctr">
              <a:buNone/>
            </a:pPr>
            <a:r>
              <a:rPr lang="en-IN" sz="3000" b="1" dirty="0" smtClean="0"/>
              <a:t>SAFE STATE</a:t>
            </a:r>
          </a:p>
          <a:p>
            <a:pPr algn="ctr">
              <a:buNone/>
            </a:pPr>
            <a:r>
              <a:rPr lang="en-IN" dirty="0" smtClean="0"/>
              <a:t>Let's consider three processes P1, P2, P3. Some more information on which the processes tells the Operating System are :</a:t>
            </a:r>
          </a:p>
          <a:p>
            <a:pPr algn="just"/>
            <a:r>
              <a:rPr lang="en-IN" dirty="0" smtClean="0"/>
              <a:t>P1 process needs a maximum of 9 resources (Resources can be any software or hardware Resource like tape drive or printer etc..) to complete its execution. P1 is currently allocated with 5 Resources and needs 4 more to complete its execution.</a:t>
            </a:r>
          </a:p>
          <a:p>
            <a:pPr algn="just"/>
            <a:r>
              <a:rPr lang="en-IN" dirty="0" smtClean="0"/>
              <a:t>P2 process needs a maximum of 5 resources and is currently allocated with 2 resources. So it needs 3 more resources to complete its execution.</a:t>
            </a:r>
          </a:p>
          <a:p>
            <a:pPr algn="just"/>
            <a:r>
              <a:rPr lang="en-IN" dirty="0" smtClean="0"/>
              <a:t>P3 process needs a maximum of 3 resources and is currently allocated with 1 resource. So it needs 2 more resources to complete its execution.</a:t>
            </a:r>
          </a:p>
          <a:p>
            <a:pPr algn="just"/>
            <a:r>
              <a:rPr lang="en-IN" dirty="0" smtClean="0"/>
              <a:t>Operating System knows that only 2 resources out of the total available resources are currently free.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DEADLOCK AVOIDANCE</a:t>
            </a:r>
            <a:br>
              <a:rPr lang="en-IN" dirty="0" smtClean="0"/>
            </a:br>
            <a:endParaRPr lang="en-IN" dirty="0"/>
          </a:p>
        </p:txBody>
      </p:sp>
      <p:sp>
        <p:nvSpPr>
          <p:cNvPr id="3" name="Content Placeholder 2"/>
          <p:cNvSpPr>
            <a:spLocks noGrp="1"/>
          </p:cNvSpPr>
          <p:nvPr>
            <p:ph sz="quarter" idx="1"/>
          </p:nvPr>
        </p:nvSpPr>
        <p:spPr>
          <a:xfrm>
            <a:off x="457200" y="1143000"/>
            <a:ext cx="7467600" cy="5562600"/>
          </a:xfrm>
        </p:spPr>
        <p:txBody>
          <a:bodyPr>
            <a:normAutofit fontScale="92500" lnSpcReduction="10000"/>
          </a:bodyPr>
          <a:lstStyle/>
          <a:p>
            <a:pPr algn="ctr">
              <a:buNone/>
            </a:pPr>
            <a:r>
              <a:rPr lang="en-IN" sz="2800" b="1" dirty="0" smtClean="0"/>
              <a:t>SAFE STATE</a:t>
            </a:r>
          </a:p>
          <a:p>
            <a:pPr algn="just"/>
            <a:r>
              <a:rPr lang="en-IN" b="1" dirty="0" smtClean="0"/>
              <a:t>But only 2 resources are free now</a:t>
            </a:r>
            <a:r>
              <a:rPr lang="en-IN" dirty="0" smtClean="0"/>
              <a:t>. Can P1, P2, and P3 satisfy their requirements? Let's try to find out.</a:t>
            </a:r>
          </a:p>
          <a:p>
            <a:pPr algn="just"/>
            <a:r>
              <a:rPr lang="en-IN" dirty="0" smtClean="0"/>
              <a:t>As only 2 resources are free for now, then only P3 can satisfy its need for 2 resources. If P3 takes 2 resources and completes its execution, then P3 can release its 3 (1+2) resources. </a:t>
            </a:r>
          </a:p>
          <a:p>
            <a:pPr algn="just"/>
            <a:r>
              <a:rPr lang="en-IN" dirty="0" smtClean="0"/>
              <a:t>Now the three free resources which P3 released can satisfy the need of P2. Now, P2 after taking the three free resources, can complete its execution and then release 5 (2+3) resources. Now five resources are free. P1 can now take 4 out of the 5 free resources and complete its execution. So, with 2 free resources available initially, all the processes were able to complete their execution leading to Safe State. The order of execution of the processes was &lt;P3, P2, P1&gt;.</a:t>
            </a:r>
          </a:p>
          <a:p>
            <a:pPr algn="just"/>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a:t>
            </a:r>
            <a:endParaRPr lang="en-IN" dirty="0"/>
          </a:p>
        </p:txBody>
      </p:sp>
      <p:sp>
        <p:nvSpPr>
          <p:cNvPr id="3" name="Content Placeholder 2"/>
          <p:cNvSpPr>
            <a:spLocks noGrp="1"/>
          </p:cNvSpPr>
          <p:nvPr>
            <p:ph sz="quarter" idx="1"/>
          </p:nvPr>
        </p:nvSpPr>
        <p:spPr>
          <a:xfrm>
            <a:off x="457200" y="1600200"/>
            <a:ext cx="8077200" cy="4953000"/>
          </a:xfrm>
        </p:spPr>
        <p:txBody>
          <a:bodyPr>
            <a:normAutofit/>
          </a:bodyPr>
          <a:lstStyle/>
          <a:p>
            <a:pPr algn="just"/>
            <a:r>
              <a:rPr lang="en-IN" dirty="0" smtClean="0"/>
              <a:t>A deadlock in OS is a situation in which more than one process is blocked because it is holding a resource and also requires some resource that is acquired by some other process. Therefore, none of the processes gets executed.</a:t>
            </a:r>
          </a:p>
          <a:p>
            <a:pPr algn="just">
              <a:buNone/>
            </a:pPr>
            <a:endParaRPr lang="en-IN" dirty="0" smtClean="0"/>
          </a:p>
          <a:p>
            <a:pPr algn="just"/>
            <a:r>
              <a:rPr lang="en-IN" dirty="0" smtClean="0"/>
              <a:t>A deadlock occurs when a set of processes is stalled because each process is holding a resource and waiting for another process to acquire another resource. In the diagram, for example, Process 1 is holding Resource 1 while Process 2 acquires Resource 2, and Process 2 is waiting for Resource 1.</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DEADLOCK AVOIDANCE</a:t>
            </a:r>
            <a:br>
              <a:rPr lang="en-IN" dirty="0" smtClean="0"/>
            </a:br>
            <a:endParaRPr lang="en-IN" dirty="0"/>
          </a:p>
        </p:txBody>
      </p:sp>
      <p:sp>
        <p:nvSpPr>
          <p:cNvPr id="3" name="Content Placeholder 2"/>
          <p:cNvSpPr>
            <a:spLocks noGrp="1"/>
          </p:cNvSpPr>
          <p:nvPr>
            <p:ph sz="quarter" idx="1"/>
          </p:nvPr>
        </p:nvSpPr>
        <p:spPr>
          <a:xfrm>
            <a:off x="457200" y="1219200"/>
            <a:ext cx="7467600" cy="5254752"/>
          </a:xfrm>
        </p:spPr>
        <p:txBody>
          <a:bodyPr>
            <a:normAutofit fontScale="92500" lnSpcReduction="20000"/>
          </a:bodyPr>
          <a:lstStyle/>
          <a:p>
            <a:pPr algn="ctr">
              <a:buNone/>
            </a:pPr>
            <a:r>
              <a:rPr lang="en-IN" sz="2800" b="1" dirty="0" smtClean="0"/>
              <a:t>UNSAFE STATE</a:t>
            </a:r>
          </a:p>
          <a:p>
            <a:pPr algn="just"/>
            <a:r>
              <a:rPr lang="en-IN" dirty="0" smtClean="0"/>
              <a:t>What if initially there was only 1 free resource available? None of the processes would be able to complete its execution. Thus leading to an unsafe state.</a:t>
            </a:r>
          </a:p>
          <a:p>
            <a:endParaRPr lang="en-IN" b="1" dirty="0" smtClean="0"/>
          </a:p>
          <a:p>
            <a:pPr algn="just"/>
            <a:r>
              <a:rPr lang="en-IN" dirty="0" smtClean="0"/>
              <a:t>So, If Operating System is able to allocate or satisfy the maximum resource requirements of all the processes in any order then the system is said to be in Safe State.</a:t>
            </a:r>
          </a:p>
          <a:p>
            <a:pPr algn="just"/>
            <a:r>
              <a:rPr lang="en-IN" dirty="0" smtClean="0"/>
              <a:t>So safe state does not lead to Deadlock.</a:t>
            </a:r>
          </a:p>
          <a:p>
            <a:pPr algn="just"/>
            <a:r>
              <a:rPr lang="en-IN" dirty="0" smtClean="0"/>
              <a:t>Unsafe State - If Operating System is not able to prevent Processes from requesting resources which can also lead to Deadlock, then the System is said to be in an Unsafe State. </a:t>
            </a:r>
          </a:p>
          <a:p>
            <a:pPr algn="just"/>
            <a:r>
              <a:rPr lang="en-IN" b="1" dirty="0" smtClean="0"/>
              <a:t>Unsafe State does not necessarily cause deadlock it may or may not causes deadlock</a:t>
            </a:r>
            <a:r>
              <a:rPr lang="en-IN" dirty="0" smtClean="0"/>
              <a:t>.</a:t>
            </a:r>
          </a:p>
          <a:p>
            <a:endParaRPr lang="en-IN" b="1" dirty="0" smtClean="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IN" sz="2600" dirty="0" smtClean="0"/>
              <a:t>SAFE STATE, UNSAFE STATE and DEADLOCK</a:t>
            </a:r>
            <a:br>
              <a:rPr lang="en-IN" sz="2600" dirty="0" smtClean="0"/>
            </a:br>
            <a:endParaRPr lang="en-IN" sz="2600" dirty="0"/>
          </a:p>
        </p:txBody>
      </p:sp>
      <p:pic>
        <p:nvPicPr>
          <p:cNvPr id="4" name="Picture 4"/>
          <p:cNvPicPr>
            <a:picLocks noChangeAspect="1" noChangeArrowheads="1"/>
          </p:cNvPicPr>
          <p:nvPr/>
        </p:nvPicPr>
        <p:blipFill>
          <a:blip r:embed="rId2"/>
          <a:srcRect l="13437" t="1572" r="13683" b="2194"/>
          <a:stretch>
            <a:fillRect/>
          </a:stretch>
        </p:blipFill>
        <p:spPr bwMode="auto">
          <a:xfrm>
            <a:off x="1143000" y="1447800"/>
            <a:ext cx="6553200" cy="4800600"/>
          </a:xfrm>
          <a:prstGeom prst="rect">
            <a:avLst/>
          </a:prstGeom>
          <a:noFill/>
          <a:ln w="38100" cmpd="dbl">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DEADLOCK AVOIDANCE ALGORITHMS</a:t>
            </a:r>
            <a:br>
              <a:rPr lang="en-IN" sz="2800" dirty="0" smtClean="0"/>
            </a:br>
            <a:endParaRPr lang="en-IN" sz="2800" dirty="0"/>
          </a:p>
        </p:txBody>
      </p:sp>
      <p:sp>
        <p:nvSpPr>
          <p:cNvPr id="3" name="Content Placeholder 2"/>
          <p:cNvSpPr>
            <a:spLocks noGrp="1"/>
          </p:cNvSpPr>
          <p:nvPr>
            <p:ph sz="quarter" idx="1"/>
          </p:nvPr>
        </p:nvSpPr>
        <p:spPr/>
        <p:txBody>
          <a:bodyPr/>
          <a:lstStyle/>
          <a:p>
            <a:r>
              <a:rPr lang="en-IN" dirty="0" smtClean="0"/>
              <a:t>RESOURCE ALOCATION GRAPH</a:t>
            </a:r>
          </a:p>
          <a:p>
            <a:pPr>
              <a:buNone/>
            </a:pPr>
            <a:r>
              <a:rPr lang="en-IN" dirty="0" smtClean="0"/>
              <a:t>  - Single Instance of a Resource Type</a:t>
            </a:r>
          </a:p>
          <a:p>
            <a:pPr>
              <a:buNone/>
            </a:pPr>
            <a:endParaRPr lang="en-IN" dirty="0" smtClean="0"/>
          </a:p>
          <a:p>
            <a:pPr>
              <a:buNone/>
            </a:pPr>
            <a:endParaRPr lang="en-IN" dirty="0" smtClean="0"/>
          </a:p>
          <a:p>
            <a:r>
              <a:rPr lang="en-IN" dirty="0" smtClean="0"/>
              <a:t>BANKER’S ALGORITHM</a:t>
            </a:r>
          </a:p>
          <a:p>
            <a:pPr>
              <a:buNone/>
            </a:pPr>
            <a:r>
              <a:rPr lang="en-IN" dirty="0" smtClean="0"/>
              <a:t>   - Multiple Instances of a Resource Type</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ALLOCATION GRAPH</a:t>
            </a:r>
            <a:br>
              <a:rPr lang="en-IN" dirty="0" smtClean="0"/>
            </a:br>
            <a:endParaRPr lang="en-IN" dirty="0"/>
          </a:p>
        </p:txBody>
      </p:sp>
      <p:sp>
        <p:nvSpPr>
          <p:cNvPr id="3" name="Content Placeholder 2"/>
          <p:cNvSpPr>
            <a:spLocks noGrp="1"/>
          </p:cNvSpPr>
          <p:nvPr>
            <p:ph sz="quarter" idx="1"/>
          </p:nvPr>
        </p:nvSpPr>
        <p:spPr/>
        <p:txBody>
          <a:bodyPr/>
          <a:lstStyle/>
          <a:p>
            <a:pPr>
              <a:buNone/>
            </a:pPr>
            <a:r>
              <a:rPr lang="en-US" altLang="en-US" dirty="0" smtClean="0">
                <a:latin typeface="+mj-lt"/>
              </a:rPr>
              <a:t>A set of vertices </a:t>
            </a:r>
            <a:r>
              <a:rPr lang="en-US" altLang="en-US" i="1" dirty="0" smtClean="0">
                <a:latin typeface="+mj-lt"/>
              </a:rPr>
              <a:t>V</a:t>
            </a:r>
            <a:r>
              <a:rPr lang="en-US" altLang="en-US" dirty="0" smtClean="0">
                <a:latin typeface="+mj-lt"/>
              </a:rPr>
              <a:t> and a set of edges </a:t>
            </a:r>
            <a:r>
              <a:rPr lang="en-US" altLang="en-US" i="1" dirty="0" smtClean="0">
                <a:latin typeface="+mj-lt"/>
              </a:rPr>
              <a:t>E</a:t>
            </a:r>
            <a:r>
              <a:rPr lang="en-US" altLang="en-US" dirty="0" smtClean="0">
                <a:latin typeface="+mj-lt"/>
              </a:rPr>
              <a:t>.</a:t>
            </a:r>
          </a:p>
          <a:p>
            <a:r>
              <a:rPr lang="en-US" altLang="en-US" dirty="0" smtClean="0">
                <a:latin typeface="+mj-lt"/>
              </a:rPr>
              <a:t>V is partitioned into two types:</a:t>
            </a:r>
          </a:p>
          <a:p>
            <a:pPr lvl="1"/>
            <a:r>
              <a:rPr lang="en-US" altLang="en-US" i="1" dirty="0" smtClean="0">
                <a:latin typeface="+mj-lt"/>
              </a:rPr>
              <a:t>P</a:t>
            </a:r>
            <a:r>
              <a:rPr lang="en-US" altLang="en-US" dirty="0" smtClean="0">
                <a:latin typeface="+mj-lt"/>
              </a:rPr>
              <a:t> = {</a:t>
            </a:r>
            <a:r>
              <a:rPr lang="en-US" altLang="en-US" i="1" dirty="0" smtClean="0">
                <a:latin typeface="+mj-lt"/>
              </a:rPr>
              <a:t>P</a:t>
            </a:r>
            <a:r>
              <a:rPr lang="en-US" altLang="en-US" baseline="-25000" dirty="0" smtClean="0">
                <a:latin typeface="+mj-lt"/>
              </a:rPr>
              <a:t>1</a:t>
            </a:r>
            <a:r>
              <a:rPr lang="en-US" altLang="en-US" dirty="0" smtClean="0">
                <a:latin typeface="+mj-lt"/>
              </a:rPr>
              <a:t>, </a:t>
            </a:r>
            <a:r>
              <a:rPr lang="en-US" altLang="en-US" i="1" dirty="0" smtClean="0">
                <a:latin typeface="+mj-lt"/>
              </a:rPr>
              <a:t>P</a:t>
            </a:r>
            <a:r>
              <a:rPr lang="en-US" altLang="en-US" baseline="-25000" dirty="0" smtClean="0">
                <a:latin typeface="+mj-lt"/>
              </a:rPr>
              <a:t>2</a:t>
            </a:r>
            <a:r>
              <a:rPr lang="en-US" altLang="en-US" dirty="0" smtClean="0">
                <a:latin typeface="+mj-lt"/>
              </a:rPr>
              <a:t>, …, </a:t>
            </a:r>
            <a:r>
              <a:rPr lang="en-US" altLang="en-US" i="1" dirty="0" err="1" smtClean="0">
                <a:latin typeface="+mj-lt"/>
              </a:rPr>
              <a:t>P</a:t>
            </a:r>
            <a:r>
              <a:rPr lang="en-US" altLang="en-US" i="1" baseline="-25000" dirty="0" err="1" smtClean="0">
                <a:latin typeface="+mj-lt"/>
              </a:rPr>
              <a:t>n</a:t>
            </a:r>
            <a:r>
              <a:rPr lang="en-US" altLang="en-US" dirty="0" smtClean="0">
                <a:latin typeface="+mj-lt"/>
              </a:rPr>
              <a:t>}, the set consisting of all the processes in the system</a:t>
            </a:r>
            <a:br>
              <a:rPr lang="en-US" altLang="en-US" dirty="0" smtClean="0">
                <a:latin typeface="+mj-lt"/>
              </a:rPr>
            </a:br>
            <a:endParaRPr lang="en-US" altLang="en-US" dirty="0" smtClean="0">
              <a:latin typeface="+mj-lt"/>
            </a:endParaRPr>
          </a:p>
          <a:p>
            <a:pPr lvl="1"/>
            <a:r>
              <a:rPr lang="en-US" altLang="en-US" i="1" dirty="0" smtClean="0">
                <a:latin typeface="+mj-lt"/>
              </a:rPr>
              <a:t>R</a:t>
            </a:r>
            <a:r>
              <a:rPr lang="en-US" altLang="en-US" dirty="0" smtClean="0">
                <a:latin typeface="+mj-lt"/>
              </a:rPr>
              <a:t> = {</a:t>
            </a:r>
            <a:r>
              <a:rPr lang="en-US" altLang="en-US" i="1" dirty="0" smtClean="0">
                <a:latin typeface="+mj-lt"/>
              </a:rPr>
              <a:t>R</a:t>
            </a:r>
            <a:r>
              <a:rPr lang="en-US" altLang="en-US" baseline="-25000" dirty="0" smtClean="0">
                <a:latin typeface="+mj-lt"/>
              </a:rPr>
              <a:t>1</a:t>
            </a:r>
            <a:r>
              <a:rPr lang="en-US" altLang="en-US" dirty="0" smtClean="0">
                <a:latin typeface="+mj-lt"/>
              </a:rPr>
              <a:t>, </a:t>
            </a:r>
            <a:r>
              <a:rPr lang="en-US" altLang="en-US" i="1" dirty="0" smtClean="0">
                <a:latin typeface="+mj-lt"/>
              </a:rPr>
              <a:t>R</a:t>
            </a:r>
            <a:r>
              <a:rPr lang="en-US" altLang="en-US" baseline="-25000" dirty="0" smtClean="0">
                <a:latin typeface="+mj-lt"/>
              </a:rPr>
              <a:t>2</a:t>
            </a:r>
            <a:r>
              <a:rPr lang="en-US" altLang="en-US" dirty="0" smtClean="0">
                <a:latin typeface="+mj-lt"/>
              </a:rPr>
              <a:t>, …, </a:t>
            </a:r>
            <a:r>
              <a:rPr lang="en-US" altLang="en-US" i="1" dirty="0" err="1" smtClean="0">
                <a:latin typeface="+mj-lt"/>
              </a:rPr>
              <a:t>R</a:t>
            </a:r>
            <a:r>
              <a:rPr lang="en-US" altLang="en-US" i="1" baseline="-25000" dirty="0" err="1" smtClean="0">
                <a:latin typeface="+mj-lt"/>
              </a:rPr>
              <a:t>m</a:t>
            </a:r>
            <a:r>
              <a:rPr lang="en-US" altLang="en-US" dirty="0" smtClean="0">
                <a:latin typeface="+mj-lt"/>
              </a:rPr>
              <a:t>}, the set consisting of all resource types in the system</a:t>
            </a:r>
          </a:p>
          <a:p>
            <a:pPr lvl="1"/>
            <a:endParaRPr lang="en-US" altLang="en-US" sz="900" dirty="0" smtClean="0">
              <a:latin typeface="+mj-lt"/>
            </a:endParaRPr>
          </a:p>
          <a:p>
            <a:r>
              <a:rPr lang="en-US" altLang="en-US" b="1" dirty="0" smtClean="0">
                <a:solidFill>
                  <a:srgbClr val="3366FF"/>
                </a:solidFill>
                <a:latin typeface="+mj-lt"/>
              </a:rPr>
              <a:t>request edge</a:t>
            </a:r>
            <a:r>
              <a:rPr lang="en-US" altLang="en-US" dirty="0" smtClean="0">
                <a:solidFill>
                  <a:srgbClr val="3366FF"/>
                </a:solidFill>
                <a:latin typeface="+mj-lt"/>
              </a:rPr>
              <a:t> </a:t>
            </a:r>
            <a:r>
              <a:rPr lang="en-US" altLang="en-US" dirty="0" smtClean="0">
                <a:latin typeface="+mj-lt"/>
              </a:rPr>
              <a:t>– directed edge </a:t>
            </a:r>
            <a:r>
              <a:rPr lang="en-US" altLang="en-US" i="1" dirty="0" smtClean="0">
                <a:latin typeface="+mj-lt"/>
              </a:rPr>
              <a:t>P</a:t>
            </a:r>
            <a:r>
              <a:rPr lang="en-US" altLang="en-US" i="1" baseline="-25000" dirty="0" smtClean="0">
                <a:latin typeface="+mj-lt"/>
              </a:rPr>
              <a:t>i </a:t>
            </a:r>
            <a:r>
              <a:rPr lang="en-US" altLang="en-US" dirty="0" smtClean="0">
                <a:latin typeface="+mj-lt"/>
                <a:sym typeface="Symbol" pitchFamily="18" charset="2"/>
              </a:rPr>
              <a:t> </a:t>
            </a:r>
            <a:r>
              <a:rPr lang="en-US" altLang="en-US" i="1" dirty="0" err="1" smtClean="0">
                <a:latin typeface="+mj-lt"/>
                <a:sym typeface="Symbol" pitchFamily="18" charset="2"/>
              </a:rPr>
              <a:t>R</a:t>
            </a:r>
            <a:r>
              <a:rPr lang="en-US" altLang="en-US" i="1" baseline="-25000" dirty="0" err="1" smtClean="0">
                <a:latin typeface="+mj-lt"/>
                <a:sym typeface="Symbol" pitchFamily="18" charset="2"/>
              </a:rPr>
              <a:t>j</a:t>
            </a:r>
            <a:endParaRPr lang="en-US" altLang="en-US" i="1" baseline="-25000" dirty="0" smtClean="0">
              <a:latin typeface="+mj-lt"/>
              <a:sym typeface="Symbol" pitchFamily="18" charset="2"/>
            </a:endParaRPr>
          </a:p>
          <a:p>
            <a:endParaRPr lang="en-US" altLang="en-US" sz="800" i="1" baseline="-25000" dirty="0" smtClean="0">
              <a:latin typeface="+mj-lt"/>
              <a:sym typeface="Symbol" pitchFamily="18" charset="2"/>
            </a:endParaRPr>
          </a:p>
          <a:p>
            <a:r>
              <a:rPr lang="en-US" altLang="en-US" b="1" dirty="0" smtClean="0">
                <a:solidFill>
                  <a:srgbClr val="3366FF"/>
                </a:solidFill>
                <a:latin typeface="+mj-lt"/>
                <a:sym typeface="Symbol" pitchFamily="18" charset="2"/>
              </a:rPr>
              <a:t>assignment edge</a:t>
            </a:r>
            <a:r>
              <a:rPr lang="en-US" altLang="en-US" dirty="0" smtClean="0">
                <a:solidFill>
                  <a:srgbClr val="3366FF"/>
                </a:solidFill>
                <a:latin typeface="+mj-lt"/>
                <a:sym typeface="Symbol" pitchFamily="18" charset="2"/>
              </a:rPr>
              <a:t> </a:t>
            </a:r>
            <a:r>
              <a:rPr lang="en-US" altLang="en-US" dirty="0" smtClean="0">
                <a:latin typeface="+mj-lt"/>
              </a:rPr>
              <a:t>– directed edge </a:t>
            </a:r>
            <a:r>
              <a:rPr lang="en-US" altLang="en-US" i="1" dirty="0" err="1" smtClean="0">
                <a:latin typeface="+mj-lt"/>
              </a:rPr>
              <a:t>R</a:t>
            </a:r>
            <a:r>
              <a:rPr lang="en-US" altLang="en-US" i="1" baseline="-25000" dirty="0" err="1" smtClean="0">
                <a:latin typeface="+mj-lt"/>
              </a:rPr>
              <a:t>j</a:t>
            </a:r>
            <a:r>
              <a:rPr lang="en-US" altLang="en-US" i="1" dirty="0" smtClean="0">
                <a:latin typeface="+mj-lt"/>
              </a:rPr>
              <a:t> </a:t>
            </a:r>
            <a:r>
              <a:rPr lang="en-US" altLang="en-US" dirty="0" smtClean="0">
                <a:latin typeface="+mj-lt"/>
                <a:sym typeface="Symbol" pitchFamily="18" charset="2"/>
              </a:rPr>
              <a:t> </a:t>
            </a:r>
            <a:r>
              <a:rPr lang="en-US" altLang="en-US" i="1" dirty="0" smtClean="0">
                <a:latin typeface="+mj-lt"/>
                <a:sym typeface="Symbol" pitchFamily="18" charset="2"/>
              </a:rPr>
              <a:t>P</a:t>
            </a:r>
            <a:r>
              <a:rPr lang="en-US" altLang="en-US" i="1" baseline="-25000" dirty="0" smtClean="0">
                <a:latin typeface="+mj-lt"/>
                <a:sym typeface="Symbol" pitchFamily="18" charset="2"/>
              </a:rPr>
              <a:t>i</a:t>
            </a:r>
            <a:endParaRPr lang="en-US" altLang="en-US" dirty="0" smtClean="0">
              <a:latin typeface="+mj-lt"/>
              <a:sym typeface="Symbol" pitchFamily="18" charset="2"/>
            </a:endParaRPr>
          </a:p>
          <a:p>
            <a:pPr>
              <a:buNone/>
            </a:pPr>
            <a:endParaRPr lang="en-IN"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ALLOCATION GRAPH</a:t>
            </a:r>
            <a:br>
              <a:rPr lang="en-IN" dirty="0" smtClean="0"/>
            </a:br>
            <a:endParaRPr lang="en-IN" dirty="0"/>
          </a:p>
        </p:txBody>
      </p:sp>
      <p:sp>
        <p:nvSpPr>
          <p:cNvPr id="3" name="Content Placeholder 2"/>
          <p:cNvSpPr>
            <a:spLocks noGrp="1"/>
          </p:cNvSpPr>
          <p:nvPr>
            <p:ph sz="quarter" idx="1"/>
          </p:nvPr>
        </p:nvSpPr>
        <p:spPr/>
        <p:txBody>
          <a:bodyPr/>
          <a:lstStyle/>
          <a:p>
            <a:r>
              <a:rPr lang="en-US" altLang="en-US" dirty="0" smtClean="0"/>
              <a:t>Process</a:t>
            </a:r>
            <a:br>
              <a:rPr lang="en-US" altLang="en-US" dirty="0" smtClean="0"/>
            </a:br>
            <a:r>
              <a:rPr lang="en-US" altLang="en-US" dirty="0" smtClean="0"/>
              <a:t/>
            </a:r>
            <a:br>
              <a:rPr lang="en-US" altLang="en-US" dirty="0" smtClean="0"/>
            </a:br>
            <a:endParaRPr lang="en-US" altLang="en-US" dirty="0" smtClean="0"/>
          </a:p>
          <a:p>
            <a:r>
              <a:rPr lang="en-US" altLang="en-US" dirty="0" smtClean="0"/>
              <a:t>Resource Type with 4 instances</a:t>
            </a:r>
          </a:p>
          <a:p>
            <a:pPr>
              <a:buFont typeface="Monotype Sorts" pitchFamily="-84" charset="2"/>
              <a:buNone/>
            </a:pPr>
            <a:endParaRPr lang="en-US" altLang="en-US" dirty="0" smtClean="0"/>
          </a:p>
          <a:p>
            <a:endParaRPr lang="en-US" altLang="en-US" dirty="0" smtClean="0"/>
          </a:p>
          <a:p>
            <a:r>
              <a:rPr lang="en-US" altLang="en-US" i="1" dirty="0" smtClean="0"/>
              <a:t>P</a:t>
            </a:r>
            <a:r>
              <a:rPr lang="en-US" altLang="en-US" i="1" baseline="-25000" dirty="0" smtClean="0"/>
              <a:t>i</a:t>
            </a:r>
            <a:r>
              <a:rPr lang="en-US" altLang="en-US" i="1" dirty="0" smtClean="0"/>
              <a:t> </a:t>
            </a:r>
            <a:r>
              <a:rPr lang="en-US" altLang="en-US" dirty="0" smtClean="0"/>
              <a:t>requests instance of </a:t>
            </a:r>
            <a:r>
              <a:rPr lang="en-US" altLang="en-US" i="1" dirty="0" err="1" smtClean="0"/>
              <a:t>R</a:t>
            </a:r>
            <a:r>
              <a:rPr lang="en-US" altLang="en-US" i="1" baseline="-25000" dirty="0" err="1" smtClean="0"/>
              <a:t>j</a:t>
            </a:r>
            <a:endParaRPr lang="en-US" altLang="en-US" dirty="0" smtClean="0"/>
          </a:p>
          <a:p>
            <a:endParaRPr lang="en-US" altLang="en-US" dirty="0" smtClean="0"/>
          </a:p>
          <a:p>
            <a:pPr>
              <a:buFont typeface="Monotype Sorts" pitchFamily="-84" charset="2"/>
              <a:buNone/>
            </a:pPr>
            <a:endParaRPr lang="en-US" altLang="en-US" dirty="0" smtClean="0"/>
          </a:p>
          <a:p>
            <a:r>
              <a:rPr lang="en-US" altLang="en-US" i="1" dirty="0" smtClean="0"/>
              <a:t>P</a:t>
            </a:r>
            <a:r>
              <a:rPr lang="en-US" altLang="en-US" i="1" baseline="-25000" dirty="0" smtClean="0"/>
              <a:t>i</a:t>
            </a:r>
            <a:r>
              <a:rPr lang="en-US" altLang="en-US" dirty="0" smtClean="0"/>
              <a:t> is holding an instance of </a:t>
            </a:r>
            <a:r>
              <a:rPr lang="en-US" altLang="en-US" i="1" dirty="0" err="1" smtClean="0"/>
              <a:t>R</a:t>
            </a:r>
            <a:r>
              <a:rPr lang="en-US" altLang="en-US" i="1" baseline="-25000" dirty="0" err="1" smtClean="0"/>
              <a:t>j</a:t>
            </a:r>
            <a:endParaRPr lang="en-US" altLang="en-US" i="1" dirty="0" smtClean="0"/>
          </a:p>
          <a:p>
            <a:endParaRPr lang="en-IN" dirty="0"/>
          </a:p>
        </p:txBody>
      </p:sp>
      <p:sp>
        <p:nvSpPr>
          <p:cNvPr id="4" name="Oval 4"/>
          <p:cNvSpPr>
            <a:spLocks noChangeArrowheads="1"/>
          </p:cNvSpPr>
          <p:nvPr/>
        </p:nvSpPr>
        <p:spPr bwMode="auto">
          <a:xfrm>
            <a:off x="6667500" y="2057400"/>
            <a:ext cx="495300" cy="495300"/>
          </a:xfrm>
          <a:prstGeom prst="ellipse">
            <a:avLst/>
          </a:prstGeom>
          <a:solidFill>
            <a:srgbClr val="CCECFF"/>
          </a:solidFill>
          <a:ln w="9525">
            <a:solidFill>
              <a:schemeClr val="tx1"/>
            </a:solidFill>
            <a:round/>
            <a:headEnd/>
            <a:tailEnd/>
          </a:ln>
        </p:spPr>
        <p:txBody>
          <a:bodyPr wrap="none" anchor="ctr"/>
          <a:lstStyle/>
          <a:p>
            <a:endParaRPr lang="en-US" altLang="en-US"/>
          </a:p>
        </p:txBody>
      </p:sp>
      <p:sp>
        <p:nvSpPr>
          <p:cNvPr id="5" name="Oval 5"/>
          <p:cNvSpPr>
            <a:spLocks noChangeArrowheads="1"/>
          </p:cNvSpPr>
          <p:nvPr/>
        </p:nvSpPr>
        <p:spPr bwMode="auto">
          <a:xfrm>
            <a:off x="5829300" y="5791200"/>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dirty="0">
                <a:latin typeface="Helvetica" pitchFamily="-84" charset="0"/>
              </a:rPr>
              <a:t>P</a:t>
            </a:r>
            <a:r>
              <a:rPr lang="en-US" altLang="en-US" i="1" baseline="-25000" dirty="0">
                <a:latin typeface="Helvetica" pitchFamily="-84" charset="0"/>
              </a:rPr>
              <a:t>i</a:t>
            </a:r>
            <a:endParaRPr lang="en-US" altLang="en-US" dirty="0">
              <a:latin typeface="Helvetica" pitchFamily="-84" charset="0"/>
            </a:endParaRPr>
          </a:p>
        </p:txBody>
      </p:sp>
      <p:sp>
        <p:nvSpPr>
          <p:cNvPr id="6" name="Oval 6"/>
          <p:cNvSpPr>
            <a:spLocks noChangeArrowheads="1"/>
          </p:cNvSpPr>
          <p:nvPr/>
        </p:nvSpPr>
        <p:spPr bwMode="auto">
          <a:xfrm>
            <a:off x="5972175" y="4419600"/>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dirty="0">
                <a:latin typeface="Helvetica" pitchFamily="-84" charset="0"/>
              </a:rPr>
              <a:t>P</a:t>
            </a:r>
            <a:r>
              <a:rPr lang="en-US" altLang="en-US" i="1" baseline="-25000" dirty="0">
                <a:latin typeface="Helvetica" pitchFamily="-84" charset="0"/>
              </a:rPr>
              <a:t>i</a:t>
            </a:r>
            <a:endParaRPr lang="en-US" altLang="en-US" i="1" dirty="0">
              <a:latin typeface="Helvetica" pitchFamily="-84" charset="0"/>
            </a:endParaRPr>
          </a:p>
        </p:txBody>
      </p:sp>
      <p:grpSp>
        <p:nvGrpSpPr>
          <p:cNvPr id="7" name="Group 12"/>
          <p:cNvGrpSpPr>
            <a:grpSpLocks/>
          </p:cNvGrpSpPr>
          <p:nvPr/>
        </p:nvGrpSpPr>
        <p:grpSpPr bwMode="auto">
          <a:xfrm>
            <a:off x="6724650" y="3352800"/>
            <a:ext cx="438150" cy="419100"/>
            <a:chOff x="2666" y="1966"/>
            <a:chExt cx="276" cy="264"/>
          </a:xfrm>
          <a:solidFill>
            <a:srgbClr val="CCECFF"/>
          </a:solidFill>
        </p:grpSpPr>
        <p:sp>
          <p:nvSpPr>
            <p:cNvPr id="8"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9"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1"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2"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grpSp>
        <p:nvGrpSpPr>
          <p:cNvPr id="13" name="Group 13"/>
          <p:cNvGrpSpPr>
            <a:grpSpLocks/>
          </p:cNvGrpSpPr>
          <p:nvPr/>
        </p:nvGrpSpPr>
        <p:grpSpPr bwMode="auto">
          <a:xfrm>
            <a:off x="6781800" y="4495800"/>
            <a:ext cx="438150" cy="419100"/>
            <a:chOff x="2666" y="1966"/>
            <a:chExt cx="276" cy="264"/>
          </a:xfrm>
          <a:solidFill>
            <a:srgbClr val="CCECFF"/>
          </a:solidFill>
        </p:grpSpPr>
        <p:sp>
          <p:nvSpPr>
            <p:cNvPr id="14"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6"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7"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8"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19" name="Line 19"/>
          <p:cNvSpPr>
            <a:spLocks noChangeShapeType="1"/>
          </p:cNvSpPr>
          <p:nvPr/>
        </p:nvSpPr>
        <p:spPr bwMode="auto">
          <a:xfrm>
            <a:off x="6477000" y="4686300"/>
            <a:ext cx="304800" cy="0"/>
          </a:xfrm>
          <a:prstGeom prst="line">
            <a:avLst/>
          </a:prstGeom>
          <a:noFill/>
          <a:ln w="9525">
            <a:solidFill>
              <a:schemeClr val="tx1"/>
            </a:solidFill>
            <a:round/>
            <a:headEnd/>
            <a:tailEnd type="triangle" w="med" len="med"/>
          </a:ln>
        </p:spPr>
        <p:txBody>
          <a:bodyPr wrap="none" anchor="ctr"/>
          <a:lstStyle/>
          <a:p>
            <a:endParaRPr lang="en-IN"/>
          </a:p>
        </p:txBody>
      </p:sp>
      <p:grpSp>
        <p:nvGrpSpPr>
          <p:cNvPr id="20" name="Group 21"/>
          <p:cNvGrpSpPr>
            <a:grpSpLocks/>
          </p:cNvGrpSpPr>
          <p:nvPr/>
        </p:nvGrpSpPr>
        <p:grpSpPr bwMode="auto">
          <a:xfrm>
            <a:off x="6858000" y="5867400"/>
            <a:ext cx="438150" cy="419100"/>
            <a:chOff x="2666" y="1966"/>
            <a:chExt cx="276" cy="264"/>
          </a:xfrm>
          <a:solidFill>
            <a:srgbClr val="CCECFF"/>
          </a:solidFill>
        </p:grpSpPr>
        <p:sp>
          <p:nvSpPr>
            <p:cNvPr id="21"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22"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23"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24"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25"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26" name="Line 27"/>
          <p:cNvSpPr>
            <a:spLocks noChangeShapeType="1"/>
          </p:cNvSpPr>
          <p:nvPr/>
        </p:nvSpPr>
        <p:spPr bwMode="auto">
          <a:xfrm flipH="1">
            <a:off x="6324600" y="6019800"/>
            <a:ext cx="533400" cy="51434"/>
          </a:xfrm>
          <a:prstGeom prst="line">
            <a:avLst/>
          </a:prstGeom>
          <a:noFill/>
          <a:ln w="9525">
            <a:solidFill>
              <a:schemeClr val="tx1"/>
            </a:solidFill>
            <a:round/>
            <a:headEnd/>
            <a:tailEnd type="triangle" w="med" len="med"/>
          </a:ln>
        </p:spPr>
        <p:txBody>
          <a:bodyPr wrap="none" anchor="ct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Resource-Allocation Graph Scheme</a:t>
            </a:r>
            <a:br>
              <a:rPr lang="en-US" altLang="en-US" dirty="0" smtClean="0"/>
            </a:br>
            <a:endParaRPr lang="en-IN" dirty="0"/>
          </a:p>
        </p:txBody>
      </p:sp>
      <p:sp>
        <p:nvSpPr>
          <p:cNvPr id="3" name="Content Placeholder 2"/>
          <p:cNvSpPr>
            <a:spLocks noGrp="1"/>
          </p:cNvSpPr>
          <p:nvPr>
            <p:ph sz="quarter" idx="1"/>
          </p:nvPr>
        </p:nvSpPr>
        <p:spPr/>
        <p:txBody>
          <a:bodyPr/>
          <a:lstStyle/>
          <a:p>
            <a:pPr algn="just"/>
            <a:r>
              <a:rPr lang="en-US" altLang="en-US" b="1" dirty="0" smtClean="0">
                <a:solidFill>
                  <a:srgbClr val="3366FF"/>
                </a:solidFill>
              </a:rPr>
              <a:t>Claim edge</a:t>
            </a:r>
            <a:r>
              <a:rPr lang="en-US" altLang="en-US" dirty="0" smtClean="0">
                <a:solidFill>
                  <a:srgbClr val="3366FF"/>
                </a:solidFill>
              </a:rPr>
              <a:t> </a:t>
            </a:r>
            <a:r>
              <a:rPr lang="en-US" altLang="en-US" i="1" dirty="0" smtClean="0"/>
              <a:t>P</a:t>
            </a:r>
            <a:r>
              <a:rPr lang="en-US" altLang="en-US" i="1" baseline="-25000" dirty="0" smtClean="0"/>
              <a:t>i</a:t>
            </a:r>
            <a:r>
              <a:rPr lang="en-US" altLang="en-US" dirty="0" smtClean="0"/>
              <a:t> </a:t>
            </a:r>
            <a:r>
              <a:rPr lang="en-US" altLang="en-US" dirty="0" smtClean="0">
                <a:sym typeface="Symbol" pitchFamily="18" charset="2"/>
              </a:rPr>
              <a:t> </a:t>
            </a:r>
            <a:r>
              <a:rPr lang="en-US" altLang="en-US" i="1" dirty="0" err="1" smtClean="0">
                <a:sym typeface="Symbol" pitchFamily="18" charset="2"/>
              </a:rPr>
              <a:t>R</a:t>
            </a:r>
            <a:r>
              <a:rPr lang="en-US" altLang="en-US" i="1" baseline="-25000" dirty="0" err="1" smtClean="0">
                <a:sym typeface="Symbol" pitchFamily="18" charset="2"/>
              </a:rPr>
              <a:t>j</a:t>
            </a:r>
            <a:r>
              <a:rPr lang="en-US" altLang="en-US" dirty="0" smtClean="0">
                <a:sym typeface="Symbol" pitchFamily="18" charset="2"/>
              </a:rPr>
              <a:t> indicated that process </a:t>
            </a:r>
            <a:r>
              <a:rPr lang="en-US" altLang="en-US" i="1" dirty="0" err="1" smtClean="0">
                <a:sym typeface="Symbol" pitchFamily="18" charset="2"/>
              </a:rPr>
              <a:t>P</a:t>
            </a:r>
            <a:r>
              <a:rPr lang="en-US" altLang="en-US" i="1" baseline="-25000" dirty="0" err="1" smtClean="0">
                <a:sym typeface="Symbol" pitchFamily="18" charset="2"/>
              </a:rPr>
              <a:t>j</a:t>
            </a:r>
            <a:r>
              <a:rPr lang="en-US" altLang="en-US" dirty="0" smtClean="0">
                <a:sym typeface="Symbol" pitchFamily="18" charset="2"/>
              </a:rPr>
              <a:t> may request resource </a:t>
            </a:r>
            <a:r>
              <a:rPr lang="en-US" altLang="en-US" i="1" dirty="0" err="1" smtClean="0">
                <a:sym typeface="Symbol" pitchFamily="18" charset="2"/>
              </a:rPr>
              <a:t>R</a:t>
            </a:r>
            <a:r>
              <a:rPr lang="en-US" altLang="en-US" i="1" baseline="-25000" dirty="0" err="1" smtClean="0">
                <a:sym typeface="Symbol" pitchFamily="18" charset="2"/>
              </a:rPr>
              <a:t>j</a:t>
            </a:r>
            <a:r>
              <a:rPr lang="en-US" altLang="en-US" dirty="0" smtClean="0">
                <a:sym typeface="Symbol" pitchFamily="18" charset="2"/>
              </a:rPr>
              <a:t>; represented by a dashed line</a:t>
            </a:r>
          </a:p>
          <a:p>
            <a:pPr algn="just"/>
            <a:r>
              <a:rPr lang="en-US" altLang="en-US" dirty="0" smtClean="0">
                <a:sym typeface="Symbol" pitchFamily="18" charset="2"/>
              </a:rPr>
              <a:t>Claim edge converts to request edge when a process requests a resource</a:t>
            </a:r>
          </a:p>
          <a:p>
            <a:pPr algn="just"/>
            <a:r>
              <a:rPr lang="en-US" altLang="en-US" dirty="0" smtClean="0">
                <a:sym typeface="Symbol" pitchFamily="18" charset="2"/>
              </a:rPr>
              <a:t>Request edge converted to an assignment edge when the  resource is allocated to the process</a:t>
            </a:r>
          </a:p>
          <a:p>
            <a:pPr algn="just"/>
            <a:r>
              <a:rPr lang="en-US" altLang="en-US" dirty="0" smtClean="0">
                <a:sym typeface="Symbol" pitchFamily="18" charset="2"/>
              </a:rPr>
              <a:t>When a resource is released by a process, assignment edge reconverts to a claim edge</a:t>
            </a:r>
          </a:p>
          <a:p>
            <a:pPr algn="just"/>
            <a:r>
              <a:rPr lang="en-US" altLang="en-US" dirty="0" smtClean="0">
                <a:sym typeface="Symbol" pitchFamily="18" charset="2"/>
              </a:rPr>
              <a:t>Resources must be claimed </a:t>
            </a:r>
            <a:r>
              <a:rPr lang="en-US" altLang="en-US" i="1" dirty="0" smtClean="0">
                <a:sym typeface="Symbol" pitchFamily="18" charset="2"/>
              </a:rPr>
              <a:t>a priori</a:t>
            </a:r>
            <a:r>
              <a:rPr lang="en-US" altLang="en-US" dirty="0" smtClean="0">
                <a:sym typeface="Symbol" pitchFamily="18" charset="2"/>
              </a:rPr>
              <a:t> in the system</a:t>
            </a:r>
            <a:r>
              <a:rPr lang="en-IN" altLang="en-US" dirty="0" smtClean="0">
                <a:sym typeface="Symbol" pitchFamily="18" charset="2"/>
              </a:rPr>
              <a:t>.</a:t>
            </a:r>
            <a:endParaRPr lang="en-US"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RAG - EXAMPLE</a:t>
            </a:r>
            <a:endParaRPr lang="en-IN" dirty="0"/>
          </a:p>
        </p:txBody>
      </p:sp>
      <p:pic>
        <p:nvPicPr>
          <p:cNvPr id="4" name="Picture 1032"/>
          <p:cNvPicPr>
            <a:picLocks noChangeAspect="1" noChangeArrowheads="1"/>
          </p:cNvPicPr>
          <p:nvPr/>
        </p:nvPicPr>
        <p:blipFill>
          <a:blip r:embed="rId2"/>
          <a:srcRect l="25287" t="926" r="25287" b="1532"/>
          <a:stretch>
            <a:fillRect/>
          </a:stretch>
        </p:blipFill>
        <p:spPr bwMode="auto">
          <a:xfrm>
            <a:off x="2362200" y="1752600"/>
            <a:ext cx="4038600" cy="4724400"/>
          </a:xfrm>
          <a:prstGeom prst="rect">
            <a:avLst/>
          </a:prstGeom>
          <a:noFill/>
          <a:ln w="38100" cmpd="dbl">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RAG – With a Deadlock</a:t>
            </a:r>
            <a:endParaRPr lang="en-IN" dirty="0"/>
          </a:p>
        </p:txBody>
      </p:sp>
      <p:pic>
        <p:nvPicPr>
          <p:cNvPr id="4" name="Picture 7"/>
          <p:cNvPicPr>
            <a:picLocks noChangeAspect="1" noChangeArrowheads="1"/>
          </p:cNvPicPr>
          <p:nvPr/>
        </p:nvPicPr>
        <p:blipFill>
          <a:blip r:embed="rId2"/>
          <a:srcRect/>
          <a:stretch>
            <a:fillRect/>
          </a:stretch>
        </p:blipFill>
        <p:spPr bwMode="auto">
          <a:xfrm>
            <a:off x="2438400" y="1752600"/>
            <a:ext cx="3886200" cy="4724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lstStyle/>
          <a:p>
            <a:r>
              <a:rPr lang="en-IN" dirty="0" smtClean="0"/>
              <a:t>RAG – With a Cycle but Not a Deadlock</a:t>
            </a:r>
            <a:br>
              <a:rPr lang="en-IN" dirty="0" smtClean="0"/>
            </a:br>
            <a:endParaRPr lang="en-IN" dirty="0"/>
          </a:p>
        </p:txBody>
      </p:sp>
      <p:pic>
        <p:nvPicPr>
          <p:cNvPr id="4" name="Picture 4" descr="7"/>
          <p:cNvPicPr>
            <a:picLocks noChangeAspect="1" noChangeArrowheads="1"/>
          </p:cNvPicPr>
          <p:nvPr/>
        </p:nvPicPr>
        <p:blipFill>
          <a:blip r:embed="rId2"/>
          <a:srcRect/>
          <a:stretch>
            <a:fillRect/>
          </a:stretch>
        </p:blipFill>
        <p:spPr bwMode="auto">
          <a:xfrm>
            <a:off x="2438400" y="1524000"/>
            <a:ext cx="4343400" cy="4572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ALLOCATION GRAPH</a:t>
            </a:r>
            <a:endParaRPr lang="en-IN" dirty="0"/>
          </a:p>
        </p:txBody>
      </p:sp>
      <p:sp>
        <p:nvSpPr>
          <p:cNvPr id="3" name="Content Placeholder 2"/>
          <p:cNvSpPr>
            <a:spLocks noGrp="1"/>
          </p:cNvSpPr>
          <p:nvPr>
            <p:ph sz="quarter" idx="1"/>
          </p:nvPr>
        </p:nvSpPr>
        <p:spPr/>
        <p:txBody>
          <a:bodyPr/>
          <a:lstStyle/>
          <a:p>
            <a:pPr algn="just"/>
            <a:r>
              <a:rPr lang="en-US" altLang="en-US" dirty="0" smtClean="0"/>
              <a:t>Suppose that process</a:t>
            </a:r>
            <a:r>
              <a:rPr lang="en-US" altLang="en-US" i="1" dirty="0" smtClean="0"/>
              <a:t> P</a:t>
            </a:r>
            <a:r>
              <a:rPr lang="en-US" altLang="en-US" i="1" baseline="-25000" dirty="0" smtClean="0"/>
              <a:t>i</a:t>
            </a:r>
            <a:r>
              <a:rPr lang="en-US" altLang="en-US" dirty="0" smtClean="0"/>
              <a:t> requests a resource </a:t>
            </a:r>
            <a:r>
              <a:rPr lang="en-US" altLang="en-US" i="1" dirty="0" smtClean="0">
                <a:sym typeface="Symbol" pitchFamily="18" charset="2"/>
              </a:rPr>
              <a:t>R </a:t>
            </a:r>
            <a:r>
              <a:rPr lang="en-US" altLang="en-US" i="1" baseline="-25000" dirty="0" smtClean="0">
                <a:sym typeface="Symbol" pitchFamily="18" charset="2"/>
              </a:rPr>
              <a:t>j</a:t>
            </a:r>
          </a:p>
          <a:p>
            <a:pPr algn="just">
              <a:buNone/>
            </a:pPr>
            <a:endParaRPr lang="en-US" altLang="en-US" i="1" baseline="-25000" dirty="0" smtClean="0">
              <a:sym typeface="Symbol" pitchFamily="18" charset="2"/>
            </a:endParaRPr>
          </a:p>
          <a:p>
            <a:pPr algn="just"/>
            <a:r>
              <a:rPr lang="en-US" altLang="en-US" dirty="0" smtClean="0">
                <a:sym typeface="Symbol" pitchFamily="18" charset="2"/>
              </a:rPr>
              <a:t>The request can be granted only if converting the request edge to an assignment edge does not result in the formation of a cycle in the resource allocation graph</a:t>
            </a:r>
          </a:p>
          <a:p>
            <a:pPr algn="just"/>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a:t>
            </a:r>
            <a:endParaRPr lang="en-IN" dirty="0"/>
          </a:p>
        </p:txBody>
      </p:sp>
      <p:sp>
        <p:nvSpPr>
          <p:cNvPr id="1026" name="AutoShape 2" descr="deadlock in 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Samreen Detho\Pictures\Deadlock.JPG"/>
          <p:cNvPicPr>
            <a:picLocks noChangeAspect="1" noChangeArrowheads="1"/>
          </p:cNvPicPr>
          <p:nvPr/>
        </p:nvPicPr>
        <p:blipFill>
          <a:blip r:embed="rId2"/>
          <a:srcRect/>
          <a:stretch>
            <a:fillRect/>
          </a:stretch>
        </p:blipFill>
        <p:spPr bwMode="auto">
          <a:xfrm>
            <a:off x="838200" y="1524000"/>
            <a:ext cx="7162800" cy="4795689"/>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MODEL</a:t>
            </a:r>
            <a:endParaRPr lang="en-IN" dirty="0"/>
          </a:p>
        </p:txBody>
      </p:sp>
      <p:sp>
        <p:nvSpPr>
          <p:cNvPr id="3" name="Content Placeholder 2"/>
          <p:cNvSpPr>
            <a:spLocks noGrp="1"/>
          </p:cNvSpPr>
          <p:nvPr>
            <p:ph sz="quarter" idx="1"/>
          </p:nvPr>
        </p:nvSpPr>
        <p:spPr/>
        <p:txBody>
          <a:bodyPr/>
          <a:lstStyle/>
          <a:p>
            <a:pPr algn="just"/>
            <a:r>
              <a:rPr lang="en-IN" dirty="0" smtClean="0"/>
              <a:t>A system model or structure consists of a fixed number of resources to be circulated among some opposing processes. </a:t>
            </a:r>
          </a:p>
          <a:p>
            <a:pPr algn="just"/>
            <a:r>
              <a:rPr lang="en-IN" dirty="0" smtClean="0"/>
              <a:t>The resources are then partitioned into numerous types, each consisting of some specific quantity of identical instances. </a:t>
            </a:r>
          </a:p>
          <a:p>
            <a:pPr algn="just"/>
            <a:r>
              <a:rPr lang="en-IN" dirty="0" smtClean="0"/>
              <a:t>Memory space, CPU cycles, directories and files, I/O devices like keyboards, printers and CD-DVD drives are prime examples of resource types.</a:t>
            </a:r>
          </a:p>
          <a:p>
            <a:pPr algn="just"/>
            <a:r>
              <a:rPr lang="en-IN" dirty="0" smtClean="0"/>
              <a:t> When a system has 2 CPUs, then the resource type CPU got two instances.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MODEL</a:t>
            </a:r>
            <a:endParaRPr lang="en-IN" dirty="0"/>
          </a:p>
        </p:txBody>
      </p:sp>
      <p:sp>
        <p:nvSpPr>
          <p:cNvPr id="3" name="Content Placeholder 2"/>
          <p:cNvSpPr>
            <a:spLocks noGrp="1"/>
          </p:cNvSpPr>
          <p:nvPr>
            <p:ph sz="quarter" idx="1"/>
          </p:nvPr>
        </p:nvSpPr>
        <p:spPr/>
        <p:txBody>
          <a:bodyPr>
            <a:normAutofit lnSpcReduction="10000"/>
          </a:bodyPr>
          <a:lstStyle/>
          <a:p>
            <a:pPr algn="just">
              <a:buNone/>
            </a:pPr>
            <a:r>
              <a:rPr lang="en-IN" dirty="0" smtClean="0"/>
              <a:t>   Under the standard mode of operation, any process may use a resource in only the below-mentioned sequence:</a:t>
            </a:r>
          </a:p>
          <a:p>
            <a:pPr algn="just"/>
            <a:r>
              <a:rPr lang="en-IN" b="1" dirty="0" smtClean="0"/>
              <a:t>Request: </a:t>
            </a:r>
            <a:r>
              <a:rPr lang="en-IN" dirty="0" smtClean="0"/>
              <a:t>When the request can't be approved immediately (where the case may be when another process is utilizing the resource), then the requesting job must remain waited until it can obtain the resource.</a:t>
            </a:r>
          </a:p>
          <a:p>
            <a:pPr algn="just"/>
            <a:r>
              <a:rPr lang="en-IN" b="1" dirty="0" smtClean="0"/>
              <a:t>Use: </a:t>
            </a:r>
            <a:r>
              <a:rPr lang="en-IN" dirty="0" smtClean="0"/>
              <a:t>The process can run on the resource (like when the resource is a printer, its job/process is to print on the printer).</a:t>
            </a:r>
          </a:p>
          <a:p>
            <a:pPr algn="just"/>
            <a:r>
              <a:rPr lang="en-IN" b="1" dirty="0" smtClean="0"/>
              <a:t>Release: </a:t>
            </a:r>
            <a:r>
              <a:rPr lang="en-IN" dirty="0" smtClean="0"/>
              <a:t>The process releases the resource (like, terminating or exiting any specific process).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normAutofit/>
          </a:bodyPr>
          <a:lstStyle/>
          <a:p>
            <a:r>
              <a:rPr lang="en-IN" sz="2600" dirty="0" smtClean="0"/>
              <a:t>NECESSARY CONDITIOLNS FOR DEADLOCK:</a:t>
            </a:r>
            <a:endParaRPr lang="en-IN" sz="2600" dirty="0"/>
          </a:p>
        </p:txBody>
      </p:sp>
      <p:sp>
        <p:nvSpPr>
          <p:cNvPr id="3" name="Content Placeholder 2"/>
          <p:cNvSpPr>
            <a:spLocks noGrp="1"/>
          </p:cNvSpPr>
          <p:nvPr>
            <p:ph sz="quarter" idx="1"/>
          </p:nvPr>
        </p:nvSpPr>
        <p:spPr/>
        <p:txBody>
          <a:bodyPr>
            <a:normAutofit/>
          </a:bodyPr>
          <a:lstStyle/>
          <a:p>
            <a:pPr algn="just">
              <a:buNone/>
            </a:pPr>
            <a:r>
              <a:rPr lang="en-IN" dirty="0" smtClean="0"/>
              <a:t>   The four necessary conditions for a deadlock to arise are as follows.</a:t>
            </a:r>
          </a:p>
          <a:p>
            <a:pPr algn="just"/>
            <a:r>
              <a:rPr lang="en-IN" b="1" dirty="0" smtClean="0"/>
              <a:t>Mutual Exclusion</a:t>
            </a:r>
            <a:r>
              <a:rPr lang="en-IN" dirty="0" smtClean="0"/>
              <a:t>: Only one process can use a resource at any given time i.e. the resources are non-sharable.</a:t>
            </a:r>
          </a:p>
          <a:p>
            <a:pPr algn="just"/>
            <a:r>
              <a:rPr lang="en-IN" b="1" dirty="0" smtClean="0"/>
              <a:t>Hold and wait</a:t>
            </a:r>
            <a:r>
              <a:rPr lang="en-IN" dirty="0" smtClean="0"/>
              <a:t>: A process is holding at least one resource at a time and is waiting to acquire other resources held by some other process.</a:t>
            </a:r>
          </a:p>
          <a:p>
            <a:pPr algn="just"/>
            <a:r>
              <a:rPr lang="en-IN" b="1" dirty="0" smtClean="0"/>
              <a:t>No </a:t>
            </a:r>
            <a:r>
              <a:rPr lang="en-IN" b="1" dirty="0" err="1" smtClean="0"/>
              <a:t>Preemption</a:t>
            </a:r>
            <a:r>
              <a:rPr lang="en-IN" dirty="0" smtClean="0"/>
              <a:t>: The resource can be released by a process voluntarily i.e. after execution of the process.</a:t>
            </a:r>
          </a:p>
          <a:p>
            <a:pPr algn="just">
              <a:buNone/>
            </a:pPr>
            <a:endParaRPr lang="en-IN" dirty="0" smtClean="0"/>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r>
              <a:rPr lang="en-IN" sz="2600" dirty="0" smtClean="0"/>
              <a:t>NECESSARY CONDITIOLNS FOR DEADLOCK:</a:t>
            </a:r>
            <a:endParaRPr lang="en-IN" sz="2600" dirty="0"/>
          </a:p>
        </p:txBody>
      </p:sp>
      <p:sp>
        <p:nvSpPr>
          <p:cNvPr id="3" name="Content Placeholder 2"/>
          <p:cNvSpPr>
            <a:spLocks noGrp="1"/>
          </p:cNvSpPr>
          <p:nvPr>
            <p:ph sz="quarter" idx="1"/>
          </p:nvPr>
        </p:nvSpPr>
        <p:spPr>
          <a:xfrm>
            <a:off x="457200" y="1600200"/>
            <a:ext cx="7467600" cy="4873752"/>
          </a:xfrm>
        </p:spPr>
        <p:txBody>
          <a:bodyPr>
            <a:normAutofit/>
          </a:bodyPr>
          <a:lstStyle/>
          <a:p>
            <a:pPr algn="just"/>
            <a:r>
              <a:rPr lang="en-IN" b="1" dirty="0" smtClean="0"/>
              <a:t>Circular Wait</a:t>
            </a:r>
            <a:r>
              <a:rPr lang="en-IN" dirty="0" smtClean="0"/>
              <a:t>: A set of processes are waiting for each other in a circular fashion. For example, lets say there are a set of processes {</a:t>
            </a:r>
            <a:r>
              <a:rPr lang="en-IN" i="1" dirty="0" smtClean="0"/>
              <a:t>P</a:t>
            </a:r>
            <a:r>
              <a:rPr lang="en-IN" dirty="0" smtClean="0"/>
              <a:t>0​, </a:t>
            </a:r>
            <a:r>
              <a:rPr lang="en-IN" i="1" dirty="0" smtClean="0"/>
              <a:t>P</a:t>
            </a:r>
            <a:r>
              <a:rPr lang="en-IN" dirty="0" smtClean="0"/>
              <a:t>1​, </a:t>
            </a:r>
            <a:r>
              <a:rPr lang="en-IN" i="1" dirty="0" smtClean="0"/>
              <a:t>P</a:t>
            </a:r>
            <a:r>
              <a:rPr lang="en-IN" dirty="0" smtClean="0"/>
              <a:t>2​, </a:t>
            </a:r>
            <a:r>
              <a:rPr lang="en-IN" i="1" dirty="0" smtClean="0"/>
              <a:t>P</a:t>
            </a:r>
            <a:r>
              <a:rPr lang="en-IN" dirty="0" smtClean="0"/>
              <a:t>3​} such that:</a:t>
            </a:r>
          </a:p>
          <a:p>
            <a:pPr algn="just">
              <a:buNone/>
            </a:pPr>
            <a:r>
              <a:rPr lang="en-IN" dirty="0" smtClean="0"/>
              <a:t>    </a:t>
            </a:r>
            <a:r>
              <a:rPr lang="en-IN" i="1" dirty="0" smtClean="0"/>
              <a:t>P</a:t>
            </a:r>
            <a:r>
              <a:rPr lang="en-IN" dirty="0" smtClean="0"/>
              <a:t>0​ depends on </a:t>
            </a:r>
            <a:r>
              <a:rPr lang="en-IN" i="1" dirty="0" smtClean="0"/>
              <a:t>P</a:t>
            </a:r>
            <a:r>
              <a:rPr lang="en-IN" dirty="0" smtClean="0"/>
              <a:t>1​, </a:t>
            </a:r>
          </a:p>
          <a:p>
            <a:pPr algn="just">
              <a:buNone/>
            </a:pPr>
            <a:r>
              <a:rPr lang="en-IN" i="1" dirty="0" smtClean="0"/>
              <a:t>   P</a:t>
            </a:r>
            <a:r>
              <a:rPr lang="en-IN" dirty="0" smtClean="0"/>
              <a:t>1​ depends on </a:t>
            </a:r>
            <a:r>
              <a:rPr lang="en-IN" i="1" dirty="0" smtClean="0"/>
              <a:t>P</a:t>
            </a:r>
            <a:r>
              <a:rPr lang="en-IN" dirty="0" smtClean="0"/>
              <a:t>2​, </a:t>
            </a:r>
          </a:p>
          <a:p>
            <a:pPr algn="just">
              <a:buNone/>
            </a:pPr>
            <a:r>
              <a:rPr lang="en-IN" i="1" dirty="0" smtClean="0"/>
              <a:t>   P</a:t>
            </a:r>
            <a:r>
              <a:rPr lang="en-IN" dirty="0" smtClean="0"/>
              <a:t>2​ depends on </a:t>
            </a:r>
            <a:r>
              <a:rPr lang="en-IN" i="1" dirty="0" smtClean="0"/>
              <a:t>P</a:t>
            </a:r>
            <a:r>
              <a:rPr lang="en-IN" dirty="0" smtClean="0"/>
              <a:t>3​ and </a:t>
            </a:r>
          </a:p>
          <a:p>
            <a:pPr algn="just">
              <a:buNone/>
            </a:pPr>
            <a:r>
              <a:rPr lang="en-IN" i="1" dirty="0" smtClean="0"/>
              <a:t>  P</a:t>
            </a:r>
            <a:r>
              <a:rPr lang="en-IN" dirty="0" smtClean="0"/>
              <a:t>3​ depends on </a:t>
            </a:r>
            <a:r>
              <a:rPr lang="en-IN" i="1" dirty="0" smtClean="0"/>
              <a:t>P</a:t>
            </a:r>
            <a:r>
              <a:rPr lang="en-IN" dirty="0" smtClean="0"/>
              <a:t>0​. </a:t>
            </a:r>
          </a:p>
          <a:p>
            <a:pPr algn="just"/>
            <a:r>
              <a:rPr lang="en-IN" dirty="0" smtClean="0"/>
              <a:t> This creates a circular relation between all these processes and they have to wait forever to be executed.</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r>
              <a:rPr lang="en-IN" sz="2600" dirty="0" smtClean="0"/>
              <a:t>DEADLOCK IN MULTITHREADED APPLICATION</a:t>
            </a:r>
            <a:endParaRPr lang="en-IN" sz="2600" dirty="0"/>
          </a:p>
        </p:txBody>
      </p:sp>
      <p:pic>
        <p:nvPicPr>
          <p:cNvPr id="18434" name="Picture 2" descr="C:\Users\Samreen Detho\Pictures\Java deadlock.png"/>
          <p:cNvPicPr>
            <a:picLocks noChangeAspect="1" noChangeArrowheads="1"/>
          </p:cNvPicPr>
          <p:nvPr/>
        </p:nvPicPr>
        <p:blipFill>
          <a:blip r:embed="rId2"/>
          <a:srcRect/>
          <a:stretch>
            <a:fillRect/>
          </a:stretch>
        </p:blipFill>
        <p:spPr bwMode="auto">
          <a:xfrm>
            <a:off x="762000" y="1295400"/>
            <a:ext cx="7315200" cy="5257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Methods of Handling Deadlocks in Operating System</a:t>
            </a:r>
            <a:endParaRPr lang="en-IN" dirty="0"/>
          </a:p>
        </p:txBody>
      </p:sp>
      <p:sp>
        <p:nvSpPr>
          <p:cNvPr id="3" name="Content Placeholder 2"/>
          <p:cNvSpPr>
            <a:spLocks noGrp="1"/>
          </p:cNvSpPr>
          <p:nvPr>
            <p:ph sz="quarter" idx="1"/>
          </p:nvPr>
        </p:nvSpPr>
        <p:spPr/>
        <p:txBody>
          <a:bodyPr/>
          <a:lstStyle/>
          <a:p>
            <a:endParaRPr lang="en-IN" b="1" dirty="0" smtClean="0"/>
          </a:p>
          <a:p>
            <a:r>
              <a:rPr lang="en-IN" b="1" dirty="0" smtClean="0"/>
              <a:t>Deadlock Prevention</a:t>
            </a:r>
          </a:p>
          <a:p>
            <a:r>
              <a:rPr lang="en-IN" b="1" dirty="0" smtClean="0"/>
              <a:t>Deadlock Avoidance</a:t>
            </a:r>
          </a:p>
          <a:p>
            <a:r>
              <a:rPr lang="en-IN" b="1" dirty="0" smtClean="0"/>
              <a:t>Deadlock Detection and Recovery</a:t>
            </a:r>
          </a:p>
          <a:p>
            <a:pPr>
              <a:buNone/>
            </a:pPr>
            <a:endParaRPr lang="en-IN" b="1" dirty="0" smtClean="0"/>
          </a:p>
          <a:p>
            <a:endParaRPr lang="en-IN" b="1" dirty="0" smtClean="0"/>
          </a:p>
          <a:p>
            <a:pPr algn="ctr">
              <a:buNone/>
            </a:pPr>
            <a:r>
              <a:rPr lang="en-IN" dirty="0" smtClean="0"/>
              <a:t>The first two methods are used to ensure the system never enters a deadlock.</a:t>
            </a:r>
            <a:endParaRPr lang="en-IN" b="1" dirty="0" smtClean="0"/>
          </a:p>
          <a:p>
            <a:pPr>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405</TotalTime>
  <Words>952</Words>
  <Application>Microsoft Office PowerPoint</Application>
  <PresentationFormat>On-screen Show (4:3)</PresentationFormat>
  <Paragraphs>141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DEADLOCKS</vt:lpstr>
      <vt:lpstr>DEADLOCK</vt:lpstr>
      <vt:lpstr>DEADLOCK</vt:lpstr>
      <vt:lpstr>SYSTEM MODEL</vt:lpstr>
      <vt:lpstr>SYSTEM MODEL</vt:lpstr>
      <vt:lpstr>NECESSARY CONDITIOLNS FOR DEADLOCK:</vt:lpstr>
      <vt:lpstr>NECESSARY CONDITIOLNS FOR DEADLOCK:</vt:lpstr>
      <vt:lpstr>DEADLOCK IN MULTITHREADED APPLICATION</vt:lpstr>
      <vt:lpstr>Methods of Handling Deadlocks in Operating System</vt:lpstr>
      <vt:lpstr>Methods of Handling Deadlocks in Operating System</vt:lpstr>
      <vt:lpstr>1. Deadlock Prevention </vt:lpstr>
      <vt:lpstr>1. Deadlock Prevention </vt:lpstr>
      <vt:lpstr>1. Deadlock Prevention </vt:lpstr>
      <vt:lpstr>1. Deadlock Prevention </vt:lpstr>
      <vt:lpstr>2. DEADLOCK AVOIDANCE</vt:lpstr>
      <vt:lpstr>2. DEADLOCK AVOIDANCE </vt:lpstr>
      <vt:lpstr>2. DEADLOCK AVOIDANCE </vt:lpstr>
      <vt:lpstr>2. DEADLOCK AVOIDANCE </vt:lpstr>
      <vt:lpstr>2. DEADLOCK AVOIDANCE </vt:lpstr>
      <vt:lpstr>2. DEADLOCK AVOIDANCE </vt:lpstr>
      <vt:lpstr>SAFE STATE, UNSAFE STATE and DEADLOCK </vt:lpstr>
      <vt:lpstr>DEADLOCK AVOIDANCE ALGORITHMS </vt:lpstr>
      <vt:lpstr>RESOURCE ALLOCATION GRAPH </vt:lpstr>
      <vt:lpstr>RESOURCE ALLOCATION GRAPH </vt:lpstr>
      <vt:lpstr>Resource-Allocation Graph Scheme </vt:lpstr>
      <vt:lpstr>RAG - EXAMPLE</vt:lpstr>
      <vt:lpstr>RAG – With a Deadlock</vt:lpstr>
      <vt:lpstr>RAG – With a Cycle but Not a Deadlock </vt:lpstr>
      <vt:lpstr>RESOURCE ALLOCATION GRAPH</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Samreen Detho</dc:creator>
  <cp:lastModifiedBy>Samreen Detho</cp:lastModifiedBy>
  <cp:revision>77</cp:revision>
  <dcterms:created xsi:type="dcterms:W3CDTF">2006-08-16T00:00:00Z</dcterms:created>
  <dcterms:modified xsi:type="dcterms:W3CDTF">2023-05-02T18:43:37Z</dcterms:modified>
</cp:coreProperties>
</file>